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tags/tag16.xml" ContentType="application/vnd.openxmlformats-officedocument.presentationml.tags+xml"/>
  <Override PartName="/ppt/notesSlides/notesSlide18.xml" ContentType="application/vnd.openxmlformats-officedocument.presentationml.notesSlide+xml"/>
  <Override PartName="/ppt/tags/tag17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8.xml" ContentType="application/vnd.openxmlformats-officedocument.presentationml.tags+xml"/>
  <Override PartName="/ppt/notesSlides/notesSlide21.xml" ContentType="application/vnd.openxmlformats-officedocument.presentationml.notesSlide+xml"/>
  <Override PartName="/ppt/tags/tag19.xml" ContentType="application/vnd.openxmlformats-officedocument.presentationml.tags+xml"/>
  <Override PartName="/ppt/notesSlides/notesSlide22.xml" ContentType="application/vnd.openxmlformats-officedocument.presentationml.notesSlide+xml"/>
  <Override PartName="/ppt/tags/tag20.xml" ContentType="application/vnd.openxmlformats-officedocument.presentationml.tags+xml"/>
  <Override PartName="/ppt/notesSlides/notesSlide23.xml" ContentType="application/vnd.openxmlformats-officedocument.presentationml.notesSlide+xml"/>
  <Override PartName="/ppt/tags/tag21.xml" ContentType="application/vnd.openxmlformats-officedocument.presentationml.tags+xml"/>
  <Override PartName="/ppt/notesSlides/notesSlide24.xml" ContentType="application/vnd.openxmlformats-officedocument.presentationml.notesSlide+xml"/>
  <Override PartName="/ppt/tags/tag22.xml" ContentType="application/vnd.openxmlformats-officedocument.presentationml.tags+xml"/>
  <Override PartName="/ppt/notesSlides/notesSlide25.xml" ContentType="application/vnd.openxmlformats-officedocument.presentationml.notesSlide+xml"/>
  <Override PartName="/ppt/tags/tag23.xml" ContentType="application/vnd.openxmlformats-officedocument.presentationml.tags+xml"/>
  <Override PartName="/ppt/notesSlides/notesSlide26.xml" ContentType="application/vnd.openxmlformats-officedocument.presentationml.notesSlide+xml"/>
  <Override PartName="/ppt/tags/tag24.xml" ContentType="application/vnd.openxmlformats-officedocument.presentationml.tags+xml"/>
  <Override PartName="/ppt/notesSlides/notesSlide27.xml" ContentType="application/vnd.openxmlformats-officedocument.presentationml.notesSlide+xml"/>
  <Override PartName="/ppt/tags/tag25.xml" ContentType="application/vnd.openxmlformats-officedocument.presentationml.tags+xml"/>
  <Override PartName="/ppt/notesSlides/notesSlide28.xml" ContentType="application/vnd.openxmlformats-officedocument.presentationml.notesSlide+xml"/>
  <Override PartName="/ppt/tags/tag26.xml" ContentType="application/vnd.openxmlformats-officedocument.presentationml.tags+xml"/>
  <Override PartName="/ppt/notesSlides/notesSlide29.xml" ContentType="application/vnd.openxmlformats-officedocument.presentationml.notesSlide+xml"/>
  <Override PartName="/ppt/tags/tag27.xml" ContentType="application/vnd.openxmlformats-officedocument.presentationml.tags+xml"/>
  <Override PartName="/ppt/notesSlides/notesSlide30.xml" ContentType="application/vnd.openxmlformats-officedocument.presentationml.notesSlide+xml"/>
  <Override PartName="/ppt/tags/tag28.xml" ContentType="application/vnd.openxmlformats-officedocument.presentationml.tags+xml"/>
  <Override PartName="/ppt/notesSlides/notesSlide31.xml" ContentType="application/vnd.openxmlformats-officedocument.presentationml.notesSlide+xml"/>
  <Override PartName="/ppt/tags/tag29.xml" ContentType="application/vnd.openxmlformats-officedocument.presentationml.tags+xml"/>
  <Override PartName="/ppt/notesSlides/notesSlide32.xml" ContentType="application/vnd.openxmlformats-officedocument.presentationml.notesSlide+xml"/>
  <Override PartName="/ppt/tags/tag30.xml" ContentType="application/vnd.openxmlformats-officedocument.presentationml.tags+xml"/>
  <Override PartName="/ppt/notesSlides/notesSlide33.xml" ContentType="application/vnd.openxmlformats-officedocument.presentationml.notesSlide+xml"/>
  <Override PartName="/ppt/tags/tag31.xml" ContentType="application/vnd.openxmlformats-officedocument.presentationml.tags+xml"/>
  <Override PartName="/ppt/notesSlides/notesSlide34.xml" ContentType="application/vnd.openxmlformats-officedocument.presentationml.notesSlide+xml"/>
  <Override PartName="/ppt/tags/tag32.xml" ContentType="application/vnd.openxmlformats-officedocument.presentationml.tags+xml"/>
  <Override PartName="/ppt/notesSlides/notesSlide35.xml" ContentType="application/vnd.openxmlformats-officedocument.presentationml.notesSlide+xml"/>
  <Override PartName="/ppt/tags/tag33.xml" ContentType="application/vnd.openxmlformats-officedocument.presentationml.tags+xml"/>
  <Override PartName="/ppt/notesSlides/notesSlide36.xml" ContentType="application/vnd.openxmlformats-officedocument.presentationml.notesSlide+xml"/>
  <Override PartName="/ppt/comments/comment1.xml" ContentType="application/vnd.openxmlformats-officedocument.presentationml.comments+xml"/>
  <Override PartName="/ppt/tags/tag34.xml" ContentType="application/vnd.openxmlformats-officedocument.presentationml.tags+xml"/>
  <Override PartName="/ppt/notesSlides/notesSlide37.xml" ContentType="application/vnd.openxmlformats-officedocument.presentationml.notesSlide+xml"/>
  <Override PartName="/ppt/tags/tag35.xml" ContentType="application/vnd.openxmlformats-officedocument.presentationml.tags+xml"/>
  <Override PartName="/ppt/notesSlides/notesSlide38.xml" ContentType="application/vnd.openxmlformats-officedocument.presentationml.notesSlide+xml"/>
  <Override PartName="/ppt/tags/tag36.xml" ContentType="application/vnd.openxmlformats-officedocument.presentationml.tags+xml"/>
  <Override PartName="/ppt/notesSlides/notesSlide39.xml" ContentType="application/vnd.openxmlformats-officedocument.presentationml.notesSlide+xml"/>
  <Override PartName="/ppt/tags/tag37.xml" ContentType="application/vnd.openxmlformats-officedocument.presentationml.tags+xml"/>
  <Override PartName="/ppt/notesSlides/notesSlide40.xml" ContentType="application/vnd.openxmlformats-officedocument.presentationml.notesSlide+xml"/>
  <Override PartName="/ppt/tags/tag38.xml" ContentType="application/vnd.openxmlformats-officedocument.presentationml.tags+xml"/>
  <Override PartName="/ppt/notesSlides/notesSlide41.xml" ContentType="application/vnd.openxmlformats-officedocument.presentationml.notesSlide+xml"/>
  <Override PartName="/ppt/tags/tag39.xml" ContentType="application/vnd.openxmlformats-officedocument.presentationml.tags+xml"/>
  <Override PartName="/ppt/notesSlides/notesSlide42.xml" ContentType="application/vnd.openxmlformats-officedocument.presentationml.notesSlide+xml"/>
  <Override PartName="/ppt/tags/tag40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tags/tag41.xml" ContentType="application/vnd.openxmlformats-officedocument.presentationml.tags+xml"/>
  <Override PartName="/ppt/notesSlides/notesSlide45.xml" ContentType="application/vnd.openxmlformats-officedocument.presentationml.notesSlide+xml"/>
  <Override PartName="/ppt/tags/tag42.xml" ContentType="application/vnd.openxmlformats-officedocument.presentationml.tags+xml"/>
  <Override PartName="/ppt/notesSlides/notesSlide46.xml" ContentType="application/vnd.openxmlformats-officedocument.presentationml.notesSlide+xml"/>
  <Override PartName="/ppt/tags/tag43.xml" ContentType="application/vnd.openxmlformats-officedocument.presentationml.tags+xml"/>
  <Override PartName="/ppt/notesSlides/notesSlide47.xml" ContentType="application/vnd.openxmlformats-officedocument.presentationml.notesSlide+xml"/>
  <Override PartName="/ppt/tags/tag44.xml" ContentType="application/vnd.openxmlformats-officedocument.presentationml.tags+xml"/>
  <Override PartName="/ppt/notesSlides/notesSlide48.xml" ContentType="application/vnd.openxmlformats-officedocument.presentationml.notesSlide+xml"/>
  <Override PartName="/ppt/tags/tag45.xml" ContentType="application/vnd.openxmlformats-officedocument.presentationml.tags+xml"/>
  <Override PartName="/ppt/notesSlides/notesSlide49.xml" ContentType="application/vnd.openxmlformats-officedocument.presentationml.notesSlide+xml"/>
  <Override PartName="/ppt/tags/tag46.xml" ContentType="application/vnd.openxmlformats-officedocument.presentationml.tags+xml"/>
  <Override PartName="/ppt/notesSlides/notesSlide50.xml" ContentType="application/vnd.openxmlformats-officedocument.presentationml.notesSlide+xml"/>
  <Override PartName="/ppt/tags/tag47.xml" ContentType="application/vnd.openxmlformats-officedocument.presentationml.tags+xml"/>
  <Override PartName="/ppt/notesSlides/notesSlide51.xml" ContentType="application/vnd.openxmlformats-officedocument.presentationml.notesSlide+xml"/>
  <Override PartName="/ppt/tags/tag48.xml" ContentType="application/vnd.openxmlformats-officedocument.presentationml.tags+xml"/>
  <Override PartName="/ppt/notesSlides/notesSlide52.xml" ContentType="application/vnd.openxmlformats-officedocument.presentationml.notesSlide+xml"/>
  <Override PartName="/ppt/tags/tag49.xml" ContentType="application/vnd.openxmlformats-officedocument.presentationml.tags+xml"/>
  <Override PartName="/ppt/notesSlides/notesSlide53.xml" ContentType="application/vnd.openxmlformats-officedocument.presentationml.notesSlide+xml"/>
  <Override PartName="/ppt/tags/tag50.xml" ContentType="application/vnd.openxmlformats-officedocument.presentationml.tags+xml"/>
  <Override PartName="/ppt/notesSlides/notesSlide54.xml" ContentType="application/vnd.openxmlformats-officedocument.presentationml.notesSlide+xml"/>
  <Override PartName="/ppt/tags/tag51.xml" ContentType="application/vnd.openxmlformats-officedocument.presentationml.tags+xml"/>
  <Override PartName="/ppt/notesSlides/notesSlide55.xml" ContentType="application/vnd.openxmlformats-officedocument.presentationml.notesSlide+xml"/>
  <Override PartName="/ppt/tags/tag52.xml" ContentType="application/vnd.openxmlformats-officedocument.presentationml.tags+xml"/>
  <Override PartName="/ppt/notesSlides/notesSlide56.xml" ContentType="application/vnd.openxmlformats-officedocument.presentationml.notesSlide+xml"/>
  <Override PartName="/ppt/tags/tag53.xml" ContentType="application/vnd.openxmlformats-officedocument.presentationml.tags+xml"/>
  <Override PartName="/ppt/notesSlides/notesSlide57.xml" ContentType="application/vnd.openxmlformats-officedocument.presentationml.notesSlide+xml"/>
  <Override PartName="/ppt/tags/tag54.xml" ContentType="application/vnd.openxmlformats-officedocument.presentationml.tags+xml"/>
  <Override PartName="/ppt/notesSlides/notesSlide58.xml" ContentType="application/vnd.openxmlformats-officedocument.presentationml.notesSlide+xml"/>
  <Override PartName="/ppt/tags/tag55.xml" ContentType="application/vnd.openxmlformats-officedocument.presentationml.tags+xml"/>
  <Override PartName="/ppt/notesSlides/notesSlide59.xml" ContentType="application/vnd.openxmlformats-officedocument.presentationml.notesSlide+xml"/>
  <Override PartName="/ppt/tags/tag56.xml" ContentType="application/vnd.openxmlformats-officedocument.presentationml.tags+xml"/>
  <Override PartName="/ppt/notesSlides/notesSlide60.xml" ContentType="application/vnd.openxmlformats-officedocument.presentationml.notesSlide+xml"/>
  <Override PartName="/ppt/tags/tag57.xml" ContentType="application/vnd.openxmlformats-officedocument.presentationml.tags+xml"/>
  <Override PartName="/ppt/notesSlides/notesSlide61.xml" ContentType="application/vnd.openxmlformats-officedocument.presentationml.notesSlide+xml"/>
  <Override PartName="/ppt/tags/tag58.xml" ContentType="application/vnd.openxmlformats-officedocument.presentationml.tags+xml"/>
  <Override PartName="/ppt/notesSlides/notesSlide62.xml" ContentType="application/vnd.openxmlformats-officedocument.presentationml.notesSlide+xml"/>
  <Override PartName="/ppt/tags/tag59.xml" ContentType="application/vnd.openxmlformats-officedocument.presentationml.tags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sldIdLst>
    <p:sldId id="282" r:id="rId2"/>
    <p:sldId id="257" r:id="rId3"/>
    <p:sldId id="259" r:id="rId4"/>
    <p:sldId id="266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20" r:id="rId41"/>
    <p:sldId id="321" r:id="rId42"/>
    <p:sldId id="322" r:id="rId43"/>
    <p:sldId id="326" r:id="rId44"/>
    <p:sldId id="327" r:id="rId45"/>
    <p:sldId id="328" r:id="rId46"/>
    <p:sldId id="329" r:id="rId47"/>
    <p:sldId id="330" r:id="rId48"/>
    <p:sldId id="331" r:id="rId49"/>
    <p:sldId id="332" r:id="rId50"/>
    <p:sldId id="333" r:id="rId51"/>
    <p:sldId id="334" r:id="rId52"/>
    <p:sldId id="335" r:id="rId53"/>
    <p:sldId id="336" r:id="rId54"/>
    <p:sldId id="337" r:id="rId55"/>
    <p:sldId id="338" r:id="rId56"/>
    <p:sldId id="339" r:id="rId57"/>
    <p:sldId id="340" r:id="rId58"/>
    <p:sldId id="344" r:id="rId59"/>
    <p:sldId id="345" r:id="rId60"/>
    <p:sldId id="346" r:id="rId61"/>
    <p:sldId id="347" r:id="rId62"/>
    <p:sldId id="348" r:id="rId63"/>
    <p:sldId id="349" r:id="rId64"/>
  </p:sldIdLst>
  <p:sldSz cx="12192000" cy="6858000"/>
  <p:notesSz cx="6858000" cy="9144000"/>
  <p:custDataLst>
    <p:tags r:id="rId6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恬 蒋" initials="恬" lastIdx="1" clrIdx="0">
    <p:extLst>
      <p:ext uri="{19B8F6BF-5375-455C-9EA6-DF929625EA0E}">
        <p15:presenceInfo xmlns:p15="http://schemas.microsoft.com/office/powerpoint/2012/main" userId="184e82705771f9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676"/>
    <a:srgbClr val="298C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87573" autoAdjust="0"/>
  </p:normalViewPr>
  <p:slideViewPr>
    <p:cSldViewPr snapToGrid="0" showGuides="1">
      <p:cViewPr varScale="1">
        <p:scale>
          <a:sx n="100" d="100"/>
          <a:sy n="100" d="100"/>
        </p:scale>
        <p:origin x="81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1T21:05:28.51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4" Type="http://schemas.openxmlformats.org/officeDocument/2006/relationships/image" Target="../media/image3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4" Type="http://schemas.openxmlformats.org/officeDocument/2006/relationships/image" Target="../media/image42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6" Type="http://schemas.openxmlformats.org/officeDocument/2006/relationships/image" Target="../media/image52.wmf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4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4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7" Type="http://schemas.openxmlformats.org/officeDocument/2006/relationships/image" Target="../media/image80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4" Type="http://schemas.openxmlformats.org/officeDocument/2006/relationships/image" Target="../media/image91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4" Type="http://schemas.openxmlformats.org/officeDocument/2006/relationships/image" Target="../media/image95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emf"/><Relationship Id="rId1" Type="http://schemas.openxmlformats.org/officeDocument/2006/relationships/image" Target="../media/image9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emf"/><Relationship Id="rId1" Type="http://schemas.openxmlformats.org/officeDocument/2006/relationships/image" Target="../media/image100.emf"/><Relationship Id="rId4" Type="http://schemas.openxmlformats.org/officeDocument/2006/relationships/image" Target="../media/image103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5.wmf"/><Relationship Id="rId1" Type="http://schemas.openxmlformats.org/officeDocument/2006/relationships/image" Target="../media/image107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2" Type="http://schemas.openxmlformats.org/officeDocument/2006/relationships/image" Target="../media/image110.emf"/><Relationship Id="rId1" Type="http://schemas.openxmlformats.org/officeDocument/2006/relationships/image" Target="../media/image109.emf"/><Relationship Id="rId5" Type="http://schemas.openxmlformats.org/officeDocument/2006/relationships/image" Target="../media/image113.emf"/><Relationship Id="rId4" Type="http://schemas.openxmlformats.org/officeDocument/2006/relationships/image" Target="../media/image112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emf"/><Relationship Id="rId13" Type="http://schemas.openxmlformats.org/officeDocument/2006/relationships/image" Target="../media/image128.emf"/><Relationship Id="rId3" Type="http://schemas.openxmlformats.org/officeDocument/2006/relationships/image" Target="../media/image118.emf"/><Relationship Id="rId7" Type="http://schemas.openxmlformats.org/officeDocument/2006/relationships/image" Target="../media/image122.emf"/><Relationship Id="rId12" Type="http://schemas.openxmlformats.org/officeDocument/2006/relationships/image" Target="../media/image127.emf"/><Relationship Id="rId2" Type="http://schemas.openxmlformats.org/officeDocument/2006/relationships/image" Target="../media/image117.emf"/><Relationship Id="rId1" Type="http://schemas.openxmlformats.org/officeDocument/2006/relationships/image" Target="../media/image116.wmf"/><Relationship Id="rId6" Type="http://schemas.openxmlformats.org/officeDocument/2006/relationships/image" Target="../media/image121.emf"/><Relationship Id="rId11" Type="http://schemas.openxmlformats.org/officeDocument/2006/relationships/image" Target="../media/image126.emf"/><Relationship Id="rId5" Type="http://schemas.openxmlformats.org/officeDocument/2006/relationships/image" Target="../media/image120.emf"/><Relationship Id="rId10" Type="http://schemas.openxmlformats.org/officeDocument/2006/relationships/image" Target="../media/image125.emf"/><Relationship Id="rId4" Type="http://schemas.openxmlformats.org/officeDocument/2006/relationships/image" Target="../media/image119.emf"/><Relationship Id="rId9" Type="http://schemas.openxmlformats.org/officeDocument/2006/relationships/image" Target="../media/image124.emf"/><Relationship Id="rId14" Type="http://schemas.openxmlformats.org/officeDocument/2006/relationships/image" Target="../media/image129.e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emf"/><Relationship Id="rId3" Type="http://schemas.openxmlformats.org/officeDocument/2006/relationships/image" Target="../media/image132.emf"/><Relationship Id="rId7" Type="http://schemas.openxmlformats.org/officeDocument/2006/relationships/image" Target="../media/image136.emf"/><Relationship Id="rId2" Type="http://schemas.openxmlformats.org/officeDocument/2006/relationships/image" Target="../media/image131.emf"/><Relationship Id="rId1" Type="http://schemas.openxmlformats.org/officeDocument/2006/relationships/image" Target="../media/image130.emf"/><Relationship Id="rId6" Type="http://schemas.openxmlformats.org/officeDocument/2006/relationships/image" Target="../media/image135.emf"/><Relationship Id="rId5" Type="http://schemas.openxmlformats.org/officeDocument/2006/relationships/image" Target="../media/image134.wmf"/><Relationship Id="rId4" Type="http://schemas.openxmlformats.org/officeDocument/2006/relationships/image" Target="../media/image133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8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0.e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emf"/><Relationship Id="rId1" Type="http://schemas.openxmlformats.org/officeDocument/2006/relationships/image" Target="../media/image14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3.e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emf"/><Relationship Id="rId1" Type="http://schemas.openxmlformats.org/officeDocument/2006/relationships/image" Target="../media/image144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7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wmf"/><Relationship Id="rId1" Type="http://schemas.openxmlformats.org/officeDocument/2006/relationships/image" Target="../media/image148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0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0.emf"/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2.wmf"/><Relationship Id="rId7" Type="http://schemas.openxmlformats.org/officeDocument/2006/relationships/image" Target="../media/image26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AF21E-AA1D-4678-9985-583FF147C867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E13EF-56DF-477F-9799-2CC6E8A6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83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507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543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028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813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2999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2676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6539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2892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1460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331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28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42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4443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0720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3550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latin typeface="+mn-ea"/>
              </a:rPr>
              <a:t>如图（</a:t>
            </a:r>
            <a:r>
              <a:rPr lang="en-US" altLang="zh-CN" sz="1200" b="1" dirty="0">
                <a:latin typeface="+mn-ea"/>
              </a:rPr>
              <a:t>a</a:t>
            </a:r>
            <a:r>
              <a:rPr lang="zh-CN" altLang="en-US" sz="1200" b="1" dirty="0">
                <a:latin typeface="+mn-ea"/>
              </a:rPr>
              <a:t>），原先开关</a:t>
            </a:r>
            <a:r>
              <a:rPr lang="en-US" altLang="zh-CN" sz="1200" b="1" dirty="0">
                <a:latin typeface="+mn-ea"/>
              </a:rPr>
              <a:t>S</a:t>
            </a:r>
            <a:r>
              <a:rPr lang="zh-CN" altLang="en-US" sz="1200" b="1" dirty="0">
                <a:latin typeface="+mn-ea"/>
              </a:rPr>
              <a:t>在位置１上，直流电源给电容充电，达到稳态时，电容电压达到</a:t>
            </a:r>
            <a:r>
              <a:rPr lang="en-US" altLang="zh-CN" sz="1200" b="1" dirty="0">
                <a:latin typeface="+mn-ea"/>
              </a:rPr>
              <a:t>U</a:t>
            </a:r>
            <a:r>
              <a:rPr lang="en-US" altLang="zh-CN" sz="1200" b="1" baseline="-25000" dirty="0">
                <a:latin typeface="+mn-ea"/>
              </a:rPr>
              <a:t>0</a:t>
            </a:r>
            <a:r>
              <a:rPr lang="zh-CN" altLang="en-US" sz="1200" b="1" dirty="0">
                <a:latin typeface="+mn-ea"/>
              </a:rPr>
              <a:t>。</a:t>
            </a:r>
            <a:r>
              <a:rPr lang="en-US" altLang="zh-CN" sz="1200" b="1" dirty="0">
                <a:latin typeface="+mn-ea"/>
              </a:rPr>
              <a:t>t=0</a:t>
            </a:r>
            <a:r>
              <a:rPr lang="zh-CN" altLang="en-US" sz="1200" b="1" dirty="0">
                <a:latin typeface="+mn-ea"/>
              </a:rPr>
              <a:t>时，开关</a:t>
            </a:r>
            <a:r>
              <a:rPr lang="en-US" altLang="zh-CN" sz="1200" b="1" dirty="0">
                <a:latin typeface="+mn-ea"/>
              </a:rPr>
              <a:t>S</a:t>
            </a:r>
            <a:r>
              <a:rPr lang="zh-CN" altLang="en-US" sz="1200" b="1" dirty="0">
                <a:latin typeface="+mn-ea"/>
              </a:rPr>
              <a:t>由位置１转到位置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，此时电容与电源断开，与电阻构成了闭合回路，如图</a:t>
            </a:r>
            <a:r>
              <a:rPr lang="en-US" altLang="zh-CN" sz="1200" b="1" dirty="0">
                <a:latin typeface="+mn-ea"/>
              </a:rPr>
              <a:t>b</a:t>
            </a:r>
            <a:r>
              <a:rPr lang="zh-CN" altLang="en-US" sz="1200" b="1" dirty="0">
                <a:latin typeface="+mn-ea"/>
              </a:rPr>
              <a:t>所示。</a:t>
            </a: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+mn-ea"/>
              </a:rPr>
              <a:t>此时，根据换路定则，有</a:t>
            </a:r>
            <a:r>
              <a:rPr lang="en-US" altLang="zh-CN" sz="1200" b="1" dirty="0" err="1">
                <a:latin typeface="+mn-ea"/>
              </a:rPr>
              <a:t>u</a:t>
            </a:r>
            <a:r>
              <a:rPr lang="en-US" altLang="zh-CN" sz="1200" b="1" baseline="-25000" dirty="0" err="1">
                <a:latin typeface="+mn-ea"/>
              </a:rPr>
              <a:t>C</a:t>
            </a:r>
            <a:r>
              <a:rPr lang="en-US" altLang="zh-CN" sz="1200" b="1" dirty="0">
                <a:latin typeface="+mn-ea"/>
              </a:rPr>
              <a:t>(0</a:t>
            </a:r>
            <a:r>
              <a:rPr lang="en-US" altLang="zh-CN" sz="1200" b="1" baseline="-25000" dirty="0">
                <a:latin typeface="+mn-ea"/>
              </a:rPr>
              <a:t>-</a:t>
            </a:r>
            <a:r>
              <a:rPr lang="en-US" altLang="zh-CN" sz="1200" b="1" dirty="0">
                <a:latin typeface="+mn-ea"/>
              </a:rPr>
              <a:t>)=</a:t>
            </a:r>
            <a:r>
              <a:rPr lang="en-US" altLang="zh-CN" sz="1200" b="1" dirty="0" err="1">
                <a:latin typeface="+mn-ea"/>
              </a:rPr>
              <a:t>u</a:t>
            </a:r>
            <a:r>
              <a:rPr lang="en-US" altLang="zh-CN" sz="1200" b="1" baseline="-25000" dirty="0" err="1">
                <a:latin typeface="+mn-ea"/>
              </a:rPr>
              <a:t>C</a:t>
            </a:r>
            <a:r>
              <a:rPr lang="en-US" altLang="zh-CN" sz="1200" b="1" dirty="0">
                <a:latin typeface="+mn-ea"/>
              </a:rPr>
              <a:t>(0</a:t>
            </a:r>
            <a:r>
              <a:rPr lang="en-US" altLang="zh-CN" sz="1200" b="1" baseline="-25000" dirty="0">
                <a:latin typeface="+mn-ea"/>
              </a:rPr>
              <a:t>+</a:t>
            </a:r>
            <a:r>
              <a:rPr lang="en-US" altLang="zh-CN" sz="1200" b="1" dirty="0">
                <a:latin typeface="+mn-ea"/>
              </a:rPr>
              <a:t>)=U</a:t>
            </a:r>
            <a:r>
              <a:rPr lang="en-US" altLang="zh-CN" sz="1200" b="1" baseline="-25000" dirty="0">
                <a:latin typeface="+mn-ea"/>
              </a:rPr>
              <a:t>0</a:t>
            </a:r>
            <a:r>
              <a:rPr lang="zh-CN" altLang="en-US" sz="1200" b="1" dirty="0">
                <a:latin typeface="+mn-ea"/>
              </a:rPr>
              <a:t>，即使此时</a:t>
            </a:r>
            <a:r>
              <a:rPr lang="en-US" altLang="zh-CN" sz="1200" b="1" dirty="0">
                <a:latin typeface="+mn-ea"/>
              </a:rPr>
              <a:t>RC</a:t>
            </a:r>
            <a:r>
              <a:rPr lang="zh-CN" altLang="en-US" sz="1200" b="1" dirty="0">
                <a:latin typeface="+mn-ea"/>
              </a:rPr>
              <a:t>串联回路中没有外加电源，电路中的电压、电流依然可以靠电容放电产生。</a:t>
            </a:r>
            <a:endParaRPr lang="en-US" altLang="zh-CN" sz="12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+mn-ea"/>
              </a:rPr>
              <a:t>由于是耗能元件，且电路在零输入条件下没有外加激励的能量补充，电容电压将逐渐下降，放电电流也将逐渐减小。直至电容的能量全部被电阻耗尽，电路中的电压、电流也趋向于零，由此放电完毕，电路进入到一个新的稳态。</a:t>
            </a:r>
          </a:p>
          <a:p>
            <a:pPr>
              <a:lnSpc>
                <a:spcPct val="150000"/>
              </a:lnSpc>
            </a:pPr>
            <a:endParaRPr lang="zh-CN" altLang="en-US" sz="1200" b="1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8795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5744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4561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094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0964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5141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latin typeface="+mn-ea"/>
              </a:rPr>
              <a:t>换路前，开关</a:t>
            </a:r>
            <a:r>
              <a:rPr lang="en-US" altLang="zh-CN" sz="1200" b="1" dirty="0">
                <a:latin typeface="+mn-ea"/>
              </a:rPr>
              <a:t>S</a:t>
            </a:r>
            <a:r>
              <a:rPr lang="zh-CN" altLang="en-US" sz="1200" b="1" dirty="0">
                <a:latin typeface="+mn-ea"/>
              </a:rPr>
              <a:t>在位置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，电路处于稳态，此时电感电流表示为</a:t>
            </a:r>
            <a:r>
              <a:rPr lang="en-US" altLang="zh-CN" sz="1200" b="1" dirty="0" err="1">
                <a:latin typeface="+mn-ea"/>
              </a:rPr>
              <a:t>iL</a:t>
            </a:r>
            <a:r>
              <a:rPr lang="en-US" altLang="zh-CN" sz="1200" b="1" dirty="0">
                <a:latin typeface="+mn-ea"/>
              </a:rPr>
              <a:t>(0-)=I0</a:t>
            </a:r>
            <a:r>
              <a:rPr lang="zh-CN" altLang="en-US" sz="1200" b="1" dirty="0">
                <a:latin typeface="+mn-ea"/>
              </a:rPr>
              <a:t>。当开关</a:t>
            </a:r>
            <a:r>
              <a:rPr lang="en-US" altLang="zh-CN" sz="1200" b="1" dirty="0">
                <a:latin typeface="+mn-ea"/>
              </a:rPr>
              <a:t>S</a:t>
            </a:r>
            <a:r>
              <a:rPr lang="zh-CN" altLang="en-US" sz="1200" b="1" dirty="0">
                <a:latin typeface="+mn-ea"/>
              </a:rPr>
              <a:t>由位置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倒向位置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。根据换路定则，有</a:t>
            </a:r>
            <a:r>
              <a:rPr lang="en-US" altLang="zh-CN" sz="1200" b="1" dirty="0" err="1">
                <a:latin typeface="+mn-ea"/>
              </a:rPr>
              <a:t>iL</a:t>
            </a:r>
            <a:r>
              <a:rPr lang="en-US" altLang="zh-CN" sz="1200" b="1" dirty="0">
                <a:latin typeface="+mn-ea"/>
              </a:rPr>
              <a:t>(0-)=</a:t>
            </a:r>
            <a:r>
              <a:rPr lang="en-US" altLang="zh-CN" sz="1200" b="1" dirty="0" err="1">
                <a:latin typeface="+mn-ea"/>
              </a:rPr>
              <a:t>iL</a:t>
            </a:r>
            <a:r>
              <a:rPr lang="en-US" altLang="zh-CN" sz="1200" b="1" dirty="0">
                <a:latin typeface="+mn-ea"/>
              </a:rPr>
              <a:t>(0+)=I0</a:t>
            </a:r>
            <a:r>
              <a:rPr lang="zh-CN" altLang="en-US" sz="1200" b="1" dirty="0">
                <a:latin typeface="+mn-ea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+mn-ea"/>
              </a:rPr>
              <a:t>由于电阻是耗能元件，电感电流将逐渐减小。最后，电感中储存的能量被电阻耗尽，电路中的电流、电压也趋向于零。由此放电完毕，电路进入一个新的稳态。</a:t>
            </a:r>
          </a:p>
          <a:p>
            <a:pPr>
              <a:lnSpc>
                <a:spcPct val="150000"/>
              </a:lnSpc>
            </a:pPr>
            <a:endParaRPr lang="zh-CN" altLang="en-US" sz="1200" b="1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308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4441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4195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6327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7893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405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3039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6441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130000"/>
              </a:lnSpc>
              <a:buFontTx/>
              <a:buNone/>
              <a:defRPr/>
            </a:pPr>
            <a:r>
              <a:rPr lang="zh-CN" altLang="en-US" sz="1200" b="1" kern="1200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已知电路如图</a:t>
            </a:r>
            <a:r>
              <a:rPr lang="en-US" altLang="zh-CN" sz="1200" b="1" kern="1200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3.13</a:t>
            </a:r>
            <a:r>
              <a:rPr lang="zh-CN" altLang="en-US" sz="1200" b="1" kern="1200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所示，当时，开关</a:t>
            </a:r>
            <a:r>
              <a:rPr lang="en-US" altLang="zh-CN" sz="1200" b="1" kern="1200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S</a:t>
            </a:r>
            <a:r>
              <a:rPr lang="zh-CN" altLang="en-US" sz="1200" b="1" kern="1200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在位置</a:t>
            </a:r>
            <a:r>
              <a:rPr lang="en-US" altLang="zh-CN" sz="1200" b="1" kern="1200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2</a:t>
            </a:r>
            <a:r>
              <a:rPr lang="zh-CN" altLang="en-US" sz="1200" b="1" kern="1200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，电路已经处于稳态，即电容元件的两极板上没有电荷，电容没有储存电能。</a:t>
            </a: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+mn-ea"/>
              </a:rPr>
              <a:t>当开关</a:t>
            </a:r>
            <a:r>
              <a:rPr lang="en-US" altLang="zh-CN" sz="1200" b="1" dirty="0">
                <a:latin typeface="+mn-ea"/>
              </a:rPr>
              <a:t>S</a:t>
            </a:r>
            <a:r>
              <a:rPr lang="zh-CN" altLang="en-US" sz="1200" b="1" dirty="0">
                <a:latin typeface="+mn-ea"/>
              </a:rPr>
              <a:t>由位置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倒向位置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。根据换路定则</a:t>
            </a:r>
            <a:r>
              <a:rPr lang="en-US" altLang="zh-CN" sz="1200" b="1" dirty="0" err="1">
                <a:latin typeface="+mn-ea"/>
              </a:rPr>
              <a:t>uC</a:t>
            </a:r>
            <a:r>
              <a:rPr lang="en-US" altLang="zh-CN" sz="1200" b="1" dirty="0">
                <a:latin typeface="+mn-ea"/>
              </a:rPr>
              <a:t>(0-)=</a:t>
            </a:r>
            <a:r>
              <a:rPr lang="en-US" altLang="zh-CN" sz="1200" b="1" dirty="0" err="1">
                <a:latin typeface="+mn-ea"/>
              </a:rPr>
              <a:t>uC</a:t>
            </a:r>
            <a:r>
              <a:rPr lang="en-US" altLang="zh-CN" sz="1200" b="1" dirty="0">
                <a:latin typeface="+mn-ea"/>
              </a:rPr>
              <a:t>(0+)=0</a:t>
            </a:r>
            <a:r>
              <a:rPr lang="zh-CN" altLang="en-US" sz="1200" b="1" dirty="0">
                <a:latin typeface="+mn-ea"/>
              </a:rPr>
              <a:t> </a:t>
            </a:r>
            <a:r>
              <a:rPr lang="en-US" altLang="zh-CN" sz="1200" b="1" dirty="0">
                <a:latin typeface="+mn-ea"/>
              </a:rPr>
              <a:t>,</a:t>
            </a:r>
            <a:r>
              <a:rPr lang="zh-CN" altLang="en-US" sz="1200" b="1" dirty="0">
                <a:latin typeface="+mn-ea"/>
              </a:rPr>
              <a:t>当</a:t>
            </a:r>
            <a:r>
              <a:rPr lang="en-US" altLang="zh-CN" sz="1200" b="1" dirty="0">
                <a:latin typeface="+mn-ea"/>
              </a:rPr>
              <a:t>t=0</a:t>
            </a:r>
            <a:r>
              <a:rPr lang="zh-CN" altLang="en-US" sz="1200" b="1" dirty="0">
                <a:latin typeface="+mn-ea"/>
              </a:rPr>
              <a:t>时电容相当于短路，此刻的等效电路可以看出，电源电压全部施加于电阻两端，此时的电流达到最大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(0+)=U0/R</a:t>
            </a:r>
            <a:r>
              <a:rPr lang="zh-CN" altLang="en-US" sz="1200" b="1" dirty="0">
                <a:latin typeface="+mn-ea"/>
              </a:rPr>
              <a:t>随着电源流经电阻对电容充电，充电电流逐渐减小，直至</a:t>
            </a:r>
            <a:r>
              <a:rPr lang="en-US" altLang="zh-CN" sz="1200" b="1" dirty="0" err="1">
                <a:latin typeface="+mn-ea"/>
              </a:rPr>
              <a:t>uC</a:t>
            </a:r>
            <a:r>
              <a:rPr lang="en-US" altLang="zh-CN" sz="1200" b="1" dirty="0">
                <a:latin typeface="+mn-ea"/>
              </a:rPr>
              <a:t>=Us</a:t>
            </a:r>
            <a:r>
              <a:rPr lang="zh-CN" altLang="en-US" sz="1200" b="1" dirty="0">
                <a:latin typeface="+mn-ea"/>
              </a:rPr>
              <a:t>，充电过程结束。此时电流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=0</a:t>
            </a:r>
            <a:r>
              <a:rPr lang="zh-CN" altLang="en-US" sz="1200" b="1" dirty="0">
                <a:latin typeface="+mn-ea"/>
              </a:rPr>
              <a:t>，电容相当于开路，电路进入新的稳态。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3634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1889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2869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84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5475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sz="1200" b="1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5954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406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4846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1842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4435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089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0265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17388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1913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745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8112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58417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76083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39824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35311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92924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73586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1901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86740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67031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970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89346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24208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82243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8007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158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190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513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61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54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33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685124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182274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679425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5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1293017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1"/>
          </p:nvPr>
        </p:nvSpPr>
        <p:spPr>
          <a:xfrm>
            <a:off x="3230786" y="2427901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2"/>
          </p:nvPr>
        </p:nvSpPr>
        <p:spPr>
          <a:xfrm>
            <a:off x="5168555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7167864" y="2427901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4"/>
          </p:nvPr>
        </p:nvSpPr>
        <p:spPr>
          <a:xfrm>
            <a:off x="9131445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09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038226" y="1866901"/>
            <a:ext cx="3143250" cy="3946525"/>
          </a:xfrm>
          <a:custGeom>
            <a:avLst/>
            <a:gdLst>
              <a:gd name="connsiteX0" fmla="*/ 0 w 3143250"/>
              <a:gd name="connsiteY0" fmla="*/ 0 h 3946525"/>
              <a:gd name="connsiteX1" fmla="*/ 3143250 w 3143250"/>
              <a:gd name="connsiteY1" fmla="*/ 0 h 3946525"/>
              <a:gd name="connsiteX2" fmla="*/ 3143250 w 3143250"/>
              <a:gd name="connsiteY2" fmla="*/ 3946525 h 3946525"/>
              <a:gd name="connsiteX3" fmla="*/ 0 w 3143250"/>
              <a:gd name="connsiteY3" fmla="*/ 3946525 h 394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3250" h="3946525">
                <a:moveTo>
                  <a:pt x="0" y="0"/>
                </a:moveTo>
                <a:lnTo>
                  <a:pt x="3143250" y="0"/>
                </a:lnTo>
                <a:lnTo>
                  <a:pt x="3143250" y="3946525"/>
                </a:lnTo>
                <a:lnTo>
                  <a:pt x="0" y="39465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6905625" y="1866901"/>
            <a:ext cx="4248150" cy="1910119"/>
          </a:xfrm>
          <a:custGeom>
            <a:avLst/>
            <a:gdLst>
              <a:gd name="connsiteX0" fmla="*/ 0 w 4248150"/>
              <a:gd name="connsiteY0" fmla="*/ 0 h 1910119"/>
              <a:gd name="connsiteX1" fmla="*/ 4248150 w 4248150"/>
              <a:gd name="connsiteY1" fmla="*/ 0 h 1910119"/>
              <a:gd name="connsiteX2" fmla="*/ 4248150 w 4248150"/>
              <a:gd name="connsiteY2" fmla="*/ 1910119 h 1910119"/>
              <a:gd name="connsiteX3" fmla="*/ 0 w 4248150"/>
              <a:gd name="connsiteY3" fmla="*/ 1910119 h 191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150" h="1910119">
                <a:moveTo>
                  <a:pt x="0" y="0"/>
                </a:moveTo>
                <a:lnTo>
                  <a:pt x="4248150" y="0"/>
                </a:lnTo>
                <a:lnTo>
                  <a:pt x="4248150" y="1910119"/>
                </a:lnTo>
                <a:lnTo>
                  <a:pt x="0" y="19101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6905625" y="3903307"/>
            <a:ext cx="4248150" cy="1910119"/>
          </a:xfrm>
          <a:custGeom>
            <a:avLst/>
            <a:gdLst>
              <a:gd name="connsiteX0" fmla="*/ 0 w 4248150"/>
              <a:gd name="connsiteY0" fmla="*/ 0 h 1910119"/>
              <a:gd name="connsiteX1" fmla="*/ 4248150 w 4248150"/>
              <a:gd name="connsiteY1" fmla="*/ 0 h 1910119"/>
              <a:gd name="connsiteX2" fmla="*/ 4248150 w 4248150"/>
              <a:gd name="connsiteY2" fmla="*/ 1910119 h 1910119"/>
              <a:gd name="connsiteX3" fmla="*/ 0 w 4248150"/>
              <a:gd name="connsiteY3" fmla="*/ 1910119 h 191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150" h="1910119">
                <a:moveTo>
                  <a:pt x="0" y="0"/>
                </a:moveTo>
                <a:lnTo>
                  <a:pt x="4248150" y="0"/>
                </a:lnTo>
                <a:lnTo>
                  <a:pt x="4248150" y="1910119"/>
                </a:lnTo>
                <a:lnTo>
                  <a:pt x="0" y="19101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79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904224" y="1683655"/>
            <a:ext cx="7583462" cy="4287616"/>
          </a:xfrm>
          <a:custGeom>
            <a:avLst/>
            <a:gdLst>
              <a:gd name="connsiteX0" fmla="*/ 0 w 7583462"/>
              <a:gd name="connsiteY0" fmla="*/ 0 h 4287616"/>
              <a:gd name="connsiteX1" fmla="*/ 7583462 w 7583462"/>
              <a:gd name="connsiteY1" fmla="*/ 0 h 4287616"/>
              <a:gd name="connsiteX2" fmla="*/ 7583462 w 7583462"/>
              <a:gd name="connsiteY2" fmla="*/ 4287616 h 4287616"/>
              <a:gd name="connsiteX3" fmla="*/ 0 w 7583462"/>
              <a:gd name="connsiteY3" fmla="*/ 4287616 h 4287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3462" h="4287616">
                <a:moveTo>
                  <a:pt x="0" y="0"/>
                </a:moveTo>
                <a:lnTo>
                  <a:pt x="7583462" y="0"/>
                </a:lnTo>
                <a:lnTo>
                  <a:pt x="7583462" y="4287616"/>
                </a:lnTo>
                <a:lnTo>
                  <a:pt x="0" y="42876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68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952500" y="1574801"/>
            <a:ext cx="5168900" cy="2214563"/>
          </a:xfrm>
          <a:custGeom>
            <a:avLst/>
            <a:gdLst>
              <a:gd name="connsiteX0" fmla="*/ 0 w 5168900"/>
              <a:gd name="connsiteY0" fmla="*/ 0 h 2214563"/>
              <a:gd name="connsiteX1" fmla="*/ 5168900 w 5168900"/>
              <a:gd name="connsiteY1" fmla="*/ 0 h 2214563"/>
              <a:gd name="connsiteX2" fmla="*/ 5168900 w 5168900"/>
              <a:gd name="connsiteY2" fmla="*/ 2214563 h 2214563"/>
              <a:gd name="connsiteX3" fmla="*/ 0 w 5168900"/>
              <a:gd name="connsiteY3" fmla="*/ 2214563 h 221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8900" h="2214563">
                <a:moveTo>
                  <a:pt x="0" y="0"/>
                </a:moveTo>
                <a:lnTo>
                  <a:pt x="5168900" y="0"/>
                </a:lnTo>
                <a:lnTo>
                  <a:pt x="5168900" y="2214563"/>
                </a:lnTo>
                <a:lnTo>
                  <a:pt x="0" y="221456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6527800" y="3910167"/>
            <a:ext cx="4687888" cy="2100107"/>
          </a:xfrm>
          <a:custGeom>
            <a:avLst/>
            <a:gdLst>
              <a:gd name="connsiteX0" fmla="*/ 0 w 4687888"/>
              <a:gd name="connsiteY0" fmla="*/ 0 h 2100107"/>
              <a:gd name="connsiteX1" fmla="*/ 4687888 w 4687888"/>
              <a:gd name="connsiteY1" fmla="*/ 0 h 2100107"/>
              <a:gd name="connsiteX2" fmla="*/ 4687888 w 4687888"/>
              <a:gd name="connsiteY2" fmla="*/ 2100107 h 2100107"/>
              <a:gd name="connsiteX3" fmla="*/ 0 w 4687888"/>
              <a:gd name="connsiteY3" fmla="*/ 2100107 h 2100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7888" h="2100107">
                <a:moveTo>
                  <a:pt x="0" y="0"/>
                </a:moveTo>
                <a:lnTo>
                  <a:pt x="4687888" y="0"/>
                </a:lnTo>
                <a:lnTo>
                  <a:pt x="4687888" y="2100107"/>
                </a:lnTo>
                <a:lnTo>
                  <a:pt x="0" y="2100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58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3432175" y="1"/>
            <a:ext cx="8759827" cy="7893048"/>
          </a:xfrm>
          <a:custGeom>
            <a:avLst/>
            <a:gdLst>
              <a:gd name="connsiteX0" fmla="*/ 7838282 w 8759827"/>
              <a:gd name="connsiteY0" fmla="*/ 3101973 h 7893048"/>
              <a:gd name="connsiteX1" fmla="*/ 8759827 w 8759827"/>
              <a:gd name="connsiteY1" fmla="*/ 4025048 h 7893048"/>
              <a:gd name="connsiteX2" fmla="*/ 8759827 w 8759827"/>
              <a:gd name="connsiteY2" fmla="*/ 6969974 h 7893048"/>
              <a:gd name="connsiteX3" fmla="*/ 7838282 w 8759827"/>
              <a:gd name="connsiteY3" fmla="*/ 7893048 h 7893048"/>
              <a:gd name="connsiteX4" fmla="*/ 5446713 w 8759827"/>
              <a:gd name="connsiteY4" fmla="*/ 5497511 h 7893048"/>
              <a:gd name="connsiteX5" fmla="*/ 5087145 w 8759827"/>
              <a:gd name="connsiteY5" fmla="*/ 352424 h 7893048"/>
              <a:gd name="connsiteX6" fmla="*/ 7478714 w 8759827"/>
              <a:gd name="connsiteY6" fmla="*/ 2747962 h 7893048"/>
              <a:gd name="connsiteX7" fmla="*/ 5087145 w 8759827"/>
              <a:gd name="connsiteY7" fmla="*/ 5143499 h 7893048"/>
              <a:gd name="connsiteX8" fmla="*/ 2695578 w 8759827"/>
              <a:gd name="connsiteY8" fmla="*/ 2747962 h 7893048"/>
              <a:gd name="connsiteX9" fmla="*/ 5459391 w 8759827"/>
              <a:gd name="connsiteY9" fmla="*/ 0 h 7893048"/>
              <a:gd name="connsiteX10" fmla="*/ 8759827 w 8759827"/>
              <a:gd name="connsiteY10" fmla="*/ 0 h 7893048"/>
              <a:gd name="connsiteX11" fmla="*/ 8759827 w 8759827"/>
              <a:gd name="connsiteY11" fmla="*/ 1485162 h 7893048"/>
              <a:gd name="connsiteX12" fmla="*/ 7838282 w 8759827"/>
              <a:gd name="connsiteY12" fmla="*/ 2408236 h 7893048"/>
              <a:gd name="connsiteX13" fmla="*/ 5446713 w 8759827"/>
              <a:gd name="connsiteY13" fmla="*/ 12699 h 7893048"/>
              <a:gd name="connsiteX14" fmla="*/ 12678 w 8759827"/>
              <a:gd name="connsiteY14" fmla="*/ 0 h 7893048"/>
              <a:gd name="connsiteX15" fmla="*/ 4770461 w 8759827"/>
              <a:gd name="connsiteY15" fmla="*/ 0 h 7893048"/>
              <a:gd name="connsiteX16" fmla="*/ 4783139 w 8759827"/>
              <a:gd name="connsiteY16" fmla="*/ 12699 h 7893048"/>
              <a:gd name="connsiteX17" fmla="*/ 2391571 w 8759827"/>
              <a:gd name="connsiteY17" fmla="*/ 2408236 h 7893048"/>
              <a:gd name="connsiteX18" fmla="*/ 0 w 8759827"/>
              <a:gd name="connsiteY18" fmla="*/ 12699 h 7893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759827" h="7893048">
                <a:moveTo>
                  <a:pt x="7838282" y="3101973"/>
                </a:moveTo>
                <a:lnTo>
                  <a:pt x="8759827" y="4025048"/>
                </a:lnTo>
                <a:lnTo>
                  <a:pt x="8759827" y="6969974"/>
                </a:lnTo>
                <a:lnTo>
                  <a:pt x="7838282" y="7893048"/>
                </a:lnTo>
                <a:lnTo>
                  <a:pt x="5446713" y="5497511"/>
                </a:lnTo>
                <a:close/>
                <a:moveTo>
                  <a:pt x="5087145" y="352424"/>
                </a:moveTo>
                <a:lnTo>
                  <a:pt x="7478714" y="2747962"/>
                </a:lnTo>
                <a:lnTo>
                  <a:pt x="5087145" y="5143499"/>
                </a:lnTo>
                <a:lnTo>
                  <a:pt x="2695578" y="2747962"/>
                </a:lnTo>
                <a:close/>
                <a:moveTo>
                  <a:pt x="5459391" y="0"/>
                </a:moveTo>
                <a:lnTo>
                  <a:pt x="8759827" y="0"/>
                </a:lnTo>
                <a:lnTo>
                  <a:pt x="8759827" y="1485162"/>
                </a:lnTo>
                <a:lnTo>
                  <a:pt x="7838282" y="2408236"/>
                </a:lnTo>
                <a:lnTo>
                  <a:pt x="5446713" y="12699"/>
                </a:lnTo>
                <a:close/>
                <a:moveTo>
                  <a:pt x="12678" y="0"/>
                </a:moveTo>
                <a:lnTo>
                  <a:pt x="4770461" y="0"/>
                </a:lnTo>
                <a:lnTo>
                  <a:pt x="4783139" y="12699"/>
                </a:lnTo>
                <a:lnTo>
                  <a:pt x="2391571" y="2408236"/>
                </a:lnTo>
                <a:lnTo>
                  <a:pt x="0" y="126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07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639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03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7" r:id="rId4"/>
    <p:sldLayoutId id="2147483666" r:id="rId5"/>
    <p:sldLayoutId id="2147483665" r:id="rId6"/>
    <p:sldLayoutId id="2147483664" r:id="rId7"/>
    <p:sldLayoutId id="2147483663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9.bin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emf"/><Relationship Id="rId4" Type="http://schemas.openxmlformats.org/officeDocument/2006/relationships/notesSlide" Target="../notesSlides/notesSlide10.xml"/><Relationship Id="rId9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2.emf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11.xml"/><Relationship Id="rId9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14.bin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6.emf"/><Relationship Id="rId4" Type="http://schemas.openxmlformats.org/officeDocument/2006/relationships/notesSlide" Target="../notesSlides/notesSlide12.xml"/><Relationship Id="rId9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17.bin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6.bin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8.bin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6.e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5.bin"/><Relationship Id="rId2" Type="http://schemas.openxmlformats.org/officeDocument/2006/relationships/tags" Target="../tags/tag13.xml"/><Relationship Id="rId16" Type="http://schemas.openxmlformats.org/officeDocument/2006/relationships/image" Target="../media/image25.wmf"/><Relationship Id="rId20" Type="http://schemas.openxmlformats.org/officeDocument/2006/relationships/image" Target="../media/image27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26.bin"/><Relationship Id="rId4" Type="http://schemas.openxmlformats.org/officeDocument/2006/relationships/notesSlide" Target="../notesSlides/notesSlide15.xml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27.bin"/><Relationship Id="rId2" Type="http://schemas.openxmlformats.org/officeDocument/2006/relationships/tags" Target="../tags/tag1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29.emf"/><Relationship Id="rId4" Type="http://schemas.openxmlformats.org/officeDocument/2006/relationships/notesSlide" Target="../notesSlides/notesSlide16.xml"/><Relationship Id="rId9" Type="http://schemas.openxmlformats.org/officeDocument/2006/relationships/oleObject" Target="../embeddings/oleObject2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oleObject" Target="../embeddings/oleObject32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2.emf"/><Relationship Id="rId12" Type="http://schemas.openxmlformats.org/officeDocument/2006/relationships/image" Target="../media/image34.emf"/><Relationship Id="rId2" Type="http://schemas.openxmlformats.org/officeDocument/2006/relationships/tags" Target="../tags/tag15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9.bin"/><Relationship Id="rId11" Type="http://schemas.openxmlformats.org/officeDocument/2006/relationships/oleObject" Target="../embeddings/oleObject31.bin"/><Relationship Id="rId5" Type="http://schemas.openxmlformats.org/officeDocument/2006/relationships/image" Target="../media/image30.png"/><Relationship Id="rId10" Type="http://schemas.openxmlformats.org/officeDocument/2006/relationships/image" Target="../media/image33.emf"/><Relationship Id="rId4" Type="http://schemas.openxmlformats.org/officeDocument/2006/relationships/notesSlide" Target="../notesSlides/notesSlide17.xml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5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33.bin"/><Relationship Id="rId2" Type="http://schemas.openxmlformats.org/officeDocument/2006/relationships/tags" Target="../tags/tag1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8.emf"/><Relationship Id="rId5" Type="http://schemas.openxmlformats.org/officeDocument/2006/relationships/image" Target="../media/image37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oleObject" Target="../embeddings/oleObject37.bin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41.emf"/><Relationship Id="rId2" Type="http://schemas.openxmlformats.org/officeDocument/2006/relationships/tags" Target="../tags/tag1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3.emf"/><Relationship Id="rId11" Type="http://schemas.openxmlformats.org/officeDocument/2006/relationships/oleObject" Target="../embeddings/oleObject36.bin"/><Relationship Id="rId5" Type="http://schemas.openxmlformats.org/officeDocument/2006/relationships/image" Target="../media/image37.png"/><Relationship Id="rId10" Type="http://schemas.openxmlformats.org/officeDocument/2006/relationships/image" Target="../media/image40.emf"/><Relationship Id="rId4" Type="http://schemas.openxmlformats.org/officeDocument/2006/relationships/notesSlide" Target="../notesSlides/notesSlide19.xml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4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4.png"/><Relationship Id="rId2" Type="http://schemas.openxmlformats.org/officeDocument/2006/relationships/tags" Target="../tags/tag2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38.bin"/><Relationship Id="rId4" Type="http://schemas.openxmlformats.org/officeDocument/2006/relationships/notesSlide" Target="../notesSlides/notesSlide24.xml"/><Relationship Id="rId9" Type="http://schemas.openxmlformats.org/officeDocument/2006/relationships/image" Target="../media/image46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oleObject" Target="../embeddings/oleObject44.bin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50.emf"/><Relationship Id="rId2" Type="http://schemas.openxmlformats.org/officeDocument/2006/relationships/tags" Target="../tags/tag22.xml"/><Relationship Id="rId16" Type="http://schemas.openxmlformats.org/officeDocument/2006/relationships/image" Target="../media/image52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7.e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49.emf"/><Relationship Id="rId4" Type="http://schemas.openxmlformats.org/officeDocument/2006/relationships/notesSlide" Target="../notesSlides/notesSlide25.xml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51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5.png"/><Relationship Id="rId2" Type="http://schemas.openxmlformats.org/officeDocument/2006/relationships/tags" Target="../tags/tag2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3.emf"/><Relationship Id="rId5" Type="http://schemas.openxmlformats.org/officeDocument/2006/relationships/oleObject" Target="../embeddings/oleObject46.bin"/><Relationship Id="rId4" Type="http://schemas.openxmlformats.org/officeDocument/2006/relationships/notesSlide" Target="../notesSlides/notesSlide26.xml"/><Relationship Id="rId9" Type="http://schemas.openxmlformats.org/officeDocument/2006/relationships/image" Target="../media/image5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7.png"/><Relationship Id="rId2" Type="http://schemas.openxmlformats.org/officeDocument/2006/relationships/tags" Target="../tags/tag2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6.emf"/><Relationship Id="rId5" Type="http://schemas.openxmlformats.org/officeDocument/2006/relationships/oleObject" Target="../embeddings/oleObject48.bin"/><Relationship Id="rId4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5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49.bin"/><Relationship Id="rId4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51.bin"/><Relationship Id="rId2" Type="http://schemas.openxmlformats.org/officeDocument/2006/relationships/tags" Target="../tags/tag2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0.emf"/><Relationship Id="rId5" Type="http://schemas.openxmlformats.org/officeDocument/2006/relationships/oleObject" Target="../embeddings/oleObject50.bin"/><Relationship Id="rId4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65.wmf"/><Relationship Id="rId2" Type="http://schemas.openxmlformats.org/officeDocument/2006/relationships/tags" Target="../tags/tag2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64.wmf"/><Relationship Id="rId4" Type="http://schemas.openxmlformats.org/officeDocument/2006/relationships/notesSlide" Target="../notesSlides/notesSlide31.xml"/><Relationship Id="rId9" Type="http://schemas.openxmlformats.org/officeDocument/2006/relationships/oleObject" Target="../embeddings/oleObject54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57.bin"/><Relationship Id="rId2" Type="http://schemas.openxmlformats.org/officeDocument/2006/relationships/tags" Target="../tags/tag29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56.bin"/><Relationship Id="rId4" Type="http://schemas.openxmlformats.org/officeDocument/2006/relationships/notesSlide" Target="../notesSlides/notesSlide32.xml"/><Relationship Id="rId9" Type="http://schemas.openxmlformats.org/officeDocument/2006/relationships/image" Target="../media/image6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8.png"/><Relationship Id="rId2" Type="http://schemas.openxmlformats.org/officeDocument/2006/relationships/tags" Target="../tags/tag30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58.bin"/><Relationship Id="rId4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59.bin"/><Relationship Id="rId4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Relationship Id="rId5" Type="http://schemas.openxmlformats.org/officeDocument/2006/relationships/comments" Target="../comments/comment1.xml"/><Relationship Id="rId4" Type="http://schemas.openxmlformats.org/officeDocument/2006/relationships/image" Target="../media/image7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61.bin"/><Relationship Id="rId2" Type="http://schemas.openxmlformats.org/officeDocument/2006/relationships/tags" Target="../tags/tag34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60.bin"/><Relationship Id="rId4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80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77.wmf"/><Relationship Id="rId17" Type="http://schemas.openxmlformats.org/officeDocument/2006/relationships/oleObject" Target="../embeddings/oleObject68.bin"/><Relationship Id="rId2" Type="http://schemas.openxmlformats.org/officeDocument/2006/relationships/tags" Target="../tags/tag35.xml"/><Relationship Id="rId16" Type="http://schemas.openxmlformats.org/officeDocument/2006/relationships/image" Target="../media/image79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76.wmf"/><Relationship Id="rId4" Type="http://schemas.openxmlformats.org/officeDocument/2006/relationships/notesSlide" Target="../notesSlides/notesSlide38.xml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78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70.bin"/><Relationship Id="rId2" Type="http://schemas.openxmlformats.org/officeDocument/2006/relationships/tags" Target="../tags/tag3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1.wmf"/><Relationship Id="rId11" Type="http://schemas.openxmlformats.org/officeDocument/2006/relationships/image" Target="../media/image84.png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83.wmf"/><Relationship Id="rId4" Type="http://schemas.openxmlformats.org/officeDocument/2006/relationships/notesSlide" Target="../notesSlides/notesSlide39.xml"/><Relationship Id="rId9" Type="http://schemas.openxmlformats.org/officeDocument/2006/relationships/oleObject" Target="../embeddings/oleObject7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Relationship Id="rId4" Type="http://schemas.openxmlformats.org/officeDocument/2006/relationships/image" Target="../media/image8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73.bin"/><Relationship Id="rId2" Type="http://schemas.openxmlformats.org/officeDocument/2006/relationships/tags" Target="../tags/tag38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72.bin"/><Relationship Id="rId4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91.wmf"/><Relationship Id="rId2" Type="http://schemas.openxmlformats.org/officeDocument/2006/relationships/tags" Target="../tags/tag39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90.wmf"/><Relationship Id="rId4" Type="http://schemas.openxmlformats.org/officeDocument/2006/relationships/notesSlide" Target="../notesSlides/notesSlide42.xml"/><Relationship Id="rId9" Type="http://schemas.openxmlformats.org/officeDocument/2006/relationships/oleObject" Target="../embeddings/oleObject76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image" Target="../media/image96.png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95.wmf"/><Relationship Id="rId2" Type="http://schemas.openxmlformats.org/officeDocument/2006/relationships/tags" Target="../tags/tag40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94.wmf"/><Relationship Id="rId4" Type="http://schemas.openxmlformats.org/officeDocument/2006/relationships/notesSlide" Target="../notesSlides/notesSlide43.xml"/><Relationship Id="rId9" Type="http://schemas.openxmlformats.org/officeDocument/2006/relationships/oleObject" Target="../embeddings/oleObject80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Relationship Id="rId4" Type="http://schemas.openxmlformats.org/officeDocument/2006/relationships/image" Target="../media/image9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98.wmf"/><Relationship Id="rId2" Type="http://schemas.openxmlformats.org/officeDocument/2006/relationships/tags" Target="../tags/tag4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82.bin"/><Relationship Id="rId5" Type="http://schemas.openxmlformats.org/officeDocument/2006/relationships/image" Target="../media/image97.png"/><Relationship Id="rId4" Type="http://schemas.openxmlformats.org/officeDocument/2006/relationships/notesSlide" Target="../notesSlides/notesSlide46.xml"/><Relationship Id="rId9" Type="http://schemas.openxmlformats.org/officeDocument/2006/relationships/image" Target="../media/image99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image" Target="../media/image103.e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00.emf"/><Relationship Id="rId12" Type="http://schemas.openxmlformats.org/officeDocument/2006/relationships/oleObject" Target="../embeddings/oleObject87.bin"/><Relationship Id="rId2" Type="http://schemas.openxmlformats.org/officeDocument/2006/relationships/tags" Target="../tags/tag43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84.bin"/><Relationship Id="rId11" Type="http://schemas.openxmlformats.org/officeDocument/2006/relationships/image" Target="../media/image102.wmf"/><Relationship Id="rId5" Type="http://schemas.openxmlformats.org/officeDocument/2006/relationships/image" Target="../media/image97.png"/><Relationship Id="rId10" Type="http://schemas.openxmlformats.org/officeDocument/2006/relationships/oleObject" Target="../embeddings/oleObject86.bin"/><Relationship Id="rId4" Type="http://schemas.openxmlformats.org/officeDocument/2006/relationships/notesSlide" Target="../notesSlides/notesSlide47.xml"/><Relationship Id="rId9" Type="http://schemas.openxmlformats.org/officeDocument/2006/relationships/image" Target="../media/image101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04.wmf"/><Relationship Id="rId2" Type="http://schemas.openxmlformats.org/officeDocument/2006/relationships/tags" Target="../tags/tag44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88.bin"/><Relationship Id="rId5" Type="http://schemas.openxmlformats.org/officeDocument/2006/relationships/image" Target="../media/image97.png"/><Relationship Id="rId10" Type="http://schemas.openxmlformats.org/officeDocument/2006/relationships/image" Target="../media/image106.png"/><Relationship Id="rId4" Type="http://schemas.openxmlformats.org/officeDocument/2006/relationships/notesSlide" Target="../notesSlides/notesSlide48.xml"/><Relationship Id="rId9" Type="http://schemas.openxmlformats.org/officeDocument/2006/relationships/image" Target="../media/image105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91.bin"/><Relationship Id="rId2" Type="http://schemas.openxmlformats.org/officeDocument/2006/relationships/tags" Target="../tags/tag45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108.wmf"/><Relationship Id="rId4" Type="http://schemas.openxmlformats.org/officeDocument/2006/relationships/notesSlide" Target="../notesSlides/notesSlide49.xml"/><Relationship Id="rId9" Type="http://schemas.openxmlformats.org/officeDocument/2006/relationships/oleObject" Target="../embeddings/oleObject9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13" Type="http://schemas.openxmlformats.org/officeDocument/2006/relationships/oleObject" Target="../embeddings/oleObject97.bin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112.emf"/><Relationship Id="rId2" Type="http://schemas.openxmlformats.org/officeDocument/2006/relationships/tags" Target="../tags/tag46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09.e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111.emf"/><Relationship Id="rId4" Type="http://schemas.openxmlformats.org/officeDocument/2006/relationships/notesSlide" Target="../notesSlides/notesSlide50.xml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113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15.wmf"/><Relationship Id="rId2" Type="http://schemas.openxmlformats.org/officeDocument/2006/relationships/tags" Target="../tags/tag4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98.bin"/><Relationship Id="rId4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emf"/><Relationship Id="rId13" Type="http://schemas.openxmlformats.org/officeDocument/2006/relationships/oleObject" Target="../embeddings/oleObject103.bin"/><Relationship Id="rId18" Type="http://schemas.openxmlformats.org/officeDocument/2006/relationships/image" Target="../media/image122.emf"/><Relationship Id="rId26" Type="http://schemas.openxmlformats.org/officeDocument/2006/relationships/image" Target="../media/image126.emf"/><Relationship Id="rId3" Type="http://schemas.openxmlformats.org/officeDocument/2006/relationships/slideLayout" Target="../slideLayouts/slideLayout7.xml"/><Relationship Id="rId21" Type="http://schemas.openxmlformats.org/officeDocument/2006/relationships/oleObject" Target="../embeddings/oleObject107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119.emf"/><Relationship Id="rId17" Type="http://schemas.openxmlformats.org/officeDocument/2006/relationships/oleObject" Target="../embeddings/oleObject105.bin"/><Relationship Id="rId25" Type="http://schemas.openxmlformats.org/officeDocument/2006/relationships/oleObject" Target="../embeddings/oleObject109.bin"/><Relationship Id="rId2" Type="http://schemas.openxmlformats.org/officeDocument/2006/relationships/tags" Target="../tags/tag48.xml"/><Relationship Id="rId16" Type="http://schemas.openxmlformats.org/officeDocument/2006/relationships/image" Target="../media/image121.emf"/><Relationship Id="rId20" Type="http://schemas.openxmlformats.org/officeDocument/2006/relationships/image" Target="../media/image123.emf"/><Relationship Id="rId29" Type="http://schemas.openxmlformats.org/officeDocument/2006/relationships/oleObject" Target="../embeddings/oleObject111.bin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02.bin"/><Relationship Id="rId24" Type="http://schemas.openxmlformats.org/officeDocument/2006/relationships/image" Target="../media/image125.emf"/><Relationship Id="rId32" Type="http://schemas.openxmlformats.org/officeDocument/2006/relationships/image" Target="../media/image129.emf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23" Type="http://schemas.openxmlformats.org/officeDocument/2006/relationships/oleObject" Target="../embeddings/oleObject108.bin"/><Relationship Id="rId28" Type="http://schemas.openxmlformats.org/officeDocument/2006/relationships/image" Target="../media/image127.emf"/><Relationship Id="rId10" Type="http://schemas.openxmlformats.org/officeDocument/2006/relationships/image" Target="../media/image118.emf"/><Relationship Id="rId19" Type="http://schemas.openxmlformats.org/officeDocument/2006/relationships/oleObject" Target="../embeddings/oleObject106.bin"/><Relationship Id="rId31" Type="http://schemas.openxmlformats.org/officeDocument/2006/relationships/oleObject" Target="../embeddings/oleObject112.bin"/><Relationship Id="rId4" Type="http://schemas.openxmlformats.org/officeDocument/2006/relationships/notesSlide" Target="../notesSlides/notesSlide52.xml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120.emf"/><Relationship Id="rId22" Type="http://schemas.openxmlformats.org/officeDocument/2006/relationships/image" Target="../media/image124.emf"/><Relationship Id="rId27" Type="http://schemas.openxmlformats.org/officeDocument/2006/relationships/oleObject" Target="../embeddings/oleObject110.bin"/><Relationship Id="rId30" Type="http://schemas.openxmlformats.org/officeDocument/2006/relationships/image" Target="../media/image128.e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emf"/><Relationship Id="rId13" Type="http://schemas.openxmlformats.org/officeDocument/2006/relationships/oleObject" Target="../embeddings/oleObject117.bin"/><Relationship Id="rId18" Type="http://schemas.openxmlformats.org/officeDocument/2006/relationships/image" Target="../media/image136.e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33.emf"/><Relationship Id="rId17" Type="http://schemas.openxmlformats.org/officeDocument/2006/relationships/oleObject" Target="../embeddings/oleObject119.bin"/><Relationship Id="rId2" Type="http://schemas.openxmlformats.org/officeDocument/2006/relationships/tags" Target="../tags/tag49.xml"/><Relationship Id="rId16" Type="http://schemas.openxmlformats.org/officeDocument/2006/relationships/image" Target="../media/image135.emf"/><Relationship Id="rId20" Type="http://schemas.openxmlformats.org/officeDocument/2006/relationships/image" Target="../media/image137.e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30.emf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3.bin"/><Relationship Id="rId15" Type="http://schemas.openxmlformats.org/officeDocument/2006/relationships/oleObject" Target="../embeddings/oleObject118.bin"/><Relationship Id="rId10" Type="http://schemas.openxmlformats.org/officeDocument/2006/relationships/image" Target="../media/image132.emf"/><Relationship Id="rId19" Type="http://schemas.openxmlformats.org/officeDocument/2006/relationships/oleObject" Target="../embeddings/oleObject120.bin"/><Relationship Id="rId4" Type="http://schemas.openxmlformats.org/officeDocument/2006/relationships/notesSlide" Target="../notesSlides/notesSlide53.xml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134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38.emf"/><Relationship Id="rId2" Type="http://schemas.openxmlformats.org/officeDocument/2006/relationships/tags" Target="../tags/tag50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21.bin"/><Relationship Id="rId5" Type="http://schemas.openxmlformats.org/officeDocument/2006/relationships/image" Target="../media/image139.png"/><Relationship Id="rId4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40.emf"/><Relationship Id="rId2" Type="http://schemas.openxmlformats.org/officeDocument/2006/relationships/tags" Target="../tags/tag51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22.bin"/><Relationship Id="rId5" Type="http://schemas.openxmlformats.org/officeDocument/2006/relationships/image" Target="../media/image139.png"/><Relationship Id="rId4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4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41.emf"/><Relationship Id="rId2" Type="http://schemas.openxmlformats.org/officeDocument/2006/relationships/tags" Target="../tags/tag52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23.bin"/><Relationship Id="rId5" Type="http://schemas.openxmlformats.org/officeDocument/2006/relationships/image" Target="../media/image139.png"/><Relationship Id="rId4" Type="http://schemas.openxmlformats.org/officeDocument/2006/relationships/notesSlide" Target="../notesSlides/notesSlide56.xml"/><Relationship Id="rId9" Type="http://schemas.openxmlformats.org/officeDocument/2006/relationships/image" Target="../media/image142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43.emf"/><Relationship Id="rId2" Type="http://schemas.openxmlformats.org/officeDocument/2006/relationships/tags" Target="../tags/tag53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25.bin"/><Relationship Id="rId5" Type="http://schemas.openxmlformats.org/officeDocument/2006/relationships/image" Target="../media/image139.png"/><Relationship Id="rId4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44.emf"/><Relationship Id="rId2" Type="http://schemas.openxmlformats.org/officeDocument/2006/relationships/tags" Target="../tags/tag54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126.bin"/><Relationship Id="rId5" Type="http://schemas.openxmlformats.org/officeDocument/2006/relationships/image" Target="../media/image146.png"/><Relationship Id="rId4" Type="http://schemas.openxmlformats.org/officeDocument/2006/relationships/notesSlide" Target="../notesSlides/notesSlide58.xml"/><Relationship Id="rId9" Type="http://schemas.openxmlformats.org/officeDocument/2006/relationships/image" Target="../media/image145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47.wmf"/><Relationship Id="rId2" Type="http://schemas.openxmlformats.org/officeDocument/2006/relationships/tags" Target="../tags/tag55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128.bin"/><Relationship Id="rId5" Type="http://schemas.openxmlformats.org/officeDocument/2006/relationships/image" Target="../media/image146.png"/><Relationship Id="rId4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0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48.wmf"/><Relationship Id="rId2" Type="http://schemas.openxmlformats.org/officeDocument/2006/relationships/tags" Target="../tags/tag56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129.bin"/><Relationship Id="rId5" Type="http://schemas.openxmlformats.org/officeDocument/2006/relationships/image" Target="../media/image146.png"/><Relationship Id="rId4" Type="http://schemas.openxmlformats.org/officeDocument/2006/relationships/notesSlide" Target="../notesSlides/notesSlide60.xml"/><Relationship Id="rId9" Type="http://schemas.openxmlformats.org/officeDocument/2006/relationships/image" Target="../media/image149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50.wmf"/><Relationship Id="rId2" Type="http://schemas.openxmlformats.org/officeDocument/2006/relationships/tags" Target="../tags/tag57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131.bin"/><Relationship Id="rId5" Type="http://schemas.openxmlformats.org/officeDocument/2006/relationships/image" Target="../media/image146.png"/><Relationship Id="rId4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3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51.wmf"/><Relationship Id="rId2" Type="http://schemas.openxmlformats.org/officeDocument/2006/relationships/tags" Target="../tags/tag58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132.bin"/><Relationship Id="rId5" Type="http://schemas.openxmlformats.org/officeDocument/2006/relationships/image" Target="../media/image146.png"/><Relationship Id="rId4" Type="http://schemas.openxmlformats.org/officeDocument/2006/relationships/notesSlide" Target="../notesSlides/notesSlide62.xml"/><Relationship Id="rId9" Type="http://schemas.openxmlformats.org/officeDocument/2006/relationships/image" Target="../media/image152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Relationship Id="rId4" Type="http://schemas.openxmlformats.org/officeDocument/2006/relationships/image" Target="../media/image15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emf"/><Relationship Id="rId2" Type="http://schemas.openxmlformats.org/officeDocument/2006/relationships/tags" Target="../tags/tag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8.xml"/><Relationship Id="rId9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oleObject" Target="../embeddings/oleObject7.bin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4.bin"/><Relationship Id="rId12" Type="http://schemas.openxmlformats.org/officeDocument/2006/relationships/image" Target="../media/image8.emf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7.emf"/><Relationship Id="rId4" Type="http://schemas.openxmlformats.org/officeDocument/2006/relationships/notesSlide" Target="../notesSlides/notesSlide9.xml"/><Relationship Id="rId9" Type="http://schemas.openxmlformats.org/officeDocument/2006/relationships/oleObject" Target="../embeddings/oleObject5.bin"/><Relationship Id="rId1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flipV="1">
            <a:off x="0" y="0"/>
            <a:ext cx="4961528" cy="4114800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 flipV="1">
            <a:off x="10055786" y="5086350"/>
            <a:ext cx="2136213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1622774" y="3045418"/>
            <a:ext cx="1146506" cy="9508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1" y="4456560"/>
            <a:ext cx="2895599" cy="24014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961528" y="0"/>
            <a:ext cx="2429874" cy="20151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181366" y="2380269"/>
            <a:ext cx="7066358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第三章 一阶电路的时域分析</a:t>
            </a: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11569700" y="4310556"/>
            <a:ext cx="622300" cy="516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217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337345" y="404167"/>
            <a:ext cx="351731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3.1 </a:t>
            </a:r>
            <a:r>
              <a:rPr lang="zh-CN" altLang="en-US" sz="2000" dirty="0">
                <a:latin typeface="Agency FB" panose="020B0503020202020204" pitchFamily="34" charset="0"/>
              </a:rPr>
              <a:t>电路的过渡过程及换路定则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32B9204D-9F5E-4867-8474-F1F840F97A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71938"/>
              </p:ext>
            </p:extLst>
          </p:nvPr>
        </p:nvGraphicFramePr>
        <p:xfrm>
          <a:off x="9014164" y="669805"/>
          <a:ext cx="3103856" cy="761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24" name="Equation" r:id="rId5" imgW="1396621" imgH="342488" progId="Equation.DSMT4">
                  <p:embed/>
                </p:oleObj>
              </mc:Choice>
              <mc:Fallback>
                <p:oleObj name="Equation" r:id="rId5" imgW="1396621" imgH="342488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32B9204D-9F5E-4867-8474-F1F840F97A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14164" y="669805"/>
                        <a:ext cx="3103856" cy="761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>
            <a:extLst>
              <a:ext uri="{FF2B5EF4-FFF2-40B4-BE49-F238E27FC236}">
                <a16:creationId xmlns:a16="http://schemas.microsoft.com/office/drawing/2014/main" id="{0F46B19E-8E1C-439B-A6CD-2D8D3B73597E}"/>
              </a:ext>
            </a:extLst>
          </p:cNvPr>
          <p:cNvGrpSpPr/>
          <p:nvPr/>
        </p:nvGrpSpPr>
        <p:grpSpPr>
          <a:xfrm>
            <a:off x="541538" y="1493862"/>
            <a:ext cx="11123720" cy="954107"/>
            <a:chOff x="541538" y="867695"/>
            <a:chExt cx="11123720" cy="95410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F901F43A-9E48-4499-9698-4C81D96226B3}"/>
                </a:ext>
              </a:extLst>
            </p:cNvPr>
            <p:cNvSpPr txBox="1"/>
            <p:nvPr/>
          </p:nvSpPr>
          <p:spPr>
            <a:xfrm>
              <a:off x="541538" y="867695"/>
              <a:ext cx="111237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+mn-ea"/>
                </a:rPr>
                <a:t>        如果换路</a:t>
              </a:r>
              <a:r>
                <a:rPr lang="en-US" altLang="zh-CN" sz="2800" b="1" dirty="0">
                  <a:latin typeface="+mn-ea"/>
                </a:rPr>
                <a:t>(</a:t>
              </a:r>
              <a:r>
                <a:rPr lang="zh-CN" altLang="en-US" sz="2800" b="1" dirty="0">
                  <a:latin typeface="+mn-ea"/>
                </a:rPr>
                <a:t>开关动作</a:t>
              </a:r>
              <a:r>
                <a:rPr lang="en-US" altLang="zh-CN" sz="2800" b="1" dirty="0">
                  <a:latin typeface="+mn-ea"/>
                </a:rPr>
                <a:t>)</a:t>
              </a:r>
              <a:r>
                <a:rPr lang="zh-CN" altLang="en-US" sz="2800" b="1" dirty="0">
                  <a:latin typeface="+mn-ea"/>
                </a:rPr>
                <a:t>是理想的，即不需要时间，则有              ；且在换路瞬间电容电流</a:t>
              </a:r>
              <a:r>
                <a:rPr lang="en-US" altLang="zh-CN" sz="28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800" b="1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zh-CN" altLang="en-US" sz="2800" b="1" dirty="0">
                  <a:latin typeface="+mn-ea"/>
                </a:rPr>
                <a:t>为有限值，则上式有： </a:t>
              </a:r>
            </a:p>
          </p:txBody>
        </p:sp>
        <p:graphicFrame>
          <p:nvGraphicFramePr>
            <p:cNvPr id="16" name="对象 15">
              <a:extLst>
                <a:ext uri="{FF2B5EF4-FFF2-40B4-BE49-F238E27FC236}">
                  <a16:creationId xmlns:a16="http://schemas.microsoft.com/office/drawing/2014/main" id="{49A1DCA2-DB39-48E9-83BC-146C770DF15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0388015"/>
                </p:ext>
              </p:extLst>
            </p:nvPr>
          </p:nvGraphicFramePr>
          <p:xfrm>
            <a:off x="9587879" y="933485"/>
            <a:ext cx="1535840" cy="481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725" name="Equation" r:id="rId7" imgW="607992" imgH="190112" progId="Equation.DSMT4">
                    <p:embed/>
                  </p:oleObj>
                </mc:Choice>
                <mc:Fallback>
                  <p:oleObj name="Equation" r:id="rId7" imgW="607992" imgH="190112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587879" y="933485"/>
                          <a:ext cx="1535840" cy="48120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58EA8BE3-42FD-4DB2-AFF5-20C024722C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216833"/>
              </p:ext>
            </p:extLst>
          </p:nvPr>
        </p:nvGraphicFramePr>
        <p:xfrm>
          <a:off x="4514898" y="3137555"/>
          <a:ext cx="2676434" cy="582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26" name="Equation" r:id="rId9" imgW="874100" imgH="190112" progId="Equation.DSMT4">
                  <p:embed/>
                </p:oleObj>
              </mc:Choice>
              <mc:Fallback>
                <p:oleObj name="Equation" r:id="rId9" imgW="874100" imgH="19011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14898" y="3137555"/>
                        <a:ext cx="2676434" cy="5828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851D0971-743D-4557-974E-F98A2A6A13D4}"/>
              </a:ext>
            </a:extLst>
          </p:cNvPr>
          <p:cNvSpPr txBox="1"/>
          <p:nvPr/>
        </p:nvSpPr>
        <p:spPr>
          <a:xfrm>
            <a:off x="541538" y="4231367"/>
            <a:ext cx="111237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    上述关系表明，换路虽然使得电路的工作状态发生了改变，但是只要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换路瞬间电容电流为有限值</a:t>
            </a:r>
            <a:r>
              <a:rPr lang="zh-CN" altLang="en-US" sz="2800" b="1" dirty="0">
                <a:latin typeface="+mn-ea"/>
              </a:rPr>
              <a:t>，则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电容电压值在换路前后瞬间保持不变</a:t>
            </a:r>
            <a:r>
              <a:rPr lang="zh-CN" altLang="en-US" sz="2800" b="1" dirty="0">
                <a:latin typeface="+mn-ea"/>
              </a:rPr>
              <a:t>。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969358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337345" y="404167"/>
            <a:ext cx="351731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3.1 </a:t>
            </a:r>
            <a:r>
              <a:rPr lang="zh-CN" altLang="en-US" sz="2000" dirty="0">
                <a:latin typeface="Agency FB" panose="020B0503020202020204" pitchFamily="34" charset="0"/>
              </a:rPr>
              <a:t>电路的过渡过程及换路定则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01F43A-9E48-4499-9698-4C81D96226B3}"/>
              </a:ext>
            </a:extLst>
          </p:cNvPr>
          <p:cNvSpPr txBox="1"/>
          <p:nvPr/>
        </p:nvSpPr>
        <p:spPr>
          <a:xfrm>
            <a:off x="541538" y="1036971"/>
            <a:ext cx="11123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    设电路在</a:t>
            </a:r>
            <a:r>
              <a:rPr lang="en-US" altLang="zh-CN" sz="2800" b="1" dirty="0">
                <a:latin typeface="+mn-ea"/>
              </a:rPr>
              <a:t>t=0</a:t>
            </a:r>
            <a:r>
              <a:rPr lang="zh-CN" altLang="en-US" sz="2800" b="1" dirty="0">
                <a:latin typeface="+mn-ea"/>
              </a:rPr>
              <a:t>时刻换路，由于在换路前后的电路可能不同，可将换路前一瞬间用</a:t>
            </a:r>
            <a:r>
              <a:rPr lang="en-US" altLang="zh-CN" sz="2800" b="1" dirty="0">
                <a:latin typeface="+mn-ea"/>
              </a:rPr>
              <a:t>t=0-</a:t>
            </a:r>
            <a:r>
              <a:rPr lang="zh-CN" altLang="en-US" sz="2800" b="1" dirty="0">
                <a:latin typeface="+mn-ea"/>
              </a:rPr>
              <a:t>表示，换路后的一瞬间用</a:t>
            </a:r>
            <a:r>
              <a:rPr lang="en-US" altLang="zh-CN" sz="2800" b="1" dirty="0">
                <a:latin typeface="+mn-ea"/>
              </a:rPr>
              <a:t>t=0+</a:t>
            </a:r>
            <a:r>
              <a:rPr lang="zh-CN" altLang="en-US" sz="2800" b="1" dirty="0">
                <a:latin typeface="+mn-ea"/>
              </a:rPr>
              <a:t>表示。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3BED4D-CCE5-452D-909D-F3C3BD866D44}"/>
              </a:ext>
            </a:extLst>
          </p:cNvPr>
          <p:cNvSpPr txBox="1"/>
          <p:nvPr/>
        </p:nvSpPr>
        <p:spPr>
          <a:xfrm>
            <a:off x="541538" y="2223772"/>
            <a:ext cx="1112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）电感元件的电压和电流在关联参考方向下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4D66CDE-6E7A-4513-A20C-72BE83EA02BF}"/>
              </a:ext>
            </a:extLst>
          </p:cNvPr>
          <p:cNvSpPr txBox="1"/>
          <p:nvPr/>
        </p:nvSpPr>
        <p:spPr>
          <a:xfrm>
            <a:off x="541536" y="2980568"/>
            <a:ext cx="7313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    电感的伏安特性为：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4522F59-8FB4-4B01-A157-E9EE1FE33EED}"/>
              </a:ext>
            </a:extLst>
          </p:cNvPr>
          <p:cNvSpPr txBox="1"/>
          <p:nvPr/>
        </p:nvSpPr>
        <p:spPr>
          <a:xfrm>
            <a:off x="541535" y="4949082"/>
            <a:ext cx="7313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    积分形式：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9C9BDD5-4CC9-4E65-AB04-706DFAB27591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887" y="2979686"/>
            <a:ext cx="3665430" cy="1555536"/>
          </a:xfrm>
          <a:prstGeom prst="rect">
            <a:avLst/>
          </a:prstGeom>
          <a:noFill/>
        </p:spPr>
      </p:pic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DAB220AD-577B-4C24-A97D-491460D5F8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912068"/>
              </p:ext>
            </p:extLst>
          </p:nvPr>
        </p:nvGraphicFramePr>
        <p:xfrm>
          <a:off x="4198094" y="3762333"/>
          <a:ext cx="1458053" cy="928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24" name="Equation" r:id="rId6" imgW="598654" imgH="380223" progId="Equation.DSMT4">
                  <p:embed/>
                </p:oleObj>
              </mc:Choice>
              <mc:Fallback>
                <p:oleObj name="Equation" r:id="rId6" imgW="598654" imgH="38022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98094" y="3762333"/>
                        <a:ext cx="1458053" cy="9282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7635CBC-6E2C-48CE-904C-F4457202B9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031492"/>
              </p:ext>
            </p:extLst>
          </p:nvPr>
        </p:nvGraphicFramePr>
        <p:xfrm>
          <a:off x="3966983" y="4746590"/>
          <a:ext cx="3378328" cy="928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25" name="Equation" r:id="rId8" imgW="1282779" imgH="351832" progId="Equation.DSMT4">
                  <p:embed/>
                </p:oleObj>
              </mc:Choice>
              <mc:Fallback>
                <p:oleObj name="Equation" r:id="rId8" imgW="1282779" imgH="35183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66983" y="4746590"/>
                        <a:ext cx="3378328" cy="9282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502727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0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337345" y="404167"/>
            <a:ext cx="351731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3.1 </a:t>
            </a:r>
            <a:r>
              <a:rPr lang="zh-CN" altLang="en-US" sz="2000" dirty="0">
                <a:latin typeface="Agency FB" panose="020B0503020202020204" pitchFamily="34" charset="0"/>
              </a:rPr>
              <a:t>电路的过渡过程及换路定则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01F43A-9E48-4499-9698-4C81D96226B3}"/>
              </a:ext>
            </a:extLst>
          </p:cNvPr>
          <p:cNvSpPr txBox="1"/>
          <p:nvPr/>
        </p:nvSpPr>
        <p:spPr>
          <a:xfrm>
            <a:off x="541538" y="1036971"/>
            <a:ext cx="1112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    同理，令</a:t>
            </a:r>
            <a:r>
              <a:rPr lang="en-US" altLang="zh-CN" sz="2800" b="1" dirty="0">
                <a:latin typeface="+mn-ea"/>
              </a:rPr>
              <a:t>t</a:t>
            </a:r>
            <a:r>
              <a:rPr lang="en-US" altLang="zh-CN" sz="2800" b="1" baseline="-25000" dirty="0">
                <a:latin typeface="+mn-ea"/>
              </a:rPr>
              <a:t>0</a:t>
            </a:r>
            <a:r>
              <a:rPr lang="en-US" altLang="zh-CN" sz="2800" b="1" dirty="0">
                <a:latin typeface="+mn-ea"/>
              </a:rPr>
              <a:t>=0-</a:t>
            </a:r>
            <a:r>
              <a:rPr lang="zh-CN" altLang="en-US" sz="2800" b="1" dirty="0">
                <a:latin typeface="+mn-ea"/>
              </a:rPr>
              <a:t>，</a:t>
            </a:r>
            <a:r>
              <a:rPr lang="en-US" altLang="zh-CN" sz="2800" b="1" dirty="0">
                <a:latin typeface="+mn-ea"/>
              </a:rPr>
              <a:t> t=0+</a:t>
            </a:r>
            <a:r>
              <a:rPr lang="zh-CN" altLang="en-US" sz="2800" b="1" dirty="0">
                <a:latin typeface="+mn-ea"/>
              </a:rPr>
              <a:t>，可得：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7136039-C321-4B7B-BB93-2D023780C7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402346"/>
              </p:ext>
            </p:extLst>
          </p:nvPr>
        </p:nvGraphicFramePr>
        <p:xfrm>
          <a:off x="4337345" y="1792885"/>
          <a:ext cx="3838052" cy="930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75" name="Equation" r:id="rId5" imgW="1453721" imgH="351832" progId="Equation.DSMT4">
                  <p:embed/>
                </p:oleObj>
              </mc:Choice>
              <mc:Fallback>
                <p:oleObj name="Equation" r:id="rId5" imgW="1453721" imgH="35183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37345" y="1792885"/>
                        <a:ext cx="3838052" cy="9301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>
            <a:extLst>
              <a:ext uri="{FF2B5EF4-FFF2-40B4-BE49-F238E27FC236}">
                <a16:creationId xmlns:a16="http://schemas.microsoft.com/office/drawing/2014/main" id="{08B60025-4DE3-4383-BD8C-B8AB10C377F6}"/>
              </a:ext>
            </a:extLst>
          </p:cNvPr>
          <p:cNvGrpSpPr/>
          <p:nvPr/>
        </p:nvGrpSpPr>
        <p:grpSpPr>
          <a:xfrm>
            <a:off x="541538" y="2955762"/>
            <a:ext cx="11123720" cy="954107"/>
            <a:chOff x="541538" y="867695"/>
            <a:chExt cx="11123720" cy="954107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E69211E-C1F5-4880-8B53-69BE9015F78C}"/>
                </a:ext>
              </a:extLst>
            </p:cNvPr>
            <p:cNvSpPr txBox="1"/>
            <p:nvPr/>
          </p:nvSpPr>
          <p:spPr>
            <a:xfrm>
              <a:off x="541538" y="867695"/>
              <a:ext cx="111237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+mn-ea"/>
                </a:rPr>
                <a:t>        如果换路</a:t>
              </a:r>
              <a:r>
                <a:rPr lang="en-US" altLang="zh-CN" sz="2800" b="1" dirty="0">
                  <a:latin typeface="+mn-ea"/>
                </a:rPr>
                <a:t>(</a:t>
              </a:r>
              <a:r>
                <a:rPr lang="zh-CN" altLang="en-US" sz="2800" b="1" dirty="0">
                  <a:latin typeface="+mn-ea"/>
                </a:rPr>
                <a:t>开关动作</a:t>
              </a:r>
              <a:r>
                <a:rPr lang="en-US" altLang="zh-CN" sz="2800" b="1" dirty="0">
                  <a:latin typeface="+mn-ea"/>
                </a:rPr>
                <a:t>)</a:t>
              </a:r>
              <a:r>
                <a:rPr lang="zh-CN" altLang="en-US" sz="2800" b="1" dirty="0">
                  <a:latin typeface="+mn-ea"/>
                </a:rPr>
                <a:t>是理想的，即不需要时间，则有              ；且在换路瞬间电感电压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sz="28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zh-CN" altLang="en-US" sz="2800" b="1" dirty="0">
                  <a:latin typeface="+mn-ea"/>
                </a:rPr>
                <a:t>为有限值，则上式有： </a:t>
              </a:r>
            </a:p>
          </p:txBody>
        </p:sp>
        <p:graphicFrame>
          <p:nvGraphicFramePr>
            <p:cNvPr id="17" name="对象 16">
              <a:extLst>
                <a:ext uri="{FF2B5EF4-FFF2-40B4-BE49-F238E27FC236}">
                  <a16:creationId xmlns:a16="http://schemas.microsoft.com/office/drawing/2014/main" id="{EAE5C4C8-EE24-4244-A9E3-384C7289200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5115597"/>
                </p:ext>
              </p:extLst>
            </p:nvPr>
          </p:nvGraphicFramePr>
          <p:xfrm>
            <a:off x="9587879" y="933485"/>
            <a:ext cx="1535840" cy="481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776" name="Equation" r:id="rId7" imgW="607992" imgH="190112" progId="Equation.DSMT4">
                    <p:embed/>
                  </p:oleObj>
                </mc:Choice>
                <mc:Fallback>
                  <p:oleObj name="Equation" r:id="rId7" imgW="607992" imgH="190112" progId="Equation.DSMT4">
                    <p:embed/>
                    <p:pic>
                      <p:nvPicPr>
                        <p:cNvPr id="16" name="对象 15">
                          <a:extLst>
                            <a:ext uri="{FF2B5EF4-FFF2-40B4-BE49-F238E27FC236}">
                              <a16:creationId xmlns:a16="http://schemas.microsoft.com/office/drawing/2014/main" id="{49A1DCA2-DB39-48E9-83BC-146C770DF15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587879" y="933485"/>
                          <a:ext cx="1535840" cy="48120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C654F254-E38C-4ADD-BCB4-939ACD8450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098902"/>
              </p:ext>
            </p:extLst>
          </p:nvPr>
        </p:nvGraphicFramePr>
        <p:xfrm>
          <a:off x="4513219" y="4299635"/>
          <a:ext cx="2547734" cy="600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77" name="Equation" r:id="rId9" imgW="807663" imgH="190112" progId="Equation.DSMT4">
                  <p:embed/>
                </p:oleObj>
              </mc:Choice>
              <mc:Fallback>
                <p:oleObj name="Equation" r:id="rId9" imgW="807663" imgH="19011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13219" y="4299635"/>
                        <a:ext cx="2547734" cy="600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DDC4E618-CD48-44EC-BEE1-9A94A5F8F758}"/>
              </a:ext>
            </a:extLst>
          </p:cNvPr>
          <p:cNvSpPr txBox="1"/>
          <p:nvPr/>
        </p:nvSpPr>
        <p:spPr>
          <a:xfrm>
            <a:off x="541538" y="5128531"/>
            <a:ext cx="11123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    上述关系表明，只要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换路瞬间电感电压为有限值</a:t>
            </a:r>
            <a:r>
              <a:rPr lang="zh-CN" altLang="en-US" sz="2800" b="1" dirty="0">
                <a:latin typeface="+mn-ea"/>
              </a:rPr>
              <a:t>，则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电感电流值在换路前后瞬间保持不变</a:t>
            </a:r>
            <a:r>
              <a:rPr lang="zh-CN" altLang="en-US" sz="2800" b="1" dirty="0">
                <a:latin typeface="+mn-ea"/>
              </a:rPr>
              <a:t>。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61895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337345" y="404167"/>
            <a:ext cx="351731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3.1 </a:t>
            </a:r>
            <a:r>
              <a:rPr lang="zh-CN" altLang="en-US" sz="2000" dirty="0">
                <a:latin typeface="Agency FB" panose="020B0503020202020204" pitchFamily="34" charset="0"/>
              </a:rPr>
              <a:t>电路的过渡过程及换路定则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01F43A-9E48-4499-9698-4C81D96226B3}"/>
              </a:ext>
            </a:extLst>
          </p:cNvPr>
          <p:cNvSpPr txBox="1"/>
          <p:nvPr/>
        </p:nvSpPr>
        <p:spPr>
          <a:xfrm>
            <a:off x="541538" y="890768"/>
            <a:ext cx="11123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    上述换路前后电容电压值关系，电感电流值关系，通称为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换路定则</a:t>
            </a:r>
            <a:r>
              <a:rPr lang="zh-CN" altLang="en-US" sz="2800" b="1" dirty="0">
                <a:latin typeface="+mn-ea"/>
              </a:rPr>
              <a:t>。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55DFEC09-4D88-4D09-91A8-360EFF8D16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718062"/>
              </p:ext>
            </p:extLst>
          </p:nvPr>
        </p:nvGraphicFramePr>
        <p:xfrm>
          <a:off x="4581737" y="2355548"/>
          <a:ext cx="2882527" cy="1197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55" name="Equation" r:id="rId5" imgW="940537" imgH="389926" progId="Equation.DSMT4">
                  <p:embed/>
                </p:oleObj>
              </mc:Choice>
              <mc:Fallback>
                <p:oleObj name="Equation" r:id="rId5" imgW="940537" imgH="38992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81737" y="2355548"/>
                        <a:ext cx="2882527" cy="11978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F3383F7D-2288-44FE-9BAB-C2A75BF9305E}"/>
              </a:ext>
            </a:extLst>
          </p:cNvPr>
          <p:cNvSpPr txBox="1"/>
          <p:nvPr/>
        </p:nvSpPr>
        <p:spPr>
          <a:xfrm>
            <a:off x="541538" y="1747156"/>
            <a:ext cx="1112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    当</a:t>
            </a:r>
            <a:r>
              <a:rPr lang="en-US" altLang="zh-CN" sz="2800" b="1" dirty="0">
                <a:latin typeface="+mn-ea"/>
              </a:rPr>
              <a:t>t=0</a:t>
            </a:r>
            <a:r>
              <a:rPr lang="zh-CN" altLang="en-US" sz="2800" b="1" dirty="0">
                <a:latin typeface="+mn-ea"/>
              </a:rPr>
              <a:t>时，换路定则可表示为：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2E9DE7-B174-4CF9-969F-82BB851B8A64}"/>
              </a:ext>
            </a:extLst>
          </p:cNvPr>
          <p:cNvSpPr txBox="1"/>
          <p:nvPr/>
        </p:nvSpPr>
        <p:spPr>
          <a:xfrm>
            <a:off x="541538" y="3638527"/>
            <a:ext cx="1112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    当</a:t>
            </a:r>
            <a:r>
              <a:rPr lang="en-US" altLang="zh-CN" sz="2800" b="1" dirty="0">
                <a:latin typeface="+mn-ea"/>
              </a:rPr>
              <a:t>t=t</a:t>
            </a:r>
            <a:r>
              <a:rPr lang="en-US" altLang="zh-CN" sz="2800" b="1" baseline="-25000" dirty="0">
                <a:latin typeface="+mn-ea"/>
              </a:rPr>
              <a:t>0</a:t>
            </a:r>
            <a:r>
              <a:rPr lang="zh-CN" altLang="en-US" sz="2800" b="1" dirty="0">
                <a:latin typeface="+mn-ea"/>
              </a:rPr>
              <a:t>时，换路定则可进一步表示为：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B09578C-9284-4BA9-A474-9227705C7D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962382"/>
              </p:ext>
            </p:extLst>
          </p:nvPr>
        </p:nvGraphicFramePr>
        <p:xfrm>
          <a:off x="4557939" y="4242166"/>
          <a:ext cx="2930121" cy="1287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56" name="Equation" r:id="rId7" imgW="1102142" imgH="484803" progId="Equation.DSMT4">
                  <p:embed/>
                </p:oleObj>
              </mc:Choice>
              <mc:Fallback>
                <p:oleObj name="Equation" r:id="rId7" imgW="1102142" imgH="48480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57939" y="4242166"/>
                        <a:ext cx="2930121" cy="12877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5CCE1928-6A14-46F4-BC2F-52380DFB5803}"/>
              </a:ext>
            </a:extLst>
          </p:cNvPr>
          <p:cNvSpPr txBox="1"/>
          <p:nvPr/>
        </p:nvSpPr>
        <p:spPr>
          <a:xfrm>
            <a:off x="541538" y="5610317"/>
            <a:ext cx="11123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注意</a:t>
            </a:r>
            <a:r>
              <a:rPr lang="zh-CN" altLang="en-US" sz="2800" b="1" dirty="0">
                <a:latin typeface="+mn-ea"/>
              </a:rPr>
              <a:t>：换路定则只表明，换路前后电容电压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+mn-ea"/>
              </a:rPr>
              <a:t>和电感电流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800" b="1" dirty="0">
                <a:latin typeface="+mn-ea"/>
              </a:rPr>
              <a:t>不发生突变的规律，但对于电路中其他的电压和电流，在换路瞬间是可以突变的。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9706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337345" y="404167"/>
            <a:ext cx="351731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3.1 </a:t>
            </a:r>
            <a:r>
              <a:rPr lang="zh-CN" altLang="en-US" sz="2000" dirty="0">
                <a:latin typeface="Agency FB" panose="020B0503020202020204" pitchFamily="34" charset="0"/>
              </a:rPr>
              <a:t>电路的过渡过程及换路定则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5F5060-8603-44D8-A1AC-9296739C7547}"/>
              </a:ext>
            </a:extLst>
          </p:cNvPr>
          <p:cNvSpPr txBox="1"/>
          <p:nvPr/>
        </p:nvSpPr>
        <p:spPr>
          <a:xfrm>
            <a:off x="541538" y="86583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</a:rPr>
              <a:t>初始值的确定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01F43A-9E48-4499-9698-4C81D96226B3}"/>
              </a:ext>
            </a:extLst>
          </p:cNvPr>
          <p:cNvSpPr txBox="1"/>
          <p:nvPr/>
        </p:nvSpPr>
        <p:spPr>
          <a:xfrm>
            <a:off x="541538" y="1742994"/>
            <a:ext cx="11123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    在电路的过渡期间，电路中电压、电流的变化起始于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换路后瞬间的初始值</a:t>
            </a:r>
            <a:r>
              <a:rPr lang="zh-CN" altLang="en-US" sz="2800" b="1" dirty="0">
                <a:latin typeface="+mn-ea"/>
              </a:rPr>
              <a:t>，终止于一个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新的稳态值</a:t>
            </a:r>
            <a:r>
              <a:rPr lang="zh-CN" altLang="en-US" sz="2800" b="1" dirty="0">
                <a:latin typeface="+mn-ea"/>
              </a:rPr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3BED4D-CCE5-452D-909D-F3C3BD866D44}"/>
              </a:ext>
            </a:extLst>
          </p:cNvPr>
          <p:cNvSpPr txBox="1"/>
          <p:nvPr/>
        </p:nvSpPr>
        <p:spPr>
          <a:xfrm>
            <a:off x="541537" y="3681983"/>
            <a:ext cx="11123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 （</a:t>
            </a:r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）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电容电压</a:t>
            </a:r>
            <a:r>
              <a:rPr lang="zh-CN" altLang="en-US" sz="2800" b="1" dirty="0">
                <a:latin typeface="+mn-ea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电感电流</a:t>
            </a:r>
            <a:r>
              <a:rPr lang="zh-CN" altLang="en-US" sz="2800" b="1" dirty="0">
                <a:latin typeface="+mn-ea"/>
              </a:rPr>
              <a:t>的初始值，它们可以直接利用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换路定则</a:t>
            </a:r>
            <a:r>
              <a:rPr lang="zh-CN" altLang="en-US" sz="2800" b="1" dirty="0">
                <a:latin typeface="+mn-ea"/>
              </a:rPr>
              <a:t>求取。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95E9E3-0B9F-4A8B-8BB1-B937E13A79FA}"/>
              </a:ext>
            </a:extLst>
          </p:cNvPr>
          <p:cNvSpPr/>
          <p:nvPr/>
        </p:nvSpPr>
        <p:spPr>
          <a:xfrm>
            <a:off x="541537" y="2927932"/>
            <a:ext cx="111237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+mn-ea"/>
                <a:cs typeface="Times New Roman" panose="02020603050405020304" pitchFamily="18" charset="0"/>
              </a:rPr>
              <a:t>        </a:t>
            </a:r>
            <a:r>
              <a:rPr lang="zh-CN" altLang="zh-CN" sz="2800" b="1" dirty="0">
                <a:latin typeface="+mn-ea"/>
                <a:cs typeface="Times New Roman" panose="02020603050405020304" pitchFamily="18" charset="0"/>
              </a:rPr>
              <a:t>电路中电压、电流初始值可以分为两类：</a:t>
            </a:r>
            <a:endParaRPr lang="zh-CN" altLang="en-US" sz="2800" b="1" dirty="0">
              <a:latin typeface="+mn-ea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F1C8502D-09C4-46DD-AE09-16B8CD4CB1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591045"/>
              </p:ext>
            </p:extLst>
          </p:nvPr>
        </p:nvGraphicFramePr>
        <p:xfrm>
          <a:off x="4730405" y="4866921"/>
          <a:ext cx="2745982" cy="1141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5" name="Equation" r:id="rId5" imgW="940537" imgH="389926" progId="Equation.DSMT4">
                  <p:embed/>
                </p:oleObj>
              </mc:Choice>
              <mc:Fallback>
                <p:oleObj name="Equation" r:id="rId5" imgW="940537" imgH="38992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30405" y="4866921"/>
                        <a:ext cx="2745982" cy="11410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875190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8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337345" y="404167"/>
            <a:ext cx="351731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3.1 </a:t>
            </a:r>
            <a:r>
              <a:rPr lang="zh-CN" altLang="en-US" sz="2000" dirty="0">
                <a:latin typeface="Agency FB" panose="020B0503020202020204" pitchFamily="34" charset="0"/>
              </a:rPr>
              <a:t>电路的过渡过程及换路定则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3BED4D-CCE5-452D-909D-F3C3BD866D44}"/>
              </a:ext>
            </a:extLst>
          </p:cNvPr>
          <p:cNvSpPr txBox="1"/>
          <p:nvPr/>
        </p:nvSpPr>
        <p:spPr>
          <a:xfrm>
            <a:off x="534140" y="809564"/>
            <a:ext cx="11123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 （</a:t>
            </a:r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）电路中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其他电压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电流</a:t>
            </a:r>
            <a:r>
              <a:rPr lang="zh-CN" altLang="en-US" sz="2800" b="1" dirty="0">
                <a:latin typeface="+mn-ea"/>
              </a:rPr>
              <a:t>的初始值，如电容电流、电感电压、电阻电流和电压等，这类初始值在换路瞬间可以发生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跳变</a:t>
            </a:r>
            <a:r>
              <a:rPr lang="zh-CN" altLang="en-US" sz="2800" b="1" dirty="0">
                <a:latin typeface="+mn-ea"/>
              </a:rPr>
              <a:t>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44B82C-7467-4D41-A536-7C223C72413B}"/>
              </a:ext>
            </a:extLst>
          </p:cNvPr>
          <p:cNvSpPr txBox="1"/>
          <p:nvPr/>
        </p:nvSpPr>
        <p:spPr>
          <a:xfrm>
            <a:off x="534140" y="1938234"/>
            <a:ext cx="1112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  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求解步骤如下：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0C1D641-1CB2-495C-B0DC-B85C977E5C4A}"/>
              </a:ext>
            </a:extLst>
          </p:cNvPr>
          <p:cNvGrpSpPr/>
          <p:nvPr/>
        </p:nvGrpSpPr>
        <p:grpSpPr>
          <a:xfrm>
            <a:off x="534140" y="2636017"/>
            <a:ext cx="11123720" cy="1384995"/>
            <a:chOff x="534140" y="2636017"/>
            <a:chExt cx="11123720" cy="1384995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1217A5C-3021-4894-82F6-912DEC502CCB}"/>
                </a:ext>
              </a:extLst>
            </p:cNvPr>
            <p:cNvSpPr txBox="1"/>
            <p:nvPr/>
          </p:nvSpPr>
          <p:spPr>
            <a:xfrm>
              <a:off x="534140" y="2636017"/>
              <a:ext cx="111237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+mn-ea"/>
                </a:rPr>
                <a:t>       </a:t>
              </a:r>
              <a:r>
                <a:rPr lang="en-US" altLang="zh-CN" sz="2800" b="1" dirty="0">
                  <a:latin typeface="+mn-ea"/>
                </a:rPr>
                <a:t>1</a:t>
              </a:r>
              <a:r>
                <a:rPr lang="zh-CN" altLang="en-US" sz="2800" b="1" dirty="0">
                  <a:latin typeface="+mn-ea"/>
                </a:rPr>
                <a:t>）</a:t>
              </a:r>
              <a:r>
                <a:rPr lang="zh-CN" altLang="en-US" sz="2800" b="1" dirty="0">
                  <a:solidFill>
                    <a:srgbClr val="FF0000"/>
                  </a:solidFill>
                  <a:latin typeface="+mn-ea"/>
                </a:rPr>
                <a:t>先求换路前一瞬间的电容电压值和电感电流值。</a:t>
              </a:r>
              <a:r>
                <a:rPr lang="zh-CN" altLang="en-US" sz="2800" b="1" dirty="0">
                  <a:latin typeface="+mn-ea"/>
                </a:rPr>
                <a:t>若换路前，电路处于稳定状态，可将电容开路，电感短路，画出换路前时刻的等效电路，进而求出          和         。</a:t>
              </a:r>
            </a:p>
          </p:txBody>
        </p:sp>
        <p:graphicFrame>
          <p:nvGraphicFramePr>
            <p:cNvPr id="3" name="对象 2">
              <a:extLst>
                <a:ext uri="{FF2B5EF4-FFF2-40B4-BE49-F238E27FC236}">
                  <a16:creationId xmlns:a16="http://schemas.microsoft.com/office/drawing/2014/main" id="{2C0EEF27-6157-4C0E-A781-59A7B004698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25325962"/>
                </p:ext>
              </p:extLst>
            </p:nvPr>
          </p:nvGraphicFramePr>
          <p:xfrm>
            <a:off x="3093412" y="3464756"/>
            <a:ext cx="1135688" cy="556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34" name="Equation" r:id="rId5" imgW="389646" imgH="190112" progId="Equation.DSMT4">
                    <p:embed/>
                  </p:oleObj>
                </mc:Choice>
                <mc:Fallback>
                  <p:oleObj name="Equation" r:id="rId5" imgW="389646" imgH="190112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093412" y="3464756"/>
                          <a:ext cx="1135688" cy="55625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>
              <a:extLst>
                <a:ext uri="{FF2B5EF4-FFF2-40B4-BE49-F238E27FC236}">
                  <a16:creationId xmlns:a16="http://schemas.microsoft.com/office/drawing/2014/main" id="{97226FD5-368C-478D-B6FA-9DFA3D8A85D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6431598"/>
                </p:ext>
              </p:extLst>
            </p:nvPr>
          </p:nvGraphicFramePr>
          <p:xfrm>
            <a:off x="4517116" y="3464757"/>
            <a:ext cx="1024435" cy="556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35" name="Equation" r:id="rId7" imgW="351579" imgH="190112" progId="Equation.DSMT4">
                    <p:embed/>
                  </p:oleObj>
                </mc:Choice>
                <mc:Fallback>
                  <p:oleObj name="Equation" r:id="rId7" imgW="351579" imgH="190112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517116" y="3464757"/>
                          <a:ext cx="1024435" cy="55625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F8540C5-241F-41F1-A466-F5925CD3AAE8}"/>
              </a:ext>
            </a:extLst>
          </p:cNvPr>
          <p:cNvGrpSpPr/>
          <p:nvPr/>
        </p:nvGrpSpPr>
        <p:grpSpPr>
          <a:xfrm>
            <a:off x="534140" y="4195575"/>
            <a:ext cx="11123720" cy="555813"/>
            <a:chOff x="534140" y="2636017"/>
            <a:chExt cx="11123720" cy="555813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674F77E-0561-44F3-8FEF-C4805472D3DD}"/>
                </a:ext>
              </a:extLst>
            </p:cNvPr>
            <p:cNvSpPr txBox="1"/>
            <p:nvPr/>
          </p:nvSpPr>
          <p:spPr>
            <a:xfrm>
              <a:off x="534140" y="2636017"/>
              <a:ext cx="111237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+mn-ea"/>
                </a:rPr>
                <a:t>       </a:t>
              </a:r>
              <a:r>
                <a:rPr lang="en-US" altLang="zh-CN" sz="2800" b="1" dirty="0">
                  <a:latin typeface="+mn-ea"/>
                </a:rPr>
                <a:t>2</a:t>
              </a:r>
              <a:r>
                <a:rPr lang="zh-CN" altLang="en-US" sz="2800" b="1" dirty="0">
                  <a:latin typeface="+mn-ea"/>
                </a:rPr>
                <a:t>）根据</a:t>
              </a:r>
              <a:r>
                <a:rPr lang="zh-CN" altLang="en-US" sz="2800" b="1" dirty="0">
                  <a:solidFill>
                    <a:srgbClr val="FF0000"/>
                  </a:solidFill>
                  <a:latin typeface="+mn-ea"/>
                </a:rPr>
                <a:t>换路定则</a:t>
              </a:r>
              <a:r>
                <a:rPr lang="zh-CN" altLang="en-US" sz="2800" b="1" dirty="0">
                  <a:latin typeface="+mn-ea"/>
                </a:rPr>
                <a:t>确定           和         。</a:t>
              </a:r>
            </a:p>
          </p:txBody>
        </p:sp>
        <p:graphicFrame>
          <p:nvGraphicFramePr>
            <p:cNvPr id="18" name="对象 17">
              <a:extLst>
                <a:ext uri="{FF2B5EF4-FFF2-40B4-BE49-F238E27FC236}">
                  <a16:creationId xmlns:a16="http://schemas.microsoft.com/office/drawing/2014/main" id="{C9CA1CCE-0534-44D6-829C-1104ACD462A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8206892"/>
                </p:ext>
              </p:extLst>
            </p:nvPr>
          </p:nvGraphicFramePr>
          <p:xfrm>
            <a:off x="4797425" y="2636205"/>
            <a:ext cx="1150938" cy="555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36" name="Equation" r:id="rId9" imgW="393480" imgH="190440" progId="Equation.DSMT4">
                    <p:embed/>
                  </p:oleObj>
                </mc:Choice>
                <mc:Fallback>
                  <p:oleObj name="Equation" r:id="rId9" imgW="393480" imgH="190440" progId="Equation.DSMT4">
                    <p:embed/>
                    <p:pic>
                      <p:nvPicPr>
                        <p:cNvPr id="3" name="对象 2">
                          <a:extLst>
                            <a:ext uri="{FF2B5EF4-FFF2-40B4-BE49-F238E27FC236}">
                              <a16:creationId xmlns:a16="http://schemas.microsoft.com/office/drawing/2014/main" id="{2C0EEF27-6157-4C0E-A781-59A7B004698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797425" y="2636205"/>
                          <a:ext cx="1150938" cy="5556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>
              <a:extLst>
                <a:ext uri="{FF2B5EF4-FFF2-40B4-BE49-F238E27FC236}">
                  <a16:creationId xmlns:a16="http://schemas.microsoft.com/office/drawing/2014/main" id="{670A8637-8668-44BC-925F-3264E99EDA2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9433275"/>
                </p:ext>
              </p:extLst>
            </p:nvPr>
          </p:nvGraphicFramePr>
          <p:xfrm>
            <a:off x="6306074" y="2636205"/>
            <a:ext cx="1076325" cy="555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37" name="Equation" r:id="rId11" imgW="368280" imgH="190440" progId="Equation.DSMT4">
                    <p:embed/>
                  </p:oleObj>
                </mc:Choice>
                <mc:Fallback>
                  <p:oleObj name="Equation" r:id="rId11" imgW="368280" imgH="190440" progId="Equation.DSMT4">
                    <p:embed/>
                    <p:pic>
                      <p:nvPicPr>
                        <p:cNvPr id="5" name="对象 4">
                          <a:extLst>
                            <a:ext uri="{FF2B5EF4-FFF2-40B4-BE49-F238E27FC236}">
                              <a16:creationId xmlns:a16="http://schemas.microsoft.com/office/drawing/2014/main" id="{97226FD5-368C-478D-B6FA-9DFA3D8A85D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306074" y="2636205"/>
                          <a:ext cx="1076325" cy="5556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D81E94B-5CDF-439C-8073-759F11C3AB1C}"/>
              </a:ext>
            </a:extLst>
          </p:cNvPr>
          <p:cNvGrpSpPr/>
          <p:nvPr/>
        </p:nvGrpSpPr>
        <p:grpSpPr>
          <a:xfrm>
            <a:off x="534140" y="4860765"/>
            <a:ext cx="11123720" cy="1848475"/>
            <a:chOff x="534140" y="4860765"/>
            <a:chExt cx="11123720" cy="1848475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3C7B9A9F-44FF-47D7-820C-0C0F8BACBA7D}"/>
                </a:ext>
              </a:extLst>
            </p:cNvPr>
            <p:cNvGrpSpPr/>
            <p:nvPr/>
          </p:nvGrpSpPr>
          <p:grpSpPr>
            <a:xfrm>
              <a:off x="534140" y="4860765"/>
              <a:ext cx="11123720" cy="1848475"/>
              <a:chOff x="534140" y="2603424"/>
              <a:chExt cx="11123720" cy="1848475"/>
            </a:xfrm>
          </p:grpSpPr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897958C-EC90-461F-BCCE-34003078ADA1}"/>
                  </a:ext>
                </a:extLst>
              </p:cNvPr>
              <p:cNvSpPr txBox="1"/>
              <p:nvPr/>
            </p:nvSpPr>
            <p:spPr>
              <a:xfrm>
                <a:off x="534140" y="2636017"/>
                <a:ext cx="1112372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+mn-ea"/>
                  </a:rPr>
                  <a:t>       </a:t>
                </a:r>
                <a:r>
                  <a:rPr lang="en-US" altLang="zh-CN" sz="2800" b="1" dirty="0">
                    <a:latin typeface="+mn-ea"/>
                  </a:rPr>
                  <a:t>3</a:t>
                </a:r>
                <a:r>
                  <a:rPr lang="zh-CN" altLang="en-US" sz="2800" b="1" dirty="0">
                    <a:latin typeface="+mn-ea"/>
                  </a:rPr>
                  <a:t>）以           和          为依据，将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+mn-ea"/>
                  </a:rPr>
                  <a:t>电容替换为</a:t>
                </a:r>
                <a:r>
                  <a:rPr lang="zh-CN" altLang="en-US" sz="2800" b="1" dirty="0">
                    <a:latin typeface="+mn-ea"/>
                  </a:rPr>
                  <a:t>电压值为          的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+mn-ea"/>
                  </a:rPr>
                  <a:t>电压源</a:t>
                </a:r>
                <a:r>
                  <a:rPr lang="zh-CN" altLang="en-US" sz="2800" b="1" dirty="0">
                    <a:latin typeface="+mn-ea"/>
                  </a:rPr>
                  <a:t>，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+mn-ea"/>
                  </a:rPr>
                  <a:t>电感替换为</a:t>
                </a:r>
                <a:r>
                  <a:rPr lang="zh-CN" altLang="en-US" sz="2800" b="1" dirty="0">
                    <a:latin typeface="+mn-ea"/>
                  </a:rPr>
                  <a:t>电流值为          的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+mn-ea"/>
                  </a:rPr>
                  <a:t>电流源</a:t>
                </a:r>
                <a:r>
                  <a:rPr lang="zh-CN" altLang="en-US" sz="2800" b="1" dirty="0">
                    <a:latin typeface="+mn-ea"/>
                  </a:rPr>
                  <a:t>，画出换路后时刻的等效电路，再利用欧姆定律、基尔霍夫定律和直流电路的分析方法确定电路中其他电压、电流的初始值。</a:t>
                </a:r>
              </a:p>
            </p:txBody>
          </p:sp>
          <p:graphicFrame>
            <p:nvGraphicFramePr>
              <p:cNvPr id="22" name="对象 21">
                <a:extLst>
                  <a:ext uri="{FF2B5EF4-FFF2-40B4-BE49-F238E27FC236}">
                    <a16:creationId xmlns:a16="http://schemas.microsoft.com/office/drawing/2014/main" id="{E45F47EA-FF2A-4392-ADEB-882E8EC56D0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81988124"/>
                  </p:ext>
                </p:extLst>
              </p:nvPr>
            </p:nvGraphicFramePr>
            <p:xfrm>
              <a:off x="2258411" y="2603424"/>
              <a:ext cx="1150938" cy="555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438" name="Equation" r:id="rId13" imgW="393480" imgH="190440" progId="Equation.DSMT4">
                      <p:embed/>
                    </p:oleObj>
                  </mc:Choice>
                  <mc:Fallback>
                    <p:oleObj name="Equation" r:id="rId13" imgW="393480" imgH="190440" progId="Equation.DSMT4">
                      <p:embed/>
                      <p:pic>
                        <p:nvPicPr>
                          <p:cNvPr id="18" name="对象 17">
                            <a:extLst>
                              <a:ext uri="{FF2B5EF4-FFF2-40B4-BE49-F238E27FC236}">
                                <a16:creationId xmlns:a16="http://schemas.microsoft.com/office/drawing/2014/main" id="{C9CA1CCE-0534-44D6-829C-1104ACD462A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2258411" y="2603424"/>
                            <a:ext cx="1150938" cy="5556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对象 22">
                <a:extLst>
                  <a:ext uri="{FF2B5EF4-FFF2-40B4-BE49-F238E27FC236}">
                    <a16:creationId xmlns:a16="http://schemas.microsoft.com/office/drawing/2014/main" id="{C92A05E2-B7B6-44FC-83EE-A4004E84267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45021148"/>
                  </p:ext>
                </p:extLst>
              </p:nvPr>
            </p:nvGraphicFramePr>
            <p:xfrm>
              <a:off x="3799182" y="2603424"/>
              <a:ext cx="1076325" cy="555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439" name="Equation" r:id="rId15" imgW="368280" imgH="190440" progId="Equation.DSMT4">
                      <p:embed/>
                    </p:oleObj>
                  </mc:Choice>
                  <mc:Fallback>
                    <p:oleObj name="Equation" r:id="rId15" imgW="368280" imgH="190440" progId="Equation.DSMT4">
                      <p:embed/>
                      <p:pic>
                        <p:nvPicPr>
                          <p:cNvPr id="19" name="对象 18">
                            <a:extLst>
                              <a:ext uri="{FF2B5EF4-FFF2-40B4-BE49-F238E27FC236}">
                                <a16:creationId xmlns:a16="http://schemas.microsoft.com/office/drawing/2014/main" id="{670A8637-8668-44BC-925F-3264E99EDA2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3799182" y="2603424"/>
                            <a:ext cx="1076325" cy="5556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9" name="对象 8">
              <a:extLst>
                <a:ext uri="{FF2B5EF4-FFF2-40B4-BE49-F238E27FC236}">
                  <a16:creationId xmlns:a16="http://schemas.microsoft.com/office/drawing/2014/main" id="{B78E0282-866D-4129-AFFD-3DB0B3433D4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9628563"/>
                </p:ext>
              </p:extLst>
            </p:nvPr>
          </p:nvGraphicFramePr>
          <p:xfrm>
            <a:off x="9847925" y="4893358"/>
            <a:ext cx="1143000" cy="552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40" name="Equation" r:id="rId17" imgW="1143000" imgH="552406" progId="Equation.DSMT4">
                    <p:embed/>
                  </p:oleObj>
                </mc:Choice>
                <mc:Fallback>
                  <p:oleObj name="Equation" r:id="rId17" imgW="1143000" imgH="552406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9847925" y="4893358"/>
                          <a:ext cx="1143000" cy="5524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>
              <a:extLst>
                <a:ext uri="{FF2B5EF4-FFF2-40B4-BE49-F238E27FC236}">
                  <a16:creationId xmlns:a16="http://schemas.microsoft.com/office/drawing/2014/main" id="{169F7D74-EF03-4D65-B059-10C8791C66D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6783960"/>
                </p:ext>
              </p:extLst>
            </p:nvPr>
          </p:nvGraphicFramePr>
          <p:xfrm>
            <a:off x="5239274" y="5326217"/>
            <a:ext cx="1066800" cy="552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41" name="Equation" r:id="rId19" imgW="1066998" imgH="552406" progId="Equation.DSMT4">
                    <p:embed/>
                  </p:oleObj>
                </mc:Choice>
                <mc:Fallback>
                  <p:oleObj name="Equation" r:id="rId19" imgW="1066998" imgH="552406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5239274" y="5326217"/>
                          <a:ext cx="1066800" cy="5524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2119758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337345" y="404167"/>
            <a:ext cx="351731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3.1 </a:t>
            </a:r>
            <a:r>
              <a:rPr lang="zh-CN" altLang="en-US" sz="2000" dirty="0">
                <a:latin typeface="Agency FB" panose="020B0503020202020204" pitchFamily="34" charset="0"/>
              </a:rPr>
              <a:t>电路的过渡过程及换路定则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3BED4D-CCE5-452D-909D-F3C3BD866D44}"/>
              </a:ext>
            </a:extLst>
          </p:cNvPr>
          <p:cNvSpPr txBox="1"/>
          <p:nvPr/>
        </p:nvSpPr>
        <p:spPr>
          <a:xfrm>
            <a:off x="534140" y="809564"/>
            <a:ext cx="1112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例题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887F42C-E3C2-4B83-B861-16C407ABFCB2}"/>
              </a:ext>
            </a:extLst>
          </p:cNvPr>
          <p:cNvSpPr txBox="1"/>
          <p:nvPr/>
        </p:nvSpPr>
        <p:spPr>
          <a:xfrm>
            <a:off x="534140" y="1507347"/>
            <a:ext cx="111237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例</a:t>
            </a:r>
            <a:r>
              <a:rPr lang="en-US" altLang="zh-CN" sz="2800" b="1" dirty="0">
                <a:latin typeface="+mn-ea"/>
              </a:rPr>
              <a:t>3.1 </a:t>
            </a:r>
            <a:r>
              <a:rPr lang="zh-CN" altLang="en-US" sz="2800" b="1" dirty="0">
                <a:latin typeface="+mn-ea"/>
              </a:rPr>
              <a:t>如图</a:t>
            </a:r>
            <a:r>
              <a:rPr lang="en-US" altLang="zh-CN" sz="2800" b="1" dirty="0">
                <a:latin typeface="+mn-ea"/>
              </a:rPr>
              <a:t>3.5</a:t>
            </a:r>
            <a:r>
              <a:rPr lang="zh-CN" altLang="en-US" sz="2800" b="1" dirty="0">
                <a:latin typeface="+mn-ea"/>
              </a:rPr>
              <a:t>所示，已知</a:t>
            </a:r>
            <a:r>
              <a:rPr lang="en-US" altLang="zh-CN" sz="2800" b="1" dirty="0">
                <a:latin typeface="+mn-ea"/>
              </a:rPr>
              <a:t>U</a:t>
            </a:r>
            <a:r>
              <a:rPr lang="en-US" altLang="zh-CN" sz="2800" b="1" baseline="-25000" dirty="0">
                <a:latin typeface="+mn-ea"/>
              </a:rPr>
              <a:t>S</a:t>
            </a:r>
            <a:r>
              <a:rPr lang="en-US" altLang="zh-CN" sz="2800" b="1" dirty="0">
                <a:latin typeface="+mn-ea"/>
              </a:rPr>
              <a:t>=8V</a:t>
            </a:r>
            <a:r>
              <a:rPr lang="zh-CN" altLang="en-US" sz="2800" b="1" dirty="0">
                <a:latin typeface="+mn-ea"/>
              </a:rPr>
              <a:t>，</a:t>
            </a:r>
            <a:r>
              <a:rPr lang="en-US" altLang="zh-CN" sz="2800" b="1" dirty="0">
                <a:latin typeface="+mn-ea"/>
              </a:rPr>
              <a:t>R</a:t>
            </a:r>
            <a:r>
              <a:rPr lang="en-US" altLang="zh-CN" sz="2800" b="1" baseline="-25000" dirty="0">
                <a:latin typeface="+mn-ea"/>
              </a:rPr>
              <a:t>1</a:t>
            </a:r>
            <a:r>
              <a:rPr lang="en-US" altLang="zh-CN" sz="2800" b="1" dirty="0">
                <a:latin typeface="+mn-ea"/>
              </a:rPr>
              <a:t>=4Ω</a:t>
            </a:r>
            <a:r>
              <a:rPr lang="zh-CN" altLang="en-US" sz="2800" b="1" dirty="0">
                <a:latin typeface="+mn-ea"/>
              </a:rPr>
              <a:t>，</a:t>
            </a:r>
            <a:r>
              <a:rPr lang="en-US" altLang="zh-CN" sz="2800" b="1" dirty="0">
                <a:latin typeface="+mn-ea"/>
              </a:rPr>
              <a:t>R</a:t>
            </a:r>
            <a:r>
              <a:rPr lang="en-US" altLang="zh-CN" sz="2800" b="1" baseline="-25000" dirty="0">
                <a:latin typeface="+mn-ea"/>
              </a:rPr>
              <a:t>2</a:t>
            </a:r>
            <a:r>
              <a:rPr lang="en-US" altLang="zh-CN" sz="2800" b="1" dirty="0">
                <a:latin typeface="+mn-ea"/>
              </a:rPr>
              <a:t>=4Ω</a:t>
            </a:r>
            <a:r>
              <a:rPr lang="zh-CN" altLang="en-US" sz="2800" b="1" dirty="0">
                <a:latin typeface="+mn-ea"/>
              </a:rPr>
              <a:t>，</a:t>
            </a:r>
            <a:r>
              <a:rPr lang="en-US" altLang="zh-CN" sz="2800" b="1" dirty="0">
                <a:latin typeface="+mn-ea"/>
              </a:rPr>
              <a:t>R</a:t>
            </a:r>
            <a:r>
              <a:rPr lang="en-US" altLang="zh-CN" sz="2800" b="1" baseline="-25000" dirty="0">
                <a:latin typeface="+mn-ea"/>
              </a:rPr>
              <a:t>3</a:t>
            </a:r>
            <a:r>
              <a:rPr lang="en-US" altLang="zh-CN" sz="2800" b="1" dirty="0">
                <a:latin typeface="+mn-ea"/>
              </a:rPr>
              <a:t>=4Ω</a:t>
            </a:r>
            <a:r>
              <a:rPr lang="zh-CN" altLang="en-US" sz="2800" b="1" dirty="0">
                <a:latin typeface="+mn-ea"/>
              </a:rPr>
              <a:t>，开关闭合前电路处于稳态，</a:t>
            </a:r>
            <a:r>
              <a:rPr lang="en-US" altLang="zh-CN" sz="2800" b="1" dirty="0">
                <a:latin typeface="+mn-ea"/>
              </a:rPr>
              <a:t>t=0</a:t>
            </a:r>
            <a:r>
              <a:rPr lang="zh-CN" altLang="en-US" sz="2800" b="1" dirty="0">
                <a:latin typeface="+mn-ea"/>
              </a:rPr>
              <a:t>时开关</a:t>
            </a:r>
            <a:r>
              <a:rPr lang="en-US" altLang="zh-CN" sz="2800" b="1" dirty="0">
                <a:latin typeface="+mn-ea"/>
              </a:rPr>
              <a:t>S</a:t>
            </a:r>
            <a:r>
              <a:rPr lang="zh-CN" altLang="en-US" sz="2800" b="1" dirty="0">
                <a:latin typeface="+mn-ea"/>
              </a:rPr>
              <a:t>闭合。求</a:t>
            </a:r>
            <a:r>
              <a:rPr lang="en-US" altLang="zh-CN" sz="2800" b="1" dirty="0">
                <a:latin typeface="+mn-ea"/>
              </a:rPr>
              <a:t>t=0</a:t>
            </a:r>
            <a:r>
              <a:rPr lang="en-US" altLang="zh-CN" sz="2800" b="1" baseline="-25000" dirty="0">
                <a:latin typeface="+mn-ea"/>
              </a:rPr>
              <a:t>+</a:t>
            </a:r>
            <a:r>
              <a:rPr lang="zh-CN" altLang="en-US" sz="2800" b="1" dirty="0">
                <a:latin typeface="+mn-ea"/>
              </a:rPr>
              <a:t>时的</a:t>
            </a:r>
            <a:r>
              <a:rPr lang="en-US" altLang="zh-CN" sz="2800" b="1" dirty="0" err="1">
                <a:latin typeface="+mn-ea"/>
              </a:rPr>
              <a:t>u</a:t>
            </a:r>
            <a:r>
              <a:rPr lang="en-US" altLang="zh-CN" sz="2800" b="1" baseline="-25000" dirty="0" err="1">
                <a:latin typeface="+mn-ea"/>
              </a:rPr>
              <a:t>C</a:t>
            </a:r>
            <a:r>
              <a:rPr lang="zh-CN" altLang="en-US" sz="2800" b="1" dirty="0">
                <a:latin typeface="+mn-ea"/>
              </a:rPr>
              <a:t>及各支路电流值。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6BA14A-73BD-4EF6-B0D1-870FDEE01A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2754" y="2892342"/>
            <a:ext cx="2975106" cy="2810500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C3A5F8AC-1F97-4872-8EFC-882FF8F553E0}"/>
              </a:ext>
            </a:extLst>
          </p:cNvPr>
          <p:cNvGrpSpPr/>
          <p:nvPr/>
        </p:nvGrpSpPr>
        <p:grpSpPr>
          <a:xfrm>
            <a:off x="534140" y="3066905"/>
            <a:ext cx="677664" cy="523220"/>
            <a:chOff x="1630530" y="3167367"/>
            <a:chExt cx="677664" cy="523220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4DCAE5BC-A91E-47A9-AA7C-2B51AD8B4F0D}"/>
                </a:ext>
              </a:extLst>
            </p:cNvPr>
            <p:cNvSpPr/>
            <p:nvPr/>
          </p:nvSpPr>
          <p:spPr>
            <a:xfrm>
              <a:off x="1630531" y="3167390"/>
              <a:ext cx="677663" cy="52319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0A0EDCF-9360-4AB3-8C00-611E94052C9C}"/>
                </a:ext>
              </a:extLst>
            </p:cNvPr>
            <p:cNvSpPr txBox="1"/>
            <p:nvPr/>
          </p:nvSpPr>
          <p:spPr>
            <a:xfrm>
              <a:off x="1630530" y="3167367"/>
              <a:ext cx="6776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解：</a:t>
              </a: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50A3AA45-8C90-4F01-BB4D-09854F50B211}"/>
              </a:ext>
            </a:extLst>
          </p:cNvPr>
          <p:cNvSpPr txBox="1"/>
          <p:nvPr/>
        </p:nvSpPr>
        <p:spPr>
          <a:xfrm>
            <a:off x="1211803" y="3066905"/>
            <a:ext cx="71509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换路前电路处于稳定状态，直流稳态下电容相当于开路，等效电路如下：</a:t>
            </a:r>
          </a:p>
        </p:txBody>
      </p:sp>
      <p:pic>
        <p:nvPicPr>
          <p:cNvPr id="31" name="Picture 7" descr="3t6">
            <a:extLst>
              <a:ext uri="{FF2B5EF4-FFF2-40B4-BE49-F238E27FC236}">
                <a16:creationId xmlns:a16="http://schemas.microsoft.com/office/drawing/2014/main" id="{5EC82A7A-AA2D-4525-B424-D9B0DEFBD8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94"/>
          <a:stretch/>
        </p:blipFill>
        <p:spPr bwMode="auto">
          <a:xfrm>
            <a:off x="626997" y="4297592"/>
            <a:ext cx="2975106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9A0558B4-8B85-4F05-95E5-9F569B7590AF}"/>
              </a:ext>
            </a:extLst>
          </p:cNvPr>
          <p:cNvSpPr txBox="1"/>
          <p:nvPr/>
        </p:nvSpPr>
        <p:spPr>
          <a:xfrm>
            <a:off x="3602103" y="4195575"/>
            <a:ext cx="4760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可求得：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9646DC0-A79A-41D4-B14C-006FD09789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88513"/>
              </p:ext>
            </p:extLst>
          </p:nvPr>
        </p:nvGraphicFramePr>
        <p:xfrm>
          <a:off x="4673305" y="4718795"/>
          <a:ext cx="31813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3" name="Equation" r:id="rId7" imgW="3181399" imgH="847934" progId="Equation.DSMT4">
                  <p:embed/>
                </p:oleObj>
              </mc:Choice>
              <mc:Fallback>
                <p:oleObj name="Equation" r:id="rId7" imgW="3181399" imgH="84793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73305" y="4718795"/>
                        <a:ext cx="3181350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>
            <a:extLst>
              <a:ext uri="{FF2B5EF4-FFF2-40B4-BE49-F238E27FC236}">
                <a16:creationId xmlns:a16="http://schemas.microsoft.com/office/drawing/2014/main" id="{E3DE998C-86F3-475D-B53C-EC08CD4F5B07}"/>
              </a:ext>
            </a:extLst>
          </p:cNvPr>
          <p:cNvSpPr txBox="1"/>
          <p:nvPr/>
        </p:nvSpPr>
        <p:spPr>
          <a:xfrm>
            <a:off x="3602103" y="5668537"/>
            <a:ext cx="4760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根据换路定则：</a:t>
            </a: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21580A38-B40D-4953-ADED-8AC60BE63F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784838"/>
              </p:ext>
            </p:extLst>
          </p:nvPr>
        </p:nvGraphicFramePr>
        <p:xfrm>
          <a:off x="6263980" y="5715834"/>
          <a:ext cx="27336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4" name="Equation" r:id="rId9" imgW="2733700" imgH="428724" progId="Equation.DSMT4">
                  <p:embed/>
                </p:oleObj>
              </mc:Choice>
              <mc:Fallback>
                <p:oleObj name="Equation" r:id="rId9" imgW="2733700" imgH="42872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63980" y="5715834"/>
                        <a:ext cx="2733675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055738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/>
      <p:bldP spid="30" grpId="0"/>
      <p:bldP spid="32" grpId="0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337345" y="404167"/>
            <a:ext cx="351731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3.1 </a:t>
            </a:r>
            <a:r>
              <a:rPr lang="zh-CN" altLang="en-US" sz="2000" dirty="0">
                <a:latin typeface="Agency FB" panose="020B0503020202020204" pitchFamily="34" charset="0"/>
              </a:rPr>
              <a:t>电路的过渡过程及换路定则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3BED4D-CCE5-452D-909D-F3C3BD866D44}"/>
              </a:ext>
            </a:extLst>
          </p:cNvPr>
          <p:cNvSpPr txBox="1"/>
          <p:nvPr/>
        </p:nvSpPr>
        <p:spPr>
          <a:xfrm>
            <a:off x="534140" y="809564"/>
            <a:ext cx="1112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例题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887F42C-E3C2-4B83-B861-16C407ABFCB2}"/>
              </a:ext>
            </a:extLst>
          </p:cNvPr>
          <p:cNvSpPr txBox="1"/>
          <p:nvPr/>
        </p:nvSpPr>
        <p:spPr>
          <a:xfrm>
            <a:off x="534140" y="1507347"/>
            <a:ext cx="111237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例</a:t>
            </a:r>
            <a:r>
              <a:rPr lang="en-US" altLang="zh-CN" sz="2800" b="1" dirty="0">
                <a:latin typeface="+mn-ea"/>
              </a:rPr>
              <a:t>3.1 </a:t>
            </a:r>
            <a:r>
              <a:rPr lang="zh-CN" altLang="en-US" sz="2800" b="1" dirty="0">
                <a:latin typeface="+mn-ea"/>
              </a:rPr>
              <a:t>如图</a:t>
            </a:r>
            <a:r>
              <a:rPr lang="en-US" altLang="zh-CN" sz="2800" b="1" dirty="0">
                <a:latin typeface="+mn-ea"/>
              </a:rPr>
              <a:t>3.5</a:t>
            </a:r>
            <a:r>
              <a:rPr lang="zh-CN" altLang="en-US" sz="2800" b="1" dirty="0">
                <a:latin typeface="+mn-ea"/>
              </a:rPr>
              <a:t>所示，已知</a:t>
            </a:r>
            <a:r>
              <a:rPr lang="en-US" altLang="zh-CN" sz="2800" b="1" dirty="0">
                <a:latin typeface="+mn-ea"/>
              </a:rPr>
              <a:t>U</a:t>
            </a:r>
            <a:r>
              <a:rPr lang="en-US" altLang="zh-CN" sz="2800" b="1" baseline="-25000" dirty="0">
                <a:latin typeface="+mn-ea"/>
              </a:rPr>
              <a:t>S</a:t>
            </a:r>
            <a:r>
              <a:rPr lang="en-US" altLang="zh-CN" sz="2800" b="1" dirty="0">
                <a:latin typeface="+mn-ea"/>
              </a:rPr>
              <a:t>=8V</a:t>
            </a:r>
            <a:r>
              <a:rPr lang="zh-CN" altLang="en-US" sz="2800" b="1" dirty="0">
                <a:latin typeface="+mn-ea"/>
              </a:rPr>
              <a:t>，</a:t>
            </a:r>
            <a:r>
              <a:rPr lang="en-US" altLang="zh-CN" sz="2800" b="1" dirty="0">
                <a:latin typeface="+mn-ea"/>
              </a:rPr>
              <a:t>R</a:t>
            </a:r>
            <a:r>
              <a:rPr lang="en-US" altLang="zh-CN" sz="2800" b="1" baseline="-25000" dirty="0">
                <a:latin typeface="+mn-ea"/>
              </a:rPr>
              <a:t>1</a:t>
            </a:r>
            <a:r>
              <a:rPr lang="en-US" altLang="zh-CN" sz="2800" b="1" dirty="0">
                <a:latin typeface="+mn-ea"/>
              </a:rPr>
              <a:t>=4Ω</a:t>
            </a:r>
            <a:r>
              <a:rPr lang="zh-CN" altLang="en-US" sz="2800" b="1" dirty="0">
                <a:latin typeface="+mn-ea"/>
              </a:rPr>
              <a:t>，</a:t>
            </a:r>
            <a:r>
              <a:rPr lang="en-US" altLang="zh-CN" sz="2800" b="1" dirty="0">
                <a:latin typeface="+mn-ea"/>
              </a:rPr>
              <a:t>R</a:t>
            </a:r>
            <a:r>
              <a:rPr lang="en-US" altLang="zh-CN" sz="2800" b="1" baseline="-25000" dirty="0">
                <a:latin typeface="+mn-ea"/>
              </a:rPr>
              <a:t>2</a:t>
            </a:r>
            <a:r>
              <a:rPr lang="en-US" altLang="zh-CN" sz="2800" b="1" dirty="0">
                <a:latin typeface="+mn-ea"/>
              </a:rPr>
              <a:t>=4Ω</a:t>
            </a:r>
            <a:r>
              <a:rPr lang="zh-CN" altLang="en-US" sz="2800" b="1" dirty="0">
                <a:latin typeface="+mn-ea"/>
              </a:rPr>
              <a:t>，</a:t>
            </a:r>
            <a:r>
              <a:rPr lang="en-US" altLang="zh-CN" sz="2800" b="1" dirty="0">
                <a:latin typeface="+mn-ea"/>
              </a:rPr>
              <a:t>R</a:t>
            </a:r>
            <a:r>
              <a:rPr lang="en-US" altLang="zh-CN" sz="2800" b="1" baseline="-25000" dirty="0">
                <a:latin typeface="+mn-ea"/>
              </a:rPr>
              <a:t>3</a:t>
            </a:r>
            <a:r>
              <a:rPr lang="en-US" altLang="zh-CN" sz="2800" b="1" dirty="0">
                <a:latin typeface="+mn-ea"/>
              </a:rPr>
              <a:t>=4Ω</a:t>
            </a:r>
            <a:r>
              <a:rPr lang="zh-CN" altLang="en-US" sz="2800" b="1" dirty="0">
                <a:latin typeface="+mn-ea"/>
              </a:rPr>
              <a:t>，开关闭合前电路处于稳态，</a:t>
            </a:r>
            <a:r>
              <a:rPr lang="en-US" altLang="zh-CN" sz="2800" b="1" dirty="0">
                <a:latin typeface="+mn-ea"/>
              </a:rPr>
              <a:t>t=0</a:t>
            </a:r>
            <a:r>
              <a:rPr lang="zh-CN" altLang="en-US" sz="2800" b="1" dirty="0">
                <a:latin typeface="+mn-ea"/>
              </a:rPr>
              <a:t>时开关</a:t>
            </a:r>
            <a:r>
              <a:rPr lang="en-US" altLang="zh-CN" sz="2800" b="1" dirty="0">
                <a:latin typeface="+mn-ea"/>
              </a:rPr>
              <a:t>S</a:t>
            </a:r>
            <a:r>
              <a:rPr lang="zh-CN" altLang="en-US" sz="2800" b="1" dirty="0">
                <a:latin typeface="+mn-ea"/>
              </a:rPr>
              <a:t>闭合。求</a:t>
            </a:r>
            <a:r>
              <a:rPr lang="en-US" altLang="zh-CN" sz="2800" b="1" dirty="0">
                <a:latin typeface="+mn-ea"/>
              </a:rPr>
              <a:t>t=0</a:t>
            </a:r>
            <a:r>
              <a:rPr lang="en-US" altLang="zh-CN" sz="2800" b="1" baseline="-25000" dirty="0">
                <a:latin typeface="+mn-ea"/>
              </a:rPr>
              <a:t>+</a:t>
            </a:r>
            <a:r>
              <a:rPr lang="zh-CN" altLang="en-US" sz="2800" b="1" dirty="0">
                <a:latin typeface="+mn-ea"/>
              </a:rPr>
              <a:t>时的</a:t>
            </a:r>
            <a:r>
              <a:rPr lang="en-US" altLang="zh-CN" sz="2800" b="1" dirty="0" err="1">
                <a:latin typeface="+mn-ea"/>
              </a:rPr>
              <a:t>u</a:t>
            </a:r>
            <a:r>
              <a:rPr lang="en-US" altLang="zh-CN" sz="2800" b="1" baseline="-25000" dirty="0" err="1">
                <a:latin typeface="+mn-ea"/>
              </a:rPr>
              <a:t>C</a:t>
            </a:r>
            <a:r>
              <a:rPr lang="zh-CN" altLang="en-US" sz="2800" b="1" dirty="0">
                <a:latin typeface="+mn-ea"/>
              </a:rPr>
              <a:t>及各支路电流值。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6BA14A-73BD-4EF6-B0D1-870FDEE01A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2754" y="2892342"/>
            <a:ext cx="2975106" cy="2810500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C3A5F8AC-1F97-4872-8EFC-882FF8F553E0}"/>
              </a:ext>
            </a:extLst>
          </p:cNvPr>
          <p:cNvGrpSpPr/>
          <p:nvPr/>
        </p:nvGrpSpPr>
        <p:grpSpPr>
          <a:xfrm>
            <a:off x="534140" y="3066905"/>
            <a:ext cx="677664" cy="523220"/>
            <a:chOff x="1630530" y="3167367"/>
            <a:chExt cx="677664" cy="523220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4DCAE5BC-A91E-47A9-AA7C-2B51AD8B4F0D}"/>
                </a:ext>
              </a:extLst>
            </p:cNvPr>
            <p:cNvSpPr/>
            <p:nvPr/>
          </p:nvSpPr>
          <p:spPr>
            <a:xfrm>
              <a:off x="1630531" y="3167390"/>
              <a:ext cx="677663" cy="52319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0A0EDCF-9360-4AB3-8C00-611E94052C9C}"/>
                </a:ext>
              </a:extLst>
            </p:cNvPr>
            <p:cNvSpPr txBox="1"/>
            <p:nvPr/>
          </p:nvSpPr>
          <p:spPr>
            <a:xfrm>
              <a:off x="1630530" y="3167367"/>
              <a:ext cx="6776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解：</a:t>
              </a: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9A0558B4-8B85-4F05-95E5-9F569B7590AF}"/>
              </a:ext>
            </a:extLst>
          </p:cNvPr>
          <p:cNvSpPr txBox="1"/>
          <p:nvPr/>
        </p:nvSpPr>
        <p:spPr>
          <a:xfrm>
            <a:off x="3781216" y="4523532"/>
            <a:ext cx="4760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则有：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BB8814D-AF24-4052-8381-7E054B51C912}"/>
              </a:ext>
            </a:extLst>
          </p:cNvPr>
          <p:cNvGrpSpPr/>
          <p:nvPr/>
        </p:nvGrpSpPr>
        <p:grpSpPr>
          <a:xfrm>
            <a:off x="1314092" y="3066905"/>
            <a:ext cx="7266372" cy="1815882"/>
            <a:chOff x="1211803" y="3066905"/>
            <a:chExt cx="7266372" cy="1815882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0A3AA45-8C90-4F01-BB4D-09854F50B211}"/>
                </a:ext>
              </a:extLst>
            </p:cNvPr>
            <p:cNvSpPr txBox="1"/>
            <p:nvPr/>
          </p:nvSpPr>
          <p:spPr>
            <a:xfrm>
              <a:off x="1211803" y="3066905"/>
              <a:ext cx="726637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+mn-ea"/>
                </a:rPr>
                <a:t> 将此值代入   　  时刻的等效电路，此时可以将电容用电压值为</a:t>
              </a:r>
              <a:r>
                <a:rPr lang="en-US" altLang="zh-CN" sz="2800" b="1" dirty="0">
                  <a:latin typeface="+mn-ea"/>
                </a:rPr>
                <a:t>4 V</a:t>
              </a:r>
              <a:r>
                <a:rPr lang="zh-CN" altLang="en-US" sz="2800" b="1" dirty="0">
                  <a:latin typeface="+mn-ea"/>
                </a:rPr>
                <a:t>的理想电压源替代，等效电路图如下所示： </a:t>
              </a:r>
            </a:p>
            <a:p>
              <a:endParaRPr lang="zh-CN" altLang="en-US" sz="2800" b="1" dirty="0">
                <a:latin typeface="+mn-ea"/>
              </a:endParaRPr>
            </a:p>
          </p:txBody>
        </p:sp>
        <p:graphicFrame>
          <p:nvGraphicFramePr>
            <p:cNvPr id="2" name="对象 1">
              <a:extLst>
                <a:ext uri="{FF2B5EF4-FFF2-40B4-BE49-F238E27FC236}">
                  <a16:creationId xmlns:a16="http://schemas.microsoft.com/office/drawing/2014/main" id="{A6540E9B-9A3C-4F19-A0B8-AA426F97BBF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7519875"/>
                </p:ext>
              </p:extLst>
            </p:nvPr>
          </p:nvGraphicFramePr>
          <p:xfrm>
            <a:off x="3255885" y="3114202"/>
            <a:ext cx="846085" cy="4759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971" name="Equation" r:id="rId6" imgW="761802" imgH="428724" progId="Equation.DSMT4">
                    <p:embed/>
                  </p:oleObj>
                </mc:Choice>
                <mc:Fallback>
                  <p:oleObj name="Equation" r:id="rId6" imgW="761802" imgH="428724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255885" y="3114202"/>
                          <a:ext cx="846085" cy="4759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9" name="Picture 7" descr="3t6">
            <a:extLst>
              <a:ext uri="{FF2B5EF4-FFF2-40B4-BE49-F238E27FC236}">
                <a16:creationId xmlns:a16="http://schemas.microsoft.com/office/drawing/2014/main" id="{E1F147CD-B3DE-43E6-B889-3EAEBF6328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94"/>
          <a:stretch/>
        </p:blipFill>
        <p:spPr bwMode="auto">
          <a:xfrm>
            <a:off x="534140" y="4523532"/>
            <a:ext cx="2975107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81F32D2-AD93-4749-A5F4-BFBC9ACDEE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918867"/>
              </p:ext>
            </p:extLst>
          </p:nvPr>
        </p:nvGraphicFramePr>
        <p:xfrm>
          <a:off x="4947278" y="4431697"/>
          <a:ext cx="32575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72" name="Equation" r:id="rId9" imgW="3257402" imgH="876476" progId="Equation.DSMT4">
                  <p:embed/>
                </p:oleObj>
              </mc:Choice>
              <mc:Fallback>
                <p:oleObj name="Equation" r:id="rId9" imgW="3257402" imgH="87647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47278" y="4431697"/>
                        <a:ext cx="3257550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799C4A88-3908-456D-818F-7860BD1BA4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939155"/>
              </p:ext>
            </p:extLst>
          </p:nvPr>
        </p:nvGraphicFramePr>
        <p:xfrm>
          <a:off x="3781216" y="5566519"/>
          <a:ext cx="25050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73" name="Equation" r:id="rId11" imgW="2505100" imgH="809878" progId="Equation.DSMT4">
                  <p:embed/>
                </p:oleObj>
              </mc:Choice>
              <mc:Fallback>
                <p:oleObj name="Equation" r:id="rId11" imgW="2505100" imgH="80987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81216" y="5566519"/>
                        <a:ext cx="2505075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F2593E0-9514-4232-8CF4-1837A7ED82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991750"/>
              </p:ext>
            </p:extLst>
          </p:nvPr>
        </p:nvGraphicFramePr>
        <p:xfrm>
          <a:off x="6558260" y="5702842"/>
          <a:ext cx="54006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74" name="Equation" r:id="rId13" imgW="5400898" imgH="514350" progId="Equation.DSMT4">
                  <p:embed/>
                </p:oleObj>
              </mc:Choice>
              <mc:Fallback>
                <p:oleObj name="Equation" r:id="rId13" imgW="5400898" imgH="51435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58260" y="5702842"/>
                        <a:ext cx="540067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513401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337345" y="404167"/>
            <a:ext cx="351731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3.1 </a:t>
            </a:r>
            <a:r>
              <a:rPr lang="zh-CN" altLang="en-US" sz="2000" dirty="0">
                <a:latin typeface="Agency FB" panose="020B0503020202020204" pitchFamily="34" charset="0"/>
              </a:rPr>
              <a:t>电路的过渡过程及换路定则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3BED4D-CCE5-452D-909D-F3C3BD866D44}"/>
              </a:ext>
            </a:extLst>
          </p:cNvPr>
          <p:cNvSpPr txBox="1"/>
          <p:nvPr/>
        </p:nvSpPr>
        <p:spPr>
          <a:xfrm>
            <a:off x="534140" y="809564"/>
            <a:ext cx="1112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例题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887F42C-E3C2-4B83-B861-16C407ABFCB2}"/>
              </a:ext>
            </a:extLst>
          </p:cNvPr>
          <p:cNvSpPr txBox="1"/>
          <p:nvPr/>
        </p:nvSpPr>
        <p:spPr>
          <a:xfrm>
            <a:off x="534140" y="1507347"/>
            <a:ext cx="111237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例</a:t>
            </a:r>
            <a:r>
              <a:rPr lang="en-US" altLang="zh-CN" sz="2800" b="1" dirty="0">
                <a:latin typeface="+mn-ea"/>
              </a:rPr>
              <a:t>3.2 </a:t>
            </a:r>
            <a:r>
              <a:rPr lang="zh-CN" altLang="en-US" sz="2800" b="1" dirty="0">
                <a:latin typeface="+mn-ea"/>
              </a:rPr>
              <a:t>如图</a:t>
            </a:r>
            <a:r>
              <a:rPr lang="en-US" altLang="zh-CN" sz="2800" b="1" dirty="0">
                <a:latin typeface="+mn-ea"/>
              </a:rPr>
              <a:t>3.7</a:t>
            </a:r>
            <a:r>
              <a:rPr lang="zh-CN" altLang="en-US" sz="2800" b="1" dirty="0">
                <a:latin typeface="+mn-ea"/>
              </a:rPr>
              <a:t>所示，已知</a:t>
            </a:r>
            <a:r>
              <a:rPr lang="en-US" altLang="zh-CN" sz="2800" b="1" dirty="0">
                <a:latin typeface="+mn-ea"/>
              </a:rPr>
              <a:t>U</a:t>
            </a:r>
            <a:r>
              <a:rPr lang="en-US" altLang="zh-CN" sz="2800" b="1" baseline="-25000" dirty="0">
                <a:latin typeface="+mn-ea"/>
              </a:rPr>
              <a:t>S</a:t>
            </a:r>
            <a:r>
              <a:rPr lang="en-US" altLang="zh-CN" sz="2800" b="1" dirty="0">
                <a:latin typeface="+mn-ea"/>
              </a:rPr>
              <a:t>=20V</a:t>
            </a:r>
            <a:r>
              <a:rPr lang="zh-CN" altLang="en-US" sz="2800" b="1" dirty="0">
                <a:latin typeface="+mn-ea"/>
              </a:rPr>
              <a:t>，</a:t>
            </a:r>
            <a:r>
              <a:rPr lang="en-US" altLang="zh-CN" sz="2800" b="1" dirty="0">
                <a:latin typeface="+mn-ea"/>
              </a:rPr>
              <a:t>R</a:t>
            </a:r>
            <a:r>
              <a:rPr lang="en-US" altLang="zh-CN" sz="2800" b="1" baseline="-25000" dirty="0">
                <a:latin typeface="+mn-ea"/>
              </a:rPr>
              <a:t>1</a:t>
            </a:r>
            <a:r>
              <a:rPr lang="en-US" altLang="zh-CN" sz="2800" b="1" dirty="0">
                <a:latin typeface="+mn-ea"/>
              </a:rPr>
              <a:t>=10Ω</a:t>
            </a:r>
            <a:r>
              <a:rPr lang="zh-CN" altLang="en-US" sz="2800" b="1" dirty="0">
                <a:latin typeface="+mn-ea"/>
              </a:rPr>
              <a:t>，</a:t>
            </a:r>
            <a:r>
              <a:rPr lang="en-US" altLang="zh-CN" sz="2800" b="1" dirty="0">
                <a:latin typeface="+mn-ea"/>
              </a:rPr>
              <a:t>R</a:t>
            </a:r>
            <a:r>
              <a:rPr lang="en-US" altLang="zh-CN" sz="2800" b="1" baseline="-25000" dirty="0">
                <a:latin typeface="+mn-ea"/>
              </a:rPr>
              <a:t>2</a:t>
            </a:r>
            <a:r>
              <a:rPr lang="en-US" altLang="zh-CN" sz="2800" b="1" dirty="0">
                <a:latin typeface="+mn-ea"/>
              </a:rPr>
              <a:t>=30Ω</a:t>
            </a:r>
            <a:r>
              <a:rPr lang="zh-CN" altLang="en-US" sz="2800" b="1" dirty="0">
                <a:latin typeface="+mn-ea"/>
              </a:rPr>
              <a:t>，</a:t>
            </a:r>
            <a:r>
              <a:rPr lang="en-US" altLang="zh-CN" sz="2800" b="1" dirty="0">
                <a:latin typeface="+mn-ea"/>
              </a:rPr>
              <a:t>R</a:t>
            </a:r>
            <a:r>
              <a:rPr lang="en-US" altLang="zh-CN" sz="2800" b="1" baseline="-25000" dirty="0">
                <a:latin typeface="+mn-ea"/>
              </a:rPr>
              <a:t>3</a:t>
            </a:r>
            <a:r>
              <a:rPr lang="en-US" altLang="zh-CN" sz="2800" b="1" dirty="0">
                <a:latin typeface="+mn-ea"/>
              </a:rPr>
              <a:t>=20Ω</a:t>
            </a:r>
            <a:r>
              <a:rPr lang="zh-CN" altLang="en-US" sz="2800" b="1" dirty="0">
                <a:latin typeface="+mn-ea"/>
              </a:rPr>
              <a:t>，开关</a:t>
            </a:r>
            <a:r>
              <a:rPr lang="en-US" altLang="zh-CN" sz="2800" b="1" dirty="0">
                <a:latin typeface="+mn-ea"/>
              </a:rPr>
              <a:t>S</a:t>
            </a:r>
            <a:r>
              <a:rPr lang="zh-CN" altLang="en-US" sz="2800" b="1" dirty="0">
                <a:latin typeface="+mn-ea"/>
              </a:rPr>
              <a:t>闭合前，电路处于稳态。</a:t>
            </a:r>
            <a:r>
              <a:rPr lang="en-US" altLang="zh-CN" sz="2800" b="1" dirty="0">
                <a:latin typeface="+mn-ea"/>
              </a:rPr>
              <a:t>t=0</a:t>
            </a:r>
            <a:r>
              <a:rPr lang="zh-CN" altLang="en-US" sz="2800" b="1" dirty="0">
                <a:latin typeface="+mn-ea"/>
              </a:rPr>
              <a:t>时开关闭合，进行换路，求</a:t>
            </a:r>
            <a:r>
              <a:rPr lang="en-US" altLang="zh-CN" sz="2800" b="1" dirty="0">
                <a:latin typeface="+mn-ea"/>
              </a:rPr>
              <a:t>S</a:t>
            </a:r>
            <a:r>
              <a:rPr lang="zh-CN" altLang="en-US" sz="2800" b="1" dirty="0">
                <a:latin typeface="+mn-ea"/>
              </a:rPr>
              <a:t>闭合瞬间各电流的初始值和</a:t>
            </a:r>
            <a:r>
              <a:rPr lang="en-US" altLang="zh-CN" sz="2800" b="1" dirty="0" err="1">
                <a:latin typeface="+mn-ea"/>
              </a:rPr>
              <a:t>u</a:t>
            </a:r>
            <a:r>
              <a:rPr lang="en-US" altLang="zh-CN" sz="2800" b="1" baseline="-25000" dirty="0" err="1">
                <a:latin typeface="+mn-ea"/>
              </a:rPr>
              <a:t>L</a:t>
            </a:r>
            <a:r>
              <a:rPr lang="zh-CN" altLang="en-US" sz="2800" b="1" dirty="0">
                <a:latin typeface="+mn-ea"/>
              </a:rPr>
              <a:t>。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3A5F8AC-1F97-4872-8EFC-882FF8F553E0}"/>
              </a:ext>
            </a:extLst>
          </p:cNvPr>
          <p:cNvGrpSpPr/>
          <p:nvPr/>
        </p:nvGrpSpPr>
        <p:grpSpPr>
          <a:xfrm>
            <a:off x="534140" y="3066905"/>
            <a:ext cx="677664" cy="523220"/>
            <a:chOff x="1630530" y="3167367"/>
            <a:chExt cx="677664" cy="523220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4DCAE5BC-A91E-47A9-AA7C-2B51AD8B4F0D}"/>
                </a:ext>
              </a:extLst>
            </p:cNvPr>
            <p:cNvSpPr/>
            <p:nvPr/>
          </p:nvSpPr>
          <p:spPr>
            <a:xfrm>
              <a:off x="1630531" y="3167390"/>
              <a:ext cx="677663" cy="52319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0A0EDCF-9360-4AB3-8C00-611E94052C9C}"/>
                </a:ext>
              </a:extLst>
            </p:cNvPr>
            <p:cNvSpPr txBox="1"/>
            <p:nvPr/>
          </p:nvSpPr>
          <p:spPr>
            <a:xfrm>
              <a:off x="1630530" y="3167367"/>
              <a:ext cx="6776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解：</a:t>
              </a: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50A3AA45-8C90-4F01-BB4D-09854F50B211}"/>
              </a:ext>
            </a:extLst>
          </p:cNvPr>
          <p:cNvSpPr txBox="1"/>
          <p:nvPr/>
        </p:nvSpPr>
        <p:spPr>
          <a:xfrm>
            <a:off x="1211803" y="3066905"/>
            <a:ext cx="71509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在换路前的直流稳态电路中，电感元件相当于短路，等效电路如下：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A0558B4-8B85-4F05-95E5-9F569B7590AF}"/>
              </a:ext>
            </a:extLst>
          </p:cNvPr>
          <p:cNvSpPr txBox="1"/>
          <p:nvPr/>
        </p:nvSpPr>
        <p:spPr>
          <a:xfrm>
            <a:off x="3602103" y="4195575"/>
            <a:ext cx="4760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根据换路定则，有：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7D89A8D-62E3-459D-9FF3-B0C5E91428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9499" y="2661839"/>
            <a:ext cx="4035902" cy="25056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CF8C819-9AFF-4B05-BD8D-15CD174C52F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50001"/>
          <a:stretch/>
        </p:blipFill>
        <p:spPr>
          <a:xfrm>
            <a:off x="412167" y="4195575"/>
            <a:ext cx="2985092" cy="2195307"/>
          </a:xfrm>
          <a:prstGeom prst="rect">
            <a:avLst/>
          </a:prstGeom>
        </p:spPr>
      </p:pic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6A7D3B1-D7EA-448B-B54A-68A981A671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732230"/>
              </p:ext>
            </p:extLst>
          </p:nvPr>
        </p:nvGraphicFramePr>
        <p:xfrm>
          <a:off x="4911430" y="5167512"/>
          <a:ext cx="29432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35" name="Equation" r:id="rId7" imgW="2943299" imgH="457266" progId="Equation.DSMT4">
                  <p:embed/>
                </p:oleObj>
              </mc:Choice>
              <mc:Fallback>
                <p:oleObj name="Equation" r:id="rId7" imgW="2943299" imgH="45726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11430" y="5167512"/>
                        <a:ext cx="294322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004034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/>
      <p:bldP spid="30" grpId="0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337345" y="404167"/>
            <a:ext cx="351731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3.1 </a:t>
            </a:r>
            <a:r>
              <a:rPr lang="zh-CN" altLang="en-US" sz="2000" dirty="0">
                <a:latin typeface="Agency FB" panose="020B0503020202020204" pitchFamily="34" charset="0"/>
              </a:rPr>
              <a:t>电路的过渡过程及换路定则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3BED4D-CCE5-452D-909D-F3C3BD866D44}"/>
              </a:ext>
            </a:extLst>
          </p:cNvPr>
          <p:cNvSpPr txBox="1"/>
          <p:nvPr/>
        </p:nvSpPr>
        <p:spPr>
          <a:xfrm>
            <a:off x="534140" y="809564"/>
            <a:ext cx="1112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例题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887F42C-E3C2-4B83-B861-16C407ABFCB2}"/>
              </a:ext>
            </a:extLst>
          </p:cNvPr>
          <p:cNvSpPr txBox="1"/>
          <p:nvPr/>
        </p:nvSpPr>
        <p:spPr>
          <a:xfrm>
            <a:off x="534140" y="1507347"/>
            <a:ext cx="111237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例</a:t>
            </a:r>
            <a:r>
              <a:rPr lang="en-US" altLang="zh-CN" sz="2800" b="1" dirty="0">
                <a:latin typeface="+mn-ea"/>
              </a:rPr>
              <a:t>3.2 </a:t>
            </a:r>
            <a:r>
              <a:rPr lang="zh-CN" altLang="en-US" sz="2800" b="1" dirty="0">
                <a:latin typeface="+mn-ea"/>
              </a:rPr>
              <a:t>如图</a:t>
            </a:r>
            <a:r>
              <a:rPr lang="en-US" altLang="zh-CN" sz="2800" b="1" dirty="0">
                <a:latin typeface="+mn-ea"/>
              </a:rPr>
              <a:t>3.7</a:t>
            </a:r>
            <a:r>
              <a:rPr lang="zh-CN" altLang="en-US" sz="2800" b="1" dirty="0">
                <a:latin typeface="+mn-ea"/>
              </a:rPr>
              <a:t>所示，已知</a:t>
            </a:r>
            <a:r>
              <a:rPr lang="en-US" altLang="zh-CN" sz="2800" b="1" dirty="0">
                <a:latin typeface="+mn-ea"/>
              </a:rPr>
              <a:t>U</a:t>
            </a:r>
            <a:r>
              <a:rPr lang="en-US" altLang="zh-CN" sz="2800" b="1" baseline="-25000" dirty="0">
                <a:latin typeface="+mn-ea"/>
              </a:rPr>
              <a:t>S</a:t>
            </a:r>
            <a:r>
              <a:rPr lang="en-US" altLang="zh-CN" sz="2800" b="1" dirty="0">
                <a:latin typeface="+mn-ea"/>
              </a:rPr>
              <a:t>=20V</a:t>
            </a:r>
            <a:r>
              <a:rPr lang="zh-CN" altLang="en-US" sz="2800" b="1" dirty="0">
                <a:latin typeface="+mn-ea"/>
              </a:rPr>
              <a:t>，</a:t>
            </a:r>
            <a:r>
              <a:rPr lang="en-US" altLang="zh-CN" sz="2800" b="1" dirty="0">
                <a:latin typeface="+mn-ea"/>
              </a:rPr>
              <a:t>R</a:t>
            </a:r>
            <a:r>
              <a:rPr lang="en-US" altLang="zh-CN" sz="2800" b="1" baseline="-25000" dirty="0">
                <a:latin typeface="+mn-ea"/>
              </a:rPr>
              <a:t>1</a:t>
            </a:r>
            <a:r>
              <a:rPr lang="en-US" altLang="zh-CN" sz="2800" b="1" dirty="0">
                <a:latin typeface="+mn-ea"/>
              </a:rPr>
              <a:t>=10Ω</a:t>
            </a:r>
            <a:r>
              <a:rPr lang="zh-CN" altLang="en-US" sz="2800" b="1" dirty="0">
                <a:latin typeface="+mn-ea"/>
              </a:rPr>
              <a:t>，</a:t>
            </a:r>
            <a:r>
              <a:rPr lang="en-US" altLang="zh-CN" sz="2800" b="1" dirty="0">
                <a:latin typeface="+mn-ea"/>
              </a:rPr>
              <a:t>R</a:t>
            </a:r>
            <a:r>
              <a:rPr lang="en-US" altLang="zh-CN" sz="2800" b="1" baseline="-25000" dirty="0">
                <a:latin typeface="+mn-ea"/>
              </a:rPr>
              <a:t>2</a:t>
            </a:r>
            <a:r>
              <a:rPr lang="en-US" altLang="zh-CN" sz="2800" b="1" dirty="0">
                <a:latin typeface="+mn-ea"/>
              </a:rPr>
              <a:t>=30Ω</a:t>
            </a:r>
            <a:r>
              <a:rPr lang="zh-CN" altLang="en-US" sz="2800" b="1" dirty="0">
                <a:latin typeface="+mn-ea"/>
              </a:rPr>
              <a:t>，</a:t>
            </a:r>
            <a:r>
              <a:rPr lang="en-US" altLang="zh-CN" sz="2800" b="1" dirty="0">
                <a:latin typeface="+mn-ea"/>
              </a:rPr>
              <a:t>R</a:t>
            </a:r>
            <a:r>
              <a:rPr lang="en-US" altLang="zh-CN" sz="2800" b="1" baseline="-25000" dirty="0">
                <a:latin typeface="+mn-ea"/>
              </a:rPr>
              <a:t>3</a:t>
            </a:r>
            <a:r>
              <a:rPr lang="en-US" altLang="zh-CN" sz="2800" b="1" dirty="0">
                <a:latin typeface="+mn-ea"/>
              </a:rPr>
              <a:t>=20Ω</a:t>
            </a:r>
            <a:r>
              <a:rPr lang="zh-CN" altLang="en-US" sz="2800" b="1" dirty="0">
                <a:latin typeface="+mn-ea"/>
              </a:rPr>
              <a:t>，开关</a:t>
            </a:r>
            <a:r>
              <a:rPr lang="en-US" altLang="zh-CN" sz="2800" b="1" dirty="0">
                <a:latin typeface="+mn-ea"/>
              </a:rPr>
              <a:t>S</a:t>
            </a:r>
            <a:r>
              <a:rPr lang="zh-CN" altLang="en-US" sz="2800" b="1" dirty="0">
                <a:latin typeface="+mn-ea"/>
              </a:rPr>
              <a:t>闭合前，电路处于稳态。</a:t>
            </a:r>
            <a:r>
              <a:rPr lang="en-US" altLang="zh-CN" sz="2800" b="1" dirty="0">
                <a:latin typeface="+mn-ea"/>
              </a:rPr>
              <a:t>t=0</a:t>
            </a:r>
            <a:r>
              <a:rPr lang="zh-CN" altLang="en-US" sz="2800" b="1" dirty="0">
                <a:latin typeface="+mn-ea"/>
              </a:rPr>
              <a:t>时开关闭合，进行换路，求</a:t>
            </a:r>
            <a:r>
              <a:rPr lang="en-US" altLang="zh-CN" sz="2800" b="1" dirty="0">
                <a:latin typeface="+mn-ea"/>
              </a:rPr>
              <a:t>S</a:t>
            </a:r>
            <a:r>
              <a:rPr lang="zh-CN" altLang="en-US" sz="2800" b="1" dirty="0">
                <a:latin typeface="+mn-ea"/>
              </a:rPr>
              <a:t>闭合瞬间各电流的初始值和</a:t>
            </a:r>
            <a:r>
              <a:rPr lang="en-US" altLang="zh-CN" sz="2800" b="1" dirty="0" err="1">
                <a:latin typeface="+mn-ea"/>
              </a:rPr>
              <a:t>u</a:t>
            </a:r>
            <a:r>
              <a:rPr lang="en-US" altLang="zh-CN" sz="2800" b="1" baseline="-25000" dirty="0" err="1">
                <a:latin typeface="+mn-ea"/>
              </a:rPr>
              <a:t>L</a:t>
            </a:r>
            <a:r>
              <a:rPr lang="zh-CN" altLang="en-US" sz="2800" b="1" dirty="0">
                <a:latin typeface="+mn-ea"/>
              </a:rPr>
              <a:t>。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3A5F8AC-1F97-4872-8EFC-882FF8F553E0}"/>
              </a:ext>
            </a:extLst>
          </p:cNvPr>
          <p:cNvGrpSpPr/>
          <p:nvPr/>
        </p:nvGrpSpPr>
        <p:grpSpPr>
          <a:xfrm>
            <a:off x="534140" y="3066905"/>
            <a:ext cx="677664" cy="523220"/>
            <a:chOff x="1630530" y="3167367"/>
            <a:chExt cx="677664" cy="523220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4DCAE5BC-A91E-47A9-AA7C-2B51AD8B4F0D}"/>
                </a:ext>
              </a:extLst>
            </p:cNvPr>
            <p:cNvSpPr/>
            <p:nvPr/>
          </p:nvSpPr>
          <p:spPr>
            <a:xfrm>
              <a:off x="1630531" y="3167390"/>
              <a:ext cx="677663" cy="52319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0A0EDCF-9360-4AB3-8C00-611E94052C9C}"/>
                </a:ext>
              </a:extLst>
            </p:cNvPr>
            <p:cNvSpPr txBox="1"/>
            <p:nvPr/>
          </p:nvSpPr>
          <p:spPr>
            <a:xfrm>
              <a:off x="1630530" y="3167367"/>
              <a:ext cx="6776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解：</a:t>
              </a: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50A3AA45-8C90-4F01-BB4D-09854F50B211}"/>
              </a:ext>
            </a:extLst>
          </p:cNvPr>
          <p:cNvSpPr txBox="1"/>
          <p:nvPr/>
        </p:nvSpPr>
        <p:spPr>
          <a:xfrm>
            <a:off x="1211803" y="3066905"/>
            <a:ext cx="71509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代入换路后时的等效电路，此时可以将电感用一个数值为</a:t>
            </a:r>
            <a:r>
              <a:rPr lang="en-US" altLang="zh-CN" sz="2800" b="1" dirty="0">
                <a:latin typeface="+mn-ea"/>
              </a:rPr>
              <a:t>0.5A</a:t>
            </a:r>
            <a:r>
              <a:rPr lang="zh-CN" altLang="en-US" sz="2800" b="1" dirty="0">
                <a:latin typeface="+mn-ea"/>
              </a:rPr>
              <a:t>的理想电流源所替代，等效电路如下：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A0558B4-8B85-4F05-95E5-9F569B7590AF}"/>
              </a:ext>
            </a:extLst>
          </p:cNvPr>
          <p:cNvSpPr txBox="1"/>
          <p:nvPr/>
        </p:nvSpPr>
        <p:spPr>
          <a:xfrm>
            <a:off x="3397259" y="4380391"/>
            <a:ext cx="4760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则有：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7D89A8D-62E3-459D-9FF3-B0C5E91428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9499" y="2661839"/>
            <a:ext cx="4035902" cy="250567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26E37BF-98B2-4F2B-AB4F-1EB1DC862E6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000"/>
          <a:stretch/>
        </p:blipFill>
        <p:spPr>
          <a:xfrm>
            <a:off x="454035" y="4536892"/>
            <a:ext cx="2943224" cy="2164517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325A671F-186D-44E6-8BEF-C0231D34D4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658195"/>
              </p:ext>
            </p:extLst>
          </p:nvPr>
        </p:nvGraphicFramePr>
        <p:xfrm>
          <a:off x="4617422" y="4407988"/>
          <a:ext cx="3172533" cy="505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02" name="Equation" r:id="rId7" imgW="3409999" imgH="542892" progId="Equation.DSMT4">
                  <p:embed/>
                </p:oleObj>
              </mc:Choice>
              <mc:Fallback>
                <p:oleObj name="Equation" r:id="rId7" imgW="3409999" imgH="54289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17422" y="4407988"/>
                        <a:ext cx="3172533" cy="5051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7CBB6C16-5C29-4F4E-9316-31FB8381AF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449435"/>
              </p:ext>
            </p:extLst>
          </p:nvPr>
        </p:nvGraphicFramePr>
        <p:xfrm>
          <a:off x="3496099" y="4927625"/>
          <a:ext cx="3891529" cy="918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03" name="Equation" r:id="rId9" imgW="4400402" imgH="1038214" progId="Equation.DSMT4">
                  <p:embed/>
                </p:oleObj>
              </mc:Choice>
              <mc:Fallback>
                <p:oleObj name="Equation" r:id="rId9" imgW="4400402" imgH="103821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96099" y="4927625"/>
                        <a:ext cx="3891529" cy="9181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2AEC71CF-15D3-4961-A84E-7C974740E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216164"/>
              </p:ext>
            </p:extLst>
          </p:nvPr>
        </p:nvGraphicFramePr>
        <p:xfrm>
          <a:off x="7520411" y="5112261"/>
          <a:ext cx="44481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04" name="Equation" r:id="rId11" imgW="4447903" imgH="514350" progId="Equation.DSMT4">
                  <p:embed/>
                </p:oleObj>
              </mc:Choice>
              <mc:Fallback>
                <p:oleObj name="Equation" r:id="rId11" imgW="4447903" imgH="51435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20411" y="5112261"/>
                        <a:ext cx="444817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92C715F-8814-417F-82D9-E4280EBB57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045731"/>
              </p:ext>
            </p:extLst>
          </p:nvPr>
        </p:nvGraphicFramePr>
        <p:xfrm>
          <a:off x="3517154" y="5938752"/>
          <a:ext cx="5928558" cy="542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05" name="Equation" r:id="rId13" imgW="6248202" imgH="571434" progId="Equation.DSMT4">
                  <p:embed/>
                </p:oleObj>
              </mc:Choice>
              <mc:Fallback>
                <p:oleObj name="Equation" r:id="rId13" imgW="6248202" imgH="57143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17154" y="5938752"/>
                        <a:ext cx="5928558" cy="5422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062879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3155950" y="0"/>
            <a:ext cx="5880100" cy="2400738"/>
            <a:chOff x="3155950" y="0"/>
            <a:chExt cx="5880100" cy="2400738"/>
          </a:xfrm>
        </p:grpSpPr>
        <p:sp>
          <p:nvSpPr>
            <p:cNvPr id="2" name="等腰三角形 1"/>
            <p:cNvSpPr/>
            <p:nvPr/>
          </p:nvSpPr>
          <p:spPr>
            <a:xfrm flipV="1">
              <a:off x="3155950" y="0"/>
              <a:ext cx="5880100" cy="240073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4647525" y="538769"/>
              <a:ext cx="289694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CONTENTS</a:t>
              </a:r>
              <a:endParaRPr lang="zh-CN" altLang="en-US" sz="66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 flipH="1">
            <a:off x="8709200" y="390818"/>
            <a:ext cx="1303474" cy="1081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1" y="5629275"/>
            <a:ext cx="1481567" cy="12287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10">
            <a:extLst>
              <a:ext uri="{FF2B5EF4-FFF2-40B4-BE49-F238E27FC236}">
                <a16:creationId xmlns:a16="http://schemas.microsoft.com/office/drawing/2014/main" id="{646D5B8F-EE16-424B-8A2D-A2A0EDF92584}"/>
              </a:ext>
            </a:extLst>
          </p:cNvPr>
          <p:cNvSpPr/>
          <p:nvPr/>
        </p:nvSpPr>
        <p:spPr>
          <a:xfrm>
            <a:off x="4640791" y="3696079"/>
            <a:ext cx="501652" cy="500894"/>
          </a:xfrm>
          <a:custGeom>
            <a:avLst/>
            <a:gdLst>
              <a:gd name="connsiteX0" fmla="*/ 303775 w 607639"/>
              <a:gd name="connsiteY0" fmla="*/ 525007 h 606722"/>
              <a:gd name="connsiteX1" fmla="*/ 315710 w 607639"/>
              <a:gd name="connsiteY1" fmla="*/ 536902 h 606722"/>
              <a:gd name="connsiteX2" fmla="*/ 315710 w 607639"/>
              <a:gd name="connsiteY2" fmla="*/ 552347 h 606722"/>
              <a:gd name="connsiteX3" fmla="*/ 303775 w 607639"/>
              <a:gd name="connsiteY3" fmla="*/ 564241 h 606722"/>
              <a:gd name="connsiteX4" fmla="*/ 291929 w 607639"/>
              <a:gd name="connsiteY4" fmla="*/ 552347 h 606722"/>
              <a:gd name="connsiteX5" fmla="*/ 291929 w 607639"/>
              <a:gd name="connsiteY5" fmla="*/ 536902 h 606722"/>
              <a:gd name="connsiteX6" fmla="*/ 303775 w 607639"/>
              <a:gd name="connsiteY6" fmla="*/ 525007 h 606722"/>
              <a:gd name="connsiteX7" fmla="*/ 429885 w 607639"/>
              <a:gd name="connsiteY7" fmla="*/ 509483 h 606722"/>
              <a:gd name="connsiteX8" fmla="*/ 441811 w 607639"/>
              <a:gd name="connsiteY8" fmla="*/ 521409 h 606722"/>
              <a:gd name="connsiteX9" fmla="*/ 429885 w 607639"/>
              <a:gd name="connsiteY9" fmla="*/ 533335 h 606722"/>
              <a:gd name="connsiteX10" fmla="*/ 417959 w 607639"/>
              <a:gd name="connsiteY10" fmla="*/ 521409 h 606722"/>
              <a:gd name="connsiteX11" fmla="*/ 429885 w 607639"/>
              <a:gd name="connsiteY11" fmla="*/ 509483 h 606722"/>
              <a:gd name="connsiteX12" fmla="*/ 177720 w 607639"/>
              <a:gd name="connsiteY12" fmla="*/ 509483 h 606722"/>
              <a:gd name="connsiteX13" fmla="*/ 189611 w 607639"/>
              <a:gd name="connsiteY13" fmla="*/ 521409 h 606722"/>
              <a:gd name="connsiteX14" fmla="*/ 177720 w 607639"/>
              <a:gd name="connsiteY14" fmla="*/ 533335 h 606722"/>
              <a:gd name="connsiteX15" fmla="*/ 165829 w 607639"/>
              <a:gd name="connsiteY15" fmla="*/ 521409 h 606722"/>
              <a:gd name="connsiteX16" fmla="*/ 177720 w 607639"/>
              <a:gd name="connsiteY16" fmla="*/ 509483 h 606722"/>
              <a:gd name="connsiteX17" fmla="*/ 522185 w 607639"/>
              <a:gd name="connsiteY17" fmla="*/ 417324 h 606722"/>
              <a:gd name="connsiteX18" fmla="*/ 534111 w 607639"/>
              <a:gd name="connsiteY18" fmla="*/ 429250 h 606722"/>
              <a:gd name="connsiteX19" fmla="*/ 522185 w 607639"/>
              <a:gd name="connsiteY19" fmla="*/ 441176 h 606722"/>
              <a:gd name="connsiteX20" fmla="*/ 510259 w 607639"/>
              <a:gd name="connsiteY20" fmla="*/ 429250 h 606722"/>
              <a:gd name="connsiteX21" fmla="*/ 522185 w 607639"/>
              <a:gd name="connsiteY21" fmla="*/ 417324 h 606722"/>
              <a:gd name="connsiteX22" fmla="*/ 85420 w 607639"/>
              <a:gd name="connsiteY22" fmla="*/ 417324 h 606722"/>
              <a:gd name="connsiteX23" fmla="*/ 97311 w 607639"/>
              <a:gd name="connsiteY23" fmla="*/ 429250 h 606722"/>
              <a:gd name="connsiteX24" fmla="*/ 85420 w 607639"/>
              <a:gd name="connsiteY24" fmla="*/ 441176 h 606722"/>
              <a:gd name="connsiteX25" fmla="*/ 73529 w 607639"/>
              <a:gd name="connsiteY25" fmla="*/ 429250 h 606722"/>
              <a:gd name="connsiteX26" fmla="*/ 85420 w 607639"/>
              <a:gd name="connsiteY26" fmla="*/ 417324 h 606722"/>
              <a:gd name="connsiteX27" fmla="*/ 537643 w 607639"/>
              <a:gd name="connsiteY27" fmla="*/ 291506 h 606722"/>
              <a:gd name="connsiteX28" fmla="*/ 555628 w 607639"/>
              <a:gd name="connsiteY28" fmla="*/ 291506 h 606722"/>
              <a:gd name="connsiteX29" fmla="*/ 567558 w 607639"/>
              <a:gd name="connsiteY29" fmla="*/ 303316 h 606722"/>
              <a:gd name="connsiteX30" fmla="*/ 555628 w 607639"/>
              <a:gd name="connsiteY30" fmla="*/ 315216 h 606722"/>
              <a:gd name="connsiteX31" fmla="*/ 537643 w 607639"/>
              <a:gd name="connsiteY31" fmla="*/ 315216 h 606722"/>
              <a:gd name="connsiteX32" fmla="*/ 525713 w 607639"/>
              <a:gd name="connsiteY32" fmla="*/ 303316 h 606722"/>
              <a:gd name="connsiteX33" fmla="*/ 537643 w 607639"/>
              <a:gd name="connsiteY33" fmla="*/ 291506 h 606722"/>
              <a:gd name="connsiteX34" fmla="*/ 51991 w 607639"/>
              <a:gd name="connsiteY34" fmla="*/ 291506 h 606722"/>
              <a:gd name="connsiteX35" fmla="*/ 69946 w 607639"/>
              <a:gd name="connsiteY35" fmla="*/ 291506 h 606722"/>
              <a:gd name="connsiteX36" fmla="*/ 81856 w 607639"/>
              <a:gd name="connsiteY36" fmla="*/ 303316 h 606722"/>
              <a:gd name="connsiteX37" fmla="*/ 69946 w 607639"/>
              <a:gd name="connsiteY37" fmla="*/ 315216 h 606722"/>
              <a:gd name="connsiteX38" fmla="*/ 51991 w 607639"/>
              <a:gd name="connsiteY38" fmla="*/ 315216 h 606722"/>
              <a:gd name="connsiteX39" fmla="*/ 40081 w 607639"/>
              <a:gd name="connsiteY39" fmla="*/ 303316 h 606722"/>
              <a:gd name="connsiteX40" fmla="*/ 51991 w 607639"/>
              <a:gd name="connsiteY40" fmla="*/ 291506 h 606722"/>
              <a:gd name="connsiteX41" fmla="*/ 412608 w 607639"/>
              <a:gd name="connsiteY41" fmla="*/ 222096 h 606722"/>
              <a:gd name="connsiteX42" fmla="*/ 345491 w 607639"/>
              <a:gd name="connsiteY42" fmla="*/ 334245 h 606722"/>
              <a:gd name="connsiteX43" fmla="*/ 412608 w 607639"/>
              <a:gd name="connsiteY43" fmla="*/ 334245 h 606722"/>
              <a:gd name="connsiteX44" fmla="*/ 427651 w 607639"/>
              <a:gd name="connsiteY44" fmla="*/ 167533 h 606722"/>
              <a:gd name="connsiteX45" fmla="*/ 436375 w 607639"/>
              <a:gd name="connsiteY45" fmla="*/ 178996 h 606722"/>
              <a:gd name="connsiteX46" fmla="*/ 436375 w 607639"/>
              <a:gd name="connsiteY46" fmla="*/ 334245 h 606722"/>
              <a:gd name="connsiteX47" fmla="*/ 469399 w 607639"/>
              <a:gd name="connsiteY47" fmla="*/ 334245 h 606722"/>
              <a:gd name="connsiteX48" fmla="*/ 481327 w 607639"/>
              <a:gd name="connsiteY48" fmla="*/ 346153 h 606722"/>
              <a:gd name="connsiteX49" fmla="*/ 469399 w 607639"/>
              <a:gd name="connsiteY49" fmla="*/ 357973 h 606722"/>
              <a:gd name="connsiteX50" fmla="*/ 436375 w 607639"/>
              <a:gd name="connsiteY50" fmla="*/ 357973 h 606722"/>
              <a:gd name="connsiteX51" fmla="*/ 436375 w 607639"/>
              <a:gd name="connsiteY51" fmla="*/ 427733 h 606722"/>
              <a:gd name="connsiteX52" fmla="*/ 424536 w 607639"/>
              <a:gd name="connsiteY52" fmla="*/ 439552 h 606722"/>
              <a:gd name="connsiteX53" fmla="*/ 412608 w 607639"/>
              <a:gd name="connsiteY53" fmla="*/ 427733 h 606722"/>
              <a:gd name="connsiteX54" fmla="*/ 412608 w 607639"/>
              <a:gd name="connsiteY54" fmla="*/ 357973 h 606722"/>
              <a:gd name="connsiteX55" fmla="*/ 324573 w 607639"/>
              <a:gd name="connsiteY55" fmla="*/ 357973 h 606722"/>
              <a:gd name="connsiteX56" fmla="*/ 314158 w 607639"/>
              <a:gd name="connsiteY56" fmla="*/ 352019 h 606722"/>
              <a:gd name="connsiteX57" fmla="*/ 314336 w 607639"/>
              <a:gd name="connsiteY57" fmla="*/ 340022 h 606722"/>
              <a:gd name="connsiteX58" fmla="*/ 414299 w 607639"/>
              <a:gd name="connsiteY58" fmla="*/ 172953 h 606722"/>
              <a:gd name="connsiteX59" fmla="*/ 427651 w 607639"/>
              <a:gd name="connsiteY59" fmla="*/ 167533 h 606722"/>
              <a:gd name="connsiteX60" fmla="*/ 216270 w 607639"/>
              <a:gd name="connsiteY60" fmla="*/ 167099 h 606722"/>
              <a:gd name="connsiteX61" fmla="*/ 290518 w 607639"/>
              <a:gd name="connsiteY61" fmla="*/ 241210 h 606722"/>
              <a:gd name="connsiteX62" fmla="*/ 242978 w 607639"/>
              <a:gd name="connsiteY62" fmla="*/ 355754 h 606722"/>
              <a:gd name="connsiteX63" fmla="*/ 182707 w 607639"/>
              <a:gd name="connsiteY63" fmla="*/ 415825 h 606722"/>
              <a:gd name="connsiteX64" fmla="*/ 278588 w 607639"/>
              <a:gd name="connsiteY64" fmla="*/ 415825 h 606722"/>
              <a:gd name="connsiteX65" fmla="*/ 290518 w 607639"/>
              <a:gd name="connsiteY65" fmla="*/ 427734 h 606722"/>
              <a:gd name="connsiteX66" fmla="*/ 278588 w 607639"/>
              <a:gd name="connsiteY66" fmla="*/ 439552 h 606722"/>
              <a:gd name="connsiteX67" fmla="*/ 154040 w 607639"/>
              <a:gd name="connsiteY67" fmla="*/ 439552 h 606722"/>
              <a:gd name="connsiteX68" fmla="*/ 143001 w 607639"/>
              <a:gd name="connsiteY68" fmla="*/ 432265 h 606722"/>
              <a:gd name="connsiteX69" fmla="*/ 145582 w 607639"/>
              <a:gd name="connsiteY69" fmla="*/ 419292 h 606722"/>
              <a:gd name="connsiteX70" fmla="*/ 226152 w 607639"/>
              <a:gd name="connsiteY70" fmla="*/ 338959 h 606722"/>
              <a:gd name="connsiteX71" fmla="*/ 266659 w 607639"/>
              <a:gd name="connsiteY71" fmla="*/ 241210 h 606722"/>
              <a:gd name="connsiteX72" fmla="*/ 216270 w 607639"/>
              <a:gd name="connsiteY72" fmla="*/ 190914 h 606722"/>
              <a:gd name="connsiteX73" fmla="*/ 165880 w 607639"/>
              <a:gd name="connsiteY73" fmla="*/ 241210 h 606722"/>
              <a:gd name="connsiteX74" fmla="*/ 154040 w 607639"/>
              <a:gd name="connsiteY74" fmla="*/ 253029 h 606722"/>
              <a:gd name="connsiteX75" fmla="*/ 142110 w 607639"/>
              <a:gd name="connsiteY75" fmla="*/ 241210 h 606722"/>
              <a:gd name="connsiteX76" fmla="*/ 216270 w 607639"/>
              <a:gd name="connsiteY76" fmla="*/ 167099 h 606722"/>
              <a:gd name="connsiteX77" fmla="*/ 522185 w 607639"/>
              <a:gd name="connsiteY77" fmla="*/ 165547 h 606722"/>
              <a:gd name="connsiteX78" fmla="*/ 534111 w 607639"/>
              <a:gd name="connsiteY78" fmla="*/ 177438 h 606722"/>
              <a:gd name="connsiteX79" fmla="*/ 522185 w 607639"/>
              <a:gd name="connsiteY79" fmla="*/ 189329 h 606722"/>
              <a:gd name="connsiteX80" fmla="*/ 510259 w 607639"/>
              <a:gd name="connsiteY80" fmla="*/ 177438 h 606722"/>
              <a:gd name="connsiteX81" fmla="*/ 522185 w 607639"/>
              <a:gd name="connsiteY81" fmla="*/ 165547 h 606722"/>
              <a:gd name="connsiteX82" fmla="*/ 85420 w 607639"/>
              <a:gd name="connsiteY82" fmla="*/ 165547 h 606722"/>
              <a:gd name="connsiteX83" fmla="*/ 97311 w 607639"/>
              <a:gd name="connsiteY83" fmla="*/ 177438 h 606722"/>
              <a:gd name="connsiteX84" fmla="*/ 85420 w 607639"/>
              <a:gd name="connsiteY84" fmla="*/ 189329 h 606722"/>
              <a:gd name="connsiteX85" fmla="*/ 73529 w 607639"/>
              <a:gd name="connsiteY85" fmla="*/ 177438 h 606722"/>
              <a:gd name="connsiteX86" fmla="*/ 85420 w 607639"/>
              <a:gd name="connsiteY86" fmla="*/ 165547 h 606722"/>
              <a:gd name="connsiteX87" fmla="*/ 429885 w 607639"/>
              <a:gd name="connsiteY87" fmla="*/ 73388 h 606722"/>
              <a:gd name="connsiteX88" fmla="*/ 441811 w 607639"/>
              <a:gd name="connsiteY88" fmla="*/ 85279 h 606722"/>
              <a:gd name="connsiteX89" fmla="*/ 429885 w 607639"/>
              <a:gd name="connsiteY89" fmla="*/ 97170 h 606722"/>
              <a:gd name="connsiteX90" fmla="*/ 417959 w 607639"/>
              <a:gd name="connsiteY90" fmla="*/ 85279 h 606722"/>
              <a:gd name="connsiteX91" fmla="*/ 429885 w 607639"/>
              <a:gd name="connsiteY91" fmla="*/ 73388 h 606722"/>
              <a:gd name="connsiteX92" fmla="*/ 177720 w 607639"/>
              <a:gd name="connsiteY92" fmla="*/ 73388 h 606722"/>
              <a:gd name="connsiteX93" fmla="*/ 189611 w 607639"/>
              <a:gd name="connsiteY93" fmla="*/ 85279 h 606722"/>
              <a:gd name="connsiteX94" fmla="*/ 177720 w 607639"/>
              <a:gd name="connsiteY94" fmla="*/ 97170 h 606722"/>
              <a:gd name="connsiteX95" fmla="*/ 165829 w 607639"/>
              <a:gd name="connsiteY95" fmla="*/ 85279 h 606722"/>
              <a:gd name="connsiteX96" fmla="*/ 177720 w 607639"/>
              <a:gd name="connsiteY96" fmla="*/ 73388 h 606722"/>
              <a:gd name="connsiteX97" fmla="*/ 303775 w 607639"/>
              <a:gd name="connsiteY97" fmla="*/ 42480 h 606722"/>
              <a:gd name="connsiteX98" fmla="*/ 315710 w 607639"/>
              <a:gd name="connsiteY98" fmla="*/ 54396 h 606722"/>
              <a:gd name="connsiteX99" fmla="*/ 315710 w 607639"/>
              <a:gd name="connsiteY99" fmla="*/ 69869 h 606722"/>
              <a:gd name="connsiteX100" fmla="*/ 303775 w 607639"/>
              <a:gd name="connsiteY100" fmla="*/ 81785 h 606722"/>
              <a:gd name="connsiteX101" fmla="*/ 291929 w 607639"/>
              <a:gd name="connsiteY101" fmla="*/ 69869 h 606722"/>
              <a:gd name="connsiteX102" fmla="*/ 291929 w 607639"/>
              <a:gd name="connsiteY102" fmla="*/ 54396 h 606722"/>
              <a:gd name="connsiteX103" fmla="*/ 303775 w 607639"/>
              <a:gd name="connsiteY103" fmla="*/ 42480 h 606722"/>
              <a:gd name="connsiteX104" fmla="*/ 303775 w 607639"/>
              <a:gd name="connsiteY104" fmla="*/ 0 h 606722"/>
              <a:gd name="connsiteX105" fmla="*/ 537058 w 607639"/>
              <a:gd name="connsiteY105" fmla="*/ 108956 h 606722"/>
              <a:gd name="connsiteX106" fmla="*/ 537058 w 607639"/>
              <a:gd name="connsiteY106" fmla="*/ 93048 h 606722"/>
              <a:gd name="connsiteX107" fmla="*/ 548895 w 607639"/>
              <a:gd name="connsiteY107" fmla="*/ 81139 h 606722"/>
              <a:gd name="connsiteX108" fmla="*/ 560822 w 607639"/>
              <a:gd name="connsiteY108" fmla="*/ 93048 h 606722"/>
              <a:gd name="connsiteX109" fmla="*/ 560822 w 607639"/>
              <a:gd name="connsiteY109" fmla="*/ 138994 h 606722"/>
              <a:gd name="connsiteX110" fmla="*/ 548895 w 607639"/>
              <a:gd name="connsiteY110" fmla="*/ 150903 h 606722"/>
              <a:gd name="connsiteX111" fmla="*/ 502880 w 607639"/>
              <a:gd name="connsiteY111" fmla="*/ 150903 h 606722"/>
              <a:gd name="connsiteX112" fmla="*/ 490953 w 607639"/>
              <a:gd name="connsiteY112" fmla="*/ 138994 h 606722"/>
              <a:gd name="connsiteX113" fmla="*/ 502880 w 607639"/>
              <a:gd name="connsiteY113" fmla="*/ 127174 h 606722"/>
              <a:gd name="connsiteX114" fmla="*/ 521126 w 607639"/>
              <a:gd name="connsiteY114" fmla="*/ 127174 h 606722"/>
              <a:gd name="connsiteX115" fmla="*/ 303775 w 607639"/>
              <a:gd name="connsiteY115" fmla="*/ 23728 h 606722"/>
              <a:gd name="connsiteX116" fmla="*/ 23764 w 607639"/>
              <a:gd name="connsiteY116" fmla="*/ 303316 h 606722"/>
              <a:gd name="connsiteX117" fmla="*/ 303775 w 607639"/>
              <a:gd name="connsiteY117" fmla="*/ 582905 h 606722"/>
              <a:gd name="connsiteX118" fmla="*/ 583786 w 607639"/>
              <a:gd name="connsiteY118" fmla="*/ 303316 h 606722"/>
              <a:gd name="connsiteX119" fmla="*/ 573906 w 607639"/>
              <a:gd name="connsiteY119" fmla="*/ 229376 h 606722"/>
              <a:gd name="connsiteX120" fmla="*/ 582273 w 607639"/>
              <a:gd name="connsiteY120" fmla="*/ 214801 h 606722"/>
              <a:gd name="connsiteX121" fmla="*/ 596869 w 607639"/>
              <a:gd name="connsiteY121" fmla="*/ 223066 h 606722"/>
              <a:gd name="connsiteX122" fmla="*/ 607639 w 607639"/>
              <a:gd name="connsiteY122" fmla="*/ 303316 h 606722"/>
              <a:gd name="connsiteX123" fmla="*/ 303775 w 607639"/>
              <a:gd name="connsiteY123" fmla="*/ 606722 h 606722"/>
              <a:gd name="connsiteX124" fmla="*/ 0 w 607639"/>
              <a:gd name="connsiteY124" fmla="*/ 303316 h 606722"/>
              <a:gd name="connsiteX125" fmla="*/ 303775 w 607639"/>
              <a:gd name="connsiteY125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07639" h="606722">
                <a:moveTo>
                  <a:pt x="303775" y="525007"/>
                </a:moveTo>
                <a:cubicBezTo>
                  <a:pt x="310366" y="525007"/>
                  <a:pt x="315710" y="530333"/>
                  <a:pt x="315710" y="536902"/>
                </a:cubicBezTo>
                <a:lnTo>
                  <a:pt x="315710" y="552347"/>
                </a:lnTo>
                <a:cubicBezTo>
                  <a:pt x="315710" y="558915"/>
                  <a:pt x="310366" y="564241"/>
                  <a:pt x="303775" y="564241"/>
                </a:cubicBezTo>
                <a:cubicBezTo>
                  <a:pt x="297184" y="564241"/>
                  <a:pt x="291929" y="558915"/>
                  <a:pt x="291929" y="552347"/>
                </a:cubicBezTo>
                <a:lnTo>
                  <a:pt x="291929" y="536902"/>
                </a:lnTo>
                <a:cubicBezTo>
                  <a:pt x="291929" y="530333"/>
                  <a:pt x="297184" y="525007"/>
                  <a:pt x="303775" y="525007"/>
                </a:cubicBezTo>
                <a:close/>
                <a:moveTo>
                  <a:pt x="429885" y="509483"/>
                </a:moveTo>
                <a:cubicBezTo>
                  <a:pt x="436472" y="509483"/>
                  <a:pt x="441811" y="514822"/>
                  <a:pt x="441811" y="521409"/>
                </a:cubicBezTo>
                <a:cubicBezTo>
                  <a:pt x="441811" y="527996"/>
                  <a:pt x="436472" y="533335"/>
                  <a:pt x="429885" y="533335"/>
                </a:cubicBezTo>
                <a:cubicBezTo>
                  <a:pt x="423298" y="533335"/>
                  <a:pt x="417959" y="527996"/>
                  <a:pt x="417959" y="521409"/>
                </a:cubicBezTo>
                <a:cubicBezTo>
                  <a:pt x="417959" y="514822"/>
                  <a:pt x="423298" y="509483"/>
                  <a:pt x="429885" y="509483"/>
                </a:cubicBezTo>
                <a:close/>
                <a:moveTo>
                  <a:pt x="177720" y="509483"/>
                </a:moveTo>
                <a:cubicBezTo>
                  <a:pt x="184287" y="509483"/>
                  <a:pt x="189611" y="514822"/>
                  <a:pt x="189611" y="521409"/>
                </a:cubicBezTo>
                <a:cubicBezTo>
                  <a:pt x="189611" y="527996"/>
                  <a:pt x="184287" y="533335"/>
                  <a:pt x="177720" y="533335"/>
                </a:cubicBezTo>
                <a:cubicBezTo>
                  <a:pt x="171153" y="533335"/>
                  <a:pt x="165829" y="527996"/>
                  <a:pt x="165829" y="521409"/>
                </a:cubicBezTo>
                <a:cubicBezTo>
                  <a:pt x="165829" y="514822"/>
                  <a:pt x="171153" y="509483"/>
                  <a:pt x="177720" y="509483"/>
                </a:cubicBezTo>
                <a:close/>
                <a:moveTo>
                  <a:pt x="522185" y="417324"/>
                </a:moveTo>
                <a:cubicBezTo>
                  <a:pt x="528772" y="417324"/>
                  <a:pt x="534111" y="422663"/>
                  <a:pt x="534111" y="429250"/>
                </a:cubicBezTo>
                <a:cubicBezTo>
                  <a:pt x="534111" y="435837"/>
                  <a:pt x="528772" y="441176"/>
                  <a:pt x="522185" y="441176"/>
                </a:cubicBezTo>
                <a:cubicBezTo>
                  <a:pt x="515598" y="441176"/>
                  <a:pt x="510259" y="435837"/>
                  <a:pt x="510259" y="429250"/>
                </a:cubicBezTo>
                <a:cubicBezTo>
                  <a:pt x="510259" y="422663"/>
                  <a:pt x="515598" y="417324"/>
                  <a:pt x="522185" y="417324"/>
                </a:cubicBezTo>
                <a:close/>
                <a:moveTo>
                  <a:pt x="85420" y="417324"/>
                </a:moveTo>
                <a:cubicBezTo>
                  <a:pt x="91987" y="417324"/>
                  <a:pt x="97311" y="422663"/>
                  <a:pt x="97311" y="429250"/>
                </a:cubicBezTo>
                <a:cubicBezTo>
                  <a:pt x="97311" y="435837"/>
                  <a:pt x="91987" y="441176"/>
                  <a:pt x="85420" y="441176"/>
                </a:cubicBezTo>
                <a:cubicBezTo>
                  <a:pt x="78853" y="441176"/>
                  <a:pt x="73529" y="435837"/>
                  <a:pt x="73529" y="429250"/>
                </a:cubicBezTo>
                <a:cubicBezTo>
                  <a:pt x="73529" y="422663"/>
                  <a:pt x="78853" y="417324"/>
                  <a:pt x="85420" y="417324"/>
                </a:cubicBezTo>
                <a:close/>
                <a:moveTo>
                  <a:pt x="537643" y="291506"/>
                </a:moveTo>
                <a:lnTo>
                  <a:pt x="555628" y="291506"/>
                </a:lnTo>
                <a:cubicBezTo>
                  <a:pt x="562216" y="291506"/>
                  <a:pt x="567558" y="296745"/>
                  <a:pt x="567558" y="303316"/>
                </a:cubicBezTo>
                <a:cubicBezTo>
                  <a:pt x="567558" y="309888"/>
                  <a:pt x="562216" y="315216"/>
                  <a:pt x="555628" y="315216"/>
                </a:cubicBezTo>
                <a:lnTo>
                  <a:pt x="537643" y="315216"/>
                </a:lnTo>
                <a:cubicBezTo>
                  <a:pt x="531055" y="315216"/>
                  <a:pt x="525713" y="309888"/>
                  <a:pt x="525713" y="303316"/>
                </a:cubicBezTo>
                <a:cubicBezTo>
                  <a:pt x="525713" y="296745"/>
                  <a:pt x="531055" y="291506"/>
                  <a:pt x="537643" y="291506"/>
                </a:cubicBezTo>
                <a:close/>
                <a:moveTo>
                  <a:pt x="51991" y="291506"/>
                </a:moveTo>
                <a:lnTo>
                  <a:pt x="69946" y="291506"/>
                </a:lnTo>
                <a:cubicBezTo>
                  <a:pt x="76523" y="291506"/>
                  <a:pt x="81856" y="296745"/>
                  <a:pt x="81856" y="303316"/>
                </a:cubicBezTo>
                <a:cubicBezTo>
                  <a:pt x="81856" y="309888"/>
                  <a:pt x="76523" y="315216"/>
                  <a:pt x="69946" y="315216"/>
                </a:cubicBezTo>
                <a:lnTo>
                  <a:pt x="51991" y="315216"/>
                </a:lnTo>
                <a:cubicBezTo>
                  <a:pt x="45414" y="315216"/>
                  <a:pt x="40081" y="309888"/>
                  <a:pt x="40081" y="303316"/>
                </a:cubicBezTo>
                <a:cubicBezTo>
                  <a:pt x="40081" y="296745"/>
                  <a:pt x="45414" y="291506"/>
                  <a:pt x="51991" y="291506"/>
                </a:cubicBezTo>
                <a:close/>
                <a:moveTo>
                  <a:pt x="412608" y="222096"/>
                </a:moveTo>
                <a:lnTo>
                  <a:pt x="345491" y="334245"/>
                </a:lnTo>
                <a:lnTo>
                  <a:pt x="412608" y="334245"/>
                </a:lnTo>
                <a:close/>
                <a:moveTo>
                  <a:pt x="427651" y="167533"/>
                </a:moveTo>
                <a:cubicBezTo>
                  <a:pt x="432814" y="168954"/>
                  <a:pt x="436375" y="173664"/>
                  <a:pt x="436375" y="178996"/>
                </a:cubicBezTo>
                <a:lnTo>
                  <a:pt x="436375" y="334245"/>
                </a:lnTo>
                <a:lnTo>
                  <a:pt x="469399" y="334245"/>
                </a:lnTo>
                <a:cubicBezTo>
                  <a:pt x="475986" y="334245"/>
                  <a:pt x="481327" y="339577"/>
                  <a:pt x="481327" y="346153"/>
                </a:cubicBezTo>
                <a:cubicBezTo>
                  <a:pt x="481327" y="352641"/>
                  <a:pt x="475986" y="357973"/>
                  <a:pt x="469399" y="357973"/>
                </a:cubicBezTo>
                <a:lnTo>
                  <a:pt x="436375" y="357973"/>
                </a:lnTo>
                <a:lnTo>
                  <a:pt x="436375" y="427733"/>
                </a:lnTo>
                <a:cubicBezTo>
                  <a:pt x="436375" y="434220"/>
                  <a:pt x="431123" y="439552"/>
                  <a:pt x="424536" y="439552"/>
                </a:cubicBezTo>
                <a:cubicBezTo>
                  <a:pt x="417949" y="439552"/>
                  <a:pt x="412608" y="434220"/>
                  <a:pt x="412608" y="427733"/>
                </a:cubicBezTo>
                <a:lnTo>
                  <a:pt x="412608" y="357973"/>
                </a:lnTo>
                <a:lnTo>
                  <a:pt x="324573" y="357973"/>
                </a:lnTo>
                <a:cubicBezTo>
                  <a:pt x="320300" y="357973"/>
                  <a:pt x="316295" y="355662"/>
                  <a:pt x="314158" y="352019"/>
                </a:cubicBezTo>
                <a:cubicBezTo>
                  <a:pt x="312111" y="348286"/>
                  <a:pt x="312111" y="343665"/>
                  <a:pt x="314336" y="340022"/>
                </a:cubicBezTo>
                <a:lnTo>
                  <a:pt x="414299" y="172953"/>
                </a:lnTo>
                <a:cubicBezTo>
                  <a:pt x="417059" y="168332"/>
                  <a:pt x="422489" y="166111"/>
                  <a:pt x="427651" y="167533"/>
                </a:cubicBezTo>
                <a:close/>
                <a:moveTo>
                  <a:pt x="216270" y="167099"/>
                </a:moveTo>
                <a:cubicBezTo>
                  <a:pt x="257222" y="167099"/>
                  <a:pt x="290518" y="200333"/>
                  <a:pt x="290518" y="241210"/>
                </a:cubicBezTo>
                <a:cubicBezTo>
                  <a:pt x="290518" y="284486"/>
                  <a:pt x="273603" y="325097"/>
                  <a:pt x="242978" y="355754"/>
                </a:cubicBezTo>
                <a:lnTo>
                  <a:pt x="182707" y="415825"/>
                </a:lnTo>
                <a:lnTo>
                  <a:pt x="278588" y="415825"/>
                </a:lnTo>
                <a:cubicBezTo>
                  <a:pt x="285176" y="415825"/>
                  <a:pt x="290518" y="421158"/>
                  <a:pt x="290518" y="427734"/>
                </a:cubicBezTo>
                <a:cubicBezTo>
                  <a:pt x="290518" y="434220"/>
                  <a:pt x="285176" y="439552"/>
                  <a:pt x="278588" y="439552"/>
                </a:cubicBezTo>
                <a:lnTo>
                  <a:pt x="154040" y="439552"/>
                </a:lnTo>
                <a:cubicBezTo>
                  <a:pt x="149232" y="439552"/>
                  <a:pt x="144870" y="436709"/>
                  <a:pt x="143001" y="432265"/>
                </a:cubicBezTo>
                <a:cubicBezTo>
                  <a:pt x="141131" y="427822"/>
                  <a:pt x="142199" y="422668"/>
                  <a:pt x="145582" y="419292"/>
                </a:cubicBezTo>
                <a:lnTo>
                  <a:pt x="226152" y="338959"/>
                </a:lnTo>
                <a:cubicBezTo>
                  <a:pt x="252236" y="312834"/>
                  <a:pt x="266659" y="278088"/>
                  <a:pt x="266659" y="241210"/>
                </a:cubicBezTo>
                <a:cubicBezTo>
                  <a:pt x="266659" y="213485"/>
                  <a:pt x="244046" y="190914"/>
                  <a:pt x="216270" y="190914"/>
                </a:cubicBezTo>
                <a:cubicBezTo>
                  <a:pt x="188493" y="190914"/>
                  <a:pt x="165880" y="213485"/>
                  <a:pt x="165880" y="241210"/>
                </a:cubicBezTo>
                <a:cubicBezTo>
                  <a:pt x="165880" y="247786"/>
                  <a:pt x="160539" y="253029"/>
                  <a:pt x="154040" y="253029"/>
                </a:cubicBezTo>
                <a:cubicBezTo>
                  <a:pt x="147452" y="253029"/>
                  <a:pt x="142110" y="247786"/>
                  <a:pt x="142110" y="241210"/>
                </a:cubicBezTo>
                <a:cubicBezTo>
                  <a:pt x="142110" y="200333"/>
                  <a:pt x="175406" y="167099"/>
                  <a:pt x="216270" y="167099"/>
                </a:cubicBezTo>
                <a:close/>
                <a:moveTo>
                  <a:pt x="522185" y="165547"/>
                </a:moveTo>
                <a:cubicBezTo>
                  <a:pt x="528772" y="165547"/>
                  <a:pt x="534111" y="170871"/>
                  <a:pt x="534111" y="177438"/>
                </a:cubicBezTo>
                <a:cubicBezTo>
                  <a:pt x="534111" y="184005"/>
                  <a:pt x="528772" y="189329"/>
                  <a:pt x="522185" y="189329"/>
                </a:cubicBezTo>
                <a:cubicBezTo>
                  <a:pt x="515598" y="189329"/>
                  <a:pt x="510259" y="184005"/>
                  <a:pt x="510259" y="177438"/>
                </a:cubicBezTo>
                <a:cubicBezTo>
                  <a:pt x="510259" y="170871"/>
                  <a:pt x="515598" y="165547"/>
                  <a:pt x="522185" y="165547"/>
                </a:cubicBezTo>
                <a:close/>
                <a:moveTo>
                  <a:pt x="85420" y="165547"/>
                </a:moveTo>
                <a:cubicBezTo>
                  <a:pt x="91987" y="165547"/>
                  <a:pt x="97311" y="170871"/>
                  <a:pt x="97311" y="177438"/>
                </a:cubicBezTo>
                <a:cubicBezTo>
                  <a:pt x="97311" y="184005"/>
                  <a:pt x="91987" y="189329"/>
                  <a:pt x="85420" y="189329"/>
                </a:cubicBezTo>
                <a:cubicBezTo>
                  <a:pt x="78853" y="189329"/>
                  <a:pt x="73529" y="184005"/>
                  <a:pt x="73529" y="177438"/>
                </a:cubicBezTo>
                <a:cubicBezTo>
                  <a:pt x="73529" y="170871"/>
                  <a:pt x="78853" y="165547"/>
                  <a:pt x="85420" y="165547"/>
                </a:cubicBezTo>
                <a:close/>
                <a:moveTo>
                  <a:pt x="429885" y="73388"/>
                </a:moveTo>
                <a:cubicBezTo>
                  <a:pt x="436472" y="73388"/>
                  <a:pt x="441811" y="78712"/>
                  <a:pt x="441811" y="85279"/>
                </a:cubicBezTo>
                <a:cubicBezTo>
                  <a:pt x="441811" y="91846"/>
                  <a:pt x="436472" y="97170"/>
                  <a:pt x="429885" y="97170"/>
                </a:cubicBezTo>
                <a:cubicBezTo>
                  <a:pt x="423298" y="97170"/>
                  <a:pt x="417959" y="91846"/>
                  <a:pt x="417959" y="85279"/>
                </a:cubicBezTo>
                <a:cubicBezTo>
                  <a:pt x="417959" y="78712"/>
                  <a:pt x="423298" y="73388"/>
                  <a:pt x="429885" y="73388"/>
                </a:cubicBezTo>
                <a:close/>
                <a:moveTo>
                  <a:pt x="177720" y="73388"/>
                </a:moveTo>
                <a:cubicBezTo>
                  <a:pt x="184287" y="73388"/>
                  <a:pt x="189611" y="78712"/>
                  <a:pt x="189611" y="85279"/>
                </a:cubicBezTo>
                <a:cubicBezTo>
                  <a:pt x="189611" y="91846"/>
                  <a:pt x="184287" y="97170"/>
                  <a:pt x="177720" y="97170"/>
                </a:cubicBezTo>
                <a:cubicBezTo>
                  <a:pt x="171153" y="97170"/>
                  <a:pt x="165829" y="91846"/>
                  <a:pt x="165829" y="85279"/>
                </a:cubicBezTo>
                <a:cubicBezTo>
                  <a:pt x="165829" y="78712"/>
                  <a:pt x="171153" y="73388"/>
                  <a:pt x="177720" y="73388"/>
                </a:cubicBezTo>
                <a:close/>
                <a:moveTo>
                  <a:pt x="303775" y="42480"/>
                </a:moveTo>
                <a:cubicBezTo>
                  <a:pt x="310366" y="42480"/>
                  <a:pt x="315710" y="47815"/>
                  <a:pt x="315710" y="54396"/>
                </a:cubicBezTo>
                <a:lnTo>
                  <a:pt x="315710" y="69869"/>
                </a:lnTo>
                <a:cubicBezTo>
                  <a:pt x="315710" y="76449"/>
                  <a:pt x="310366" y="81785"/>
                  <a:pt x="303775" y="81785"/>
                </a:cubicBezTo>
                <a:cubicBezTo>
                  <a:pt x="297184" y="81785"/>
                  <a:pt x="291929" y="76449"/>
                  <a:pt x="291929" y="69869"/>
                </a:cubicBezTo>
                <a:lnTo>
                  <a:pt x="291929" y="54396"/>
                </a:lnTo>
                <a:cubicBezTo>
                  <a:pt x="291929" y="47815"/>
                  <a:pt x="297184" y="42480"/>
                  <a:pt x="303775" y="42480"/>
                </a:cubicBezTo>
                <a:close/>
                <a:moveTo>
                  <a:pt x="303775" y="0"/>
                </a:moveTo>
                <a:cubicBezTo>
                  <a:pt x="394204" y="0"/>
                  <a:pt x="479560" y="40347"/>
                  <a:pt x="537058" y="108956"/>
                </a:cubicBezTo>
                <a:lnTo>
                  <a:pt x="537058" y="93048"/>
                </a:lnTo>
                <a:cubicBezTo>
                  <a:pt x="537058" y="86471"/>
                  <a:pt x="542309" y="81139"/>
                  <a:pt x="548895" y="81139"/>
                </a:cubicBezTo>
                <a:cubicBezTo>
                  <a:pt x="555482" y="81139"/>
                  <a:pt x="560822" y="86471"/>
                  <a:pt x="560822" y="93048"/>
                </a:cubicBezTo>
                <a:lnTo>
                  <a:pt x="560822" y="138994"/>
                </a:lnTo>
                <a:cubicBezTo>
                  <a:pt x="560822" y="145570"/>
                  <a:pt x="555482" y="150903"/>
                  <a:pt x="548895" y="150903"/>
                </a:cubicBezTo>
                <a:lnTo>
                  <a:pt x="502880" y="150903"/>
                </a:lnTo>
                <a:cubicBezTo>
                  <a:pt x="496293" y="150903"/>
                  <a:pt x="490953" y="145570"/>
                  <a:pt x="490953" y="138994"/>
                </a:cubicBezTo>
                <a:cubicBezTo>
                  <a:pt x="490953" y="132417"/>
                  <a:pt x="496293" y="127174"/>
                  <a:pt x="502880" y="127174"/>
                </a:cubicBezTo>
                <a:lnTo>
                  <a:pt x="521126" y="127174"/>
                </a:lnTo>
                <a:cubicBezTo>
                  <a:pt x="468168" y="62032"/>
                  <a:pt x="388419" y="23728"/>
                  <a:pt x="303775" y="23728"/>
                </a:cubicBezTo>
                <a:cubicBezTo>
                  <a:pt x="149440" y="23728"/>
                  <a:pt x="23764" y="149214"/>
                  <a:pt x="23764" y="303316"/>
                </a:cubicBezTo>
                <a:cubicBezTo>
                  <a:pt x="23764" y="457508"/>
                  <a:pt x="149440" y="582905"/>
                  <a:pt x="303775" y="582905"/>
                </a:cubicBezTo>
                <a:cubicBezTo>
                  <a:pt x="458199" y="582905"/>
                  <a:pt x="583786" y="457508"/>
                  <a:pt x="583786" y="303316"/>
                </a:cubicBezTo>
                <a:cubicBezTo>
                  <a:pt x="583786" y="278255"/>
                  <a:pt x="580492" y="253371"/>
                  <a:pt x="573906" y="229376"/>
                </a:cubicBezTo>
                <a:cubicBezTo>
                  <a:pt x="572126" y="223066"/>
                  <a:pt x="575864" y="216489"/>
                  <a:pt x="582273" y="214801"/>
                </a:cubicBezTo>
                <a:cubicBezTo>
                  <a:pt x="588592" y="213023"/>
                  <a:pt x="595089" y="216756"/>
                  <a:pt x="596869" y="223066"/>
                </a:cubicBezTo>
                <a:cubicBezTo>
                  <a:pt x="603990" y="249194"/>
                  <a:pt x="607639" y="276122"/>
                  <a:pt x="607639" y="303316"/>
                </a:cubicBezTo>
                <a:cubicBezTo>
                  <a:pt x="607639" y="470572"/>
                  <a:pt x="471283" y="606722"/>
                  <a:pt x="303775" y="606722"/>
                </a:cubicBezTo>
                <a:cubicBezTo>
                  <a:pt x="136267" y="606722"/>
                  <a:pt x="0" y="470572"/>
                  <a:pt x="0" y="303316"/>
                </a:cubicBezTo>
                <a:cubicBezTo>
                  <a:pt x="0" y="136061"/>
                  <a:pt x="136267" y="0"/>
                  <a:pt x="3037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椭圆 11">
            <a:extLst>
              <a:ext uri="{FF2B5EF4-FFF2-40B4-BE49-F238E27FC236}">
                <a16:creationId xmlns:a16="http://schemas.microsoft.com/office/drawing/2014/main" id="{4A4267D3-9B00-477D-AAFB-E7A65DEE36ED}"/>
              </a:ext>
            </a:extLst>
          </p:cNvPr>
          <p:cNvSpPr/>
          <p:nvPr/>
        </p:nvSpPr>
        <p:spPr>
          <a:xfrm>
            <a:off x="7049558" y="3696084"/>
            <a:ext cx="501652" cy="500883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  <a:gd name="connsiteX49" fmla="*/ 325000 h 606722"/>
              <a:gd name="connsiteY49" fmla="*/ 325000 h 606722"/>
              <a:gd name="connsiteX50" fmla="*/ 325000 h 606722"/>
              <a:gd name="connsiteY50" fmla="*/ 325000 h 606722"/>
              <a:gd name="connsiteX51" fmla="*/ 325000 h 606722"/>
              <a:gd name="connsiteY51" fmla="*/ 325000 h 606722"/>
              <a:gd name="connsiteX52" fmla="*/ 325000 h 606722"/>
              <a:gd name="connsiteY52" fmla="*/ 325000 h 606722"/>
              <a:gd name="connsiteX53" fmla="*/ 325000 h 606722"/>
              <a:gd name="connsiteY53" fmla="*/ 325000 h 606722"/>
              <a:gd name="connsiteX54" fmla="*/ 325000 h 606722"/>
              <a:gd name="connsiteY54" fmla="*/ 325000 h 606722"/>
              <a:gd name="connsiteX55" fmla="*/ 325000 h 606722"/>
              <a:gd name="connsiteY55" fmla="*/ 325000 h 606722"/>
              <a:gd name="connsiteX56" fmla="*/ 325000 h 606722"/>
              <a:gd name="connsiteY56" fmla="*/ 325000 h 606722"/>
              <a:gd name="connsiteX57" fmla="*/ 325000 h 606722"/>
              <a:gd name="connsiteY57" fmla="*/ 325000 h 606722"/>
              <a:gd name="connsiteX58" fmla="*/ 325000 h 606722"/>
              <a:gd name="connsiteY58" fmla="*/ 325000 h 606722"/>
              <a:gd name="connsiteX59" fmla="*/ 325000 h 606722"/>
              <a:gd name="connsiteY59" fmla="*/ 325000 h 606722"/>
              <a:gd name="connsiteX60" fmla="*/ 325000 h 606722"/>
              <a:gd name="connsiteY60" fmla="*/ 325000 h 606722"/>
              <a:gd name="connsiteX61" fmla="*/ 325000 h 606722"/>
              <a:gd name="connsiteY61" fmla="*/ 325000 h 606722"/>
              <a:gd name="connsiteX62" fmla="*/ 325000 h 606722"/>
              <a:gd name="connsiteY62" fmla="*/ 325000 h 606722"/>
              <a:gd name="connsiteX63" fmla="*/ 325000 h 606722"/>
              <a:gd name="connsiteY63" fmla="*/ 325000 h 606722"/>
              <a:gd name="connsiteX64" fmla="*/ 325000 h 606722"/>
              <a:gd name="connsiteY64" fmla="*/ 325000 h 606722"/>
              <a:gd name="connsiteX65" fmla="*/ 325000 h 606722"/>
              <a:gd name="connsiteY65" fmla="*/ 325000 h 606722"/>
              <a:gd name="connsiteX66" fmla="*/ 325000 h 606722"/>
              <a:gd name="connsiteY66" fmla="*/ 325000 h 606722"/>
              <a:gd name="connsiteX67" fmla="*/ 325000 h 606722"/>
              <a:gd name="connsiteY67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607535" h="606604">
                <a:moveTo>
                  <a:pt x="394900" y="353768"/>
                </a:moveTo>
                <a:cubicBezTo>
                  <a:pt x="400507" y="353768"/>
                  <a:pt x="405045" y="358301"/>
                  <a:pt x="405045" y="363900"/>
                </a:cubicBezTo>
                <a:lnTo>
                  <a:pt x="405045" y="515616"/>
                </a:lnTo>
                <a:cubicBezTo>
                  <a:pt x="405045" y="543435"/>
                  <a:pt x="382353" y="566099"/>
                  <a:pt x="354410" y="566099"/>
                </a:cubicBezTo>
                <a:lnTo>
                  <a:pt x="212649" y="566099"/>
                </a:lnTo>
                <a:cubicBezTo>
                  <a:pt x="207131" y="566099"/>
                  <a:pt x="202593" y="561566"/>
                  <a:pt x="202593" y="556056"/>
                </a:cubicBezTo>
                <a:cubicBezTo>
                  <a:pt x="202593" y="550457"/>
                  <a:pt x="207131" y="545924"/>
                  <a:pt x="212649" y="545924"/>
                </a:cubicBezTo>
                <a:lnTo>
                  <a:pt x="354410" y="545924"/>
                </a:lnTo>
                <a:cubicBezTo>
                  <a:pt x="371140" y="545924"/>
                  <a:pt x="384845" y="532325"/>
                  <a:pt x="384845" y="515616"/>
                </a:cubicBezTo>
                <a:lnTo>
                  <a:pt x="384845" y="363900"/>
                </a:lnTo>
                <a:cubicBezTo>
                  <a:pt x="384845" y="358301"/>
                  <a:pt x="389294" y="353768"/>
                  <a:pt x="394900" y="353768"/>
                </a:cubicBezTo>
                <a:close/>
                <a:moveTo>
                  <a:pt x="131640" y="262739"/>
                </a:moveTo>
                <a:cubicBezTo>
                  <a:pt x="137236" y="262739"/>
                  <a:pt x="141766" y="267271"/>
                  <a:pt x="141766" y="272870"/>
                </a:cubicBezTo>
                <a:lnTo>
                  <a:pt x="141766" y="333565"/>
                </a:lnTo>
                <a:cubicBezTo>
                  <a:pt x="141766" y="339075"/>
                  <a:pt x="137236" y="343607"/>
                  <a:pt x="131640" y="343607"/>
                </a:cubicBezTo>
                <a:cubicBezTo>
                  <a:pt x="126044" y="343607"/>
                  <a:pt x="121514" y="339075"/>
                  <a:pt x="121514" y="333565"/>
                </a:cubicBezTo>
                <a:lnTo>
                  <a:pt x="121514" y="272870"/>
                </a:lnTo>
                <a:cubicBezTo>
                  <a:pt x="121514" y="267271"/>
                  <a:pt x="126044" y="262739"/>
                  <a:pt x="131640" y="262739"/>
                </a:cubicBezTo>
                <a:close/>
                <a:moveTo>
                  <a:pt x="489057" y="194973"/>
                </a:moveTo>
                <a:cubicBezTo>
                  <a:pt x="492973" y="190974"/>
                  <a:pt x="499381" y="190974"/>
                  <a:pt x="503386" y="194973"/>
                </a:cubicBezTo>
                <a:lnTo>
                  <a:pt x="604576" y="296095"/>
                </a:lnTo>
                <a:cubicBezTo>
                  <a:pt x="605555" y="296983"/>
                  <a:pt x="606267" y="298138"/>
                  <a:pt x="606801" y="299383"/>
                </a:cubicBezTo>
                <a:cubicBezTo>
                  <a:pt x="607780" y="301871"/>
                  <a:pt x="607780" y="304625"/>
                  <a:pt x="606801" y="307113"/>
                </a:cubicBezTo>
                <a:cubicBezTo>
                  <a:pt x="606267" y="308357"/>
                  <a:pt x="605555" y="309424"/>
                  <a:pt x="604576" y="310401"/>
                </a:cubicBezTo>
                <a:lnTo>
                  <a:pt x="503386" y="411434"/>
                </a:lnTo>
                <a:cubicBezTo>
                  <a:pt x="501339" y="413478"/>
                  <a:pt x="498758" y="414455"/>
                  <a:pt x="496177" y="414455"/>
                </a:cubicBezTo>
                <a:cubicBezTo>
                  <a:pt x="493596" y="414455"/>
                  <a:pt x="491015" y="413478"/>
                  <a:pt x="489057" y="411434"/>
                </a:cubicBezTo>
                <a:cubicBezTo>
                  <a:pt x="485052" y="407524"/>
                  <a:pt x="485052" y="401126"/>
                  <a:pt x="489057" y="397217"/>
                </a:cubicBezTo>
                <a:lnTo>
                  <a:pt x="572982" y="313333"/>
                </a:lnTo>
                <a:lnTo>
                  <a:pt x="232921" y="313333"/>
                </a:lnTo>
                <a:cubicBezTo>
                  <a:pt x="227314" y="313333"/>
                  <a:pt x="222775" y="308802"/>
                  <a:pt x="222775" y="303203"/>
                </a:cubicBezTo>
                <a:cubicBezTo>
                  <a:pt x="222775" y="297605"/>
                  <a:pt x="227314" y="293074"/>
                  <a:pt x="232921" y="293074"/>
                </a:cubicBezTo>
                <a:lnTo>
                  <a:pt x="572982" y="293074"/>
                </a:lnTo>
                <a:lnTo>
                  <a:pt x="489057" y="209279"/>
                </a:lnTo>
                <a:cubicBezTo>
                  <a:pt x="485052" y="205281"/>
                  <a:pt x="485052" y="198883"/>
                  <a:pt x="489057" y="194973"/>
                </a:cubicBezTo>
                <a:close/>
                <a:moveTo>
                  <a:pt x="211398" y="40317"/>
                </a:moveTo>
                <a:lnTo>
                  <a:pt x="354409" y="40317"/>
                </a:lnTo>
                <a:cubicBezTo>
                  <a:pt x="382353" y="40317"/>
                  <a:pt x="405046" y="62981"/>
                  <a:pt x="405046" y="90889"/>
                </a:cubicBezTo>
                <a:lnTo>
                  <a:pt x="405046" y="242605"/>
                </a:lnTo>
                <a:cubicBezTo>
                  <a:pt x="405046" y="248115"/>
                  <a:pt x="400508" y="252648"/>
                  <a:pt x="394901" y="252648"/>
                </a:cubicBezTo>
                <a:cubicBezTo>
                  <a:pt x="389295" y="252648"/>
                  <a:pt x="384845" y="248115"/>
                  <a:pt x="384845" y="242605"/>
                </a:cubicBezTo>
                <a:lnTo>
                  <a:pt x="384845" y="90889"/>
                </a:lnTo>
                <a:cubicBezTo>
                  <a:pt x="384845" y="74180"/>
                  <a:pt x="371140" y="60581"/>
                  <a:pt x="354409" y="60581"/>
                </a:cubicBezTo>
                <a:lnTo>
                  <a:pt x="211398" y="60581"/>
                </a:lnTo>
                <a:cubicBezTo>
                  <a:pt x="205791" y="60581"/>
                  <a:pt x="201253" y="56048"/>
                  <a:pt x="201253" y="50449"/>
                </a:cubicBezTo>
                <a:cubicBezTo>
                  <a:pt x="201253" y="44850"/>
                  <a:pt x="205791" y="40317"/>
                  <a:pt x="211398" y="40317"/>
                </a:cubicBezTo>
                <a:close/>
                <a:moveTo>
                  <a:pt x="147115" y="20146"/>
                </a:moveTo>
                <a:cubicBezTo>
                  <a:pt x="144890" y="20146"/>
                  <a:pt x="142576" y="20590"/>
                  <a:pt x="140084" y="21568"/>
                </a:cubicBezTo>
                <a:lnTo>
                  <a:pt x="44232" y="59782"/>
                </a:lnTo>
                <a:cubicBezTo>
                  <a:pt x="24919" y="66981"/>
                  <a:pt x="20292" y="73024"/>
                  <a:pt x="20292" y="90887"/>
                </a:cubicBezTo>
                <a:lnTo>
                  <a:pt x="20292" y="515689"/>
                </a:lnTo>
                <a:cubicBezTo>
                  <a:pt x="20292" y="533464"/>
                  <a:pt x="24919" y="539596"/>
                  <a:pt x="44054" y="546616"/>
                </a:cubicBezTo>
                <a:lnTo>
                  <a:pt x="140262" y="585098"/>
                </a:lnTo>
                <a:cubicBezTo>
                  <a:pt x="142576" y="585897"/>
                  <a:pt x="144890" y="586431"/>
                  <a:pt x="147115" y="586431"/>
                </a:cubicBezTo>
                <a:cubicBezTo>
                  <a:pt x="156015" y="586431"/>
                  <a:pt x="161978" y="578254"/>
                  <a:pt x="161978" y="566257"/>
                </a:cubicBezTo>
                <a:lnTo>
                  <a:pt x="161978" y="40319"/>
                </a:lnTo>
                <a:cubicBezTo>
                  <a:pt x="161978" y="28233"/>
                  <a:pt x="156015" y="20146"/>
                  <a:pt x="147115" y="20146"/>
                </a:cubicBezTo>
                <a:close/>
                <a:moveTo>
                  <a:pt x="151669" y="315"/>
                </a:moveTo>
                <a:cubicBezTo>
                  <a:pt x="169354" y="2727"/>
                  <a:pt x="182270" y="18724"/>
                  <a:pt x="182270" y="40319"/>
                </a:cubicBezTo>
                <a:lnTo>
                  <a:pt x="182270" y="566257"/>
                </a:lnTo>
                <a:cubicBezTo>
                  <a:pt x="182270" y="589630"/>
                  <a:pt x="167496" y="606604"/>
                  <a:pt x="147115" y="606604"/>
                </a:cubicBezTo>
                <a:cubicBezTo>
                  <a:pt x="142487" y="606604"/>
                  <a:pt x="137681" y="605716"/>
                  <a:pt x="132964" y="603938"/>
                </a:cubicBezTo>
                <a:lnTo>
                  <a:pt x="36756" y="565457"/>
                </a:lnTo>
                <a:cubicBezTo>
                  <a:pt x="10057" y="555592"/>
                  <a:pt x="0" y="542084"/>
                  <a:pt x="0" y="515689"/>
                </a:cubicBezTo>
                <a:lnTo>
                  <a:pt x="0" y="90887"/>
                </a:lnTo>
                <a:cubicBezTo>
                  <a:pt x="0" y="64492"/>
                  <a:pt x="10057" y="50895"/>
                  <a:pt x="37023" y="40942"/>
                </a:cubicBezTo>
                <a:lnTo>
                  <a:pt x="132697" y="2727"/>
                </a:lnTo>
                <a:cubicBezTo>
                  <a:pt x="139350" y="217"/>
                  <a:pt x="145774" y="-489"/>
                  <a:pt x="151669" y="3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BB263E3-37FD-47A9-9B3A-CD160F374231}"/>
              </a:ext>
            </a:extLst>
          </p:cNvPr>
          <p:cNvSpPr txBox="1"/>
          <p:nvPr/>
        </p:nvSpPr>
        <p:spPr>
          <a:xfrm>
            <a:off x="3605002" y="2239572"/>
            <a:ext cx="5514651" cy="443538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latin typeface="Agency FB" panose="020B0503020202020204" pitchFamily="34" charset="0"/>
              </a:rPr>
              <a:t>3.1 </a:t>
            </a:r>
            <a:r>
              <a:rPr lang="zh-CN" altLang="en-US" sz="3200" dirty="0">
                <a:latin typeface="Agency FB" panose="020B0503020202020204" pitchFamily="34" charset="0"/>
              </a:rPr>
              <a:t>电路的过渡过程及换路定则</a:t>
            </a:r>
            <a:endParaRPr lang="en-US" altLang="zh-CN" sz="3200" dirty="0">
              <a:latin typeface="Agency FB" panose="020B05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Agency FB" panose="020B0503020202020204" pitchFamily="34" charset="0"/>
              </a:rPr>
              <a:t>3.2 </a:t>
            </a:r>
            <a:r>
              <a:rPr lang="zh-CN" altLang="en-US" sz="3200" dirty="0">
                <a:latin typeface="Agency FB" panose="020B0503020202020204" pitchFamily="34" charset="0"/>
              </a:rPr>
              <a:t>一阶电路的过渡过程</a:t>
            </a:r>
            <a:endParaRPr lang="en-US" altLang="zh-CN" sz="3200" dirty="0">
              <a:latin typeface="Agency FB" panose="020B05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Agency FB" panose="020B0503020202020204" pitchFamily="34" charset="0"/>
              </a:rPr>
              <a:t>3.3 </a:t>
            </a:r>
            <a:r>
              <a:rPr lang="zh-CN" altLang="en-US" sz="3200" dirty="0">
                <a:latin typeface="Agency FB" panose="020B0503020202020204" pitchFamily="34" charset="0"/>
              </a:rPr>
              <a:t>一阶电路的全响应</a:t>
            </a:r>
            <a:endParaRPr lang="en-US" altLang="zh-CN" sz="3200" dirty="0">
              <a:latin typeface="Agency FB" panose="020B05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Agency FB" panose="020B0503020202020204" pitchFamily="34" charset="0"/>
              </a:rPr>
              <a:t>3.4 </a:t>
            </a:r>
            <a:r>
              <a:rPr lang="zh-CN" altLang="en-US" sz="3200" dirty="0">
                <a:latin typeface="Agency FB" panose="020B0503020202020204" pitchFamily="34" charset="0"/>
              </a:rPr>
              <a:t>一阶电路的阶跃响应</a:t>
            </a:r>
            <a:endParaRPr lang="en-US" altLang="zh-CN" sz="3200" dirty="0">
              <a:latin typeface="Agency FB" panose="020B05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Agency FB" panose="020B0503020202020204" pitchFamily="34" charset="0"/>
              </a:rPr>
              <a:t>3.5 </a:t>
            </a:r>
            <a:r>
              <a:rPr lang="zh-CN" altLang="en-US" sz="3200" dirty="0">
                <a:latin typeface="Agency FB" panose="020B0503020202020204" pitchFamily="34" charset="0"/>
              </a:rPr>
              <a:t>一阶电路的冲激响应</a:t>
            </a:r>
            <a:endParaRPr lang="en-US" altLang="zh-CN" sz="3200" dirty="0">
              <a:latin typeface="Agency FB" panose="020B05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Agency FB" panose="020B0503020202020204" pitchFamily="34" charset="0"/>
              </a:rPr>
              <a:t>3.6 </a:t>
            </a:r>
            <a:r>
              <a:rPr lang="zh-CN" altLang="en-US" sz="3200" dirty="0">
                <a:latin typeface="Agency FB" panose="020B0503020202020204" pitchFamily="34" charset="0"/>
              </a:rPr>
              <a:t>卷积积分</a:t>
            </a:r>
            <a:endParaRPr lang="en-US" altLang="zh-CN" sz="32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831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0" grpId="0" animBg="1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V="1">
            <a:off x="-1099284" y="1444859"/>
            <a:ext cx="6166850" cy="39682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6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3578217" y="4767072"/>
            <a:ext cx="1156115" cy="95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968283" y="3013501"/>
            <a:ext cx="6447599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800" dirty="0">
                <a:latin typeface="Agency FB" panose="020B0503020202020204" pitchFamily="34" charset="0"/>
              </a:rPr>
              <a:t>3.2 </a:t>
            </a:r>
            <a:r>
              <a:rPr lang="zh-CN" altLang="en-US" sz="4800" dirty="0">
                <a:latin typeface="Agency FB" panose="020B0503020202020204" pitchFamily="34" charset="0"/>
              </a:rPr>
              <a:t>一阶电路的过渡过程</a:t>
            </a:r>
          </a:p>
        </p:txBody>
      </p:sp>
      <p:sp>
        <p:nvSpPr>
          <p:cNvPr id="40" name="任意多边形 39"/>
          <p:cNvSpPr/>
          <p:nvPr/>
        </p:nvSpPr>
        <p:spPr>
          <a:xfrm>
            <a:off x="10445469" y="5500915"/>
            <a:ext cx="1746531" cy="1357086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7812" y="6378594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309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7" grpId="0"/>
      <p:bldP spid="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37533" y="404167"/>
            <a:ext cx="3316934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3.2 </a:t>
            </a:r>
            <a:r>
              <a:rPr lang="zh-CN" altLang="en-US" sz="2400" dirty="0">
                <a:latin typeface="Agency FB" panose="020B0503020202020204" pitchFamily="34" charset="0"/>
              </a:rPr>
              <a:t>一阶电路的过渡过程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5F5060-8603-44D8-A1AC-9296739C7547}"/>
              </a:ext>
            </a:extLst>
          </p:cNvPr>
          <p:cNvSpPr txBox="1"/>
          <p:nvPr/>
        </p:nvSpPr>
        <p:spPr>
          <a:xfrm>
            <a:off x="896644" y="86583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</a:rPr>
              <a:t>一阶电路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01F43A-9E48-4499-9698-4C81D96226B3}"/>
              </a:ext>
            </a:extLst>
          </p:cNvPr>
          <p:cNvSpPr txBox="1"/>
          <p:nvPr/>
        </p:nvSpPr>
        <p:spPr>
          <a:xfrm>
            <a:off x="896644" y="1742994"/>
            <a:ext cx="10377997" cy="2601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        如果电路中只含有一个动态元件（电容或者电感），并且动态元件的伏安特性是微分关系，那么我们用来描述电路状态的方程就是一个一阶微分方程，我们称这样的电路为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一阶动态电路</a:t>
            </a:r>
            <a:r>
              <a:rPr lang="zh-CN" altLang="en-US" sz="2800" b="1" dirty="0">
                <a:latin typeface="+mn-ea"/>
              </a:rPr>
              <a:t>，简称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一阶电路</a:t>
            </a:r>
            <a:r>
              <a:rPr lang="zh-CN" altLang="en-US" sz="2800" b="1" dirty="0">
                <a:latin typeface="+mn-ea"/>
              </a:rPr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1306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37533" y="404167"/>
            <a:ext cx="3316934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3.2 </a:t>
            </a:r>
            <a:r>
              <a:rPr lang="zh-CN" altLang="en-US" sz="2400" dirty="0">
                <a:latin typeface="Agency FB" panose="020B0503020202020204" pitchFamily="34" charset="0"/>
              </a:rPr>
              <a:t>一阶电路的过渡过程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5F5060-8603-44D8-A1AC-9296739C7547}"/>
              </a:ext>
            </a:extLst>
          </p:cNvPr>
          <p:cNvSpPr txBox="1"/>
          <p:nvPr/>
        </p:nvSpPr>
        <p:spPr>
          <a:xfrm>
            <a:off x="896644" y="865832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</a:rPr>
              <a:t>一阶电路的零输入响应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01F43A-9E48-4499-9698-4C81D96226B3}"/>
              </a:ext>
            </a:extLst>
          </p:cNvPr>
          <p:cNvSpPr txBox="1"/>
          <p:nvPr/>
        </p:nvSpPr>
        <p:spPr>
          <a:xfrm>
            <a:off x="896644" y="1742994"/>
            <a:ext cx="10377997" cy="2601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        由于有储能元件的存在，储能元件已经储存了能量，所以即时电路中没有外加电源，在换路后电路中仍然可出现电压和电流，这种没有外加输入的电路，仅由初始时刻电容的电场储能或电感的磁场储能所引起的响应称为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零输入响应</a:t>
            </a:r>
            <a:r>
              <a:rPr lang="zh-CN" altLang="en-US" sz="2800" b="1" dirty="0">
                <a:latin typeface="+mn-ea"/>
              </a:rPr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7782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37533" y="404167"/>
            <a:ext cx="3316934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3.2 </a:t>
            </a:r>
            <a:r>
              <a:rPr lang="zh-CN" altLang="en-US" sz="2400" dirty="0">
                <a:latin typeface="Agency FB" panose="020B0503020202020204" pitchFamily="34" charset="0"/>
              </a:rPr>
              <a:t>一阶电路的过渡过程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5F5060-8603-44D8-A1AC-9296739C7547}"/>
              </a:ext>
            </a:extLst>
          </p:cNvPr>
          <p:cNvSpPr txBox="1"/>
          <p:nvPr/>
        </p:nvSpPr>
        <p:spPr>
          <a:xfrm>
            <a:off x="896644" y="865832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1</a:t>
            </a:r>
            <a:r>
              <a:rPr lang="zh-CN" altLang="en-US" sz="3600" b="1" dirty="0">
                <a:solidFill>
                  <a:srgbClr val="FF0000"/>
                </a:solidFill>
              </a:rPr>
              <a:t>、</a:t>
            </a:r>
            <a:r>
              <a:rPr lang="en-US" altLang="zh-CN" sz="3600" b="1" dirty="0">
                <a:solidFill>
                  <a:srgbClr val="FF0000"/>
                </a:solidFill>
              </a:rPr>
              <a:t>RC</a:t>
            </a:r>
            <a:r>
              <a:rPr lang="zh-CN" altLang="en-US" sz="3600" b="1" dirty="0">
                <a:solidFill>
                  <a:srgbClr val="FF0000"/>
                </a:solidFill>
              </a:rPr>
              <a:t>电路的零输入响应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01F43A-9E48-4499-9698-4C81D96226B3}"/>
              </a:ext>
            </a:extLst>
          </p:cNvPr>
          <p:cNvSpPr txBox="1"/>
          <p:nvPr/>
        </p:nvSpPr>
        <p:spPr>
          <a:xfrm>
            <a:off x="896644" y="4910387"/>
            <a:ext cx="1037799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        分析</a:t>
            </a:r>
            <a:r>
              <a:rPr lang="en-US" altLang="zh-CN" sz="2800" b="1" dirty="0">
                <a:latin typeface="+mn-ea"/>
              </a:rPr>
              <a:t>RC</a:t>
            </a:r>
            <a:r>
              <a:rPr lang="zh-CN" altLang="en-US" sz="2800" b="1" dirty="0">
                <a:latin typeface="+mn-ea"/>
              </a:rPr>
              <a:t>电路的零输入响应，实际上就是分析它的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放电过程</a:t>
            </a:r>
            <a:r>
              <a:rPr lang="zh-CN" altLang="en-US" sz="2800" b="1" dirty="0">
                <a:latin typeface="+mn-ea"/>
              </a:rPr>
              <a:t>。</a:t>
            </a:r>
          </a:p>
        </p:txBody>
      </p:sp>
      <p:pic>
        <p:nvPicPr>
          <p:cNvPr id="7" name="Picture 4" descr="3t9">
            <a:extLst>
              <a:ext uri="{FF2B5EF4-FFF2-40B4-BE49-F238E27FC236}">
                <a16:creationId xmlns:a16="http://schemas.microsoft.com/office/drawing/2014/main" id="{2F91BBFE-14D3-4A58-A6D8-9BE721C50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923" y="1742994"/>
            <a:ext cx="891540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05596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37533" y="404167"/>
            <a:ext cx="3316934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3.2 </a:t>
            </a:r>
            <a:r>
              <a:rPr lang="zh-CN" altLang="en-US" sz="2400" dirty="0">
                <a:latin typeface="Agency FB" panose="020B0503020202020204" pitchFamily="34" charset="0"/>
              </a:rPr>
              <a:t>一阶电路的过渡过程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5F5060-8603-44D8-A1AC-9296739C7547}"/>
              </a:ext>
            </a:extLst>
          </p:cNvPr>
          <p:cNvSpPr txBox="1"/>
          <p:nvPr/>
        </p:nvSpPr>
        <p:spPr>
          <a:xfrm>
            <a:off x="896644" y="86583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定量数学分析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01F43A-9E48-4499-9698-4C81D96226B3}"/>
              </a:ext>
            </a:extLst>
          </p:cNvPr>
          <p:cNvSpPr txBox="1"/>
          <p:nvPr/>
        </p:nvSpPr>
        <p:spPr>
          <a:xfrm>
            <a:off x="896644" y="1619883"/>
            <a:ext cx="10377997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        对于图（</a:t>
            </a:r>
            <a:r>
              <a:rPr lang="en-US" altLang="zh-CN" sz="2800" b="1" dirty="0">
                <a:latin typeface="+mn-ea"/>
              </a:rPr>
              <a:t>b</a:t>
            </a:r>
            <a:r>
              <a:rPr lang="zh-CN" altLang="en-US" sz="2800" b="1" dirty="0">
                <a:latin typeface="+mn-ea"/>
              </a:rPr>
              <a:t>），支路的电流和电压受到基尔霍夫定律和元件的伏安特性约束：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B24EA7E9-0FBD-4FCB-8630-B410D589BC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428450"/>
              </p:ext>
            </p:extLst>
          </p:nvPr>
        </p:nvGraphicFramePr>
        <p:xfrm>
          <a:off x="3235747" y="3159598"/>
          <a:ext cx="2113494" cy="2167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67" name="Equation" r:id="rId5" imgW="750562" imgH="770150" progId="Equation.DSMT4">
                  <p:embed/>
                </p:oleObj>
              </mc:Choice>
              <mc:Fallback>
                <p:oleObj name="Equation" r:id="rId5" imgW="750562" imgH="77015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35747" y="3159598"/>
                        <a:ext cx="2113494" cy="2167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 descr="3t9">
            <a:extLst>
              <a:ext uri="{FF2B5EF4-FFF2-40B4-BE49-F238E27FC236}">
                <a16:creationId xmlns:a16="http://schemas.microsoft.com/office/drawing/2014/main" id="{19474180-2C88-4DF5-8F12-76F38527CA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89"/>
          <a:stretch/>
        </p:blipFill>
        <p:spPr bwMode="auto">
          <a:xfrm>
            <a:off x="8411785" y="2928767"/>
            <a:ext cx="2862856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3B40E13-C6A8-4957-B3ED-13FA0091B6A3}"/>
              </a:ext>
            </a:extLst>
          </p:cNvPr>
          <p:cNvSpPr txBox="1"/>
          <p:nvPr/>
        </p:nvSpPr>
        <p:spPr>
          <a:xfrm>
            <a:off x="896643" y="5855173"/>
            <a:ext cx="1037799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        由此可得：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10522CB-548E-42AE-A4A9-74FA9309C7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395840"/>
              </p:ext>
            </p:extLst>
          </p:nvPr>
        </p:nvGraphicFramePr>
        <p:xfrm>
          <a:off x="3914267" y="5855173"/>
          <a:ext cx="2052015" cy="774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68" name="Equation" r:id="rId8" imgW="1035704" imgH="389926" progId="Equation.DSMT4">
                  <p:embed/>
                </p:oleObj>
              </mc:Choice>
              <mc:Fallback>
                <p:oleObj name="Equation" r:id="rId8" imgW="1035704" imgH="38992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14267" y="5855173"/>
                        <a:ext cx="2052015" cy="7742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384964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37533" y="404167"/>
            <a:ext cx="3316934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3.2 </a:t>
            </a:r>
            <a:r>
              <a:rPr lang="zh-CN" altLang="en-US" sz="2400" dirty="0">
                <a:latin typeface="Agency FB" panose="020B0503020202020204" pitchFamily="34" charset="0"/>
              </a:rPr>
              <a:t>一阶电路的过渡过程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DD76BB8-A88E-45F9-9339-B059BEFB33D8}"/>
              </a:ext>
            </a:extLst>
          </p:cNvPr>
          <p:cNvGrpSpPr/>
          <p:nvPr/>
        </p:nvGrpSpPr>
        <p:grpSpPr>
          <a:xfrm>
            <a:off x="896644" y="865832"/>
            <a:ext cx="10377997" cy="1308884"/>
            <a:chOff x="896644" y="865832"/>
            <a:chExt cx="10377997" cy="1308884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F901F43A-9E48-4499-9698-4C81D96226B3}"/>
                </a:ext>
              </a:extLst>
            </p:cNvPr>
            <p:cNvSpPr txBox="1"/>
            <p:nvPr/>
          </p:nvSpPr>
          <p:spPr>
            <a:xfrm>
              <a:off x="896644" y="865832"/>
              <a:ext cx="10377997" cy="1308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latin typeface="+mn-ea"/>
                </a:rPr>
                <a:t>        根据一阶常系数线性微分方程通解形式，                   的通解可以表示为：</a:t>
              </a:r>
            </a:p>
          </p:txBody>
        </p:sp>
        <p:graphicFrame>
          <p:nvGraphicFramePr>
            <p:cNvPr id="4" name="对象 3">
              <a:extLst>
                <a:ext uri="{FF2B5EF4-FFF2-40B4-BE49-F238E27FC236}">
                  <a16:creationId xmlns:a16="http://schemas.microsoft.com/office/drawing/2014/main" id="{24A3DDD2-BD0C-4A7A-AF36-EC22FFACF1B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5521906"/>
                </p:ext>
              </p:extLst>
            </p:nvPr>
          </p:nvGraphicFramePr>
          <p:xfrm>
            <a:off x="8125428" y="865832"/>
            <a:ext cx="2038350" cy="76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180" name="Equation" r:id="rId5" imgW="2038399" imgH="761714" progId="Equation.DSMT4">
                    <p:embed/>
                  </p:oleObj>
                </mc:Choice>
                <mc:Fallback>
                  <p:oleObj name="Equation" r:id="rId5" imgW="2038399" imgH="761714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125428" y="865832"/>
                          <a:ext cx="2038350" cy="762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3E230FF-99E6-4855-B99F-B18984F3AC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282191"/>
              </p:ext>
            </p:extLst>
          </p:nvPr>
        </p:nvGraphicFramePr>
        <p:xfrm>
          <a:off x="4486789" y="2174717"/>
          <a:ext cx="3057012" cy="607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81" name="Equation" r:id="rId7" imgW="1102142" imgH="218862" progId="Equation.DSMT4">
                  <p:embed/>
                </p:oleObj>
              </mc:Choice>
              <mc:Fallback>
                <p:oleObj name="Equation" r:id="rId7" imgW="1102142" imgH="21886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86789" y="2174717"/>
                        <a:ext cx="3057012" cy="6078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F0CBA8E6-59D1-452A-917B-602BD4989B46}"/>
              </a:ext>
            </a:extLst>
          </p:cNvPr>
          <p:cNvGrpSpPr/>
          <p:nvPr/>
        </p:nvGrpSpPr>
        <p:grpSpPr>
          <a:xfrm>
            <a:off x="896643" y="2999233"/>
            <a:ext cx="10569932" cy="877186"/>
            <a:chOff x="896643" y="2999233"/>
            <a:chExt cx="10569932" cy="877186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8E871B5-F46E-4D1E-BADF-98DB33B4D029}"/>
                </a:ext>
              </a:extLst>
            </p:cNvPr>
            <p:cNvSpPr txBox="1"/>
            <p:nvPr/>
          </p:nvSpPr>
          <p:spPr>
            <a:xfrm>
              <a:off x="896643" y="3011624"/>
              <a:ext cx="10377997" cy="662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latin typeface="+mn-ea"/>
                </a:rPr>
                <a:t>        其中，</a:t>
              </a:r>
              <a:r>
                <a:rPr lang="en-US" altLang="zh-CN" sz="2800" b="1" dirty="0">
                  <a:latin typeface="+mn-ea"/>
                </a:rPr>
                <a:t>S</a:t>
              </a:r>
              <a:r>
                <a:rPr lang="zh-CN" altLang="en-US" sz="2800" b="1" dirty="0">
                  <a:latin typeface="+mn-ea"/>
                </a:rPr>
                <a:t>为特征方程                 的解，因此可得：</a:t>
              </a:r>
            </a:p>
          </p:txBody>
        </p:sp>
        <p:graphicFrame>
          <p:nvGraphicFramePr>
            <p:cNvPr id="7" name="对象 6">
              <a:extLst>
                <a:ext uri="{FF2B5EF4-FFF2-40B4-BE49-F238E27FC236}">
                  <a16:creationId xmlns:a16="http://schemas.microsoft.com/office/drawing/2014/main" id="{F2B46272-62B7-4EF1-A377-AD2EAD2B876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7753829"/>
                </p:ext>
              </p:extLst>
            </p:nvPr>
          </p:nvGraphicFramePr>
          <p:xfrm>
            <a:off x="4891695" y="3212239"/>
            <a:ext cx="1810858" cy="433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182" name="Equation" r:id="rId9" imgW="636721" imgH="152017" progId="Equation.DSMT4">
                    <p:embed/>
                  </p:oleObj>
                </mc:Choice>
                <mc:Fallback>
                  <p:oleObj name="Equation" r:id="rId9" imgW="636721" imgH="152017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891695" y="3212239"/>
                          <a:ext cx="1810858" cy="4335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1D064B5A-5215-44DF-84BE-F3A065D3FE8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2762884"/>
                </p:ext>
              </p:extLst>
            </p:nvPr>
          </p:nvGraphicFramePr>
          <p:xfrm>
            <a:off x="9502786" y="2999233"/>
            <a:ext cx="1963789" cy="877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183" name="Equation" r:id="rId11" imgW="788629" imgH="351832" progId="Equation.DSMT4">
                    <p:embed/>
                  </p:oleObj>
                </mc:Choice>
                <mc:Fallback>
                  <p:oleObj name="Equation" r:id="rId11" imgW="788629" imgH="351832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9502786" y="2999233"/>
                          <a:ext cx="1963789" cy="87718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5D69A9B-8805-408B-9FDC-8C78B1E27CDB}"/>
              </a:ext>
            </a:extLst>
          </p:cNvPr>
          <p:cNvGrpSpPr/>
          <p:nvPr/>
        </p:nvGrpSpPr>
        <p:grpSpPr>
          <a:xfrm>
            <a:off x="896642" y="3906432"/>
            <a:ext cx="10377997" cy="833156"/>
            <a:chOff x="896642" y="3906432"/>
            <a:chExt cx="10377997" cy="833156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7FC86C4-FA50-4999-85C3-78251CB3C428}"/>
                </a:ext>
              </a:extLst>
            </p:cNvPr>
            <p:cNvSpPr txBox="1"/>
            <p:nvPr/>
          </p:nvSpPr>
          <p:spPr>
            <a:xfrm>
              <a:off x="896642" y="4077034"/>
              <a:ext cx="10377997" cy="662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latin typeface="+mn-ea"/>
                </a:rPr>
                <a:t>        所以，可得：</a:t>
              </a:r>
            </a:p>
          </p:txBody>
        </p:sp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1E9BAFE3-F84B-4A8A-AA6B-82E5BAC340F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4894786"/>
                </p:ext>
              </p:extLst>
            </p:nvPr>
          </p:nvGraphicFramePr>
          <p:xfrm>
            <a:off x="3898741" y="3906432"/>
            <a:ext cx="2116554" cy="833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184" name="Equation" r:id="rId13" imgW="798326" imgH="313738" progId="Equation.DSMT4">
                    <p:embed/>
                  </p:oleObj>
                </mc:Choice>
                <mc:Fallback>
                  <p:oleObj name="Equation" r:id="rId13" imgW="798326" imgH="313738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898741" y="3906432"/>
                          <a:ext cx="2116554" cy="83315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5162A5C6-9CD8-4019-AF6E-824DD8CDAF51}"/>
              </a:ext>
            </a:extLst>
          </p:cNvPr>
          <p:cNvSpPr txBox="1"/>
          <p:nvPr/>
        </p:nvSpPr>
        <p:spPr>
          <a:xfrm>
            <a:off x="896641" y="4971842"/>
            <a:ext cx="1037799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        常数</a:t>
            </a:r>
            <a:r>
              <a:rPr lang="en-US" altLang="zh-CN" sz="2800" b="1" dirty="0">
                <a:latin typeface="+mn-ea"/>
              </a:rPr>
              <a:t>A</a:t>
            </a:r>
            <a:r>
              <a:rPr lang="zh-CN" altLang="en-US" sz="2800" b="1" dirty="0">
                <a:latin typeface="+mn-ea"/>
              </a:rPr>
              <a:t>由初始条件确定，根据换路定则，有：</a:t>
            </a: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B4897976-014B-411D-893A-521CC6B730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67512"/>
              </p:ext>
            </p:extLst>
          </p:nvPr>
        </p:nvGraphicFramePr>
        <p:xfrm>
          <a:off x="2935870" y="5666908"/>
          <a:ext cx="6566916" cy="1105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85" name="Equation" r:id="rId15" imgW="2717640" imgH="457200" progId="Equation.DSMT4">
                  <p:embed/>
                </p:oleObj>
              </mc:Choice>
              <mc:Fallback>
                <p:oleObj name="Equation" r:id="rId15" imgW="27176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935870" y="5666908"/>
                        <a:ext cx="6566916" cy="1105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278218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37533" y="404167"/>
            <a:ext cx="3316934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3.2 </a:t>
            </a:r>
            <a:r>
              <a:rPr lang="zh-CN" altLang="en-US" sz="2400" dirty="0">
                <a:latin typeface="Agency FB" panose="020B0503020202020204" pitchFamily="34" charset="0"/>
              </a:rPr>
              <a:t>一阶电路的过渡过程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01F43A-9E48-4499-9698-4C81D96226B3}"/>
              </a:ext>
            </a:extLst>
          </p:cNvPr>
          <p:cNvSpPr txBox="1"/>
          <p:nvPr/>
        </p:nvSpPr>
        <p:spPr>
          <a:xfrm>
            <a:off x="896644" y="865832"/>
            <a:ext cx="1037799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        所以，电容电压的零输入响应为：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626298A2-A948-4230-9649-12B99EA9BB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829740"/>
              </p:ext>
            </p:extLst>
          </p:nvPr>
        </p:nvGraphicFramePr>
        <p:xfrm>
          <a:off x="4229099" y="1759217"/>
          <a:ext cx="3525367" cy="857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06" name="Equation" r:id="rId5" imgW="1292117" imgH="313738" progId="Equation.DSMT4">
                  <p:embed/>
                </p:oleObj>
              </mc:Choice>
              <mc:Fallback>
                <p:oleObj name="Equation" r:id="rId5" imgW="1292117" imgH="31373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29099" y="1759217"/>
                        <a:ext cx="3525367" cy="8575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0DC46E4B-3373-45AD-A54B-DBE6DCEC1D30}"/>
              </a:ext>
            </a:extLst>
          </p:cNvPr>
          <p:cNvSpPr txBox="1"/>
          <p:nvPr/>
        </p:nvSpPr>
        <p:spPr>
          <a:xfrm>
            <a:off x="896643" y="2847570"/>
            <a:ext cx="10377997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        当</a:t>
            </a:r>
            <a:r>
              <a:rPr lang="en-US" altLang="zh-CN" sz="2800" b="1" dirty="0">
                <a:latin typeface="+mn-ea"/>
              </a:rPr>
              <a:t>t=0</a:t>
            </a:r>
            <a:r>
              <a:rPr lang="zh-CN" altLang="en-US" sz="2800" b="1" dirty="0">
                <a:latin typeface="+mn-ea"/>
              </a:rPr>
              <a:t>时，</a:t>
            </a:r>
            <a:r>
              <a:rPr lang="en-US" altLang="zh-CN" sz="2800" b="1" dirty="0" err="1">
                <a:latin typeface="+mn-ea"/>
              </a:rPr>
              <a:t>u</a:t>
            </a:r>
            <a:r>
              <a:rPr lang="en-US" altLang="zh-CN" sz="2800" b="1" baseline="-25000" dirty="0" err="1">
                <a:latin typeface="+mn-ea"/>
              </a:rPr>
              <a:t>C</a:t>
            </a:r>
            <a:r>
              <a:rPr lang="zh-CN" altLang="en-US" sz="2800" b="1" dirty="0">
                <a:latin typeface="+mn-ea"/>
              </a:rPr>
              <a:t>是连续的，没有跳变，所以上述表达式的定义域可以延伸至原点，即：</a:t>
            </a:r>
          </a:p>
        </p:txBody>
      </p:sp>
      <p:pic>
        <p:nvPicPr>
          <p:cNvPr id="22" name="Picture 13" descr="3t10">
            <a:extLst>
              <a:ext uri="{FF2B5EF4-FFF2-40B4-BE49-F238E27FC236}">
                <a16:creationId xmlns:a16="http://schemas.microsoft.com/office/drawing/2014/main" id="{BB5EB6E2-8128-4C22-9FC1-07480975FF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20"/>
          <a:stretch/>
        </p:blipFill>
        <p:spPr bwMode="auto">
          <a:xfrm>
            <a:off x="7631357" y="3903635"/>
            <a:ext cx="3643283" cy="246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EF89D5A8-BBD1-4A00-807E-1D91087ADF17}"/>
              </a:ext>
            </a:extLst>
          </p:cNvPr>
          <p:cNvGrpSpPr/>
          <p:nvPr/>
        </p:nvGrpSpPr>
        <p:grpSpPr>
          <a:xfrm>
            <a:off x="2715768" y="4486790"/>
            <a:ext cx="3895344" cy="988848"/>
            <a:chOff x="2715768" y="4486790"/>
            <a:chExt cx="3895344" cy="988848"/>
          </a:xfrm>
        </p:grpSpPr>
        <p:graphicFrame>
          <p:nvGraphicFramePr>
            <p:cNvPr id="15" name="对象 14">
              <a:extLst>
                <a:ext uri="{FF2B5EF4-FFF2-40B4-BE49-F238E27FC236}">
                  <a16:creationId xmlns:a16="http://schemas.microsoft.com/office/drawing/2014/main" id="{629F56AB-9FBD-41A1-B0E3-2918CE1C359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5020216"/>
                </p:ext>
              </p:extLst>
            </p:nvPr>
          </p:nvGraphicFramePr>
          <p:xfrm>
            <a:off x="2882646" y="4486790"/>
            <a:ext cx="3643283" cy="886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07" name="Equation" r:id="rId8" imgW="1292117" imgH="313738" progId="Equation.DSMT4">
                    <p:embed/>
                  </p:oleObj>
                </mc:Choice>
                <mc:Fallback>
                  <p:oleObj name="Equation" r:id="rId8" imgW="1292117" imgH="313738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882646" y="4486790"/>
                          <a:ext cx="3643283" cy="8862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BEFA5C7-9381-4526-98AA-A0DBE15B50FC}"/>
                </a:ext>
              </a:extLst>
            </p:cNvPr>
            <p:cNvSpPr/>
            <p:nvPr/>
          </p:nvSpPr>
          <p:spPr>
            <a:xfrm>
              <a:off x="2715768" y="4486790"/>
              <a:ext cx="3895344" cy="9888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2105728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37533" y="404167"/>
            <a:ext cx="3316934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3.2 </a:t>
            </a:r>
            <a:r>
              <a:rPr lang="zh-CN" altLang="en-US" sz="2400" dirty="0">
                <a:latin typeface="Agency FB" panose="020B0503020202020204" pitchFamily="34" charset="0"/>
              </a:rPr>
              <a:t>一阶电路的过渡过程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01F43A-9E48-4499-9698-4C81D96226B3}"/>
              </a:ext>
            </a:extLst>
          </p:cNvPr>
          <p:cNvSpPr txBox="1"/>
          <p:nvPr/>
        </p:nvSpPr>
        <p:spPr>
          <a:xfrm>
            <a:off x="896644" y="1213304"/>
            <a:ext cx="10377997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        根据基尔霍夫定律和欧姆定律，可以得出电流</a:t>
            </a:r>
            <a:r>
              <a:rPr lang="en-US" altLang="zh-CN" sz="2800" b="1" dirty="0" err="1">
                <a:latin typeface="+mn-ea"/>
              </a:rPr>
              <a:t>i</a:t>
            </a:r>
            <a:r>
              <a:rPr lang="en-US" altLang="zh-CN" sz="2800" b="1" dirty="0">
                <a:latin typeface="+mn-ea"/>
              </a:rPr>
              <a:t>(t)</a:t>
            </a:r>
            <a:r>
              <a:rPr lang="zh-CN" altLang="en-US" sz="2800" b="1" dirty="0">
                <a:latin typeface="+mn-ea"/>
              </a:rPr>
              <a:t>和电阻电压</a:t>
            </a:r>
            <a:r>
              <a:rPr lang="en-US" altLang="zh-CN" sz="2800" b="1" dirty="0" err="1">
                <a:latin typeface="+mn-ea"/>
              </a:rPr>
              <a:t>u</a:t>
            </a:r>
            <a:r>
              <a:rPr lang="en-US" altLang="zh-CN" sz="2800" b="1" baseline="-25000" dirty="0" err="1">
                <a:latin typeface="+mn-ea"/>
              </a:rPr>
              <a:t>R</a:t>
            </a:r>
            <a:r>
              <a:rPr lang="en-US" altLang="zh-CN" sz="2800" b="1" dirty="0">
                <a:latin typeface="+mn-ea"/>
              </a:rPr>
              <a:t>(t)</a:t>
            </a:r>
            <a:r>
              <a:rPr lang="zh-CN" altLang="en-US" sz="2800" b="1" dirty="0">
                <a:latin typeface="+mn-ea"/>
              </a:rPr>
              <a:t>的变化：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8AF4759-7890-4958-9057-B4D053554C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587462"/>
              </p:ext>
            </p:extLst>
          </p:nvPr>
        </p:nvGraphicFramePr>
        <p:xfrm>
          <a:off x="2114550" y="2869660"/>
          <a:ext cx="3785783" cy="1556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31" name="Equation" r:id="rId5" imgW="1757896" imgH="722712" progId="Equation.DSMT4">
                  <p:embed/>
                </p:oleObj>
              </mc:Choice>
              <mc:Fallback>
                <p:oleObj name="Equation" r:id="rId5" imgW="1757896" imgH="72271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4550" y="2869660"/>
                        <a:ext cx="3785783" cy="1556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31187587-0A9E-4A1A-84F8-A4C6B540CABD}"/>
              </a:ext>
            </a:extLst>
          </p:cNvPr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85"/>
          <a:stretch/>
        </p:blipFill>
        <p:spPr bwMode="auto">
          <a:xfrm>
            <a:off x="7690451" y="2869660"/>
            <a:ext cx="3584190" cy="2257157"/>
          </a:xfrm>
          <a:prstGeom prst="rect">
            <a:avLst/>
          </a:prstGeom>
          <a:noFill/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4177909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37533" y="404167"/>
            <a:ext cx="3316934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3.2 </a:t>
            </a:r>
            <a:r>
              <a:rPr lang="zh-CN" altLang="en-US" sz="2400" dirty="0">
                <a:latin typeface="Agency FB" panose="020B0503020202020204" pitchFamily="34" charset="0"/>
              </a:rPr>
              <a:t>一阶电路的过渡过程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01F43A-9E48-4499-9698-4C81D96226B3}"/>
              </a:ext>
            </a:extLst>
          </p:cNvPr>
          <p:cNvSpPr txBox="1"/>
          <p:nvPr/>
        </p:nvSpPr>
        <p:spPr>
          <a:xfrm>
            <a:off x="896644" y="865832"/>
            <a:ext cx="10377997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        令</a:t>
            </a:r>
            <a:r>
              <a:rPr lang="en-US" altLang="zh-CN" sz="2800" b="1" dirty="0">
                <a:latin typeface="+mn-ea"/>
              </a:rPr>
              <a:t>τ=RC</a:t>
            </a:r>
            <a:r>
              <a:rPr lang="zh-CN" altLang="en-US" sz="2800" b="1" dirty="0">
                <a:latin typeface="+mn-ea"/>
              </a:rPr>
              <a:t>，</a:t>
            </a:r>
            <a:r>
              <a:rPr lang="en-US" altLang="zh-CN" sz="2800" b="1" dirty="0">
                <a:latin typeface="+mn-ea"/>
              </a:rPr>
              <a:t>τ</a:t>
            </a:r>
            <a:r>
              <a:rPr lang="zh-CN" altLang="en-US" sz="2800" b="1" dirty="0">
                <a:latin typeface="+mn-ea"/>
              </a:rPr>
              <a:t>称为</a:t>
            </a:r>
            <a:r>
              <a:rPr lang="en-US" altLang="zh-CN" sz="2800" b="1" dirty="0">
                <a:latin typeface="+mn-ea"/>
              </a:rPr>
              <a:t>RC</a:t>
            </a:r>
            <a:r>
              <a:rPr lang="zh-CN" altLang="en-US" sz="2800" b="1" dirty="0">
                <a:latin typeface="+mn-ea"/>
              </a:rPr>
              <a:t>电路的时间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常数</a:t>
            </a:r>
            <a:r>
              <a:rPr lang="zh-CN" altLang="en-US" sz="2800" b="1" dirty="0">
                <a:latin typeface="+mn-ea"/>
              </a:rPr>
              <a:t>，单位为秒，则电容电压的零输入响应可推广为：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506DAD9A-FEAE-4954-8F63-34CEEBFFA3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959720"/>
              </p:ext>
            </p:extLst>
          </p:nvPr>
        </p:nvGraphicFramePr>
        <p:xfrm>
          <a:off x="3881437" y="2405547"/>
          <a:ext cx="4081463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6" name="Equation" r:id="rId5" imgW="1447560" imgH="317160" progId="Equation.DSMT4">
                  <p:embed/>
                </p:oleObj>
              </mc:Choice>
              <mc:Fallback>
                <p:oleObj name="Equation" r:id="rId5" imgW="1447560" imgH="31716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629F56AB-9FBD-41A1-B0E3-2918CE1C35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81437" y="2405547"/>
                        <a:ext cx="4081463" cy="895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DCF677B4-C032-4430-8ABB-7ABA3DAE16DE}"/>
              </a:ext>
            </a:extLst>
          </p:cNvPr>
          <p:cNvSpPr txBox="1"/>
          <p:nvPr/>
        </p:nvSpPr>
        <p:spPr>
          <a:xfrm>
            <a:off x="896643" y="3557104"/>
            <a:ext cx="1037799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        上式为</a:t>
            </a:r>
            <a:r>
              <a:rPr lang="en-US" altLang="zh-CN" sz="2800" b="1" dirty="0">
                <a:latin typeface="+mn-ea"/>
              </a:rPr>
              <a:t>RC</a:t>
            </a:r>
            <a:r>
              <a:rPr lang="zh-CN" altLang="en-US" sz="2800" b="1" dirty="0">
                <a:latin typeface="+mn-ea"/>
              </a:rPr>
              <a:t>电路零输入响应时电容电压</a:t>
            </a:r>
            <a:r>
              <a:rPr lang="en-US" altLang="zh-CN" sz="2800" b="1" dirty="0" err="1">
                <a:latin typeface="+mn-ea"/>
              </a:rPr>
              <a:t>u</a:t>
            </a:r>
            <a:r>
              <a:rPr lang="en-US" altLang="zh-CN" sz="2800" b="1" baseline="-25000" dirty="0" err="1">
                <a:latin typeface="+mn-ea"/>
              </a:rPr>
              <a:t>C</a:t>
            </a:r>
            <a:r>
              <a:rPr lang="zh-CN" altLang="en-US" sz="2800" b="1" dirty="0">
                <a:latin typeface="+mn-ea"/>
              </a:rPr>
              <a:t>变化规律的通式。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21FD7EE-4C8E-4505-868F-599C5F567155}"/>
              </a:ext>
            </a:extLst>
          </p:cNvPr>
          <p:cNvSpPr txBox="1"/>
          <p:nvPr/>
        </p:nvSpPr>
        <p:spPr>
          <a:xfrm>
            <a:off x="896642" y="4475865"/>
            <a:ext cx="10377997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    </a:t>
            </a:r>
            <a:r>
              <a:rPr lang="en-US" altLang="zh-CN" sz="2800" b="1" dirty="0">
                <a:latin typeface="+mn-ea"/>
              </a:rPr>
              <a:t>    τ</a:t>
            </a:r>
            <a:r>
              <a:rPr lang="zh-CN" altLang="en-US" sz="2800" b="1" dirty="0">
                <a:latin typeface="+mn-ea"/>
              </a:rPr>
              <a:t>是表征动态电路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过渡过程进行快慢</a:t>
            </a:r>
            <a:r>
              <a:rPr lang="zh-CN" altLang="en-US" sz="2800" b="1" dirty="0">
                <a:latin typeface="+mn-ea"/>
              </a:rPr>
              <a:t>的物理量。</a:t>
            </a:r>
            <a:r>
              <a:rPr lang="el-GR" altLang="zh-CN" sz="2800" b="1" dirty="0">
                <a:solidFill>
                  <a:srgbClr val="FF0000"/>
                </a:solidFill>
                <a:latin typeface="+mn-ea"/>
              </a:rPr>
              <a:t>τ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↑，过渡过程越慢</a:t>
            </a:r>
            <a:r>
              <a:rPr lang="zh-CN" altLang="en-US" sz="2800" b="1" dirty="0">
                <a:latin typeface="+mn-ea"/>
              </a:rPr>
              <a:t>。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11635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37533" y="404167"/>
            <a:ext cx="3316934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3.2 </a:t>
            </a:r>
            <a:r>
              <a:rPr lang="zh-CN" altLang="en-US" sz="2400" dirty="0">
                <a:latin typeface="Agency FB" panose="020B0503020202020204" pitchFamily="34" charset="0"/>
              </a:rPr>
              <a:t>一阶电路的过渡过程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5F5060-8603-44D8-A1AC-9296739C7547}"/>
              </a:ext>
            </a:extLst>
          </p:cNvPr>
          <p:cNvSpPr txBox="1"/>
          <p:nvPr/>
        </p:nvSpPr>
        <p:spPr>
          <a:xfrm>
            <a:off x="896644" y="865832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2</a:t>
            </a:r>
            <a:r>
              <a:rPr lang="zh-CN" altLang="en-US" sz="3600" b="1" dirty="0">
                <a:solidFill>
                  <a:srgbClr val="FF0000"/>
                </a:solidFill>
              </a:rPr>
              <a:t>、</a:t>
            </a:r>
            <a:r>
              <a:rPr lang="en-US" altLang="zh-CN" sz="3600" b="1" dirty="0">
                <a:solidFill>
                  <a:srgbClr val="FF0000"/>
                </a:solidFill>
              </a:rPr>
              <a:t>RL</a:t>
            </a:r>
            <a:r>
              <a:rPr lang="zh-CN" altLang="en-US" sz="3600" b="1" dirty="0">
                <a:solidFill>
                  <a:srgbClr val="FF0000"/>
                </a:solidFill>
              </a:rPr>
              <a:t>电路的零输入响应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01F43A-9E48-4499-9698-4C81D96226B3}"/>
              </a:ext>
            </a:extLst>
          </p:cNvPr>
          <p:cNvSpPr txBox="1"/>
          <p:nvPr/>
        </p:nvSpPr>
        <p:spPr>
          <a:xfrm>
            <a:off x="896644" y="4477050"/>
            <a:ext cx="10387052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        对于</a:t>
            </a:r>
            <a:r>
              <a:rPr lang="en-US" altLang="zh-CN" sz="2800" b="1" dirty="0">
                <a:latin typeface="+mn-ea"/>
              </a:rPr>
              <a:t>RL</a:t>
            </a:r>
            <a:r>
              <a:rPr lang="zh-CN" altLang="en-US" sz="2800" b="1" dirty="0">
                <a:latin typeface="+mn-ea"/>
              </a:rPr>
              <a:t>电路，过渡过程和</a:t>
            </a:r>
            <a:r>
              <a:rPr lang="en-US" altLang="zh-CN" sz="2800" b="1" dirty="0">
                <a:latin typeface="+mn-ea"/>
              </a:rPr>
              <a:t>RC</a:t>
            </a:r>
            <a:r>
              <a:rPr lang="zh-CN" altLang="en-US" sz="2800" b="1" dirty="0">
                <a:latin typeface="+mn-ea"/>
              </a:rPr>
              <a:t>电路类似，是电感放电的过程。</a:t>
            </a:r>
          </a:p>
        </p:txBody>
      </p:sp>
      <p:pic>
        <p:nvPicPr>
          <p:cNvPr id="8" name="Picture 5" descr="3t11">
            <a:extLst>
              <a:ext uri="{FF2B5EF4-FFF2-40B4-BE49-F238E27FC236}">
                <a16:creationId xmlns:a16="http://schemas.microsoft.com/office/drawing/2014/main" id="{47CF9815-6E0D-4A83-9393-37B2AFD58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185" y="1742994"/>
            <a:ext cx="4038600" cy="19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2340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V="1">
            <a:off x="-1099284" y="1444859"/>
            <a:ext cx="6166850" cy="39682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6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3578217" y="4767072"/>
            <a:ext cx="1156115" cy="95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968283" y="3013501"/>
            <a:ext cx="7513595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400" dirty="0">
                <a:latin typeface="Agency FB" panose="020B0503020202020204" pitchFamily="34" charset="0"/>
              </a:rPr>
              <a:t>3.1 </a:t>
            </a:r>
            <a:r>
              <a:rPr lang="zh-CN" altLang="en-US" sz="4400" dirty="0">
                <a:latin typeface="Agency FB" panose="020B0503020202020204" pitchFamily="34" charset="0"/>
              </a:rPr>
              <a:t>电路的过渡过程及换路定则</a:t>
            </a:r>
          </a:p>
        </p:txBody>
      </p:sp>
      <p:sp>
        <p:nvSpPr>
          <p:cNvPr id="40" name="任意多边形 39"/>
          <p:cNvSpPr/>
          <p:nvPr/>
        </p:nvSpPr>
        <p:spPr>
          <a:xfrm>
            <a:off x="10445469" y="5500915"/>
            <a:ext cx="1746531" cy="1357086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7812" y="6378594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864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7" grpId="0"/>
      <p:bldP spid="4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37533" y="404167"/>
            <a:ext cx="3316934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3.2 </a:t>
            </a:r>
            <a:r>
              <a:rPr lang="zh-CN" altLang="en-US" sz="2400" dirty="0">
                <a:latin typeface="Agency FB" panose="020B0503020202020204" pitchFamily="34" charset="0"/>
              </a:rPr>
              <a:t>一阶电路的过渡过程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5F5060-8603-44D8-A1AC-9296739C7547}"/>
              </a:ext>
            </a:extLst>
          </p:cNvPr>
          <p:cNvSpPr txBox="1"/>
          <p:nvPr/>
        </p:nvSpPr>
        <p:spPr>
          <a:xfrm>
            <a:off x="896644" y="86583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定量数学分析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01F43A-9E48-4499-9698-4C81D96226B3}"/>
              </a:ext>
            </a:extLst>
          </p:cNvPr>
          <p:cNvSpPr txBox="1"/>
          <p:nvPr/>
        </p:nvSpPr>
        <p:spPr>
          <a:xfrm>
            <a:off x="896644" y="1619883"/>
            <a:ext cx="1037799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        对换路后的电路，由约束关系和初始值可得：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F2FB441-3FC7-42C6-AE2C-C68EA9A441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030661"/>
              </p:ext>
            </p:extLst>
          </p:nvPr>
        </p:nvGraphicFramePr>
        <p:xfrm>
          <a:off x="4229100" y="2460403"/>
          <a:ext cx="2598928" cy="2115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4" name="Equation" r:id="rId5" imgW="1168579" imgH="950917" progId="Equation.DSMT4">
                  <p:embed/>
                </p:oleObj>
              </mc:Choice>
              <mc:Fallback>
                <p:oleObj name="Equation" r:id="rId5" imgW="1168579" imgH="95091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29100" y="2460403"/>
                        <a:ext cx="2598928" cy="21151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B98AF16B-DD50-41AF-A5CB-52360C85FE56}"/>
              </a:ext>
            </a:extLst>
          </p:cNvPr>
          <p:cNvSpPr txBox="1"/>
          <p:nvPr/>
        </p:nvSpPr>
        <p:spPr>
          <a:xfrm>
            <a:off x="896643" y="4575564"/>
            <a:ext cx="1037799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        可得一阶常系数线性微分方程为：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A853CAB-3C37-4E81-9C1E-972DE54320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794179"/>
              </p:ext>
            </p:extLst>
          </p:nvPr>
        </p:nvGraphicFramePr>
        <p:xfrm>
          <a:off x="4229100" y="5386348"/>
          <a:ext cx="2566797" cy="1219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5" name="Equation" r:id="rId7" imgW="1193760" imgH="571320" progId="Equation.DSMT4">
                  <p:embed/>
                </p:oleObj>
              </mc:Choice>
              <mc:Fallback>
                <p:oleObj name="Equation" r:id="rId7" imgW="119376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29100" y="5386348"/>
                        <a:ext cx="2566797" cy="12190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625600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37533" y="404167"/>
            <a:ext cx="3316934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3.2 </a:t>
            </a:r>
            <a:r>
              <a:rPr lang="zh-CN" altLang="en-US" sz="2400" dirty="0">
                <a:latin typeface="Agency FB" panose="020B0503020202020204" pitchFamily="34" charset="0"/>
              </a:rPr>
              <a:t>一阶电路的过渡过程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01F43A-9E48-4499-9698-4C81D96226B3}"/>
              </a:ext>
            </a:extLst>
          </p:cNvPr>
          <p:cNvSpPr txBox="1"/>
          <p:nvPr/>
        </p:nvSpPr>
        <p:spPr>
          <a:xfrm>
            <a:off x="896644" y="865832"/>
            <a:ext cx="1037799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        方程的通解可以表示为：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3E230FF-99E6-4855-B99F-B18984F3AC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850840"/>
              </p:ext>
            </p:extLst>
          </p:nvPr>
        </p:nvGraphicFramePr>
        <p:xfrm>
          <a:off x="4484688" y="1763713"/>
          <a:ext cx="2960687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46" name="Equation" r:id="rId5" imgW="1066680" imgH="215640" progId="Equation.DSMT4">
                  <p:embed/>
                </p:oleObj>
              </mc:Choice>
              <mc:Fallback>
                <p:oleObj name="Equation" r:id="rId5" imgW="1066680" imgH="2156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83E230FF-99E6-4855-B99F-B18984F3AC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84688" y="1763713"/>
                        <a:ext cx="2960687" cy="598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F0CBA8E6-59D1-452A-917B-602BD4989B46}"/>
              </a:ext>
            </a:extLst>
          </p:cNvPr>
          <p:cNvGrpSpPr/>
          <p:nvPr/>
        </p:nvGrpSpPr>
        <p:grpSpPr>
          <a:xfrm>
            <a:off x="896641" y="2533650"/>
            <a:ext cx="10457159" cy="974725"/>
            <a:chOff x="896643" y="2942142"/>
            <a:chExt cx="10457159" cy="974725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8E871B5-F46E-4D1E-BADF-98DB33B4D029}"/>
                </a:ext>
              </a:extLst>
            </p:cNvPr>
            <p:cNvSpPr txBox="1"/>
            <p:nvPr/>
          </p:nvSpPr>
          <p:spPr>
            <a:xfrm>
              <a:off x="896643" y="3011624"/>
              <a:ext cx="10377997" cy="662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latin typeface="+mn-ea"/>
                </a:rPr>
                <a:t>        其中，</a:t>
              </a:r>
              <a:r>
                <a:rPr lang="en-US" altLang="zh-CN" sz="2800" b="1" dirty="0">
                  <a:latin typeface="+mn-ea"/>
                </a:rPr>
                <a:t>S</a:t>
              </a:r>
              <a:r>
                <a:rPr lang="zh-CN" altLang="en-US" sz="2800" b="1" dirty="0">
                  <a:latin typeface="+mn-ea"/>
                </a:rPr>
                <a:t>为特征方程                 的解，因此可得：</a:t>
              </a:r>
            </a:p>
          </p:txBody>
        </p:sp>
        <p:graphicFrame>
          <p:nvGraphicFramePr>
            <p:cNvPr id="7" name="对象 6">
              <a:extLst>
                <a:ext uri="{FF2B5EF4-FFF2-40B4-BE49-F238E27FC236}">
                  <a16:creationId xmlns:a16="http://schemas.microsoft.com/office/drawing/2014/main" id="{F2B46272-62B7-4EF1-A377-AD2EAD2B876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2046263"/>
                </p:ext>
              </p:extLst>
            </p:nvPr>
          </p:nvGraphicFramePr>
          <p:xfrm>
            <a:off x="4946652" y="2942142"/>
            <a:ext cx="1698625" cy="974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47" name="Equation" r:id="rId7" imgW="596880" imgH="342720" progId="Equation.DSMT4">
                    <p:embed/>
                  </p:oleObj>
                </mc:Choice>
                <mc:Fallback>
                  <p:oleObj name="Equation" r:id="rId7" imgW="596880" imgH="342720" progId="Equation.DSMT4">
                    <p:embed/>
                    <p:pic>
                      <p:nvPicPr>
                        <p:cNvPr id="7" name="对象 6">
                          <a:extLst>
                            <a:ext uri="{FF2B5EF4-FFF2-40B4-BE49-F238E27FC236}">
                              <a16:creationId xmlns:a16="http://schemas.microsoft.com/office/drawing/2014/main" id="{F2B46272-62B7-4EF1-A377-AD2EAD2B876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946652" y="2942142"/>
                          <a:ext cx="1698625" cy="974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1D064B5A-5215-44DF-84BE-F3A065D3FE8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8042480"/>
                </p:ext>
              </p:extLst>
            </p:nvPr>
          </p:nvGraphicFramePr>
          <p:xfrm>
            <a:off x="9613902" y="3010405"/>
            <a:ext cx="1739900" cy="854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48" name="Equation" r:id="rId9" imgW="698400" imgH="342720" progId="Equation.DSMT4">
                    <p:embed/>
                  </p:oleObj>
                </mc:Choice>
                <mc:Fallback>
                  <p:oleObj name="Equation" r:id="rId9" imgW="698400" imgH="342720" progId="Equation.DSMT4">
                    <p:embed/>
                    <p:pic>
                      <p:nvPicPr>
                        <p:cNvPr id="8" name="对象 7">
                          <a:extLst>
                            <a:ext uri="{FF2B5EF4-FFF2-40B4-BE49-F238E27FC236}">
                              <a16:creationId xmlns:a16="http://schemas.microsoft.com/office/drawing/2014/main" id="{1D064B5A-5215-44DF-84BE-F3A065D3FE8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613902" y="3010405"/>
                          <a:ext cx="1739900" cy="854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5162A5C6-9CD8-4019-AF6E-824DD8CDAF51}"/>
              </a:ext>
            </a:extLst>
          </p:cNvPr>
          <p:cNvSpPr txBox="1"/>
          <p:nvPr/>
        </p:nvSpPr>
        <p:spPr>
          <a:xfrm>
            <a:off x="896640" y="3749307"/>
            <a:ext cx="1037799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        所以，常数</a:t>
            </a:r>
            <a:r>
              <a:rPr lang="en-US" altLang="zh-CN" sz="2800" b="1" dirty="0">
                <a:latin typeface="+mn-ea"/>
              </a:rPr>
              <a:t>B</a:t>
            </a:r>
            <a:r>
              <a:rPr lang="zh-CN" altLang="en-US" sz="2800" b="1" dirty="0">
                <a:latin typeface="+mn-ea"/>
              </a:rPr>
              <a:t>由初始条件确定，根据换路定则，有：</a:t>
            </a: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B4897976-014B-411D-893A-521CC6B730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505558"/>
              </p:ext>
            </p:extLst>
          </p:nvPr>
        </p:nvGraphicFramePr>
        <p:xfrm>
          <a:off x="3208338" y="4643438"/>
          <a:ext cx="607536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49" name="Equation" r:id="rId11" imgW="2514600" imgH="457200" progId="Equation.DSMT4">
                  <p:embed/>
                </p:oleObj>
              </mc:Choice>
              <mc:Fallback>
                <p:oleObj name="Equation" r:id="rId11" imgW="2514600" imgH="4572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B4897976-014B-411D-893A-521CC6B730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08338" y="4643438"/>
                        <a:ext cx="6075362" cy="110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951432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37533" y="404167"/>
            <a:ext cx="3316934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3.2 </a:t>
            </a:r>
            <a:r>
              <a:rPr lang="zh-CN" altLang="en-US" sz="2400" dirty="0">
                <a:latin typeface="Agency FB" panose="020B0503020202020204" pitchFamily="34" charset="0"/>
              </a:rPr>
              <a:t>一阶电路的过渡过程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01F43A-9E48-4499-9698-4C81D96226B3}"/>
              </a:ext>
            </a:extLst>
          </p:cNvPr>
          <p:cNvSpPr txBox="1"/>
          <p:nvPr/>
        </p:nvSpPr>
        <p:spPr>
          <a:xfrm>
            <a:off x="896644" y="865832"/>
            <a:ext cx="1037799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        所以，电感电流的零输入响应为：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DC46E4B-3373-45AD-A54B-DBE6DCEC1D30}"/>
              </a:ext>
            </a:extLst>
          </p:cNvPr>
          <p:cNvSpPr txBox="1"/>
          <p:nvPr/>
        </p:nvSpPr>
        <p:spPr>
          <a:xfrm>
            <a:off x="896643" y="2847570"/>
            <a:ext cx="10377997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        由于电感电流在换路瞬间连续，所以上述表达式的定义域可以延伸至原点，即：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458528C-7440-4189-8245-6468BFD26B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866004"/>
              </p:ext>
            </p:extLst>
          </p:nvPr>
        </p:nvGraphicFramePr>
        <p:xfrm>
          <a:off x="4524565" y="1722181"/>
          <a:ext cx="3047704" cy="795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8" name="Equation" r:id="rId5" imgW="1168200" imgH="304560" progId="Equation.DSMT4">
                  <p:embed/>
                </p:oleObj>
              </mc:Choice>
              <mc:Fallback>
                <p:oleObj name="Equation" r:id="rId5" imgW="11682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24565" y="1722181"/>
                        <a:ext cx="3047704" cy="7950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4BA326CD-A62C-4433-BF60-77DBF8E52FA7}"/>
              </a:ext>
            </a:extLst>
          </p:cNvPr>
          <p:cNvGrpSpPr/>
          <p:nvPr/>
        </p:nvGrpSpPr>
        <p:grpSpPr>
          <a:xfrm>
            <a:off x="2715768" y="4486790"/>
            <a:ext cx="3895344" cy="988848"/>
            <a:chOff x="2715768" y="4486790"/>
            <a:chExt cx="3895344" cy="988848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BEFA5C7-9381-4526-98AA-A0DBE15B50FC}"/>
                </a:ext>
              </a:extLst>
            </p:cNvPr>
            <p:cNvSpPr/>
            <p:nvPr/>
          </p:nvSpPr>
          <p:spPr>
            <a:xfrm>
              <a:off x="2715768" y="4486790"/>
              <a:ext cx="3895344" cy="9888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" name="对象 2">
              <a:extLst>
                <a:ext uri="{FF2B5EF4-FFF2-40B4-BE49-F238E27FC236}">
                  <a16:creationId xmlns:a16="http://schemas.microsoft.com/office/drawing/2014/main" id="{116B65D3-B3DD-47EA-B674-CC775248569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1044721"/>
                </p:ext>
              </p:extLst>
            </p:nvPr>
          </p:nvGraphicFramePr>
          <p:xfrm>
            <a:off x="3036065" y="4486790"/>
            <a:ext cx="3254750" cy="8490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99" name="Equation" r:id="rId7" imgW="1168200" imgH="304560" progId="Equation.DSMT4">
                    <p:embed/>
                  </p:oleObj>
                </mc:Choice>
                <mc:Fallback>
                  <p:oleObj name="Equation" r:id="rId7" imgW="116820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036065" y="4486790"/>
                          <a:ext cx="3254750" cy="8490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4" name="Picture 5" descr="3t12">
            <a:extLst>
              <a:ext uri="{FF2B5EF4-FFF2-40B4-BE49-F238E27FC236}">
                <a16:creationId xmlns:a16="http://schemas.microsoft.com/office/drawing/2014/main" id="{D6860FFA-2094-4CF3-809C-523A512263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200"/>
          <a:stretch/>
        </p:blipFill>
        <p:spPr bwMode="auto">
          <a:xfrm>
            <a:off x="7400013" y="3638026"/>
            <a:ext cx="3895344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548229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37533" y="404167"/>
            <a:ext cx="3316934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3.2 </a:t>
            </a:r>
            <a:r>
              <a:rPr lang="zh-CN" altLang="en-US" sz="2400" dirty="0">
                <a:latin typeface="Agency FB" panose="020B0503020202020204" pitchFamily="34" charset="0"/>
              </a:rPr>
              <a:t>一阶电路的过渡过程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01F43A-9E48-4499-9698-4C81D96226B3}"/>
              </a:ext>
            </a:extLst>
          </p:cNvPr>
          <p:cNvSpPr txBox="1"/>
          <p:nvPr/>
        </p:nvSpPr>
        <p:spPr>
          <a:xfrm>
            <a:off x="896644" y="1213304"/>
            <a:ext cx="10377997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        根据电感伏安特性和欧姆定律，可以得出电流</a:t>
            </a:r>
            <a:r>
              <a:rPr lang="en-US" altLang="zh-CN" sz="2800" b="1" dirty="0" err="1">
                <a:latin typeface="+mn-ea"/>
              </a:rPr>
              <a:t>u</a:t>
            </a:r>
            <a:r>
              <a:rPr lang="en-US" altLang="zh-CN" sz="2800" b="1" baseline="-25000" dirty="0" err="1">
                <a:latin typeface="+mn-ea"/>
              </a:rPr>
              <a:t>L</a:t>
            </a:r>
            <a:r>
              <a:rPr lang="en-US" altLang="zh-CN" sz="2800" b="1" dirty="0">
                <a:latin typeface="+mn-ea"/>
              </a:rPr>
              <a:t>(t)</a:t>
            </a:r>
            <a:r>
              <a:rPr lang="zh-CN" altLang="en-US" sz="2800" b="1" dirty="0">
                <a:latin typeface="+mn-ea"/>
              </a:rPr>
              <a:t>和电阻电压</a:t>
            </a:r>
            <a:r>
              <a:rPr lang="en-US" altLang="zh-CN" sz="2800" b="1" dirty="0" err="1">
                <a:latin typeface="+mn-ea"/>
              </a:rPr>
              <a:t>u</a:t>
            </a:r>
            <a:r>
              <a:rPr lang="en-US" altLang="zh-CN" sz="2800" b="1" baseline="-25000" dirty="0" err="1">
                <a:latin typeface="+mn-ea"/>
              </a:rPr>
              <a:t>R</a:t>
            </a:r>
            <a:r>
              <a:rPr lang="en-US" altLang="zh-CN" sz="2800" b="1" dirty="0">
                <a:latin typeface="+mn-ea"/>
              </a:rPr>
              <a:t>(t)</a:t>
            </a:r>
            <a:r>
              <a:rPr lang="zh-CN" altLang="en-US" sz="2800" b="1" dirty="0">
                <a:latin typeface="+mn-ea"/>
              </a:rPr>
              <a:t>的变化：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8AF4759-7890-4958-9057-B4D053554C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196844"/>
              </p:ext>
            </p:extLst>
          </p:nvPr>
        </p:nvGraphicFramePr>
        <p:xfrm>
          <a:off x="2515519" y="2869660"/>
          <a:ext cx="3940175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36" name="Equation" r:id="rId5" imgW="1828800" imgH="723600" progId="Equation.DSMT4">
                  <p:embed/>
                </p:oleObj>
              </mc:Choice>
              <mc:Fallback>
                <p:oleObj name="Equation" r:id="rId5" imgW="1828800" imgH="7236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38AF4759-7890-4958-9057-B4D053554C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5519" y="2869660"/>
                        <a:ext cx="3940175" cy="155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5" descr="3t12">
            <a:extLst>
              <a:ext uri="{FF2B5EF4-FFF2-40B4-BE49-F238E27FC236}">
                <a16:creationId xmlns:a16="http://schemas.microsoft.com/office/drawing/2014/main" id="{76150C2B-27D9-4AC8-847D-9594DA997A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48"/>
          <a:stretch/>
        </p:blipFill>
        <p:spPr bwMode="auto">
          <a:xfrm>
            <a:off x="8054667" y="2522188"/>
            <a:ext cx="3219974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456454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37533" y="404167"/>
            <a:ext cx="3316934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3.2 </a:t>
            </a:r>
            <a:r>
              <a:rPr lang="zh-CN" altLang="en-US" sz="2400" dirty="0">
                <a:latin typeface="Agency FB" panose="020B0503020202020204" pitchFamily="34" charset="0"/>
              </a:rPr>
              <a:t>一阶电路的过渡过程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01F43A-9E48-4499-9698-4C81D96226B3}"/>
              </a:ext>
            </a:extLst>
          </p:cNvPr>
          <p:cNvSpPr txBox="1"/>
          <p:nvPr/>
        </p:nvSpPr>
        <p:spPr>
          <a:xfrm>
            <a:off x="896644" y="865832"/>
            <a:ext cx="10377997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        和</a:t>
            </a:r>
            <a:r>
              <a:rPr lang="en-US" altLang="zh-CN" sz="2800" b="1" dirty="0">
                <a:latin typeface="+mn-ea"/>
              </a:rPr>
              <a:t>RC</a:t>
            </a:r>
            <a:r>
              <a:rPr lang="zh-CN" altLang="en-US" sz="2800" b="1" dirty="0">
                <a:latin typeface="+mn-ea"/>
              </a:rPr>
              <a:t>电路类似，令</a:t>
            </a:r>
            <a:r>
              <a:rPr lang="en-US" altLang="zh-CN" sz="2800" b="1" dirty="0">
                <a:latin typeface="+mn-ea"/>
              </a:rPr>
              <a:t>τ=L/R=GL</a:t>
            </a:r>
            <a:r>
              <a:rPr lang="zh-CN" altLang="en-US" sz="2800" b="1">
                <a:latin typeface="+mn-ea"/>
              </a:rPr>
              <a:t>，则电感电流的</a:t>
            </a:r>
            <a:r>
              <a:rPr lang="zh-CN" altLang="en-US" sz="2800" b="1" dirty="0">
                <a:latin typeface="+mn-ea"/>
              </a:rPr>
              <a:t>零输入响应可推广为：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506DAD9A-FEAE-4954-8F63-34CEEBFFA3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43665"/>
              </p:ext>
            </p:extLst>
          </p:nvPr>
        </p:nvGraphicFramePr>
        <p:xfrm>
          <a:off x="4029745" y="2174716"/>
          <a:ext cx="386715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9" name="Equation" r:id="rId5" imgW="1371600" imgH="317160" progId="Equation.DSMT4">
                  <p:embed/>
                </p:oleObj>
              </mc:Choice>
              <mc:Fallback>
                <p:oleObj name="Equation" r:id="rId5" imgW="1371600" imgH="31716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506DAD9A-FEAE-4954-8F63-34CEEBFFA3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29745" y="2174716"/>
                        <a:ext cx="3867150" cy="895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DCF677B4-C032-4430-8ABB-7ABA3DAE16DE}"/>
              </a:ext>
            </a:extLst>
          </p:cNvPr>
          <p:cNvSpPr txBox="1"/>
          <p:nvPr/>
        </p:nvSpPr>
        <p:spPr>
          <a:xfrm>
            <a:off x="896643" y="3557104"/>
            <a:ext cx="1037799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        上式为</a:t>
            </a:r>
            <a:r>
              <a:rPr lang="en-US" altLang="zh-CN" sz="2800" b="1" dirty="0">
                <a:latin typeface="+mn-ea"/>
              </a:rPr>
              <a:t>RL</a:t>
            </a:r>
            <a:r>
              <a:rPr lang="zh-CN" altLang="en-US" sz="2800" b="1" dirty="0">
                <a:latin typeface="+mn-ea"/>
              </a:rPr>
              <a:t>电路零输入响应时电感电流</a:t>
            </a:r>
            <a:r>
              <a:rPr lang="en-US" altLang="zh-CN" sz="2800" b="1" dirty="0" err="1">
                <a:latin typeface="+mn-ea"/>
              </a:rPr>
              <a:t>i</a:t>
            </a:r>
            <a:r>
              <a:rPr lang="en-US" altLang="zh-CN" sz="2800" b="1" baseline="-25000" dirty="0" err="1">
                <a:latin typeface="+mn-ea"/>
              </a:rPr>
              <a:t>L</a:t>
            </a:r>
            <a:r>
              <a:rPr lang="zh-CN" altLang="en-US" sz="2800" b="1" dirty="0">
                <a:latin typeface="+mn-ea"/>
              </a:rPr>
              <a:t>变化规律的通式。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21FD7EE-4C8E-4505-868F-599C5F567155}"/>
              </a:ext>
            </a:extLst>
          </p:cNvPr>
          <p:cNvSpPr txBox="1"/>
          <p:nvPr/>
        </p:nvSpPr>
        <p:spPr>
          <a:xfrm>
            <a:off x="896642" y="4475865"/>
            <a:ext cx="10377997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    </a:t>
            </a:r>
            <a:r>
              <a:rPr lang="en-US" altLang="zh-CN" sz="2800" b="1" dirty="0">
                <a:latin typeface="+mn-ea"/>
              </a:rPr>
              <a:t>    </a:t>
            </a:r>
            <a:r>
              <a:rPr lang="zh-CN" altLang="en-US" sz="2800" b="1" dirty="0">
                <a:latin typeface="+mn-ea"/>
              </a:rPr>
              <a:t>同样的，</a:t>
            </a:r>
            <a:r>
              <a:rPr lang="en-US" altLang="zh-CN" sz="2800" b="1" dirty="0">
                <a:latin typeface="+mn-ea"/>
              </a:rPr>
              <a:t>RL</a:t>
            </a:r>
            <a:r>
              <a:rPr lang="zh-CN" altLang="en-US" sz="2800" b="1" dirty="0">
                <a:latin typeface="+mn-ea"/>
              </a:rPr>
              <a:t>电路的零输入响应的衰减快慢也可以用</a:t>
            </a:r>
            <a:r>
              <a:rPr lang="en-US" altLang="zh-CN" sz="2800" b="1" dirty="0">
                <a:latin typeface="+mn-ea"/>
              </a:rPr>
              <a:t>τ</a:t>
            </a:r>
            <a:r>
              <a:rPr lang="zh-CN" altLang="en-US" sz="2800" b="1" dirty="0">
                <a:latin typeface="+mn-ea"/>
              </a:rPr>
              <a:t>来表征。</a:t>
            </a:r>
            <a:r>
              <a:rPr lang="el-GR" altLang="zh-CN" sz="2800" b="1" dirty="0">
                <a:solidFill>
                  <a:srgbClr val="FF0000"/>
                </a:solidFill>
                <a:latin typeface="+mn-ea"/>
              </a:rPr>
              <a:t>τ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↑，衰减越慢，过渡过程越长</a:t>
            </a:r>
            <a:r>
              <a:rPr lang="zh-CN" altLang="en-US" sz="2800" b="1" dirty="0">
                <a:latin typeface="+mn-ea"/>
              </a:rPr>
              <a:t>。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03668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37533" y="404167"/>
            <a:ext cx="3316934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3.2 </a:t>
            </a:r>
            <a:r>
              <a:rPr lang="zh-CN" altLang="en-US" sz="2400" dirty="0">
                <a:latin typeface="Agency FB" panose="020B0503020202020204" pitchFamily="34" charset="0"/>
              </a:rPr>
              <a:t>一阶电路的过渡过程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5F5060-8603-44D8-A1AC-9296739C7547}"/>
              </a:ext>
            </a:extLst>
          </p:cNvPr>
          <p:cNvSpPr txBox="1"/>
          <p:nvPr/>
        </p:nvSpPr>
        <p:spPr>
          <a:xfrm>
            <a:off x="896644" y="865832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</a:rPr>
              <a:t>一阶电路的零状态响应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01F43A-9E48-4499-9698-4C81D96226B3}"/>
              </a:ext>
            </a:extLst>
          </p:cNvPr>
          <p:cNvSpPr txBox="1"/>
          <p:nvPr/>
        </p:nvSpPr>
        <p:spPr>
          <a:xfrm>
            <a:off x="896644" y="1742994"/>
            <a:ext cx="10377997" cy="3894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        所谓零状态，是指电路的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初始状态为零</a:t>
            </a:r>
            <a:r>
              <a:rPr lang="zh-CN" altLang="en-US" sz="2800" b="1" dirty="0">
                <a:latin typeface="+mn-ea"/>
              </a:rPr>
              <a:t>，即电路中储能元件的初始能量为零。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        换句话说，就是电容元件在换路的瞬间电压</a:t>
            </a:r>
            <a:r>
              <a:rPr lang="en-US" altLang="zh-CN" sz="2800" b="1" dirty="0" err="1">
                <a:latin typeface="+mn-ea"/>
              </a:rPr>
              <a:t>u</a:t>
            </a:r>
            <a:r>
              <a:rPr lang="en-US" altLang="zh-CN" sz="2800" b="1" baseline="-25000" dirty="0" err="1">
                <a:latin typeface="+mn-ea"/>
              </a:rPr>
              <a:t>C</a:t>
            </a:r>
            <a:r>
              <a:rPr lang="en-US" altLang="zh-CN" sz="2800" b="1" dirty="0">
                <a:latin typeface="+mn-ea"/>
              </a:rPr>
              <a:t>(0)=0</a:t>
            </a:r>
            <a:r>
              <a:rPr lang="zh-CN" altLang="en-US" sz="2800" b="1" dirty="0">
                <a:latin typeface="+mn-ea"/>
              </a:rPr>
              <a:t>，或电感元件在换路的瞬间电流</a:t>
            </a:r>
            <a:r>
              <a:rPr lang="en-US" altLang="zh-CN" sz="2800" b="1" dirty="0" err="1">
                <a:latin typeface="+mn-ea"/>
              </a:rPr>
              <a:t>i</a:t>
            </a:r>
            <a:r>
              <a:rPr lang="en-US" altLang="zh-CN" sz="2800" b="1" baseline="-25000" dirty="0" err="1">
                <a:latin typeface="+mn-ea"/>
              </a:rPr>
              <a:t>L</a:t>
            </a:r>
            <a:r>
              <a:rPr lang="en-US" altLang="zh-CN" sz="2800" b="1" dirty="0">
                <a:latin typeface="+mn-ea"/>
              </a:rPr>
              <a:t>(0)=0</a:t>
            </a:r>
            <a:r>
              <a:rPr lang="zh-CN" altLang="en-US" sz="2800" b="1" dirty="0">
                <a:latin typeface="+mn-ea"/>
              </a:rPr>
              <a:t>，在此条件下，电路在外激励的作用下产生的响应称为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零状态响应</a:t>
            </a:r>
            <a:r>
              <a:rPr lang="zh-CN" altLang="en-US" sz="2800" b="1" dirty="0">
                <a:latin typeface="+mn-ea"/>
              </a:rPr>
              <a:t>。零状态响应也可称为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零初始状态响应</a:t>
            </a:r>
            <a:r>
              <a:rPr lang="zh-CN" altLang="en-US" sz="2800" b="1" dirty="0">
                <a:latin typeface="+mn-ea"/>
              </a:rPr>
              <a:t>。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479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37533" y="404167"/>
            <a:ext cx="3316934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3.2 </a:t>
            </a:r>
            <a:r>
              <a:rPr lang="zh-CN" altLang="en-US" sz="2400" dirty="0">
                <a:latin typeface="Agency FB" panose="020B0503020202020204" pitchFamily="34" charset="0"/>
              </a:rPr>
              <a:t>一阶电路的过渡过程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5F5060-8603-44D8-A1AC-9296739C7547}"/>
              </a:ext>
            </a:extLst>
          </p:cNvPr>
          <p:cNvSpPr txBox="1"/>
          <p:nvPr/>
        </p:nvSpPr>
        <p:spPr>
          <a:xfrm>
            <a:off x="896644" y="865832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1</a:t>
            </a:r>
            <a:r>
              <a:rPr lang="zh-CN" altLang="en-US" sz="3600" b="1" dirty="0">
                <a:solidFill>
                  <a:srgbClr val="FF0000"/>
                </a:solidFill>
              </a:rPr>
              <a:t>、</a:t>
            </a:r>
            <a:r>
              <a:rPr lang="en-US" altLang="zh-CN" sz="3600" b="1" dirty="0">
                <a:solidFill>
                  <a:srgbClr val="FF0000"/>
                </a:solidFill>
              </a:rPr>
              <a:t>RC</a:t>
            </a:r>
            <a:r>
              <a:rPr lang="zh-CN" altLang="en-US" sz="3600" b="1" dirty="0">
                <a:solidFill>
                  <a:srgbClr val="FF0000"/>
                </a:solidFill>
              </a:rPr>
              <a:t>电路的零状态响应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01F43A-9E48-4499-9698-4C81D96226B3}"/>
              </a:ext>
            </a:extLst>
          </p:cNvPr>
          <p:cNvSpPr txBox="1"/>
          <p:nvPr/>
        </p:nvSpPr>
        <p:spPr>
          <a:xfrm>
            <a:off x="896644" y="4910387"/>
            <a:ext cx="1037799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        </a:t>
            </a:r>
            <a:r>
              <a:rPr lang="en-US" altLang="zh-CN" sz="2800" b="1" dirty="0">
                <a:latin typeface="+mn-ea"/>
              </a:rPr>
              <a:t>RC</a:t>
            </a:r>
            <a:r>
              <a:rPr lang="zh-CN" altLang="en-US" sz="2800" b="1" dirty="0">
                <a:latin typeface="+mn-ea"/>
              </a:rPr>
              <a:t>电路的零状态响应实际上就是它的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充电过程</a:t>
            </a:r>
            <a:r>
              <a:rPr lang="zh-CN" altLang="en-US" sz="2800" b="1" dirty="0">
                <a:latin typeface="+mn-ea"/>
              </a:rPr>
              <a:t>。</a:t>
            </a:r>
          </a:p>
        </p:txBody>
      </p:sp>
      <p:pic>
        <p:nvPicPr>
          <p:cNvPr id="8" name="Picture 5" descr="3t13">
            <a:extLst>
              <a:ext uri="{FF2B5EF4-FFF2-40B4-BE49-F238E27FC236}">
                <a16:creationId xmlns:a16="http://schemas.microsoft.com/office/drawing/2014/main" id="{21A6EC9C-9FE1-4D10-9B77-459B14789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185" y="1973828"/>
            <a:ext cx="42068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61957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37533" y="404167"/>
            <a:ext cx="3316934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3.2 </a:t>
            </a:r>
            <a:r>
              <a:rPr lang="zh-CN" altLang="en-US" sz="2400" dirty="0">
                <a:latin typeface="Agency FB" panose="020B0503020202020204" pitchFamily="34" charset="0"/>
              </a:rPr>
              <a:t>一阶电路的过渡过程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5F5060-8603-44D8-A1AC-9296739C7547}"/>
              </a:ext>
            </a:extLst>
          </p:cNvPr>
          <p:cNvSpPr txBox="1"/>
          <p:nvPr/>
        </p:nvSpPr>
        <p:spPr>
          <a:xfrm>
            <a:off x="896644" y="86583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定量数学分析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01F43A-9E48-4499-9698-4C81D96226B3}"/>
              </a:ext>
            </a:extLst>
          </p:cNvPr>
          <p:cNvSpPr txBox="1"/>
          <p:nvPr/>
        </p:nvSpPr>
        <p:spPr>
          <a:xfrm>
            <a:off x="896644" y="1619883"/>
            <a:ext cx="1037799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        由</a:t>
            </a:r>
            <a:r>
              <a:rPr lang="en-US" altLang="zh-CN" sz="2800" b="1" dirty="0">
                <a:latin typeface="+mn-ea"/>
              </a:rPr>
              <a:t>KVL</a:t>
            </a:r>
            <a:r>
              <a:rPr lang="zh-CN" altLang="en-US" sz="2800" b="1" dirty="0">
                <a:latin typeface="+mn-ea"/>
              </a:rPr>
              <a:t>定律和电路元件的伏安特性可得 ：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B24EA7E9-0FBD-4FCB-8630-B410D589BC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095805"/>
              </p:ext>
            </p:extLst>
          </p:nvPr>
        </p:nvGraphicFramePr>
        <p:xfrm>
          <a:off x="3235746" y="2638425"/>
          <a:ext cx="3290887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48" name="Equation" r:id="rId5" imgW="1168200" imgH="774360" progId="Equation.DSMT4">
                  <p:embed/>
                </p:oleObj>
              </mc:Choice>
              <mc:Fallback>
                <p:oleObj name="Equation" r:id="rId5" imgW="1168200" imgH="77436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B24EA7E9-0FBD-4FCB-8630-B410D589BC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35746" y="2638425"/>
                        <a:ext cx="3290887" cy="218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53B40E13-C6A8-4957-B3ED-13FA0091B6A3}"/>
              </a:ext>
            </a:extLst>
          </p:cNvPr>
          <p:cNvSpPr txBox="1"/>
          <p:nvPr/>
        </p:nvSpPr>
        <p:spPr>
          <a:xfrm>
            <a:off x="896643" y="5172936"/>
            <a:ext cx="1037799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        由此可得：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10522CB-548E-42AE-A4A9-74FA9309C7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69292"/>
              </p:ext>
            </p:extLst>
          </p:nvPr>
        </p:nvGraphicFramePr>
        <p:xfrm>
          <a:off x="3721100" y="5078413"/>
          <a:ext cx="3297238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49" name="Equation" r:id="rId7" imgW="1663560" imgH="660240" progId="Equation.DSMT4">
                  <p:embed/>
                </p:oleObj>
              </mc:Choice>
              <mc:Fallback>
                <p:oleObj name="Equation" r:id="rId7" imgW="1663560" imgH="66024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F10522CB-548E-42AE-A4A9-74FA9309C7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21100" y="5078413"/>
                        <a:ext cx="3297238" cy="130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921568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37533" y="404167"/>
            <a:ext cx="3316934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3.2 </a:t>
            </a:r>
            <a:r>
              <a:rPr lang="zh-CN" altLang="en-US" sz="2400" dirty="0">
                <a:latin typeface="Agency FB" panose="020B0503020202020204" pitchFamily="34" charset="0"/>
              </a:rPr>
              <a:t>一阶电路的过渡过程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DD76BB8-A88E-45F9-9339-B059BEFB33D8}"/>
              </a:ext>
            </a:extLst>
          </p:cNvPr>
          <p:cNvGrpSpPr/>
          <p:nvPr/>
        </p:nvGrpSpPr>
        <p:grpSpPr>
          <a:xfrm>
            <a:off x="896644" y="865832"/>
            <a:ext cx="10377997" cy="1308884"/>
            <a:chOff x="896644" y="865832"/>
            <a:chExt cx="10377997" cy="1308884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F901F43A-9E48-4499-9698-4C81D96226B3}"/>
                </a:ext>
              </a:extLst>
            </p:cNvPr>
            <p:cNvSpPr txBox="1"/>
            <p:nvPr/>
          </p:nvSpPr>
          <p:spPr>
            <a:xfrm>
              <a:off x="896644" y="865832"/>
              <a:ext cx="10377997" cy="1308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latin typeface="+mn-ea"/>
                </a:rPr>
                <a:t>        根据一阶常系数线性非齐次微分方程通解形式，                   的完全解可以表示为：</a:t>
              </a:r>
            </a:p>
          </p:txBody>
        </p:sp>
        <p:graphicFrame>
          <p:nvGraphicFramePr>
            <p:cNvPr id="4" name="对象 3">
              <a:extLst>
                <a:ext uri="{FF2B5EF4-FFF2-40B4-BE49-F238E27FC236}">
                  <a16:creationId xmlns:a16="http://schemas.microsoft.com/office/drawing/2014/main" id="{24A3DDD2-BD0C-4A7A-AF36-EC22FFACF1B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8255668"/>
                </p:ext>
              </p:extLst>
            </p:nvPr>
          </p:nvGraphicFramePr>
          <p:xfrm>
            <a:off x="9213873" y="943646"/>
            <a:ext cx="2060765" cy="7098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338" name="Equation" r:id="rId5" imgW="1143000" imgH="393480" progId="Equation.DSMT4">
                    <p:embed/>
                  </p:oleObj>
                </mc:Choice>
                <mc:Fallback>
                  <p:oleObj name="Equation" r:id="rId5" imgW="1143000" imgH="393480" progId="Equation.DSMT4">
                    <p:embed/>
                    <p:pic>
                      <p:nvPicPr>
                        <p:cNvPr id="4" name="对象 3">
                          <a:extLst>
                            <a:ext uri="{FF2B5EF4-FFF2-40B4-BE49-F238E27FC236}">
                              <a16:creationId xmlns:a16="http://schemas.microsoft.com/office/drawing/2014/main" id="{24A3DDD2-BD0C-4A7A-AF36-EC22FFACF1B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213873" y="943646"/>
                          <a:ext cx="2060765" cy="70981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9426E06-69FA-42A5-9301-2E65A225B44E}"/>
              </a:ext>
            </a:extLst>
          </p:cNvPr>
          <p:cNvGrpSpPr/>
          <p:nvPr/>
        </p:nvGrpSpPr>
        <p:grpSpPr>
          <a:xfrm>
            <a:off x="896642" y="4703191"/>
            <a:ext cx="10377997" cy="841375"/>
            <a:chOff x="896642" y="4703191"/>
            <a:chExt cx="10377997" cy="841375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7FC86C4-FA50-4999-85C3-78251CB3C428}"/>
                </a:ext>
              </a:extLst>
            </p:cNvPr>
            <p:cNvSpPr txBox="1"/>
            <p:nvPr/>
          </p:nvSpPr>
          <p:spPr>
            <a:xfrm>
              <a:off x="896642" y="4877134"/>
              <a:ext cx="10377997" cy="662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latin typeface="+mn-ea"/>
                </a:rPr>
                <a:t>        由零输入响应，可得：</a:t>
              </a:r>
            </a:p>
          </p:txBody>
        </p:sp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1E9BAFE3-F84B-4A8A-AA6B-82E5BAC340F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763930"/>
                </p:ext>
              </p:extLst>
            </p:nvPr>
          </p:nvGraphicFramePr>
          <p:xfrm>
            <a:off x="5527351" y="4703191"/>
            <a:ext cx="2963863" cy="841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339" name="Equation" r:id="rId7" imgW="1117440" imgH="317160" progId="Equation.DSMT4">
                    <p:embed/>
                  </p:oleObj>
                </mc:Choice>
                <mc:Fallback>
                  <p:oleObj name="Equation" r:id="rId7" imgW="1117440" imgH="317160" progId="Equation.DSMT4">
                    <p:embed/>
                    <p:pic>
                      <p:nvPicPr>
                        <p:cNvPr id="11" name="对象 10">
                          <a:extLst>
                            <a:ext uri="{FF2B5EF4-FFF2-40B4-BE49-F238E27FC236}">
                              <a16:creationId xmlns:a16="http://schemas.microsoft.com/office/drawing/2014/main" id="{1E9BAFE3-F84B-4A8A-AA6B-82E5BAC340F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527351" y="4703191"/>
                          <a:ext cx="2963863" cy="841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0194DAE-A30A-44B2-A50A-8DE9AFF722BA}"/>
              </a:ext>
            </a:extLst>
          </p:cNvPr>
          <p:cNvGrpSpPr/>
          <p:nvPr/>
        </p:nvGrpSpPr>
        <p:grpSpPr>
          <a:xfrm>
            <a:off x="896642" y="5771942"/>
            <a:ext cx="9655494" cy="662554"/>
            <a:chOff x="896642" y="5771942"/>
            <a:chExt cx="9655494" cy="662554"/>
          </a:xfrm>
        </p:grpSpPr>
        <p:graphicFrame>
          <p:nvGraphicFramePr>
            <p:cNvPr id="6" name="对象 5">
              <a:extLst>
                <a:ext uri="{FF2B5EF4-FFF2-40B4-BE49-F238E27FC236}">
                  <a16:creationId xmlns:a16="http://schemas.microsoft.com/office/drawing/2014/main" id="{83E230FF-99E6-4855-B99F-B18984F3ACD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1353057"/>
                </p:ext>
              </p:extLst>
            </p:nvPr>
          </p:nvGraphicFramePr>
          <p:xfrm>
            <a:off x="9213873" y="5905858"/>
            <a:ext cx="1338263" cy="528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340" name="Equation" r:id="rId9" imgW="482400" imgH="190440" progId="Equation.DSMT4">
                    <p:embed/>
                  </p:oleObj>
                </mc:Choice>
                <mc:Fallback>
                  <p:oleObj name="Equation" r:id="rId9" imgW="482400" imgH="190440" progId="Equation.DSMT4">
                    <p:embed/>
                    <p:pic>
                      <p:nvPicPr>
                        <p:cNvPr id="6" name="对象 5">
                          <a:extLst>
                            <a:ext uri="{FF2B5EF4-FFF2-40B4-BE49-F238E27FC236}">
                              <a16:creationId xmlns:a16="http://schemas.microsoft.com/office/drawing/2014/main" id="{83E230FF-99E6-4855-B99F-B18984F3ACD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213873" y="5905858"/>
                          <a:ext cx="1338263" cy="5286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162A5C6-9CD8-4019-AF6E-824DD8CDAF51}"/>
                </a:ext>
              </a:extLst>
            </p:cNvPr>
            <p:cNvSpPr txBox="1"/>
            <p:nvPr/>
          </p:nvSpPr>
          <p:spPr>
            <a:xfrm>
              <a:off x="896642" y="5771942"/>
              <a:ext cx="8317232" cy="662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latin typeface="+mn-ea"/>
                </a:rPr>
                <a:t>        把电路达到新的稳态后的状态作为特解，则有：</a:t>
              </a:r>
            </a:p>
          </p:txBody>
        </p:sp>
      </p:grp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F8E3327-4CDE-4E7F-91E7-F97D62745A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423821"/>
              </p:ext>
            </p:extLst>
          </p:nvPr>
        </p:nvGraphicFramePr>
        <p:xfrm>
          <a:off x="4437533" y="2163496"/>
          <a:ext cx="2571750" cy="670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41" name="Equation" r:id="rId11" imgW="876240" imgH="228600" progId="Equation.DSMT4">
                  <p:embed/>
                </p:oleObj>
              </mc:Choice>
              <mc:Fallback>
                <p:oleObj name="Equation" r:id="rId11" imgW="876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37533" y="2163496"/>
                        <a:ext cx="2571750" cy="670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>
            <a:extLst>
              <a:ext uri="{FF2B5EF4-FFF2-40B4-BE49-F238E27FC236}">
                <a16:creationId xmlns:a16="http://schemas.microsoft.com/office/drawing/2014/main" id="{85D3B15F-311A-497B-81AE-53431081CB6B}"/>
              </a:ext>
            </a:extLst>
          </p:cNvPr>
          <p:cNvGrpSpPr/>
          <p:nvPr/>
        </p:nvGrpSpPr>
        <p:grpSpPr>
          <a:xfrm>
            <a:off x="896643" y="3011624"/>
            <a:ext cx="10377997" cy="662554"/>
            <a:chOff x="896643" y="3011624"/>
            <a:chExt cx="10377997" cy="662554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8E871B5-F46E-4D1E-BADF-98DB33B4D029}"/>
                </a:ext>
              </a:extLst>
            </p:cNvPr>
            <p:cNvSpPr txBox="1"/>
            <p:nvPr/>
          </p:nvSpPr>
          <p:spPr>
            <a:xfrm>
              <a:off x="896643" y="3011624"/>
              <a:ext cx="10377997" cy="662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latin typeface="+mn-ea"/>
                </a:rPr>
                <a:t>        其中，</a:t>
              </a:r>
              <a:r>
                <a:rPr lang="en-US" altLang="zh-CN" sz="2800" b="1" dirty="0">
                  <a:latin typeface="+mn-ea"/>
                </a:rPr>
                <a:t>     </a:t>
              </a:r>
              <a:r>
                <a:rPr lang="zh-CN" altLang="en-US" sz="2800" b="1" dirty="0">
                  <a:latin typeface="+mn-ea"/>
                </a:rPr>
                <a:t>为齐次方程的通解，    为非齐次方程的特解。</a:t>
              </a:r>
            </a:p>
          </p:txBody>
        </p:sp>
        <p:graphicFrame>
          <p:nvGraphicFramePr>
            <p:cNvPr id="9" name="对象 8">
              <a:extLst>
                <a:ext uri="{FF2B5EF4-FFF2-40B4-BE49-F238E27FC236}">
                  <a16:creationId xmlns:a16="http://schemas.microsoft.com/office/drawing/2014/main" id="{82B523FE-8C1A-488D-B2BC-A1B81FB49B7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0062247"/>
                </p:ext>
              </p:extLst>
            </p:nvPr>
          </p:nvGraphicFramePr>
          <p:xfrm>
            <a:off x="2794646" y="3136594"/>
            <a:ext cx="596253" cy="5366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342" name="Equation" r:id="rId13" imgW="253800" imgH="228600" progId="Equation.DSMT4">
                    <p:embed/>
                  </p:oleObj>
                </mc:Choice>
                <mc:Fallback>
                  <p:oleObj name="Equation" r:id="rId13" imgW="2538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794646" y="3136594"/>
                          <a:ext cx="596253" cy="53662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extLst>
                <a:ext uri="{FF2B5EF4-FFF2-40B4-BE49-F238E27FC236}">
                  <a16:creationId xmlns:a16="http://schemas.microsoft.com/office/drawing/2014/main" id="{E294C801-5152-469B-8A2A-76B3A36596E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9162596"/>
                </p:ext>
              </p:extLst>
            </p:nvPr>
          </p:nvGraphicFramePr>
          <p:xfrm>
            <a:off x="6485289" y="3147301"/>
            <a:ext cx="523994" cy="5239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343" name="Equation" r:id="rId15" imgW="228600" imgH="228600" progId="Equation.DSMT4">
                    <p:embed/>
                  </p:oleObj>
                </mc:Choice>
                <mc:Fallback>
                  <p:oleObj name="Equation" r:id="rId15" imgW="2286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6485289" y="3147301"/>
                          <a:ext cx="523994" cy="52399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5D7E1D9-012A-4BB0-AA0F-454C6D51C6D9}"/>
              </a:ext>
            </a:extLst>
          </p:cNvPr>
          <p:cNvGrpSpPr/>
          <p:nvPr/>
        </p:nvGrpSpPr>
        <p:grpSpPr>
          <a:xfrm>
            <a:off x="896640" y="3832802"/>
            <a:ext cx="10377997" cy="885825"/>
            <a:chOff x="896640" y="3832802"/>
            <a:chExt cx="10377997" cy="885825"/>
          </a:xfrm>
        </p:grpSpPr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1D064B5A-5215-44DF-84BE-F3A065D3FE8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3027179"/>
                </p:ext>
              </p:extLst>
            </p:nvPr>
          </p:nvGraphicFramePr>
          <p:xfrm>
            <a:off x="6085638" y="3832802"/>
            <a:ext cx="2560638" cy="885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344" name="Equation" r:id="rId17" imgW="1028520" imgH="355320" progId="Equation.DSMT4">
                    <p:embed/>
                  </p:oleObj>
                </mc:Choice>
                <mc:Fallback>
                  <p:oleObj name="Equation" r:id="rId17" imgW="1028520" imgH="355320" progId="Equation.DSMT4">
                    <p:embed/>
                    <p:pic>
                      <p:nvPicPr>
                        <p:cNvPr id="8" name="对象 7">
                          <a:extLst>
                            <a:ext uri="{FF2B5EF4-FFF2-40B4-BE49-F238E27FC236}">
                              <a16:creationId xmlns:a16="http://schemas.microsoft.com/office/drawing/2014/main" id="{1D064B5A-5215-44DF-84BE-F3A065D3FE8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085638" y="3832802"/>
                          <a:ext cx="2560638" cy="885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076D196-A56D-42FF-8BA1-27D44112CC77}"/>
                </a:ext>
              </a:extLst>
            </p:cNvPr>
            <p:cNvSpPr txBox="1"/>
            <p:nvPr/>
          </p:nvSpPr>
          <p:spPr>
            <a:xfrm>
              <a:off x="896640" y="3898671"/>
              <a:ext cx="10377997" cy="662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latin typeface="+mn-ea"/>
                </a:rPr>
                <a:t>        原方程对应的齐次方程为：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2742380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37533" y="404167"/>
            <a:ext cx="3316934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3.2 </a:t>
            </a:r>
            <a:r>
              <a:rPr lang="zh-CN" altLang="en-US" sz="2400" dirty="0">
                <a:latin typeface="Agency FB" panose="020B0503020202020204" pitchFamily="34" charset="0"/>
              </a:rPr>
              <a:t>一阶电路的过渡过程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01F43A-9E48-4499-9698-4C81D96226B3}"/>
              </a:ext>
            </a:extLst>
          </p:cNvPr>
          <p:cNvSpPr txBox="1"/>
          <p:nvPr/>
        </p:nvSpPr>
        <p:spPr>
          <a:xfrm>
            <a:off x="896644" y="865832"/>
            <a:ext cx="1037799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    所以，通解为：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626298A2-A948-4230-9649-12B99EA9BB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963491"/>
              </p:ext>
            </p:extLst>
          </p:nvPr>
        </p:nvGraphicFramePr>
        <p:xfrm>
          <a:off x="3641725" y="1562328"/>
          <a:ext cx="367347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62" name="Equation" r:id="rId5" imgW="1346040" imgH="317160" progId="Equation.DSMT4">
                  <p:embed/>
                </p:oleObj>
              </mc:Choice>
              <mc:Fallback>
                <p:oleObj name="Equation" r:id="rId5" imgW="1346040" imgH="31716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626298A2-A948-4230-9649-12B99EA9BB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41725" y="1562328"/>
                        <a:ext cx="3673475" cy="865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>
            <a:extLst>
              <a:ext uri="{FF2B5EF4-FFF2-40B4-BE49-F238E27FC236}">
                <a16:creationId xmlns:a16="http://schemas.microsoft.com/office/drawing/2014/main" id="{EF89D5A8-BBD1-4A00-807E-1D91087ADF17}"/>
              </a:ext>
            </a:extLst>
          </p:cNvPr>
          <p:cNvGrpSpPr/>
          <p:nvPr/>
        </p:nvGrpSpPr>
        <p:grpSpPr>
          <a:xfrm>
            <a:off x="1511526" y="4303713"/>
            <a:ext cx="5185125" cy="991959"/>
            <a:chOff x="1724025" y="4483679"/>
            <a:chExt cx="5185125" cy="991959"/>
          </a:xfrm>
        </p:grpSpPr>
        <p:graphicFrame>
          <p:nvGraphicFramePr>
            <p:cNvPr id="15" name="对象 14">
              <a:extLst>
                <a:ext uri="{FF2B5EF4-FFF2-40B4-BE49-F238E27FC236}">
                  <a16:creationId xmlns:a16="http://schemas.microsoft.com/office/drawing/2014/main" id="{629F56AB-9FBD-41A1-B0E3-2918CE1C359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16800"/>
                </p:ext>
              </p:extLst>
            </p:nvPr>
          </p:nvGraphicFramePr>
          <p:xfrm>
            <a:off x="1804989" y="4483679"/>
            <a:ext cx="4949354" cy="7627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63" name="Equation" r:id="rId7" imgW="2057400" imgH="317160" progId="Equation.DSMT4">
                    <p:embed/>
                  </p:oleObj>
                </mc:Choice>
                <mc:Fallback>
                  <p:oleObj name="Equation" r:id="rId7" imgW="2057400" imgH="317160" progId="Equation.DSMT4">
                    <p:embed/>
                    <p:pic>
                      <p:nvPicPr>
                        <p:cNvPr id="15" name="对象 14">
                          <a:extLst>
                            <a:ext uri="{FF2B5EF4-FFF2-40B4-BE49-F238E27FC236}">
                              <a16:creationId xmlns:a16="http://schemas.microsoft.com/office/drawing/2014/main" id="{629F56AB-9FBD-41A1-B0E3-2918CE1C359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804989" y="4483679"/>
                          <a:ext cx="4949354" cy="76279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BEFA5C7-9381-4526-98AA-A0DBE15B50FC}"/>
                </a:ext>
              </a:extLst>
            </p:cNvPr>
            <p:cNvSpPr/>
            <p:nvPr/>
          </p:nvSpPr>
          <p:spPr>
            <a:xfrm>
              <a:off x="1724025" y="4486790"/>
              <a:ext cx="5185125" cy="9888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7D09242-844C-42BE-9A2C-7CFF9EC6C730}"/>
              </a:ext>
            </a:extLst>
          </p:cNvPr>
          <p:cNvGrpSpPr/>
          <p:nvPr/>
        </p:nvGrpSpPr>
        <p:grpSpPr>
          <a:xfrm>
            <a:off x="896643" y="2492107"/>
            <a:ext cx="10377997" cy="668571"/>
            <a:chOff x="896643" y="2492107"/>
            <a:chExt cx="10377997" cy="668571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DC46E4B-3373-45AD-A54B-DBE6DCEC1D30}"/>
                </a:ext>
              </a:extLst>
            </p:cNvPr>
            <p:cNvSpPr txBox="1"/>
            <p:nvPr/>
          </p:nvSpPr>
          <p:spPr>
            <a:xfrm>
              <a:off x="896643" y="2492107"/>
              <a:ext cx="10377997" cy="662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latin typeface="+mn-ea"/>
                </a:rPr>
                <a:t>    带入初始条件</a:t>
              </a:r>
              <a:r>
                <a:rPr lang="en-US" altLang="zh-CN" sz="2800" b="1" dirty="0" err="1">
                  <a:latin typeface="+mn-ea"/>
                </a:rPr>
                <a:t>u</a:t>
              </a:r>
              <a:r>
                <a:rPr lang="en-US" altLang="zh-CN" sz="2800" b="1" baseline="-25000" dirty="0" err="1">
                  <a:latin typeface="+mn-ea"/>
                </a:rPr>
                <a:t>C</a:t>
              </a:r>
              <a:r>
                <a:rPr lang="en-US" altLang="zh-CN" sz="2800" b="1" dirty="0">
                  <a:latin typeface="+mn-ea"/>
                </a:rPr>
                <a:t>(0</a:t>
              </a:r>
              <a:r>
                <a:rPr lang="en-US" altLang="zh-CN" sz="2800" b="1" baseline="-25000" dirty="0">
                  <a:latin typeface="+mn-ea"/>
                </a:rPr>
                <a:t>+</a:t>
              </a:r>
              <a:r>
                <a:rPr lang="en-US" altLang="zh-CN" sz="2800" b="1" dirty="0">
                  <a:latin typeface="+mn-ea"/>
                </a:rPr>
                <a:t>)=0</a:t>
              </a:r>
              <a:r>
                <a:rPr lang="zh-CN" altLang="en-US" sz="2800" b="1" dirty="0">
                  <a:latin typeface="+mn-ea"/>
                </a:rPr>
                <a:t>，确定</a:t>
              </a:r>
              <a:r>
                <a:rPr lang="en-US" altLang="zh-CN" sz="2800" b="1" dirty="0">
                  <a:latin typeface="+mn-ea"/>
                </a:rPr>
                <a:t>A</a:t>
              </a:r>
              <a:r>
                <a:rPr lang="zh-CN" altLang="en-US" sz="2800" b="1" dirty="0">
                  <a:latin typeface="+mn-ea"/>
                </a:rPr>
                <a:t>：</a:t>
              </a:r>
            </a:p>
          </p:txBody>
        </p:sp>
        <p:graphicFrame>
          <p:nvGraphicFramePr>
            <p:cNvPr id="4" name="对象 3">
              <a:extLst>
                <a:ext uri="{FF2B5EF4-FFF2-40B4-BE49-F238E27FC236}">
                  <a16:creationId xmlns:a16="http://schemas.microsoft.com/office/drawing/2014/main" id="{CE3D3F23-BEA6-47FF-AADE-E81D359FAC4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5006410"/>
                </p:ext>
              </p:extLst>
            </p:nvPr>
          </p:nvGraphicFramePr>
          <p:xfrm>
            <a:off x="6696651" y="2672350"/>
            <a:ext cx="1237098" cy="488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64" name="Equation" r:id="rId9" imgW="482400" imgH="190440" progId="Equation.DSMT4">
                    <p:embed/>
                  </p:oleObj>
                </mc:Choice>
                <mc:Fallback>
                  <p:oleObj name="Equation" r:id="rId9" imgW="48240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696651" y="2672350"/>
                          <a:ext cx="1237098" cy="4883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642452D0-E0C2-418A-BD59-918595BF65F5}"/>
              </a:ext>
            </a:extLst>
          </p:cNvPr>
          <p:cNvSpPr txBox="1"/>
          <p:nvPr/>
        </p:nvSpPr>
        <p:spPr>
          <a:xfrm>
            <a:off x="896642" y="3326127"/>
            <a:ext cx="1037799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    所以：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A8E1706-8C9C-4B56-9D14-2F00CB3365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33749" y="2869503"/>
            <a:ext cx="4194924" cy="276565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72F69E1-ACC1-4D9D-9A9B-6695A3827635}"/>
              </a:ext>
            </a:extLst>
          </p:cNvPr>
          <p:cNvSpPr txBox="1"/>
          <p:nvPr/>
        </p:nvSpPr>
        <p:spPr>
          <a:xfrm>
            <a:off x="896641" y="5425640"/>
            <a:ext cx="10377997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    式中</a:t>
            </a:r>
            <a:r>
              <a:rPr lang="en-US" altLang="zh-CN" sz="2800" b="1" dirty="0">
                <a:latin typeface="+mn-ea"/>
              </a:rPr>
              <a:t>τ=RC</a:t>
            </a:r>
            <a:r>
              <a:rPr lang="zh-CN" altLang="en-US" sz="2800" b="1" dirty="0">
                <a:latin typeface="+mn-ea"/>
              </a:rPr>
              <a:t>，</a:t>
            </a:r>
            <a:r>
              <a:rPr lang="en-US" altLang="zh-CN" sz="2800" b="1" dirty="0">
                <a:latin typeface="+mn-ea"/>
              </a:rPr>
              <a:t>τ</a:t>
            </a:r>
            <a:r>
              <a:rPr lang="zh-CN" altLang="en-US" sz="2800" b="1" dirty="0">
                <a:latin typeface="+mn-ea"/>
              </a:rPr>
              <a:t>称为</a:t>
            </a:r>
            <a:r>
              <a:rPr lang="en-US" altLang="zh-CN" sz="2800" b="1" dirty="0">
                <a:latin typeface="+mn-ea"/>
              </a:rPr>
              <a:t>RC</a:t>
            </a:r>
            <a:r>
              <a:rPr lang="zh-CN" altLang="en-US" sz="2800" b="1" dirty="0">
                <a:latin typeface="+mn-ea"/>
              </a:rPr>
              <a:t>电路的时间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常数</a:t>
            </a:r>
            <a:r>
              <a:rPr lang="zh-CN" altLang="en-US" sz="2800" b="1" dirty="0">
                <a:latin typeface="+mn-ea"/>
              </a:rPr>
              <a:t>，单位为秒，反映了电路的过渡过程的长短。</a:t>
            </a:r>
            <a:r>
              <a:rPr lang="el-GR" altLang="zh-CN" sz="2800" b="1" dirty="0">
                <a:solidFill>
                  <a:srgbClr val="FF0000"/>
                </a:solidFill>
                <a:latin typeface="+mn-ea"/>
              </a:rPr>
              <a:t> τ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↑，充电时间越长</a:t>
            </a:r>
            <a:r>
              <a:rPr lang="zh-CN" altLang="en-US" sz="2800" b="1" dirty="0">
                <a:latin typeface="+mn-ea"/>
              </a:rPr>
              <a:t>。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867830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337345" y="404167"/>
            <a:ext cx="351731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3.1 </a:t>
            </a:r>
            <a:r>
              <a:rPr lang="zh-CN" altLang="en-US" sz="2000" dirty="0">
                <a:latin typeface="Agency FB" panose="020B0503020202020204" pitchFamily="34" charset="0"/>
              </a:rPr>
              <a:t>电路的过渡过程及换路定则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5F5060-8603-44D8-A1AC-9296739C7547}"/>
              </a:ext>
            </a:extLst>
          </p:cNvPr>
          <p:cNvSpPr txBox="1"/>
          <p:nvPr/>
        </p:nvSpPr>
        <p:spPr>
          <a:xfrm>
            <a:off x="541538" y="865832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</a:rPr>
              <a:t>静态电路和动态电路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01F43A-9E48-4499-9698-4C81D96226B3}"/>
              </a:ext>
            </a:extLst>
          </p:cNvPr>
          <p:cNvSpPr txBox="1"/>
          <p:nvPr/>
        </p:nvSpPr>
        <p:spPr>
          <a:xfrm>
            <a:off x="541538" y="1742994"/>
            <a:ext cx="111237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    电阻电路分析中，通常采用代数关系方程，反映各元件伏安特性关系，描述电路中激励和响应之间的关系，这类电路统称为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静态电路</a:t>
            </a:r>
            <a:r>
              <a:rPr lang="zh-CN" altLang="en-US" sz="2800" b="1" dirty="0">
                <a:latin typeface="+mn-ea"/>
              </a:rPr>
              <a:t>。静态电路也称为“无记忆”电路，即电路在某一时刻的响应只与该时刻的激励有关，和过去时刻的激励无关。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48A60DE-A640-471C-AB95-749042459E1E}"/>
              </a:ext>
            </a:extLst>
          </p:cNvPr>
          <p:cNvSpPr txBox="1"/>
          <p:nvPr/>
        </p:nvSpPr>
        <p:spPr>
          <a:xfrm>
            <a:off x="541538" y="3789707"/>
            <a:ext cx="111237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    如果电路中元件的伏安特性具有微分或积分的特征，当电路结构或元件参数发生变化的时候，电路经过一段时间后会达到一个新的稳定状态，通常将这种具有过渡过程的电路称为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动态电路</a:t>
            </a:r>
            <a:r>
              <a:rPr lang="zh-CN" altLang="en-US" sz="2800" b="1" dirty="0">
                <a:latin typeface="+mn-ea"/>
              </a:rPr>
              <a:t>。动态电路的阶数与描述电路的微分方程的阶数有关。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8362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37533" y="404167"/>
            <a:ext cx="3316934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3.2 </a:t>
            </a:r>
            <a:r>
              <a:rPr lang="zh-CN" altLang="en-US" sz="2400" dirty="0">
                <a:latin typeface="Agency FB" panose="020B0503020202020204" pitchFamily="34" charset="0"/>
              </a:rPr>
              <a:t>一阶电路的过渡过程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5F5060-8603-44D8-A1AC-9296739C7547}"/>
              </a:ext>
            </a:extLst>
          </p:cNvPr>
          <p:cNvSpPr txBox="1"/>
          <p:nvPr/>
        </p:nvSpPr>
        <p:spPr>
          <a:xfrm>
            <a:off x="896644" y="865832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</a:rPr>
              <a:t>2</a:t>
            </a:r>
            <a:r>
              <a:rPr lang="zh-CN" altLang="en-US" sz="3600" b="1">
                <a:solidFill>
                  <a:srgbClr val="FF0000"/>
                </a:solidFill>
              </a:rPr>
              <a:t>、</a:t>
            </a:r>
            <a:r>
              <a:rPr lang="en-US" altLang="zh-CN" sz="3600" b="1" dirty="0">
                <a:solidFill>
                  <a:srgbClr val="FF0000"/>
                </a:solidFill>
              </a:rPr>
              <a:t>RL</a:t>
            </a:r>
            <a:r>
              <a:rPr lang="zh-CN" altLang="en-US" sz="3600" b="1" dirty="0">
                <a:solidFill>
                  <a:srgbClr val="FF0000"/>
                </a:solidFill>
              </a:rPr>
              <a:t>电路的零状态响应</a:t>
            </a:r>
          </a:p>
        </p:txBody>
      </p:sp>
      <p:pic>
        <p:nvPicPr>
          <p:cNvPr id="9" name="Picture 5" descr="3t15">
            <a:extLst>
              <a:ext uri="{FF2B5EF4-FFF2-40B4-BE49-F238E27FC236}">
                <a16:creationId xmlns:a16="http://schemas.microsoft.com/office/drawing/2014/main" id="{9322E6C2-6514-42A9-8A08-D7259E883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896" y="2297678"/>
            <a:ext cx="4608304" cy="2598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83374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37533" y="404167"/>
            <a:ext cx="3316934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3.2 </a:t>
            </a:r>
            <a:r>
              <a:rPr lang="zh-CN" altLang="en-US" sz="2400" dirty="0">
                <a:latin typeface="Agency FB" panose="020B0503020202020204" pitchFamily="34" charset="0"/>
              </a:rPr>
              <a:t>一阶电路的过渡过程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5F5060-8603-44D8-A1AC-9296739C7547}"/>
              </a:ext>
            </a:extLst>
          </p:cNvPr>
          <p:cNvSpPr txBox="1"/>
          <p:nvPr/>
        </p:nvSpPr>
        <p:spPr>
          <a:xfrm>
            <a:off x="896644" y="86583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定量数学分析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01F43A-9E48-4499-9698-4C81D96226B3}"/>
              </a:ext>
            </a:extLst>
          </p:cNvPr>
          <p:cNvSpPr txBox="1"/>
          <p:nvPr/>
        </p:nvSpPr>
        <p:spPr>
          <a:xfrm>
            <a:off x="896644" y="1619883"/>
            <a:ext cx="1037799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    对换路后的电路，根据</a:t>
            </a:r>
            <a:r>
              <a:rPr lang="en-US" altLang="zh-CN" sz="2800" b="1" dirty="0">
                <a:latin typeface="+mn-ea"/>
              </a:rPr>
              <a:t>KCL</a:t>
            </a:r>
            <a:r>
              <a:rPr lang="zh-CN" altLang="en-US" sz="2800" b="1" dirty="0">
                <a:latin typeface="+mn-ea"/>
              </a:rPr>
              <a:t>定律和元件的约束关系可得：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F2FB441-3FC7-42C6-AE2C-C68EA9A441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962461"/>
              </p:ext>
            </p:extLst>
          </p:nvPr>
        </p:nvGraphicFramePr>
        <p:xfrm>
          <a:off x="4243388" y="2374900"/>
          <a:ext cx="2570162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8" name="Equation" r:id="rId5" imgW="1155600" imgH="1028520" progId="Equation.DSMT4">
                  <p:embed/>
                </p:oleObj>
              </mc:Choice>
              <mc:Fallback>
                <p:oleObj name="Equation" r:id="rId5" imgW="1155600" imgH="102852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9F2FB441-3FC7-42C6-AE2C-C68EA9A441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43388" y="2374900"/>
                        <a:ext cx="2570162" cy="2287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B98AF16B-DD50-41AF-A5CB-52360C85FE56}"/>
              </a:ext>
            </a:extLst>
          </p:cNvPr>
          <p:cNvSpPr txBox="1"/>
          <p:nvPr/>
        </p:nvSpPr>
        <p:spPr>
          <a:xfrm>
            <a:off x="896643" y="4575564"/>
            <a:ext cx="1037799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    可得一阶常系数线性非齐次微分方程：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A853CAB-3C37-4E81-9C1E-972DE54320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735932"/>
              </p:ext>
            </p:extLst>
          </p:nvPr>
        </p:nvGraphicFramePr>
        <p:xfrm>
          <a:off x="4160838" y="5386388"/>
          <a:ext cx="270351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9" name="Equation" r:id="rId7" imgW="1257120" imgH="571320" progId="Equation.DSMT4">
                  <p:embed/>
                </p:oleObj>
              </mc:Choice>
              <mc:Fallback>
                <p:oleObj name="Equation" r:id="rId7" imgW="1257120" imgH="57132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A853CAB-3C37-4E81-9C1E-972DE54320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60838" y="5386388"/>
                        <a:ext cx="2703512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526761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37533" y="404167"/>
            <a:ext cx="3316934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3.2 </a:t>
            </a:r>
            <a:r>
              <a:rPr lang="zh-CN" altLang="en-US" sz="2400" dirty="0">
                <a:latin typeface="Agency FB" panose="020B0503020202020204" pitchFamily="34" charset="0"/>
              </a:rPr>
              <a:t>一阶电路的过渡过程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01F43A-9E48-4499-9698-4C81D96226B3}"/>
              </a:ext>
            </a:extLst>
          </p:cNvPr>
          <p:cNvSpPr txBox="1"/>
          <p:nvPr/>
        </p:nvSpPr>
        <p:spPr>
          <a:xfrm>
            <a:off x="896638" y="1114065"/>
            <a:ext cx="1037799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    类似求</a:t>
            </a:r>
            <a:r>
              <a:rPr lang="en-US" altLang="zh-CN" sz="2800" b="1" dirty="0">
                <a:latin typeface="+mn-ea"/>
              </a:rPr>
              <a:t>RC</a:t>
            </a:r>
            <a:r>
              <a:rPr lang="zh-CN" altLang="en-US" sz="2800" b="1" dirty="0">
                <a:latin typeface="+mn-ea"/>
              </a:rPr>
              <a:t>电路零状态，方程的通解可以表示为：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91FEB1F-91A2-49F8-82A4-017175B4FD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426792"/>
              </p:ext>
            </p:extLst>
          </p:nvPr>
        </p:nvGraphicFramePr>
        <p:xfrm>
          <a:off x="4946650" y="2054615"/>
          <a:ext cx="1612805" cy="52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38" name="Equation" r:id="rId5" imgW="545760" imgH="177480" progId="Equation.DSMT4">
                  <p:embed/>
                </p:oleObj>
              </mc:Choice>
              <mc:Fallback>
                <p:oleObj name="Equation" r:id="rId5" imgW="5457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46650" y="2054615"/>
                        <a:ext cx="1612805" cy="52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9">
            <a:extLst>
              <a:ext uri="{FF2B5EF4-FFF2-40B4-BE49-F238E27FC236}">
                <a16:creationId xmlns:a16="http://schemas.microsoft.com/office/drawing/2014/main" id="{124B21BA-D28A-411E-B993-CF04E8FFECAD}"/>
              </a:ext>
            </a:extLst>
          </p:cNvPr>
          <p:cNvGrpSpPr/>
          <p:nvPr/>
        </p:nvGrpSpPr>
        <p:grpSpPr>
          <a:xfrm>
            <a:off x="896639" y="2809921"/>
            <a:ext cx="10377997" cy="885825"/>
            <a:chOff x="896640" y="3854695"/>
            <a:chExt cx="10377997" cy="885825"/>
          </a:xfrm>
        </p:grpSpPr>
        <p:graphicFrame>
          <p:nvGraphicFramePr>
            <p:cNvPr id="21" name="对象 20">
              <a:extLst>
                <a:ext uri="{FF2B5EF4-FFF2-40B4-BE49-F238E27FC236}">
                  <a16:creationId xmlns:a16="http://schemas.microsoft.com/office/drawing/2014/main" id="{13D96A05-387D-498A-A9D3-66D19686B31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0858374"/>
                </p:ext>
              </p:extLst>
            </p:nvPr>
          </p:nvGraphicFramePr>
          <p:xfrm>
            <a:off x="5573243" y="3854695"/>
            <a:ext cx="2181225" cy="885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39" name="Equation" r:id="rId7" imgW="876240" imgH="355320" progId="Equation.DSMT4">
                    <p:embed/>
                  </p:oleObj>
                </mc:Choice>
                <mc:Fallback>
                  <p:oleObj name="Equation" r:id="rId7" imgW="876240" imgH="355320" progId="Equation.DSMT4">
                    <p:embed/>
                    <p:pic>
                      <p:nvPicPr>
                        <p:cNvPr id="8" name="对象 7">
                          <a:extLst>
                            <a:ext uri="{FF2B5EF4-FFF2-40B4-BE49-F238E27FC236}">
                              <a16:creationId xmlns:a16="http://schemas.microsoft.com/office/drawing/2014/main" id="{1D064B5A-5215-44DF-84BE-F3A065D3FE8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573243" y="3854695"/>
                          <a:ext cx="2181225" cy="885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90DC412-F1B0-4B35-A651-778F7DF37E0F}"/>
                </a:ext>
              </a:extLst>
            </p:cNvPr>
            <p:cNvSpPr txBox="1"/>
            <p:nvPr/>
          </p:nvSpPr>
          <p:spPr>
            <a:xfrm>
              <a:off x="896640" y="3898671"/>
              <a:ext cx="10377997" cy="662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latin typeface="+mn-ea"/>
                </a:rPr>
                <a:t>    原方程对应的齐次方程为：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2C4D171-7ABA-4563-B4FF-B77B9C62EFA7}"/>
              </a:ext>
            </a:extLst>
          </p:cNvPr>
          <p:cNvGrpSpPr/>
          <p:nvPr/>
        </p:nvGrpSpPr>
        <p:grpSpPr>
          <a:xfrm>
            <a:off x="896638" y="3790633"/>
            <a:ext cx="10377997" cy="808037"/>
            <a:chOff x="896642" y="4759755"/>
            <a:chExt cx="10377997" cy="808037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5202138-07C2-4147-86B5-D7A3B914DF90}"/>
                </a:ext>
              </a:extLst>
            </p:cNvPr>
            <p:cNvSpPr txBox="1"/>
            <p:nvPr/>
          </p:nvSpPr>
          <p:spPr>
            <a:xfrm>
              <a:off x="896642" y="4877134"/>
              <a:ext cx="10377997" cy="662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latin typeface="+mn-ea"/>
                </a:rPr>
                <a:t>    方程通解为：</a:t>
              </a:r>
            </a:p>
          </p:txBody>
        </p:sp>
        <p:graphicFrame>
          <p:nvGraphicFramePr>
            <p:cNvPr id="25" name="对象 24">
              <a:extLst>
                <a:ext uri="{FF2B5EF4-FFF2-40B4-BE49-F238E27FC236}">
                  <a16:creationId xmlns:a16="http://schemas.microsoft.com/office/drawing/2014/main" id="{AE86AD86-405F-4D53-99C7-80306EB9BDC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4799225"/>
                </p:ext>
              </p:extLst>
            </p:nvPr>
          </p:nvGraphicFramePr>
          <p:xfrm>
            <a:off x="3520936" y="4759755"/>
            <a:ext cx="2695575" cy="808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40" name="Equation" r:id="rId9" imgW="1015920" imgH="304560" progId="Equation.DSMT4">
                    <p:embed/>
                  </p:oleObj>
                </mc:Choice>
                <mc:Fallback>
                  <p:oleObj name="Equation" r:id="rId9" imgW="1015920" imgH="304560" progId="Equation.DSMT4">
                    <p:embed/>
                    <p:pic>
                      <p:nvPicPr>
                        <p:cNvPr id="11" name="对象 10">
                          <a:extLst>
                            <a:ext uri="{FF2B5EF4-FFF2-40B4-BE49-F238E27FC236}">
                              <a16:creationId xmlns:a16="http://schemas.microsoft.com/office/drawing/2014/main" id="{1E9BAFE3-F84B-4A8A-AA6B-82E5BAC340F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520936" y="4759755"/>
                          <a:ext cx="2695575" cy="8080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C70F106-CDED-443E-BC5D-A84B5EF6557A}"/>
              </a:ext>
            </a:extLst>
          </p:cNvPr>
          <p:cNvGrpSpPr/>
          <p:nvPr/>
        </p:nvGrpSpPr>
        <p:grpSpPr>
          <a:xfrm>
            <a:off x="896638" y="4872852"/>
            <a:ext cx="9004600" cy="662554"/>
            <a:chOff x="896642" y="5771942"/>
            <a:chExt cx="9004600" cy="662554"/>
          </a:xfrm>
        </p:grpSpPr>
        <p:graphicFrame>
          <p:nvGraphicFramePr>
            <p:cNvPr id="27" name="对象 26">
              <a:extLst>
                <a:ext uri="{FF2B5EF4-FFF2-40B4-BE49-F238E27FC236}">
                  <a16:creationId xmlns:a16="http://schemas.microsoft.com/office/drawing/2014/main" id="{1F8D0B15-C1FB-4DAD-AD3C-DC9AB239758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8064389"/>
                </p:ext>
              </p:extLst>
            </p:nvPr>
          </p:nvGraphicFramePr>
          <p:xfrm>
            <a:off x="8739192" y="5905858"/>
            <a:ext cx="1162050" cy="528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41" name="Equation" r:id="rId11" imgW="419040" imgH="190440" progId="Equation.DSMT4">
                    <p:embed/>
                  </p:oleObj>
                </mc:Choice>
                <mc:Fallback>
                  <p:oleObj name="Equation" r:id="rId11" imgW="419040" imgH="190440" progId="Equation.DSMT4">
                    <p:embed/>
                    <p:pic>
                      <p:nvPicPr>
                        <p:cNvPr id="6" name="对象 5">
                          <a:extLst>
                            <a:ext uri="{FF2B5EF4-FFF2-40B4-BE49-F238E27FC236}">
                              <a16:creationId xmlns:a16="http://schemas.microsoft.com/office/drawing/2014/main" id="{83E230FF-99E6-4855-B99F-B18984F3ACD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8739192" y="5905858"/>
                          <a:ext cx="1162050" cy="5286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CEF8116-6B75-463E-83D9-20C565EDC67D}"/>
                </a:ext>
              </a:extLst>
            </p:cNvPr>
            <p:cNvSpPr txBox="1"/>
            <p:nvPr/>
          </p:nvSpPr>
          <p:spPr>
            <a:xfrm>
              <a:off x="896642" y="5771942"/>
              <a:ext cx="8317232" cy="662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latin typeface="+mn-ea"/>
                </a:rPr>
                <a:t>    把电路达到新的稳态后的状态作为特解，则有：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3363120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37533" y="404167"/>
            <a:ext cx="3316934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3.2 </a:t>
            </a:r>
            <a:r>
              <a:rPr lang="zh-CN" altLang="en-US" sz="2400" dirty="0">
                <a:latin typeface="Agency FB" panose="020B0503020202020204" pitchFamily="34" charset="0"/>
              </a:rPr>
              <a:t>一阶电路的过渡过程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01F43A-9E48-4499-9698-4C81D96226B3}"/>
              </a:ext>
            </a:extLst>
          </p:cNvPr>
          <p:cNvSpPr txBox="1"/>
          <p:nvPr/>
        </p:nvSpPr>
        <p:spPr>
          <a:xfrm>
            <a:off x="896644" y="865832"/>
            <a:ext cx="1037799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    所以，通解为：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626298A2-A948-4230-9649-12B99EA9BB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865816"/>
              </p:ext>
            </p:extLst>
          </p:nvPr>
        </p:nvGraphicFramePr>
        <p:xfrm>
          <a:off x="3935413" y="1579563"/>
          <a:ext cx="3084512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64" name="Equation" r:id="rId5" imgW="1130040" imgH="304560" progId="Equation.DSMT4">
                  <p:embed/>
                </p:oleObj>
              </mc:Choice>
              <mc:Fallback>
                <p:oleObj name="Equation" r:id="rId5" imgW="1130040" imgH="30456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626298A2-A948-4230-9649-12B99EA9BB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35413" y="1579563"/>
                        <a:ext cx="3084512" cy="830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>
            <a:extLst>
              <a:ext uri="{FF2B5EF4-FFF2-40B4-BE49-F238E27FC236}">
                <a16:creationId xmlns:a16="http://schemas.microsoft.com/office/drawing/2014/main" id="{EF89D5A8-BBD1-4A00-807E-1D91087ADF17}"/>
              </a:ext>
            </a:extLst>
          </p:cNvPr>
          <p:cNvGrpSpPr/>
          <p:nvPr/>
        </p:nvGrpSpPr>
        <p:grpSpPr>
          <a:xfrm>
            <a:off x="1444851" y="4092990"/>
            <a:ext cx="5185125" cy="988848"/>
            <a:chOff x="1724025" y="4486790"/>
            <a:chExt cx="5185125" cy="988848"/>
          </a:xfrm>
        </p:grpSpPr>
        <p:graphicFrame>
          <p:nvGraphicFramePr>
            <p:cNvPr id="15" name="对象 14">
              <a:extLst>
                <a:ext uri="{FF2B5EF4-FFF2-40B4-BE49-F238E27FC236}">
                  <a16:creationId xmlns:a16="http://schemas.microsoft.com/office/drawing/2014/main" id="{629F56AB-9FBD-41A1-B0E3-2918CE1C359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5631688"/>
                </p:ext>
              </p:extLst>
            </p:nvPr>
          </p:nvGraphicFramePr>
          <p:xfrm>
            <a:off x="1834924" y="4499554"/>
            <a:ext cx="4889500" cy="731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265" name="Equation" r:id="rId7" imgW="2031840" imgH="304560" progId="Equation.DSMT4">
                    <p:embed/>
                  </p:oleObj>
                </mc:Choice>
                <mc:Fallback>
                  <p:oleObj name="Equation" r:id="rId7" imgW="2031840" imgH="304560" progId="Equation.DSMT4">
                    <p:embed/>
                    <p:pic>
                      <p:nvPicPr>
                        <p:cNvPr id="15" name="对象 14">
                          <a:extLst>
                            <a:ext uri="{FF2B5EF4-FFF2-40B4-BE49-F238E27FC236}">
                              <a16:creationId xmlns:a16="http://schemas.microsoft.com/office/drawing/2014/main" id="{629F56AB-9FBD-41A1-B0E3-2918CE1C359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834924" y="4499554"/>
                          <a:ext cx="4889500" cy="7318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BEFA5C7-9381-4526-98AA-A0DBE15B50FC}"/>
                </a:ext>
              </a:extLst>
            </p:cNvPr>
            <p:cNvSpPr/>
            <p:nvPr/>
          </p:nvSpPr>
          <p:spPr>
            <a:xfrm>
              <a:off x="1724025" y="4486790"/>
              <a:ext cx="5185125" cy="9888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7D09242-844C-42BE-9A2C-7CFF9EC6C730}"/>
              </a:ext>
            </a:extLst>
          </p:cNvPr>
          <p:cNvGrpSpPr/>
          <p:nvPr/>
        </p:nvGrpSpPr>
        <p:grpSpPr>
          <a:xfrm>
            <a:off x="896643" y="2492107"/>
            <a:ext cx="10377997" cy="662554"/>
            <a:chOff x="896643" y="2492107"/>
            <a:chExt cx="10377997" cy="662554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DC46E4B-3373-45AD-A54B-DBE6DCEC1D30}"/>
                </a:ext>
              </a:extLst>
            </p:cNvPr>
            <p:cNvSpPr txBox="1"/>
            <p:nvPr/>
          </p:nvSpPr>
          <p:spPr>
            <a:xfrm>
              <a:off x="896643" y="2492107"/>
              <a:ext cx="10377997" cy="662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latin typeface="+mn-ea"/>
                </a:rPr>
                <a:t>    带入初始条件</a:t>
              </a:r>
              <a:r>
                <a:rPr lang="en-US" altLang="zh-CN" sz="2800" b="1" dirty="0" err="1">
                  <a:latin typeface="+mn-ea"/>
                </a:rPr>
                <a:t>i</a:t>
              </a:r>
              <a:r>
                <a:rPr lang="en-US" altLang="zh-CN" sz="2800" b="1" baseline="-25000" dirty="0" err="1">
                  <a:latin typeface="+mn-ea"/>
                </a:rPr>
                <a:t>L</a:t>
              </a:r>
              <a:r>
                <a:rPr lang="en-US" altLang="zh-CN" sz="2800" b="1" dirty="0">
                  <a:latin typeface="+mn-ea"/>
                </a:rPr>
                <a:t>(0</a:t>
              </a:r>
              <a:r>
                <a:rPr lang="en-US" altLang="zh-CN" sz="2800" b="1" baseline="-25000" dirty="0">
                  <a:latin typeface="+mn-ea"/>
                </a:rPr>
                <a:t>+</a:t>
              </a:r>
              <a:r>
                <a:rPr lang="en-US" altLang="zh-CN" sz="2800" b="1" dirty="0">
                  <a:latin typeface="+mn-ea"/>
                </a:rPr>
                <a:t>)=0</a:t>
              </a:r>
              <a:r>
                <a:rPr lang="zh-CN" altLang="en-US" sz="2800" b="1" dirty="0">
                  <a:latin typeface="+mn-ea"/>
                </a:rPr>
                <a:t>，确定</a:t>
              </a:r>
              <a:r>
                <a:rPr lang="en-US" altLang="zh-CN" sz="2800" b="1" dirty="0">
                  <a:latin typeface="+mn-ea"/>
                </a:rPr>
                <a:t>A</a:t>
              </a:r>
              <a:r>
                <a:rPr lang="zh-CN" altLang="en-US" sz="2800" b="1" dirty="0">
                  <a:latin typeface="+mn-ea"/>
                </a:rPr>
                <a:t>：</a:t>
              </a:r>
            </a:p>
          </p:txBody>
        </p:sp>
        <p:graphicFrame>
          <p:nvGraphicFramePr>
            <p:cNvPr id="4" name="对象 3">
              <a:extLst>
                <a:ext uri="{FF2B5EF4-FFF2-40B4-BE49-F238E27FC236}">
                  <a16:creationId xmlns:a16="http://schemas.microsoft.com/office/drawing/2014/main" id="{CE3D3F23-BEA6-47FF-AADE-E81D359FAC4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6687785"/>
                </p:ext>
              </p:extLst>
            </p:nvPr>
          </p:nvGraphicFramePr>
          <p:xfrm>
            <a:off x="6541844" y="2663573"/>
            <a:ext cx="1139825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266" name="Equation" r:id="rId9" imgW="444240" imgH="190440" progId="Equation.DSMT4">
                    <p:embed/>
                  </p:oleObj>
                </mc:Choice>
                <mc:Fallback>
                  <p:oleObj name="Equation" r:id="rId9" imgW="444240" imgH="190440" progId="Equation.DSMT4">
                    <p:embed/>
                    <p:pic>
                      <p:nvPicPr>
                        <p:cNvPr id="4" name="对象 3">
                          <a:extLst>
                            <a:ext uri="{FF2B5EF4-FFF2-40B4-BE49-F238E27FC236}">
                              <a16:creationId xmlns:a16="http://schemas.microsoft.com/office/drawing/2014/main" id="{CE3D3F23-BEA6-47FF-AADE-E81D359FAC4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541844" y="2663573"/>
                          <a:ext cx="1139825" cy="4889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642452D0-E0C2-418A-BD59-918595BF65F5}"/>
              </a:ext>
            </a:extLst>
          </p:cNvPr>
          <p:cNvSpPr txBox="1"/>
          <p:nvPr/>
        </p:nvSpPr>
        <p:spPr>
          <a:xfrm>
            <a:off x="896642" y="3326127"/>
            <a:ext cx="1037799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    所以：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72F69E1-ACC1-4D9D-9A9B-6695A3827635}"/>
              </a:ext>
            </a:extLst>
          </p:cNvPr>
          <p:cNvSpPr txBox="1"/>
          <p:nvPr/>
        </p:nvSpPr>
        <p:spPr>
          <a:xfrm>
            <a:off x="896641" y="5182320"/>
            <a:ext cx="1037799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    令</a:t>
            </a:r>
            <a:r>
              <a:rPr lang="en-US" altLang="zh-CN" sz="2800" b="1" dirty="0">
                <a:latin typeface="+mn-ea"/>
              </a:rPr>
              <a:t>τ=L/R</a:t>
            </a:r>
            <a:r>
              <a:rPr lang="zh-CN" altLang="en-US" sz="2800" b="1" dirty="0">
                <a:latin typeface="+mn-ea"/>
              </a:rPr>
              <a:t>为电路的时间常数，则：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11A5ED7-FCA5-4807-BE05-E92912DC56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445777"/>
              </p:ext>
            </p:extLst>
          </p:nvPr>
        </p:nvGraphicFramePr>
        <p:xfrm>
          <a:off x="3104335" y="5766678"/>
          <a:ext cx="2981304" cy="912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67" name="Equation" r:id="rId11" imgW="1244520" imgH="380880" progId="Equation.DSMT4">
                  <p:embed/>
                </p:oleObj>
              </mc:Choice>
              <mc:Fallback>
                <p:oleObj name="Equation" r:id="rId11" imgW="12445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04335" y="5766678"/>
                        <a:ext cx="2981304" cy="9126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5" descr="3t16">
            <a:extLst>
              <a:ext uri="{FF2B5EF4-FFF2-40B4-BE49-F238E27FC236}">
                <a16:creationId xmlns:a16="http://schemas.microsoft.com/office/drawing/2014/main" id="{E6AA6C9A-73CA-4546-8117-6A9E351DFC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01"/>
          <a:stretch/>
        </p:blipFill>
        <p:spPr bwMode="auto">
          <a:xfrm>
            <a:off x="7754467" y="868996"/>
            <a:ext cx="4506912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5" descr="3t16">
            <a:extLst>
              <a:ext uri="{FF2B5EF4-FFF2-40B4-BE49-F238E27FC236}">
                <a16:creationId xmlns:a16="http://schemas.microsoft.com/office/drawing/2014/main" id="{5C7F55EA-C17D-43AF-9EF1-BFF718A3F1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77"/>
          <a:stretch/>
        </p:blipFill>
        <p:spPr bwMode="auto">
          <a:xfrm>
            <a:off x="7754467" y="3837811"/>
            <a:ext cx="380047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397776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V="1">
            <a:off x="-1099284" y="1444859"/>
            <a:ext cx="6166850" cy="39682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6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3578217" y="4767072"/>
            <a:ext cx="1156115" cy="95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968283" y="3013501"/>
            <a:ext cx="5851282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800" dirty="0">
                <a:latin typeface="Agency FB" panose="020B0503020202020204" pitchFamily="34" charset="0"/>
              </a:rPr>
              <a:t>3.3 </a:t>
            </a:r>
            <a:r>
              <a:rPr lang="zh-CN" altLang="en-US" sz="4800" dirty="0">
                <a:latin typeface="Agency FB" panose="020B0503020202020204" pitchFamily="34" charset="0"/>
              </a:rPr>
              <a:t>一阶电路的全响应</a:t>
            </a:r>
          </a:p>
        </p:txBody>
      </p:sp>
      <p:sp>
        <p:nvSpPr>
          <p:cNvPr id="40" name="任意多边形 39"/>
          <p:cNvSpPr/>
          <p:nvPr/>
        </p:nvSpPr>
        <p:spPr>
          <a:xfrm>
            <a:off x="10445469" y="5500915"/>
            <a:ext cx="1746531" cy="1357086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7812" y="6378594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312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7" grpId="0"/>
      <p:bldP spid="4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586612" y="404167"/>
            <a:ext cx="301877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3.3 </a:t>
            </a:r>
            <a:r>
              <a:rPr lang="zh-CN" altLang="en-US" sz="2400" dirty="0">
                <a:latin typeface="Agency FB" panose="020B0503020202020204" pitchFamily="34" charset="0"/>
              </a:rPr>
              <a:t>一阶电路的全响应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5F5060-8603-44D8-A1AC-9296739C7547}"/>
              </a:ext>
            </a:extLst>
          </p:cNvPr>
          <p:cNvSpPr txBox="1"/>
          <p:nvPr/>
        </p:nvSpPr>
        <p:spPr>
          <a:xfrm>
            <a:off x="896644" y="865832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</a:rPr>
              <a:t>一阶电路的全响应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01F43A-9E48-4499-9698-4C81D96226B3}"/>
              </a:ext>
            </a:extLst>
          </p:cNvPr>
          <p:cNvSpPr txBox="1"/>
          <p:nvPr/>
        </p:nvSpPr>
        <p:spPr>
          <a:xfrm>
            <a:off x="896644" y="1742994"/>
            <a:ext cx="10377997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    当电路的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初始状态不为零</a:t>
            </a:r>
            <a:r>
              <a:rPr lang="zh-CN" altLang="en-US" sz="2800" b="1" dirty="0">
                <a:latin typeface="+mn-ea"/>
              </a:rPr>
              <a:t>，而且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外加激励也不为零</a:t>
            </a:r>
            <a:r>
              <a:rPr lang="zh-CN" altLang="en-US" sz="2800" b="1" dirty="0">
                <a:latin typeface="+mn-ea"/>
              </a:rPr>
              <a:t>时，电路的响应称为电路的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全响应</a:t>
            </a:r>
            <a:r>
              <a:rPr lang="zh-CN" altLang="en-US" sz="2800" b="1" dirty="0">
                <a:latin typeface="+mn-ea"/>
              </a:rPr>
              <a:t>。</a:t>
            </a:r>
          </a:p>
        </p:txBody>
      </p:sp>
      <p:pic>
        <p:nvPicPr>
          <p:cNvPr id="7" name="Picture 4" descr="3t17">
            <a:extLst>
              <a:ext uri="{FF2B5EF4-FFF2-40B4-BE49-F238E27FC236}">
                <a16:creationId xmlns:a16="http://schemas.microsoft.com/office/drawing/2014/main" id="{5AE1AF7C-CB60-46E4-8D37-1F9FFB9A2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199" y="3282709"/>
            <a:ext cx="4419600" cy="257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40150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586612" y="404167"/>
            <a:ext cx="301877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3.3 </a:t>
            </a:r>
            <a:r>
              <a:rPr lang="zh-CN" altLang="en-US" sz="2400" dirty="0">
                <a:latin typeface="Agency FB" panose="020B0503020202020204" pitchFamily="34" charset="0"/>
              </a:rPr>
              <a:t>一阶电路的全响应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5F5060-8603-44D8-A1AC-9296739C7547}"/>
              </a:ext>
            </a:extLst>
          </p:cNvPr>
          <p:cNvSpPr txBox="1"/>
          <p:nvPr/>
        </p:nvSpPr>
        <p:spPr>
          <a:xfrm>
            <a:off x="896645" y="865832"/>
            <a:ext cx="59583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根据基尔霍夫电压定律和伏安特性，换路后的电路方程为： </a:t>
            </a:r>
          </a:p>
        </p:txBody>
      </p:sp>
      <p:pic>
        <p:nvPicPr>
          <p:cNvPr id="7" name="Picture 4" descr="3t17">
            <a:extLst>
              <a:ext uri="{FF2B5EF4-FFF2-40B4-BE49-F238E27FC236}">
                <a16:creationId xmlns:a16="http://schemas.microsoft.com/office/drawing/2014/main" id="{5AE1AF7C-CB60-46E4-8D37-1F9FFB9A2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553" y="865832"/>
            <a:ext cx="4419600" cy="257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D5D04B1C-4E36-4409-997C-D25CA9895A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327865"/>
              </p:ext>
            </p:extLst>
          </p:nvPr>
        </p:nvGraphicFramePr>
        <p:xfrm>
          <a:off x="2764323" y="2050770"/>
          <a:ext cx="2215125" cy="22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3" name="Equation" r:id="rId6" imgW="698400" imgH="723600" progId="Equation.DSMT4">
                  <p:embed/>
                </p:oleObj>
              </mc:Choice>
              <mc:Fallback>
                <p:oleObj name="Equation" r:id="rId6" imgW="698400" imgH="72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64323" y="2050770"/>
                        <a:ext cx="2215125" cy="229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61F41A3F-07AE-4777-B2B0-82F293BEC6F9}"/>
              </a:ext>
            </a:extLst>
          </p:cNvPr>
          <p:cNvSpPr/>
          <p:nvPr/>
        </p:nvSpPr>
        <p:spPr>
          <a:xfrm>
            <a:off x="896645" y="4577276"/>
            <a:ext cx="59583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+mn-ea"/>
              </a:rPr>
              <a:t>    可得电路全响应的微分方程为：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B44A7D8-8F56-4ED9-8381-5C38A3243C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10176"/>
              </p:ext>
            </p:extLst>
          </p:nvPr>
        </p:nvGraphicFramePr>
        <p:xfrm>
          <a:off x="2764323" y="5331327"/>
          <a:ext cx="440055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4" name="Equation" r:id="rId8" imgW="4400402" imgH="981130" progId="Equation.DSMT4">
                  <p:embed/>
                </p:oleObj>
              </mc:Choice>
              <mc:Fallback>
                <p:oleObj name="Equation" r:id="rId8" imgW="4400402" imgH="98113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64323" y="5331327"/>
                        <a:ext cx="4400550" cy="98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614235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586612" y="404167"/>
            <a:ext cx="301877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3.3 </a:t>
            </a:r>
            <a:r>
              <a:rPr lang="zh-CN" altLang="en-US" sz="2400" dirty="0">
                <a:latin typeface="Agency FB" panose="020B0503020202020204" pitchFamily="34" charset="0"/>
              </a:rPr>
              <a:t>一阶电路的全响应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5F5060-8603-44D8-A1AC-9296739C7547}"/>
              </a:ext>
            </a:extLst>
          </p:cNvPr>
          <p:cNvSpPr txBox="1"/>
          <p:nvPr/>
        </p:nvSpPr>
        <p:spPr>
          <a:xfrm>
            <a:off x="896645" y="865832"/>
            <a:ext cx="5958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方程的解由两部分构成： </a:t>
            </a:r>
          </a:p>
        </p:txBody>
      </p:sp>
      <p:pic>
        <p:nvPicPr>
          <p:cNvPr id="7" name="Picture 4" descr="3t17">
            <a:extLst>
              <a:ext uri="{FF2B5EF4-FFF2-40B4-BE49-F238E27FC236}">
                <a16:creationId xmlns:a16="http://schemas.microsoft.com/office/drawing/2014/main" id="{5AE1AF7C-CB60-46E4-8D37-1F9FFB9A2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553" y="865832"/>
            <a:ext cx="4419600" cy="257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B1FA119A-60D9-41D3-8779-546EEDF267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593005"/>
              </p:ext>
            </p:extLst>
          </p:nvPr>
        </p:nvGraphicFramePr>
        <p:xfrm>
          <a:off x="2585205" y="1619883"/>
          <a:ext cx="25812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48" name="Equation" r:id="rId6" imgW="2581102" imgH="714144" progId="Equation.DSMT4">
                  <p:embed/>
                </p:oleObj>
              </mc:Choice>
              <mc:Fallback>
                <p:oleObj name="Equation" r:id="rId6" imgW="2581102" imgH="71414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85205" y="1619883"/>
                        <a:ext cx="2581275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9535F50A-C9E7-4A82-A17C-50B219C04AD1}"/>
              </a:ext>
            </a:extLst>
          </p:cNvPr>
          <p:cNvSpPr txBox="1"/>
          <p:nvPr/>
        </p:nvSpPr>
        <p:spPr>
          <a:xfrm>
            <a:off x="896645" y="2565089"/>
            <a:ext cx="5958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由零状态响应的分析可知： 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5374B29-EDF6-407D-A4DA-61ABD04243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671007"/>
              </p:ext>
            </p:extLst>
          </p:nvPr>
        </p:nvGraphicFramePr>
        <p:xfrm>
          <a:off x="2505075" y="3319140"/>
          <a:ext cx="344805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49" name="Equation" r:id="rId8" imgW="3448001" imgH="1057242" progId="Equation.DSMT4">
                  <p:embed/>
                </p:oleObj>
              </mc:Choice>
              <mc:Fallback>
                <p:oleObj name="Equation" r:id="rId8" imgW="3448001" imgH="105724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05075" y="3319140"/>
                        <a:ext cx="3448050" cy="105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E3BEB2A-BED5-43B8-A7FF-730FFC622282}"/>
              </a:ext>
            </a:extLst>
          </p:cNvPr>
          <p:cNvSpPr txBox="1"/>
          <p:nvPr/>
        </p:nvSpPr>
        <p:spPr>
          <a:xfrm>
            <a:off x="896644" y="4607246"/>
            <a:ext cx="5958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特解仍然选用电路的稳态为解： 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FED45FAB-CB84-4861-A65C-85CD854DE2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197922"/>
              </p:ext>
            </p:extLst>
          </p:nvPr>
        </p:nvGraphicFramePr>
        <p:xfrm>
          <a:off x="6391212" y="4607245"/>
          <a:ext cx="1360374" cy="523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50" name="Equation" r:id="rId10" imgW="495000" imgH="190440" progId="Equation.DSMT4">
                  <p:embed/>
                </p:oleObj>
              </mc:Choice>
              <mc:Fallback>
                <p:oleObj name="Equation" r:id="rId10" imgW="4950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91212" y="4607245"/>
                        <a:ext cx="1360374" cy="5232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2C7C13AB-A7F4-4186-927D-54DC6A56715F}"/>
              </a:ext>
            </a:extLst>
          </p:cNvPr>
          <p:cNvSpPr txBox="1"/>
          <p:nvPr/>
        </p:nvSpPr>
        <p:spPr>
          <a:xfrm>
            <a:off x="896644" y="5361297"/>
            <a:ext cx="5958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则有： 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80883332-0ED7-47C4-90C9-331E420D85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051836"/>
              </p:ext>
            </p:extLst>
          </p:nvPr>
        </p:nvGraphicFramePr>
        <p:xfrm>
          <a:off x="2720936" y="5622907"/>
          <a:ext cx="2309812" cy="893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51" name="Equation" r:id="rId12" imgW="2733700" imgH="1057242" progId="Equation.DSMT4">
                  <p:embed/>
                </p:oleObj>
              </mc:Choice>
              <mc:Fallback>
                <p:oleObj name="Equation" r:id="rId12" imgW="2733700" imgH="105724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720936" y="5622907"/>
                        <a:ext cx="2309812" cy="8933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144858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1" grpId="0"/>
      <p:bldP spid="13" grpId="0"/>
      <p:bldP spid="1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586612" y="404167"/>
            <a:ext cx="301877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3.3 </a:t>
            </a:r>
            <a:r>
              <a:rPr lang="zh-CN" altLang="en-US" sz="2400" dirty="0">
                <a:latin typeface="Agency FB" panose="020B0503020202020204" pitchFamily="34" charset="0"/>
              </a:rPr>
              <a:t>一阶电路的全响应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5F5060-8603-44D8-A1AC-9296739C7547}"/>
              </a:ext>
            </a:extLst>
          </p:cNvPr>
          <p:cNvSpPr txBox="1"/>
          <p:nvPr/>
        </p:nvSpPr>
        <p:spPr>
          <a:xfrm>
            <a:off x="896645" y="865832"/>
            <a:ext cx="5958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常数</a:t>
            </a:r>
            <a:r>
              <a:rPr lang="en-US" altLang="zh-CN" sz="2800" b="1" dirty="0">
                <a:latin typeface="+mn-ea"/>
              </a:rPr>
              <a:t>A</a:t>
            </a:r>
            <a:r>
              <a:rPr lang="zh-CN" altLang="en-US" sz="2800" b="1" dirty="0">
                <a:latin typeface="+mn-ea"/>
              </a:rPr>
              <a:t>由初始条件确定： </a:t>
            </a:r>
          </a:p>
        </p:txBody>
      </p:sp>
      <p:pic>
        <p:nvPicPr>
          <p:cNvPr id="7" name="Picture 4" descr="3t17">
            <a:extLst>
              <a:ext uri="{FF2B5EF4-FFF2-40B4-BE49-F238E27FC236}">
                <a16:creationId xmlns:a16="http://schemas.microsoft.com/office/drawing/2014/main" id="{5AE1AF7C-CB60-46E4-8D37-1F9FFB9A2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553" y="865832"/>
            <a:ext cx="4419600" cy="257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D00DAA44-8807-491A-9396-D1799FDB90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952383"/>
              </p:ext>
            </p:extLst>
          </p:nvPr>
        </p:nvGraphicFramePr>
        <p:xfrm>
          <a:off x="2132013" y="1620838"/>
          <a:ext cx="3481910" cy="1818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90" name="Equation" r:id="rId6" imgW="1143000" imgH="596880" progId="Equation.DSMT4">
                  <p:embed/>
                </p:oleObj>
              </mc:Choice>
              <mc:Fallback>
                <p:oleObj name="Equation" r:id="rId6" imgW="1143000" imgH="596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2013" y="1620838"/>
                        <a:ext cx="3481910" cy="18183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0D6620A0-A65E-417E-B7E8-8D9B666F89DB}"/>
              </a:ext>
            </a:extLst>
          </p:cNvPr>
          <p:cNvSpPr txBox="1"/>
          <p:nvPr/>
        </p:nvSpPr>
        <p:spPr>
          <a:xfrm>
            <a:off x="963320" y="3670955"/>
            <a:ext cx="5958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则方程解为： 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6819552-3074-481A-ABEA-91F8AD37A1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751172"/>
              </p:ext>
            </p:extLst>
          </p:nvPr>
        </p:nvGraphicFramePr>
        <p:xfrm>
          <a:off x="2639820" y="4425961"/>
          <a:ext cx="3893584" cy="1797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91" name="Equation" r:id="rId8" imgW="1485720" imgH="685800" progId="Equation.DSMT4">
                  <p:embed/>
                </p:oleObj>
              </mc:Choice>
              <mc:Fallback>
                <p:oleObj name="Equation" r:id="rId8" imgW="148572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39820" y="4425961"/>
                        <a:ext cx="3893584" cy="1797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17" descr="3t18">
            <a:extLst>
              <a:ext uri="{FF2B5EF4-FFF2-40B4-BE49-F238E27FC236}">
                <a16:creationId xmlns:a16="http://schemas.microsoft.com/office/drawing/2014/main" id="{3DFEB01C-93C8-4C72-8F88-872E6F47E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553" y="3670000"/>
            <a:ext cx="4191000" cy="296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438869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586612" y="404167"/>
            <a:ext cx="301877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3.3 </a:t>
            </a:r>
            <a:r>
              <a:rPr lang="zh-CN" altLang="en-US" sz="2400" dirty="0">
                <a:latin typeface="Agency FB" panose="020B0503020202020204" pitchFamily="34" charset="0"/>
              </a:rPr>
              <a:t>一阶电路的全响应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5F5060-8603-44D8-A1AC-9296739C7547}"/>
              </a:ext>
            </a:extLst>
          </p:cNvPr>
          <p:cNvSpPr txBox="1"/>
          <p:nvPr/>
        </p:nvSpPr>
        <p:spPr>
          <a:xfrm>
            <a:off x="896644" y="865832"/>
            <a:ext cx="10209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根据一阶电路的全响应表达式，分析全响应过渡过程： 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6819552-3074-481A-ABEA-91F8AD37A1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807470"/>
              </p:ext>
            </p:extLst>
          </p:nvPr>
        </p:nvGraphicFramePr>
        <p:xfrm>
          <a:off x="825824" y="3647754"/>
          <a:ext cx="376078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33" name="Equation" r:id="rId5" imgW="1434960" imgH="342720" progId="Equation.DSMT4">
                  <p:embed/>
                </p:oleObj>
              </mc:Choice>
              <mc:Fallback>
                <p:oleObj name="Equation" r:id="rId5" imgW="1434960" imgH="34272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26819552-3074-481A-ABEA-91F8AD37A1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5824" y="3647754"/>
                        <a:ext cx="3760788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D487185E-61F6-4190-ADD1-B62D5577CB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811453"/>
              </p:ext>
            </p:extLst>
          </p:nvPr>
        </p:nvGraphicFramePr>
        <p:xfrm>
          <a:off x="4054604" y="1619883"/>
          <a:ext cx="3893584" cy="1797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34" name="Equation" r:id="rId7" imgW="1485720" imgH="685800" progId="Equation.DSMT4">
                  <p:embed/>
                </p:oleObj>
              </mc:Choice>
              <mc:Fallback>
                <p:oleObj name="Equation" r:id="rId7" imgW="1485720" imgH="6858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26819552-3074-481A-ABEA-91F8AD37A1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54604" y="1619883"/>
                        <a:ext cx="3893584" cy="1797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组合 22">
            <a:extLst>
              <a:ext uri="{FF2B5EF4-FFF2-40B4-BE49-F238E27FC236}">
                <a16:creationId xmlns:a16="http://schemas.microsoft.com/office/drawing/2014/main" id="{DF159519-D9A6-45D0-803F-DFED89B7F392}"/>
              </a:ext>
            </a:extLst>
          </p:cNvPr>
          <p:cNvGrpSpPr/>
          <p:nvPr/>
        </p:nvGrpSpPr>
        <p:grpSpPr>
          <a:xfrm>
            <a:off x="3714750" y="1619884"/>
            <a:ext cx="4248150" cy="898525"/>
            <a:chOff x="3714750" y="1619884"/>
            <a:chExt cx="4248150" cy="898525"/>
          </a:xfrm>
        </p:grpSpPr>
        <p:sp>
          <p:nvSpPr>
            <p:cNvPr id="14" name="标注: 线形(带强调线) 13">
              <a:extLst>
                <a:ext uri="{FF2B5EF4-FFF2-40B4-BE49-F238E27FC236}">
                  <a16:creationId xmlns:a16="http://schemas.microsoft.com/office/drawing/2014/main" id="{9B71EF00-176F-45D1-AA94-FBC4BBF20AB9}"/>
                </a:ext>
              </a:extLst>
            </p:cNvPr>
            <p:cNvSpPr/>
            <p:nvPr/>
          </p:nvSpPr>
          <p:spPr>
            <a:xfrm>
              <a:off x="4054603" y="1619884"/>
              <a:ext cx="3908297" cy="898525"/>
            </a:xfrm>
            <a:prstGeom prst="accentCallout1">
              <a:avLst>
                <a:gd name="adj1" fmla="val 18750"/>
                <a:gd name="adj2" fmla="val -8333"/>
                <a:gd name="adj3" fmla="val 242889"/>
                <a:gd name="adj4" fmla="val -42232"/>
              </a:avLst>
            </a:prstGeom>
            <a:noFill/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E8CD5238-A3B0-4B77-8F00-FF4B1C5F71B5}"/>
                </a:ext>
              </a:extLst>
            </p:cNvPr>
            <p:cNvCxnSpPr>
              <a:cxnSpLocks/>
            </p:cNvCxnSpPr>
            <p:nvPr/>
          </p:nvCxnSpPr>
          <p:spPr>
            <a:xfrm>
              <a:off x="3714750" y="2518398"/>
              <a:ext cx="423343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15CCCA6-005F-4D84-99C3-DA25419C6449}"/>
              </a:ext>
            </a:extLst>
          </p:cNvPr>
          <p:cNvGrpSpPr/>
          <p:nvPr/>
        </p:nvGrpSpPr>
        <p:grpSpPr>
          <a:xfrm>
            <a:off x="3714750" y="2749231"/>
            <a:ext cx="4248150" cy="898525"/>
            <a:chOff x="3714750" y="1619884"/>
            <a:chExt cx="4248150" cy="898525"/>
          </a:xfrm>
        </p:grpSpPr>
        <p:sp>
          <p:nvSpPr>
            <p:cNvPr id="28" name="标注: 线形(带强调线) 27">
              <a:extLst>
                <a:ext uri="{FF2B5EF4-FFF2-40B4-BE49-F238E27FC236}">
                  <a16:creationId xmlns:a16="http://schemas.microsoft.com/office/drawing/2014/main" id="{325A2D8A-5D39-4A89-9BAD-B0F22B69EF19}"/>
                </a:ext>
              </a:extLst>
            </p:cNvPr>
            <p:cNvSpPr/>
            <p:nvPr/>
          </p:nvSpPr>
          <p:spPr>
            <a:xfrm>
              <a:off x="4054603" y="1619884"/>
              <a:ext cx="3908297" cy="898525"/>
            </a:xfrm>
            <a:prstGeom prst="accentCallout1">
              <a:avLst>
                <a:gd name="adj1" fmla="val 49492"/>
                <a:gd name="adj2" fmla="val 99632"/>
                <a:gd name="adj3" fmla="val 175044"/>
                <a:gd name="adj4" fmla="val 130560"/>
              </a:avLst>
            </a:prstGeom>
            <a:noFill/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3E5DCB1F-DB4A-4C0B-9522-D31898131282}"/>
                </a:ext>
              </a:extLst>
            </p:cNvPr>
            <p:cNvCxnSpPr>
              <a:cxnSpLocks/>
            </p:cNvCxnSpPr>
            <p:nvPr/>
          </p:nvCxnSpPr>
          <p:spPr>
            <a:xfrm>
              <a:off x="3714750" y="2518398"/>
              <a:ext cx="424815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2063DF8E-616B-4441-B43C-84C30A76C4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212062"/>
              </p:ext>
            </p:extLst>
          </p:nvPr>
        </p:nvGraphicFramePr>
        <p:xfrm>
          <a:off x="7212541" y="4546258"/>
          <a:ext cx="389360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35" name="Equation" r:id="rId9" imgW="1485720" imgH="342720" progId="Equation.DSMT4">
                  <p:embed/>
                </p:oleObj>
              </mc:Choice>
              <mc:Fallback>
                <p:oleObj name="Equation" r:id="rId9" imgW="148572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12541" y="4546258"/>
                        <a:ext cx="3893608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对话气泡: 圆角矩形 32">
            <a:extLst>
              <a:ext uri="{FF2B5EF4-FFF2-40B4-BE49-F238E27FC236}">
                <a16:creationId xmlns:a16="http://schemas.microsoft.com/office/drawing/2014/main" id="{6ACEBD18-15E0-476C-A6A3-1E59AC031101}"/>
              </a:ext>
            </a:extLst>
          </p:cNvPr>
          <p:cNvSpPr/>
          <p:nvPr/>
        </p:nvSpPr>
        <p:spPr>
          <a:xfrm>
            <a:off x="158686" y="2415215"/>
            <a:ext cx="2257425" cy="1104879"/>
          </a:xfrm>
          <a:prstGeom prst="wedgeRoundRectCallout">
            <a:avLst>
              <a:gd name="adj1" fmla="val 24057"/>
              <a:gd name="adj2" fmla="val 92674"/>
              <a:gd name="adj3" fmla="val 16667"/>
            </a:avLst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强制响应（稳态响应）</a:t>
            </a:r>
          </a:p>
        </p:txBody>
      </p:sp>
      <p:sp>
        <p:nvSpPr>
          <p:cNvPr id="37" name="对话气泡: 圆角矩形 36">
            <a:extLst>
              <a:ext uri="{FF2B5EF4-FFF2-40B4-BE49-F238E27FC236}">
                <a16:creationId xmlns:a16="http://schemas.microsoft.com/office/drawing/2014/main" id="{B3A3A0E3-C41F-4887-82B8-F100B0B3B412}"/>
              </a:ext>
            </a:extLst>
          </p:cNvPr>
          <p:cNvSpPr/>
          <p:nvPr/>
        </p:nvSpPr>
        <p:spPr>
          <a:xfrm>
            <a:off x="896644" y="5061884"/>
            <a:ext cx="3676650" cy="1227480"/>
          </a:xfrm>
          <a:prstGeom prst="wedgeRoundRectCallout">
            <a:avLst>
              <a:gd name="adj1" fmla="val 12929"/>
              <a:gd name="adj2" fmla="val -91555"/>
              <a:gd name="adj3" fmla="val 16667"/>
            </a:avLst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固有响应或自然响应（暂态响应）</a:t>
            </a:r>
          </a:p>
        </p:txBody>
      </p:sp>
      <p:sp>
        <p:nvSpPr>
          <p:cNvPr id="40" name="对话气泡: 圆角矩形 39">
            <a:extLst>
              <a:ext uri="{FF2B5EF4-FFF2-40B4-BE49-F238E27FC236}">
                <a16:creationId xmlns:a16="http://schemas.microsoft.com/office/drawing/2014/main" id="{AABF2ED4-6669-4E50-B2EB-CDBC9A3E3DCC}"/>
              </a:ext>
            </a:extLst>
          </p:cNvPr>
          <p:cNvSpPr/>
          <p:nvPr/>
        </p:nvSpPr>
        <p:spPr>
          <a:xfrm>
            <a:off x="7212541" y="5584835"/>
            <a:ext cx="2084126" cy="1104879"/>
          </a:xfrm>
          <a:prstGeom prst="wedgeRoundRectCallout">
            <a:avLst>
              <a:gd name="adj1" fmla="val 37360"/>
              <a:gd name="adj2" fmla="val -66812"/>
              <a:gd name="adj3" fmla="val 16667"/>
            </a:avLst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零状态响应</a:t>
            </a:r>
          </a:p>
        </p:txBody>
      </p:sp>
      <p:sp>
        <p:nvSpPr>
          <p:cNvPr id="41" name="对话气泡: 圆角矩形 40">
            <a:extLst>
              <a:ext uri="{FF2B5EF4-FFF2-40B4-BE49-F238E27FC236}">
                <a16:creationId xmlns:a16="http://schemas.microsoft.com/office/drawing/2014/main" id="{BBB0071B-8922-4FE3-9752-D4CB8FAB3DD3}"/>
              </a:ext>
            </a:extLst>
          </p:cNvPr>
          <p:cNvSpPr/>
          <p:nvPr/>
        </p:nvSpPr>
        <p:spPr>
          <a:xfrm>
            <a:off x="9498541" y="3198493"/>
            <a:ext cx="2084126" cy="1104879"/>
          </a:xfrm>
          <a:prstGeom prst="wedgeRoundRectCallout">
            <a:avLst>
              <a:gd name="adj1" fmla="val -4686"/>
              <a:gd name="adj2" fmla="val 98708"/>
              <a:gd name="adj3" fmla="val 16667"/>
            </a:avLst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零输入响应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624865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3" grpId="0" animBg="1"/>
      <p:bldP spid="37" grpId="0" animBg="1"/>
      <p:bldP spid="40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337345" y="404167"/>
            <a:ext cx="351731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3.1 </a:t>
            </a:r>
            <a:r>
              <a:rPr lang="zh-CN" altLang="en-US" sz="2000" dirty="0">
                <a:latin typeface="Agency FB" panose="020B0503020202020204" pitchFamily="34" charset="0"/>
              </a:rPr>
              <a:t>电路的过渡过程及换路定则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5F5060-8603-44D8-A1AC-9296739C7547}"/>
              </a:ext>
            </a:extLst>
          </p:cNvPr>
          <p:cNvSpPr txBox="1"/>
          <p:nvPr/>
        </p:nvSpPr>
        <p:spPr>
          <a:xfrm>
            <a:off x="541538" y="865832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</a:rPr>
              <a:t>电路的过渡过程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01F43A-9E48-4499-9698-4C81D96226B3}"/>
              </a:ext>
            </a:extLst>
          </p:cNvPr>
          <p:cNvSpPr txBox="1"/>
          <p:nvPr/>
        </p:nvSpPr>
        <p:spPr>
          <a:xfrm>
            <a:off x="541538" y="2710109"/>
            <a:ext cx="111237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    当电路接通、断开或者电路元件的参数变化，亦或是电路结构发生变化时，电路中的电流、电压等会随之发生改变，电路从一个稳定状态变化到另一个稳定状态，这个过程称为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电路的过渡过程</a:t>
            </a:r>
            <a:r>
              <a:rPr lang="zh-CN" altLang="en-US" sz="2800" b="1" dirty="0">
                <a:latin typeface="+mn-ea"/>
              </a:rPr>
              <a:t>。</a:t>
            </a:r>
            <a:endParaRPr lang="en-US" altLang="zh-CN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        由于这一过程是在极短暂的时间内完成的，所以又称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电路的暂态过程</a:t>
            </a:r>
            <a:r>
              <a:rPr lang="zh-CN" altLang="en-US" sz="2800" b="1" dirty="0">
                <a:latin typeface="+mn-ea"/>
              </a:rPr>
              <a:t>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5D3164-D36B-459E-84C0-C483F356B430}"/>
              </a:ext>
            </a:extLst>
          </p:cNvPr>
          <p:cNvSpPr txBox="1"/>
          <p:nvPr/>
        </p:nvSpPr>
        <p:spPr>
          <a:xfrm>
            <a:off x="543203" y="1849526"/>
            <a:ext cx="1471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、定义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4274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586612" y="404167"/>
            <a:ext cx="301877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3.3 </a:t>
            </a:r>
            <a:r>
              <a:rPr lang="zh-CN" altLang="en-US" sz="2400" dirty="0">
                <a:latin typeface="Agency FB" panose="020B0503020202020204" pitchFamily="34" charset="0"/>
              </a:rPr>
              <a:t>一阶电路的全响应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5F5060-8603-44D8-A1AC-9296739C7547}"/>
              </a:ext>
            </a:extLst>
          </p:cNvPr>
          <p:cNvSpPr txBox="1"/>
          <p:nvPr/>
        </p:nvSpPr>
        <p:spPr>
          <a:xfrm>
            <a:off x="896644" y="86583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</a:rPr>
              <a:t>三要素法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01F43A-9E48-4499-9698-4C81D96226B3}"/>
              </a:ext>
            </a:extLst>
          </p:cNvPr>
          <p:cNvSpPr txBox="1"/>
          <p:nvPr/>
        </p:nvSpPr>
        <p:spPr>
          <a:xfrm>
            <a:off x="896644" y="1762497"/>
            <a:ext cx="10377997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    描述一阶线性电路的电路方程是一阶线性微分方程，它的解由两部分构成：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34EEA32-DF41-40BA-BA22-D834B2564F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83964"/>
              </p:ext>
            </p:extLst>
          </p:nvPr>
        </p:nvGraphicFramePr>
        <p:xfrm>
          <a:off x="4672011" y="3217072"/>
          <a:ext cx="28479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7" name="Equation" r:id="rId5" imgW="2847703" imgH="523864" progId="Equation.DSMT4">
                  <p:embed/>
                </p:oleObj>
              </mc:Choice>
              <mc:Fallback>
                <p:oleObj name="Equation" r:id="rId5" imgW="2847703" imgH="52386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72011" y="3217072"/>
                        <a:ext cx="2847975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3186F03B-E7BF-4A8B-B933-35910FFA5FF0}"/>
              </a:ext>
            </a:extLst>
          </p:cNvPr>
          <p:cNvGrpSpPr/>
          <p:nvPr/>
        </p:nvGrpSpPr>
        <p:grpSpPr>
          <a:xfrm>
            <a:off x="896644" y="3882230"/>
            <a:ext cx="10128094" cy="701688"/>
            <a:chOff x="896644" y="3882230"/>
            <a:chExt cx="10128094" cy="701688"/>
          </a:xfrm>
        </p:grpSpPr>
        <p:graphicFrame>
          <p:nvGraphicFramePr>
            <p:cNvPr id="4" name="对象 3">
              <a:extLst>
                <a:ext uri="{FF2B5EF4-FFF2-40B4-BE49-F238E27FC236}">
                  <a16:creationId xmlns:a16="http://schemas.microsoft.com/office/drawing/2014/main" id="{610FFFB7-8FEF-465C-A2F3-8A1F1DB8849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0974991"/>
                </p:ext>
              </p:extLst>
            </p:nvPr>
          </p:nvGraphicFramePr>
          <p:xfrm>
            <a:off x="1295400" y="4136243"/>
            <a:ext cx="695325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88" name="Equation" r:id="rId7" imgW="695300" imgH="447752" progId="Equation.DSMT4">
                    <p:embed/>
                  </p:oleObj>
                </mc:Choice>
                <mc:Fallback>
                  <p:oleObj name="Equation" r:id="rId7" imgW="695300" imgH="447752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95400" y="4136243"/>
                          <a:ext cx="695325" cy="447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062B976-8D61-41D7-8D5A-8C262EA2563A}"/>
                </a:ext>
              </a:extLst>
            </p:cNvPr>
            <p:cNvSpPr/>
            <p:nvPr/>
          </p:nvSpPr>
          <p:spPr>
            <a:xfrm>
              <a:off x="896644" y="3882230"/>
              <a:ext cx="10128094" cy="662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latin typeface="+mn-ea"/>
                </a:rPr>
                <a:t>         是原方程的一个特解，一般选用稳态解来作为特解，即：</a:t>
              </a:r>
            </a:p>
          </p:txBody>
        </p:sp>
      </p:grp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B21696E5-E2E7-412D-B877-F872B456DE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257891"/>
              </p:ext>
            </p:extLst>
          </p:nvPr>
        </p:nvGraphicFramePr>
        <p:xfrm>
          <a:off x="4672011" y="4684899"/>
          <a:ext cx="1843088" cy="505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9" name="Equation" r:id="rId9" imgW="1666702" imgH="457266" progId="Equation.DSMT4">
                  <p:embed/>
                </p:oleObj>
              </mc:Choice>
              <mc:Fallback>
                <p:oleObj name="Equation" r:id="rId9" imgW="1666702" imgH="45726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72011" y="4684899"/>
                        <a:ext cx="1843088" cy="505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>
            <a:extLst>
              <a:ext uri="{FF2B5EF4-FFF2-40B4-BE49-F238E27FC236}">
                <a16:creationId xmlns:a16="http://schemas.microsoft.com/office/drawing/2014/main" id="{2D9D0598-F611-4EA6-80D3-A825253BA731}"/>
              </a:ext>
            </a:extLst>
          </p:cNvPr>
          <p:cNvGrpSpPr/>
          <p:nvPr/>
        </p:nvGrpSpPr>
        <p:grpSpPr>
          <a:xfrm>
            <a:off x="896644" y="5366501"/>
            <a:ext cx="5819222" cy="662554"/>
            <a:chOff x="896644" y="5366501"/>
            <a:chExt cx="5819222" cy="66255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5623487-9D23-4A2C-96FA-81205C7316D2}"/>
                </a:ext>
              </a:extLst>
            </p:cNvPr>
            <p:cNvSpPr/>
            <p:nvPr/>
          </p:nvSpPr>
          <p:spPr>
            <a:xfrm>
              <a:off x="896644" y="5366501"/>
              <a:ext cx="5819222" cy="662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latin typeface="+mn-ea"/>
                </a:rPr>
                <a:t>         是对应齐次方程的通解，即：</a:t>
              </a:r>
            </a:p>
          </p:txBody>
        </p:sp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BB720EFD-8095-4578-8C41-AC4C296808D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0213040"/>
                </p:ext>
              </p:extLst>
            </p:nvPr>
          </p:nvGraphicFramePr>
          <p:xfrm>
            <a:off x="1188406" y="5543280"/>
            <a:ext cx="723900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90" name="Equation" r:id="rId11" imgW="723801" imgH="447752" progId="Equation.DSMT4">
                    <p:embed/>
                  </p:oleObj>
                </mc:Choice>
                <mc:Fallback>
                  <p:oleObj name="Equation" r:id="rId11" imgW="723801" imgH="447752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188406" y="5543280"/>
                          <a:ext cx="723900" cy="447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256BC6A-55BF-41FB-8A26-5AD54EDAAF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69738"/>
              </p:ext>
            </p:extLst>
          </p:nvPr>
        </p:nvGraphicFramePr>
        <p:xfrm>
          <a:off x="6515099" y="5225218"/>
          <a:ext cx="16668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1" name="Equation" r:id="rId13" imgW="1666702" imgH="761714" progId="Equation.DSMT4">
                  <p:embed/>
                </p:oleObj>
              </mc:Choice>
              <mc:Fallback>
                <p:oleObj name="Equation" r:id="rId13" imgW="1666702" imgH="76171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15099" y="5225218"/>
                        <a:ext cx="1666875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032730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586612" y="404167"/>
            <a:ext cx="301877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3.3 </a:t>
            </a:r>
            <a:r>
              <a:rPr lang="zh-CN" altLang="en-US" sz="2400" dirty="0">
                <a:latin typeface="Agency FB" panose="020B0503020202020204" pitchFamily="34" charset="0"/>
              </a:rPr>
              <a:t>一阶电路的全响应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01F43A-9E48-4499-9698-4C81D96226B3}"/>
              </a:ext>
            </a:extLst>
          </p:cNvPr>
          <p:cNvSpPr txBox="1"/>
          <p:nvPr/>
        </p:nvSpPr>
        <p:spPr>
          <a:xfrm>
            <a:off x="896644" y="889014"/>
            <a:ext cx="1037799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    把初始条件代入式：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62B976-8D61-41D7-8D5A-8C262EA2563A}"/>
              </a:ext>
            </a:extLst>
          </p:cNvPr>
          <p:cNvSpPr/>
          <p:nvPr/>
        </p:nvSpPr>
        <p:spPr>
          <a:xfrm>
            <a:off x="896644" y="3399131"/>
            <a:ext cx="7184980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    所以，一阶电路全响应的一般表达式为： 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8EEFCEAD-3432-4451-8966-F82D0CE52C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14577"/>
              </p:ext>
            </p:extLst>
          </p:nvPr>
        </p:nvGraphicFramePr>
        <p:xfrm>
          <a:off x="4902842" y="1727637"/>
          <a:ext cx="2386316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2" name="Equation" r:id="rId5" imgW="952200" imgH="596880" progId="Equation.DSMT4">
                  <p:embed/>
                </p:oleObj>
              </mc:Choice>
              <mc:Fallback>
                <p:oleObj name="Equation" r:id="rId5" imgW="952200" imgH="596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02842" y="1727637"/>
                        <a:ext cx="2386316" cy="149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20">
            <a:extLst>
              <a:ext uri="{FF2B5EF4-FFF2-40B4-BE49-F238E27FC236}">
                <a16:creationId xmlns:a16="http://schemas.microsoft.com/office/drawing/2014/main" id="{EBC8B383-E870-4A38-BAC2-518FB4320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4" y="4237754"/>
            <a:ext cx="49339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B7D03686-B06E-4F01-918F-D74BEACADF02}"/>
              </a:ext>
            </a:extLst>
          </p:cNvPr>
          <p:cNvGrpSpPr/>
          <p:nvPr/>
        </p:nvGrpSpPr>
        <p:grpSpPr>
          <a:xfrm>
            <a:off x="4586612" y="4495800"/>
            <a:ext cx="4145593" cy="765748"/>
            <a:chOff x="4586612" y="4495800"/>
            <a:chExt cx="4145593" cy="765748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7DEB12E-0995-413A-83E8-3918AA00D3F5}"/>
                </a:ext>
              </a:extLst>
            </p:cNvPr>
            <p:cNvSpPr/>
            <p:nvPr/>
          </p:nvSpPr>
          <p:spPr>
            <a:xfrm>
              <a:off x="4586612" y="4495800"/>
              <a:ext cx="937888" cy="76574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15621D35-C003-4F68-9EE9-159A47A329D3}"/>
                </a:ext>
              </a:extLst>
            </p:cNvPr>
            <p:cNvSpPr/>
            <p:nvPr/>
          </p:nvSpPr>
          <p:spPr>
            <a:xfrm>
              <a:off x="5862962" y="4495800"/>
              <a:ext cx="937888" cy="76574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DD2672A7-011C-42B0-9475-A5D28F00EDB9}"/>
                </a:ext>
              </a:extLst>
            </p:cNvPr>
            <p:cNvSpPr/>
            <p:nvPr/>
          </p:nvSpPr>
          <p:spPr>
            <a:xfrm>
              <a:off x="8250855" y="4673626"/>
              <a:ext cx="481350" cy="39300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680B3F81-7C0D-4E58-940E-C4B38729606D}"/>
              </a:ext>
            </a:extLst>
          </p:cNvPr>
          <p:cNvSpPr/>
          <p:nvPr/>
        </p:nvSpPr>
        <p:spPr>
          <a:xfrm>
            <a:off x="2114550" y="5561070"/>
            <a:ext cx="1816722" cy="1061815"/>
          </a:xfrm>
          <a:prstGeom prst="wedgeRoundRectCallout">
            <a:avLst>
              <a:gd name="adj1" fmla="val 92718"/>
              <a:gd name="adj2" fmla="val -78950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新的稳态</a:t>
            </a:r>
          </a:p>
        </p:txBody>
      </p:sp>
      <p:sp>
        <p:nvSpPr>
          <p:cNvPr id="20" name="对话气泡: 圆角矩形 19">
            <a:extLst>
              <a:ext uri="{FF2B5EF4-FFF2-40B4-BE49-F238E27FC236}">
                <a16:creationId xmlns:a16="http://schemas.microsoft.com/office/drawing/2014/main" id="{32D759BF-81F7-40B3-A8A4-DDDF99425740}"/>
              </a:ext>
            </a:extLst>
          </p:cNvPr>
          <p:cNvSpPr/>
          <p:nvPr/>
        </p:nvSpPr>
        <p:spPr>
          <a:xfrm>
            <a:off x="5398142" y="5824813"/>
            <a:ext cx="1688458" cy="765749"/>
          </a:xfrm>
          <a:prstGeom prst="wedgeRoundRectCallout">
            <a:avLst>
              <a:gd name="adj1" fmla="val 4921"/>
              <a:gd name="adj2" fmla="val -114712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初始值</a:t>
            </a:r>
          </a:p>
        </p:txBody>
      </p:sp>
      <p:sp>
        <p:nvSpPr>
          <p:cNvPr id="21" name="对话气泡: 圆角矩形 20">
            <a:extLst>
              <a:ext uri="{FF2B5EF4-FFF2-40B4-BE49-F238E27FC236}">
                <a16:creationId xmlns:a16="http://schemas.microsoft.com/office/drawing/2014/main" id="{45FD1BC9-47A6-4841-AD91-5366459CB617}"/>
              </a:ext>
            </a:extLst>
          </p:cNvPr>
          <p:cNvSpPr/>
          <p:nvPr/>
        </p:nvSpPr>
        <p:spPr>
          <a:xfrm>
            <a:off x="9169089" y="5561070"/>
            <a:ext cx="1816722" cy="1061815"/>
          </a:xfrm>
          <a:prstGeom prst="wedgeRoundRectCallout">
            <a:avLst>
              <a:gd name="adj1" fmla="val -74008"/>
              <a:gd name="adj2" fmla="val -101376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时间常数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964B357-8050-4912-A8FD-5A3B5800AAD4}"/>
              </a:ext>
            </a:extLst>
          </p:cNvPr>
          <p:cNvSpPr/>
          <p:nvPr/>
        </p:nvSpPr>
        <p:spPr>
          <a:xfrm>
            <a:off x="713108" y="5456669"/>
            <a:ext cx="11058525" cy="12946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C689A59-6D9D-48A1-8243-213A81CF7652}"/>
              </a:ext>
            </a:extLst>
          </p:cNvPr>
          <p:cNvSpPr txBox="1"/>
          <p:nvPr/>
        </p:nvSpPr>
        <p:spPr>
          <a:xfrm>
            <a:off x="10077450" y="4865005"/>
            <a:ext cx="1261884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三要素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005590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1" grpId="0" animBg="1"/>
      <p:bldP spid="20" grpId="0" animBg="1"/>
      <p:bldP spid="21" grpId="0" animBg="1"/>
      <p:bldP spid="13" grpId="0" animBg="1"/>
      <p:bldP spid="1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586612" y="404167"/>
            <a:ext cx="301877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3.3 </a:t>
            </a:r>
            <a:r>
              <a:rPr lang="zh-CN" altLang="en-US" sz="2400" dirty="0">
                <a:latin typeface="Agency FB" panose="020B0503020202020204" pitchFamily="34" charset="0"/>
              </a:rPr>
              <a:t>一阶电路的全响应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5F5060-8603-44D8-A1AC-9296739C7547}"/>
              </a:ext>
            </a:extLst>
          </p:cNvPr>
          <p:cNvSpPr txBox="1"/>
          <p:nvPr/>
        </p:nvSpPr>
        <p:spPr>
          <a:xfrm>
            <a:off x="896644" y="865832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三要素法解题步骤：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488472F-D77A-4EE3-9563-F10EF32C34F3}"/>
              </a:ext>
            </a:extLst>
          </p:cNvPr>
          <p:cNvGrpSpPr/>
          <p:nvPr/>
        </p:nvGrpSpPr>
        <p:grpSpPr>
          <a:xfrm>
            <a:off x="896644" y="1389052"/>
            <a:ext cx="10533356" cy="3247877"/>
            <a:chOff x="896644" y="1619883"/>
            <a:chExt cx="10533356" cy="324787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F901F43A-9E48-4499-9698-4C81D96226B3}"/>
                </a:ext>
              </a:extLst>
            </p:cNvPr>
            <p:cNvSpPr txBox="1"/>
            <p:nvPr/>
          </p:nvSpPr>
          <p:spPr>
            <a:xfrm>
              <a:off x="896644" y="1619883"/>
              <a:ext cx="10377997" cy="3247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latin typeface="+mn-ea"/>
                </a:rPr>
                <a:t>    </a:t>
              </a:r>
              <a:r>
                <a:rPr lang="en-US" altLang="zh-CN" sz="2800" b="1" dirty="0">
                  <a:latin typeface="+mn-ea"/>
                </a:rPr>
                <a:t>1</a:t>
              </a:r>
              <a:r>
                <a:rPr lang="zh-CN" altLang="en-US" sz="2800" b="1" dirty="0">
                  <a:latin typeface="+mn-ea"/>
                </a:rPr>
                <a:t>、求</a:t>
              </a:r>
              <a:r>
                <a:rPr lang="zh-CN" altLang="en-US" sz="2800" b="1" dirty="0">
                  <a:solidFill>
                    <a:srgbClr val="FF0000"/>
                  </a:solidFill>
                  <a:latin typeface="+mn-ea"/>
                </a:rPr>
                <a:t>初始值</a:t>
              </a:r>
              <a:r>
                <a:rPr lang="zh-CN" altLang="en-US" sz="2800" b="1" dirty="0">
                  <a:latin typeface="+mn-ea"/>
                </a:rPr>
                <a:t> 　　。在换路前的电路中求出  　　 或 　　，由换路定则有   　　　　　或　　　　　，得到 　　或　 　。将电容元件用电压为   　　的直流电压源替代，电感元件用电流为  　　的直流电流源替代，得出 　　时刻的等效电路，用电路分析方法求出所需的初始值  　　。</a:t>
              </a:r>
            </a:p>
          </p:txBody>
        </p:sp>
        <p:graphicFrame>
          <p:nvGraphicFramePr>
            <p:cNvPr id="14" name="Object 5">
              <a:extLst>
                <a:ext uri="{FF2B5EF4-FFF2-40B4-BE49-F238E27FC236}">
                  <a16:creationId xmlns:a16="http://schemas.microsoft.com/office/drawing/2014/main" id="{4E26B55F-FA19-494F-9197-053ABCE1A3B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770527"/>
                </p:ext>
              </p:extLst>
            </p:nvPr>
          </p:nvGraphicFramePr>
          <p:xfrm>
            <a:off x="3390900" y="1819275"/>
            <a:ext cx="838200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47" r:id="rId5" imgW="355446" imgH="190417" progId="Equation.DSMT4">
                    <p:embed/>
                  </p:oleObj>
                </mc:Choice>
                <mc:Fallback>
                  <p:oleObj r:id="rId5" imgW="355446" imgH="190417" progId="Equation.DSMT4">
                    <p:embed/>
                    <p:pic>
                      <p:nvPicPr>
                        <p:cNvPr id="36866" name="Object 5">
                          <a:extLst>
                            <a:ext uri="{FF2B5EF4-FFF2-40B4-BE49-F238E27FC236}">
                              <a16:creationId xmlns:a16="http://schemas.microsoft.com/office/drawing/2014/main" id="{A7964A57-28FB-4162-99E5-FA0FCF123F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0900" y="1819275"/>
                          <a:ext cx="838200" cy="454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>
              <a:extLst>
                <a:ext uri="{FF2B5EF4-FFF2-40B4-BE49-F238E27FC236}">
                  <a16:creationId xmlns:a16="http://schemas.microsoft.com/office/drawing/2014/main" id="{3B49E412-A5B3-49E9-BF55-89A64A404C7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4601057"/>
                </p:ext>
              </p:extLst>
            </p:nvPr>
          </p:nvGraphicFramePr>
          <p:xfrm>
            <a:off x="8186738" y="1797050"/>
            <a:ext cx="981075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48" name="Equation" r:id="rId7" imgW="980902" imgH="476294" progId="Equation.DSMT4">
                    <p:embed/>
                  </p:oleObj>
                </mc:Choice>
                <mc:Fallback>
                  <p:oleObj name="Equation" r:id="rId7" imgW="980902" imgH="476294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186738" y="1797050"/>
                          <a:ext cx="981075" cy="476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C9519E4A-9BF3-4B1B-AD24-723B1FCE3E0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8202857"/>
                </p:ext>
              </p:extLst>
            </p:nvPr>
          </p:nvGraphicFramePr>
          <p:xfrm>
            <a:off x="9558338" y="1825625"/>
            <a:ext cx="828675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49" name="Equation" r:id="rId9" imgW="828898" imgH="447752" progId="Equation.DSMT4">
                    <p:embed/>
                  </p:oleObj>
                </mc:Choice>
                <mc:Fallback>
                  <p:oleObj name="Equation" r:id="rId9" imgW="828898" imgH="447752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558338" y="1825625"/>
                          <a:ext cx="828675" cy="447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FFB1574C-2703-4EAC-9D65-C36BDFF60BA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0180233"/>
                </p:ext>
              </p:extLst>
            </p:nvPr>
          </p:nvGraphicFramePr>
          <p:xfrm>
            <a:off x="2771775" y="2462444"/>
            <a:ext cx="2076450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50" name="Equation" r:id="rId11" imgW="2076401" imgH="447752" progId="Equation.DSMT4">
                    <p:embed/>
                  </p:oleObj>
                </mc:Choice>
                <mc:Fallback>
                  <p:oleObj name="Equation" r:id="rId11" imgW="2076401" imgH="447752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771775" y="2462444"/>
                          <a:ext cx="2076450" cy="447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>
              <a:extLst>
                <a:ext uri="{FF2B5EF4-FFF2-40B4-BE49-F238E27FC236}">
                  <a16:creationId xmlns:a16="http://schemas.microsoft.com/office/drawing/2014/main" id="{AD30384B-CCF9-4000-89AD-4AF7D57E1E5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0459746"/>
                </p:ext>
              </p:extLst>
            </p:nvPr>
          </p:nvGraphicFramePr>
          <p:xfrm>
            <a:off x="5243511" y="2481494"/>
            <a:ext cx="1819275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51" name="Equation" r:id="rId13" imgW="1819300" imgH="428724" progId="Equation.DSMT4">
                    <p:embed/>
                  </p:oleObj>
                </mc:Choice>
                <mc:Fallback>
                  <p:oleObj name="Equation" r:id="rId13" imgW="1819300" imgH="428724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243511" y="2481494"/>
                          <a:ext cx="1819275" cy="4286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>
              <a:extLst>
                <a:ext uri="{FF2B5EF4-FFF2-40B4-BE49-F238E27FC236}">
                  <a16:creationId xmlns:a16="http://schemas.microsoft.com/office/drawing/2014/main" id="{07ADA700-A4A0-4DA3-B5A5-5BFF1FEFB5C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7591621"/>
                </p:ext>
              </p:extLst>
            </p:nvPr>
          </p:nvGraphicFramePr>
          <p:xfrm>
            <a:off x="8043863" y="2467206"/>
            <a:ext cx="904875" cy="438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52" name="Equation" r:id="rId15" imgW="904900" imgH="438238" progId="Equation.DSMT4">
                    <p:embed/>
                  </p:oleObj>
                </mc:Choice>
                <mc:Fallback>
                  <p:oleObj name="Equation" r:id="rId15" imgW="904900" imgH="438238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8043863" y="2467206"/>
                          <a:ext cx="904875" cy="4381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>
              <a:extLst>
                <a:ext uri="{FF2B5EF4-FFF2-40B4-BE49-F238E27FC236}">
                  <a16:creationId xmlns:a16="http://schemas.microsoft.com/office/drawing/2014/main" id="{480C7D9F-48DA-4BD3-B6C4-3DB5B50FF56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5755971"/>
                </p:ext>
              </p:extLst>
            </p:nvPr>
          </p:nvGraphicFramePr>
          <p:xfrm>
            <a:off x="9258300" y="2462443"/>
            <a:ext cx="828675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53" name="Equation" r:id="rId17" imgW="828898" imgH="447752" progId="Equation.DSMT4">
                    <p:embed/>
                  </p:oleObj>
                </mc:Choice>
                <mc:Fallback>
                  <p:oleObj name="Equation" r:id="rId17" imgW="828898" imgH="447752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9258300" y="2462443"/>
                          <a:ext cx="828675" cy="447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>
              <a:extLst>
                <a:ext uri="{FF2B5EF4-FFF2-40B4-BE49-F238E27FC236}">
                  <a16:creationId xmlns:a16="http://schemas.microsoft.com/office/drawing/2014/main" id="{AC2FF0DE-7D67-4D74-A66C-A08AABB527D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3091167"/>
                </p:ext>
              </p:extLst>
            </p:nvPr>
          </p:nvGraphicFramePr>
          <p:xfrm>
            <a:off x="3519488" y="3065936"/>
            <a:ext cx="981075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54" name="Equation" r:id="rId19" imgW="980902" imgH="476294" progId="Equation.DSMT4">
                    <p:embed/>
                  </p:oleObj>
                </mc:Choice>
                <mc:Fallback>
                  <p:oleObj name="Equation" r:id="rId19" imgW="980902" imgH="476294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519488" y="3065936"/>
                          <a:ext cx="981075" cy="476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>
              <a:extLst>
                <a:ext uri="{FF2B5EF4-FFF2-40B4-BE49-F238E27FC236}">
                  <a16:creationId xmlns:a16="http://schemas.microsoft.com/office/drawing/2014/main" id="{CCF9514C-14A2-4B12-A821-BA9DA189433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5638466"/>
                </p:ext>
              </p:extLst>
            </p:nvPr>
          </p:nvGraphicFramePr>
          <p:xfrm>
            <a:off x="10515600" y="3061173"/>
            <a:ext cx="914400" cy="485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55" name="Equation" r:id="rId21" imgW="914400" imgH="485808" progId="Equation.DSMT4">
                    <p:embed/>
                  </p:oleObj>
                </mc:Choice>
                <mc:Fallback>
                  <p:oleObj name="Equation" r:id="rId21" imgW="914400" imgH="485808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0515600" y="3061173"/>
                          <a:ext cx="914400" cy="4857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>
              <a:extLst>
                <a:ext uri="{FF2B5EF4-FFF2-40B4-BE49-F238E27FC236}">
                  <a16:creationId xmlns:a16="http://schemas.microsoft.com/office/drawing/2014/main" id="{AD794F7D-1AB9-44CD-A399-10D3103B096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0943216"/>
                </p:ext>
              </p:extLst>
            </p:nvPr>
          </p:nvGraphicFramePr>
          <p:xfrm>
            <a:off x="4929188" y="3743155"/>
            <a:ext cx="828675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56" name="Equation" r:id="rId23" imgW="828898" imgH="466780" progId="Equation.DSMT4">
                    <p:embed/>
                  </p:oleObj>
                </mc:Choice>
                <mc:Fallback>
                  <p:oleObj name="Equation" r:id="rId23" imgW="828898" imgH="4667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4929188" y="3743155"/>
                          <a:ext cx="828675" cy="466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>
              <a:extLst>
                <a:ext uri="{FF2B5EF4-FFF2-40B4-BE49-F238E27FC236}">
                  <a16:creationId xmlns:a16="http://schemas.microsoft.com/office/drawing/2014/main" id="{FF32AC67-37B9-436B-B1B7-DF906519F15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155172"/>
                </p:ext>
              </p:extLst>
            </p:nvPr>
          </p:nvGraphicFramePr>
          <p:xfrm>
            <a:off x="3881437" y="4371345"/>
            <a:ext cx="75247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57" name="Equation" r:id="rId25" imgW="752302" imgH="457266" progId="Equation.DSMT4">
                    <p:embed/>
                  </p:oleObj>
                </mc:Choice>
                <mc:Fallback>
                  <p:oleObj name="Equation" r:id="rId25" imgW="752302" imgH="457266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3881437" y="4371345"/>
                          <a:ext cx="752475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318972F-27CA-4A03-82F7-802C641EDA4B}"/>
              </a:ext>
            </a:extLst>
          </p:cNvPr>
          <p:cNvGrpSpPr/>
          <p:nvPr/>
        </p:nvGrpSpPr>
        <p:grpSpPr>
          <a:xfrm>
            <a:off x="896643" y="4812085"/>
            <a:ext cx="10377997" cy="1955215"/>
            <a:chOff x="896644" y="1619883"/>
            <a:chExt cx="10377997" cy="1955215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83C15EA-31DB-4E80-A6CE-5C889C0E2F32}"/>
                </a:ext>
              </a:extLst>
            </p:cNvPr>
            <p:cNvSpPr txBox="1"/>
            <p:nvPr/>
          </p:nvSpPr>
          <p:spPr>
            <a:xfrm>
              <a:off x="896644" y="1619883"/>
              <a:ext cx="10377997" cy="1955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latin typeface="+mn-ea"/>
                </a:rPr>
                <a:t>    </a:t>
              </a:r>
              <a:r>
                <a:rPr lang="en-US" altLang="zh-CN" sz="2800" b="1" dirty="0">
                  <a:latin typeface="+mn-ea"/>
                </a:rPr>
                <a:t>2</a:t>
              </a:r>
              <a:r>
                <a:rPr lang="zh-CN" altLang="en-US" sz="2800" b="1" dirty="0">
                  <a:latin typeface="+mn-ea"/>
                </a:rPr>
                <a:t>、求</a:t>
              </a:r>
              <a:r>
                <a:rPr lang="zh-CN" altLang="en-US" sz="2800" b="1" dirty="0">
                  <a:solidFill>
                    <a:srgbClr val="FF0000"/>
                  </a:solidFill>
                  <a:latin typeface="+mn-ea"/>
                </a:rPr>
                <a:t>稳态值 </a:t>
              </a:r>
              <a:r>
                <a:rPr lang="zh-CN" altLang="en-US" sz="2800" b="1" dirty="0">
                  <a:latin typeface="+mn-ea"/>
                </a:rPr>
                <a:t> 　　。电路在　　　时达到新稳态，此时将电容元件视为开路，将电感元件视为短路，这样可以做出稳态电路，求出　　　。</a:t>
              </a:r>
            </a:p>
          </p:txBody>
        </p:sp>
        <p:graphicFrame>
          <p:nvGraphicFramePr>
            <p:cNvPr id="29" name="对象 28">
              <a:extLst>
                <a:ext uri="{FF2B5EF4-FFF2-40B4-BE49-F238E27FC236}">
                  <a16:creationId xmlns:a16="http://schemas.microsoft.com/office/drawing/2014/main" id="{AF4B5DCA-094A-4DF3-841B-FFD2902C42B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4347622"/>
                </p:ext>
              </p:extLst>
            </p:nvPr>
          </p:nvGraphicFramePr>
          <p:xfrm>
            <a:off x="3408089" y="1755775"/>
            <a:ext cx="904875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58" name="Equation" r:id="rId27" imgW="904900" imgH="542892" progId="Equation.DSMT4">
                    <p:embed/>
                  </p:oleObj>
                </mc:Choice>
                <mc:Fallback>
                  <p:oleObj name="Equation" r:id="rId27" imgW="904900" imgH="542892" progId="Equation.DSMT4">
                    <p:embed/>
                    <p:pic>
                      <p:nvPicPr>
                        <p:cNvPr id="3" name="对象 2">
                          <a:extLst>
                            <a:ext uri="{FF2B5EF4-FFF2-40B4-BE49-F238E27FC236}">
                              <a16:creationId xmlns:a16="http://schemas.microsoft.com/office/drawing/2014/main" id="{AC056899-8E64-4FA2-9D56-ED6B9C32F75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3408089" y="1755775"/>
                          <a:ext cx="904875" cy="542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9">
              <a:extLst>
                <a:ext uri="{FF2B5EF4-FFF2-40B4-BE49-F238E27FC236}">
                  <a16:creationId xmlns:a16="http://schemas.microsoft.com/office/drawing/2014/main" id="{CFF401B6-E332-4C26-BFE5-E330714F783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1701210"/>
                </p:ext>
              </p:extLst>
            </p:nvPr>
          </p:nvGraphicFramePr>
          <p:xfrm>
            <a:off x="5814759" y="1860550"/>
            <a:ext cx="981075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59" name="Equation" r:id="rId29" imgW="980902" imgH="390668" progId="Equation.DSMT4">
                    <p:embed/>
                  </p:oleObj>
                </mc:Choice>
                <mc:Fallback>
                  <p:oleObj name="Equation" r:id="rId29" imgW="980902" imgH="390668" progId="Equation.DSMT4">
                    <p:embed/>
                    <p:pic>
                      <p:nvPicPr>
                        <p:cNvPr id="4" name="对象 3">
                          <a:extLst>
                            <a:ext uri="{FF2B5EF4-FFF2-40B4-BE49-F238E27FC236}">
                              <a16:creationId xmlns:a16="http://schemas.microsoft.com/office/drawing/2014/main" id="{661E43C2-DA51-4F02-98EF-AA2FEE64FF3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5814759" y="1860550"/>
                          <a:ext cx="981075" cy="390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对象 30">
              <a:extLst>
                <a:ext uri="{FF2B5EF4-FFF2-40B4-BE49-F238E27FC236}">
                  <a16:creationId xmlns:a16="http://schemas.microsoft.com/office/drawing/2014/main" id="{9ACE30FE-99C4-404A-8D91-F539D22AC4F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8621613"/>
                </p:ext>
              </p:extLst>
            </p:nvPr>
          </p:nvGraphicFramePr>
          <p:xfrm>
            <a:off x="1699929" y="3032173"/>
            <a:ext cx="904875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60" name="Equation" r:id="rId31" imgW="904900" imgH="542892" progId="Equation.DSMT4">
                    <p:embed/>
                  </p:oleObj>
                </mc:Choice>
                <mc:Fallback>
                  <p:oleObj name="Equation" r:id="rId31" imgW="904900" imgH="542892" progId="Equation.DSMT4">
                    <p:embed/>
                    <p:pic>
                      <p:nvPicPr>
                        <p:cNvPr id="5" name="对象 4">
                          <a:extLst>
                            <a:ext uri="{FF2B5EF4-FFF2-40B4-BE49-F238E27FC236}">
                              <a16:creationId xmlns:a16="http://schemas.microsoft.com/office/drawing/2014/main" id="{F7E4F20D-0D6C-4FC1-AC74-CC11E54C0A0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1699929" y="3032173"/>
                          <a:ext cx="904875" cy="542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1473122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586612" y="404167"/>
            <a:ext cx="301877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3.3 </a:t>
            </a:r>
            <a:r>
              <a:rPr lang="zh-CN" altLang="en-US" sz="2400" dirty="0">
                <a:latin typeface="Agency FB" panose="020B0503020202020204" pitchFamily="34" charset="0"/>
              </a:rPr>
              <a:t>一阶电路的全响应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5F5060-8603-44D8-A1AC-9296739C7547}"/>
              </a:ext>
            </a:extLst>
          </p:cNvPr>
          <p:cNvSpPr txBox="1"/>
          <p:nvPr/>
        </p:nvSpPr>
        <p:spPr>
          <a:xfrm>
            <a:off x="896644" y="865832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三要素法解题步骤：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1087968-FD52-4E4B-9ABC-7F75561FCCCB}"/>
              </a:ext>
            </a:extLst>
          </p:cNvPr>
          <p:cNvGrpSpPr/>
          <p:nvPr/>
        </p:nvGrpSpPr>
        <p:grpSpPr>
          <a:xfrm>
            <a:off x="896644" y="1389052"/>
            <a:ext cx="10377997" cy="3247877"/>
            <a:chOff x="896643" y="3480159"/>
            <a:chExt cx="10377997" cy="3247877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1D10759-EAB0-4AD1-9F6A-D9C11A28AC46}"/>
                </a:ext>
              </a:extLst>
            </p:cNvPr>
            <p:cNvSpPr txBox="1"/>
            <p:nvPr/>
          </p:nvSpPr>
          <p:spPr>
            <a:xfrm>
              <a:off x="896643" y="3480159"/>
              <a:ext cx="10377997" cy="3247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latin typeface="+mn-ea"/>
                </a:rPr>
                <a:t>    </a:t>
              </a:r>
              <a:r>
                <a:rPr lang="en-US" altLang="zh-CN" sz="2800" b="1" dirty="0">
                  <a:latin typeface="+mn-ea"/>
                </a:rPr>
                <a:t>3</a:t>
              </a:r>
              <a:r>
                <a:rPr lang="zh-CN" altLang="en-US" sz="2800" b="1" dirty="0">
                  <a:latin typeface="+mn-ea"/>
                </a:rPr>
                <a:t>、求</a:t>
              </a:r>
              <a:r>
                <a:rPr lang="zh-CN" altLang="en-US" sz="2800" b="1" dirty="0">
                  <a:solidFill>
                    <a:srgbClr val="FF0000"/>
                  </a:solidFill>
                  <a:latin typeface="+mn-ea"/>
                </a:rPr>
                <a:t>电路的时间常数</a:t>
              </a:r>
              <a:r>
                <a:rPr lang="zh-CN" altLang="en-US" sz="2800" b="1" dirty="0">
                  <a:latin typeface="+mn-ea"/>
                </a:rPr>
                <a:t>　。一阶</a:t>
              </a:r>
              <a:r>
                <a:rPr lang="en-US" altLang="zh-CN" sz="2800" b="1" dirty="0">
                  <a:latin typeface="+mn-ea"/>
                </a:rPr>
                <a:t>RC</a:t>
              </a:r>
              <a:r>
                <a:rPr lang="zh-CN" altLang="en-US" sz="2800" b="1" dirty="0">
                  <a:latin typeface="+mn-ea"/>
                </a:rPr>
                <a:t>电路的时间常数           ，一阶</a:t>
              </a:r>
              <a:r>
                <a:rPr lang="en-US" altLang="zh-CN" sz="2800" b="1" dirty="0">
                  <a:latin typeface="+mn-ea"/>
                </a:rPr>
                <a:t>RL</a:t>
              </a:r>
              <a:r>
                <a:rPr lang="zh-CN" altLang="en-US" sz="2800" b="1" dirty="0">
                  <a:latin typeface="+mn-ea"/>
                </a:rPr>
                <a:t>电路的时间常数　　    　。而对于一般一阶电路来说，将换路后电路中的动态元件</a:t>
              </a:r>
              <a:r>
                <a:rPr lang="en-US" altLang="zh-CN" sz="2800" b="1" dirty="0">
                  <a:latin typeface="+mn-ea"/>
                </a:rPr>
                <a:t>(</a:t>
              </a:r>
              <a:r>
                <a:rPr lang="zh-CN" altLang="en-US" sz="2800" b="1" dirty="0">
                  <a:latin typeface="+mn-ea"/>
                </a:rPr>
                <a:t>电容或电感</a:t>
              </a:r>
              <a:r>
                <a:rPr lang="en-US" altLang="zh-CN" sz="2800" b="1" dirty="0">
                  <a:latin typeface="+mn-ea"/>
                </a:rPr>
                <a:t>)</a:t>
              </a:r>
              <a:r>
                <a:rPr lang="zh-CN" altLang="en-US" sz="2800" b="1" dirty="0">
                  <a:latin typeface="+mn-ea"/>
                </a:rPr>
                <a:t>从电路中取出，求出剩余电路的戴维宁</a:t>
              </a:r>
              <a:r>
                <a:rPr lang="en-US" altLang="zh-CN" sz="2800" b="1" dirty="0">
                  <a:latin typeface="+mn-ea"/>
                </a:rPr>
                <a:t>(</a:t>
              </a:r>
              <a:r>
                <a:rPr lang="zh-CN" altLang="en-US" sz="2800" b="1" dirty="0">
                  <a:latin typeface="+mn-ea"/>
                </a:rPr>
                <a:t>或诺顿</a:t>
              </a:r>
              <a:r>
                <a:rPr lang="en-US" altLang="zh-CN" sz="2800" b="1" dirty="0">
                  <a:latin typeface="+mn-ea"/>
                </a:rPr>
                <a:t>)</a:t>
              </a:r>
              <a:r>
                <a:rPr lang="zh-CN" altLang="en-US" sz="2800" b="1" dirty="0">
                  <a:latin typeface="+mn-ea"/>
                </a:rPr>
                <a:t>等效电路的电阻 　。也就是说，　等于电路中独立源置零时从动态元件两端看进去的等效电阻。</a:t>
              </a:r>
            </a:p>
          </p:txBody>
        </p:sp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929ADC6A-E709-4D44-8FCF-85CDE126B37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0455714"/>
                </p:ext>
              </p:extLst>
            </p:nvPr>
          </p:nvGraphicFramePr>
          <p:xfrm>
            <a:off x="4833938" y="3698268"/>
            <a:ext cx="376237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70" name="Equation" r:id="rId5" imgW="600298" imgH="400182" progId="Equation.DSMT4">
                    <p:embed/>
                  </p:oleObj>
                </mc:Choice>
                <mc:Fallback>
                  <p:oleObj name="Equation" r:id="rId5" imgW="600298" imgH="400182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833938" y="3698268"/>
                          <a:ext cx="376237" cy="400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>
              <a:extLst>
                <a:ext uri="{FF2B5EF4-FFF2-40B4-BE49-F238E27FC236}">
                  <a16:creationId xmlns:a16="http://schemas.microsoft.com/office/drawing/2014/main" id="{D7E8FD16-6E3A-4D9A-875B-5FC194198A8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9788575"/>
                </p:ext>
              </p:extLst>
            </p:nvPr>
          </p:nvGraphicFramePr>
          <p:xfrm>
            <a:off x="9258300" y="3634124"/>
            <a:ext cx="1219200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71" name="Equation" r:id="rId7" imgW="1219002" imgH="447752" progId="Equation.DSMT4">
                    <p:embed/>
                  </p:oleObj>
                </mc:Choice>
                <mc:Fallback>
                  <p:oleObj name="Equation" r:id="rId7" imgW="1219002" imgH="447752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258300" y="3634124"/>
                          <a:ext cx="1219200" cy="447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>
              <a:extLst>
                <a:ext uri="{FF2B5EF4-FFF2-40B4-BE49-F238E27FC236}">
                  <a16:creationId xmlns:a16="http://schemas.microsoft.com/office/drawing/2014/main" id="{DCEB9757-967C-4170-89B8-EEE04CBB0D7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76137"/>
                </p:ext>
              </p:extLst>
            </p:nvPr>
          </p:nvGraphicFramePr>
          <p:xfrm>
            <a:off x="4312963" y="4316427"/>
            <a:ext cx="1362075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72" name="Equation" r:id="rId9" imgW="1362100" imgH="447752" progId="Equation.DSMT4">
                    <p:embed/>
                  </p:oleObj>
                </mc:Choice>
                <mc:Fallback>
                  <p:oleObj name="Equation" r:id="rId9" imgW="1362100" imgH="447752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312963" y="4316427"/>
                          <a:ext cx="1362075" cy="447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>
              <a:extLst>
                <a:ext uri="{FF2B5EF4-FFF2-40B4-BE49-F238E27FC236}">
                  <a16:creationId xmlns:a16="http://schemas.microsoft.com/office/drawing/2014/main" id="{321AD943-571F-40D5-BF5A-A9B322EBF5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0594041"/>
                </p:ext>
              </p:extLst>
            </p:nvPr>
          </p:nvGraphicFramePr>
          <p:xfrm>
            <a:off x="6624383" y="5622925"/>
            <a:ext cx="381000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73" name="Equation" r:id="rId11" imgW="381198" imgH="447752" progId="Equation.DSMT4">
                    <p:embed/>
                  </p:oleObj>
                </mc:Choice>
                <mc:Fallback>
                  <p:oleObj name="Equation" r:id="rId11" imgW="381198" imgH="447752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624383" y="5622925"/>
                          <a:ext cx="381000" cy="447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41">
              <a:extLst>
                <a:ext uri="{FF2B5EF4-FFF2-40B4-BE49-F238E27FC236}">
                  <a16:creationId xmlns:a16="http://schemas.microsoft.com/office/drawing/2014/main" id="{84B82A21-3CAA-4672-B829-EE21D1D0626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5375921"/>
                </p:ext>
              </p:extLst>
            </p:nvPr>
          </p:nvGraphicFramePr>
          <p:xfrm>
            <a:off x="9067800" y="5614392"/>
            <a:ext cx="381000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74" r:id="rId13" imgW="164957" imgH="190335" progId="Equation.DSMT4">
                    <p:embed/>
                  </p:oleObj>
                </mc:Choice>
                <mc:Fallback>
                  <p:oleObj r:id="rId13" imgW="164957" imgH="190335" progId="Equation.DSMT4">
                    <p:embed/>
                    <p:pic>
                      <p:nvPicPr>
                        <p:cNvPr id="37895" name="Object 41">
                          <a:extLst>
                            <a:ext uri="{FF2B5EF4-FFF2-40B4-BE49-F238E27FC236}">
                              <a16:creationId xmlns:a16="http://schemas.microsoft.com/office/drawing/2014/main" id="{CD86D9FF-9019-44C1-BD07-5513B10431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67800" y="5614392"/>
                          <a:ext cx="381000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DA4FC69-2B44-4064-9263-5A6DCC4B900B}"/>
              </a:ext>
            </a:extLst>
          </p:cNvPr>
          <p:cNvGrpSpPr/>
          <p:nvPr/>
        </p:nvGrpSpPr>
        <p:grpSpPr>
          <a:xfrm>
            <a:off x="896643" y="4849111"/>
            <a:ext cx="10377997" cy="1308884"/>
            <a:chOff x="896644" y="1619883"/>
            <a:chExt cx="10377997" cy="1308884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CE36AAD-A580-4D64-98EA-E66D19079EF3}"/>
                </a:ext>
              </a:extLst>
            </p:cNvPr>
            <p:cNvSpPr txBox="1"/>
            <p:nvPr/>
          </p:nvSpPr>
          <p:spPr>
            <a:xfrm>
              <a:off x="896644" y="1619883"/>
              <a:ext cx="10377997" cy="1308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latin typeface="+mn-ea"/>
                </a:rPr>
                <a:t>    </a:t>
              </a:r>
              <a:r>
                <a:rPr lang="en-US" altLang="zh-CN" sz="2800" b="1" dirty="0">
                  <a:latin typeface="+mn-ea"/>
                </a:rPr>
                <a:t>4</a:t>
              </a:r>
              <a:r>
                <a:rPr lang="zh-CN" altLang="en-US" sz="2800" b="1" dirty="0">
                  <a:latin typeface="+mn-ea"/>
                </a:rPr>
                <a:t>、将初始值 　　、稳态值 　　和时间常数　代入三要素公式，写出一阶电路的全响应。　</a:t>
              </a:r>
            </a:p>
          </p:txBody>
        </p:sp>
        <p:graphicFrame>
          <p:nvGraphicFramePr>
            <p:cNvPr id="32" name="对象 31">
              <a:extLst>
                <a:ext uri="{FF2B5EF4-FFF2-40B4-BE49-F238E27FC236}">
                  <a16:creationId xmlns:a16="http://schemas.microsoft.com/office/drawing/2014/main" id="{813F44A8-BC97-484B-9FEB-16D62EBE778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7170222"/>
                </p:ext>
              </p:extLst>
            </p:nvPr>
          </p:nvGraphicFramePr>
          <p:xfrm>
            <a:off x="3398564" y="1779025"/>
            <a:ext cx="9144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75" name="Equation" r:id="rId15" imgW="914400" imgH="495322" progId="Equation.DSMT4">
                    <p:embed/>
                  </p:oleObj>
                </mc:Choice>
                <mc:Fallback>
                  <p:oleObj name="Equation" r:id="rId15" imgW="914400" imgH="495322" progId="Equation.DSMT4">
                    <p:embed/>
                    <p:pic>
                      <p:nvPicPr>
                        <p:cNvPr id="3" name="对象 2">
                          <a:extLst>
                            <a:ext uri="{FF2B5EF4-FFF2-40B4-BE49-F238E27FC236}">
                              <a16:creationId xmlns:a16="http://schemas.microsoft.com/office/drawing/2014/main" id="{A97467C5-9CB6-4D3D-A06B-FD25EBE8962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398564" y="1779025"/>
                          <a:ext cx="914400" cy="495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32">
              <a:extLst>
                <a:ext uri="{FF2B5EF4-FFF2-40B4-BE49-F238E27FC236}">
                  <a16:creationId xmlns:a16="http://schemas.microsoft.com/office/drawing/2014/main" id="{4D2AF7EB-713E-443D-B73D-C2D53A62DFA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1731153"/>
                </p:ext>
              </p:extLst>
            </p:nvPr>
          </p:nvGraphicFramePr>
          <p:xfrm>
            <a:off x="5757861" y="1807600"/>
            <a:ext cx="676275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76" name="Equation" r:id="rId17" imgW="676300" imgH="466780" progId="Equation.DSMT4">
                    <p:embed/>
                  </p:oleObj>
                </mc:Choice>
                <mc:Fallback>
                  <p:oleObj name="Equation" r:id="rId17" imgW="676300" imgH="466780" progId="Equation.DSMT4">
                    <p:embed/>
                    <p:pic>
                      <p:nvPicPr>
                        <p:cNvPr id="4" name="对象 3">
                          <a:extLst>
                            <a:ext uri="{FF2B5EF4-FFF2-40B4-BE49-F238E27FC236}">
                              <a16:creationId xmlns:a16="http://schemas.microsoft.com/office/drawing/2014/main" id="{CD76A219-7BA0-4871-A9DC-71AFC7D7EE1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757861" y="1807600"/>
                          <a:ext cx="676275" cy="466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33">
              <a:extLst>
                <a:ext uri="{FF2B5EF4-FFF2-40B4-BE49-F238E27FC236}">
                  <a16:creationId xmlns:a16="http://schemas.microsoft.com/office/drawing/2014/main" id="{D714072A-42DD-40EA-A324-23516A25D44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3638347"/>
                </p:ext>
              </p:extLst>
            </p:nvPr>
          </p:nvGraphicFramePr>
          <p:xfrm>
            <a:off x="8286750" y="1902850"/>
            <a:ext cx="285750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77" name="Equation" r:id="rId19" imgW="285602" imgH="371640" progId="Equation.DSMT4">
                    <p:embed/>
                  </p:oleObj>
                </mc:Choice>
                <mc:Fallback>
                  <p:oleObj name="Equation" r:id="rId19" imgW="285602" imgH="371640" progId="Equation.DSMT4">
                    <p:embed/>
                    <p:pic>
                      <p:nvPicPr>
                        <p:cNvPr id="5" name="对象 4">
                          <a:extLst>
                            <a:ext uri="{FF2B5EF4-FFF2-40B4-BE49-F238E27FC236}">
                              <a16:creationId xmlns:a16="http://schemas.microsoft.com/office/drawing/2014/main" id="{44F69C45-F341-4D11-ADDE-BFDDCCCAF75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8286750" y="1902850"/>
                          <a:ext cx="285750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4248181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586612" y="404167"/>
            <a:ext cx="301877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3.3 </a:t>
            </a:r>
            <a:r>
              <a:rPr lang="zh-CN" altLang="en-US" sz="2400" dirty="0">
                <a:latin typeface="Agency FB" panose="020B0503020202020204" pitchFamily="34" charset="0"/>
              </a:rPr>
              <a:t>一阶电路的全响应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5F5060-8603-44D8-A1AC-9296739C7547}"/>
              </a:ext>
            </a:extLst>
          </p:cNvPr>
          <p:cNvSpPr txBox="1"/>
          <p:nvPr/>
        </p:nvSpPr>
        <p:spPr>
          <a:xfrm>
            <a:off x="896644" y="86583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01F43A-9E48-4499-9698-4C81D96226B3}"/>
              </a:ext>
            </a:extLst>
          </p:cNvPr>
          <p:cNvSpPr txBox="1"/>
          <p:nvPr/>
        </p:nvSpPr>
        <p:spPr>
          <a:xfrm>
            <a:off x="896644" y="1619883"/>
            <a:ext cx="10377997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例</a:t>
            </a:r>
            <a:r>
              <a:rPr lang="en-US" altLang="zh-CN" sz="2800" b="1" dirty="0">
                <a:latin typeface="+mn-ea"/>
              </a:rPr>
              <a:t>3.3 </a:t>
            </a:r>
            <a:r>
              <a:rPr lang="zh-CN" altLang="en-US" sz="2800" b="1" dirty="0">
                <a:latin typeface="+mn-ea"/>
              </a:rPr>
              <a:t>已知电路如图</a:t>
            </a:r>
            <a:r>
              <a:rPr lang="en-US" altLang="zh-CN" sz="2800" b="1" dirty="0">
                <a:latin typeface="+mn-ea"/>
              </a:rPr>
              <a:t>3.19</a:t>
            </a:r>
            <a:r>
              <a:rPr lang="zh-CN" altLang="en-US" sz="2800" b="1" dirty="0">
                <a:latin typeface="+mn-ea"/>
              </a:rPr>
              <a:t>所示，</a:t>
            </a:r>
            <a:r>
              <a:rPr lang="en-US" altLang="zh-CN" sz="2800" b="1" dirty="0">
                <a:latin typeface="+mn-ea"/>
              </a:rPr>
              <a:t>t=0</a:t>
            </a:r>
            <a:r>
              <a:rPr lang="zh-CN" altLang="en-US" sz="2800" b="1" dirty="0">
                <a:latin typeface="+mn-ea"/>
              </a:rPr>
              <a:t>时开关</a:t>
            </a:r>
            <a:r>
              <a:rPr lang="en-US" altLang="zh-CN" sz="2800" b="1" dirty="0">
                <a:latin typeface="+mn-ea"/>
              </a:rPr>
              <a:t>S</a:t>
            </a:r>
            <a:r>
              <a:rPr lang="zh-CN" altLang="en-US" sz="2800" b="1" dirty="0">
                <a:latin typeface="+mn-ea"/>
              </a:rPr>
              <a:t>由</a:t>
            </a:r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倒向</a:t>
            </a:r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，开关换路前电路已经稳定。试求</a:t>
            </a:r>
            <a:r>
              <a:rPr lang="en-US" altLang="zh-CN" sz="2800" b="1" dirty="0">
                <a:latin typeface="+mn-ea"/>
              </a:rPr>
              <a:t>t&gt;0</a:t>
            </a:r>
            <a:r>
              <a:rPr lang="zh-CN" altLang="en-US" sz="2800" b="1" dirty="0">
                <a:latin typeface="+mn-ea"/>
              </a:rPr>
              <a:t>时的响应</a:t>
            </a:r>
            <a:r>
              <a:rPr lang="en-US" altLang="zh-CN" sz="2800" b="1" dirty="0" err="1">
                <a:latin typeface="+mn-ea"/>
              </a:rPr>
              <a:t>u</a:t>
            </a:r>
            <a:r>
              <a:rPr lang="en-US" altLang="zh-CN" sz="2800" b="1" baseline="-25000" dirty="0" err="1">
                <a:latin typeface="+mn-ea"/>
              </a:rPr>
              <a:t>C</a:t>
            </a:r>
            <a:r>
              <a:rPr lang="en-US" altLang="zh-CN" sz="2800" b="1" dirty="0">
                <a:latin typeface="+mn-ea"/>
              </a:rPr>
              <a:t>(t)</a:t>
            </a:r>
            <a:r>
              <a:rPr lang="zh-CN" altLang="en-US" sz="2800" b="1" dirty="0">
                <a:latin typeface="+mn-ea"/>
              </a:rPr>
              <a:t>。</a:t>
            </a:r>
          </a:p>
        </p:txBody>
      </p:sp>
      <p:pic>
        <p:nvPicPr>
          <p:cNvPr id="23" name="Picture 11" descr="3t19">
            <a:extLst>
              <a:ext uri="{FF2B5EF4-FFF2-40B4-BE49-F238E27FC236}">
                <a16:creationId xmlns:a16="http://schemas.microsoft.com/office/drawing/2014/main" id="{3F5D84E6-EC05-443E-948D-693253E59B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88" b="48516"/>
          <a:stretch/>
        </p:blipFill>
        <p:spPr bwMode="auto">
          <a:xfrm>
            <a:off x="8002348" y="3233567"/>
            <a:ext cx="4150204" cy="291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216FAF8B-72B1-427D-897D-A819BA25F2E0}"/>
              </a:ext>
            </a:extLst>
          </p:cNvPr>
          <p:cNvGrpSpPr/>
          <p:nvPr/>
        </p:nvGrpSpPr>
        <p:grpSpPr>
          <a:xfrm>
            <a:off x="896644" y="3159598"/>
            <a:ext cx="677664" cy="523220"/>
            <a:chOff x="1630530" y="3167367"/>
            <a:chExt cx="677664" cy="523220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A26813F0-8FAC-4B21-88E2-5B0AC9734884}"/>
                </a:ext>
              </a:extLst>
            </p:cNvPr>
            <p:cNvSpPr/>
            <p:nvPr/>
          </p:nvSpPr>
          <p:spPr>
            <a:xfrm>
              <a:off x="1630531" y="3167390"/>
              <a:ext cx="677663" cy="52319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C2B2DFC-1235-42FF-BDFE-3ADEF8101F91}"/>
                </a:ext>
              </a:extLst>
            </p:cNvPr>
            <p:cNvSpPr txBox="1"/>
            <p:nvPr/>
          </p:nvSpPr>
          <p:spPr>
            <a:xfrm>
              <a:off x="1630530" y="3167367"/>
              <a:ext cx="6776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解：</a:t>
              </a: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C4EEF7D9-041D-42AC-AE7B-EDA4B99E3E94}"/>
              </a:ext>
            </a:extLst>
          </p:cNvPr>
          <p:cNvSpPr txBox="1"/>
          <p:nvPr/>
        </p:nvSpPr>
        <p:spPr>
          <a:xfrm>
            <a:off x="1574307" y="3097723"/>
            <a:ext cx="6159993" cy="1955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求取</a:t>
            </a:r>
            <a:r>
              <a:rPr lang="en-US" altLang="zh-CN" sz="2800" b="1" dirty="0" err="1">
                <a:latin typeface="+mn-ea"/>
              </a:rPr>
              <a:t>u</a:t>
            </a:r>
            <a:r>
              <a:rPr lang="en-US" altLang="zh-CN" sz="2800" b="1" baseline="-25000" dirty="0" err="1">
                <a:latin typeface="+mn-ea"/>
              </a:rPr>
              <a:t>C</a:t>
            </a:r>
            <a:r>
              <a:rPr lang="en-US" altLang="zh-CN" sz="2800" b="1" dirty="0">
                <a:latin typeface="+mn-ea"/>
              </a:rPr>
              <a:t>(0</a:t>
            </a:r>
            <a:r>
              <a:rPr lang="en-US" altLang="zh-CN" sz="2800" b="1" baseline="-25000" dirty="0">
                <a:latin typeface="+mn-ea"/>
              </a:rPr>
              <a:t>+</a:t>
            </a:r>
            <a:r>
              <a:rPr lang="en-US" altLang="zh-CN" sz="2800" b="1" dirty="0">
                <a:latin typeface="+mn-ea"/>
              </a:rPr>
              <a:t>)</a:t>
            </a:r>
            <a:r>
              <a:rPr lang="zh-CN" altLang="en-US" sz="2800" b="1" dirty="0">
                <a:latin typeface="+mn-ea"/>
              </a:rPr>
              <a:t>。已知开关</a:t>
            </a:r>
            <a:r>
              <a:rPr lang="en-US" altLang="zh-CN" sz="2800" b="1" dirty="0">
                <a:latin typeface="+mn-ea"/>
              </a:rPr>
              <a:t>S</a:t>
            </a:r>
            <a:r>
              <a:rPr lang="zh-CN" altLang="en-US" sz="2800" b="1" dirty="0">
                <a:latin typeface="+mn-ea"/>
              </a:rPr>
              <a:t>换路前电路已经稳定，则电容相当于开路，得到</a:t>
            </a:r>
            <a:r>
              <a:rPr lang="en-US" altLang="zh-CN" sz="2800" b="1" dirty="0">
                <a:latin typeface="+mn-ea"/>
              </a:rPr>
              <a:t>t=0</a:t>
            </a:r>
            <a:r>
              <a:rPr lang="en-US" altLang="zh-CN" sz="2800" b="1" baseline="-25000" dirty="0">
                <a:latin typeface="+mn-ea"/>
              </a:rPr>
              <a:t>-</a:t>
            </a:r>
            <a:r>
              <a:rPr lang="zh-CN" altLang="en-US" sz="2800" b="1" dirty="0">
                <a:latin typeface="+mn-ea"/>
              </a:rPr>
              <a:t>等效电路</a:t>
            </a:r>
            <a:r>
              <a:rPr lang="en-US" altLang="zh-CN" sz="2800" b="1" dirty="0">
                <a:latin typeface="+mn-ea"/>
              </a:rPr>
              <a:t>:</a:t>
            </a:r>
            <a:endParaRPr lang="zh-CN" altLang="en-US" sz="2800" b="1" dirty="0">
              <a:latin typeface="+mn-ea"/>
            </a:endParaRPr>
          </a:p>
        </p:txBody>
      </p:sp>
      <p:pic>
        <p:nvPicPr>
          <p:cNvPr id="28" name="Picture 11" descr="3t19">
            <a:extLst>
              <a:ext uri="{FF2B5EF4-FFF2-40B4-BE49-F238E27FC236}">
                <a16:creationId xmlns:a16="http://schemas.microsoft.com/office/drawing/2014/main" id="{AE0E7A87-6861-4028-A748-EC76AF76F7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67" b="49167"/>
          <a:stretch/>
        </p:blipFill>
        <p:spPr bwMode="auto">
          <a:xfrm>
            <a:off x="4942642" y="4412908"/>
            <a:ext cx="305752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4115FD3-4BC9-4593-B431-80237595B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625516"/>
              </p:ext>
            </p:extLst>
          </p:nvPr>
        </p:nvGraphicFramePr>
        <p:xfrm>
          <a:off x="758663" y="5284160"/>
          <a:ext cx="4181798" cy="771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6" name="Equation" r:id="rId6" imgW="4696097" imgH="866962" progId="Equation.DSMT4">
                  <p:embed/>
                </p:oleObj>
              </mc:Choice>
              <mc:Fallback>
                <p:oleObj name="Equation" r:id="rId6" imgW="4696097" imgH="86696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8663" y="5284160"/>
                        <a:ext cx="4181798" cy="7718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726623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2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586612" y="404167"/>
            <a:ext cx="301877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3.3 </a:t>
            </a:r>
            <a:r>
              <a:rPr lang="zh-CN" altLang="en-US" sz="2400" dirty="0">
                <a:latin typeface="Agency FB" panose="020B0503020202020204" pitchFamily="34" charset="0"/>
              </a:rPr>
              <a:t>一阶电路的全响应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5F5060-8603-44D8-A1AC-9296739C7547}"/>
              </a:ext>
            </a:extLst>
          </p:cNvPr>
          <p:cNvSpPr txBox="1"/>
          <p:nvPr/>
        </p:nvSpPr>
        <p:spPr>
          <a:xfrm>
            <a:off x="896644" y="86583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01F43A-9E48-4499-9698-4C81D96226B3}"/>
              </a:ext>
            </a:extLst>
          </p:cNvPr>
          <p:cNvSpPr txBox="1"/>
          <p:nvPr/>
        </p:nvSpPr>
        <p:spPr>
          <a:xfrm>
            <a:off x="896644" y="1619883"/>
            <a:ext cx="10377997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例</a:t>
            </a:r>
            <a:r>
              <a:rPr lang="en-US" altLang="zh-CN" sz="2800" b="1" dirty="0">
                <a:latin typeface="+mn-ea"/>
              </a:rPr>
              <a:t>3.3 </a:t>
            </a:r>
            <a:r>
              <a:rPr lang="zh-CN" altLang="en-US" sz="2800" b="1" dirty="0">
                <a:latin typeface="+mn-ea"/>
              </a:rPr>
              <a:t>已知电路如图</a:t>
            </a:r>
            <a:r>
              <a:rPr lang="en-US" altLang="zh-CN" sz="2800" b="1" dirty="0">
                <a:latin typeface="+mn-ea"/>
              </a:rPr>
              <a:t>3.19</a:t>
            </a:r>
            <a:r>
              <a:rPr lang="zh-CN" altLang="en-US" sz="2800" b="1" dirty="0">
                <a:latin typeface="+mn-ea"/>
              </a:rPr>
              <a:t>所示，</a:t>
            </a:r>
            <a:r>
              <a:rPr lang="en-US" altLang="zh-CN" sz="2800" b="1" dirty="0">
                <a:latin typeface="+mn-ea"/>
              </a:rPr>
              <a:t>t=0</a:t>
            </a:r>
            <a:r>
              <a:rPr lang="zh-CN" altLang="en-US" sz="2800" b="1" dirty="0">
                <a:latin typeface="+mn-ea"/>
              </a:rPr>
              <a:t>时开关</a:t>
            </a:r>
            <a:r>
              <a:rPr lang="en-US" altLang="zh-CN" sz="2800" b="1" dirty="0">
                <a:latin typeface="+mn-ea"/>
              </a:rPr>
              <a:t>S</a:t>
            </a:r>
            <a:r>
              <a:rPr lang="zh-CN" altLang="en-US" sz="2800" b="1" dirty="0">
                <a:latin typeface="+mn-ea"/>
              </a:rPr>
              <a:t>由</a:t>
            </a:r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倒向</a:t>
            </a:r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，开关换路前电路已经稳定。试求</a:t>
            </a:r>
            <a:r>
              <a:rPr lang="en-US" altLang="zh-CN" sz="2800" b="1" dirty="0">
                <a:latin typeface="+mn-ea"/>
              </a:rPr>
              <a:t>t&gt;0</a:t>
            </a:r>
            <a:r>
              <a:rPr lang="zh-CN" altLang="en-US" sz="2800" b="1" dirty="0">
                <a:latin typeface="+mn-ea"/>
              </a:rPr>
              <a:t>时的响应</a:t>
            </a:r>
            <a:r>
              <a:rPr lang="en-US" altLang="zh-CN" sz="2800" b="1" dirty="0" err="1">
                <a:latin typeface="+mn-ea"/>
              </a:rPr>
              <a:t>u</a:t>
            </a:r>
            <a:r>
              <a:rPr lang="en-US" altLang="zh-CN" sz="2800" b="1" baseline="-25000" dirty="0" err="1">
                <a:latin typeface="+mn-ea"/>
              </a:rPr>
              <a:t>C</a:t>
            </a:r>
            <a:r>
              <a:rPr lang="en-US" altLang="zh-CN" sz="2800" b="1" dirty="0">
                <a:latin typeface="+mn-ea"/>
              </a:rPr>
              <a:t>(t)</a:t>
            </a:r>
            <a:r>
              <a:rPr lang="zh-CN" altLang="en-US" sz="2800" b="1" dirty="0">
                <a:latin typeface="+mn-ea"/>
              </a:rPr>
              <a:t>。</a:t>
            </a:r>
          </a:p>
        </p:txBody>
      </p:sp>
      <p:pic>
        <p:nvPicPr>
          <p:cNvPr id="23" name="Picture 11" descr="3t19">
            <a:extLst>
              <a:ext uri="{FF2B5EF4-FFF2-40B4-BE49-F238E27FC236}">
                <a16:creationId xmlns:a16="http://schemas.microsoft.com/office/drawing/2014/main" id="{3F5D84E6-EC05-443E-948D-693253E59B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88" b="48516"/>
          <a:stretch/>
        </p:blipFill>
        <p:spPr bwMode="auto">
          <a:xfrm>
            <a:off x="8002348" y="3233567"/>
            <a:ext cx="4150204" cy="291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216FAF8B-72B1-427D-897D-A819BA25F2E0}"/>
              </a:ext>
            </a:extLst>
          </p:cNvPr>
          <p:cNvGrpSpPr/>
          <p:nvPr/>
        </p:nvGrpSpPr>
        <p:grpSpPr>
          <a:xfrm>
            <a:off x="896644" y="3159598"/>
            <a:ext cx="677664" cy="523220"/>
            <a:chOff x="1630530" y="3167367"/>
            <a:chExt cx="677664" cy="523220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A26813F0-8FAC-4B21-88E2-5B0AC9734884}"/>
                </a:ext>
              </a:extLst>
            </p:cNvPr>
            <p:cNvSpPr/>
            <p:nvPr/>
          </p:nvSpPr>
          <p:spPr>
            <a:xfrm>
              <a:off x="1630531" y="3167390"/>
              <a:ext cx="677663" cy="52319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C2B2DFC-1235-42FF-BDFE-3ADEF8101F91}"/>
                </a:ext>
              </a:extLst>
            </p:cNvPr>
            <p:cNvSpPr txBox="1"/>
            <p:nvPr/>
          </p:nvSpPr>
          <p:spPr>
            <a:xfrm>
              <a:off x="1630530" y="3167367"/>
              <a:ext cx="6776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解：</a:t>
              </a: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C4EEF7D9-041D-42AC-AE7B-EDA4B99E3E94}"/>
              </a:ext>
            </a:extLst>
          </p:cNvPr>
          <p:cNvSpPr txBox="1"/>
          <p:nvPr/>
        </p:nvSpPr>
        <p:spPr>
          <a:xfrm>
            <a:off x="1574307" y="3097723"/>
            <a:ext cx="6159993" cy="1955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求取</a:t>
            </a:r>
            <a:r>
              <a:rPr lang="en-US" altLang="zh-CN" sz="2800" b="1" dirty="0" err="1">
                <a:latin typeface="+mn-ea"/>
              </a:rPr>
              <a:t>u</a:t>
            </a:r>
            <a:r>
              <a:rPr lang="en-US" altLang="zh-CN" sz="2800" b="1" baseline="-25000" dirty="0" err="1">
                <a:latin typeface="+mn-ea"/>
              </a:rPr>
              <a:t>C</a:t>
            </a:r>
            <a:r>
              <a:rPr lang="en-US" altLang="zh-CN" sz="2800" b="1" dirty="0">
                <a:latin typeface="+mn-ea"/>
              </a:rPr>
              <a:t>(</a:t>
            </a:r>
            <a:r>
              <a:rPr lang="zh-CN" altLang="en-US" sz="2800" b="1" dirty="0">
                <a:latin typeface="+mn-ea"/>
              </a:rPr>
              <a:t>∞</a:t>
            </a:r>
            <a:r>
              <a:rPr lang="en-US" altLang="zh-CN" sz="2800" b="1" dirty="0">
                <a:latin typeface="+mn-ea"/>
              </a:rPr>
              <a:t>)</a:t>
            </a:r>
            <a:r>
              <a:rPr lang="zh-CN" altLang="en-US" sz="2800" b="1" dirty="0">
                <a:latin typeface="+mn-ea"/>
              </a:rPr>
              <a:t>。</a:t>
            </a:r>
            <a:r>
              <a:rPr lang="en-US" altLang="zh-CN" sz="2800" b="1" dirty="0">
                <a:latin typeface="+mn-ea"/>
              </a:rPr>
              <a:t>t</a:t>
            </a:r>
            <a:r>
              <a:rPr lang="zh-CN" altLang="en-US" sz="2800" b="1" dirty="0">
                <a:latin typeface="+mn-ea"/>
              </a:rPr>
              <a:t>→∞，电路达到新的稳定，此时电容相当于开路 ，等效电路如下</a:t>
            </a:r>
            <a:r>
              <a:rPr lang="en-US" altLang="zh-CN" sz="2800" b="1" dirty="0">
                <a:latin typeface="+mn-ea"/>
              </a:rPr>
              <a:t>:</a:t>
            </a:r>
            <a:endParaRPr lang="zh-CN" altLang="en-US" sz="2800" b="1" dirty="0">
              <a:latin typeface="+mn-ea"/>
            </a:endParaRPr>
          </a:p>
        </p:txBody>
      </p:sp>
      <p:pic>
        <p:nvPicPr>
          <p:cNvPr id="28" name="Picture 11" descr="3t19">
            <a:extLst>
              <a:ext uri="{FF2B5EF4-FFF2-40B4-BE49-F238E27FC236}">
                <a16:creationId xmlns:a16="http://schemas.microsoft.com/office/drawing/2014/main" id="{AE0E7A87-6861-4028-A748-EC76AF76F7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5" t="48814" r="41601" b="-6166"/>
          <a:stretch/>
        </p:blipFill>
        <p:spPr bwMode="auto">
          <a:xfrm>
            <a:off x="4586612" y="4343400"/>
            <a:ext cx="36861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55079E2F-562F-4CA0-9F0F-C69F830D21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662388"/>
              </p:ext>
            </p:extLst>
          </p:nvPr>
        </p:nvGraphicFramePr>
        <p:xfrm>
          <a:off x="1482478" y="5221894"/>
          <a:ext cx="31718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4" name="Equation" r:id="rId6" imgW="3171899" imgH="828906" progId="Equation.DSMT4">
                  <p:embed/>
                </p:oleObj>
              </mc:Choice>
              <mc:Fallback>
                <p:oleObj name="Equation" r:id="rId6" imgW="3171899" imgH="82890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82478" y="5221894"/>
                        <a:ext cx="3171825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475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586612" y="404167"/>
            <a:ext cx="301877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3.3 </a:t>
            </a:r>
            <a:r>
              <a:rPr lang="zh-CN" altLang="en-US" sz="2400" dirty="0">
                <a:latin typeface="Agency FB" panose="020B0503020202020204" pitchFamily="34" charset="0"/>
              </a:rPr>
              <a:t>一阶电路的全响应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5F5060-8603-44D8-A1AC-9296739C7547}"/>
              </a:ext>
            </a:extLst>
          </p:cNvPr>
          <p:cNvSpPr txBox="1"/>
          <p:nvPr/>
        </p:nvSpPr>
        <p:spPr>
          <a:xfrm>
            <a:off x="896644" y="86583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01F43A-9E48-4499-9698-4C81D96226B3}"/>
              </a:ext>
            </a:extLst>
          </p:cNvPr>
          <p:cNvSpPr txBox="1"/>
          <p:nvPr/>
        </p:nvSpPr>
        <p:spPr>
          <a:xfrm>
            <a:off x="896644" y="1619883"/>
            <a:ext cx="10377997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例</a:t>
            </a:r>
            <a:r>
              <a:rPr lang="en-US" altLang="zh-CN" sz="2800" b="1" dirty="0">
                <a:latin typeface="+mn-ea"/>
              </a:rPr>
              <a:t>3.3 </a:t>
            </a:r>
            <a:r>
              <a:rPr lang="zh-CN" altLang="en-US" sz="2800" b="1" dirty="0">
                <a:latin typeface="+mn-ea"/>
              </a:rPr>
              <a:t>已知电路如图</a:t>
            </a:r>
            <a:r>
              <a:rPr lang="en-US" altLang="zh-CN" sz="2800" b="1" dirty="0">
                <a:latin typeface="+mn-ea"/>
              </a:rPr>
              <a:t>3.19</a:t>
            </a:r>
            <a:r>
              <a:rPr lang="zh-CN" altLang="en-US" sz="2800" b="1" dirty="0">
                <a:latin typeface="+mn-ea"/>
              </a:rPr>
              <a:t>所示，</a:t>
            </a:r>
            <a:r>
              <a:rPr lang="en-US" altLang="zh-CN" sz="2800" b="1" dirty="0">
                <a:latin typeface="+mn-ea"/>
              </a:rPr>
              <a:t>t=0</a:t>
            </a:r>
            <a:r>
              <a:rPr lang="zh-CN" altLang="en-US" sz="2800" b="1" dirty="0">
                <a:latin typeface="+mn-ea"/>
              </a:rPr>
              <a:t>时开关</a:t>
            </a:r>
            <a:r>
              <a:rPr lang="en-US" altLang="zh-CN" sz="2800" b="1" dirty="0">
                <a:latin typeface="+mn-ea"/>
              </a:rPr>
              <a:t>S</a:t>
            </a:r>
            <a:r>
              <a:rPr lang="zh-CN" altLang="en-US" sz="2800" b="1" dirty="0">
                <a:latin typeface="+mn-ea"/>
              </a:rPr>
              <a:t>由</a:t>
            </a:r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倒向</a:t>
            </a:r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，开关换路前电路已经稳定。试求</a:t>
            </a:r>
            <a:r>
              <a:rPr lang="en-US" altLang="zh-CN" sz="2800" b="1" dirty="0">
                <a:latin typeface="+mn-ea"/>
              </a:rPr>
              <a:t>t&gt;0</a:t>
            </a:r>
            <a:r>
              <a:rPr lang="zh-CN" altLang="en-US" sz="2800" b="1" dirty="0">
                <a:latin typeface="+mn-ea"/>
              </a:rPr>
              <a:t>时的响应</a:t>
            </a:r>
            <a:r>
              <a:rPr lang="en-US" altLang="zh-CN" sz="2800" b="1" dirty="0" err="1">
                <a:latin typeface="+mn-ea"/>
              </a:rPr>
              <a:t>u</a:t>
            </a:r>
            <a:r>
              <a:rPr lang="en-US" altLang="zh-CN" sz="2800" b="1" baseline="-25000" dirty="0" err="1">
                <a:latin typeface="+mn-ea"/>
              </a:rPr>
              <a:t>C</a:t>
            </a:r>
            <a:r>
              <a:rPr lang="en-US" altLang="zh-CN" sz="2800" b="1" dirty="0">
                <a:latin typeface="+mn-ea"/>
              </a:rPr>
              <a:t>(t)</a:t>
            </a:r>
            <a:r>
              <a:rPr lang="zh-CN" altLang="en-US" sz="2800" b="1" dirty="0">
                <a:latin typeface="+mn-ea"/>
              </a:rPr>
              <a:t>。</a:t>
            </a:r>
          </a:p>
        </p:txBody>
      </p:sp>
      <p:pic>
        <p:nvPicPr>
          <p:cNvPr id="23" name="Picture 11" descr="3t19">
            <a:extLst>
              <a:ext uri="{FF2B5EF4-FFF2-40B4-BE49-F238E27FC236}">
                <a16:creationId xmlns:a16="http://schemas.microsoft.com/office/drawing/2014/main" id="{3F5D84E6-EC05-443E-948D-693253E59B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88" b="48516"/>
          <a:stretch/>
        </p:blipFill>
        <p:spPr bwMode="auto">
          <a:xfrm>
            <a:off x="8002348" y="3233567"/>
            <a:ext cx="4150204" cy="291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216FAF8B-72B1-427D-897D-A819BA25F2E0}"/>
              </a:ext>
            </a:extLst>
          </p:cNvPr>
          <p:cNvGrpSpPr/>
          <p:nvPr/>
        </p:nvGrpSpPr>
        <p:grpSpPr>
          <a:xfrm>
            <a:off x="896644" y="3159598"/>
            <a:ext cx="677664" cy="523220"/>
            <a:chOff x="1630530" y="3167367"/>
            <a:chExt cx="677664" cy="523220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A26813F0-8FAC-4B21-88E2-5B0AC9734884}"/>
                </a:ext>
              </a:extLst>
            </p:cNvPr>
            <p:cNvSpPr/>
            <p:nvPr/>
          </p:nvSpPr>
          <p:spPr>
            <a:xfrm>
              <a:off x="1630531" y="3167390"/>
              <a:ext cx="677663" cy="52319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C2B2DFC-1235-42FF-BDFE-3ADEF8101F91}"/>
                </a:ext>
              </a:extLst>
            </p:cNvPr>
            <p:cNvSpPr txBox="1"/>
            <p:nvPr/>
          </p:nvSpPr>
          <p:spPr>
            <a:xfrm>
              <a:off x="1630530" y="3167367"/>
              <a:ext cx="6776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解：</a:t>
              </a: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C4EEF7D9-041D-42AC-AE7B-EDA4B99E3E94}"/>
              </a:ext>
            </a:extLst>
          </p:cNvPr>
          <p:cNvSpPr txBox="1"/>
          <p:nvPr/>
        </p:nvSpPr>
        <p:spPr>
          <a:xfrm>
            <a:off x="1574307" y="3097723"/>
            <a:ext cx="615999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求取</a:t>
            </a:r>
            <a:r>
              <a:rPr lang="en-US" altLang="zh-CN" sz="2800" b="1" dirty="0">
                <a:latin typeface="+mn-ea"/>
              </a:rPr>
              <a:t>τ</a:t>
            </a:r>
            <a:r>
              <a:rPr lang="zh-CN" altLang="en-US" sz="2800" b="1" dirty="0">
                <a:latin typeface="+mn-ea"/>
              </a:rPr>
              <a:t>。动态元件所接电阻电路如下</a:t>
            </a:r>
            <a:r>
              <a:rPr lang="en-US" altLang="zh-CN" sz="2800" b="1" dirty="0">
                <a:latin typeface="+mn-ea"/>
              </a:rPr>
              <a:t>:</a:t>
            </a:r>
            <a:endParaRPr lang="zh-CN" altLang="en-US" sz="2800" b="1" dirty="0">
              <a:latin typeface="+mn-ea"/>
            </a:endParaRPr>
          </a:p>
        </p:txBody>
      </p:sp>
      <p:pic>
        <p:nvPicPr>
          <p:cNvPr id="28" name="Picture 11" descr="3t19">
            <a:extLst>
              <a:ext uri="{FF2B5EF4-FFF2-40B4-BE49-F238E27FC236}">
                <a16:creationId xmlns:a16="http://schemas.microsoft.com/office/drawing/2014/main" id="{AE0E7A87-6861-4028-A748-EC76AF76F7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49" t="48327" r="83" b="186"/>
          <a:stretch/>
        </p:blipFill>
        <p:spPr bwMode="auto">
          <a:xfrm>
            <a:off x="5392498" y="3682818"/>
            <a:ext cx="260985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3A46A16-1112-4BFF-B0DC-EF0EE3E2BA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563178"/>
              </p:ext>
            </p:extLst>
          </p:nvPr>
        </p:nvGraphicFramePr>
        <p:xfrm>
          <a:off x="1799455" y="4145669"/>
          <a:ext cx="27051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8" name="Equation" r:id="rId6" imgW="2705199" imgH="542892" progId="Equation.DSMT4">
                  <p:embed/>
                </p:oleObj>
              </mc:Choice>
              <mc:Fallback>
                <p:oleObj name="Equation" r:id="rId6" imgW="2705199" imgH="54289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99455" y="4145669"/>
                        <a:ext cx="2705100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9200E9A-7683-404B-8846-0E00A063FD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807908"/>
              </p:ext>
            </p:extLst>
          </p:nvPr>
        </p:nvGraphicFramePr>
        <p:xfrm>
          <a:off x="1797478" y="5073986"/>
          <a:ext cx="33718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9" name="Equation" r:id="rId8" imgW="3371998" imgH="523864" progId="Equation.DSMT4">
                  <p:embed/>
                </p:oleObj>
              </mc:Choice>
              <mc:Fallback>
                <p:oleObj name="Equation" r:id="rId8" imgW="3371998" imgH="52386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97478" y="5073986"/>
                        <a:ext cx="3371850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622710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586612" y="404167"/>
            <a:ext cx="301877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3.3 </a:t>
            </a:r>
            <a:r>
              <a:rPr lang="zh-CN" altLang="en-US" sz="2400" dirty="0">
                <a:latin typeface="Agency FB" panose="020B0503020202020204" pitchFamily="34" charset="0"/>
              </a:rPr>
              <a:t>一阶电路的全响应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5F5060-8603-44D8-A1AC-9296739C7547}"/>
              </a:ext>
            </a:extLst>
          </p:cNvPr>
          <p:cNvSpPr txBox="1"/>
          <p:nvPr/>
        </p:nvSpPr>
        <p:spPr>
          <a:xfrm>
            <a:off x="896644" y="86583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01F43A-9E48-4499-9698-4C81D96226B3}"/>
              </a:ext>
            </a:extLst>
          </p:cNvPr>
          <p:cNvSpPr txBox="1"/>
          <p:nvPr/>
        </p:nvSpPr>
        <p:spPr>
          <a:xfrm>
            <a:off x="896644" y="1619883"/>
            <a:ext cx="10377997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例</a:t>
            </a:r>
            <a:r>
              <a:rPr lang="en-US" altLang="zh-CN" sz="2800" b="1" dirty="0">
                <a:latin typeface="+mn-ea"/>
              </a:rPr>
              <a:t>3.3 </a:t>
            </a:r>
            <a:r>
              <a:rPr lang="zh-CN" altLang="en-US" sz="2800" b="1" dirty="0">
                <a:latin typeface="+mn-ea"/>
              </a:rPr>
              <a:t>已知电路如图</a:t>
            </a:r>
            <a:r>
              <a:rPr lang="en-US" altLang="zh-CN" sz="2800" b="1" dirty="0">
                <a:latin typeface="+mn-ea"/>
              </a:rPr>
              <a:t>3.19</a:t>
            </a:r>
            <a:r>
              <a:rPr lang="zh-CN" altLang="en-US" sz="2800" b="1" dirty="0">
                <a:latin typeface="+mn-ea"/>
              </a:rPr>
              <a:t>所示，</a:t>
            </a:r>
            <a:r>
              <a:rPr lang="en-US" altLang="zh-CN" sz="2800" b="1" dirty="0">
                <a:latin typeface="+mn-ea"/>
              </a:rPr>
              <a:t>t=0</a:t>
            </a:r>
            <a:r>
              <a:rPr lang="zh-CN" altLang="en-US" sz="2800" b="1" dirty="0">
                <a:latin typeface="+mn-ea"/>
              </a:rPr>
              <a:t>时开关</a:t>
            </a:r>
            <a:r>
              <a:rPr lang="en-US" altLang="zh-CN" sz="2800" b="1" dirty="0">
                <a:latin typeface="+mn-ea"/>
              </a:rPr>
              <a:t>S</a:t>
            </a:r>
            <a:r>
              <a:rPr lang="zh-CN" altLang="en-US" sz="2800" b="1" dirty="0">
                <a:latin typeface="+mn-ea"/>
              </a:rPr>
              <a:t>由</a:t>
            </a:r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倒向</a:t>
            </a:r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，开关换路前电路已经稳定。试求</a:t>
            </a:r>
            <a:r>
              <a:rPr lang="en-US" altLang="zh-CN" sz="2800" b="1" dirty="0">
                <a:latin typeface="+mn-ea"/>
              </a:rPr>
              <a:t>t&gt;0</a:t>
            </a:r>
            <a:r>
              <a:rPr lang="zh-CN" altLang="en-US" sz="2800" b="1" dirty="0">
                <a:latin typeface="+mn-ea"/>
              </a:rPr>
              <a:t>时的响应</a:t>
            </a:r>
            <a:r>
              <a:rPr lang="en-US" altLang="zh-CN" sz="2800" b="1" dirty="0" err="1">
                <a:latin typeface="+mn-ea"/>
              </a:rPr>
              <a:t>u</a:t>
            </a:r>
            <a:r>
              <a:rPr lang="en-US" altLang="zh-CN" sz="2800" b="1" baseline="-25000" dirty="0" err="1">
                <a:latin typeface="+mn-ea"/>
              </a:rPr>
              <a:t>C</a:t>
            </a:r>
            <a:r>
              <a:rPr lang="en-US" altLang="zh-CN" sz="2800" b="1" dirty="0">
                <a:latin typeface="+mn-ea"/>
              </a:rPr>
              <a:t>(t)</a:t>
            </a:r>
            <a:r>
              <a:rPr lang="zh-CN" altLang="en-US" sz="2800" b="1" dirty="0">
                <a:latin typeface="+mn-ea"/>
              </a:rPr>
              <a:t>。</a:t>
            </a:r>
          </a:p>
        </p:txBody>
      </p:sp>
      <p:pic>
        <p:nvPicPr>
          <p:cNvPr id="23" name="Picture 11" descr="3t19">
            <a:extLst>
              <a:ext uri="{FF2B5EF4-FFF2-40B4-BE49-F238E27FC236}">
                <a16:creationId xmlns:a16="http://schemas.microsoft.com/office/drawing/2014/main" id="{3F5D84E6-EC05-443E-948D-693253E59B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88" b="48516"/>
          <a:stretch/>
        </p:blipFill>
        <p:spPr bwMode="auto">
          <a:xfrm>
            <a:off x="8002348" y="3233567"/>
            <a:ext cx="4150204" cy="291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216FAF8B-72B1-427D-897D-A819BA25F2E0}"/>
              </a:ext>
            </a:extLst>
          </p:cNvPr>
          <p:cNvGrpSpPr/>
          <p:nvPr/>
        </p:nvGrpSpPr>
        <p:grpSpPr>
          <a:xfrm>
            <a:off x="896644" y="3159598"/>
            <a:ext cx="677664" cy="523220"/>
            <a:chOff x="1630530" y="3167367"/>
            <a:chExt cx="677664" cy="523220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A26813F0-8FAC-4B21-88E2-5B0AC9734884}"/>
                </a:ext>
              </a:extLst>
            </p:cNvPr>
            <p:cNvSpPr/>
            <p:nvPr/>
          </p:nvSpPr>
          <p:spPr>
            <a:xfrm>
              <a:off x="1630531" y="3167390"/>
              <a:ext cx="677663" cy="52319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C2B2DFC-1235-42FF-BDFE-3ADEF8101F91}"/>
                </a:ext>
              </a:extLst>
            </p:cNvPr>
            <p:cNvSpPr txBox="1"/>
            <p:nvPr/>
          </p:nvSpPr>
          <p:spPr>
            <a:xfrm>
              <a:off x="1630530" y="3167367"/>
              <a:ext cx="6776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解：</a:t>
              </a: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C4EEF7D9-041D-42AC-AE7B-EDA4B99E3E94}"/>
              </a:ext>
            </a:extLst>
          </p:cNvPr>
          <p:cNvSpPr txBox="1"/>
          <p:nvPr/>
        </p:nvSpPr>
        <p:spPr>
          <a:xfrm>
            <a:off x="1574307" y="3097723"/>
            <a:ext cx="615999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带入三要素</a:t>
            </a:r>
            <a:r>
              <a:rPr lang="en-US" altLang="zh-CN" sz="2800" b="1" dirty="0">
                <a:latin typeface="+mn-ea"/>
              </a:rPr>
              <a:t>:</a:t>
            </a:r>
            <a:endParaRPr lang="zh-CN" altLang="en-US" sz="2800" b="1" dirty="0">
              <a:latin typeface="+mn-ea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FA814A8-D050-4392-8782-EB06B5C115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331697"/>
              </p:ext>
            </p:extLst>
          </p:nvPr>
        </p:nvGraphicFramePr>
        <p:xfrm>
          <a:off x="2158753" y="3988481"/>
          <a:ext cx="49911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0" name="Equation" r:id="rId6" imgW="4991199" imgH="828906" progId="Equation.DSMT4">
                  <p:embed/>
                </p:oleObj>
              </mc:Choice>
              <mc:Fallback>
                <p:oleObj name="Equation" r:id="rId6" imgW="4991199" imgH="82890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58753" y="3988481"/>
                        <a:ext cx="49911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423712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586612" y="404167"/>
            <a:ext cx="301877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3.3 </a:t>
            </a:r>
            <a:r>
              <a:rPr lang="zh-CN" altLang="en-US" sz="2400" dirty="0">
                <a:latin typeface="Agency FB" panose="020B0503020202020204" pitchFamily="34" charset="0"/>
              </a:rPr>
              <a:t>一阶电路的全响应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5F5060-8603-44D8-A1AC-9296739C7547}"/>
              </a:ext>
            </a:extLst>
          </p:cNvPr>
          <p:cNvSpPr txBox="1"/>
          <p:nvPr/>
        </p:nvSpPr>
        <p:spPr>
          <a:xfrm>
            <a:off x="896644" y="86583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01F43A-9E48-4499-9698-4C81D96226B3}"/>
              </a:ext>
            </a:extLst>
          </p:cNvPr>
          <p:cNvSpPr txBox="1"/>
          <p:nvPr/>
        </p:nvSpPr>
        <p:spPr>
          <a:xfrm>
            <a:off x="896644" y="1619883"/>
            <a:ext cx="10377997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例</a:t>
            </a:r>
            <a:r>
              <a:rPr lang="en-US" altLang="zh-CN" sz="2800" b="1" dirty="0">
                <a:latin typeface="+mn-ea"/>
              </a:rPr>
              <a:t>3.4 </a:t>
            </a:r>
            <a:r>
              <a:rPr lang="zh-CN" altLang="en-US" sz="2800" b="1" dirty="0">
                <a:latin typeface="+mn-ea"/>
              </a:rPr>
              <a:t>已知电路如图</a:t>
            </a:r>
            <a:r>
              <a:rPr lang="en-US" altLang="zh-CN" sz="2800" b="1" dirty="0">
                <a:latin typeface="+mn-ea"/>
              </a:rPr>
              <a:t>3.20</a:t>
            </a:r>
            <a:r>
              <a:rPr lang="zh-CN" altLang="en-US" sz="2800" b="1" dirty="0">
                <a:latin typeface="+mn-ea"/>
              </a:rPr>
              <a:t>所示，开关</a:t>
            </a:r>
            <a:r>
              <a:rPr lang="en-US" altLang="zh-CN" sz="2800" b="1" dirty="0">
                <a:latin typeface="+mn-ea"/>
              </a:rPr>
              <a:t>S</a:t>
            </a:r>
            <a:r>
              <a:rPr lang="zh-CN" altLang="en-US" sz="2800" b="1" dirty="0">
                <a:latin typeface="+mn-ea"/>
              </a:rPr>
              <a:t>在</a:t>
            </a:r>
            <a:r>
              <a:rPr lang="en-US" altLang="zh-CN" sz="2800" b="1" dirty="0">
                <a:latin typeface="+mn-ea"/>
              </a:rPr>
              <a:t>t=0</a:t>
            </a:r>
            <a:r>
              <a:rPr lang="zh-CN" altLang="en-US" sz="2800" b="1" dirty="0">
                <a:latin typeface="+mn-ea"/>
              </a:rPr>
              <a:t>时闭合，</a:t>
            </a:r>
            <a:r>
              <a:rPr lang="en-US" altLang="zh-CN" sz="2800" b="1" dirty="0">
                <a:latin typeface="+mn-ea"/>
              </a:rPr>
              <a:t>S</a:t>
            </a:r>
            <a:r>
              <a:rPr lang="zh-CN" altLang="en-US" sz="2800" b="1" dirty="0">
                <a:latin typeface="+mn-ea"/>
              </a:rPr>
              <a:t>闭合前电路处于稳定状态。试求</a:t>
            </a:r>
            <a:r>
              <a:rPr lang="en-US" altLang="zh-CN" sz="2800" b="1" dirty="0">
                <a:latin typeface="+mn-ea"/>
              </a:rPr>
              <a:t>t&gt;0</a:t>
            </a:r>
            <a:r>
              <a:rPr lang="zh-CN" altLang="en-US" sz="2800" b="1" dirty="0">
                <a:latin typeface="+mn-ea"/>
              </a:rPr>
              <a:t>时的</a:t>
            </a:r>
            <a:r>
              <a:rPr lang="en-US" altLang="zh-CN" sz="2800" b="1" dirty="0" err="1">
                <a:latin typeface="+mn-ea"/>
              </a:rPr>
              <a:t>i</a:t>
            </a:r>
            <a:r>
              <a:rPr lang="en-US" altLang="zh-CN" sz="2800" b="1" baseline="-25000" dirty="0" err="1">
                <a:latin typeface="+mn-ea"/>
              </a:rPr>
              <a:t>L</a:t>
            </a:r>
            <a:r>
              <a:rPr lang="en-US" altLang="zh-CN" sz="2800" b="1" dirty="0">
                <a:latin typeface="+mn-ea"/>
              </a:rPr>
              <a:t>(t)</a:t>
            </a:r>
            <a:r>
              <a:rPr lang="zh-CN" altLang="en-US" sz="2800" b="1" dirty="0">
                <a:latin typeface="+mn-ea"/>
              </a:rPr>
              <a:t>和</a:t>
            </a:r>
            <a:r>
              <a:rPr lang="en-US" altLang="zh-CN" sz="2800" b="1" dirty="0" err="1">
                <a:latin typeface="+mn-ea"/>
              </a:rPr>
              <a:t>u</a:t>
            </a:r>
            <a:r>
              <a:rPr lang="en-US" altLang="zh-CN" sz="2800" b="1" baseline="-25000" dirty="0" err="1">
                <a:latin typeface="+mn-ea"/>
              </a:rPr>
              <a:t>L</a:t>
            </a:r>
            <a:r>
              <a:rPr lang="en-US" altLang="zh-CN" sz="2800" b="1" dirty="0">
                <a:latin typeface="+mn-ea"/>
              </a:rPr>
              <a:t>(t)</a:t>
            </a:r>
            <a:r>
              <a:rPr lang="zh-CN" altLang="en-US" sz="2800" b="1" dirty="0">
                <a:latin typeface="+mn-ea"/>
              </a:rPr>
              <a:t> 。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16FAF8B-72B1-427D-897D-A819BA25F2E0}"/>
              </a:ext>
            </a:extLst>
          </p:cNvPr>
          <p:cNvGrpSpPr/>
          <p:nvPr/>
        </p:nvGrpSpPr>
        <p:grpSpPr>
          <a:xfrm>
            <a:off x="896644" y="3159598"/>
            <a:ext cx="677664" cy="523220"/>
            <a:chOff x="1630530" y="3167367"/>
            <a:chExt cx="677664" cy="523220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A26813F0-8FAC-4B21-88E2-5B0AC9734884}"/>
                </a:ext>
              </a:extLst>
            </p:cNvPr>
            <p:cNvSpPr/>
            <p:nvPr/>
          </p:nvSpPr>
          <p:spPr>
            <a:xfrm>
              <a:off x="1630531" y="3167390"/>
              <a:ext cx="677663" cy="52319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C2B2DFC-1235-42FF-BDFE-3ADEF8101F91}"/>
                </a:ext>
              </a:extLst>
            </p:cNvPr>
            <p:cNvSpPr txBox="1"/>
            <p:nvPr/>
          </p:nvSpPr>
          <p:spPr>
            <a:xfrm>
              <a:off x="1630530" y="3167367"/>
              <a:ext cx="6776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解：</a:t>
              </a: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C4EEF7D9-041D-42AC-AE7B-EDA4B99E3E94}"/>
              </a:ext>
            </a:extLst>
          </p:cNvPr>
          <p:cNvSpPr txBox="1"/>
          <p:nvPr/>
        </p:nvSpPr>
        <p:spPr>
          <a:xfrm>
            <a:off x="1574307" y="3097723"/>
            <a:ext cx="6159993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求取</a:t>
            </a:r>
            <a:r>
              <a:rPr lang="en-US" altLang="zh-CN" sz="2800" b="1" dirty="0" err="1">
                <a:latin typeface="+mn-ea"/>
              </a:rPr>
              <a:t>i</a:t>
            </a:r>
            <a:r>
              <a:rPr lang="en-US" altLang="zh-CN" sz="2800" b="1" baseline="-25000" dirty="0" err="1">
                <a:latin typeface="+mn-ea"/>
              </a:rPr>
              <a:t>L</a:t>
            </a:r>
            <a:r>
              <a:rPr lang="en-US" altLang="zh-CN" sz="2800" b="1" dirty="0">
                <a:latin typeface="+mn-ea"/>
              </a:rPr>
              <a:t>(0</a:t>
            </a:r>
            <a:r>
              <a:rPr lang="en-US" altLang="zh-CN" sz="2800" b="1" baseline="-25000" dirty="0">
                <a:latin typeface="+mn-ea"/>
              </a:rPr>
              <a:t>+</a:t>
            </a:r>
            <a:r>
              <a:rPr lang="en-US" altLang="zh-CN" sz="2800" b="1" dirty="0">
                <a:latin typeface="+mn-ea"/>
              </a:rPr>
              <a:t>)</a:t>
            </a:r>
            <a:r>
              <a:rPr lang="zh-CN" altLang="en-US" sz="2800" b="1" dirty="0">
                <a:latin typeface="+mn-ea"/>
              </a:rPr>
              <a:t>和</a:t>
            </a:r>
            <a:r>
              <a:rPr lang="en-US" altLang="zh-CN" sz="2800" b="1" dirty="0" err="1">
                <a:latin typeface="+mn-ea"/>
              </a:rPr>
              <a:t>u</a:t>
            </a:r>
            <a:r>
              <a:rPr lang="en-US" altLang="zh-CN" sz="2800" b="1" baseline="-25000" dirty="0" err="1">
                <a:latin typeface="+mn-ea"/>
              </a:rPr>
              <a:t>L</a:t>
            </a:r>
            <a:r>
              <a:rPr lang="en-US" altLang="zh-CN" sz="2800" b="1" dirty="0">
                <a:latin typeface="+mn-ea"/>
              </a:rPr>
              <a:t>(0</a:t>
            </a:r>
            <a:r>
              <a:rPr lang="en-US" altLang="zh-CN" sz="2800" b="1" baseline="-25000" dirty="0">
                <a:latin typeface="+mn-ea"/>
              </a:rPr>
              <a:t>+</a:t>
            </a:r>
            <a:r>
              <a:rPr lang="en-US" altLang="zh-CN" sz="2800" b="1" dirty="0">
                <a:latin typeface="+mn-ea"/>
              </a:rPr>
              <a:t>)</a:t>
            </a:r>
            <a:r>
              <a:rPr lang="zh-CN" altLang="en-US" sz="2800" b="1" dirty="0">
                <a:latin typeface="+mn-ea"/>
              </a:rPr>
              <a:t> 。换路前等效电路如下</a:t>
            </a:r>
            <a:r>
              <a:rPr lang="en-US" altLang="zh-CN" sz="2800" b="1" dirty="0">
                <a:latin typeface="+mn-ea"/>
              </a:rPr>
              <a:t>:</a:t>
            </a:r>
            <a:endParaRPr lang="zh-CN" altLang="en-US" sz="2800" b="1" dirty="0">
              <a:latin typeface="+mn-ea"/>
            </a:endParaRPr>
          </a:p>
        </p:txBody>
      </p:sp>
      <p:pic>
        <p:nvPicPr>
          <p:cNvPr id="19" name="Picture 13" descr="3t20">
            <a:extLst>
              <a:ext uri="{FF2B5EF4-FFF2-40B4-BE49-F238E27FC236}">
                <a16:creationId xmlns:a16="http://schemas.microsoft.com/office/drawing/2014/main" id="{D7CE8E3A-E4C2-4276-BAC7-49C15C9540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7" r="49572" b="52106"/>
          <a:stretch/>
        </p:blipFill>
        <p:spPr bwMode="auto">
          <a:xfrm>
            <a:off x="7734300" y="3166649"/>
            <a:ext cx="4302780" cy="2817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3" descr="3t20">
            <a:extLst>
              <a:ext uri="{FF2B5EF4-FFF2-40B4-BE49-F238E27FC236}">
                <a16:creationId xmlns:a16="http://schemas.microsoft.com/office/drawing/2014/main" id="{BAC1B36A-5D7C-42FC-9E32-3A815701E7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47" r="8863" b="52106"/>
          <a:stretch/>
        </p:blipFill>
        <p:spPr bwMode="auto">
          <a:xfrm>
            <a:off x="4014037" y="4406607"/>
            <a:ext cx="3948863" cy="241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BC198B4-9FAE-49A4-90D8-AC1FDC570E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484683"/>
              </p:ext>
            </p:extLst>
          </p:nvPr>
        </p:nvGraphicFramePr>
        <p:xfrm>
          <a:off x="962025" y="4579603"/>
          <a:ext cx="326707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9" name="Equation" r:id="rId6" imgW="3266902" imgH="828906" progId="Equation.DSMT4">
                  <p:embed/>
                </p:oleObj>
              </mc:Choice>
              <mc:Fallback>
                <p:oleObj name="Equation" r:id="rId6" imgW="3266902" imgH="82890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62025" y="4579603"/>
                        <a:ext cx="3267075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3D08297-FB41-4AC8-AFEE-7D5D39C2AD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025960"/>
              </p:ext>
            </p:extLst>
          </p:nvPr>
        </p:nvGraphicFramePr>
        <p:xfrm>
          <a:off x="962025" y="5646565"/>
          <a:ext cx="3186398" cy="499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0" name="Equation" r:id="rId8" imgW="3581598" imgH="561920" progId="Equation.DSMT4">
                  <p:embed/>
                </p:oleObj>
              </mc:Choice>
              <mc:Fallback>
                <p:oleObj name="Equation" r:id="rId8" imgW="3581598" imgH="561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62025" y="5646565"/>
                        <a:ext cx="3186398" cy="4999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283084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586612" y="404167"/>
            <a:ext cx="301877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3.3 </a:t>
            </a:r>
            <a:r>
              <a:rPr lang="zh-CN" altLang="en-US" sz="2400" dirty="0">
                <a:latin typeface="Agency FB" panose="020B0503020202020204" pitchFamily="34" charset="0"/>
              </a:rPr>
              <a:t>一阶电路的全响应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5F5060-8603-44D8-A1AC-9296739C7547}"/>
              </a:ext>
            </a:extLst>
          </p:cNvPr>
          <p:cNvSpPr txBox="1"/>
          <p:nvPr/>
        </p:nvSpPr>
        <p:spPr>
          <a:xfrm>
            <a:off x="896644" y="86583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01F43A-9E48-4499-9698-4C81D96226B3}"/>
              </a:ext>
            </a:extLst>
          </p:cNvPr>
          <p:cNvSpPr txBox="1"/>
          <p:nvPr/>
        </p:nvSpPr>
        <p:spPr>
          <a:xfrm>
            <a:off x="896644" y="1619883"/>
            <a:ext cx="10377997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例</a:t>
            </a:r>
            <a:r>
              <a:rPr lang="en-US" altLang="zh-CN" sz="2800" b="1" dirty="0">
                <a:latin typeface="+mn-ea"/>
              </a:rPr>
              <a:t>3.4 </a:t>
            </a:r>
            <a:r>
              <a:rPr lang="zh-CN" altLang="en-US" sz="2800" b="1" dirty="0">
                <a:latin typeface="+mn-ea"/>
              </a:rPr>
              <a:t>已知电路如图</a:t>
            </a:r>
            <a:r>
              <a:rPr lang="en-US" altLang="zh-CN" sz="2800" b="1" dirty="0">
                <a:latin typeface="+mn-ea"/>
              </a:rPr>
              <a:t>3.20</a:t>
            </a:r>
            <a:r>
              <a:rPr lang="zh-CN" altLang="en-US" sz="2800" b="1" dirty="0">
                <a:latin typeface="+mn-ea"/>
              </a:rPr>
              <a:t>所示，开关</a:t>
            </a:r>
            <a:r>
              <a:rPr lang="en-US" altLang="zh-CN" sz="2800" b="1" dirty="0">
                <a:latin typeface="+mn-ea"/>
              </a:rPr>
              <a:t>S</a:t>
            </a:r>
            <a:r>
              <a:rPr lang="zh-CN" altLang="en-US" sz="2800" b="1" dirty="0">
                <a:latin typeface="+mn-ea"/>
              </a:rPr>
              <a:t>在</a:t>
            </a:r>
            <a:r>
              <a:rPr lang="en-US" altLang="zh-CN" sz="2800" b="1" dirty="0">
                <a:latin typeface="+mn-ea"/>
              </a:rPr>
              <a:t>t=0</a:t>
            </a:r>
            <a:r>
              <a:rPr lang="zh-CN" altLang="en-US" sz="2800" b="1" dirty="0">
                <a:latin typeface="+mn-ea"/>
              </a:rPr>
              <a:t>时闭合，</a:t>
            </a:r>
            <a:r>
              <a:rPr lang="en-US" altLang="zh-CN" sz="2800" b="1" dirty="0">
                <a:latin typeface="+mn-ea"/>
              </a:rPr>
              <a:t>S</a:t>
            </a:r>
            <a:r>
              <a:rPr lang="zh-CN" altLang="en-US" sz="2800" b="1" dirty="0">
                <a:latin typeface="+mn-ea"/>
              </a:rPr>
              <a:t>闭合前电路处于稳定状态。试求</a:t>
            </a:r>
            <a:r>
              <a:rPr lang="en-US" altLang="zh-CN" sz="2800" b="1" dirty="0">
                <a:latin typeface="+mn-ea"/>
              </a:rPr>
              <a:t>t&gt;0</a:t>
            </a:r>
            <a:r>
              <a:rPr lang="zh-CN" altLang="en-US" sz="2800" b="1" dirty="0">
                <a:latin typeface="+mn-ea"/>
              </a:rPr>
              <a:t>时的</a:t>
            </a:r>
            <a:r>
              <a:rPr lang="en-US" altLang="zh-CN" sz="2800" b="1" dirty="0" err="1">
                <a:latin typeface="+mn-ea"/>
              </a:rPr>
              <a:t>i</a:t>
            </a:r>
            <a:r>
              <a:rPr lang="en-US" altLang="zh-CN" sz="2800" b="1" baseline="-25000" dirty="0" err="1">
                <a:latin typeface="+mn-ea"/>
              </a:rPr>
              <a:t>L</a:t>
            </a:r>
            <a:r>
              <a:rPr lang="en-US" altLang="zh-CN" sz="2800" b="1" dirty="0">
                <a:latin typeface="+mn-ea"/>
              </a:rPr>
              <a:t>(t)</a:t>
            </a:r>
            <a:r>
              <a:rPr lang="zh-CN" altLang="en-US" sz="2800" b="1" dirty="0">
                <a:latin typeface="+mn-ea"/>
              </a:rPr>
              <a:t>和</a:t>
            </a:r>
            <a:r>
              <a:rPr lang="en-US" altLang="zh-CN" sz="2800" b="1" dirty="0" err="1">
                <a:latin typeface="+mn-ea"/>
              </a:rPr>
              <a:t>u</a:t>
            </a:r>
            <a:r>
              <a:rPr lang="en-US" altLang="zh-CN" sz="2800" b="1" baseline="-25000" dirty="0" err="1">
                <a:latin typeface="+mn-ea"/>
              </a:rPr>
              <a:t>L</a:t>
            </a:r>
            <a:r>
              <a:rPr lang="en-US" altLang="zh-CN" sz="2800" b="1" dirty="0">
                <a:latin typeface="+mn-ea"/>
              </a:rPr>
              <a:t>(t)</a:t>
            </a:r>
            <a:r>
              <a:rPr lang="zh-CN" altLang="en-US" sz="2800" b="1" dirty="0">
                <a:latin typeface="+mn-ea"/>
              </a:rPr>
              <a:t> 。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16FAF8B-72B1-427D-897D-A819BA25F2E0}"/>
              </a:ext>
            </a:extLst>
          </p:cNvPr>
          <p:cNvGrpSpPr/>
          <p:nvPr/>
        </p:nvGrpSpPr>
        <p:grpSpPr>
          <a:xfrm>
            <a:off x="896644" y="3159598"/>
            <a:ext cx="677664" cy="523220"/>
            <a:chOff x="1630530" y="3167367"/>
            <a:chExt cx="677664" cy="523220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A26813F0-8FAC-4B21-88E2-5B0AC9734884}"/>
                </a:ext>
              </a:extLst>
            </p:cNvPr>
            <p:cNvSpPr/>
            <p:nvPr/>
          </p:nvSpPr>
          <p:spPr>
            <a:xfrm>
              <a:off x="1630531" y="3167390"/>
              <a:ext cx="677663" cy="52319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C2B2DFC-1235-42FF-BDFE-3ADEF8101F91}"/>
                </a:ext>
              </a:extLst>
            </p:cNvPr>
            <p:cNvSpPr txBox="1"/>
            <p:nvPr/>
          </p:nvSpPr>
          <p:spPr>
            <a:xfrm>
              <a:off x="1630530" y="3167367"/>
              <a:ext cx="6776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解：</a:t>
              </a: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C4EEF7D9-041D-42AC-AE7B-EDA4B99E3E94}"/>
              </a:ext>
            </a:extLst>
          </p:cNvPr>
          <p:cNvSpPr txBox="1"/>
          <p:nvPr/>
        </p:nvSpPr>
        <p:spPr>
          <a:xfrm>
            <a:off x="1574307" y="3097723"/>
            <a:ext cx="615999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n-ea"/>
              </a:rPr>
              <a:t>t=0</a:t>
            </a:r>
            <a:r>
              <a:rPr lang="en-US" altLang="zh-CN" sz="2800" b="1" baseline="-25000" dirty="0">
                <a:latin typeface="+mn-ea"/>
              </a:rPr>
              <a:t>+</a:t>
            </a:r>
            <a:r>
              <a:rPr lang="zh-CN" altLang="en-US" sz="2800" b="1" dirty="0">
                <a:latin typeface="+mn-ea"/>
              </a:rPr>
              <a:t>时刻的等效电路如下</a:t>
            </a:r>
            <a:r>
              <a:rPr lang="en-US" altLang="zh-CN" sz="2800" b="1" dirty="0">
                <a:latin typeface="+mn-ea"/>
              </a:rPr>
              <a:t>:</a:t>
            </a:r>
            <a:endParaRPr lang="zh-CN" altLang="en-US" sz="2800" b="1" dirty="0">
              <a:latin typeface="+mn-ea"/>
            </a:endParaRPr>
          </a:p>
        </p:txBody>
      </p:sp>
      <p:pic>
        <p:nvPicPr>
          <p:cNvPr id="19" name="Picture 13" descr="3t20">
            <a:extLst>
              <a:ext uri="{FF2B5EF4-FFF2-40B4-BE49-F238E27FC236}">
                <a16:creationId xmlns:a16="http://schemas.microsoft.com/office/drawing/2014/main" id="{D7CE8E3A-E4C2-4276-BAC7-49C15C9540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7" r="49572" b="52106"/>
          <a:stretch/>
        </p:blipFill>
        <p:spPr bwMode="auto">
          <a:xfrm>
            <a:off x="7734300" y="3166649"/>
            <a:ext cx="4302780" cy="2817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3" descr="3t20">
            <a:extLst>
              <a:ext uri="{FF2B5EF4-FFF2-40B4-BE49-F238E27FC236}">
                <a16:creationId xmlns:a16="http://schemas.microsoft.com/office/drawing/2014/main" id="{DC0B945C-8E47-4094-A455-4A4F0D72AA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7" t="51555" r="65676" b="61"/>
          <a:stretch/>
        </p:blipFill>
        <p:spPr bwMode="auto">
          <a:xfrm>
            <a:off x="4362067" y="3797744"/>
            <a:ext cx="3447149" cy="2386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" name="Object 15">
            <a:extLst>
              <a:ext uri="{FF2B5EF4-FFF2-40B4-BE49-F238E27FC236}">
                <a16:creationId xmlns:a16="http://schemas.microsoft.com/office/drawing/2014/main" id="{0005D496-D5C2-4C2E-B10B-A9C944ACEA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276240"/>
              </p:ext>
            </p:extLst>
          </p:nvPr>
        </p:nvGraphicFramePr>
        <p:xfrm>
          <a:off x="506414" y="4154111"/>
          <a:ext cx="3951287" cy="159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6" name="Equation" r:id="rId6" imgW="1409400" imgH="571320" progId="Equation.DSMT4">
                  <p:embed/>
                </p:oleObj>
              </mc:Choice>
              <mc:Fallback>
                <p:oleObj name="Equation" r:id="rId6" imgW="1409400" imgH="571320" progId="Equation.DSMT4">
                  <p:embed/>
                  <p:pic>
                    <p:nvPicPr>
                      <p:cNvPr id="41991" name="Object 15">
                        <a:extLst>
                          <a:ext uri="{FF2B5EF4-FFF2-40B4-BE49-F238E27FC236}">
                            <a16:creationId xmlns:a16="http://schemas.microsoft.com/office/drawing/2014/main" id="{6C4F3503-6DAF-4CFA-9F02-D9F1FADFDA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4" y="4154111"/>
                        <a:ext cx="3951287" cy="159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722635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337345" y="404167"/>
            <a:ext cx="351731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3.1 </a:t>
            </a:r>
            <a:r>
              <a:rPr lang="zh-CN" altLang="en-US" sz="2000" dirty="0">
                <a:latin typeface="Agency FB" panose="020B0503020202020204" pitchFamily="34" charset="0"/>
              </a:rPr>
              <a:t>电路的过渡过程及换路定则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01F43A-9E48-4499-9698-4C81D96226B3}"/>
              </a:ext>
            </a:extLst>
          </p:cNvPr>
          <p:cNvSpPr txBox="1"/>
          <p:nvPr/>
        </p:nvSpPr>
        <p:spPr>
          <a:xfrm>
            <a:off x="541538" y="1496773"/>
            <a:ext cx="1112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   （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）内因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5D3164-D36B-459E-84C0-C483F356B430}"/>
              </a:ext>
            </a:extLst>
          </p:cNvPr>
          <p:cNvSpPr txBox="1"/>
          <p:nvPr/>
        </p:nvSpPr>
        <p:spPr>
          <a:xfrm>
            <a:off x="541538" y="804277"/>
            <a:ext cx="3996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、产生过渡过程的原因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18645E-ED04-4E94-8C3B-F41545B4BDEB}"/>
              </a:ext>
            </a:extLst>
          </p:cNvPr>
          <p:cNvSpPr txBox="1"/>
          <p:nvPr/>
        </p:nvSpPr>
        <p:spPr>
          <a:xfrm>
            <a:off x="541538" y="2189269"/>
            <a:ext cx="1112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       是指电路中有电感、电容等储能元件的存在。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DCCB430-A476-4265-9B8A-820260053329}"/>
              </a:ext>
            </a:extLst>
          </p:cNvPr>
          <p:cNvSpPr txBox="1"/>
          <p:nvPr/>
        </p:nvSpPr>
        <p:spPr>
          <a:xfrm>
            <a:off x="541538" y="2881765"/>
            <a:ext cx="1112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   （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）外因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F1CC38A-4090-4CF8-AF8B-F20688041C61}"/>
              </a:ext>
            </a:extLst>
          </p:cNvPr>
          <p:cNvSpPr txBox="1"/>
          <p:nvPr/>
        </p:nvSpPr>
        <p:spPr>
          <a:xfrm>
            <a:off x="541538" y="3574261"/>
            <a:ext cx="1112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       电路进行了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换路</a:t>
            </a:r>
            <a:r>
              <a:rPr lang="zh-CN" altLang="en-US" sz="2800" b="1" dirty="0">
                <a:latin typeface="+mn-ea"/>
              </a:rPr>
              <a:t>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BAF8080-3251-4A32-A553-D8F4A986866E}"/>
              </a:ext>
            </a:extLst>
          </p:cNvPr>
          <p:cNvSpPr txBox="1"/>
          <p:nvPr/>
        </p:nvSpPr>
        <p:spPr>
          <a:xfrm>
            <a:off x="825623" y="4266757"/>
            <a:ext cx="108396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    所谓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换路</a:t>
            </a:r>
            <a:r>
              <a:rPr lang="zh-CN" altLang="en-US" sz="2800" b="1" dirty="0">
                <a:latin typeface="+mn-ea"/>
              </a:rPr>
              <a:t>，是指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电路的状态</a:t>
            </a:r>
            <a:r>
              <a:rPr lang="zh-CN" altLang="en-US" sz="2800" b="1" dirty="0">
                <a:latin typeface="+mn-ea"/>
              </a:rPr>
              <a:t>发生了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改变</a:t>
            </a:r>
            <a:r>
              <a:rPr lang="zh-CN" altLang="en-US" sz="2800" b="1" dirty="0">
                <a:latin typeface="+mn-ea"/>
              </a:rPr>
              <a:t>，如作用于电路的电源的接入和撤除，电路元件的接入或其参数的变化，以及电路结构的变动等。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799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  <p:bldP spid="10" grpId="0"/>
      <p:bldP spid="1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586612" y="404167"/>
            <a:ext cx="301877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3.3 </a:t>
            </a:r>
            <a:r>
              <a:rPr lang="zh-CN" altLang="en-US" sz="2400" dirty="0">
                <a:latin typeface="Agency FB" panose="020B0503020202020204" pitchFamily="34" charset="0"/>
              </a:rPr>
              <a:t>一阶电路的全响应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5F5060-8603-44D8-A1AC-9296739C7547}"/>
              </a:ext>
            </a:extLst>
          </p:cNvPr>
          <p:cNvSpPr txBox="1"/>
          <p:nvPr/>
        </p:nvSpPr>
        <p:spPr>
          <a:xfrm>
            <a:off x="896644" y="86583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01F43A-9E48-4499-9698-4C81D96226B3}"/>
              </a:ext>
            </a:extLst>
          </p:cNvPr>
          <p:cNvSpPr txBox="1"/>
          <p:nvPr/>
        </p:nvSpPr>
        <p:spPr>
          <a:xfrm>
            <a:off x="896644" y="1619883"/>
            <a:ext cx="10377997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例</a:t>
            </a:r>
            <a:r>
              <a:rPr lang="en-US" altLang="zh-CN" sz="2800" b="1" dirty="0">
                <a:latin typeface="+mn-ea"/>
              </a:rPr>
              <a:t>3.4 </a:t>
            </a:r>
            <a:r>
              <a:rPr lang="zh-CN" altLang="en-US" sz="2800" b="1" dirty="0">
                <a:latin typeface="+mn-ea"/>
              </a:rPr>
              <a:t>已知电路如图</a:t>
            </a:r>
            <a:r>
              <a:rPr lang="en-US" altLang="zh-CN" sz="2800" b="1" dirty="0">
                <a:latin typeface="+mn-ea"/>
              </a:rPr>
              <a:t>3.20</a:t>
            </a:r>
            <a:r>
              <a:rPr lang="zh-CN" altLang="en-US" sz="2800" b="1" dirty="0">
                <a:latin typeface="+mn-ea"/>
              </a:rPr>
              <a:t>所示，开关</a:t>
            </a:r>
            <a:r>
              <a:rPr lang="en-US" altLang="zh-CN" sz="2800" b="1" dirty="0">
                <a:latin typeface="+mn-ea"/>
              </a:rPr>
              <a:t>S</a:t>
            </a:r>
            <a:r>
              <a:rPr lang="zh-CN" altLang="en-US" sz="2800" b="1" dirty="0">
                <a:latin typeface="+mn-ea"/>
              </a:rPr>
              <a:t>在</a:t>
            </a:r>
            <a:r>
              <a:rPr lang="en-US" altLang="zh-CN" sz="2800" b="1" dirty="0">
                <a:latin typeface="+mn-ea"/>
              </a:rPr>
              <a:t>t=0</a:t>
            </a:r>
            <a:r>
              <a:rPr lang="zh-CN" altLang="en-US" sz="2800" b="1" dirty="0">
                <a:latin typeface="+mn-ea"/>
              </a:rPr>
              <a:t>时闭合，</a:t>
            </a:r>
            <a:r>
              <a:rPr lang="en-US" altLang="zh-CN" sz="2800" b="1" dirty="0">
                <a:latin typeface="+mn-ea"/>
              </a:rPr>
              <a:t>S</a:t>
            </a:r>
            <a:r>
              <a:rPr lang="zh-CN" altLang="en-US" sz="2800" b="1" dirty="0">
                <a:latin typeface="+mn-ea"/>
              </a:rPr>
              <a:t>闭合前电路处于稳定状态。试求</a:t>
            </a:r>
            <a:r>
              <a:rPr lang="en-US" altLang="zh-CN" sz="2800" b="1" dirty="0">
                <a:latin typeface="+mn-ea"/>
              </a:rPr>
              <a:t>t&gt;0</a:t>
            </a:r>
            <a:r>
              <a:rPr lang="zh-CN" altLang="en-US" sz="2800" b="1" dirty="0">
                <a:latin typeface="+mn-ea"/>
              </a:rPr>
              <a:t>时的</a:t>
            </a:r>
            <a:r>
              <a:rPr lang="en-US" altLang="zh-CN" sz="2800" b="1" dirty="0" err="1">
                <a:latin typeface="+mn-ea"/>
              </a:rPr>
              <a:t>i</a:t>
            </a:r>
            <a:r>
              <a:rPr lang="en-US" altLang="zh-CN" sz="2800" b="1" baseline="-25000" dirty="0" err="1">
                <a:latin typeface="+mn-ea"/>
              </a:rPr>
              <a:t>L</a:t>
            </a:r>
            <a:r>
              <a:rPr lang="en-US" altLang="zh-CN" sz="2800" b="1" dirty="0">
                <a:latin typeface="+mn-ea"/>
              </a:rPr>
              <a:t>(t)</a:t>
            </a:r>
            <a:r>
              <a:rPr lang="zh-CN" altLang="en-US" sz="2800" b="1" dirty="0">
                <a:latin typeface="+mn-ea"/>
              </a:rPr>
              <a:t>和</a:t>
            </a:r>
            <a:r>
              <a:rPr lang="en-US" altLang="zh-CN" sz="2800" b="1" dirty="0" err="1">
                <a:latin typeface="+mn-ea"/>
              </a:rPr>
              <a:t>u</a:t>
            </a:r>
            <a:r>
              <a:rPr lang="en-US" altLang="zh-CN" sz="2800" b="1" baseline="-25000" dirty="0" err="1">
                <a:latin typeface="+mn-ea"/>
              </a:rPr>
              <a:t>L</a:t>
            </a:r>
            <a:r>
              <a:rPr lang="en-US" altLang="zh-CN" sz="2800" b="1" dirty="0">
                <a:latin typeface="+mn-ea"/>
              </a:rPr>
              <a:t>(t)</a:t>
            </a:r>
            <a:r>
              <a:rPr lang="zh-CN" altLang="en-US" sz="2800" b="1" dirty="0">
                <a:latin typeface="+mn-ea"/>
              </a:rPr>
              <a:t> 。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16FAF8B-72B1-427D-897D-A819BA25F2E0}"/>
              </a:ext>
            </a:extLst>
          </p:cNvPr>
          <p:cNvGrpSpPr/>
          <p:nvPr/>
        </p:nvGrpSpPr>
        <p:grpSpPr>
          <a:xfrm>
            <a:off x="896644" y="3159598"/>
            <a:ext cx="677664" cy="523220"/>
            <a:chOff x="1630530" y="3167367"/>
            <a:chExt cx="677664" cy="523220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A26813F0-8FAC-4B21-88E2-5B0AC9734884}"/>
                </a:ext>
              </a:extLst>
            </p:cNvPr>
            <p:cNvSpPr/>
            <p:nvPr/>
          </p:nvSpPr>
          <p:spPr>
            <a:xfrm>
              <a:off x="1630531" y="3167390"/>
              <a:ext cx="677663" cy="52319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C2B2DFC-1235-42FF-BDFE-3ADEF8101F91}"/>
                </a:ext>
              </a:extLst>
            </p:cNvPr>
            <p:cNvSpPr txBox="1"/>
            <p:nvPr/>
          </p:nvSpPr>
          <p:spPr>
            <a:xfrm>
              <a:off x="1630530" y="3167367"/>
              <a:ext cx="6776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解：</a:t>
              </a: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C4EEF7D9-041D-42AC-AE7B-EDA4B99E3E94}"/>
              </a:ext>
            </a:extLst>
          </p:cNvPr>
          <p:cNvSpPr txBox="1"/>
          <p:nvPr/>
        </p:nvSpPr>
        <p:spPr>
          <a:xfrm>
            <a:off x="1574307" y="3097723"/>
            <a:ext cx="6159993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求取</a:t>
            </a:r>
            <a:r>
              <a:rPr lang="en-US" altLang="zh-CN" sz="2800" b="1" dirty="0" err="1">
                <a:latin typeface="+mn-ea"/>
              </a:rPr>
              <a:t>i</a:t>
            </a:r>
            <a:r>
              <a:rPr lang="en-US" altLang="zh-CN" sz="2800" b="1" baseline="-25000" dirty="0" err="1">
                <a:latin typeface="+mn-ea"/>
              </a:rPr>
              <a:t>L</a:t>
            </a:r>
            <a:r>
              <a:rPr lang="en-US" altLang="zh-CN" sz="2800" b="1" dirty="0">
                <a:latin typeface="+mn-ea"/>
              </a:rPr>
              <a:t>(</a:t>
            </a:r>
            <a:r>
              <a:rPr lang="zh-CN" altLang="en-US" sz="2800" b="1" dirty="0">
                <a:latin typeface="+mn-ea"/>
              </a:rPr>
              <a:t>∞</a:t>
            </a:r>
            <a:r>
              <a:rPr lang="en-US" altLang="zh-CN" sz="2800" b="1" dirty="0">
                <a:latin typeface="+mn-ea"/>
              </a:rPr>
              <a:t>)</a:t>
            </a:r>
            <a:r>
              <a:rPr lang="zh-CN" altLang="en-US" sz="2800" b="1" dirty="0">
                <a:latin typeface="+mn-ea"/>
              </a:rPr>
              <a:t>和</a:t>
            </a:r>
            <a:r>
              <a:rPr lang="en-US" altLang="zh-CN" sz="2800" b="1" dirty="0" err="1">
                <a:latin typeface="+mn-ea"/>
              </a:rPr>
              <a:t>u</a:t>
            </a:r>
            <a:r>
              <a:rPr lang="en-US" altLang="zh-CN" sz="2800" b="1" baseline="-25000" dirty="0" err="1">
                <a:latin typeface="+mn-ea"/>
              </a:rPr>
              <a:t>L</a:t>
            </a:r>
            <a:r>
              <a:rPr lang="en-US" altLang="zh-CN" sz="2800" b="1" dirty="0">
                <a:latin typeface="+mn-ea"/>
              </a:rPr>
              <a:t>(</a:t>
            </a:r>
            <a:r>
              <a:rPr lang="zh-CN" altLang="en-US" sz="2800" b="1" dirty="0">
                <a:latin typeface="+mn-ea"/>
              </a:rPr>
              <a:t>∞</a:t>
            </a:r>
            <a:r>
              <a:rPr lang="en-US" altLang="zh-CN" sz="2800" b="1" dirty="0">
                <a:latin typeface="+mn-ea"/>
              </a:rPr>
              <a:t>)</a:t>
            </a:r>
            <a:r>
              <a:rPr lang="zh-CN" altLang="en-US" sz="2800" b="1" dirty="0">
                <a:latin typeface="+mn-ea"/>
              </a:rPr>
              <a:t>。</a:t>
            </a:r>
            <a:r>
              <a:rPr lang="en-US" altLang="zh-CN" sz="2800" b="1" dirty="0">
                <a:latin typeface="+mn-ea"/>
              </a:rPr>
              <a:t>t=</a:t>
            </a:r>
            <a:r>
              <a:rPr lang="zh-CN" altLang="en-US" sz="2800" b="1" dirty="0">
                <a:latin typeface="+mn-ea"/>
              </a:rPr>
              <a:t>∞时，电路达到新的稳定，此时等效电路：</a:t>
            </a:r>
          </a:p>
        </p:txBody>
      </p:sp>
      <p:pic>
        <p:nvPicPr>
          <p:cNvPr id="19" name="Picture 13" descr="3t20">
            <a:extLst>
              <a:ext uri="{FF2B5EF4-FFF2-40B4-BE49-F238E27FC236}">
                <a16:creationId xmlns:a16="http://schemas.microsoft.com/office/drawing/2014/main" id="{D7CE8E3A-E4C2-4276-BAC7-49C15C9540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7" r="49572" b="52106"/>
          <a:stretch/>
        </p:blipFill>
        <p:spPr bwMode="auto">
          <a:xfrm>
            <a:off x="7734300" y="3166649"/>
            <a:ext cx="4302780" cy="2817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3t20">
            <a:extLst>
              <a:ext uri="{FF2B5EF4-FFF2-40B4-BE49-F238E27FC236}">
                <a16:creationId xmlns:a16="http://schemas.microsoft.com/office/drawing/2014/main" id="{99A9B9D1-36D7-411C-A1B3-792F4D526F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04" t="50053" r="29006" b="-98"/>
          <a:stretch/>
        </p:blipFill>
        <p:spPr bwMode="auto">
          <a:xfrm>
            <a:off x="4881888" y="4383527"/>
            <a:ext cx="3006232" cy="2153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" name="Object 23">
            <a:extLst>
              <a:ext uri="{FF2B5EF4-FFF2-40B4-BE49-F238E27FC236}">
                <a16:creationId xmlns:a16="http://schemas.microsoft.com/office/drawing/2014/main" id="{333A0D7C-AF2D-4352-9530-E2F2AB0DC7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438339"/>
              </p:ext>
            </p:extLst>
          </p:nvPr>
        </p:nvGraphicFramePr>
        <p:xfrm>
          <a:off x="1574307" y="4637438"/>
          <a:ext cx="25638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4" r:id="rId6" imgW="1016000" imgH="330200" progId="Equation.DSMT4">
                  <p:embed/>
                </p:oleObj>
              </mc:Choice>
              <mc:Fallback>
                <p:oleObj r:id="rId6" imgW="1016000" imgH="330200" progId="Equation.DSMT4">
                  <p:embed/>
                  <p:pic>
                    <p:nvPicPr>
                      <p:cNvPr id="41995" name="Object 23">
                        <a:extLst>
                          <a:ext uri="{FF2B5EF4-FFF2-40B4-BE49-F238E27FC236}">
                            <a16:creationId xmlns:a16="http://schemas.microsoft.com/office/drawing/2014/main" id="{9D4F6F9C-EE86-4E74-A195-AE8B6DA3DE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307" y="4637438"/>
                        <a:ext cx="25638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5">
            <a:extLst>
              <a:ext uri="{FF2B5EF4-FFF2-40B4-BE49-F238E27FC236}">
                <a16:creationId xmlns:a16="http://schemas.microsoft.com/office/drawing/2014/main" id="{75B466E4-4D18-46E2-90D5-E566EDE08F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116376"/>
              </p:ext>
            </p:extLst>
          </p:nvPr>
        </p:nvGraphicFramePr>
        <p:xfrm>
          <a:off x="2208513" y="5706469"/>
          <a:ext cx="12954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5" r:id="rId8" imgW="545863" imgH="190417" progId="Equation.DSMT4">
                  <p:embed/>
                </p:oleObj>
              </mc:Choice>
              <mc:Fallback>
                <p:oleObj r:id="rId8" imgW="545863" imgH="190417" progId="Equation.DSMT4">
                  <p:embed/>
                  <p:pic>
                    <p:nvPicPr>
                      <p:cNvPr id="41996" name="Object 25">
                        <a:extLst>
                          <a:ext uri="{FF2B5EF4-FFF2-40B4-BE49-F238E27FC236}">
                            <a16:creationId xmlns:a16="http://schemas.microsoft.com/office/drawing/2014/main" id="{08BEC698-4D6E-49E6-8748-D6C6FB1539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513" y="5706469"/>
                        <a:ext cx="12954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166642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586612" y="404167"/>
            <a:ext cx="301877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3.3 </a:t>
            </a:r>
            <a:r>
              <a:rPr lang="zh-CN" altLang="en-US" sz="2400" dirty="0">
                <a:latin typeface="Agency FB" panose="020B0503020202020204" pitchFamily="34" charset="0"/>
              </a:rPr>
              <a:t>一阶电路的全响应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5F5060-8603-44D8-A1AC-9296739C7547}"/>
              </a:ext>
            </a:extLst>
          </p:cNvPr>
          <p:cNvSpPr txBox="1"/>
          <p:nvPr/>
        </p:nvSpPr>
        <p:spPr>
          <a:xfrm>
            <a:off x="896644" y="86583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01F43A-9E48-4499-9698-4C81D96226B3}"/>
              </a:ext>
            </a:extLst>
          </p:cNvPr>
          <p:cNvSpPr txBox="1"/>
          <p:nvPr/>
        </p:nvSpPr>
        <p:spPr>
          <a:xfrm>
            <a:off x="896644" y="1619883"/>
            <a:ext cx="10377997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例</a:t>
            </a:r>
            <a:r>
              <a:rPr lang="en-US" altLang="zh-CN" sz="2800" b="1" dirty="0">
                <a:latin typeface="+mn-ea"/>
              </a:rPr>
              <a:t>3.4 </a:t>
            </a:r>
            <a:r>
              <a:rPr lang="zh-CN" altLang="en-US" sz="2800" b="1" dirty="0">
                <a:latin typeface="+mn-ea"/>
              </a:rPr>
              <a:t>已知电路如图</a:t>
            </a:r>
            <a:r>
              <a:rPr lang="en-US" altLang="zh-CN" sz="2800" b="1" dirty="0">
                <a:latin typeface="+mn-ea"/>
              </a:rPr>
              <a:t>3.20</a:t>
            </a:r>
            <a:r>
              <a:rPr lang="zh-CN" altLang="en-US" sz="2800" b="1" dirty="0">
                <a:latin typeface="+mn-ea"/>
              </a:rPr>
              <a:t>所示，开关</a:t>
            </a:r>
            <a:r>
              <a:rPr lang="en-US" altLang="zh-CN" sz="2800" b="1" dirty="0">
                <a:latin typeface="+mn-ea"/>
              </a:rPr>
              <a:t>S</a:t>
            </a:r>
            <a:r>
              <a:rPr lang="zh-CN" altLang="en-US" sz="2800" b="1" dirty="0">
                <a:latin typeface="+mn-ea"/>
              </a:rPr>
              <a:t>在</a:t>
            </a:r>
            <a:r>
              <a:rPr lang="en-US" altLang="zh-CN" sz="2800" b="1" dirty="0">
                <a:latin typeface="+mn-ea"/>
              </a:rPr>
              <a:t>t=0</a:t>
            </a:r>
            <a:r>
              <a:rPr lang="zh-CN" altLang="en-US" sz="2800" b="1" dirty="0">
                <a:latin typeface="+mn-ea"/>
              </a:rPr>
              <a:t>时闭合，</a:t>
            </a:r>
            <a:r>
              <a:rPr lang="en-US" altLang="zh-CN" sz="2800" b="1" dirty="0">
                <a:latin typeface="+mn-ea"/>
              </a:rPr>
              <a:t>S</a:t>
            </a:r>
            <a:r>
              <a:rPr lang="zh-CN" altLang="en-US" sz="2800" b="1" dirty="0">
                <a:latin typeface="+mn-ea"/>
              </a:rPr>
              <a:t>闭合前电路处于稳定状态。试求</a:t>
            </a:r>
            <a:r>
              <a:rPr lang="en-US" altLang="zh-CN" sz="2800" b="1" dirty="0">
                <a:latin typeface="+mn-ea"/>
              </a:rPr>
              <a:t>t&gt;0</a:t>
            </a:r>
            <a:r>
              <a:rPr lang="zh-CN" altLang="en-US" sz="2800" b="1" dirty="0">
                <a:latin typeface="+mn-ea"/>
              </a:rPr>
              <a:t>时的</a:t>
            </a:r>
            <a:r>
              <a:rPr lang="en-US" altLang="zh-CN" sz="2800" b="1" dirty="0" err="1">
                <a:latin typeface="+mn-ea"/>
              </a:rPr>
              <a:t>i</a:t>
            </a:r>
            <a:r>
              <a:rPr lang="en-US" altLang="zh-CN" sz="2800" b="1" baseline="-25000" dirty="0" err="1">
                <a:latin typeface="+mn-ea"/>
              </a:rPr>
              <a:t>L</a:t>
            </a:r>
            <a:r>
              <a:rPr lang="en-US" altLang="zh-CN" sz="2800" b="1" dirty="0">
                <a:latin typeface="+mn-ea"/>
              </a:rPr>
              <a:t>(t)</a:t>
            </a:r>
            <a:r>
              <a:rPr lang="zh-CN" altLang="en-US" sz="2800" b="1" dirty="0">
                <a:latin typeface="+mn-ea"/>
              </a:rPr>
              <a:t>和</a:t>
            </a:r>
            <a:r>
              <a:rPr lang="en-US" altLang="zh-CN" sz="2800" b="1" dirty="0" err="1">
                <a:latin typeface="+mn-ea"/>
              </a:rPr>
              <a:t>u</a:t>
            </a:r>
            <a:r>
              <a:rPr lang="en-US" altLang="zh-CN" sz="2800" b="1" baseline="-25000" dirty="0" err="1">
                <a:latin typeface="+mn-ea"/>
              </a:rPr>
              <a:t>L</a:t>
            </a:r>
            <a:r>
              <a:rPr lang="en-US" altLang="zh-CN" sz="2800" b="1" dirty="0">
                <a:latin typeface="+mn-ea"/>
              </a:rPr>
              <a:t>(t)</a:t>
            </a:r>
            <a:r>
              <a:rPr lang="zh-CN" altLang="en-US" sz="2800" b="1" dirty="0">
                <a:latin typeface="+mn-ea"/>
              </a:rPr>
              <a:t> 。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16FAF8B-72B1-427D-897D-A819BA25F2E0}"/>
              </a:ext>
            </a:extLst>
          </p:cNvPr>
          <p:cNvGrpSpPr/>
          <p:nvPr/>
        </p:nvGrpSpPr>
        <p:grpSpPr>
          <a:xfrm>
            <a:off x="896644" y="3159598"/>
            <a:ext cx="677664" cy="523220"/>
            <a:chOff x="1630530" y="3167367"/>
            <a:chExt cx="677664" cy="523220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A26813F0-8FAC-4B21-88E2-5B0AC9734884}"/>
                </a:ext>
              </a:extLst>
            </p:cNvPr>
            <p:cNvSpPr/>
            <p:nvPr/>
          </p:nvSpPr>
          <p:spPr>
            <a:xfrm>
              <a:off x="1630531" y="3167390"/>
              <a:ext cx="677663" cy="52319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C2B2DFC-1235-42FF-BDFE-3ADEF8101F91}"/>
                </a:ext>
              </a:extLst>
            </p:cNvPr>
            <p:cNvSpPr txBox="1"/>
            <p:nvPr/>
          </p:nvSpPr>
          <p:spPr>
            <a:xfrm>
              <a:off x="1630530" y="3167367"/>
              <a:ext cx="6776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解：</a:t>
              </a: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C4EEF7D9-041D-42AC-AE7B-EDA4B99E3E94}"/>
              </a:ext>
            </a:extLst>
          </p:cNvPr>
          <p:cNvSpPr txBox="1"/>
          <p:nvPr/>
        </p:nvSpPr>
        <p:spPr>
          <a:xfrm>
            <a:off x="1574307" y="3097723"/>
            <a:ext cx="615999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求取</a:t>
            </a:r>
            <a:r>
              <a:rPr lang="en-US" altLang="zh-CN" sz="2800" b="1" dirty="0">
                <a:latin typeface="+mn-ea"/>
              </a:rPr>
              <a:t>τ</a:t>
            </a:r>
            <a:r>
              <a:rPr lang="zh-CN" altLang="en-US" sz="2800" b="1" dirty="0">
                <a:latin typeface="+mn-ea"/>
              </a:rPr>
              <a:t>：</a:t>
            </a:r>
          </a:p>
        </p:txBody>
      </p:sp>
      <p:pic>
        <p:nvPicPr>
          <p:cNvPr id="19" name="Picture 13" descr="3t20">
            <a:extLst>
              <a:ext uri="{FF2B5EF4-FFF2-40B4-BE49-F238E27FC236}">
                <a16:creationId xmlns:a16="http://schemas.microsoft.com/office/drawing/2014/main" id="{D7CE8E3A-E4C2-4276-BAC7-49C15C9540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7" r="49572" b="52106"/>
          <a:stretch/>
        </p:blipFill>
        <p:spPr bwMode="auto">
          <a:xfrm>
            <a:off x="7734300" y="3166649"/>
            <a:ext cx="4302780" cy="2817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3t20">
            <a:extLst>
              <a:ext uri="{FF2B5EF4-FFF2-40B4-BE49-F238E27FC236}">
                <a16:creationId xmlns:a16="http://schemas.microsoft.com/office/drawing/2014/main" id="{99A9B9D1-36D7-411C-A1B3-792F4D526F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85" t="50053" r="-264" b="-98"/>
          <a:stretch/>
        </p:blipFill>
        <p:spPr bwMode="auto">
          <a:xfrm>
            <a:off x="5381625" y="3795488"/>
            <a:ext cx="2133600" cy="2153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Object 7">
            <a:extLst>
              <a:ext uri="{FF2B5EF4-FFF2-40B4-BE49-F238E27FC236}">
                <a16:creationId xmlns:a16="http://schemas.microsoft.com/office/drawing/2014/main" id="{310AAA94-0E01-461C-8CEC-59A6935812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694945"/>
              </p:ext>
            </p:extLst>
          </p:nvPr>
        </p:nvGraphicFramePr>
        <p:xfrm>
          <a:off x="1574307" y="4247517"/>
          <a:ext cx="32575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3" r:id="rId6" imgW="1091726" imgH="330057" progId="Equation.DSMT4">
                  <p:embed/>
                </p:oleObj>
              </mc:Choice>
              <mc:Fallback>
                <p:oleObj r:id="rId6" imgW="1091726" imgH="330057" progId="Equation.DSMT4">
                  <p:embed/>
                  <p:pic>
                    <p:nvPicPr>
                      <p:cNvPr id="43011" name="Object 7">
                        <a:extLst>
                          <a:ext uri="{FF2B5EF4-FFF2-40B4-BE49-F238E27FC236}">
                            <a16:creationId xmlns:a16="http://schemas.microsoft.com/office/drawing/2014/main" id="{D1564086-3702-4919-A6E0-3674F8D03F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307" y="4247517"/>
                        <a:ext cx="325755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326554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586612" y="404167"/>
            <a:ext cx="301877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3.3 </a:t>
            </a:r>
            <a:r>
              <a:rPr lang="zh-CN" altLang="en-US" sz="2400" dirty="0">
                <a:latin typeface="Agency FB" panose="020B0503020202020204" pitchFamily="34" charset="0"/>
              </a:rPr>
              <a:t>一阶电路的全响应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5F5060-8603-44D8-A1AC-9296739C7547}"/>
              </a:ext>
            </a:extLst>
          </p:cNvPr>
          <p:cNvSpPr txBox="1"/>
          <p:nvPr/>
        </p:nvSpPr>
        <p:spPr>
          <a:xfrm>
            <a:off x="896644" y="86583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01F43A-9E48-4499-9698-4C81D96226B3}"/>
              </a:ext>
            </a:extLst>
          </p:cNvPr>
          <p:cNvSpPr txBox="1"/>
          <p:nvPr/>
        </p:nvSpPr>
        <p:spPr>
          <a:xfrm>
            <a:off x="896644" y="1619883"/>
            <a:ext cx="10377997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例</a:t>
            </a:r>
            <a:r>
              <a:rPr lang="en-US" altLang="zh-CN" sz="2800" b="1" dirty="0">
                <a:latin typeface="+mn-ea"/>
              </a:rPr>
              <a:t>3.4 </a:t>
            </a:r>
            <a:r>
              <a:rPr lang="zh-CN" altLang="en-US" sz="2800" b="1" dirty="0">
                <a:latin typeface="+mn-ea"/>
              </a:rPr>
              <a:t>已知电路如图</a:t>
            </a:r>
            <a:r>
              <a:rPr lang="en-US" altLang="zh-CN" sz="2800" b="1" dirty="0">
                <a:latin typeface="+mn-ea"/>
              </a:rPr>
              <a:t>3.20</a:t>
            </a:r>
            <a:r>
              <a:rPr lang="zh-CN" altLang="en-US" sz="2800" b="1" dirty="0">
                <a:latin typeface="+mn-ea"/>
              </a:rPr>
              <a:t>所示，开关</a:t>
            </a:r>
            <a:r>
              <a:rPr lang="en-US" altLang="zh-CN" sz="2800" b="1" dirty="0">
                <a:latin typeface="+mn-ea"/>
              </a:rPr>
              <a:t>S</a:t>
            </a:r>
            <a:r>
              <a:rPr lang="zh-CN" altLang="en-US" sz="2800" b="1" dirty="0">
                <a:latin typeface="+mn-ea"/>
              </a:rPr>
              <a:t>在</a:t>
            </a:r>
            <a:r>
              <a:rPr lang="en-US" altLang="zh-CN" sz="2800" b="1" dirty="0">
                <a:latin typeface="+mn-ea"/>
              </a:rPr>
              <a:t>t=0</a:t>
            </a:r>
            <a:r>
              <a:rPr lang="zh-CN" altLang="en-US" sz="2800" b="1" dirty="0">
                <a:latin typeface="+mn-ea"/>
              </a:rPr>
              <a:t>时闭合，</a:t>
            </a:r>
            <a:r>
              <a:rPr lang="en-US" altLang="zh-CN" sz="2800" b="1" dirty="0">
                <a:latin typeface="+mn-ea"/>
              </a:rPr>
              <a:t>S</a:t>
            </a:r>
            <a:r>
              <a:rPr lang="zh-CN" altLang="en-US" sz="2800" b="1" dirty="0">
                <a:latin typeface="+mn-ea"/>
              </a:rPr>
              <a:t>闭合前电路处于稳定状态。试求</a:t>
            </a:r>
            <a:r>
              <a:rPr lang="en-US" altLang="zh-CN" sz="2800" b="1" dirty="0">
                <a:latin typeface="+mn-ea"/>
              </a:rPr>
              <a:t>t&gt;0</a:t>
            </a:r>
            <a:r>
              <a:rPr lang="zh-CN" altLang="en-US" sz="2800" b="1" dirty="0">
                <a:latin typeface="+mn-ea"/>
              </a:rPr>
              <a:t>时的</a:t>
            </a:r>
            <a:r>
              <a:rPr lang="en-US" altLang="zh-CN" sz="2800" b="1" dirty="0" err="1">
                <a:latin typeface="+mn-ea"/>
              </a:rPr>
              <a:t>i</a:t>
            </a:r>
            <a:r>
              <a:rPr lang="en-US" altLang="zh-CN" sz="2800" b="1" baseline="-25000" dirty="0" err="1">
                <a:latin typeface="+mn-ea"/>
              </a:rPr>
              <a:t>L</a:t>
            </a:r>
            <a:r>
              <a:rPr lang="en-US" altLang="zh-CN" sz="2800" b="1" dirty="0">
                <a:latin typeface="+mn-ea"/>
              </a:rPr>
              <a:t>(t)</a:t>
            </a:r>
            <a:r>
              <a:rPr lang="zh-CN" altLang="en-US" sz="2800" b="1" dirty="0">
                <a:latin typeface="+mn-ea"/>
              </a:rPr>
              <a:t>和</a:t>
            </a:r>
            <a:r>
              <a:rPr lang="en-US" altLang="zh-CN" sz="2800" b="1" dirty="0" err="1">
                <a:latin typeface="+mn-ea"/>
              </a:rPr>
              <a:t>u</a:t>
            </a:r>
            <a:r>
              <a:rPr lang="en-US" altLang="zh-CN" sz="2800" b="1" baseline="-25000" dirty="0" err="1">
                <a:latin typeface="+mn-ea"/>
              </a:rPr>
              <a:t>L</a:t>
            </a:r>
            <a:r>
              <a:rPr lang="en-US" altLang="zh-CN" sz="2800" b="1" dirty="0">
                <a:latin typeface="+mn-ea"/>
              </a:rPr>
              <a:t>(t)</a:t>
            </a:r>
            <a:r>
              <a:rPr lang="zh-CN" altLang="en-US" sz="2800" b="1" dirty="0">
                <a:latin typeface="+mn-ea"/>
              </a:rPr>
              <a:t> 。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16FAF8B-72B1-427D-897D-A819BA25F2E0}"/>
              </a:ext>
            </a:extLst>
          </p:cNvPr>
          <p:cNvGrpSpPr/>
          <p:nvPr/>
        </p:nvGrpSpPr>
        <p:grpSpPr>
          <a:xfrm>
            <a:off x="896644" y="3159598"/>
            <a:ext cx="677664" cy="523220"/>
            <a:chOff x="1630530" y="3167367"/>
            <a:chExt cx="677664" cy="523220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A26813F0-8FAC-4B21-88E2-5B0AC9734884}"/>
                </a:ext>
              </a:extLst>
            </p:cNvPr>
            <p:cNvSpPr/>
            <p:nvPr/>
          </p:nvSpPr>
          <p:spPr>
            <a:xfrm>
              <a:off x="1630531" y="3167390"/>
              <a:ext cx="677663" cy="52319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C2B2DFC-1235-42FF-BDFE-3ADEF8101F91}"/>
                </a:ext>
              </a:extLst>
            </p:cNvPr>
            <p:cNvSpPr txBox="1"/>
            <p:nvPr/>
          </p:nvSpPr>
          <p:spPr>
            <a:xfrm>
              <a:off x="1630530" y="3167367"/>
              <a:ext cx="6776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解：</a:t>
              </a: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C4EEF7D9-041D-42AC-AE7B-EDA4B99E3E94}"/>
              </a:ext>
            </a:extLst>
          </p:cNvPr>
          <p:cNvSpPr txBox="1"/>
          <p:nvPr/>
        </p:nvSpPr>
        <p:spPr>
          <a:xfrm>
            <a:off x="1574307" y="3097723"/>
            <a:ext cx="615999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带入三要素：</a:t>
            </a:r>
          </a:p>
        </p:txBody>
      </p:sp>
      <p:pic>
        <p:nvPicPr>
          <p:cNvPr id="19" name="Picture 13" descr="3t20">
            <a:extLst>
              <a:ext uri="{FF2B5EF4-FFF2-40B4-BE49-F238E27FC236}">
                <a16:creationId xmlns:a16="http://schemas.microsoft.com/office/drawing/2014/main" id="{D7CE8E3A-E4C2-4276-BAC7-49C15C9540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7" r="49572" b="52106"/>
          <a:stretch/>
        </p:blipFill>
        <p:spPr bwMode="auto">
          <a:xfrm>
            <a:off x="7734300" y="3166649"/>
            <a:ext cx="4302780" cy="2817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" name="Object 9">
            <a:extLst>
              <a:ext uri="{FF2B5EF4-FFF2-40B4-BE49-F238E27FC236}">
                <a16:creationId xmlns:a16="http://schemas.microsoft.com/office/drawing/2014/main" id="{F93B99E3-1B1F-4CEB-9197-C8D302BB77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098194"/>
              </p:ext>
            </p:extLst>
          </p:nvPr>
        </p:nvGraphicFramePr>
        <p:xfrm>
          <a:off x="1574307" y="4186577"/>
          <a:ext cx="6088063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2" r:id="rId6" imgW="2005729" imgH="215806" progId="Equation.DSMT4">
                  <p:embed/>
                </p:oleObj>
              </mc:Choice>
              <mc:Fallback>
                <p:oleObj r:id="rId6" imgW="2005729" imgH="215806" progId="Equation.DSMT4">
                  <p:embed/>
                  <p:pic>
                    <p:nvPicPr>
                      <p:cNvPr id="43012" name="Object 9">
                        <a:extLst>
                          <a:ext uri="{FF2B5EF4-FFF2-40B4-BE49-F238E27FC236}">
                            <a16:creationId xmlns:a16="http://schemas.microsoft.com/office/drawing/2014/main" id="{4D002C7B-A81F-4ED3-A2D7-64F48D19D0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307" y="4186577"/>
                        <a:ext cx="6088063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1">
            <a:extLst>
              <a:ext uri="{FF2B5EF4-FFF2-40B4-BE49-F238E27FC236}">
                <a16:creationId xmlns:a16="http://schemas.microsoft.com/office/drawing/2014/main" id="{F5A0AE50-C367-43CD-892E-E60AD9F8D6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513217"/>
              </p:ext>
            </p:extLst>
          </p:nvPr>
        </p:nvGraphicFramePr>
        <p:xfrm>
          <a:off x="1574307" y="4948576"/>
          <a:ext cx="55975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3" r:id="rId8" imgW="2005729" imgH="215806" progId="Equation.DSMT4">
                  <p:embed/>
                </p:oleObj>
              </mc:Choice>
              <mc:Fallback>
                <p:oleObj r:id="rId8" imgW="2005729" imgH="215806" progId="Equation.DSMT4">
                  <p:embed/>
                  <p:pic>
                    <p:nvPicPr>
                      <p:cNvPr id="43013" name="Object 11">
                        <a:extLst>
                          <a:ext uri="{FF2B5EF4-FFF2-40B4-BE49-F238E27FC236}">
                            <a16:creationId xmlns:a16="http://schemas.microsoft.com/office/drawing/2014/main" id="{DE138E7C-4826-44A7-90C0-5D4A3A9BCA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307" y="4948576"/>
                        <a:ext cx="55975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275649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586612" y="404167"/>
            <a:ext cx="301877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3.3 </a:t>
            </a:r>
            <a:r>
              <a:rPr lang="zh-CN" altLang="en-US" sz="2400" dirty="0">
                <a:latin typeface="Agency FB" panose="020B0503020202020204" pitchFamily="34" charset="0"/>
              </a:rPr>
              <a:t>一阶电路的全响应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5F5060-8603-44D8-A1AC-9296739C7547}"/>
              </a:ext>
            </a:extLst>
          </p:cNvPr>
          <p:cNvSpPr txBox="1"/>
          <p:nvPr/>
        </p:nvSpPr>
        <p:spPr>
          <a:xfrm>
            <a:off x="896644" y="86583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01F43A-9E48-4499-9698-4C81D96226B3}"/>
              </a:ext>
            </a:extLst>
          </p:cNvPr>
          <p:cNvSpPr txBox="1"/>
          <p:nvPr/>
        </p:nvSpPr>
        <p:spPr>
          <a:xfrm>
            <a:off x="896644" y="1619883"/>
            <a:ext cx="10377997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    已知</a:t>
            </a:r>
            <a:r>
              <a:rPr lang="en-US" altLang="zh-CN" sz="2800" b="1" dirty="0" err="1">
                <a:latin typeface="+mn-ea"/>
              </a:rPr>
              <a:t>u</a:t>
            </a:r>
            <a:r>
              <a:rPr lang="en-US" altLang="zh-CN" sz="2800" b="1" baseline="-25000" dirty="0" err="1">
                <a:latin typeface="+mn-ea"/>
              </a:rPr>
              <a:t>C</a:t>
            </a:r>
            <a:r>
              <a:rPr lang="en-US" altLang="zh-CN" sz="2800" b="1" dirty="0">
                <a:latin typeface="+mn-ea"/>
              </a:rPr>
              <a:t>(0</a:t>
            </a:r>
            <a:r>
              <a:rPr lang="en-US" altLang="zh-CN" sz="2800" b="1" baseline="-25000" dirty="0">
                <a:latin typeface="+mn-ea"/>
              </a:rPr>
              <a:t>-</a:t>
            </a:r>
            <a:r>
              <a:rPr lang="en-US" altLang="zh-CN" sz="2800" b="1" dirty="0">
                <a:latin typeface="+mn-ea"/>
              </a:rPr>
              <a:t>)=6V</a:t>
            </a:r>
            <a:r>
              <a:rPr lang="zh-CN" altLang="en-US" sz="2800" b="1" dirty="0">
                <a:latin typeface="+mn-ea"/>
              </a:rPr>
              <a:t>，求开关闭合后：（</a:t>
            </a:r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）电容电压的全响应；（</a:t>
            </a:r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）</a:t>
            </a:r>
            <a:r>
              <a:rPr lang="en-US" altLang="zh-CN" sz="2800" b="1" dirty="0">
                <a:latin typeface="+mn-ea"/>
              </a:rPr>
              <a:t>24KΩ</a:t>
            </a:r>
            <a:r>
              <a:rPr lang="zh-CN" altLang="en-US" sz="2800" b="1" dirty="0">
                <a:latin typeface="+mn-ea"/>
              </a:rPr>
              <a:t>电阻上的电压</a:t>
            </a:r>
            <a:r>
              <a:rPr lang="en-US" altLang="zh-CN" sz="2800" b="1" dirty="0">
                <a:latin typeface="+mn-ea"/>
              </a:rPr>
              <a:t>U</a:t>
            </a:r>
            <a:r>
              <a:rPr lang="en-US" altLang="zh-CN" sz="2800" b="1" baseline="-25000" dirty="0">
                <a:latin typeface="+mn-ea"/>
              </a:rPr>
              <a:t>R</a:t>
            </a:r>
            <a:r>
              <a:rPr lang="en-US" altLang="zh-CN" sz="2800" b="1" dirty="0">
                <a:latin typeface="+mn-ea"/>
              </a:rPr>
              <a:t>(t)</a:t>
            </a:r>
            <a:r>
              <a:rPr lang="zh-CN" altLang="en-US" sz="2800" b="1" dirty="0">
                <a:latin typeface="+mn-ea"/>
              </a:rPr>
              <a:t>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743A570-DEDB-460A-82C1-BAD7AFF160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46"/>
          <a:stretch/>
        </p:blipFill>
        <p:spPr>
          <a:xfrm>
            <a:off x="6453187" y="3245323"/>
            <a:ext cx="5214938" cy="23239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12364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337345" y="404167"/>
            <a:ext cx="351731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3.1 </a:t>
            </a:r>
            <a:r>
              <a:rPr lang="zh-CN" altLang="en-US" sz="2000" dirty="0">
                <a:latin typeface="Agency FB" panose="020B0503020202020204" pitchFamily="34" charset="0"/>
              </a:rPr>
              <a:t>电路的过渡过程及换路定则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5D3164-D36B-459E-84C0-C483F356B430}"/>
              </a:ext>
            </a:extLst>
          </p:cNvPr>
          <p:cNvSpPr txBox="1"/>
          <p:nvPr/>
        </p:nvSpPr>
        <p:spPr>
          <a:xfrm>
            <a:off x="541538" y="804277"/>
            <a:ext cx="3164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例 电路的过渡过程</a:t>
            </a:r>
          </a:p>
        </p:txBody>
      </p:sp>
      <p:pic>
        <p:nvPicPr>
          <p:cNvPr id="11" name="Picture 5" descr="3T1">
            <a:extLst>
              <a:ext uri="{FF2B5EF4-FFF2-40B4-BE49-F238E27FC236}">
                <a16:creationId xmlns:a16="http://schemas.microsoft.com/office/drawing/2014/main" id="{C2B11617-CAF6-445E-B95D-DF900E974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5" y="1496773"/>
            <a:ext cx="5943600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 descr="3t2">
            <a:extLst>
              <a:ext uri="{FF2B5EF4-FFF2-40B4-BE49-F238E27FC236}">
                <a16:creationId xmlns:a16="http://schemas.microsoft.com/office/drawing/2014/main" id="{4B0C0E43-6A54-46F1-8070-57508C124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025" y="3919644"/>
            <a:ext cx="586740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25508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337345" y="404167"/>
            <a:ext cx="351731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3.1 </a:t>
            </a:r>
            <a:r>
              <a:rPr lang="zh-CN" altLang="en-US" sz="2000" dirty="0">
                <a:latin typeface="Agency FB" panose="020B0503020202020204" pitchFamily="34" charset="0"/>
              </a:rPr>
              <a:t>电路的过渡过程及换路定则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5F5060-8603-44D8-A1AC-9296739C7547}"/>
              </a:ext>
            </a:extLst>
          </p:cNvPr>
          <p:cNvSpPr txBox="1"/>
          <p:nvPr/>
        </p:nvSpPr>
        <p:spPr>
          <a:xfrm>
            <a:off x="541538" y="865832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</a:rPr>
              <a:t>电路的换路定则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01F43A-9E48-4499-9698-4C81D96226B3}"/>
              </a:ext>
            </a:extLst>
          </p:cNvPr>
          <p:cNvSpPr txBox="1"/>
          <p:nvPr/>
        </p:nvSpPr>
        <p:spPr>
          <a:xfrm>
            <a:off x="541538" y="1742994"/>
            <a:ext cx="11123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    设电路在</a:t>
            </a:r>
            <a:r>
              <a:rPr lang="en-US" altLang="zh-CN" sz="2800" b="1" dirty="0">
                <a:latin typeface="+mn-ea"/>
              </a:rPr>
              <a:t>t=0</a:t>
            </a:r>
            <a:r>
              <a:rPr lang="zh-CN" altLang="en-US" sz="2800" b="1" dirty="0">
                <a:latin typeface="+mn-ea"/>
              </a:rPr>
              <a:t>时刻换路，由于在换路前后的电路可能不同，可将换路前一瞬间用</a:t>
            </a:r>
            <a:r>
              <a:rPr lang="en-US" altLang="zh-CN" sz="2800" b="1" dirty="0">
                <a:latin typeface="+mn-ea"/>
              </a:rPr>
              <a:t>t=0-</a:t>
            </a:r>
            <a:r>
              <a:rPr lang="zh-CN" altLang="en-US" sz="2800" b="1" dirty="0">
                <a:latin typeface="+mn-ea"/>
              </a:rPr>
              <a:t>表示，换路后的一瞬间用</a:t>
            </a:r>
            <a:r>
              <a:rPr lang="en-US" altLang="zh-CN" sz="2800" b="1" dirty="0">
                <a:latin typeface="+mn-ea"/>
              </a:rPr>
              <a:t>t=0+</a:t>
            </a:r>
            <a:r>
              <a:rPr lang="zh-CN" altLang="en-US" sz="2800" b="1" dirty="0">
                <a:latin typeface="+mn-ea"/>
              </a:rPr>
              <a:t>表示。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3BED4D-CCE5-452D-909D-F3C3BD866D44}"/>
              </a:ext>
            </a:extLst>
          </p:cNvPr>
          <p:cNvSpPr txBox="1"/>
          <p:nvPr/>
        </p:nvSpPr>
        <p:spPr>
          <a:xfrm>
            <a:off x="541538" y="2927932"/>
            <a:ext cx="1112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）电容元件的电压和电流在关联参考方向下</a:t>
            </a:r>
          </a:p>
        </p:txBody>
      </p:sp>
      <p:pic>
        <p:nvPicPr>
          <p:cNvPr id="9" name="Picture 5" descr="3t3">
            <a:extLst>
              <a:ext uri="{FF2B5EF4-FFF2-40B4-BE49-F238E27FC236}">
                <a16:creationId xmlns:a16="http://schemas.microsoft.com/office/drawing/2014/main" id="{50B0C89F-C0B3-4D93-AB5E-6973387C784B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900" y="4073162"/>
            <a:ext cx="3516473" cy="1417245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4D66CDE-6E7A-4513-A20C-72BE83EA02BF}"/>
              </a:ext>
            </a:extLst>
          </p:cNvPr>
          <p:cNvSpPr txBox="1"/>
          <p:nvPr/>
        </p:nvSpPr>
        <p:spPr>
          <a:xfrm>
            <a:off x="541538" y="3683846"/>
            <a:ext cx="7313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    电容的伏安特性为：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B6698EE5-304B-4912-A6BD-A4775FBE7C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53683"/>
              </p:ext>
            </p:extLst>
          </p:nvPr>
        </p:nvGraphicFramePr>
        <p:xfrm>
          <a:off x="3957858" y="4439760"/>
          <a:ext cx="1661166" cy="1024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36" name="Equation" r:id="rId6" imgW="617688" imgH="380223" progId="Equation.DSMT4">
                  <p:embed/>
                </p:oleObj>
              </mc:Choice>
              <mc:Fallback>
                <p:oleObj name="Equation" r:id="rId6" imgW="617688" imgH="38022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57858" y="4439760"/>
                        <a:ext cx="1661166" cy="1024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F4522F59-8FB4-4B01-A157-E9EE1FE33EED}"/>
              </a:ext>
            </a:extLst>
          </p:cNvPr>
          <p:cNvSpPr txBox="1"/>
          <p:nvPr/>
        </p:nvSpPr>
        <p:spPr>
          <a:xfrm>
            <a:off x="541537" y="5697339"/>
            <a:ext cx="7313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    积分形式：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43926E8-482D-4585-8B02-0DA8F84C0D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794111"/>
              </p:ext>
            </p:extLst>
          </p:nvPr>
        </p:nvGraphicFramePr>
        <p:xfrm>
          <a:off x="3709283" y="5464645"/>
          <a:ext cx="3503761" cy="928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37" name="Equation" r:id="rId8" imgW="1330183" imgH="351832" progId="Equation.DSMT4">
                  <p:embed/>
                </p:oleObj>
              </mc:Choice>
              <mc:Fallback>
                <p:oleObj name="Equation" r:id="rId8" imgW="1330183" imgH="35183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09283" y="5464645"/>
                        <a:ext cx="3503761" cy="9282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043303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8" grpId="0"/>
      <p:bldP spid="10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337345" y="404167"/>
            <a:ext cx="351731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3.1 </a:t>
            </a:r>
            <a:r>
              <a:rPr lang="zh-CN" altLang="en-US" sz="2000" dirty="0">
                <a:latin typeface="Agency FB" panose="020B0503020202020204" pitchFamily="34" charset="0"/>
              </a:rPr>
              <a:t>电路的过渡过程及换路定则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01F43A-9E48-4499-9698-4C81D96226B3}"/>
              </a:ext>
            </a:extLst>
          </p:cNvPr>
          <p:cNvSpPr txBox="1"/>
          <p:nvPr/>
        </p:nvSpPr>
        <p:spPr>
          <a:xfrm>
            <a:off x="541538" y="867695"/>
            <a:ext cx="1112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对积分形式，令</a:t>
            </a:r>
            <a:r>
              <a:rPr lang="en-US" altLang="zh-CN" sz="2800" b="1" dirty="0">
                <a:latin typeface="+mn-ea"/>
              </a:rPr>
              <a:t>t</a:t>
            </a:r>
            <a:r>
              <a:rPr lang="en-US" altLang="zh-CN" sz="2800" b="1" baseline="-25000" dirty="0">
                <a:latin typeface="+mn-ea"/>
              </a:rPr>
              <a:t>0</a:t>
            </a:r>
            <a:r>
              <a:rPr lang="en-US" altLang="zh-CN" sz="2800" b="1" dirty="0">
                <a:latin typeface="+mn-ea"/>
              </a:rPr>
              <a:t>=0-</a:t>
            </a:r>
            <a:r>
              <a:rPr lang="zh-CN" altLang="en-US" sz="2800" b="1" dirty="0">
                <a:latin typeface="+mn-ea"/>
              </a:rPr>
              <a:t>，可得： 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43926E8-482D-4585-8B02-0DA8F84C0D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381527"/>
              </p:ext>
            </p:extLst>
          </p:nvPr>
        </p:nvGraphicFramePr>
        <p:xfrm>
          <a:off x="8574246" y="635000"/>
          <a:ext cx="3503761" cy="928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83" name="Equation" r:id="rId5" imgW="1330183" imgH="351832" progId="Equation.DSMT4">
                  <p:embed/>
                </p:oleObj>
              </mc:Choice>
              <mc:Fallback>
                <p:oleObj name="Equation" r:id="rId5" imgW="1330183" imgH="351832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443926E8-482D-4585-8B02-0DA8F84C0D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74246" y="635000"/>
                        <a:ext cx="3503761" cy="9282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BE6C9165-A6DF-4B8D-B9B2-02FB276BCF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134061"/>
              </p:ext>
            </p:extLst>
          </p:nvPr>
        </p:nvGraphicFramePr>
        <p:xfrm>
          <a:off x="4198095" y="1623609"/>
          <a:ext cx="3335303" cy="841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84" name="Equation" r:id="rId7" imgW="1396621" imgH="351832" progId="Equation.DSMT4">
                  <p:embed/>
                </p:oleObj>
              </mc:Choice>
              <mc:Fallback>
                <p:oleObj name="Equation" r:id="rId7" imgW="1396621" imgH="35183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98095" y="1623609"/>
                        <a:ext cx="3335303" cy="8414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>
            <a:extLst>
              <a:ext uri="{FF2B5EF4-FFF2-40B4-BE49-F238E27FC236}">
                <a16:creationId xmlns:a16="http://schemas.microsoft.com/office/drawing/2014/main" id="{ABF3DCC1-2F8C-4C1E-A4C0-58179BAF878E}"/>
              </a:ext>
            </a:extLst>
          </p:cNvPr>
          <p:cNvGrpSpPr/>
          <p:nvPr/>
        </p:nvGrpSpPr>
        <p:grpSpPr>
          <a:xfrm>
            <a:off x="541536" y="2858393"/>
            <a:ext cx="11123720" cy="1000274"/>
            <a:chOff x="541536" y="2858393"/>
            <a:chExt cx="11123720" cy="1000274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4D66CDE-6E7A-4513-A20C-72BE83EA02BF}"/>
                </a:ext>
              </a:extLst>
            </p:cNvPr>
            <p:cNvSpPr txBox="1"/>
            <p:nvPr/>
          </p:nvSpPr>
          <p:spPr>
            <a:xfrm>
              <a:off x="541536" y="2904560"/>
              <a:ext cx="111237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+mn-ea"/>
                </a:rPr>
                <a:t>         为换路前一瞬间的电容电压值，求换路后一瞬间的电容电压的初始值，取        ，可得：</a:t>
              </a:r>
            </a:p>
          </p:txBody>
        </p:sp>
        <p:graphicFrame>
          <p:nvGraphicFramePr>
            <p:cNvPr id="4" name="对象 3">
              <a:extLst>
                <a:ext uri="{FF2B5EF4-FFF2-40B4-BE49-F238E27FC236}">
                  <a16:creationId xmlns:a16="http://schemas.microsoft.com/office/drawing/2014/main" id="{E0CE8921-CBE1-4FBE-AAF3-F24B178A771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2665350"/>
                </p:ext>
              </p:extLst>
            </p:nvPr>
          </p:nvGraphicFramePr>
          <p:xfrm>
            <a:off x="541536" y="2858393"/>
            <a:ext cx="1068240" cy="523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985" name="Equation" r:id="rId9" imgW="389646" imgH="190112" progId="Equation.DSMT4">
                    <p:embed/>
                  </p:oleObj>
                </mc:Choice>
                <mc:Fallback>
                  <p:oleObj name="Equation" r:id="rId9" imgW="389646" imgH="190112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41536" y="2858393"/>
                          <a:ext cx="1068240" cy="5232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>
              <a:extLst>
                <a:ext uri="{FF2B5EF4-FFF2-40B4-BE49-F238E27FC236}">
                  <a16:creationId xmlns:a16="http://schemas.microsoft.com/office/drawing/2014/main" id="{F64AC525-E08C-461D-B3C3-180B871AFFF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166138"/>
                </p:ext>
              </p:extLst>
            </p:nvPr>
          </p:nvGraphicFramePr>
          <p:xfrm>
            <a:off x="2114550" y="3335447"/>
            <a:ext cx="868401" cy="523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986" name="Equation" r:id="rId11" imgW="379950" imgH="228206" progId="Equation.DSMT4">
                    <p:embed/>
                  </p:oleObj>
                </mc:Choice>
                <mc:Fallback>
                  <p:oleObj name="Equation" r:id="rId11" imgW="379950" imgH="228206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114550" y="3335447"/>
                          <a:ext cx="868401" cy="5232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32B9204D-9F5E-4867-8474-F1F840F97A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90366"/>
              </p:ext>
            </p:extLst>
          </p:nvPr>
        </p:nvGraphicFramePr>
        <p:xfrm>
          <a:off x="4229100" y="4172627"/>
          <a:ext cx="3887103" cy="954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87" name="Equation" r:id="rId13" imgW="1396621" imgH="342488" progId="Equation.DSMT4">
                  <p:embed/>
                </p:oleObj>
              </mc:Choice>
              <mc:Fallback>
                <p:oleObj name="Equation" r:id="rId13" imgW="1396621" imgH="34248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29100" y="4172627"/>
                        <a:ext cx="3887103" cy="9541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84254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heme/theme1.xml><?xml version="1.0" encoding="utf-8"?>
<a:theme xmlns:a="http://schemas.openxmlformats.org/drawingml/2006/main" name="第一PPT，www.1ppt.com">
  <a:themeElements>
    <a:clrScheme name="自定义 1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8CC5"/>
      </a:accent1>
      <a:accent2>
        <a:srgbClr val="4C4676"/>
      </a:accent2>
      <a:accent3>
        <a:srgbClr val="298CC5"/>
      </a:accent3>
      <a:accent4>
        <a:srgbClr val="4C4676"/>
      </a:accent4>
      <a:accent5>
        <a:srgbClr val="298CC5"/>
      </a:accent5>
      <a:accent6>
        <a:srgbClr val="4C4676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2677</TotalTime>
  <Words>3891</Words>
  <Application>Microsoft Office PowerPoint</Application>
  <PresentationFormat>宽屏</PresentationFormat>
  <Paragraphs>334</Paragraphs>
  <Slides>63</Slides>
  <Notes>63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63</vt:i4>
      </vt:variant>
    </vt:vector>
  </HeadingPairs>
  <TitlesOfParts>
    <vt:vector size="73" baseType="lpstr">
      <vt:lpstr>等线</vt:lpstr>
      <vt:lpstr>微软雅黑</vt:lpstr>
      <vt:lpstr>Agency FB</vt:lpstr>
      <vt:lpstr>Arial</vt:lpstr>
      <vt:lpstr>Calibri</vt:lpstr>
      <vt:lpstr>Times New Roman</vt:lpstr>
      <vt:lpstr>第一PPT，www.1ppt.com</vt:lpstr>
      <vt:lpstr>Equation</vt:lpstr>
      <vt:lpstr>MathType 7.0 Equation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</dc:creator>
  <cp:keywords>www.1ppt.com</cp:keywords>
  <dc:description>www.1ppt.com</dc:description>
  <cp:lastModifiedBy>恬 蒋</cp:lastModifiedBy>
  <cp:revision>345</cp:revision>
  <dcterms:created xsi:type="dcterms:W3CDTF">2017-08-08T02:58:07Z</dcterms:created>
  <dcterms:modified xsi:type="dcterms:W3CDTF">2019-03-24T12:50:57Z</dcterms:modified>
</cp:coreProperties>
</file>