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6.xml" ContentType="application/vnd.openxmlformats-officedocument.presentationml.tags+xml"/>
  <Override PartName="/ppt/notesSlides/notesSlide39.xml" ContentType="application/vnd.openxmlformats-officedocument.presentationml.notesSlide+xml"/>
  <Override PartName="/ppt/tags/tag37.xml" ContentType="application/vnd.openxmlformats-officedocument.presentationml.tags+xml"/>
  <Override PartName="/ppt/notesSlides/notesSlide40.xml" ContentType="application/vnd.openxmlformats-officedocument.presentationml.notesSlide+xml"/>
  <Override PartName="/ppt/tags/tag38.xml" ContentType="application/vnd.openxmlformats-officedocument.presentationml.tags+xml"/>
  <Override PartName="/ppt/notesSlides/notesSlide41.xml" ContentType="application/vnd.openxmlformats-officedocument.presentationml.notesSlide+xml"/>
  <Override PartName="/ppt/tags/tag39.xml" ContentType="application/vnd.openxmlformats-officedocument.presentationml.tags+xml"/>
  <Override PartName="/ppt/notesSlides/notesSlide42.xml" ContentType="application/vnd.openxmlformats-officedocument.presentationml.notesSlide+xml"/>
  <Override PartName="/ppt/tags/tag40.xml" ContentType="application/vnd.openxmlformats-officedocument.presentationml.tags+xml"/>
  <Override PartName="/ppt/notesSlides/notesSlide43.xml" ContentType="application/vnd.openxmlformats-officedocument.presentationml.notesSlide+xml"/>
  <Override PartName="/ppt/tags/tag41.xml" ContentType="application/vnd.openxmlformats-officedocument.presentationml.tags+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tags/tag44.xml" ContentType="application/vnd.openxmlformats-officedocument.presentationml.tags+xml"/>
  <Override PartName="/ppt/notesSlides/notesSlide47.xml" ContentType="application/vnd.openxmlformats-officedocument.presentationml.notesSlide+xml"/>
  <Override PartName="/ppt/tags/tag45.xml" ContentType="application/vnd.openxmlformats-officedocument.presentationml.tags+xml"/>
  <Override PartName="/ppt/notesSlides/notesSlide48.xml" ContentType="application/vnd.openxmlformats-officedocument.presentationml.notesSlide+xml"/>
  <Override PartName="/ppt/tags/tag46.xml" ContentType="application/vnd.openxmlformats-officedocument.presentationml.tags+xml"/>
  <Override PartName="/ppt/notesSlides/notesSlide49.xml" ContentType="application/vnd.openxmlformats-officedocument.presentationml.notesSlide+xml"/>
  <Override PartName="/ppt/tags/tag47.xml" ContentType="application/vnd.openxmlformats-officedocument.presentationml.tags+xml"/>
  <Override PartName="/ppt/notesSlides/notesSlide50.xml" ContentType="application/vnd.openxmlformats-officedocument.presentationml.notesSlide+xml"/>
  <Override PartName="/ppt/tags/tag48.xml" ContentType="application/vnd.openxmlformats-officedocument.presentationml.tags+xml"/>
  <Override PartName="/ppt/notesSlides/notesSlide51.xml" ContentType="application/vnd.openxmlformats-officedocument.presentationml.notesSlide+xml"/>
  <Override PartName="/ppt/tags/tag49.xml" ContentType="application/vnd.openxmlformats-officedocument.presentationml.tags+xml"/>
  <Override PartName="/ppt/notesSlides/notesSlide52.xml" ContentType="application/vnd.openxmlformats-officedocument.presentationml.notesSlide+xml"/>
  <Override PartName="/ppt/tags/tag50.xml" ContentType="application/vnd.openxmlformats-officedocument.presentationml.tags+xml"/>
  <Override PartName="/ppt/notesSlides/notesSlide53.xml" ContentType="application/vnd.openxmlformats-officedocument.presentationml.notesSlide+xml"/>
  <Override PartName="/ppt/tags/tag51.xml" ContentType="application/vnd.openxmlformats-officedocument.presentationml.tags+xml"/>
  <Override PartName="/ppt/notesSlides/notesSlide54.xml" ContentType="application/vnd.openxmlformats-officedocument.presentationml.notesSlide+xml"/>
  <Override PartName="/ppt/tags/tag52.xml" ContentType="application/vnd.openxmlformats-officedocument.presentationml.tags+xml"/>
  <Override PartName="/ppt/notesSlides/notesSlide55.xml" ContentType="application/vnd.openxmlformats-officedocument.presentationml.notesSlide+xml"/>
  <Override PartName="/ppt/tags/tag53.xml" ContentType="application/vnd.openxmlformats-officedocument.presentationml.tags+xml"/>
  <Override PartName="/ppt/notesSlides/notesSlide56.xml" ContentType="application/vnd.openxmlformats-officedocument.presentationml.notesSlide+xml"/>
  <Override PartName="/ppt/tags/tag54.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82" r:id="rId2"/>
    <p:sldId id="257" r:id="rId3"/>
    <p:sldId id="259" r:id="rId4"/>
    <p:sldId id="266" r:id="rId5"/>
    <p:sldId id="284" r:id="rId6"/>
    <p:sldId id="285" r:id="rId7"/>
    <p:sldId id="286" r:id="rId8"/>
    <p:sldId id="287" r:id="rId9"/>
    <p:sldId id="288" r:id="rId10"/>
    <p:sldId id="289" r:id="rId11"/>
    <p:sldId id="290" r:id="rId12"/>
    <p:sldId id="291" r:id="rId13"/>
    <p:sldId id="306" r:id="rId14"/>
    <p:sldId id="292" r:id="rId15"/>
    <p:sldId id="293" r:id="rId16"/>
    <p:sldId id="294" r:id="rId17"/>
    <p:sldId id="295" r:id="rId18"/>
    <p:sldId id="297" r:id="rId19"/>
    <p:sldId id="299" r:id="rId20"/>
    <p:sldId id="300" r:id="rId21"/>
    <p:sldId id="301" r:id="rId22"/>
    <p:sldId id="302" r:id="rId23"/>
    <p:sldId id="303" r:id="rId24"/>
    <p:sldId id="304" r:id="rId25"/>
    <p:sldId id="305"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07"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676"/>
    <a:srgbClr val="298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showGuides="1">
      <p:cViewPr varScale="1">
        <p:scale>
          <a:sx n="108" d="100"/>
          <a:sy n="108" d="100"/>
        </p:scale>
        <p:origin x="894"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6.wmf"/><Relationship Id="rId4"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emf"/><Relationship Id="rId1" Type="http://schemas.openxmlformats.org/officeDocument/2006/relationships/image" Target="../media/image51.emf"/><Relationship Id="rId5" Type="http://schemas.openxmlformats.org/officeDocument/2006/relationships/image" Target="../media/image55.wmf"/><Relationship Id="rId4" Type="http://schemas.openxmlformats.org/officeDocument/2006/relationships/image" Target="../media/image5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0.wmf"/><Relationship Id="rId4"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wmf"/><Relationship Id="rId4" Type="http://schemas.openxmlformats.org/officeDocument/2006/relationships/image" Target="../media/image11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2019/3/11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extLst>
      <p:ext uri="{BB962C8B-B14F-4D97-AF65-F5344CB8AC3E}">
        <p14:creationId xmlns:p14="http://schemas.microsoft.com/office/powerpoint/2010/main" val="366883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extLst>
      <p:ext uri="{BB962C8B-B14F-4D97-AF65-F5344CB8AC3E}">
        <p14:creationId xmlns:p14="http://schemas.microsoft.com/office/powerpoint/2010/main" val="133850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264150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3640090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4135595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2441514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1696902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160299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303544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395360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3203273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400987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extLst>
      <p:ext uri="{BB962C8B-B14F-4D97-AF65-F5344CB8AC3E}">
        <p14:creationId xmlns:p14="http://schemas.microsoft.com/office/powerpoint/2010/main" val="36074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1657941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290740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441956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72801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228573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577640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26</a:t>
            </a:fld>
            <a:endParaRPr lang="zh-CN" altLang="en-US"/>
          </a:p>
        </p:txBody>
      </p:sp>
    </p:spTree>
    <p:extLst>
      <p:ext uri="{BB962C8B-B14F-4D97-AF65-F5344CB8AC3E}">
        <p14:creationId xmlns:p14="http://schemas.microsoft.com/office/powerpoint/2010/main" val="3790626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27</a:t>
            </a:fld>
            <a:endParaRPr lang="zh-CN" altLang="en-US"/>
          </a:p>
        </p:txBody>
      </p:sp>
    </p:spTree>
    <p:extLst>
      <p:ext uri="{BB962C8B-B14F-4D97-AF65-F5344CB8AC3E}">
        <p14:creationId xmlns:p14="http://schemas.microsoft.com/office/powerpoint/2010/main" val="2911153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28</a:t>
            </a:fld>
            <a:endParaRPr lang="zh-CN" altLang="en-US"/>
          </a:p>
        </p:txBody>
      </p:sp>
    </p:spTree>
    <p:extLst>
      <p:ext uri="{BB962C8B-B14F-4D97-AF65-F5344CB8AC3E}">
        <p14:creationId xmlns:p14="http://schemas.microsoft.com/office/powerpoint/2010/main" val="3462201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29</a:t>
            </a:fld>
            <a:endParaRPr lang="zh-CN" altLang="en-US"/>
          </a:p>
        </p:txBody>
      </p:sp>
    </p:spTree>
    <p:extLst>
      <p:ext uri="{BB962C8B-B14F-4D97-AF65-F5344CB8AC3E}">
        <p14:creationId xmlns:p14="http://schemas.microsoft.com/office/powerpoint/2010/main" val="327800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extLst>
      <p:ext uri="{BB962C8B-B14F-4D97-AF65-F5344CB8AC3E}">
        <p14:creationId xmlns:p14="http://schemas.microsoft.com/office/powerpoint/2010/main" val="134144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30</a:t>
            </a:fld>
            <a:endParaRPr lang="zh-CN" altLang="en-US"/>
          </a:p>
        </p:txBody>
      </p:sp>
    </p:spTree>
    <p:extLst>
      <p:ext uri="{BB962C8B-B14F-4D97-AF65-F5344CB8AC3E}">
        <p14:creationId xmlns:p14="http://schemas.microsoft.com/office/powerpoint/2010/main" val="2729017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31</a:t>
            </a:fld>
            <a:endParaRPr lang="zh-CN" altLang="en-US"/>
          </a:p>
        </p:txBody>
      </p:sp>
    </p:spTree>
    <p:extLst>
      <p:ext uri="{BB962C8B-B14F-4D97-AF65-F5344CB8AC3E}">
        <p14:creationId xmlns:p14="http://schemas.microsoft.com/office/powerpoint/2010/main" val="4210890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32</a:t>
            </a:fld>
            <a:endParaRPr lang="zh-CN" altLang="en-US"/>
          </a:p>
        </p:txBody>
      </p:sp>
    </p:spTree>
    <p:extLst>
      <p:ext uri="{BB962C8B-B14F-4D97-AF65-F5344CB8AC3E}">
        <p14:creationId xmlns:p14="http://schemas.microsoft.com/office/powerpoint/2010/main" val="43577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33</a:t>
            </a:fld>
            <a:endParaRPr lang="zh-CN" altLang="en-US"/>
          </a:p>
        </p:txBody>
      </p:sp>
    </p:spTree>
    <p:extLst>
      <p:ext uri="{BB962C8B-B14F-4D97-AF65-F5344CB8AC3E}">
        <p14:creationId xmlns:p14="http://schemas.microsoft.com/office/powerpoint/2010/main" val="3530856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34</a:t>
            </a:fld>
            <a:endParaRPr lang="zh-CN" altLang="en-US"/>
          </a:p>
        </p:txBody>
      </p:sp>
    </p:spTree>
    <p:extLst>
      <p:ext uri="{BB962C8B-B14F-4D97-AF65-F5344CB8AC3E}">
        <p14:creationId xmlns:p14="http://schemas.microsoft.com/office/powerpoint/2010/main" val="466969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35</a:t>
            </a:fld>
            <a:endParaRPr lang="zh-CN" altLang="en-US"/>
          </a:p>
        </p:txBody>
      </p:sp>
    </p:spTree>
    <p:extLst>
      <p:ext uri="{BB962C8B-B14F-4D97-AF65-F5344CB8AC3E}">
        <p14:creationId xmlns:p14="http://schemas.microsoft.com/office/powerpoint/2010/main" val="684460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36</a:t>
            </a:fld>
            <a:endParaRPr lang="zh-CN" altLang="en-US"/>
          </a:p>
        </p:txBody>
      </p:sp>
    </p:spTree>
    <p:extLst>
      <p:ext uri="{BB962C8B-B14F-4D97-AF65-F5344CB8AC3E}">
        <p14:creationId xmlns:p14="http://schemas.microsoft.com/office/powerpoint/2010/main" val="772848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37</a:t>
            </a:fld>
            <a:endParaRPr lang="zh-CN" altLang="en-US"/>
          </a:p>
        </p:txBody>
      </p:sp>
    </p:spTree>
    <p:extLst>
      <p:ext uri="{BB962C8B-B14F-4D97-AF65-F5344CB8AC3E}">
        <p14:creationId xmlns:p14="http://schemas.microsoft.com/office/powerpoint/2010/main" val="102291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38</a:t>
            </a:fld>
            <a:endParaRPr lang="zh-CN" altLang="en-US"/>
          </a:p>
        </p:txBody>
      </p:sp>
    </p:spTree>
    <p:extLst>
      <p:ext uri="{BB962C8B-B14F-4D97-AF65-F5344CB8AC3E}">
        <p14:creationId xmlns:p14="http://schemas.microsoft.com/office/powerpoint/2010/main" val="418857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39</a:t>
            </a:fld>
            <a:endParaRPr lang="zh-CN" altLang="en-US"/>
          </a:p>
        </p:txBody>
      </p:sp>
    </p:spTree>
    <p:extLst>
      <p:ext uri="{BB962C8B-B14F-4D97-AF65-F5344CB8AC3E}">
        <p14:creationId xmlns:p14="http://schemas.microsoft.com/office/powerpoint/2010/main" val="227059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extLst>
      <p:ext uri="{BB962C8B-B14F-4D97-AF65-F5344CB8AC3E}">
        <p14:creationId xmlns:p14="http://schemas.microsoft.com/office/powerpoint/2010/main" val="118654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40</a:t>
            </a:fld>
            <a:endParaRPr lang="zh-CN" altLang="en-US"/>
          </a:p>
        </p:txBody>
      </p:sp>
    </p:spTree>
    <p:extLst>
      <p:ext uri="{BB962C8B-B14F-4D97-AF65-F5344CB8AC3E}">
        <p14:creationId xmlns:p14="http://schemas.microsoft.com/office/powerpoint/2010/main" val="1484628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41</a:t>
            </a:fld>
            <a:endParaRPr lang="zh-CN" altLang="en-US"/>
          </a:p>
        </p:txBody>
      </p:sp>
    </p:spTree>
    <p:extLst>
      <p:ext uri="{BB962C8B-B14F-4D97-AF65-F5344CB8AC3E}">
        <p14:creationId xmlns:p14="http://schemas.microsoft.com/office/powerpoint/2010/main" val="241715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42</a:t>
            </a:fld>
            <a:endParaRPr lang="zh-CN" altLang="en-US"/>
          </a:p>
        </p:txBody>
      </p:sp>
    </p:spTree>
    <p:extLst>
      <p:ext uri="{BB962C8B-B14F-4D97-AF65-F5344CB8AC3E}">
        <p14:creationId xmlns:p14="http://schemas.microsoft.com/office/powerpoint/2010/main" val="18992413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43</a:t>
            </a:fld>
            <a:endParaRPr lang="zh-CN" altLang="en-US"/>
          </a:p>
        </p:txBody>
      </p:sp>
    </p:spTree>
    <p:extLst>
      <p:ext uri="{BB962C8B-B14F-4D97-AF65-F5344CB8AC3E}">
        <p14:creationId xmlns:p14="http://schemas.microsoft.com/office/powerpoint/2010/main" val="1144826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44</a:t>
            </a:fld>
            <a:endParaRPr lang="zh-CN" altLang="en-US"/>
          </a:p>
        </p:txBody>
      </p:sp>
    </p:spTree>
    <p:extLst>
      <p:ext uri="{BB962C8B-B14F-4D97-AF65-F5344CB8AC3E}">
        <p14:creationId xmlns:p14="http://schemas.microsoft.com/office/powerpoint/2010/main" val="29221572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45</a:t>
            </a:fld>
            <a:endParaRPr lang="zh-CN" altLang="en-US"/>
          </a:p>
        </p:txBody>
      </p:sp>
    </p:spTree>
    <p:extLst>
      <p:ext uri="{BB962C8B-B14F-4D97-AF65-F5344CB8AC3E}">
        <p14:creationId xmlns:p14="http://schemas.microsoft.com/office/powerpoint/2010/main" val="21297776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46</a:t>
            </a:fld>
            <a:endParaRPr lang="zh-CN" altLang="en-US"/>
          </a:p>
        </p:txBody>
      </p:sp>
    </p:spTree>
    <p:extLst>
      <p:ext uri="{BB962C8B-B14F-4D97-AF65-F5344CB8AC3E}">
        <p14:creationId xmlns:p14="http://schemas.microsoft.com/office/powerpoint/2010/main" val="2944960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47</a:t>
            </a:fld>
            <a:endParaRPr lang="zh-CN" altLang="en-US"/>
          </a:p>
        </p:txBody>
      </p:sp>
    </p:spTree>
    <p:extLst>
      <p:ext uri="{BB962C8B-B14F-4D97-AF65-F5344CB8AC3E}">
        <p14:creationId xmlns:p14="http://schemas.microsoft.com/office/powerpoint/2010/main" val="412805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48</a:t>
            </a:fld>
            <a:endParaRPr lang="zh-CN" altLang="en-US"/>
          </a:p>
        </p:txBody>
      </p:sp>
    </p:spTree>
    <p:extLst>
      <p:ext uri="{BB962C8B-B14F-4D97-AF65-F5344CB8AC3E}">
        <p14:creationId xmlns:p14="http://schemas.microsoft.com/office/powerpoint/2010/main" val="1485951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49</a:t>
            </a:fld>
            <a:endParaRPr lang="zh-CN" altLang="en-US"/>
          </a:p>
        </p:txBody>
      </p:sp>
    </p:spTree>
    <p:extLst>
      <p:ext uri="{BB962C8B-B14F-4D97-AF65-F5344CB8AC3E}">
        <p14:creationId xmlns:p14="http://schemas.microsoft.com/office/powerpoint/2010/main" val="227030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28403612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50</a:t>
            </a:fld>
            <a:endParaRPr lang="zh-CN" altLang="en-US"/>
          </a:p>
        </p:txBody>
      </p:sp>
    </p:spTree>
    <p:extLst>
      <p:ext uri="{BB962C8B-B14F-4D97-AF65-F5344CB8AC3E}">
        <p14:creationId xmlns:p14="http://schemas.microsoft.com/office/powerpoint/2010/main" val="1830242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51</a:t>
            </a:fld>
            <a:endParaRPr lang="zh-CN" altLang="en-US"/>
          </a:p>
        </p:txBody>
      </p:sp>
    </p:spTree>
    <p:extLst>
      <p:ext uri="{BB962C8B-B14F-4D97-AF65-F5344CB8AC3E}">
        <p14:creationId xmlns:p14="http://schemas.microsoft.com/office/powerpoint/2010/main" val="39816463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52</a:t>
            </a:fld>
            <a:endParaRPr lang="zh-CN" altLang="en-US"/>
          </a:p>
        </p:txBody>
      </p:sp>
    </p:spTree>
    <p:extLst>
      <p:ext uri="{BB962C8B-B14F-4D97-AF65-F5344CB8AC3E}">
        <p14:creationId xmlns:p14="http://schemas.microsoft.com/office/powerpoint/2010/main" val="32018587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53</a:t>
            </a:fld>
            <a:endParaRPr lang="zh-CN" altLang="en-US"/>
          </a:p>
        </p:txBody>
      </p:sp>
    </p:spTree>
    <p:extLst>
      <p:ext uri="{BB962C8B-B14F-4D97-AF65-F5344CB8AC3E}">
        <p14:creationId xmlns:p14="http://schemas.microsoft.com/office/powerpoint/2010/main" val="3648293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54</a:t>
            </a:fld>
            <a:endParaRPr lang="zh-CN" altLang="en-US"/>
          </a:p>
        </p:txBody>
      </p:sp>
    </p:spTree>
    <p:extLst>
      <p:ext uri="{BB962C8B-B14F-4D97-AF65-F5344CB8AC3E}">
        <p14:creationId xmlns:p14="http://schemas.microsoft.com/office/powerpoint/2010/main" val="3467140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55</a:t>
            </a:fld>
            <a:endParaRPr lang="zh-CN" altLang="en-US"/>
          </a:p>
        </p:txBody>
      </p:sp>
    </p:spTree>
    <p:extLst>
      <p:ext uri="{BB962C8B-B14F-4D97-AF65-F5344CB8AC3E}">
        <p14:creationId xmlns:p14="http://schemas.microsoft.com/office/powerpoint/2010/main" val="28056601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56</a:t>
            </a:fld>
            <a:endParaRPr lang="zh-CN" altLang="en-US"/>
          </a:p>
        </p:txBody>
      </p:sp>
    </p:spTree>
    <p:extLst>
      <p:ext uri="{BB962C8B-B14F-4D97-AF65-F5344CB8AC3E}">
        <p14:creationId xmlns:p14="http://schemas.microsoft.com/office/powerpoint/2010/main" val="30257524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57</a:t>
            </a:fld>
            <a:endParaRPr lang="zh-CN" altLang="en-US"/>
          </a:p>
        </p:txBody>
      </p:sp>
    </p:spTree>
    <p:extLst>
      <p:ext uri="{BB962C8B-B14F-4D97-AF65-F5344CB8AC3E}">
        <p14:creationId xmlns:p14="http://schemas.microsoft.com/office/powerpoint/2010/main" val="2603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21209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37538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45089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54993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4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3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15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009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57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368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85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70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6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3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7.xml"/><Relationship Id="rId7" Type="http://schemas.openxmlformats.org/officeDocument/2006/relationships/image" Target="../media/image6.w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png"/><Relationship Id="rId4" Type="http://schemas.openxmlformats.org/officeDocument/2006/relationships/notesSlide" Target="../notesSlides/notesSlide10.xml"/><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7.xml"/><Relationship Id="rId7" Type="http://schemas.openxmlformats.org/officeDocument/2006/relationships/image" Target="../media/image9.w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notesSlide" Target="../notesSlides/notesSlide11.xml"/><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slideLayout" Target="../slideLayouts/slideLayout7.xml"/><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tags" Target="../tags/tag10.xml"/><Relationship Id="rId16" Type="http://schemas.openxmlformats.org/officeDocument/2006/relationships/image" Target="../media/image16.wmf"/><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3.wmf"/><Relationship Id="rId4" Type="http://schemas.openxmlformats.org/officeDocument/2006/relationships/notesSlide" Target="../notesSlides/notesSlide12.xml"/><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7.xml"/><Relationship Id="rId7" Type="http://schemas.openxmlformats.org/officeDocument/2006/relationships/oleObject" Target="../embeddings/oleObject16.bin"/><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notesSlide" Target="../notesSlides/notesSlide13.xml"/><Relationship Id="rId9"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2.png"/><Relationship Id="rId4" Type="http://schemas.openxmlformats.org/officeDocument/2006/relationships/notesSlide" Target="../notesSlides/notesSlide15.xml"/><Relationship Id="rId9"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emf"/><Relationship Id="rId3" Type="http://schemas.openxmlformats.org/officeDocument/2006/relationships/slideLayout" Target="../slideLayouts/slideLayout7.xml"/><Relationship Id="rId7" Type="http://schemas.openxmlformats.org/officeDocument/2006/relationships/image" Target="../media/image20.wmf"/><Relationship Id="rId12" Type="http://schemas.openxmlformats.org/officeDocument/2006/relationships/oleObject" Target="../embeddings/oleObject23.bin"/><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3.emf"/><Relationship Id="rId5" Type="http://schemas.openxmlformats.org/officeDocument/2006/relationships/image" Target="../media/image22.png"/><Relationship Id="rId10" Type="http://schemas.openxmlformats.org/officeDocument/2006/relationships/oleObject" Target="../embeddings/oleObject22.bin"/><Relationship Id="rId4" Type="http://schemas.openxmlformats.org/officeDocument/2006/relationships/notesSlide" Target="../notesSlides/notesSlide16.xml"/><Relationship Id="rId9"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emf"/><Relationship Id="rId3" Type="http://schemas.openxmlformats.org/officeDocument/2006/relationships/slideLayout" Target="../slideLayouts/slideLayout7.xml"/><Relationship Id="rId7" Type="http://schemas.openxmlformats.org/officeDocument/2006/relationships/image" Target="../media/image20.wmf"/><Relationship Id="rId12" Type="http://schemas.openxmlformats.org/officeDocument/2006/relationships/oleObject" Target="../embeddings/oleObject27.bin"/><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25.emf"/><Relationship Id="rId5" Type="http://schemas.openxmlformats.org/officeDocument/2006/relationships/image" Target="../media/image22.png"/><Relationship Id="rId10" Type="http://schemas.openxmlformats.org/officeDocument/2006/relationships/oleObject" Target="../embeddings/oleObject26.bin"/><Relationship Id="rId4" Type="http://schemas.openxmlformats.org/officeDocument/2006/relationships/notesSlide" Target="../notesSlides/notesSlide17.xml"/><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26.emf"/><Relationship Id="rId3" Type="http://schemas.openxmlformats.org/officeDocument/2006/relationships/slideLayout" Target="../slideLayouts/slideLayout7.xml"/><Relationship Id="rId7" Type="http://schemas.openxmlformats.org/officeDocument/2006/relationships/image" Target="../media/image20.wmf"/><Relationship Id="rId12" Type="http://schemas.openxmlformats.org/officeDocument/2006/relationships/oleObject" Target="../embeddings/oleObject31.bin"/><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25.emf"/><Relationship Id="rId5" Type="http://schemas.openxmlformats.org/officeDocument/2006/relationships/image" Target="../media/image22.png"/><Relationship Id="rId10" Type="http://schemas.openxmlformats.org/officeDocument/2006/relationships/oleObject" Target="../embeddings/oleObject30.bin"/><Relationship Id="rId4" Type="http://schemas.openxmlformats.org/officeDocument/2006/relationships/notesSlide" Target="../notesSlides/notesSlide18.xml"/><Relationship Id="rId9"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0.wmf"/><Relationship Id="rId3" Type="http://schemas.openxmlformats.org/officeDocument/2006/relationships/slideLayout" Target="../slideLayouts/slideLayout7.xml"/><Relationship Id="rId7" Type="http://schemas.openxmlformats.org/officeDocument/2006/relationships/image" Target="../media/image27.wmf"/><Relationship Id="rId12" Type="http://schemas.openxmlformats.org/officeDocument/2006/relationships/oleObject" Target="../embeddings/oleObject35.bin"/><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29.wmf"/><Relationship Id="rId5" Type="http://schemas.openxmlformats.org/officeDocument/2006/relationships/image" Target="../media/image32.png"/><Relationship Id="rId15" Type="http://schemas.openxmlformats.org/officeDocument/2006/relationships/image" Target="../media/image31.wmf"/><Relationship Id="rId10" Type="http://schemas.openxmlformats.org/officeDocument/2006/relationships/oleObject" Target="../embeddings/oleObject34.bin"/><Relationship Id="rId4" Type="http://schemas.openxmlformats.org/officeDocument/2006/relationships/notesSlide" Target="../notesSlides/notesSlide20.xml"/><Relationship Id="rId9" Type="http://schemas.openxmlformats.org/officeDocument/2006/relationships/image" Target="../media/image28.wmf"/><Relationship Id="rId14"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6.wmf"/><Relationship Id="rId3" Type="http://schemas.openxmlformats.org/officeDocument/2006/relationships/slideLayout" Target="../slideLayouts/slideLayout7.xml"/><Relationship Id="rId7" Type="http://schemas.openxmlformats.org/officeDocument/2006/relationships/image" Target="../media/image33.wmf"/><Relationship Id="rId12" Type="http://schemas.openxmlformats.org/officeDocument/2006/relationships/oleObject" Target="../embeddings/oleObject40.bin"/><Relationship Id="rId17" Type="http://schemas.openxmlformats.org/officeDocument/2006/relationships/image" Target="../media/image38.wmf"/><Relationship Id="rId2" Type="http://schemas.openxmlformats.org/officeDocument/2006/relationships/tags" Target="../tags/tag19.xml"/><Relationship Id="rId16" Type="http://schemas.openxmlformats.org/officeDocument/2006/relationships/oleObject" Target="../embeddings/oleObject42.bin"/><Relationship Id="rId1" Type="http://schemas.openxmlformats.org/officeDocument/2006/relationships/vmlDrawing" Target="../drawings/vmlDrawing12.vml"/><Relationship Id="rId6" Type="http://schemas.openxmlformats.org/officeDocument/2006/relationships/oleObject" Target="../embeddings/oleObject37.bin"/><Relationship Id="rId11" Type="http://schemas.openxmlformats.org/officeDocument/2006/relationships/image" Target="../media/image35.wmf"/><Relationship Id="rId5" Type="http://schemas.openxmlformats.org/officeDocument/2006/relationships/image" Target="../media/image32.png"/><Relationship Id="rId15" Type="http://schemas.openxmlformats.org/officeDocument/2006/relationships/image" Target="../media/image37.wmf"/><Relationship Id="rId10" Type="http://schemas.openxmlformats.org/officeDocument/2006/relationships/oleObject" Target="../embeddings/oleObject39.bin"/><Relationship Id="rId4" Type="http://schemas.openxmlformats.org/officeDocument/2006/relationships/notesSlide" Target="../notesSlides/notesSlide21.xml"/><Relationship Id="rId9" Type="http://schemas.openxmlformats.org/officeDocument/2006/relationships/image" Target="../media/image34.wmf"/><Relationship Id="rId14"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39.wmf"/><Relationship Id="rId3" Type="http://schemas.openxmlformats.org/officeDocument/2006/relationships/slideLayout" Target="../slideLayouts/slideLayout7.xml"/><Relationship Id="rId7" Type="http://schemas.openxmlformats.org/officeDocument/2006/relationships/image" Target="../media/image33.wmf"/><Relationship Id="rId12" Type="http://schemas.openxmlformats.org/officeDocument/2006/relationships/oleObject" Target="../embeddings/oleObject46.bin"/><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oleObject" Target="../embeddings/oleObject43.bin"/><Relationship Id="rId11" Type="http://schemas.openxmlformats.org/officeDocument/2006/relationships/image" Target="../media/image35.wmf"/><Relationship Id="rId5" Type="http://schemas.openxmlformats.org/officeDocument/2006/relationships/image" Target="../media/image32.png"/><Relationship Id="rId10" Type="http://schemas.openxmlformats.org/officeDocument/2006/relationships/oleObject" Target="../embeddings/oleObject45.bin"/><Relationship Id="rId4" Type="http://schemas.openxmlformats.org/officeDocument/2006/relationships/notesSlide" Target="../notesSlides/notesSlide22.xml"/><Relationship Id="rId9" Type="http://schemas.openxmlformats.org/officeDocument/2006/relationships/image" Target="../media/image34.wmf"/></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slideLayout" Target="../slideLayouts/slideLayout7.xml"/><Relationship Id="rId7" Type="http://schemas.openxmlformats.org/officeDocument/2006/relationships/oleObject" Target="../embeddings/oleObject48.bin"/><Relationship Id="rId12" Type="http://schemas.openxmlformats.org/officeDocument/2006/relationships/image" Target="../media/image43.wmf"/><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image" Target="../media/image40.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2.wmf"/><Relationship Id="rId4" Type="http://schemas.openxmlformats.org/officeDocument/2006/relationships/notesSlide" Target="../notesSlides/notesSlide23.xml"/><Relationship Id="rId9" Type="http://schemas.openxmlformats.org/officeDocument/2006/relationships/oleObject" Target="../embeddings/oleObject49.bin"/></Relationships>
</file>

<file path=ppt/slides/_rels/slide24.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5.bin"/><Relationship Id="rId3" Type="http://schemas.openxmlformats.org/officeDocument/2006/relationships/slideLayout" Target="../slideLayouts/slideLayout7.xml"/><Relationship Id="rId7" Type="http://schemas.openxmlformats.org/officeDocument/2006/relationships/oleObject" Target="../embeddings/oleObject52.bin"/><Relationship Id="rId12" Type="http://schemas.openxmlformats.org/officeDocument/2006/relationships/image" Target="../media/image45.w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image" Target="../media/image40.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4.wmf"/><Relationship Id="rId4" Type="http://schemas.openxmlformats.org/officeDocument/2006/relationships/notesSlide" Target="../notesSlides/notesSlide24.xml"/><Relationship Id="rId9" Type="http://schemas.openxmlformats.org/officeDocument/2006/relationships/oleObject" Target="../embeddings/oleObject53.bin"/><Relationship Id="rId14" Type="http://schemas.openxmlformats.org/officeDocument/2006/relationships/image" Target="../media/image46.wmf"/></Relationships>
</file>

<file path=ppt/slides/_rels/slide2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slideLayout" Target="../slideLayouts/slideLayout7.xml"/><Relationship Id="rId7" Type="http://schemas.openxmlformats.org/officeDocument/2006/relationships/oleObject" Target="../embeddings/oleObject57.bin"/><Relationship Id="rId2" Type="http://schemas.openxmlformats.org/officeDocument/2006/relationships/tags" Target="../tags/tag23.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56.bin"/><Relationship Id="rId10" Type="http://schemas.openxmlformats.org/officeDocument/2006/relationships/image" Target="../media/image47.wmf"/><Relationship Id="rId4" Type="http://schemas.openxmlformats.org/officeDocument/2006/relationships/notesSlide" Target="../notesSlides/notesSlide25.xml"/><Relationship Id="rId9" Type="http://schemas.openxmlformats.org/officeDocument/2006/relationships/oleObject" Target="../embeddings/oleObject5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slideLayout" Target="../slideLayouts/slideLayout7.xml"/><Relationship Id="rId7" Type="http://schemas.openxmlformats.org/officeDocument/2006/relationships/image" Target="../media/image49.wmf"/><Relationship Id="rId2" Type="http://schemas.openxmlformats.org/officeDocument/2006/relationships/tags" Target="../tags/tag26.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48.png"/><Relationship Id="rId4" Type="http://schemas.openxmlformats.org/officeDocument/2006/relationships/notesSlide" Target="../notesSlides/notesSlide28.xml"/><Relationship Id="rId9" Type="http://schemas.openxmlformats.org/officeDocument/2006/relationships/image" Target="../media/image50.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54.emf"/><Relationship Id="rId3" Type="http://schemas.openxmlformats.org/officeDocument/2006/relationships/slideLayout" Target="../slideLayouts/slideLayout7.xml"/><Relationship Id="rId7" Type="http://schemas.openxmlformats.org/officeDocument/2006/relationships/image" Target="../media/image51.emf"/><Relationship Id="rId12" Type="http://schemas.openxmlformats.org/officeDocument/2006/relationships/oleObject" Target="../embeddings/oleObject64.bin"/><Relationship Id="rId2" Type="http://schemas.openxmlformats.org/officeDocument/2006/relationships/tags" Target="../tags/tag27.xml"/><Relationship Id="rId1" Type="http://schemas.openxmlformats.org/officeDocument/2006/relationships/vmlDrawing" Target="../drawings/vmlDrawing18.vml"/><Relationship Id="rId6" Type="http://schemas.openxmlformats.org/officeDocument/2006/relationships/oleObject" Target="../embeddings/oleObject61.bin"/><Relationship Id="rId11" Type="http://schemas.openxmlformats.org/officeDocument/2006/relationships/image" Target="../media/image53.wmf"/><Relationship Id="rId5" Type="http://schemas.openxmlformats.org/officeDocument/2006/relationships/image" Target="../media/image48.png"/><Relationship Id="rId15" Type="http://schemas.openxmlformats.org/officeDocument/2006/relationships/image" Target="../media/image55.wmf"/><Relationship Id="rId10" Type="http://schemas.openxmlformats.org/officeDocument/2006/relationships/oleObject" Target="../embeddings/oleObject63.bin"/><Relationship Id="rId4" Type="http://schemas.openxmlformats.org/officeDocument/2006/relationships/notesSlide" Target="../notesSlides/notesSlide29.xml"/><Relationship Id="rId9" Type="http://schemas.openxmlformats.org/officeDocument/2006/relationships/image" Target="../media/image52.emf"/><Relationship Id="rId14" Type="http://schemas.openxmlformats.org/officeDocument/2006/relationships/oleObject" Target="../embeddings/oleObject6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slideLayout" Target="../slideLayouts/slideLayout7.xml"/><Relationship Id="rId7" Type="http://schemas.openxmlformats.org/officeDocument/2006/relationships/image" Target="../media/image56.wmf"/><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66.bin"/><Relationship Id="rId5" Type="http://schemas.openxmlformats.org/officeDocument/2006/relationships/image" Target="../media/image58.png"/><Relationship Id="rId4" Type="http://schemas.openxmlformats.org/officeDocument/2006/relationships/notesSlide" Target="../notesSlides/notesSlide31.xml"/><Relationship Id="rId9" Type="http://schemas.openxmlformats.org/officeDocument/2006/relationships/image" Target="../media/image5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slideLayout" Target="../slideLayouts/slideLayout7.xml"/><Relationship Id="rId7" Type="http://schemas.openxmlformats.org/officeDocument/2006/relationships/image" Target="../media/image59.wmf"/><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oleObject" Target="../embeddings/oleObject68.bin"/><Relationship Id="rId11" Type="http://schemas.openxmlformats.org/officeDocument/2006/relationships/image" Target="../media/image61.wmf"/><Relationship Id="rId5" Type="http://schemas.openxmlformats.org/officeDocument/2006/relationships/image" Target="../media/image58.png"/><Relationship Id="rId10" Type="http://schemas.openxmlformats.org/officeDocument/2006/relationships/oleObject" Target="../embeddings/oleObject70.bin"/><Relationship Id="rId4" Type="http://schemas.openxmlformats.org/officeDocument/2006/relationships/notesSlide" Target="../notesSlides/notesSlide32.xml"/><Relationship Id="rId9"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2.wmf"/><Relationship Id="rId2" Type="http://schemas.openxmlformats.org/officeDocument/2006/relationships/tags" Target="../tags/tag31.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image" Target="../media/image58.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slideLayout" Target="../slideLayouts/slideLayout7.xml"/><Relationship Id="rId7" Type="http://schemas.openxmlformats.org/officeDocument/2006/relationships/image" Target="../media/image64.wmf"/><Relationship Id="rId2" Type="http://schemas.openxmlformats.org/officeDocument/2006/relationships/tags" Target="../tags/tag33.xml"/><Relationship Id="rId1" Type="http://schemas.openxmlformats.org/officeDocument/2006/relationships/vmlDrawing" Target="../drawings/vmlDrawing22.vml"/><Relationship Id="rId6" Type="http://schemas.openxmlformats.org/officeDocument/2006/relationships/oleObject" Target="../embeddings/oleObject72.bin"/><Relationship Id="rId11" Type="http://schemas.openxmlformats.org/officeDocument/2006/relationships/image" Target="../media/image66.wmf"/><Relationship Id="rId5" Type="http://schemas.openxmlformats.org/officeDocument/2006/relationships/image" Target="../media/image63.png"/><Relationship Id="rId10" Type="http://schemas.openxmlformats.org/officeDocument/2006/relationships/oleObject" Target="../embeddings/oleObject74.bin"/><Relationship Id="rId4" Type="http://schemas.openxmlformats.org/officeDocument/2006/relationships/notesSlide" Target="../notesSlides/notesSlide35.xml"/><Relationship Id="rId9" Type="http://schemas.openxmlformats.org/officeDocument/2006/relationships/image" Target="../media/image6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slideLayout" Target="../slideLayouts/slideLayout7.xml"/><Relationship Id="rId7" Type="http://schemas.openxmlformats.org/officeDocument/2006/relationships/image" Target="../media/image67.wmf"/><Relationship Id="rId2" Type="http://schemas.openxmlformats.org/officeDocument/2006/relationships/tags" Target="../tags/tag34.xml"/><Relationship Id="rId1" Type="http://schemas.openxmlformats.org/officeDocument/2006/relationships/vmlDrawing" Target="../drawings/vmlDrawing23.vml"/><Relationship Id="rId6" Type="http://schemas.openxmlformats.org/officeDocument/2006/relationships/oleObject" Target="../embeddings/oleObject75.bin"/><Relationship Id="rId5" Type="http://schemas.openxmlformats.org/officeDocument/2006/relationships/image" Target="../media/image63.png"/><Relationship Id="rId4" Type="http://schemas.openxmlformats.org/officeDocument/2006/relationships/notesSlide" Target="../notesSlides/notesSlide36.xml"/><Relationship Id="rId9"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9.wmf"/><Relationship Id="rId2" Type="http://schemas.openxmlformats.org/officeDocument/2006/relationships/tags" Target="../tags/tag35.xml"/><Relationship Id="rId1" Type="http://schemas.openxmlformats.org/officeDocument/2006/relationships/vmlDrawing" Target="../drawings/vmlDrawing24.vml"/><Relationship Id="rId6" Type="http://schemas.openxmlformats.org/officeDocument/2006/relationships/oleObject" Target="../embeddings/oleObject77.bin"/><Relationship Id="rId5" Type="http://schemas.openxmlformats.org/officeDocument/2006/relationships/image" Target="../media/image63.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0.wmf"/><Relationship Id="rId2" Type="http://schemas.openxmlformats.org/officeDocument/2006/relationships/tags" Target="../tags/tag38.xml"/><Relationship Id="rId1" Type="http://schemas.openxmlformats.org/officeDocument/2006/relationships/vmlDrawing" Target="../drawings/vmlDrawing25.vml"/><Relationship Id="rId6" Type="http://schemas.openxmlformats.org/officeDocument/2006/relationships/oleObject" Target="../embeddings/oleObject78.bin"/><Relationship Id="rId5" Type="http://schemas.openxmlformats.org/officeDocument/2006/relationships/image" Target="../media/image71.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74.wmf"/><Relationship Id="rId3" Type="http://schemas.openxmlformats.org/officeDocument/2006/relationships/slideLayout" Target="../slideLayouts/slideLayout7.xml"/><Relationship Id="rId7" Type="http://schemas.openxmlformats.org/officeDocument/2006/relationships/oleObject" Target="../embeddings/oleObject79.bin"/><Relationship Id="rId12" Type="http://schemas.openxmlformats.org/officeDocument/2006/relationships/oleObject" Target="../embeddings/oleObject81.bin"/><Relationship Id="rId17" Type="http://schemas.openxmlformats.org/officeDocument/2006/relationships/image" Target="../media/image70.wmf"/><Relationship Id="rId2" Type="http://schemas.openxmlformats.org/officeDocument/2006/relationships/tags" Target="../tags/tag39.xml"/><Relationship Id="rId16" Type="http://schemas.openxmlformats.org/officeDocument/2006/relationships/oleObject" Target="../embeddings/oleObject83.bin"/><Relationship Id="rId1" Type="http://schemas.openxmlformats.org/officeDocument/2006/relationships/vmlDrawing" Target="../drawings/vmlDrawing26.vml"/><Relationship Id="rId6" Type="http://schemas.openxmlformats.org/officeDocument/2006/relationships/image" Target="../media/image77.png"/><Relationship Id="rId11" Type="http://schemas.openxmlformats.org/officeDocument/2006/relationships/image" Target="../media/image78.png"/><Relationship Id="rId5" Type="http://schemas.openxmlformats.org/officeDocument/2006/relationships/image" Target="../media/image76.png"/><Relationship Id="rId15" Type="http://schemas.openxmlformats.org/officeDocument/2006/relationships/image" Target="../media/image75.wmf"/><Relationship Id="rId10" Type="http://schemas.openxmlformats.org/officeDocument/2006/relationships/image" Target="../media/image73.wmf"/><Relationship Id="rId4" Type="http://schemas.openxmlformats.org/officeDocument/2006/relationships/notesSlide" Target="../notesSlides/notesSlide42.xml"/><Relationship Id="rId9" Type="http://schemas.openxmlformats.org/officeDocument/2006/relationships/oleObject" Target="../embeddings/oleObject80.bin"/><Relationship Id="rId14" Type="http://schemas.openxmlformats.org/officeDocument/2006/relationships/oleObject" Target="../embeddings/oleObject8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slideLayout" Target="../slideLayouts/slideLayout7.xml"/><Relationship Id="rId7" Type="http://schemas.openxmlformats.org/officeDocument/2006/relationships/oleObject" Target="../embeddings/oleObject84.bin"/><Relationship Id="rId2" Type="http://schemas.openxmlformats.org/officeDocument/2006/relationships/tags" Target="../tags/tag41.xml"/><Relationship Id="rId1" Type="http://schemas.openxmlformats.org/officeDocument/2006/relationships/vmlDrawing" Target="../drawings/vmlDrawing27.v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0.wmf"/><Relationship Id="rId4" Type="http://schemas.openxmlformats.org/officeDocument/2006/relationships/notesSlide" Target="../notesSlides/notesSlide44.xml"/><Relationship Id="rId9" Type="http://schemas.openxmlformats.org/officeDocument/2006/relationships/oleObject" Target="../embeddings/oleObject85.bin"/></Relationships>
</file>

<file path=ppt/slides/_rels/slide4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slideLayout" Target="../slideLayouts/slideLayout7.xml"/><Relationship Id="rId7" Type="http://schemas.openxmlformats.org/officeDocument/2006/relationships/image" Target="../media/image83.wmf"/><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oleObject" Target="../embeddings/oleObject86.bin"/><Relationship Id="rId5" Type="http://schemas.openxmlformats.org/officeDocument/2006/relationships/image" Target="../media/image81.png"/><Relationship Id="rId10" Type="http://schemas.openxmlformats.org/officeDocument/2006/relationships/image" Target="../media/image84.wmf"/><Relationship Id="rId4" Type="http://schemas.openxmlformats.org/officeDocument/2006/relationships/notesSlide" Target="../notesSlides/notesSlide45.xml"/><Relationship Id="rId9"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slideLayout" Target="../slideLayouts/slideLayout7.xml"/><Relationship Id="rId7" Type="http://schemas.openxmlformats.org/officeDocument/2006/relationships/oleObject" Target="../embeddings/oleObject89.bin"/><Relationship Id="rId2" Type="http://schemas.openxmlformats.org/officeDocument/2006/relationships/tags" Target="../tags/tag43.xml"/><Relationship Id="rId1" Type="http://schemas.openxmlformats.org/officeDocument/2006/relationships/vmlDrawing" Target="../drawings/vmlDrawing29.vml"/><Relationship Id="rId6" Type="http://schemas.openxmlformats.org/officeDocument/2006/relationships/image" Target="../media/image86.wmf"/><Relationship Id="rId5" Type="http://schemas.openxmlformats.org/officeDocument/2006/relationships/oleObject" Target="../embeddings/oleObject88.bin"/><Relationship Id="rId10" Type="http://schemas.openxmlformats.org/officeDocument/2006/relationships/image" Target="../media/image89.png"/><Relationship Id="rId4" Type="http://schemas.openxmlformats.org/officeDocument/2006/relationships/notesSlide" Target="../notesSlides/notesSlide46.xml"/><Relationship Id="rId9"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slideLayout" Target="../slideLayouts/slideLayout7.xml"/><Relationship Id="rId7" Type="http://schemas.openxmlformats.org/officeDocument/2006/relationships/oleObject" Target="../embeddings/oleObject91.bin"/><Relationship Id="rId12" Type="http://schemas.openxmlformats.org/officeDocument/2006/relationships/image" Target="../media/image92.wmf"/><Relationship Id="rId2" Type="http://schemas.openxmlformats.org/officeDocument/2006/relationships/tags" Target="../tags/tag44.xml"/><Relationship Id="rId1" Type="http://schemas.openxmlformats.org/officeDocument/2006/relationships/vmlDrawing" Target="../drawings/vmlDrawing30.vml"/><Relationship Id="rId6" Type="http://schemas.openxmlformats.org/officeDocument/2006/relationships/image" Target="../media/image90.wmf"/><Relationship Id="rId11" Type="http://schemas.openxmlformats.org/officeDocument/2006/relationships/oleObject" Target="../embeddings/oleObject92.bin"/><Relationship Id="rId5" Type="http://schemas.openxmlformats.org/officeDocument/2006/relationships/oleObject" Target="../embeddings/oleObject90.bin"/><Relationship Id="rId10" Type="http://schemas.openxmlformats.org/officeDocument/2006/relationships/image" Target="../media/image93.png"/><Relationship Id="rId4" Type="http://schemas.openxmlformats.org/officeDocument/2006/relationships/notesSlide" Target="../notesSlides/notesSlide47.xml"/><Relationship Id="rId9" Type="http://schemas.openxmlformats.org/officeDocument/2006/relationships/image" Target="../media/image8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9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slideLayout" Target="../slideLayouts/slideLayout7.xml"/><Relationship Id="rId7" Type="http://schemas.openxmlformats.org/officeDocument/2006/relationships/oleObject" Target="../embeddings/oleObject93.bin"/><Relationship Id="rId2" Type="http://schemas.openxmlformats.org/officeDocument/2006/relationships/tags" Target="../tags/tag47.xml"/><Relationship Id="rId1" Type="http://schemas.openxmlformats.org/officeDocument/2006/relationships/vmlDrawing" Target="../drawings/vmlDrawing31.v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9.emf"/><Relationship Id="rId2" Type="http://schemas.openxmlformats.org/officeDocument/2006/relationships/tags" Target="../tags/tag48.xml"/><Relationship Id="rId1" Type="http://schemas.openxmlformats.org/officeDocument/2006/relationships/vmlDrawing" Target="../drawings/vmlDrawing32.vml"/><Relationship Id="rId6" Type="http://schemas.openxmlformats.org/officeDocument/2006/relationships/oleObject" Target="../embeddings/oleObject94.bin"/><Relationship Id="rId5" Type="http://schemas.openxmlformats.org/officeDocument/2006/relationships/image" Target="../media/image100.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slideLayout" Target="../slideLayouts/slideLayout7.xml"/><Relationship Id="rId7" Type="http://schemas.openxmlformats.org/officeDocument/2006/relationships/oleObject" Target="../embeddings/oleObject95.bin"/><Relationship Id="rId2" Type="http://schemas.openxmlformats.org/officeDocument/2006/relationships/tags" Target="../tags/tag49.xml"/><Relationship Id="rId1" Type="http://schemas.openxmlformats.org/officeDocument/2006/relationships/vmlDrawing" Target="../drawings/vmlDrawing33.v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slideLayout" Target="../slideLayouts/slideLayout7.xml"/><Relationship Id="rId7" Type="http://schemas.openxmlformats.org/officeDocument/2006/relationships/oleObject" Target="../embeddings/oleObject96.bin"/><Relationship Id="rId2" Type="http://schemas.openxmlformats.org/officeDocument/2006/relationships/tags" Target="../tags/tag50.xml"/><Relationship Id="rId1" Type="http://schemas.openxmlformats.org/officeDocument/2006/relationships/vmlDrawing" Target="../drawings/vmlDrawing34.vml"/><Relationship Id="rId6" Type="http://schemas.openxmlformats.org/officeDocument/2006/relationships/image" Target="../media/image105.png"/><Relationship Id="rId5" Type="http://schemas.openxmlformats.org/officeDocument/2006/relationships/image" Target="../media/image102.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slideLayout" Target="../slideLayouts/slideLayout7.xml"/><Relationship Id="rId7" Type="http://schemas.openxmlformats.org/officeDocument/2006/relationships/oleObject" Target="../embeddings/oleObject97.bin"/><Relationship Id="rId2" Type="http://schemas.openxmlformats.org/officeDocument/2006/relationships/tags" Target="../tags/tag51.xml"/><Relationship Id="rId1" Type="http://schemas.openxmlformats.org/officeDocument/2006/relationships/vmlDrawing" Target="../drawings/vmlDrawing35.vml"/><Relationship Id="rId6" Type="http://schemas.openxmlformats.org/officeDocument/2006/relationships/image" Target="../media/image107.png"/><Relationship Id="rId5" Type="http://schemas.openxmlformats.org/officeDocument/2006/relationships/image" Target="../media/image102.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slideLayout" Target="../slideLayouts/slideLayout7.xml"/><Relationship Id="rId7" Type="http://schemas.openxmlformats.org/officeDocument/2006/relationships/oleObject" Target="../embeddings/oleObject98.bin"/><Relationship Id="rId12" Type="http://schemas.openxmlformats.org/officeDocument/2006/relationships/image" Target="../media/image110.emf"/><Relationship Id="rId2" Type="http://schemas.openxmlformats.org/officeDocument/2006/relationships/tags" Target="../tags/tag52.xml"/><Relationship Id="rId1" Type="http://schemas.openxmlformats.org/officeDocument/2006/relationships/vmlDrawing" Target="../drawings/vmlDrawing36.vml"/><Relationship Id="rId6" Type="http://schemas.openxmlformats.org/officeDocument/2006/relationships/image" Target="../media/image112.png"/><Relationship Id="rId11" Type="http://schemas.openxmlformats.org/officeDocument/2006/relationships/oleObject" Target="../embeddings/oleObject100.bin"/><Relationship Id="rId5" Type="http://schemas.openxmlformats.org/officeDocument/2006/relationships/image" Target="../media/image111.png"/><Relationship Id="rId10" Type="http://schemas.openxmlformats.org/officeDocument/2006/relationships/image" Target="../media/image109.emf"/><Relationship Id="rId4" Type="http://schemas.openxmlformats.org/officeDocument/2006/relationships/notesSlide" Target="../notesSlides/notesSlide55.xml"/><Relationship Id="rId9" Type="http://schemas.openxmlformats.org/officeDocument/2006/relationships/oleObject" Target="../embeddings/oleObject99.bin"/></Relationships>
</file>

<file path=ppt/slides/_rels/slide56.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04.bin"/><Relationship Id="rId3" Type="http://schemas.openxmlformats.org/officeDocument/2006/relationships/slideLayout" Target="../slideLayouts/slideLayout7.xml"/><Relationship Id="rId7" Type="http://schemas.openxmlformats.org/officeDocument/2006/relationships/oleObject" Target="../embeddings/oleObject101.bin"/><Relationship Id="rId12" Type="http://schemas.openxmlformats.org/officeDocument/2006/relationships/image" Target="../media/image115.emf"/><Relationship Id="rId2" Type="http://schemas.openxmlformats.org/officeDocument/2006/relationships/tags" Target="../tags/tag53.xml"/><Relationship Id="rId1" Type="http://schemas.openxmlformats.org/officeDocument/2006/relationships/vmlDrawing" Target="../drawings/vmlDrawing37.vml"/><Relationship Id="rId6" Type="http://schemas.openxmlformats.org/officeDocument/2006/relationships/image" Target="../media/image117.png"/><Relationship Id="rId11" Type="http://schemas.openxmlformats.org/officeDocument/2006/relationships/oleObject" Target="../embeddings/oleObject103.bin"/><Relationship Id="rId5" Type="http://schemas.openxmlformats.org/officeDocument/2006/relationships/image" Target="../media/image111.png"/><Relationship Id="rId10" Type="http://schemas.openxmlformats.org/officeDocument/2006/relationships/image" Target="../media/image114.emf"/><Relationship Id="rId4" Type="http://schemas.openxmlformats.org/officeDocument/2006/relationships/notesSlide" Target="../notesSlides/notesSlide56.xml"/><Relationship Id="rId9" Type="http://schemas.openxmlformats.org/officeDocument/2006/relationships/oleObject" Target="../embeddings/oleObject102.bin"/><Relationship Id="rId14" Type="http://schemas.openxmlformats.org/officeDocument/2006/relationships/image" Target="../media/image116.emf"/></Relationships>
</file>

<file path=ppt/slides/_rels/slide57.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slideLayout" Target="../slideLayouts/slideLayout7.xml"/><Relationship Id="rId7" Type="http://schemas.openxmlformats.org/officeDocument/2006/relationships/oleObject" Target="../embeddings/oleObject105.bin"/><Relationship Id="rId2" Type="http://schemas.openxmlformats.org/officeDocument/2006/relationships/tags" Target="../tags/tag54.xml"/><Relationship Id="rId1" Type="http://schemas.openxmlformats.org/officeDocument/2006/relationships/vmlDrawing" Target="../drawings/vmlDrawing38.vml"/><Relationship Id="rId6" Type="http://schemas.openxmlformats.org/officeDocument/2006/relationships/image" Target="../media/image119.png"/><Relationship Id="rId5" Type="http://schemas.openxmlformats.org/officeDocument/2006/relationships/image" Target="../media/image111.png"/><Relationship Id="rId4"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image" Target="../media/image1.wmf"/><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notesSlide" Target="../notesSlides/notesSlide7.xml"/><Relationship Id="rId9" Type="http://schemas.openxmlformats.org/officeDocument/2006/relationships/image" Target="../media/image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notesSlide" Target="../notesSlides/notesSlide8.xml"/><Relationship Id="rId9"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81366" y="2380269"/>
            <a:ext cx="8194872"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第二章 直流电路及基本分析方法</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17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1</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2.1</a:t>
            </a:r>
            <a:r>
              <a:rPr lang="en-US" altLang="zh-CN" sz="2800" b="1" dirty="0">
                <a:solidFill>
                  <a:srgbClr val="003300"/>
                </a:solidFill>
                <a:effectLst>
                  <a:outerShdw blurRad="38100" dist="38100" dir="2700000" algn="tl">
                    <a:srgbClr val="C0C0C0"/>
                  </a:outerShdw>
                </a:effectLst>
                <a:latin typeface="楷体_GB2312" pitchFamily="49" charset="-122"/>
                <a:ea typeface="楷体_GB2312" pitchFamily="49" charset="-122"/>
              </a:rPr>
              <a:t> </a:t>
            </a:r>
            <a:r>
              <a:rPr lang="zh-CN" altLang="en-US" sz="2800" b="1" dirty="0">
                <a:latin typeface="+mn-ea"/>
              </a:rPr>
              <a:t>在图</a:t>
            </a:r>
            <a:r>
              <a:rPr lang="en-US" altLang="zh-CN" sz="2800" b="1" dirty="0">
                <a:latin typeface="+mn-ea"/>
              </a:rPr>
              <a:t>2.2</a:t>
            </a:r>
            <a:r>
              <a:rPr lang="zh-CN" altLang="en-US" sz="2800" b="1" dirty="0">
                <a:latin typeface="+mn-ea"/>
              </a:rPr>
              <a:t>所示电路中，已知</a:t>
            </a:r>
            <a:r>
              <a:rPr lang="en-US" altLang="zh-CN" sz="2800" b="1" i="1" dirty="0">
                <a:latin typeface="+mn-ea"/>
              </a:rPr>
              <a:t>R</a:t>
            </a:r>
            <a:r>
              <a:rPr lang="en-US" altLang="zh-CN" sz="2800" b="1" baseline="-25000" dirty="0">
                <a:latin typeface="+mn-ea"/>
              </a:rPr>
              <a:t>1</a:t>
            </a:r>
            <a:r>
              <a:rPr lang="en-US" altLang="zh-CN" sz="2800" b="1" dirty="0">
                <a:latin typeface="+mn-ea"/>
              </a:rPr>
              <a:t> = 10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baseline="-25000" dirty="0">
                <a:latin typeface="+mn-ea"/>
              </a:rPr>
              <a:t>2</a:t>
            </a:r>
            <a:r>
              <a:rPr lang="en-US" altLang="zh-CN" sz="2800" b="1" dirty="0">
                <a:latin typeface="+mn-ea"/>
              </a:rPr>
              <a:t> = 5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baseline="-25000" dirty="0">
                <a:latin typeface="+mn-ea"/>
              </a:rPr>
              <a:t>3</a:t>
            </a:r>
            <a:r>
              <a:rPr lang="en-US" altLang="zh-CN" sz="2800" b="1" dirty="0">
                <a:latin typeface="+mn-ea"/>
              </a:rPr>
              <a:t> = 1 </a:t>
            </a:r>
            <a:r>
              <a:rPr lang="en-US" altLang="zh-CN" sz="2800" b="1" dirty="0">
                <a:latin typeface="+mn-ea"/>
                <a:sym typeface="Symbol" pitchFamily="18" charset="2"/>
              </a:rPr>
              <a:t></a:t>
            </a:r>
            <a:r>
              <a:rPr lang="en-US" altLang="zh-CN" sz="2800" b="1" dirty="0">
                <a:latin typeface="+mn-ea"/>
              </a:rPr>
              <a:t>, </a:t>
            </a:r>
            <a:r>
              <a:rPr lang="en-US" altLang="zh-CN" sz="2800" b="1" i="1" dirty="0">
                <a:latin typeface="+mn-ea"/>
              </a:rPr>
              <a:t>R</a:t>
            </a:r>
            <a:r>
              <a:rPr lang="en-US" altLang="zh-CN" sz="2800" b="1" dirty="0">
                <a:latin typeface="+mn-ea"/>
              </a:rPr>
              <a:t>4 = 1.5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U</a:t>
            </a:r>
            <a:r>
              <a:rPr lang="en-US" altLang="zh-CN" sz="2800" b="1" baseline="-25000" dirty="0">
                <a:latin typeface="+mn-ea"/>
              </a:rPr>
              <a:t>S1</a:t>
            </a:r>
            <a:r>
              <a:rPr lang="en-US" altLang="zh-CN" sz="2800" b="1" dirty="0">
                <a:latin typeface="+mn-ea"/>
              </a:rPr>
              <a:t> = 15 V</a:t>
            </a:r>
            <a:r>
              <a:rPr lang="zh-CN" altLang="en-US" sz="2800" b="1" dirty="0">
                <a:latin typeface="+mn-ea"/>
              </a:rPr>
              <a:t>，</a:t>
            </a:r>
            <a:r>
              <a:rPr lang="en-US" altLang="zh-CN" sz="2800" b="1" i="1" dirty="0">
                <a:latin typeface="+mn-ea"/>
              </a:rPr>
              <a:t>U</a:t>
            </a:r>
            <a:r>
              <a:rPr lang="en-US" altLang="zh-CN" sz="2800" b="1" baseline="-25000" dirty="0">
                <a:latin typeface="+mn-ea"/>
              </a:rPr>
              <a:t>S2</a:t>
            </a:r>
            <a:r>
              <a:rPr lang="en-US" altLang="zh-CN" sz="2800" b="1" dirty="0">
                <a:latin typeface="+mn-ea"/>
              </a:rPr>
              <a:t> = 9 V</a:t>
            </a:r>
            <a:r>
              <a:rPr lang="zh-CN" altLang="en-US" sz="2800" b="1" dirty="0">
                <a:latin typeface="+mn-ea"/>
              </a:rPr>
              <a:t>，</a:t>
            </a:r>
            <a:r>
              <a:rPr lang="en-US" altLang="zh-CN" sz="2800" b="1" i="1" dirty="0">
                <a:latin typeface="+mn-ea"/>
              </a:rPr>
              <a:t>U</a:t>
            </a:r>
            <a:r>
              <a:rPr lang="en-US" altLang="zh-CN" sz="2800" b="1" baseline="-25000" dirty="0">
                <a:latin typeface="+mn-ea"/>
              </a:rPr>
              <a:t>S3</a:t>
            </a:r>
            <a:r>
              <a:rPr lang="en-US" altLang="zh-CN" sz="2800" b="1" dirty="0">
                <a:latin typeface="+mn-ea"/>
              </a:rPr>
              <a:t> = 4.5 V</a:t>
            </a:r>
            <a:r>
              <a:rPr lang="zh-CN" altLang="en-US" sz="2800" b="1" dirty="0">
                <a:latin typeface="+mn-ea"/>
              </a:rPr>
              <a:t>，求各支路电流和电压</a:t>
            </a:r>
            <a:r>
              <a:rPr lang="en-US" altLang="zh-CN" sz="2800" b="1" i="1" dirty="0" err="1">
                <a:latin typeface="+mn-ea"/>
              </a:rPr>
              <a:t>U</a:t>
            </a:r>
            <a:r>
              <a:rPr lang="en-US" altLang="zh-CN" sz="2800" b="1" baseline="-25000" dirty="0" err="1">
                <a:latin typeface="+mn-ea"/>
              </a:rPr>
              <a:t>ab</a:t>
            </a:r>
            <a:r>
              <a:rPr lang="zh-CN" altLang="en-US" sz="2800" b="1" dirty="0">
                <a:latin typeface="+mn-ea"/>
              </a:rPr>
              <a:t>。</a:t>
            </a:r>
          </a:p>
        </p:txBody>
      </p:sp>
      <p:pic>
        <p:nvPicPr>
          <p:cNvPr id="2" name="图片 1">
            <a:extLst>
              <a:ext uri="{FF2B5EF4-FFF2-40B4-BE49-F238E27FC236}">
                <a16:creationId xmlns:a16="http://schemas.microsoft.com/office/drawing/2014/main" id="{497B9B22-5C4C-42D1-840D-91279F1313C6}"/>
              </a:ext>
            </a:extLst>
          </p:cNvPr>
          <p:cNvPicPr>
            <a:picLocks noChangeAspect="1"/>
          </p:cNvPicPr>
          <p:nvPr/>
        </p:nvPicPr>
        <p:blipFill>
          <a:blip r:embed="rId5"/>
          <a:stretch>
            <a:fillRect/>
          </a:stretch>
        </p:blipFill>
        <p:spPr>
          <a:xfrm>
            <a:off x="8111319" y="2618291"/>
            <a:ext cx="3932261" cy="2743438"/>
          </a:xfrm>
          <a:prstGeom prst="rect">
            <a:avLst/>
          </a:prstGeom>
        </p:spPr>
      </p:pic>
      <p:grpSp>
        <p:nvGrpSpPr>
          <p:cNvPr id="8" name="组合 7">
            <a:extLst>
              <a:ext uri="{FF2B5EF4-FFF2-40B4-BE49-F238E27FC236}">
                <a16:creationId xmlns:a16="http://schemas.microsoft.com/office/drawing/2014/main" id="{7836BADE-E651-491B-B54A-268FA6A7A757}"/>
              </a:ext>
            </a:extLst>
          </p:cNvPr>
          <p:cNvGrpSpPr/>
          <p:nvPr/>
        </p:nvGrpSpPr>
        <p:grpSpPr>
          <a:xfrm>
            <a:off x="432046" y="2988485"/>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08" y="2988485"/>
            <a:ext cx="6853191" cy="954107"/>
          </a:xfrm>
          <a:prstGeom prst="rect">
            <a:avLst/>
          </a:prstGeom>
          <a:noFill/>
        </p:spPr>
        <p:txBody>
          <a:bodyPr wrap="square" rtlCol="0">
            <a:spAutoFit/>
          </a:bodyPr>
          <a:lstStyle/>
          <a:p>
            <a:r>
              <a:rPr lang="zh-CN" altLang="en-US" sz="2800" b="1" dirty="0">
                <a:latin typeface="+mn-ea"/>
              </a:rPr>
              <a:t>    图中有</a:t>
            </a:r>
            <a:r>
              <a:rPr lang="en-US" altLang="zh-CN" sz="2800" b="1" dirty="0">
                <a:latin typeface="+mn-ea"/>
              </a:rPr>
              <a:t>2</a:t>
            </a:r>
            <a:r>
              <a:rPr lang="zh-CN" altLang="en-US" sz="2800" b="1" dirty="0">
                <a:latin typeface="+mn-ea"/>
              </a:rPr>
              <a:t>个节点，</a:t>
            </a:r>
            <a:r>
              <a:rPr lang="en-US" altLang="zh-CN" sz="2800" b="1" dirty="0">
                <a:latin typeface="+mn-ea"/>
              </a:rPr>
              <a:t>3</a:t>
            </a:r>
            <a:r>
              <a:rPr lang="zh-CN" altLang="en-US" sz="2800" b="1" dirty="0">
                <a:latin typeface="+mn-ea"/>
              </a:rPr>
              <a:t>条支路，</a:t>
            </a:r>
            <a:r>
              <a:rPr lang="en-US" altLang="zh-CN" sz="2800" b="1" dirty="0">
                <a:latin typeface="+mn-ea"/>
              </a:rPr>
              <a:t>2</a:t>
            </a:r>
            <a:r>
              <a:rPr lang="zh-CN" altLang="en-US" sz="2800" b="1" dirty="0">
                <a:latin typeface="+mn-ea"/>
              </a:rPr>
              <a:t>个网孔，根据</a:t>
            </a:r>
            <a:r>
              <a:rPr lang="en-US" altLang="zh-CN" sz="2800" b="1" dirty="0">
                <a:latin typeface="+mn-ea"/>
              </a:rPr>
              <a:t>KCL</a:t>
            </a:r>
            <a:r>
              <a:rPr lang="zh-CN" altLang="en-US" sz="2800" b="1" dirty="0">
                <a:latin typeface="+mn-ea"/>
              </a:rPr>
              <a:t>，对节点</a:t>
            </a:r>
            <a:r>
              <a:rPr lang="en-US" altLang="zh-CN" sz="2800" b="1" dirty="0">
                <a:latin typeface="+mn-ea"/>
              </a:rPr>
              <a:t>b</a:t>
            </a:r>
            <a:r>
              <a:rPr lang="zh-CN" altLang="en-US" sz="2800" b="1" dirty="0">
                <a:latin typeface="+mn-ea"/>
              </a:rPr>
              <a:t>列方程：</a:t>
            </a:r>
          </a:p>
        </p:txBody>
      </p:sp>
      <p:graphicFrame>
        <p:nvGraphicFramePr>
          <p:cNvPr id="10" name="对象 9">
            <a:extLst>
              <a:ext uri="{FF2B5EF4-FFF2-40B4-BE49-F238E27FC236}">
                <a16:creationId xmlns:a16="http://schemas.microsoft.com/office/drawing/2014/main" id="{2C3DBAC6-F6BE-4CBA-A91D-12F5E5A0D921}"/>
              </a:ext>
            </a:extLst>
          </p:cNvPr>
          <p:cNvGraphicFramePr>
            <a:graphicFrameLocks noChangeAspect="1"/>
          </p:cNvGraphicFramePr>
          <p:nvPr>
            <p:extLst>
              <p:ext uri="{D42A27DB-BD31-4B8C-83A1-F6EECF244321}">
                <p14:modId xmlns:p14="http://schemas.microsoft.com/office/powerpoint/2010/main" val="2840522389"/>
              </p:ext>
            </p:extLst>
          </p:nvPr>
        </p:nvGraphicFramePr>
        <p:xfrm>
          <a:off x="2842698" y="4049811"/>
          <a:ext cx="2949220" cy="486151"/>
        </p:xfrm>
        <a:graphic>
          <a:graphicData uri="http://schemas.openxmlformats.org/presentationml/2006/ole">
            <mc:AlternateContent xmlns:mc="http://schemas.openxmlformats.org/markup-compatibility/2006">
              <mc:Choice xmlns:v="urn:schemas-microsoft-com:vml" Requires="v">
                <p:oleObj spid="_x0000_s3284" name="Equation" r:id="rId6" imgW="1384200" imgH="228600" progId="Equation.DSMT4">
                  <p:embed/>
                </p:oleObj>
              </mc:Choice>
              <mc:Fallback>
                <p:oleObj name="Equation" r:id="rId6" imgW="1384200" imgH="228600" progId="Equation.DSMT4">
                  <p:embed/>
                  <p:pic>
                    <p:nvPicPr>
                      <p:cNvPr id="0" name=""/>
                      <p:cNvPicPr/>
                      <p:nvPr/>
                    </p:nvPicPr>
                    <p:blipFill>
                      <a:blip r:embed="rId7"/>
                      <a:stretch>
                        <a:fillRect/>
                      </a:stretch>
                    </p:blipFill>
                    <p:spPr>
                      <a:xfrm>
                        <a:off x="2842698" y="4049811"/>
                        <a:ext cx="2949220" cy="486151"/>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F585CF59-0317-4201-8372-DA2B1802D465}"/>
              </a:ext>
            </a:extLst>
          </p:cNvPr>
          <p:cNvSpPr txBox="1"/>
          <p:nvPr/>
        </p:nvSpPr>
        <p:spPr>
          <a:xfrm>
            <a:off x="1109707" y="4643181"/>
            <a:ext cx="6853191" cy="954107"/>
          </a:xfrm>
          <a:prstGeom prst="rect">
            <a:avLst/>
          </a:prstGeom>
          <a:noFill/>
        </p:spPr>
        <p:txBody>
          <a:bodyPr wrap="square" rtlCol="0">
            <a:spAutoFit/>
          </a:bodyPr>
          <a:lstStyle/>
          <a:p>
            <a:r>
              <a:rPr lang="zh-CN" altLang="en-US" sz="2800" b="1" dirty="0">
                <a:latin typeface="+mn-ea"/>
              </a:rPr>
              <a:t>    电路为平面电路，网孔</a:t>
            </a:r>
            <a:r>
              <a:rPr lang="en-US" altLang="zh-CN" sz="2800" b="1" dirty="0">
                <a:latin typeface="+mn-ea"/>
              </a:rPr>
              <a:t>I</a:t>
            </a:r>
            <a:r>
              <a:rPr lang="zh-CN" altLang="en-US" sz="2800" b="1" dirty="0">
                <a:latin typeface="+mn-ea"/>
              </a:rPr>
              <a:t>、网孔</a:t>
            </a:r>
            <a:r>
              <a:rPr lang="en-US" altLang="zh-CN" sz="2800" b="1" dirty="0">
                <a:latin typeface="+mn-ea"/>
              </a:rPr>
              <a:t>II</a:t>
            </a:r>
            <a:r>
              <a:rPr lang="zh-CN" altLang="en-US" sz="2800" b="1" dirty="0">
                <a:latin typeface="+mn-ea"/>
              </a:rPr>
              <a:t>是独立回路，根据</a:t>
            </a:r>
            <a:r>
              <a:rPr lang="en-US" altLang="zh-CN" sz="2800" b="1" dirty="0">
                <a:latin typeface="+mn-ea"/>
              </a:rPr>
              <a:t>KVL</a:t>
            </a:r>
            <a:r>
              <a:rPr lang="zh-CN" altLang="en-US" sz="2800" b="1" dirty="0">
                <a:latin typeface="+mn-ea"/>
              </a:rPr>
              <a:t>，列方程：</a:t>
            </a:r>
          </a:p>
        </p:txBody>
      </p:sp>
      <p:graphicFrame>
        <p:nvGraphicFramePr>
          <p:cNvPr id="11" name="对象 10">
            <a:extLst>
              <a:ext uri="{FF2B5EF4-FFF2-40B4-BE49-F238E27FC236}">
                <a16:creationId xmlns:a16="http://schemas.microsoft.com/office/drawing/2014/main" id="{2BD09100-8E15-4C90-B91B-A37D0C0BB229}"/>
              </a:ext>
            </a:extLst>
          </p:cNvPr>
          <p:cNvGraphicFramePr>
            <a:graphicFrameLocks noChangeAspect="1"/>
          </p:cNvGraphicFramePr>
          <p:nvPr>
            <p:extLst>
              <p:ext uri="{D42A27DB-BD31-4B8C-83A1-F6EECF244321}">
                <p14:modId xmlns:p14="http://schemas.microsoft.com/office/powerpoint/2010/main" val="1020390868"/>
              </p:ext>
            </p:extLst>
          </p:nvPr>
        </p:nvGraphicFramePr>
        <p:xfrm>
          <a:off x="2283556" y="5704507"/>
          <a:ext cx="4067504" cy="954106"/>
        </p:xfrm>
        <a:graphic>
          <a:graphicData uri="http://schemas.openxmlformats.org/presentationml/2006/ole">
            <mc:AlternateContent xmlns:mc="http://schemas.openxmlformats.org/markup-compatibility/2006">
              <mc:Choice xmlns:v="urn:schemas-microsoft-com:vml" Requires="v">
                <p:oleObj spid="_x0000_s3285" name="Equation" r:id="rId8" imgW="2057400" imgH="482400" progId="Equation.DSMT4">
                  <p:embed/>
                </p:oleObj>
              </mc:Choice>
              <mc:Fallback>
                <p:oleObj name="Equation" r:id="rId8" imgW="2057400" imgH="482400" progId="Equation.DSMT4">
                  <p:embed/>
                  <p:pic>
                    <p:nvPicPr>
                      <p:cNvPr id="0" name=""/>
                      <p:cNvPicPr/>
                      <p:nvPr/>
                    </p:nvPicPr>
                    <p:blipFill>
                      <a:blip r:embed="rId9"/>
                      <a:stretch>
                        <a:fillRect/>
                      </a:stretch>
                    </p:blipFill>
                    <p:spPr>
                      <a:xfrm>
                        <a:off x="2283556" y="5704507"/>
                        <a:ext cx="4067504" cy="95410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96529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down)">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down)">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1</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2.1</a:t>
            </a:r>
            <a:r>
              <a:rPr lang="en-US" altLang="zh-CN" sz="2800" b="1" dirty="0">
                <a:solidFill>
                  <a:srgbClr val="003300"/>
                </a:solidFill>
                <a:effectLst>
                  <a:outerShdw blurRad="38100" dist="38100" dir="2700000" algn="tl">
                    <a:srgbClr val="C0C0C0"/>
                  </a:outerShdw>
                </a:effectLst>
                <a:latin typeface="楷体_GB2312" pitchFamily="49" charset="-122"/>
                <a:ea typeface="楷体_GB2312" pitchFamily="49" charset="-122"/>
              </a:rPr>
              <a:t> </a:t>
            </a:r>
            <a:r>
              <a:rPr lang="zh-CN" altLang="en-US" sz="2800" b="1" dirty="0">
                <a:latin typeface="+mn-ea"/>
              </a:rPr>
              <a:t>在图</a:t>
            </a:r>
            <a:r>
              <a:rPr lang="en-US" altLang="zh-CN" sz="2800" b="1" dirty="0">
                <a:latin typeface="+mn-ea"/>
              </a:rPr>
              <a:t>2.2</a:t>
            </a:r>
            <a:r>
              <a:rPr lang="zh-CN" altLang="en-US" sz="2800" b="1" dirty="0">
                <a:latin typeface="+mn-ea"/>
              </a:rPr>
              <a:t>所示电路中，已知</a:t>
            </a:r>
            <a:r>
              <a:rPr lang="en-US" altLang="zh-CN" sz="2800" b="1" i="1" dirty="0">
                <a:latin typeface="+mn-ea"/>
              </a:rPr>
              <a:t>R</a:t>
            </a:r>
            <a:r>
              <a:rPr lang="en-US" altLang="zh-CN" sz="2800" b="1" baseline="-25000" dirty="0">
                <a:latin typeface="+mn-ea"/>
              </a:rPr>
              <a:t>1</a:t>
            </a:r>
            <a:r>
              <a:rPr lang="en-US" altLang="zh-CN" sz="2800" b="1" dirty="0">
                <a:latin typeface="+mn-ea"/>
              </a:rPr>
              <a:t> = 10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baseline="-25000" dirty="0">
                <a:latin typeface="+mn-ea"/>
              </a:rPr>
              <a:t>2</a:t>
            </a:r>
            <a:r>
              <a:rPr lang="en-US" altLang="zh-CN" sz="2800" b="1" dirty="0">
                <a:latin typeface="+mn-ea"/>
              </a:rPr>
              <a:t> = 5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baseline="-25000" dirty="0">
                <a:latin typeface="+mn-ea"/>
              </a:rPr>
              <a:t>3</a:t>
            </a:r>
            <a:r>
              <a:rPr lang="en-US" altLang="zh-CN" sz="2800" b="1" dirty="0">
                <a:latin typeface="+mn-ea"/>
              </a:rPr>
              <a:t> = 1 </a:t>
            </a:r>
            <a:r>
              <a:rPr lang="en-US" altLang="zh-CN" sz="2800" b="1" dirty="0">
                <a:latin typeface="+mn-ea"/>
                <a:sym typeface="Symbol" pitchFamily="18" charset="2"/>
              </a:rPr>
              <a:t></a:t>
            </a:r>
            <a:r>
              <a:rPr lang="en-US" altLang="zh-CN" sz="2800" b="1" dirty="0">
                <a:latin typeface="+mn-ea"/>
              </a:rPr>
              <a:t>, </a:t>
            </a:r>
            <a:r>
              <a:rPr lang="en-US" altLang="zh-CN" sz="2800" b="1" i="1" dirty="0">
                <a:latin typeface="+mn-ea"/>
              </a:rPr>
              <a:t>R</a:t>
            </a:r>
            <a:r>
              <a:rPr lang="en-US" altLang="zh-CN" sz="2800" b="1" dirty="0">
                <a:latin typeface="+mn-ea"/>
              </a:rPr>
              <a:t>4 = 1.5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U</a:t>
            </a:r>
            <a:r>
              <a:rPr lang="en-US" altLang="zh-CN" sz="2800" b="1" baseline="-25000" dirty="0">
                <a:latin typeface="+mn-ea"/>
              </a:rPr>
              <a:t>S1</a:t>
            </a:r>
            <a:r>
              <a:rPr lang="en-US" altLang="zh-CN" sz="2800" b="1" dirty="0">
                <a:latin typeface="+mn-ea"/>
              </a:rPr>
              <a:t> = 15 V</a:t>
            </a:r>
            <a:r>
              <a:rPr lang="zh-CN" altLang="en-US" sz="2800" b="1" dirty="0">
                <a:latin typeface="+mn-ea"/>
              </a:rPr>
              <a:t>，</a:t>
            </a:r>
            <a:r>
              <a:rPr lang="en-US" altLang="zh-CN" sz="2800" b="1" i="1" dirty="0">
                <a:latin typeface="+mn-ea"/>
              </a:rPr>
              <a:t>U</a:t>
            </a:r>
            <a:r>
              <a:rPr lang="en-US" altLang="zh-CN" sz="2800" b="1" baseline="-25000" dirty="0">
                <a:latin typeface="+mn-ea"/>
              </a:rPr>
              <a:t>S2</a:t>
            </a:r>
            <a:r>
              <a:rPr lang="en-US" altLang="zh-CN" sz="2800" b="1" dirty="0">
                <a:latin typeface="+mn-ea"/>
              </a:rPr>
              <a:t> = 9 V</a:t>
            </a:r>
            <a:r>
              <a:rPr lang="zh-CN" altLang="en-US" sz="2800" b="1" dirty="0">
                <a:latin typeface="+mn-ea"/>
              </a:rPr>
              <a:t>，</a:t>
            </a:r>
            <a:r>
              <a:rPr lang="en-US" altLang="zh-CN" sz="2800" b="1" i="1" dirty="0">
                <a:latin typeface="+mn-ea"/>
              </a:rPr>
              <a:t>U</a:t>
            </a:r>
            <a:r>
              <a:rPr lang="en-US" altLang="zh-CN" sz="2800" b="1" baseline="-25000" dirty="0">
                <a:latin typeface="+mn-ea"/>
              </a:rPr>
              <a:t>S3</a:t>
            </a:r>
            <a:r>
              <a:rPr lang="en-US" altLang="zh-CN" sz="2800" b="1" dirty="0">
                <a:latin typeface="+mn-ea"/>
              </a:rPr>
              <a:t> = 4.5 V</a:t>
            </a:r>
            <a:r>
              <a:rPr lang="zh-CN" altLang="en-US" sz="2800" b="1" dirty="0">
                <a:latin typeface="+mn-ea"/>
              </a:rPr>
              <a:t>，求各支路电流和电压</a:t>
            </a:r>
            <a:r>
              <a:rPr lang="en-US" altLang="zh-CN" sz="2800" b="1" i="1" dirty="0" err="1">
                <a:latin typeface="+mn-ea"/>
              </a:rPr>
              <a:t>U</a:t>
            </a:r>
            <a:r>
              <a:rPr lang="en-US" altLang="zh-CN" sz="2800" b="1" baseline="-25000" dirty="0" err="1">
                <a:latin typeface="+mn-ea"/>
              </a:rPr>
              <a:t>ab</a:t>
            </a:r>
            <a:r>
              <a:rPr lang="zh-CN" altLang="en-US" sz="2800" b="1" dirty="0">
                <a:latin typeface="+mn-ea"/>
              </a:rPr>
              <a:t>。</a:t>
            </a:r>
          </a:p>
        </p:txBody>
      </p:sp>
      <p:pic>
        <p:nvPicPr>
          <p:cNvPr id="2" name="图片 1">
            <a:extLst>
              <a:ext uri="{FF2B5EF4-FFF2-40B4-BE49-F238E27FC236}">
                <a16:creationId xmlns:a16="http://schemas.microsoft.com/office/drawing/2014/main" id="{497B9B22-5C4C-42D1-840D-91279F1313C6}"/>
              </a:ext>
            </a:extLst>
          </p:cNvPr>
          <p:cNvPicPr>
            <a:picLocks noChangeAspect="1"/>
          </p:cNvPicPr>
          <p:nvPr/>
        </p:nvPicPr>
        <p:blipFill>
          <a:blip r:embed="rId5"/>
          <a:stretch>
            <a:fillRect/>
          </a:stretch>
        </p:blipFill>
        <p:spPr>
          <a:xfrm>
            <a:off x="8111319" y="2618291"/>
            <a:ext cx="3932261" cy="2743438"/>
          </a:xfrm>
          <a:prstGeom prst="rect">
            <a:avLst/>
          </a:prstGeom>
        </p:spPr>
      </p:pic>
      <p:grpSp>
        <p:nvGrpSpPr>
          <p:cNvPr id="8" name="组合 7">
            <a:extLst>
              <a:ext uri="{FF2B5EF4-FFF2-40B4-BE49-F238E27FC236}">
                <a16:creationId xmlns:a16="http://schemas.microsoft.com/office/drawing/2014/main" id="{7836BADE-E651-491B-B54A-268FA6A7A757}"/>
              </a:ext>
            </a:extLst>
          </p:cNvPr>
          <p:cNvGrpSpPr/>
          <p:nvPr/>
        </p:nvGrpSpPr>
        <p:grpSpPr>
          <a:xfrm>
            <a:off x="432046" y="2988485"/>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08" y="2988485"/>
            <a:ext cx="6853191" cy="523220"/>
          </a:xfrm>
          <a:prstGeom prst="rect">
            <a:avLst/>
          </a:prstGeom>
          <a:noFill/>
        </p:spPr>
        <p:txBody>
          <a:bodyPr wrap="square" rtlCol="0">
            <a:spAutoFit/>
          </a:bodyPr>
          <a:lstStyle/>
          <a:p>
            <a:r>
              <a:rPr lang="zh-CN" altLang="en-US" sz="2800" b="1" dirty="0">
                <a:latin typeface="+mn-ea"/>
              </a:rPr>
              <a:t>    联立方程①、②、③求解，得到：</a:t>
            </a:r>
          </a:p>
        </p:txBody>
      </p:sp>
      <p:graphicFrame>
        <p:nvGraphicFramePr>
          <p:cNvPr id="10" name="对象 9">
            <a:extLst>
              <a:ext uri="{FF2B5EF4-FFF2-40B4-BE49-F238E27FC236}">
                <a16:creationId xmlns:a16="http://schemas.microsoft.com/office/drawing/2014/main" id="{2C3DBAC6-F6BE-4CBA-A91D-12F5E5A0D921}"/>
              </a:ext>
            </a:extLst>
          </p:cNvPr>
          <p:cNvGraphicFramePr>
            <a:graphicFrameLocks noChangeAspect="1"/>
          </p:cNvGraphicFramePr>
          <p:nvPr>
            <p:extLst>
              <p:ext uri="{D42A27DB-BD31-4B8C-83A1-F6EECF244321}">
                <p14:modId xmlns:p14="http://schemas.microsoft.com/office/powerpoint/2010/main" val="1999296657"/>
              </p:ext>
            </p:extLst>
          </p:nvPr>
        </p:nvGraphicFramePr>
        <p:xfrm>
          <a:off x="2194820" y="3618924"/>
          <a:ext cx="4244975" cy="485775"/>
        </p:xfrm>
        <a:graphic>
          <a:graphicData uri="http://schemas.openxmlformats.org/presentationml/2006/ole">
            <mc:AlternateContent xmlns:mc="http://schemas.openxmlformats.org/markup-compatibility/2006">
              <mc:Choice xmlns:v="urn:schemas-microsoft-com:vml" Requires="v">
                <p:oleObj spid="_x0000_s4305" name="Equation" r:id="rId6" imgW="1993680" imgH="228600" progId="Equation.DSMT4">
                  <p:embed/>
                </p:oleObj>
              </mc:Choice>
              <mc:Fallback>
                <p:oleObj name="Equation" r:id="rId6" imgW="1993680" imgH="228600" progId="Equation.DSMT4">
                  <p:embed/>
                  <p:pic>
                    <p:nvPicPr>
                      <p:cNvPr id="10" name="对象 9">
                        <a:extLst>
                          <a:ext uri="{FF2B5EF4-FFF2-40B4-BE49-F238E27FC236}">
                            <a16:creationId xmlns:a16="http://schemas.microsoft.com/office/drawing/2014/main" id="{2C3DBAC6-F6BE-4CBA-A91D-12F5E5A0D921}"/>
                          </a:ext>
                        </a:extLst>
                      </p:cNvPr>
                      <p:cNvPicPr/>
                      <p:nvPr/>
                    </p:nvPicPr>
                    <p:blipFill>
                      <a:blip r:embed="rId7"/>
                      <a:stretch>
                        <a:fillRect/>
                      </a:stretch>
                    </p:blipFill>
                    <p:spPr>
                      <a:xfrm>
                        <a:off x="2194820" y="3618924"/>
                        <a:ext cx="4244975" cy="485775"/>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5638BBC3-3ECF-42C9-8A1C-E7456CBFF7A4}"/>
              </a:ext>
            </a:extLst>
          </p:cNvPr>
          <p:cNvSpPr txBox="1"/>
          <p:nvPr/>
        </p:nvSpPr>
        <p:spPr>
          <a:xfrm>
            <a:off x="1109707" y="4211918"/>
            <a:ext cx="6853191" cy="523220"/>
          </a:xfrm>
          <a:prstGeom prst="rect">
            <a:avLst/>
          </a:prstGeom>
          <a:noFill/>
        </p:spPr>
        <p:txBody>
          <a:bodyPr wrap="square" rtlCol="0">
            <a:spAutoFit/>
          </a:bodyPr>
          <a:lstStyle/>
          <a:p>
            <a:r>
              <a:rPr lang="zh-CN" altLang="en-US" sz="2800" b="1" dirty="0">
                <a:latin typeface="+mn-ea"/>
              </a:rPr>
              <a:t>    求解电压</a:t>
            </a:r>
            <a:r>
              <a:rPr lang="en-US" altLang="zh-CN" sz="2800" b="1" i="1" dirty="0" err="1">
                <a:latin typeface="+mn-ea"/>
              </a:rPr>
              <a:t>U</a:t>
            </a:r>
            <a:r>
              <a:rPr lang="en-US" altLang="zh-CN" sz="2800" b="1" baseline="-25000" dirty="0" err="1">
                <a:latin typeface="+mn-ea"/>
              </a:rPr>
              <a:t>ab</a:t>
            </a:r>
            <a:r>
              <a:rPr lang="zh-CN" altLang="en-US" sz="2800" b="1" dirty="0">
                <a:latin typeface="+mn-ea"/>
              </a:rPr>
              <a:t>：</a:t>
            </a:r>
          </a:p>
        </p:txBody>
      </p:sp>
      <p:graphicFrame>
        <p:nvGraphicFramePr>
          <p:cNvPr id="3" name="对象 2">
            <a:extLst>
              <a:ext uri="{FF2B5EF4-FFF2-40B4-BE49-F238E27FC236}">
                <a16:creationId xmlns:a16="http://schemas.microsoft.com/office/drawing/2014/main" id="{14EDE446-23AC-48BD-9791-E5A7D3E87DA2}"/>
              </a:ext>
            </a:extLst>
          </p:cNvPr>
          <p:cNvGraphicFramePr>
            <a:graphicFrameLocks noChangeAspect="1"/>
          </p:cNvGraphicFramePr>
          <p:nvPr>
            <p:extLst>
              <p:ext uri="{D42A27DB-BD31-4B8C-83A1-F6EECF244321}">
                <p14:modId xmlns:p14="http://schemas.microsoft.com/office/powerpoint/2010/main" val="2446164202"/>
              </p:ext>
            </p:extLst>
          </p:nvPr>
        </p:nvGraphicFramePr>
        <p:xfrm>
          <a:off x="2114550" y="4836695"/>
          <a:ext cx="5316532" cy="485775"/>
        </p:xfrm>
        <a:graphic>
          <a:graphicData uri="http://schemas.openxmlformats.org/presentationml/2006/ole">
            <mc:AlternateContent xmlns:mc="http://schemas.openxmlformats.org/markup-compatibility/2006">
              <mc:Choice xmlns:v="urn:schemas-microsoft-com:vml" Requires="v">
                <p:oleObj spid="_x0000_s4306" name="Equation" r:id="rId8" imgW="2501640" imgH="228600" progId="Equation.DSMT4">
                  <p:embed/>
                </p:oleObj>
              </mc:Choice>
              <mc:Fallback>
                <p:oleObj name="Equation" r:id="rId8" imgW="2501640" imgH="228600" progId="Equation.DSMT4">
                  <p:embed/>
                  <p:pic>
                    <p:nvPicPr>
                      <p:cNvPr id="0" name=""/>
                      <p:cNvPicPr/>
                      <p:nvPr/>
                    </p:nvPicPr>
                    <p:blipFill>
                      <a:blip r:embed="rId9"/>
                      <a:stretch>
                        <a:fillRect/>
                      </a:stretch>
                    </p:blipFill>
                    <p:spPr>
                      <a:xfrm>
                        <a:off x="2114550" y="4836695"/>
                        <a:ext cx="5316532" cy="4857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04494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down)">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2</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523220"/>
          </a:xfrm>
          <a:prstGeom prst="rect">
            <a:avLst/>
          </a:prstGeom>
          <a:noFill/>
        </p:spPr>
        <p:txBody>
          <a:bodyPr wrap="square" rtlCol="0">
            <a:spAutoFit/>
          </a:bodyPr>
          <a:lstStyle/>
          <a:p>
            <a:r>
              <a:rPr lang="zh-CN" altLang="en-US" sz="2800" b="1" dirty="0">
                <a:latin typeface="+mn-ea"/>
              </a:rPr>
              <a:t>    用支路电流法求图示电路中各支路电流。</a:t>
            </a:r>
          </a:p>
        </p:txBody>
      </p:sp>
      <p:grpSp>
        <p:nvGrpSpPr>
          <p:cNvPr id="8" name="组合 7">
            <a:extLst>
              <a:ext uri="{FF2B5EF4-FFF2-40B4-BE49-F238E27FC236}">
                <a16:creationId xmlns:a16="http://schemas.microsoft.com/office/drawing/2014/main" id="{7836BADE-E651-491B-B54A-268FA6A7A757}"/>
              </a:ext>
            </a:extLst>
          </p:cNvPr>
          <p:cNvGrpSpPr/>
          <p:nvPr/>
        </p:nvGrpSpPr>
        <p:grpSpPr>
          <a:xfrm>
            <a:off x="433374" y="2242378"/>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09" y="2287329"/>
            <a:ext cx="6853191" cy="523220"/>
          </a:xfrm>
          <a:prstGeom prst="rect">
            <a:avLst/>
          </a:prstGeom>
          <a:noFill/>
        </p:spPr>
        <p:txBody>
          <a:bodyPr wrap="square" rtlCol="0">
            <a:spAutoFit/>
          </a:bodyPr>
          <a:lstStyle/>
          <a:p>
            <a:r>
              <a:rPr lang="zh-CN" altLang="en-US" sz="2800" b="1" dirty="0">
                <a:latin typeface="+mn-ea"/>
              </a:rPr>
              <a:t>    图中电路图有</a:t>
            </a:r>
            <a:r>
              <a:rPr lang="en-US" altLang="zh-CN" sz="2800" b="1" dirty="0">
                <a:latin typeface="+mn-ea"/>
              </a:rPr>
              <a:t>2</a:t>
            </a:r>
            <a:r>
              <a:rPr lang="zh-CN" altLang="en-US" sz="2800" b="1" dirty="0">
                <a:latin typeface="+mn-ea"/>
              </a:rPr>
              <a:t>个节点，</a:t>
            </a:r>
            <a:r>
              <a:rPr lang="en-US" altLang="zh-CN" sz="2800" b="1" dirty="0">
                <a:latin typeface="+mn-ea"/>
              </a:rPr>
              <a:t>2</a:t>
            </a:r>
            <a:r>
              <a:rPr lang="zh-CN" altLang="en-US" sz="2800" b="1" dirty="0">
                <a:latin typeface="+mn-ea"/>
              </a:rPr>
              <a:t>个网孔，</a:t>
            </a:r>
          </a:p>
        </p:txBody>
      </p:sp>
      <p:grpSp>
        <p:nvGrpSpPr>
          <p:cNvPr id="45" name="组合 44">
            <a:extLst>
              <a:ext uri="{FF2B5EF4-FFF2-40B4-BE49-F238E27FC236}">
                <a16:creationId xmlns:a16="http://schemas.microsoft.com/office/drawing/2014/main" id="{EB441C69-103B-47E9-AE0A-870AA6443391}"/>
              </a:ext>
            </a:extLst>
          </p:cNvPr>
          <p:cNvGrpSpPr/>
          <p:nvPr/>
        </p:nvGrpSpPr>
        <p:grpSpPr>
          <a:xfrm>
            <a:off x="7765460" y="2126710"/>
            <a:ext cx="3994493" cy="2126172"/>
            <a:chOff x="7765460" y="2126710"/>
            <a:chExt cx="3994493" cy="2126172"/>
          </a:xfrm>
        </p:grpSpPr>
        <p:grpSp>
          <p:nvGrpSpPr>
            <p:cNvPr id="43" name="组合 42">
              <a:extLst>
                <a:ext uri="{FF2B5EF4-FFF2-40B4-BE49-F238E27FC236}">
                  <a16:creationId xmlns:a16="http://schemas.microsoft.com/office/drawing/2014/main" id="{AC1FA9E5-10FE-4166-9BA4-4321868A2B5C}"/>
                </a:ext>
              </a:extLst>
            </p:cNvPr>
            <p:cNvGrpSpPr/>
            <p:nvPr/>
          </p:nvGrpSpPr>
          <p:grpSpPr>
            <a:xfrm>
              <a:off x="7765460" y="2126710"/>
              <a:ext cx="3994493" cy="2109326"/>
              <a:chOff x="7294015" y="2093267"/>
              <a:chExt cx="3994493" cy="2109326"/>
            </a:xfrm>
          </p:grpSpPr>
          <p:grpSp>
            <p:nvGrpSpPr>
              <p:cNvPr id="41" name="组合 40">
                <a:extLst>
                  <a:ext uri="{FF2B5EF4-FFF2-40B4-BE49-F238E27FC236}">
                    <a16:creationId xmlns:a16="http://schemas.microsoft.com/office/drawing/2014/main" id="{55E9E71C-0E78-4458-ADB9-0A9237EBEA96}"/>
                  </a:ext>
                </a:extLst>
              </p:cNvPr>
              <p:cNvGrpSpPr/>
              <p:nvPr/>
            </p:nvGrpSpPr>
            <p:grpSpPr>
              <a:xfrm>
                <a:off x="7874692" y="2093267"/>
                <a:ext cx="3413816" cy="2109326"/>
                <a:chOff x="7874692" y="2093267"/>
                <a:chExt cx="3413816" cy="2109326"/>
              </a:xfrm>
            </p:grpSpPr>
            <p:grpSp>
              <p:nvGrpSpPr>
                <p:cNvPr id="27" name="组合 26">
                  <a:extLst>
                    <a:ext uri="{FF2B5EF4-FFF2-40B4-BE49-F238E27FC236}">
                      <a16:creationId xmlns:a16="http://schemas.microsoft.com/office/drawing/2014/main" id="{01635F69-7103-4487-B790-71F563B03B81}"/>
                    </a:ext>
                  </a:extLst>
                </p:cNvPr>
                <p:cNvGrpSpPr/>
                <p:nvPr/>
              </p:nvGrpSpPr>
              <p:grpSpPr>
                <a:xfrm>
                  <a:off x="7874692" y="2519245"/>
                  <a:ext cx="3413816" cy="1683348"/>
                  <a:chOff x="7874692" y="2519245"/>
                  <a:chExt cx="3413816" cy="1683348"/>
                </a:xfrm>
              </p:grpSpPr>
              <p:grpSp>
                <p:nvGrpSpPr>
                  <p:cNvPr id="24" name="组合 23">
                    <a:extLst>
                      <a:ext uri="{FF2B5EF4-FFF2-40B4-BE49-F238E27FC236}">
                        <a16:creationId xmlns:a16="http://schemas.microsoft.com/office/drawing/2014/main" id="{A1034C79-80A4-4790-970F-0F67B854E3FC}"/>
                      </a:ext>
                    </a:extLst>
                  </p:cNvPr>
                  <p:cNvGrpSpPr/>
                  <p:nvPr/>
                </p:nvGrpSpPr>
                <p:grpSpPr>
                  <a:xfrm>
                    <a:off x="8024307" y="2556769"/>
                    <a:ext cx="3264201" cy="1615736"/>
                    <a:chOff x="8024307" y="2556769"/>
                    <a:chExt cx="3264201" cy="1615736"/>
                  </a:xfrm>
                </p:grpSpPr>
                <p:grpSp>
                  <p:nvGrpSpPr>
                    <p:cNvPr id="20" name="组合 19">
                      <a:extLst>
                        <a:ext uri="{FF2B5EF4-FFF2-40B4-BE49-F238E27FC236}">
                          <a16:creationId xmlns:a16="http://schemas.microsoft.com/office/drawing/2014/main" id="{B6E7856F-63AD-483C-A8F8-BD6F653C96A5}"/>
                        </a:ext>
                      </a:extLst>
                    </p:cNvPr>
                    <p:cNvGrpSpPr/>
                    <p:nvPr/>
                  </p:nvGrpSpPr>
                  <p:grpSpPr>
                    <a:xfrm>
                      <a:off x="8024307" y="2556769"/>
                      <a:ext cx="3180791" cy="1615736"/>
                      <a:chOff x="8024307" y="2556769"/>
                      <a:chExt cx="3180791" cy="1615736"/>
                    </a:xfrm>
                  </p:grpSpPr>
                  <p:sp>
                    <p:nvSpPr>
                      <p:cNvPr id="19" name="椭圆 18">
                        <a:extLst>
                          <a:ext uri="{FF2B5EF4-FFF2-40B4-BE49-F238E27FC236}">
                            <a16:creationId xmlns:a16="http://schemas.microsoft.com/office/drawing/2014/main" id="{BD7C499E-F095-4104-9CC2-7DFE8AB3314C}"/>
                          </a:ext>
                        </a:extLst>
                      </p:cNvPr>
                      <p:cNvSpPr/>
                      <p:nvPr/>
                    </p:nvSpPr>
                    <p:spPr>
                      <a:xfrm>
                        <a:off x="8024307" y="2835310"/>
                        <a:ext cx="339564" cy="33956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9B4BACB5-0863-46E2-AF47-B2966B5AFF13}"/>
                          </a:ext>
                        </a:extLst>
                      </p:cNvPr>
                      <p:cNvSpPr/>
                      <p:nvPr/>
                    </p:nvSpPr>
                    <p:spPr>
                      <a:xfrm>
                        <a:off x="9580858" y="3570512"/>
                        <a:ext cx="339564" cy="33956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EF092EB-EBB6-4633-9664-A7C7DEC2AC41}"/>
                          </a:ext>
                        </a:extLst>
                      </p:cNvPr>
                      <p:cNvGrpSpPr/>
                      <p:nvPr/>
                    </p:nvGrpSpPr>
                    <p:grpSpPr>
                      <a:xfrm>
                        <a:off x="8194089" y="2556769"/>
                        <a:ext cx="3011009" cy="1615736"/>
                        <a:chOff x="8194089" y="2556769"/>
                        <a:chExt cx="3011009" cy="1615736"/>
                      </a:xfrm>
                    </p:grpSpPr>
                    <p:cxnSp>
                      <p:nvCxnSpPr>
                        <p:cNvPr id="11" name="直接连接符 10">
                          <a:extLst>
                            <a:ext uri="{FF2B5EF4-FFF2-40B4-BE49-F238E27FC236}">
                              <a16:creationId xmlns:a16="http://schemas.microsoft.com/office/drawing/2014/main" id="{4F7DFA95-6DBE-434E-9818-F7CB8440F1EC}"/>
                            </a:ext>
                          </a:extLst>
                        </p:cNvPr>
                        <p:cNvCxnSpPr/>
                        <p:nvPr/>
                      </p:nvCxnSpPr>
                      <p:spPr>
                        <a:xfrm>
                          <a:off x="8194089" y="2556769"/>
                          <a:ext cx="30095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9DD0E31-97F7-4C3C-AE2F-12D95AE220B7}"/>
                            </a:ext>
                          </a:extLst>
                        </p:cNvPr>
                        <p:cNvCxnSpPr/>
                        <p:nvPr/>
                      </p:nvCxnSpPr>
                      <p:spPr>
                        <a:xfrm>
                          <a:off x="8194089" y="4172505"/>
                          <a:ext cx="30095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284750F-E780-4823-9F9A-1C229C9BE4E5}"/>
                            </a:ext>
                          </a:extLst>
                        </p:cNvPr>
                        <p:cNvCxnSpPr>
                          <a:cxnSpLocks/>
                        </p:cNvCxnSpPr>
                        <p:nvPr/>
                      </p:nvCxnSpPr>
                      <p:spPr>
                        <a:xfrm>
                          <a:off x="8194089" y="2556769"/>
                          <a:ext cx="0" cy="1615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C829CCD-D18D-4F57-8C8F-B93CCB20B2A8}"/>
                            </a:ext>
                          </a:extLst>
                        </p:cNvPr>
                        <p:cNvCxnSpPr>
                          <a:cxnSpLocks/>
                        </p:cNvCxnSpPr>
                        <p:nvPr/>
                      </p:nvCxnSpPr>
                      <p:spPr>
                        <a:xfrm>
                          <a:off x="11205098" y="2556769"/>
                          <a:ext cx="0" cy="1615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B6B8D4C-2066-48FB-95A9-170D1C1D02CC}"/>
                            </a:ext>
                          </a:extLst>
                        </p:cNvPr>
                        <p:cNvCxnSpPr>
                          <a:cxnSpLocks/>
                        </p:cNvCxnSpPr>
                        <p:nvPr/>
                      </p:nvCxnSpPr>
                      <p:spPr>
                        <a:xfrm>
                          <a:off x="9750640" y="2556769"/>
                          <a:ext cx="0" cy="1615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 name="矩形 22">
                      <a:extLst>
                        <a:ext uri="{FF2B5EF4-FFF2-40B4-BE49-F238E27FC236}">
                          <a16:creationId xmlns:a16="http://schemas.microsoft.com/office/drawing/2014/main" id="{9D14591D-999F-449D-A677-B97655C01CCB}"/>
                        </a:ext>
                      </a:extLst>
                    </p:cNvPr>
                    <p:cNvSpPr/>
                    <p:nvPr/>
                  </p:nvSpPr>
                  <p:spPr>
                    <a:xfrm>
                      <a:off x="8109200" y="3603974"/>
                      <a:ext cx="169778" cy="30569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F6E8A01-4D3C-486D-9F8B-E1001C31451A}"/>
                        </a:ext>
                      </a:extLst>
                    </p:cNvPr>
                    <p:cNvSpPr/>
                    <p:nvPr/>
                  </p:nvSpPr>
                  <p:spPr>
                    <a:xfrm>
                      <a:off x="9665751" y="2967354"/>
                      <a:ext cx="169778" cy="30569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0F9D0F0-9131-4AEE-97F0-89FCB2FD7423}"/>
                        </a:ext>
                      </a:extLst>
                    </p:cNvPr>
                    <p:cNvSpPr/>
                    <p:nvPr/>
                  </p:nvSpPr>
                  <p:spPr>
                    <a:xfrm>
                      <a:off x="11118730" y="3215150"/>
                      <a:ext cx="169778" cy="30569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AA31F9AE-119F-4A12-B396-A547B9503D6C}"/>
                      </a:ext>
                    </a:extLst>
                  </p:cNvPr>
                  <p:cNvSpPr txBox="1"/>
                  <p:nvPr/>
                </p:nvSpPr>
                <p:spPr>
                  <a:xfrm>
                    <a:off x="7874770" y="3119691"/>
                    <a:ext cx="319318" cy="369332"/>
                  </a:xfrm>
                  <a:prstGeom prst="rect">
                    <a:avLst/>
                  </a:prstGeom>
                  <a:noFill/>
                </p:spPr>
                <p:txBody>
                  <a:bodyPr wrap="none" rtlCol="0">
                    <a:spAutoFit/>
                  </a:bodyPr>
                  <a:lstStyle/>
                  <a:p>
                    <a:r>
                      <a:rPr lang="en-US" altLang="zh-CN" b="1" dirty="0"/>
                      <a:t>+</a:t>
                    </a:r>
                    <a:endParaRPr lang="zh-CN" altLang="en-US" b="1" dirty="0"/>
                  </a:p>
                </p:txBody>
              </p:sp>
              <p:sp>
                <p:nvSpPr>
                  <p:cNvPr id="32" name="文本框 31">
                    <a:extLst>
                      <a:ext uri="{FF2B5EF4-FFF2-40B4-BE49-F238E27FC236}">
                        <a16:creationId xmlns:a16="http://schemas.microsoft.com/office/drawing/2014/main" id="{2F49A524-F47C-47D5-A2CE-7EE0C32DE1F2}"/>
                      </a:ext>
                    </a:extLst>
                  </p:cNvPr>
                  <p:cNvSpPr txBox="1"/>
                  <p:nvPr/>
                </p:nvSpPr>
                <p:spPr>
                  <a:xfrm>
                    <a:off x="9474327" y="3833261"/>
                    <a:ext cx="319318" cy="369332"/>
                  </a:xfrm>
                  <a:prstGeom prst="rect">
                    <a:avLst/>
                  </a:prstGeom>
                  <a:noFill/>
                </p:spPr>
                <p:txBody>
                  <a:bodyPr wrap="none" rtlCol="0">
                    <a:spAutoFit/>
                  </a:bodyPr>
                  <a:lstStyle/>
                  <a:p>
                    <a:r>
                      <a:rPr lang="en-US" altLang="zh-CN" b="1" dirty="0"/>
                      <a:t>+</a:t>
                    </a:r>
                    <a:endParaRPr lang="zh-CN" altLang="en-US" b="1" dirty="0"/>
                  </a:p>
                </p:txBody>
              </p:sp>
              <p:sp>
                <p:nvSpPr>
                  <p:cNvPr id="33" name="文本框 32">
                    <a:extLst>
                      <a:ext uri="{FF2B5EF4-FFF2-40B4-BE49-F238E27FC236}">
                        <a16:creationId xmlns:a16="http://schemas.microsoft.com/office/drawing/2014/main" id="{D94583F7-FA9E-470A-8D2C-81E98D38806C}"/>
                      </a:ext>
                    </a:extLst>
                  </p:cNvPr>
                  <p:cNvSpPr txBox="1"/>
                  <p:nvPr/>
                </p:nvSpPr>
                <p:spPr>
                  <a:xfrm>
                    <a:off x="7874692" y="2519245"/>
                    <a:ext cx="261610" cy="369332"/>
                  </a:xfrm>
                  <a:prstGeom prst="rect">
                    <a:avLst/>
                  </a:prstGeom>
                  <a:noFill/>
                </p:spPr>
                <p:txBody>
                  <a:bodyPr wrap="none" rtlCol="0">
                    <a:spAutoFit/>
                  </a:bodyPr>
                  <a:lstStyle/>
                  <a:p>
                    <a:r>
                      <a:rPr lang="en-US" altLang="zh-CN" b="1" dirty="0"/>
                      <a:t>-</a:t>
                    </a:r>
                    <a:endParaRPr lang="zh-CN" altLang="en-US" b="1" dirty="0"/>
                  </a:p>
                </p:txBody>
              </p:sp>
              <p:sp>
                <p:nvSpPr>
                  <p:cNvPr id="34" name="文本框 33">
                    <a:extLst>
                      <a:ext uri="{FF2B5EF4-FFF2-40B4-BE49-F238E27FC236}">
                        <a16:creationId xmlns:a16="http://schemas.microsoft.com/office/drawing/2014/main" id="{D8F933F4-56DE-40A3-93F3-3A2B03F1D113}"/>
                      </a:ext>
                    </a:extLst>
                  </p:cNvPr>
                  <p:cNvSpPr txBox="1"/>
                  <p:nvPr/>
                </p:nvSpPr>
                <p:spPr>
                  <a:xfrm>
                    <a:off x="9471825" y="3289822"/>
                    <a:ext cx="261610" cy="369332"/>
                  </a:xfrm>
                  <a:prstGeom prst="rect">
                    <a:avLst/>
                  </a:prstGeom>
                  <a:noFill/>
                </p:spPr>
                <p:txBody>
                  <a:bodyPr wrap="none" rtlCol="0">
                    <a:spAutoFit/>
                  </a:bodyPr>
                  <a:lstStyle/>
                  <a:p>
                    <a:r>
                      <a:rPr lang="en-US" altLang="zh-CN" b="1" dirty="0"/>
                      <a:t>-</a:t>
                    </a:r>
                    <a:endParaRPr lang="zh-CN" altLang="en-US" b="1" dirty="0"/>
                  </a:p>
                </p:txBody>
              </p:sp>
            </p:grpSp>
            <p:cxnSp>
              <p:nvCxnSpPr>
                <p:cNvPr id="31" name="直接箭头连接符 30">
                  <a:extLst>
                    <a:ext uri="{FF2B5EF4-FFF2-40B4-BE49-F238E27FC236}">
                      <a16:creationId xmlns:a16="http://schemas.microsoft.com/office/drawing/2014/main" id="{4F3C317B-3258-4F2F-87CE-B86BA579DD92}"/>
                    </a:ext>
                  </a:extLst>
                </p:cNvPr>
                <p:cNvCxnSpPr/>
                <p:nvPr/>
              </p:nvCxnSpPr>
              <p:spPr>
                <a:xfrm>
                  <a:off x="8851037" y="2556769"/>
                  <a:ext cx="479394" cy="0"/>
                </a:xfrm>
                <a:prstGeom prst="straightConnector1">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E529017-48B6-4D1D-A5A5-91C38ECE5B2A}"/>
                    </a:ext>
                  </a:extLst>
                </p:cNvPr>
                <p:cNvCxnSpPr/>
                <p:nvPr/>
              </p:nvCxnSpPr>
              <p:spPr>
                <a:xfrm>
                  <a:off x="10281821" y="2556769"/>
                  <a:ext cx="479394" cy="0"/>
                </a:xfrm>
                <a:prstGeom prst="straightConnector1">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919080F-6C09-4609-926D-00D8CE3E2D61}"/>
                    </a:ext>
                  </a:extLst>
                </p:cNvPr>
                <p:cNvCxnSpPr>
                  <a:cxnSpLocks/>
                </p:cNvCxnSpPr>
                <p:nvPr/>
              </p:nvCxnSpPr>
              <p:spPr>
                <a:xfrm flipV="1">
                  <a:off x="9750640" y="2709169"/>
                  <a:ext cx="0" cy="179408"/>
                </a:xfrm>
                <a:prstGeom prst="straightConnector1">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6" name="对象 35">
                  <a:extLst>
                    <a:ext uri="{FF2B5EF4-FFF2-40B4-BE49-F238E27FC236}">
                      <a16:creationId xmlns:a16="http://schemas.microsoft.com/office/drawing/2014/main" id="{8EF758CB-0409-4A97-B059-A10FCF234913}"/>
                    </a:ext>
                  </a:extLst>
                </p:cNvPr>
                <p:cNvGraphicFramePr>
                  <a:graphicFrameLocks noChangeAspect="1"/>
                </p:cNvGraphicFramePr>
                <p:nvPr>
                  <p:extLst>
                    <p:ext uri="{D42A27DB-BD31-4B8C-83A1-F6EECF244321}">
                      <p14:modId xmlns:p14="http://schemas.microsoft.com/office/powerpoint/2010/main" val="2878166580"/>
                    </p:ext>
                  </p:extLst>
                </p:nvPr>
              </p:nvGraphicFramePr>
              <p:xfrm>
                <a:off x="9065067" y="2093267"/>
                <a:ext cx="260470" cy="520940"/>
              </p:xfrm>
              <a:graphic>
                <a:graphicData uri="http://schemas.openxmlformats.org/presentationml/2006/ole">
                  <mc:AlternateContent xmlns:mc="http://schemas.openxmlformats.org/markup-compatibility/2006">
                    <mc:Choice xmlns:v="urn:schemas-microsoft-com:vml" Requires="v">
                      <p:oleObj spid="_x0000_s5561" name="Equation" r:id="rId5" imgW="114120" imgH="228600" progId="Equation.DSMT4">
                        <p:embed/>
                      </p:oleObj>
                    </mc:Choice>
                    <mc:Fallback>
                      <p:oleObj name="Equation" r:id="rId5" imgW="114120" imgH="228600" progId="Equation.DSMT4">
                        <p:embed/>
                        <p:pic>
                          <p:nvPicPr>
                            <p:cNvPr id="0" name=""/>
                            <p:cNvPicPr/>
                            <p:nvPr/>
                          </p:nvPicPr>
                          <p:blipFill>
                            <a:blip r:embed="rId6"/>
                            <a:stretch>
                              <a:fillRect/>
                            </a:stretch>
                          </p:blipFill>
                          <p:spPr>
                            <a:xfrm>
                              <a:off x="9065067" y="2093267"/>
                              <a:ext cx="260470" cy="520940"/>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415A391A-0E7D-4A8F-99AB-65FC1F9DE26A}"/>
                    </a:ext>
                  </a:extLst>
                </p:cNvPr>
                <p:cNvGraphicFramePr>
                  <a:graphicFrameLocks noChangeAspect="1"/>
                </p:cNvGraphicFramePr>
                <p:nvPr>
                  <p:extLst>
                    <p:ext uri="{D42A27DB-BD31-4B8C-83A1-F6EECF244321}">
                      <p14:modId xmlns:p14="http://schemas.microsoft.com/office/powerpoint/2010/main" val="2424456223"/>
                    </p:ext>
                  </p:extLst>
                </p:nvPr>
              </p:nvGraphicFramePr>
              <p:xfrm>
                <a:off x="9799762" y="2498579"/>
                <a:ext cx="288079" cy="518543"/>
              </p:xfrm>
              <a:graphic>
                <a:graphicData uri="http://schemas.openxmlformats.org/presentationml/2006/ole">
                  <mc:AlternateContent xmlns:mc="http://schemas.openxmlformats.org/markup-compatibility/2006">
                    <mc:Choice xmlns:v="urn:schemas-microsoft-com:vml" Requires="v">
                      <p:oleObj spid="_x0000_s5562" name="Equation" r:id="rId7" imgW="126720" imgH="228600" progId="Equation.DSMT4">
                        <p:embed/>
                      </p:oleObj>
                    </mc:Choice>
                    <mc:Fallback>
                      <p:oleObj name="Equation" r:id="rId7" imgW="126720" imgH="228600" progId="Equation.DSMT4">
                        <p:embed/>
                        <p:pic>
                          <p:nvPicPr>
                            <p:cNvPr id="0" name=""/>
                            <p:cNvPicPr/>
                            <p:nvPr/>
                          </p:nvPicPr>
                          <p:blipFill>
                            <a:blip r:embed="rId8"/>
                            <a:stretch>
                              <a:fillRect/>
                            </a:stretch>
                          </p:blipFill>
                          <p:spPr>
                            <a:xfrm>
                              <a:off x="9799762" y="2498579"/>
                              <a:ext cx="288079" cy="518543"/>
                            </a:xfrm>
                            <a:prstGeom prst="rect">
                              <a:avLst/>
                            </a:prstGeom>
                          </p:spPr>
                        </p:pic>
                      </p:oleObj>
                    </mc:Fallback>
                  </mc:AlternateContent>
                </a:graphicData>
              </a:graphic>
            </p:graphicFrame>
            <p:graphicFrame>
              <p:nvGraphicFramePr>
                <p:cNvPr id="40" name="对象 39">
                  <a:extLst>
                    <a:ext uri="{FF2B5EF4-FFF2-40B4-BE49-F238E27FC236}">
                      <a16:creationId xmlns:a16="http://schemas.microsoft.com/office/drawing/2014/main" id="{8A8689D4-936A-497E-A56E-BB8312E3F889}"/>
                    </a:ext>
                  </a:extLst>
                </p:cNvPr>
                <p:cNvGraphicFramePr>
                  <a:graphicFrameLocks noChangeAspect="1"/>
                </p:cNvGraphicFramePr>
                <p:nvPr>
                  <p:extLst>
                    <p:ext uri="{D42A27DB-BD31-4B8C-83A1-F6EECF244321}">
                      <p14:modId xmlns:p14="http://schemas.microsoft.com/office/powerpoint/2010/main" val="873003589"/>
                    </p:ext>
                  </p:extLst>
                </p:nvPr>
              </p:nvGraphicFramePr>
              <p:xfrm>
                <a:off x="10442794" y="2093267"/>
                <a:ext cx="288079" cy="518542"/>
              </p:xfrm>
              <a:graphic>
                <a:graphicData uri="http://schemas.openxmlformats.org/presentationml/2006/ole">
                  <mc:AlternateContent xmlns:mc="http://schemas.openxmlformats.org/markup-compatibility/2006">
                    <mc:Choice xmlns:v="urn:schemas-microsoft-com:vml" Requires="v">
                      <p:oleObj spid="_x0000_s5563" name="Equation" r:id="rId9" imgW="126720" imgH="228600" progId="Equation.DSMT4">
                        <p:embed/>
                      </p:oleObj>
                    </mc:Choice>
                    <mc:Fallback>
                      <p:oleObj name="Equation" r:id="rId9" imgW="126720" imgH="228600" progId="Equation.DSMT4">
                        <p:embed/>
                        <p:pic>
                          <p:nvPicPr>
                            <p:cNvPr id="0" name=""/>
                            <p:cNvPicPr/>
                            <p:nvPr/>
                          </p:nvPicPr>
                          <p:blipFill>
                            <a:blip r:embed="rId10"/>
                            <a:stretch>
                              <a:fillRect/>
                            </a:stretch>
                          </p:blipFill>
                          <p:spPr>
                            <a:xfrm>
                              <a:off x="10442794" y="2093267"/>
                              <a:ext cx="288079" cy="518542"/>
                            </a:xfrm>
                            <a:prstGeom prst="rect">
                              <a:avLst/>
                            </a:prstGeom>
                          </p:spPr>
                        </p:pic>
                      </p:oleObj>
                    </mc:Fallback>
                  </mc:AlternateContent>
                </a:graphicData>
              </a:graphic>
            </p:graphicFrame>
          </p:grpSp>
          <p:sp>
            <p:nvSpPr>
              <p:cNvPr id="42" name="文本框 41">
                <a:extLst>
                  <a:ext uri="{FF2B5EF4-FFF2-40B4-BE49-F238E27FC236}">
                    <a16:creationId xmlns:a16="http://schemas.microsoft.com/office/drawing/2014/main" id="{869D44FA-D3C4-48D2-8FEF-E156A6830C83}"/>
                  </a:ext>
                </a:extLst>
              </p:cNvPr>
              <p:cNvSpPr txBox="1"/>
              <p:nvPr/>
            </p:nvSpPr>
            <p:spPr>
              <a:xfrm>
                <a:off x="7294015" y="2787083"/>
                <a:ext cx="71526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14V</a:t>
                </a:r>
                <a:endParaRPr lang="zh-CN" altLang="en-US" sz="28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294C70AA-D5D3-4252-A004-4AB03B9EC278}"/>
                  </a:ext>
                </a:extLst>
              </p:cNvPr>
              <p:cNvSpPr txBox="1"/>
              <p:nvPr/>
            </p:nvSpPr>
            <p:spPr>
              <a:xfrm>
                <a:off x="7449012" y="3517251"/>
                <a:ext cx="58541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2Ω</a:t>
                </a:r>
                <a:endParaRPr lang="zh-CN" altLang="en-US" sz="2800" b="1"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39A7A034-53C1-4FCB-BF71-EBAD6C3CFDC3}"/>
                  </a:ext>
                </a:extLst>
              </p:cNvPr>
              <p:cNvSpPr txBox="1"/>
              <p:nvPr/>
            </p:nvSpPr>
            <p:spPr>
              <a:xfrm>
                <a:off x="8966000" y="3502926"/>
                <a:ext cx="561372"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2V</a:t>
                </a:r>
                <a:endParaRPr lang="zh-CN" altLang="en-US" sz="2800" b="1"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B7DCF163-1CE9-48FE-9B6C-976D657AA4EE}"/>
                  </a:ext>
                </a:extLst>
              </p:cNvPr>
              <p:cNvSpPr txBox="1"/>
              <p:nvPr/>
            </p:nvSpPr>
            <p:spPr>
              <a:xfrm>
                <a:off x="9037150" y="2900916"/>
                <a:ext cx="58541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3Ω</a:t>
                </a:r>
                <a:endParaRPr lang="zh-CN" altLang="en-US" sz="2800" b="1"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3C70BD2D-0402-43F5-9BBE-0CC47D29184B}"/>
                  </a:ext>
                </a:extLst>
              </p:cNvPr>
              <p:cNvSpPr txBox="1"/>
              <p:nvPr/>
            </p:nvSpPr>
            <p:spPr>
              <a:xfrm>
                <a:off x="10549961" y="3114153"/>
                <a:ext cx="58541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8Ω</a:t>
                </a:r>
                <a:endParaRPr lang="zh-CN" altLang="en-US" sz="2800" b="1" dirty="0">
                  <a:latin typeface="Times New Roman" panose="02020603050405020304" pitchFamily="18" charset="0"/>
                  <a:cs typeface="Times New Roman" panose="02020603050405020304" pitchFamily="18" charset="0"/>
                </a:endParaRPr>
              </a:p>
            </p:txBody>
          </p:sp>
        </p:grpSp>
        <p:sp>
          <p:nvSpPr>
            <p:cNvPr id="44" name="椭圆 43">
              <a:extLst>
                <a:ext uri="{FF2B5EF4-FFF2-40B4-BE49-F238E27FC236}">
                  <a16:creationId xmlns:a16="http://schemas.microsoft.com/office/drawing/2014/main" id="{5DF1510D-9C1E-4532-968E-2CDB385FF424}"/>
                </a:ext>
              </a:extLst>
            </p:cNvPr>
            <p:cNvSpPr/>
            <p:nvPr/>
          </p:nvSpPr>
          <p:spPr>
            <a:xfrm>
              <a:off x="10174638" y="2557855"/>
              <a:ext cx="78074" cy="780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9B72C361-2749-43C9-81D0-5DBD946FE16A}"/>
                </a:ext>
              </a:extLst>
            </p:cNvPr>
            <p:cNvSpPr/>
            <p:nvPr/>
          </p:nvSpPr>
          <p:spPr>
            <a:xfrm>
              <a:off x="10184170" y="4174808"/>
              <a:ext cx="78074" cy="780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a:extLst>
              <a:ext uri="{FF2B5EF4-FFF2-40B4-BE49-F238E27FC236}">
                <a16:creationId xmlns:a16="http://schemas.microsoft.com/office/drawing/2014/main" id="{69010B37-F30B-4D01-A76D-AC0B1AF71CA1}"/>
              </a:ext>
            </a:extLst>
          </p:cNvPr>
          <p:cNvSpPr txBox="1"/>
          <p:nvPr/>
        </p:nvSpPr>
        <p:spPr>
          <a:xfrm>
            <a:off x="1109709" y="3072495"/>
            <a:ext cx="6853191" cy="523220"/>
          </a:xfrm>
          <a:prstGeom prst="rect">
            <a:avLst/>
          </a:prstGeom>
          <a:noFill/>
        </p:spPr>
        <p:txBody>
          <a:bodyPr wrap="square" rtlCol="0">
            <a:spAutoFit/>
          </a:bodyPr>
          <a:lstStyle/>
          <a:p>
            <a:r>
              <a:rPr lang="zh-CN" altLang="en-US" sz="2800" b="1" dirty="0">
                <a:latin typeface="+mn-ea"/>
              </a:rPr>
              <a:t>    由</a:t>
            </a:r>
            <a:r>
              <a:rPr lang="en-US" altLang="zh-CN" sz="2800" b="1" dirty="0">
                <a:latin typeface="+mn-ea"/>
              </a:rPr>
              <a:t>KCL</a:t>
            </a:r>
            <a:r>
              <a:rPr lang="zh-CN" altLang="en-US" sz="2800" b="1" dirty="0">
                <a:latin typeface="+mn-ea"/>
              </a:rPr>
              <a:t>列方程：</a:t>
            </a:r>
          </a:p>
        </p:txBody>
      </p:sp>
      <p:graphicFrame>
        <p:nvGraphicFramePr>
          <p:cNvPr id="50" name="对象 49">
            <a:extLst>
              <a:ext uri="{FF2B5EF4-FFF2-40B4-BE49-F238E27FC236}">
                <a16:creationId xmlns:a16="http://schemas.microsoft.com/office/drawing/2014/main" id="{FEACE1A0-50F7-4C3A-ABC8-991E3F23B113}"/>
              </a:ext>
            </a:extLst>
          </p:cNvPr>
          <p:cNvGraphicFramePr>
            <a:graphicFrameLocks noChangeAspect="1"/>
          </p:cNvGraphicFramePr>
          <p:nvPr>
            <p:extLst>
              <p:ext uri="{D42A27DB-BD31-4B8C-83A1-F6EECF244321}">
                <p14:modId xmlns:p14="http://schemas.microsoft.com/office/powerpoint/2010/main" val="3042312986"/>
              </p:ext>
            </p:extLst>
          </p:nvPr>
        </p:nvGraphicFramePr>
        <p:xfrm>
          <a:off x="4229100" y="3072495"/>
          <a:ext cx="2063812" cy="523220"/>
        </p:xfrm>
        <a:graphic>
          <a:graphicData uri="http://schemas.openxmlformats.org/presentationml/2006/ole">
            <mc:AlternateContent xmlns:mc="http://schemas.openxmlformats.org/markup-compatibility/2006">
              <mc:Choice xmlns:v="urn:schemas-microsoft-com:vml" Requires="v">
                <p:oleObj spid="_x0000_s5564" name="Equation" r:id="rId11" imgW="901440" imgH="228600" progId="Equation.DSMT4">
                  <p:embed/>
                </p:oleObj>
              </mc:Choice>
              <mc:Fallback>
                <p:oleObj name="Equation" r:id="rId11" imgW="901440" imgH="228600" progId="Equation.DSMT4">
                  <p:embed/>
                  <p:pic>
                    <p:nvPicPr>
                      <p:cNvPr id="0" name=""/>
                      <p:cNvPicPr/>
                      <p:nvPr/>
                    </p:nvPicPr>
                    <p:blipFill>
                      <a:blip r:embed="rId12"/>
                      <a:stretch>
                        <a:fillRect/>
                      </a:stretch>
                    </p:blipFill>
                    <p:spPr>
                      <a:xfrm>
                        <a:off x="4229100" y="3072495"/>
                        <a:ext cx="2063812" cy="523220"/>
                      </a:xfrm>
                      <a:prstGeom prst="rect">
                        <a:avLst/>
                      </a:prstGeom>
                    </p:spPr>
                  </p:pic>
                </p:oleObj>
              </mc:Fallback>
            </mc:AlternateContent>
          </a:graphicData>
        </a:graphic>
      </p:graphicFrame>
      <p:sp>
        <p:nvSpPr>
          <p:cNvPr id="56" name="文本框 55">
            <a:extLst>
              <a:ext uri="{FF2B5EF4-FFF2-40B4-BE49-F238E27FC236}">
                <a16:creationId xmlns:a16="http://schemas.microsoft.com/office/drawing/2014/main" id="{F5204490-CFE2-4069-9617-21AEC0E833BB}"/>
              </a:ext>
            </a:extLst>
          </p:cNvPr>
          <p:cNvSpPr txBox="1"/>
          <p:nvPr/>
        </p:nvSpPr>
        <p:spPr>
          <a:xfrm>
            <a:off x="1106616" y="3830526"/>
            <a:ext cx="6853191" cy="523220"/>
          </a:xfrm>
          <a:prstGeom prst="rect">
            <a:avLst/>
          </a:prstGeom>
          <a:noFill/>
        </p:spPr>
        <p:txBody>
          <a:bodyPr wrap="square" rtlCol="0">
            <a:spAutoFit/>
          </a:bodyPr>
          <a:lstStyle/>
          <a:p>
            <a:r>
              <a:rPr lang="zh-CN" altLang="en-US" sz="2800" b="1" dirty="0">
                <a:latin typeface="+mn-ea"/>
              </a:rPr>
              <a:t>    对网孔，由</a:t>
            </a:r>
            <a:r>
              <a:rPr lang="en-US" altLang="zh-CN" sz="2800" b="1" dirty="0">
                <a:latin typeface="+mn-ea"/>
              </a:rPr>
              <a:t>KVL</a:t>
            </a:r>
            <a:r>
              <a:rPr lang="zh-CN" altLang="en-US" sz="2800" b="1" dirty="0">
                <a:latin typeface="+mn-ea"/>
              </a:rPr>
              <a:t>列方程：</a:t>
            </a:r>
          </a:p>
        </p:txBody>
      </p:sp>
      <p:graphicFrame>
        <p:nvGraphicFramePr>
          <p:cNvPr id="51" name="对象 50">
            <a:extLst>
              <a:ext uri="{FF2B5EF4-FFF2-40B4-BE49-F238E27FC236}">
                <a16:creationId xmlns:a16="http://schemas.microsoft.com/office/drawing/2014/main" id="{31E92372-8A4A-48F1-A649-FEDEEB41B730}"/>
              </a:ext>
            </a:extLst>
          </p:cNvPr>
          <p:cNvGraphicFramePr>
            <a:graphicFrameLocks noChangeAspect="1"/>
          </p:cNvGraphicFramePr>
          <p:nvPr>
            <p:extLst>
              <p:ext uri="{D42A27DB-BD31-4B8C-83A1-F6EECF244321}">
                <p14:modId xmlns:p14="http://schemas.microsoft.com/office/powerpoint/2010/main" val="2138141908"/>
              </p:ext>
            </p:extLst>
          </p:nvPr>
        </p:nvGraphicFramePr>
        <p:xfrm>
          <a:off x="3697112" y="4485448"/>
          <a:ext cx="3174468" cy="1148855"/>
        </p:xfrm>
        <a:graphic>
          <a:graphicData uri="http://schemas.openxmlformats.org/presentationml/2006/ole">
            <mc:AlternateContent xmlns:mc="http://schemas.openxmlformats.org/markup-compatibility/2006">
              <mc:Choice xmlns:v="urn:schemas-microsoft-com:vml" Requires="v">
                <p:oleObj spid="_x0000_s5565" name="Equation" r:id="rId13" imgW="1333440" imgH="482400" progId="Equation.DSMT4">
                  <p:embed/>
                </p:oleObj>
              </mc:Choice>
              <mc:Fallback>
                <p:oleObj name="Equation" r:id="rId13" imgW="1333440" imgH="482400" progId="Equation.DSMT4">
                  <p:embed/>
                  <p:pic>
                    <p:nvPicPr>
                      <p:cNvPr id="0" name=""/>
                      <p:cNvPicPr/>
                      <p:nvPr/>
                    </p:nvPicPr>
                    <p:blipFill>
                      <a:blip r:embed="rId14"/>
                      <a:stretch>
                        <a:fillRect/>
                      </a:stretch>
                    </p:blipFill>
                    <p:spPr>
                      <a:xfrm>
                        <a:off x="3697112" y="4485448"/>
                        <a:ext cx="3174468" cy="1148855"/>
                      </a:xfrm>
                      <a:prstGeom prst="rect">
                        <a:avLst/>
                      </a:prstGeom>
                    </p:spPr>
                  </p:pic>
                </p:oleObj>
              </mc:Fallback>
            </mc:AlternateContent>
          </a:graphicData>
        </a:graphic>
      </p:graphicFrame>
      <p:grpSp>
        <p:nvGrpSpPr>
          <p:cNvPr id="57" name="组合 56">
            <a:extLst>
              <a:ext uri="{FF2B5EF4-FFF2-40B4-BE49-F238E27FC236}">
                <a16:creationId xmlns:a16="http://schemas.microsoft.com/office/drawing/2014/main" id="{A3EC00DD-E0DA-48F0-A55A-71ABA220FC7B}"/>
              </a:ext>
            </a:extLst>
          </p:cNvPr>
          <p:cNvGrpSpPr/>
          <p:nvPr/>
        </p:nvGrpSpPr>
        <p:grpSpPr>
          <a:xfrm>
            <a:off x="8323015" y="2756210"/>
            <a:ext cx="3388979" cy="1434221"/>
            <a:chOff x="8323015" y="2756210"/>
            <a:chExt cx="3388979" cy="1434221"/>
          </a:xfrm>
        </p:grpSpPr>
        <p:sp>
          <p:nvSpPr>
            <p:cNvPr id="53" name="弧形 52">
              <a:extLst>
                <a:ext uri="{FF2B5EF4-FFF2-40B4-BE49-F238E27FC236}">
                  <a16:creationId xmlns:a16="http://schemas.microsoft.com/office/drawing/2014/main" id="{42C51CA9-557C-4EDD-AEDC-DC85F7AB2EE6}"/>
                </a:ext>
              </a:extLst>
            </p:cNvPr>
            <p:cNvSpPr/>
            <p:nvPr/>
          </p:nvSpPr>
          <p:spPr>
            <a:xfrm>
              <a:off x="9072979" y="3072495"/>
              <a:ext cx="391874" cy="478198"/>
            </a:xfrm>
            <a:prstGeom prst="arc">
              <a:avLst>
                <a:gd name="adj1" fmla="val 13275640"/>
                <a:gd name="adj2" fmla="val 927425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a:extLst>
                <a:ext uri="{FF2B5EF4-FFF2-40B4-BE49-F238E27FC236}">
                  <a16:creationId xmlns:a16="http://schemas.microsoft.com/office/drawing/2014/main" id="{AD9D64BA-4C89-400F-9136-1C873177210E}"/>
                </a:ext>
              </a:extLst>
            </p:cNvPr>
            <p:cNvSpPr/>
            <p:nvPr/>
          </p:nvSpPr>
          <p:spPr>
            <a:xfrm>
              <a:off x="10655685" y="3067391"/>
              <a:ext cx="391874" cy="478198"/>
            </a:xfrm>
            <a:prstGeom prst="arc">
              <a:avLst>
                <a:gd name="adj1" fmla="val 13275640"/>
                <a:gd name="adj2" fmla="val 927425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E9EC1B84-F410-4471-9F06-BC052F2FCF26}"/>
                </a:ext>
              </a:extLst>
            </p:cNvPr>
            <p:cNvSpPr txBox="1"/>
            <p:nvPr/>
          </p:nvSpPr>
          <p:spPr>
            <a:xfrm>
              <a:off x="8323015" y="3422375"/>
              <a:ext cx="319318"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
          <p:nvSpPr>
            <p:cNvPr id="61" name="文本框 60">
              <a:extLst>
                <a:ext uri="{FF2B5EF4-FFF2-40B4-BE49-F238E27FC236}">
                  <a16:creationId xmlns:a16="http://schemas.microsoft.com/office/drawing/2014/main" id="{5640D8B6-2FCD-4076-8E6C-7AD5741883EB}"/>
                </a:ext>
              </a:extLst>
            </p:cNvPr>
            <p:cNvSpPr txBox="1"/>
            <p:nvPr/>
          </p:nvSpPr>
          <p:spPr>
            <a:xfrm>
              <a:off x="9889323" y="2756210"/>
              <a:ext cx="319318"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
          <p:nvSpPr>
            <p:cNvPr id="62" name="文本框 61">
              <a:extLst>
                <a:ext uri="{FF2B5EF4-FFF2-40B4-BE49-F238E27FC236}">
                  <a16:creationId xmlns:a16="http://schemas.microsoft.com/office/drawing/2014/main" id="{193C7B3D-BF6A-4969-AA4E-7D5BFCE15778}"/>
                </a:ext>
              </a:extLst>
            </p:cNvPr>
            <p:cNvSpPr txBox="1"/>
            <p:nvPr/>
          </p:nvSpPr>
          <p:spPr>
            <a:xfrm>
              <a:off x="11392676" y="3482328"/>
              <a:ext cx="319318"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
          <p:nvSpPr>
            <p:cNvPr id="63" name="文本框 62">
              <a:extLst>
                <a:ext uri="{FF2B5EF4-FFF2-40B4-BE49-F238E27FC236}">
                  <a16:creationId xmlns:a16="http://schemas.microsoft.com/office/drawing/2014/main" id="{C6D73D3F-CE33-47A4-A9F0-8DF18F3C8B62}"/>
                </a:ext>
              </a:extLst>
            </p:cNvPr>
            <p:cNvSpPr txBox="1"/>
            <p:nvPr/>
          </p:nvSpPr>
          <p:spPr>
            <a:xfrm>
              <a:off x="8355898" y="3821099"/>
              <a:ext cx="261610"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
          <p:nvSpPr>
            <p:cNvPr id="64" name="文本框 63">
              <a:extLst>
                <a:ext uri="{FF2B5EF4-FFF2-40B4-BE49-F238E27FC236}">
                  <a16:creationId xmlns:a16="http://schemas.microsoft.com/office/drawing/2014/main" id="{100FEF22-A64A-4A44-9C76-50166C950746}"/>
                </a:ext>
              </a:extLst>
            </p:cNvPr>
            <p:cNvSpPr txBox="1"/>
            <p:nvPr/>
          </p:nvSpPr>
          <p:spPr>
            <a:xfrm>
              <a:off x="9902754" y="3166099"/>
              <a:ext cx="261610"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
          <p:nvSpPr>
            <p:cNvPr id="65" name="文本框 64">
              <a:extLst>
                <a:ext uri="{FF2B5EF4-FFF2-40B4-BE49-F238E27FC236}">
                  <a16:creationId xmlns:a16="http://schemas.microsoft.com/office/drawing/2014/main" id="{C8A2E7CC-8C83-4F69-9571-F9CD2380EE65}"/>
                </a:ext>
              </a:extLst>
            </p:cNvPr>
            <p:cNvSpPr txBox="1"/>
            <p:nvPr/>
          </p:nvSpPr>
          <p:spPr>
            <a:xfrm>
              <a:off x="11375248" y="2952836"/>
              <a:ext cx="261610" cy="369332"/>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grpSp>
      <p:sp>
        <p:nvSpPr>
          <p:cNvPr id="67" name="文本框 66">
            <a:extLst>
              <a:ext uri="{FF2B5EF4-FFF2-40B4-BE49-F238E27FC236}">
                <a16:creationId xmlns:a16="http://schemas.microsoft.com/office/drawing/2014/main" id="{C453A919-8C1F-4496-AC7D-DCB21C566F6B}"/>
              </a:ext>
            </a:extLst>
          </p:cNvPr>
          <p:cNvSpPr txBox="1"/>
          <p:nvPr/>
        </p:nvSpPr>
        <p:spPr>
          <a:xfrm>
            <a:off x="997019" y="5766005"/>
            <a:ext cx="6853191" cy="523220"/>
          </a:xfrm>
          <a:prstGeom prst="rect">
            <a:avLst/>
          </a:prstGeom>
          <a:noFill/>
        </p:spPr>
        <p:txBody>
          <a:bodyPr wrap="square" rtlCol="0">
            <a:spAutoFit/>
          </a:bodyPr>
          <a:lstStyle/>
          <a:p>
            <a:r>
              <a:rPr lang="zh-CN" altLang="en-US" sz="2800" b="1" dirty="0">
                <a:latin typeface="+mn-ea"/>
              </a:rPr>
              <a:t>    联立上述方程求解，可得：</a:t>
            </a:r>
          </a:p>
        </p:txBody>
      </p:sp>
      <p:graphicFrame>
        <p:nvGraphicFramePr>
          <p:cNvPr id="58" name="对象 57">
            <a:extLst>
              <a:ext uri="{FF2B5EF4-FFF2-40B4-BE49-F238E27FC236}">
                <a16:creationId xmlns:a16="http://schemas.microsoft.com/office/drawing/2014/main" id="{96D3E686-1F70-456F-B10B-BDF9A575B9C6}"/>
              </a:ext>
            </a:extLst>
          </p:cNvPr>
          <p:cNvGraphicFramePr>
            <a:graphicFrameLocks noChangeAspect="1"/>
          </p:cNvGraphicFramePr>
          <p:nvPr>
            <p:extLst>
              <p:ext uri="{D42A27DB-BD31-4B8C-83A1-F6EECF244321}">
                <p14:modId xmlns:p14="http://schemas.microsoft.com/office/powerpoint/2010/main" val="2580922004"/>
              </p:ext>
            </p:extLst>
          </p:nvPr>
        </p:nvGraphicFramePr>
        <p:xfrm>
          <a:off x="5796291" y="5772321"/>
          <a:ext cx="3710567" cy="517753"/>
        </p:xfrm>
        <a:graphic>
          <a:graphicData uri="http://schemas.openxmlformats.org/presentationml/2006/ole">
            <mc:AlternateContent xmlns:mc="http://schemas.openxmlformats.org/markup-compatibility/2006">
              <mc:Choice xmlns:v="urn:schemas-microsoft-com:vml" Requires="v">
                <p:oleObj spid="_x0000_s5566" name="Equation" r:id="rId15" imgW="1638000" imgH="228600" progId="Equation.DSMT4">
                  <p:embed/>
                </p:oleObj>
              </mc:Choice>
              <mc:Fallback>
                <p:oleObj name="Equation" r:id="rId15" imgW="1638000" imgH="228600" progId="Equation.DSMT4">
                  <p:embed/>
                  <p:pic>
                    <p:nvPicPr>
                      <p:cNvPr id="0" name=""/>
                      <p:cNvPicPr/>
                      <p:nvPr/>
                    </p:nvPicPr>
                    <p:blipFill>
                      <a:blip r:embed="rId16"/>
                      <a:stretch>
                        <a:fillRect/>
                      </a:stretch>
                    </p:blipFill>
                    <p:spPr>
                      <a:xfrm>
                        <a:off x="5796291" y="5772321"/>
                        <a:ext cx="3710567" cy="51775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46048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down)">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down)">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down)">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down)">
                                      <p:cBhvr>
                                        <p:cTn id="50" dur="5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54" grpId="0"/>
      <p:bldP spid="5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3</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如图所示，已知</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dirty="0">
                <a:latin typeface="+mn-ea"/>
                <a:cs typeface="Times New Roman" panose="02020603050405020304" pitchFamily="18" charset="0"/>
              </a:rPr>
              <a:t>=7A</a:t>
            </a:r>
            <a:r>
              <a:rPr lang="zh-CN" altLang="en-US" sz="2800" b="1" dirty="0">
                <a:latin typeface="+mn-ea"/>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dirty="0">
                <a:latin typeface="+mn-ea"/>
                <a:cs typeface="Times New Roman" panose="02020603050405020304" pitchFamily="18" charset="0"/>
              </a:rPr>
              <a:t>=20Ω</a:t>
            </a:r>
            <a:r>
              <a:rPr lang="zh-CN" altLang="en-US" sz="2800" b="1" dirty="0">
                <a:latin typeface="+mn-ea"/>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dirty="0">
                <a:latin typeface="+mn-ea"/>
                <a:cs typeface="Times New Roman" panose="02020603050405020304" pitchFamily="18" charset="0"/>
              </a:rPr>
              <a:t>=5Ω</a:t>
            </a:r>
            <a:r>
              <a:rPr lang="zh-CN" altLang="en-US" sz="2800" b="1" dirty="0">
                <a:latin typeface="+mn-ea"/>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r>
              <a:rPr lang="en-US" altLang="zh-CN" sz="2800" b="1" dirty="0">
                <a:latin typeface="+mn-ea"/>
                <a:cs typeface="Times New Roman" panose="02020603050405020304" pitchFamily="18" charset="0"/>
              </a:rPr>
              <a:t>=6Ω</a:t>
            </a:r>
            <a:r>
              <a:rPr lang="zh-CN" altLang="en-US" sz="2800" b="1" dirty="0">
                <a:latin typeface="+mn-ea"/>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dirty="0">
                <a:latin typeface="+mn-ea"/>
                <a:cs typeface="Times New Roman" panose="02020603050405020304" pitchFamily="18" charset="0"/>
              </a:rPr>
              <a:t>=90V</a:t>
            </a:r>
            <a:r>
              <a:rPr lang="zh-CN" altLang="en-US" sz="2800" b="1" dirty="0">
                <a:latin typeface="+mn-ea"/>
                <a:cs typeface="Times New Roman" panose="02020603050405020304" pitchFamily="18" charset="0"/>
              </a:rPr>
              <a:t>，</a:t>
            </a:r>
            <a:r>
              <a:rPr lang="zh-CN" altLang="en-US" sz="2800" b="1" dirty="0">
                <a:latin typeface="+mn-ea"/>
              </a:rPr>
              <a:t>用支路电流法求图示电路中支路电流</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3</a:t>
            </a:r>
            <a:r>
              <a:rPr lang="zh-CN" altLang="en-US" sz="2800" b="1" dirty="0">
                <a:latin typeface="+mn-ea"/>
              </a:rPr>
              <a:t>。</a:t>
            </a:r>
          </a:p>
        </p:txBody>
      </p:sp>
      <p:grpSp>
        <p:nvGrpSpPr>
          <p:cNvPr id="8" name="组合 7">
            <a:extLst>
              <a:ext uri="{FF2B5EF4-FFF2-40B4-BE49-F238E27FC236}">
                <a16:creationId xmlns:a16="http://schemas.microsoft.com/office/drawing/2014/main" id="{7836BADE-E651-491B-B54A-268FA6A7A757}"/>
              </a:ext>
            </a:extLst>
          </p:cNvPr>
          <p:cNvGrpSpPr/>
          <p:nvPr/>
        </p:nvGrpSpPr>
        <p:grpSpPr>
          <a:xfrm>
            <a:off x="429835" y="2712324"/>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17310" y="2712324"/>
            <a:ext cx="6119408" cy="523220"/>
          </a:xfrm>
          <a:prstGeom prst="rect">
            <a:avLst/>
          </a:prstGeom>
          <a:noFill/>
        </p:spPr>
        <p:txBody>
          <a:bodyPr wrap="square" rtlCol="0">
            <a:spAutoFit/>
          </a:bodyPr>
          <a:lstStyle/>
          <a:p>
            <a:r>
              <a:rPr lang="zh-CN" altLang="en-US" sz="2800" b="1" dirty="0">
                <a:latin typeface="+mn-ea"/>
              </a:rPr>
              <a:t>    由</a:t>
            </a:r>
            <a:r>
              <a:rPr lang="en-US" altLang="zh-CN" sz="2800" b="1" dirty="0">
                <a:latin typeface="+mn-ea"/>
              </a:rPr>
              <a:t>KCL</a:t>
            </a:r>
            <a:r>
              <a:rPr lang="zh-CN" altLang="en-US" sz="2800" b="1" dirty="0">
                <a:latin typeface="+mn-ea"/>
              </a:rPr>
              <a:t>，列方程：</a:t>
            </a:r>
          </a:p>
        </p:txBody>
      </p:sp>
      <p:graphicFrame>
        <p:nvGraphicFramePr>
          <p:cNvPr id="93" name="对象 92">
            <a:extLst>
              <a:ext uri="{FF2B5EF4-FFF2-40B4-BE49-F238E27FC236}">
                <a16:creationId xmlns:a16="http://schemas.microsoft.com/office/drawing/2014/main" id="{F4FC996B-F25D-42D5-87DD-5EB41E1C9A89}"/>
              </a:ext>
            </a:extLst>
          </p:cNvPr>
          <p:cNvGraphicFramePr>
            <a:graphicFrameLocks noChangeAspect="1"/>
          </p:cNvGraphicFramePr>
          <p:nvPr>
            <p:extLst>
              <p:ext uri="{D42A27DB-BD31-4B8C-83A1-F6EECF244321}">
                <p14:modId xmlns:p14="http://schemas.microsoft.com/office/powerpoint/2010/main" val="4244435171"/>
              </p:ext>
            </p:extLst>
          </p:nvPr>
        </p:nvGraphicFramePr>
        <p:xfrm>
          <a:off x="3290888" y="3319463"/>
          <a:ext cx="2052637" cy="461962"/>
        </p:xfrm>
        <a:graphic>
          <a:graphicData uri="http://schemas.openxmlformats.org/presentationml/2006/ole">
            <mc:AlternateContent xmlns:mc="http://schemas.openxmlformats.org/markup-compatibility/2006">
              <mc:Choice xmlns:v="urn:schemas-microsoft-com:vml" Requires="v">
                <p:oleObj spid="_x0000_s16591" name="Equation" r:id="rId5" imgW="1015920" imgH="228600" progId="Equation.DSMT4">
                  <p:embed/>
                </p:oleObj>
              </mc:Choice>
              <mc:Fallback>
                <p:oleObj name="Equation" r:id="rId5" imgW="1015920" imgH="228600" progId="Equation.DSMT4">
                  <p:embed/>
                  <p:pic>
                    <p:nvPicPr>
                      <p:cNvPr id="0" name=""/>
                      <p:cNvPicPr/>
                      <p:nvPr/>
                    </p:nvPicPr>
                    <p:blipFill>
                      <a:blip r:embed="rId6"/>
                      <a:stretch>
                        <a:fillRect/>
                      </a:stretch>
                    </p:blipFill>
                    <p:spPr>
                      <a:xfrm>
                        <a:off x="3290888" y="3319463"/>
                        <a:ext cx="2052637" cy="461962"/>
                      </a:xfrm>
                      <a:prstGeom prst="rect">
                        <a:avLst/>
                      </a:prstGeom>
                    </p:spPr>
                  </p:pic>
                </p:oleObj>
              </mc:Fallback>
            </mc:AlternateContent>
          </a:graphicData>
        </a:graphic>
      </p:graphicFrame>
      <p:sp>
        <p:nvSpPr>
          <p:cNvPr id="94" name="文本框 93">
            <a:extLst>
              <a:ext uri="{FF2B5EF4-FFF2-40B4-BE49-F238E27FC236}">
                <a16:creationId xmlns:a16="http://schemas.microsoft.com/office/drawing/2014/main" id="{6A3F15DD-2AF1-49A2-9CBA-F22BD2208C8A}"/>
              </a:ext>
            </a:extLst>
          </p:cNvPr>
          <p:cNvSpPr txBox="1"/>
          <p:nvPr/>
        </p:nvSpPr>
        <p:spPr>
          <a:xfrm>
            <a:off x="1117310" y="3859901"/>
            <a:ext cx="6119408" cy="523220"/>
          </a:xfrm>
          <a:prstGeom prst="rect">
            <a:avLst/>
          </a:prstGeom>
          <a:noFill/>
        </p:spPr>
        <p:txBody>
          <a:bodyPr wrap="square" rtlCol="0">
            <a:spAutoFit/>
          </a:bodyPr>
          <a:lstStyle/>
          <a:p>
            <a:r>
              <a:rPr lang="zh-CN" altLang="en-US" sz="2800" b="1" dirty="0">
                <a:latin typeface="+mn-ea"/>
              </a:rPr>
              <a:t>    由</a:t>
            </a:r>
            <a:r>
              <a:rPr lang="en-US" altLang="zh-CN" sz="2800" b="1" dirty="0">
                <a:latin typeface="+mn-ea"/>
              </a:rPr>
              <a:t>KVL</a:t>
            </a:r>
            <a:r>
              <a:rPr lang="zh-CN" altLang="en-US" sz="2800" b="1" dirty="0">
                <a:latin typeface="+mn-ea"/>
              </a:rPr>
              <a:t>，列方程：</a:t>
            </a:r>
          </a:p>
        </p:txBody>
      </p:sp>
      <p:graphicFrame>
        <p:nvGraphicFramePr>
          <p:cNvPr id="96" name="对象 95">
            <a:extLst>
              <a:ext uri="{FF2B5EF4-FFF2-40B4-BE49-F238E27FC236}">
                <a16:creationId xmlns:a16="http://schemas.microsoft.com/office/drawing/2014/main" id="{6CA1984F-2B05-4683-AE73-A3ADFE84EFA1}"/>
              </a:ext>
            </a:extLst>
          </p:cNvPr>
          <p:cNvGraphicFramePr>
            <a:graphicFrameLocks noChangeAspect="1"/>
          </p:cNvGraphicFramePr>
          <p:nvPr>
            <p:extLst>
              <p:ext uri="{D42A27DB-BD31-4B8C-83A1-F6EECF244321}">
                <p14:modId xmlns:p14="http://schemas.microsoft.com/office/powerpoint/2010/main" val="2739142425"/>
              </p:ext>
            </p:extLst>
          </p:nvPr>
        </p:nvGraphicFramePr>
        <p:xfrm>
          <a:off x="3167946" y="4461984"/>
          <a:ext cx="2018135" cy="1362241"/>
        </p:xfrm>
        <a:graphic>
          <a:graphicData uri="http://schemas.openxmlformats.org/presentationml/2006/ole">
            <mc:AlternateContent xmlns:mc="http://schemas.openxmlformats.org/markup-compatibility/2006">
              <mc:Choice xmlns:v="urn:schemas-microsoft-com:vml" Requires="v">
                <p:oleObj spid="_x0000_s16592" name="Equation" r:id="rId7" imgW="1015920" imgH="685800" progId="Equation.DSMT4">
                  <p:embed/>
                </p:oleObj>
              </mc:Choice>
              <mc:Fallback>
                <p:oleObj name="Equation" r:id="rId7" imgW="1015920" imgH="685800" progId="Equation.DSMT4">
                  <p:embed/>
                  <p:pic>
                    <p:nvPicPr>
                      <p:cNvPr id="0" name=""/>
                      <p:cNvPicPr/>
                      <p:nvPr/>
                    </p:nvPicPr>
                    <p:blipFill>
                      <a:blip r:embed="rId8"/>
                      <a:stretch>
                        <a:fillRect/>
                      </a:stretch>
                    </p:blipFill>
                    <p:spPr>
                      <a:xfrm>
                        <a:off x="3167946" y="4461984"/>
                        <a:ext cx="2018135" cy="1362241"/>
                      </a:xfrm>
                      <a:prstGeom prst="rect">
                        <a:avLst/>
                      </a:prstGeom>
                    </p:spPr>
                  </p:pic>
                </p:oleObj>
              </mc:Fallback>
            </mc:AlternateContent>
          </a:graphicData>
        </a:graphic>
      </p:graphicFrame>
      <p:grpSp>
        <p:nvGrpSpPr>
          <p:cNvPr id="99" name="组合 98">
            <a:extLst>
              <a:ext uri="{FF2B5EF4-FFF2-40B4-BE49-F238E27FC236}">
                <a16:creationId xmlns:a16="http://schemas.microsoft.com/office/drawing/2014/main" id="{B595A313-76A4-4FEF-B442-957420D088F6}"/>
              </a:ext>
            </a:extLst>
          </p:cNvPr>
          <p:cNvGrpSpPr/>
          <p:nvPr/>
        </p:nvGrpSpPr>
        <p:grpSpPr>
          <a:xfrm>
            <a:off x="7236717" y="2273155"/>
            <a:ext cx="4955283" cy="2287774"/>
            <a:chOff x="7236717" y="2273155"/>
            <a:chExt cx="4955283" cy="2287774"/>
          </a:xfrm>
        </p:grpSpPr>
        <p:sp>
          <p:nvSpPr>
            <p:cNvPr id="73" name="椭圆 72">
              <a:extLst>
                <a:ext uri="{FF2B5EF4-FFF2-40B4-BE49-F238E27FC236}">
                  <a16:creationId xmlns:a16="http://schemas.microsoft.com/office/drawing/2014/main" id="{F7BD705C-B240-4CA9-AB3A-4DE9FB2617FD}"/>
                </a:ext>
              </a:extLst>
            </p:cNvPr>
            <p:cNvSpPr/>
            <p:nvPr/>
          </p:nvSpPr>
          <p:spPr>
            <a:xfrm>
              <a:off x="11265893" y="3511391"/>
              <a:ext cx="354848" cy="35484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4C4FE114-53FA-4C8A-B893-FFD1559ABA0B}"/>
                </a:ext>
              </a:extLst>
            </p:cNvPr>
            <p:cNvGrpSpPr/>
            <p:nvPr/>
          </p:nvGrpSpPr>
          <p:grpSpPr>
            <a:xfrm>
              <a:off x="8025414" y="2810549"/>
              <a:ext cx="3417903" cy="1750380"/>
              <a:chOff x="8025414" y="2810549"/>
              <a:chExt cx="3417903" cy="1750380"/>
            </a:xfrm>
          </p:grpSpPr>
          <p:cxnSp>
            <p:nvCxnSpPr>
              <p:cNvPr id="3" name="直接连接符 2">
                <a:extLst>
                  <a:ext uri="{FF2B5EF4-FFF2-40B4-BE49-F238E27FC236}">
                    <a16:creationId xmlns:a16="http://schemas.microsoft.com/office/drawing/2014/main" id="{6E0775D8-6347-4641-9643-785EDDD01B50}"/>
                  </a:ext>
                </a:extLst>
              </p:cNvPr>
              <p:cNvCxnSpPr/>
              <p:nvPr/>
            </p:nvCxnSpPr>
            <p:spPr>
              <a:xfrm>
                <a:off x="8025414" y="2810549"/>
                <a:ext cx="34179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C4468D6-AFC4-4436-9AB4-BFA56F2A4E65}"/>
                  </a:ext>
                </a:extLst>
              </p:cNvPr>
              <p:cNvCxnSpPr/>
              <p:nvPr/>
            </p:nvCxnSpPr>
            <p:spPr>
              <a:xfrm>
                <a:off x="8025414" y="4560929"/>
                <a:ext cx="34179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1AA1A05-0803-4459-B67E-C5AEE60D5142}"/>
                  </a:ext>
                </a:extLst>
              </p:cNvPr>
              <p:cNvCxnSpPr>
                <a:cxnSpLocks/>
              </p:cNvCxnSpPr>
              <p:nvPr/>
            </p:nvCxnSpPr>
            <p:spPr>
              <a:xfrm flipV="1">
                <a:off x="8026894" y="2810549"/>
                <a:ext cx="0" cy="1750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B6ED603C-BD91-44A5-84E4-63A17BDF6B85}"/>
                  </a:ext>
                </a:extLst>
              </p:cNvPr>
              <p:cNvCxnSpPr>
                <a:cxnSpLocks/>
              </p:cNvCxnSpPr>
              <p:nvPr/>
            </p:nvCxnSpPr>
            <p:spPr>
              <a:xfrm flipV="1">
                <a:off x="9173593" y="2810549"/>
                <a:ext cx="0" cy="1750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7538155-2378-4B0A-86D0-070832505F39}"/>
                  </a:ext>
                </a:extLst>
              </p:cNvPr>
              <p:cNvCxnSpPr>
                <a:cxnSpLocks/>
              </p:cNvCxnSpPr>
              <p:nvPr/>
            </p:nvCxnSpPr>
            <p:spPr>
              <a:xfrm flipV="1">
                <a:off x="11443317" y="2810549"/>
                <a:ext cx="0" cy="1750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54B26F1-09BB-45D0-9CBD-1B48D3380CC2}"/>
                  </a:ext>
                </a:extLst>
              </p:cNvPr>
              <p:cNvCxnSpPr>
                <a:cxnSpLocks/>
              </p:cNvCxnSpPr>
              <p:nvPr/>
            </p:nvCxnSpPr>
            <p:spPr>
              <a:xfrm flipV="1">
                <a:off x="10382435" y="2810549"/>
                <a:ext cx="0" cy="1750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椭圆 13">
              <a:extLst>
                <a:ext uri="{FF2B5EF4-FFF2-40B4-BE49-F238E27FC236}">
                  <a16:creationId xmlns:a16="http://schemas.microsoft.com/office/drawing/2014/main" id="{2A6B24C1-AFA5-4173-9CAB-84F9967B0C48}"/>
                </a:ext>
              </a:extLst>
            </p:cNvPr>
            <p:cNvSpPr/>
            <p:nvPr/>
          </p:nvSpPr>
          <p:spPr>
            <a:xfrm>
              <a:off x="7847990" y="3511391"/>
              <a:ext cx="354848" cy="35484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C515B007-D095-488B-8A7E-BAE0C22EEEC0}"/>
                </a:ext>
              </a:extLst>
            </p:cNvPr>
            <p:cNvCxnSpPr>
              <a:stCxn id="14" idx="2"/>
              <a:endCxn id="14" idx="6"/>
            </p:cNvCxnSpPr>
            <p:nvPr/>
          </p:nvCxnSpPr>
          <p:spPr>
            <a:xfrm>
              <a:off x="7847990" y="3688815"/>
              <a:ext cx="3548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A257B4A-1154-4DFC-B5CC-29E75415026D}"/>
                </a:ext>
              </a:extLst>
            </p:cNvPr>
            <p:cNvSpPr/>
            <p:nvPr/>
          </p:nvSpPr>
          <p:spPr>
            <a:xfrm>
              <a:off x="9076523" y="3484522"/>
              <a:ext cx="177550" cy="3933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A70FCDBC-AA04-4EAC-A30C-DB86E7D8AE67}"/>
                </a:ext>
              </a:extLst>
            </p:cNvPr>
            <p:cNvSpPr/>
            <p:nvPr/>
          </p:nvSpPr>
          <p:spPr>
            <a:xfrm>
              <a:off x="10311996" y="3484522"/>
              <a:ext cx="177550" cy="3933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76035689-2F35-4084-AC5D-DCE29AC1F9C8}"/>
                </a:ext>
              </a:extLst>
            </p:cNvPr>
            <p:cNvSpPr/>
            <p:nvPr/>
          </p:nvSpPr>
          <p:spPr>
            <a:xfrm rot="5400000">
              <a:off x="10872518" y="2613893"/>
              <a:ext cx="177550" cy="3933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9ECE4D6C-6B58-46F5-A3D6-526C09881FB6}"/>
                </a:ext>
              </a:extLst>
            </p:cNvPr>
            <p:cNvCxnSpPr/>
            <p:nvPr/>
          </p:nvCxnSpPr>
          <p:spPr>
            <a:xfrm flipV="1">
              <a:off x="7723573" y="3450359"/>
              <a:ext cx="0" cy="437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4BD5860A-21B6-4B96-99BF-4E39BD485F08}"/>
                </a:ext>
              </a:extLst>
            </p:cNvPr>
            <p:cNvCxnSpPr>
              <a:cxnSpLocks/>
            </p:cNvCxnSpPr>
            <p:nvPr/>
          </p:nvCxnSpPr>
          <p:spPr>
            <a:xfrm flipH="1">
              <a:off x="9170659" y="2895857"/>
              <a:ext cx="1281" cy="44546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319A836E-18F7-4178-A367-1FDA4C3AA192}"/>
                </a:ext>
              </a:extLst>
            </p:cNvPr>
            <p:cNvCxnSpPr>
              <a:cxnSpLocks/>
            </p:cNvCxnSpPr>
            <p:nvPr/>
          </p:nvCxnSpPr>
          <p:spPr>
            <a:xfrm flipH="1">
              <a:off x="10388378" y="2869436"/>
              <a:ext cx="1281" cy="44546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9F83B626-297B-460A-9F52-CA6DF82EBED6}"/>
                </a:ext>
              </a:extLst>
            </p:cNvPr>
            <p:cNvCxnSpPr>
              <a:cxnSpLocks/>
            </p:cNvCxnSpPr>
            <p:nvPr/>
          </p:nvCxnSpPr>
          <p:spPr>
            <a:xfrm flipH="1">
              <a:off x="10501801" y="2813765"/>
              <a:ext cx="1602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0DEDA641-929E-41EF-9A14-90C3820F3218}"/>
                </a:ext>
              </a:extLst>
            </p:cNvPr>
            <p:cNvSpPr txBox="1"/>
            <p:nvPr/>
          </p:nvSpPr>
          <p:spPr>
            <a:xfrm>
              <a:off x="7236717" y="3398237"/>
              <a:ext cx="48603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S1</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C79685C2-0E3C-4B9E-8ABB-3D8AF879A771}"/>
                </a:ext>
              </a:extLst>
            </p:cNvPr>
            <p:cNvSpPr txBox="1"/>
            <p:nvPr/>
          </p:nvSpPr>
          <p:spPr>
            <a:xfrm>
              <a:off x="8748586" y="2835372"/>
              <a:ext cx="372218"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AE32125F-85B7-40E1-BE37-34A1AA34E49F}"/>
                </a:ext>
              </a:extLst>
            </p:cNvPr>
            <p:cNvSpPr txBox="1"/>
            <p:nvPr/>
          </p:nvSpPr>
          <p:spPr>
            <a:xfrm>
              <a:off x="10405672" y="2315160"/>
              <a:ext cx="372218"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2D38F7C8-C1DE-4F5A-9625-4145C02B726F}"/>
                </a:ext>
              </a:extLst>
            </p:cNvPr>
            <p:cNvSpPr txBox="1"/>
            <p:nvPr/>
          </p:nvSpPr>
          <p:spPr>
            <a:xfrm>
              <a:off x="9974016" y="2835371"/>
              <a:ext cx="372218"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4C401215-C036-4AF2-9A8E-E379D06506A8}"/>
                </a:ext>
              </a:extLst>
            </p:cNvPr>
            <p:cNvSpPr txBox="1"/>
            <p:nvPr/>
          </p:nvSpPr>
          <p:spPr>
            <a:xfrm>
              <a:off x="11568111" y="3429000"/>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S2</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0" name="文本框 89">
              <a:extLst>
                <a:ext uri="{FF2B5EF4-FFF2-40B4-BE49-F238E27FC236}">
                  <a16:creationId xmlns:a16="http://schemas.microsoft.com/office/drawing/2014/main" id="{FF8C67B4-9F41-443A-B388-4F96BDB88247}"/>
                </a:ext>
              </a:extLst>
            </p:cNvPr>
            <p:cNvSpPr txBox="1"/>
            <p:nvPr/>
          </p:nvSpPr>
          <p:spPr>
            <a:xfrm>
              <a:off x="8625894" y="3424843"/>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76A407B4-C764-4539-8061-5F62F796E4D7}"/>
                </a:ext>
              </a:extLst>
            </p:cNvPr>
            <p:cNvSpPr txBox="1"/>
            <p:nvPr/>
          </p:nvSpPr>
          <p:spPr>
            <a:xfrm>
              <a:off x="10721698" y="2273155"/>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2" name="文本框 91">
              <a:extLst>
                <a:ext uri="{FF2B5EF4-FFF2-40B4-BE49-F238E27FC236}">
                  <a16:creationId xmlns:a16="http://schemas.microsoft.com/office/drawing/2014/main" id="{7EC3DC5C-A152-454B-880C-C61B80D82C11}"/>
                </a:ext>
              </a:extLst>
            </p:cNvPr>
            <p:cNvSpPr txBox="1"/>
            <p:nvPr/>
          </p:nvSpPr>
          <p:spPr>
            <a:xfrm>
              <a:off x="9853468" y="3398236"/>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A42CB925-11A8-43E2-992D-AB8112626826}"/>
                </a:ext>
              </a:extLst>
            </p:cNvPr>
            <p:cNvSpPr txBox="1"/>
            <p:nvPr/>
          </p:nvSpPr>
          <p:spPr>
            <a:xfrm>
              <a:off x="11450540" y="3167403"/>
              <a:ext cx="418704" cy="461665"/>
            </a:xfrm>
            <a:prstGeom prst="rect">
              <a:avLst/>
            </a:prstGeom>
            <a:noFill/>
          </p:spPr>
          <p:txBody>
            <a:bodyPr wrap="none" rtlCol="0">
              <a:spAutoFit/>
            </a:bodyPr>
            <a:lstStyle/>
            <a:p>
              <a:r>
                <a:rPr lang="en-US" altLang="zh-CN" sz="2400" b="1" dirty="0">
                  <a:latin typeface="+mn-ea"/>
                </a:rPr>
                <a:t>+</a:t>
              </a:r>
              <a:endParaRPr lang="zh-CN" altLang="en-US" sz="2400" b="1" dirty="0">
                <a:latin typeface="+mn-ea"/>
              </a:endParaRPr>
            </a:p>
          </p:txBody>
        </p:sp>
        <p:sp>
          <p:nvSpPr>
            <p:cNvPr id="98" name="文本框 97">
              <a:extLst>
                <a:ext uri="{FF2B5EF4-FFF2-40B4-BE49-F238E27FC236}">
                  <a16:creationId xmlns:a16="http://schemas.microsoft.com/office/drawing/2014/main" id="{C528AEEA-9DCD-4C1F-A0FD-CA0C90F54193}"/>
                </a:ext>
              </a:extLst>
            </p:cNvPr>
            <p:cNvSpPr txBox="1"/>
            <p:nvPr/>
          </p:nvSpPr>
          <p:spPr>
            <a:xfrm>
              <a:off x="11543204" y="3745580"/>
              <a:ext cx="319318" cy="461665"/>
            </a:xfrm>
            <a:prstGeom prst="rect">
              <a:avLst/>
            </a:prstGeom>
            <a:noFill/>
          </p:spPr>
          <p:txBody>
            <a:bodyPr wrap="none" rtlCol="0">
              <a:spAutoFit/>
            </a:bodyPr>
            <a:lstStyle/>
            <a:p>
              <a:r>
                <a:rPr lang="en-US" altLang="zh-CN" sz="2400" b="1" dirty="0">
                  <a:latin typeface="+mn-ea"/>
                </a:rPr>
                <a:t>-</a:t>
              </a:r>
              <a:endParaRPr lang="zh-CN" altLang="en-US" sz="2400" b="1" dirty="0">
                <a:latin typeface="+mn-ea"/>
              </a:endParaRPr>
            </a:p>
          </p:txBody>
        </p:sp>
      </p:grpSp>
      <p:sp>
        <p:nvSpPr>
          <p:cNvPr id="100" name="文本框 99">
            <a:extLst>
              <a:ext uri="{FF2B5EF4-FFF2-40B4-BE49-F238E27FC236}">
                <a16:creationId xmlns:a16="http://schemas.microsoft.com/office/drawing/2014/main" id="{52DD50EF-72A2-49FF-8237-4F72FCD91AEF}"/>
              </a:ext>
            </a:extLst>
          </p:cNvPr>
          <p:cNvSpPr txBox="1"/>
          <p:nvPr/>
        </p:nvSpPr>
        <p:spPr>
          <a:xfrm>
            <a:off x="1117310" y="5993179"/>
            <a:ext cx="6119408" cy="523220"/>
          </a:xfrm>
          <a:prstGeom prst="rect">
            <a:avLst/>
          </a:prstGeom>
          <a:noFill/>
        </p:spPr>
        <p:txBody>
          <a:bodyPr wrap="square" rtlCol="0">
            <a:spAutoFit/>
          </a:bodyPr>
          <a:lstStyle/>
          <a:p>
            <a:r>
              <a:rPr lang="zh-CN" altLang="en-US" sz="2800" b="1" dirty="0">
                <a:latin typeface="+mn-ea"/>
              </a:rPr>
              <a:t>    联立求解，可得：</a:t>
            </a:r>
          </a:p>
        </p:txBody>
      </p:sp>
      <p:graphicFrame>
        <p:nvGraphicFramePr>
          <p:cNvPr id="101" name="对象 100">
            <a:extLst>
              <a:ext uri="{FF2B5EF4-FFF2-40B4-BE49-F238E27FC236}">
                <a16:creationId xmlns:a16="http://schemas.microsoft.com/office/drawing/2014/main" id="{B2C667AD-28D8-478B-ABC9-42D27D7C883E}"/>
              </a:ext>
            </a:extLst>
          </p:cNvPr>
          <p:cNvGraphicFramePr>
            <a:graphicFrameLocks noChangeAspect="1"/>
          </p:cNvGraphicFramePr>
          <p:nvPr>
            <p:extLst>
              <p:ext uri="{D42A27DB-BD31-4B8C-83A1-F6EECF244321}">
                <p14:modId xmlns:p14="http://schemas.microsoft.com/office/powerpoint/2010/main" val="4009107255"/>
              </p:ext>
            </p:extLst>
          </p:nvPr>
        </p:nvGraphicFramePr>
        <p:xfrm>
          <a:off x="4410845" y="5993179"/>
          <a:ext cx="1220847" cy="523220"/>
        </p:xfrm>
        <a:graphic>
          <a:graphicData uri="http://schemas.openxmlformats.org/presentationml/2006/ole">
            <mc:AlternateContent xmlns:mc="http://schemas.openxmlformats.org/markup-compatibility/2006">
              <mc:Choice xmlns:v="urn:schemas-microsoft-com:vml" Requires="v">
                <p:oleObj spid="_x0000_s16593" name="Equation" r:id="rId9" imgW="533160" imgH="228600" progId="Equation.DSMT4">
                  <p:embed/>
                </p:oleObj>
              </mc:Choice>
              <mc:Fallback>
                <p:oleObj name="Equation" r:id="rId9" imgW="533160" imgH="228600" progId="Equation.DSMT4">
                  <p:embed/>
                  <p:pic>
                    <p:nvPicPr>
                      <p:cNvPr id="0" name=""/>
                      <p:cNvPicPr/>
                      <p:nvPr/>
                    </p:nvPicPr>
                    <p:blipFill>
                      <a:blip r:embed="rId10"/>
                      <a:stretch>
                        <a:fillRect/>
                      </a:stretch>
                    </p:blipFill>
                    <p:spPr>
                      <a:xfrm>
                        <a:off x="4410845" y="5993179"/>
                        <a:ext cx="1220847" cy="52322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55090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wipe(down)">
                                      <p:cBhvr>
                                        <p:cTn id="10" dur="5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down)">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wipe(down)">
                                      <p:cBhvr>
                                        <p:cTn id="30" dur="500"/>
                                        <p:tgtEl>
                                          <p:spTgt spid="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wipe(down)">
                                      <p:cBhvr>
                                        <p:cTn id="35" dur="5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ipe(down)">
                                      <p:cBhvr>
                                        <p:cTn id="40" dur="500"/>
                                        <p:tgtEl>
                                          <p:spTgt spid="1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wipe(down)">
                                      <p:cBhvr>
                                        <p:cTn id="4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94" grpId="0"/>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网孔电流法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1384995"/>
          </a:xfrm>
          <a:prstGeom prst="rect">
            <a:avLst/>
          </a:prstGeom>
          <a:noFill/>
        </p:spPr>
        <p:txBody>
          <a:bodyPr wrap="square" rtlCol="0">
            <a:spAutoFit/>
          </a:bodyPr>
          <a:lstStyle/>
          <a:p>
            <a:r>
              <a:rPr lang="zh-CN" altLang="en-US" sz="2800" b="1" dirty="0"/>
              <a:t>        网孔电流法是以假想的</a:t>
            </a:r>
            <a:r>
              <a:rPr lang="zh-CN" altLang="en-US" sz="2800" b="1" dirty="0">
                <a:solidFill>
                  <a:srgbClr val="FF0000"/>
                </a:solidFill>
              </a:rPr>
              <a:t>网孔电流</a:t>
            </a:r>
            <a:r>
              <a:rPr lang="zh-CN" altLang="en-US" sz="2800" b="1" dirty="0"/>
              <a:t>作为电路变量，列写网孔</a:t>
            </a:r>
            <a:r>
              <a:rPr lang="en-US" altLang="zh-CN" sz="2800" b="1" dirty="0">
                <a:solidFill>
                  <a:srgbClr val="FF0000"/>
                </a:solidFill>
              </a:rPr>
              <a:t>KVL</a:t>
            </a:r>
            <a:r>
              <a:rPr lang="zh-CN" altLang="en-US" sz="2800" b="1" dirty="0"/>
              <a:t>方程求解出网孔电流，进而求得各支路电流、电压、功率等，这种求解电路的方法称</a:t>
            </a:r>
            <a:r>
              <a:rPr lang="zh-CN" altLang="en-US" sz="2800" b="1" dirty="0">
                <a:solidFill>
                  <a:srgbClr val="FF0000"/>
                </a:solidFill>
              </a:rPr>
              <a:t>网孔电流法</a:t>
            </a:r>
            <a:r>
              <a:rPr lang="en-US" altLang="zh-CN" sz="2800" b="1" dirty="0">
                <a:solidFill>
                  <a:srgbClr val="FF0000"/>
                </a:solidFill>
              </a:rPr>
              <a:t>(</a:t>
            </a:r>
            <a:r>
              <a:rPr lang="zh-CN" altLang="en-US" sz="2800" b="1" dirty="0">
                <a:solidFill>
                  <a:srgbClr val="FF0000"/>
                </a:solidFill>
              </a:rPr>
              <a:t>简称网孔法</a:t>
            </a:r>
            <a:r>
              <a:rPr lang="en-US" altLang="zh-CN" sz="2800" b="1" dirty="0">
                <a:solidFill>
                  <a:srgbClr val="FF0000"/>
                </a:solidFill>
              </a:rPr>
              <a:t>)</a:t>
            </a:r>
            <a:r>
              <a:rPr lang="zh-CN" altLang="en-US" sz="2800" b="1" dirty="0"/>
              <a:t>。 </a:t>
            </a:r>
          </a:p>
        </p:txBody>
      </p:sp>
    </p:spTree>
    <p:custDataLst>
      <p:tags r:id="rId1"/>
    </p:custDataLst>
    <p:extLst>
      <p:ext uri="{BB962C8B-B14F-4D97-AF65-F5344CB8AC3E}">
        <p14:creationId xmlns:p14="http://schemas.microsoft.com/office/powerpoint/2010/main" val="2511301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865832"/>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、网孔电流</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1619883"/>
            <a:ext cx="11052699" cy="523220"/>
          </a:xfrm>
          <a:prstGeom prst="rect">
            <a:avLst/>
          </a:prstGeom>
          <a:noFill/>
        </p:spPr>
        <p:txBody>
          <a:bodyPr wrap="square" rtlCol="0">
            <a:spAutoFit/>
          </a:bodyPr>
          <a:lstStyle/>
          <a:p>
            <a:r>
              <a:rPr lang="zh-CN" altLang="en-US" sz="2800" b="1" dirty="0"/>
              <a:t>        所谓网孔电流，是指平面网络中沿着网孔边界流动的假想电流。</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4074" y="2720655"/>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extLst>
                <p:ext uri="{D42A27DB-BD31-4B8C-83A1-F6EECF244321}">
                  <p14:modId xmlns:p14="http://schemas.microsoft.com/office/powerpoint/2010/main" val="3574076885"/>
                </p:ext>
              </p:extLst>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6336" name="Equation" r:id="rId6" imgW="215640" imgH="228600" progId="Equation.DSMT4">
                    <p:embed/>
                  </p:oleObj>
                </mc:Choice>
                <mc:Fallback>
                  <p:oleObj name="Equation" r:id="rId6" imgW="215640" imgH="228600" progId="Equation.DSMT4">
                    <p:embed/>
                    <p:pic>
                      <p:nvPicPr>
                        <p:cNvPr id="0" name=""/>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extLst>
                <p:ext uri="{D42A27DB-BD31-4B8C-83A1-F6EECF244321}">
                  <p14:modId xmlns:p14="http://schemas.microsoft.com/office/powerpoint/2010/main" val="2274636335"/>
                </p:ext>
              </p:extLst>
            </p:nvPr>
          </p:nvGraphicFramePr>
          <p:xfrm>
            <a:off x="10374578" y="3764414"/>
            <a:ext cx="523219" cy="523219"/>
          </p:xfrm>
          <a:graphic>
            <a:graphicData uri="http://schemas.openxmlformats.org/presentationml/2006/ole">
              <mc:AlternateContent xmlns:mc="http://schemas.openxmlformats.org/markup-compatibility/2006">
                <mc:Choice xmlns:v="urn:schemas-microsoft-com:vml" Requires="v">
                  <p:oleObj spid="_x0000_s6337" name="Equation" r:id="rId8" imgW="228600" imgH="228600" progId="Equation.DSMT4">
                    <p:embed/>
                  </p:oleObj>
                </mc:Choice>
                <mc:Fallback>
                  <p:oleObj name="Equation" r:id="rId8" imgW="228600" imgH="228600" progId="Equation.DSMT4">
                    <p:embed/>
                    <p:pic>
                      <p:nvPicPr>
                        <p:cNvPr id="0" name=""/>
                        <p:cNvPicPr/>
                        <p:nvPr/>
                      </p:nvPicPr>
                      <p:blipFill>
                        <a:blip r:embed="rId9"/>
                        <a:stretch>
                          <a:fillRect/>
                        </a:stretch>
                      </p:blipFill>
                      <p:spPr>
                        <a:xfrm>
                          <a:off x="10374578" y="3764414"/>
                          <a:ext cx="523219" cy="523219"/>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442F2EAE-D9B5-4737-9947-D123AC76224B}"/>
              </a:ext>
            </a:extLst>
          </p:cNvPr>
          <p:cNvSpPr txBox="1"/>
          <p:nvPr/>
        </p:nvSpPr>
        <p:spPr>
          <a:xfrm>
            <a:off x="541536" y="2373934"/>
            <a:ext cx="6782541" cy="1384995"/>
          </a:xfrm>
          <a:prstGeom prst="rect">
            <a:avLst/>
          </a:prstGeom>
          <a:noFill/>
        </p:spPr>
        <p:txBody>
          <a:bodyPr wrap="square" rtlCol="0">
            <a:spAutoFit/>
          </a:bodyPr>
          <a:lstStyle/>
          <a:p>
            <a:r>
              <a:rPr lang="zh-CN" altLang="en-US" sz="2800" b="1" dirty="0">
                <a:latin typeface="+mn-ea"/>
              </a:rPr>
              <a:t>       如右图所示，</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m1</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m2</a:t>
            </a:r>
            <a:r>
              <a:rPr lang="zh-CN" altLang="en-US" sz="2800" b="1" dirty="0">
                <a:latin typeface="+mn-ea"/>
              </a:rPr>
              <a:t>是网孔电流。网孔电流</a:t>
            </a:r>
            <a:r>
              <a:rPr lang="zh-CN" altLang="en-US" sz="2800" b="1" dirty="0">
                <a:solidFill>
                  <a:srgbClr val="FF0000"/>
                </a:solidFill>
                <a:latin typeface="+mn-ea"/>
              </a:rPr>
              <a:t>实际上是不存在</a:t>
            </a:r>
            <a:r>
              <a:rPr lang="zh-CN" altLang="en-US" sz="2800" b="1" dirty="0">
                <a:latin typeface="+mn-ea"/>
              </a:rPr>
              <a:t>的，实际存在的是支路电流。 </a:t>
            </a:r>
          </a:p>
        </p:txBody>
      </p:sp>
      <p:sp>
        <p:nvSpPr>
          <p:cNvPr id="21" name="文本框 20">
            <a:extLst>
              <a:ext uri="{FF2B5EF4-FFF2-40B4-BE49-F238E27FC236}">
                <a16:creationId xmlns:a16="http://schemas.microsoft.com/office/drawing/2014/main" id="{4BA91732-94BE-4E7B-AEE3-49998585387D}"/>
              </a:ext>
            </a:extLst>
          </p:cNvPr>
          <p:cNvSpPr txBox="1"/>
          <p:nvPr/>
        </p:nvSpPr>
        <p:spPr>
          <a:xfrm>
            <a:off x="541536" y="3989760"/>
            <a:ext cx="6782541" cy="1384995"/>
          </a:xfrm>
          <a:prstGeom prst="rect">
            <a:avLst/>
          </a:prstGeom>
          <a:noFill/>
        </p:spPr>
        <p:txBody>
          <a:bodyPr wrap="square" rtlCol="0">
            <a:spAutoFit/>
          </a:bodyPr>
          <a:lstStyle/>
          <a:p>
            <a:r>
              <a:rPr lang="zh-CN" altLang="en-US" sz="2800" b="1" dirty="0">
                <a:latin typeface="+mn-ea"/>
              </a:rPr>
              <a:t>        </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m1</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m2</a:t>
            </a:r>
            <a:r>
              <a:rPr lang="zh-CN" altLang="en-US" sz="2800" b="1" dirty="0">
                <a:latin typeface="+mn-ea"/>
              </a:rPr>
              <a:t>流动方向就是网孔电流的</a:t>
            </a:r>
            <a:r>
              <a:rPr lang="zh-CN" altLang="en-US" sz="2800" b="1" dirty="0">
                <a:solidFill>
                  <a:srgbClr val="FF0000"/>
                </a:solidFill>
                <a:latin typeface="+mn-ea"/>
              </a:rPr>
              <a:t>参考方向</a:t>
            </a:r>
            <a:r>
              <a:rPr lang="zh-CN" altLang="en-US" sz="2800" b="1" dirty="0">
                <a:latin typeface="+mn-ea"/>
              </a:rPr>
              <a:t>，也就是列写</a:t>
            </a:r>
            <a:r>
              <a:rPr lang="en-US" altLang="zh-CN" sz="2800" b="1" dirty="0">
                <a:latin typeface="+mn-ea"/>
              </a:rPr>
              <a:t>KVL</a:t>
            </a:r>
            <a:r>
              <a:rPr lang="zh-CN" altLang="en-US" sz="2800" b="1" dirty="0">
                <a:latin typeface="+mn-ea"/>
              </a:rPr>
              <a:t>方程时的</a:t>
            </a:r>
            <a:r>
              <a:rPr lang="zh-CN" altLang="en-US" sz="2800" b="1" dirty="0">
                <a:solidFill>
                  <a:srgbClr val="FF0000"/>
                </a:solidFill>
                <a:latin typeface="+mn-ea"/>
              </a:rPr>
              <a:t>绕行方向</a:t>
            </a:r>
            <a:r>
              <a:rPr lang="zh-CN" altLang="en-US" sz="2800" b="1" dirty="0">
                <a:latin typeface="+mn-ea"/>
              </a:rPr>
              <a:t>，然后列网孔的</a:t>
            </a:r>
            <a:r>
              <a:rPr lang="en-US" altLang="zh-CN" sz="2800" b="1" dirty="0">
                <a:latin typeface="+mn-ea"/>
              </a:rPr>
              <a:t>KVL</a:t>
            </a:r>
            <a:r>
              <a:rPr lang="zh-CN" altLang="en-US" sz="2800" b="1" dirty="0">
                <a:latin typeface="+mn-ea"/>
              </a:rPr>
              <a:t>方程。 </a:t>
            </a:r>
          </a:p>
        </p:txBody>
      </p:sp>
    </p:spTree>
    <p:custDataLst>
      <p:tags r:id="rId2"/>
    </p:custDataLst>
    <p:extLst>
      <p:ext uri="{BB962C8B-B14F-4D97-AF65-F5344CB8AC3E}">
        <p14:creationId xmlns:p14="http://schemas.microsoft.com/office/powerpoint/2010/main" val="3510833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9" y="865832"/>
            <a:ext cx="6602536" cy="954107"/>
          </a:xfrm>
          <a:prstGeom prst="rect">
            <a:avLst/>
          </a:prstGeom>
          <a:noFill/>
        </p:spPr>
        <p:txBody>
          <a:bodyPr wrap="square" rtlCol="0">
            <a:spAutoFit/>
          </a:bodyPr>
          <a:lstStyle/>
          <a:p>
            <a:r>
              <a:rPr lang="zh-CN" altLang="en-US" sz="2800" b="1" dirty="0"/>
              <a:t>        如右图所示，网孔电流和各支路电流之间的关系：</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4075" y="1389052"/>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7516"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7CDE4283-1E47-446A-B6DC-7223657DD154}"/>
                            </a:ext>
                          </a:extLst>
                        </p:cNvPr>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nvGraphicFramePr>
          <p:xfrm>
            <a:off x="10374578" y="3764414"/>
            <a:ext cx="523219" cy="523219"/>
          </p:xfrm>
          <a:graphic>
            <a:graphicData uri="http://schemas.openxmlformats.org/presentationml/2006/ole">
              <mc:AlternateContent xmlns:mc="http://schemas.openxmlformats.org/markup-compatibility/2006">
                <mc:Choice xmlns:v="urn:schemas-microsoft-com:vml" Requires="v">
                  <p:oleObj spid="_x0000_s7517"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13697962-9C0D-4812-A8C9-E2E2637FF985}"/>
                            </a:ext>
                          </a:extLst>
                        </p:cNvPr>
                        <p:cNvPicPr/>
                        <p:nvPr/>
                      </p:nvPicPr>
                      <p:blipFill>
                        <a:blip r:embed="rId9"/>
                        <a:stretch>
                          <a:fillRect/>
                        </a:stretch>
                      </p:blipFill>
                      <p:spPr>
                        <a:xfrm>
                          <a:off x="10374578" y="3764414"/>
                          <a:ext cx="523219" cy="523219"/>
                        </a:xfrm>
                        <a:prstGeom prst="rect">
                          <a:avLst/>
                        </a:prstGeom>
                      </p:spPr>
                    </p:pic>
                  </p:oleObj>
                </mc:Fallback>
              </mc:AlternateContent>
            </a:graphicData>
          </a:graphic>
        </p:graphicFrame>
      </p:grpSp>
      <p:graphicFrame>
        <p:nvGraphicFramePr>
          <p:cNvPr id="4" name="对象 3">
            <a:extLst>
              <a:ext uri="{FF2B5EF4-FFF2-40B4-BE49-F238E27FC236}">
                <a16:creationId xmlns:a16="http://schemas.microsoft.com/office/drawing/2014/main" id="{5F89426A-3892-49BA-ACD1-9400D09A0CB0}"/>
              </a:ext>
            </a:extLst>
          </p:cNvPr>
          <p:cNvGraphicFramePr>
            <a:graphicFrameLocks noChangeAspect="1"/>
          </p:cNvGraphicFramePr>
          <p:nvPr>
            <p:extLst>
              <p:ext uri="{D42A27DB-BD31-4B8C-83A1-F6EECF244321}">
                <p14:modId xmlns:p14="http://schemas.microsoft.com/office/powerpoint/2010/main" val="1232247336"/>
              </p:ext>
            </p:extLst>
          </p:nvPr>
        </p:nvGraphicFramePr>
        <p:xfrm>
          <a:off x="3185793" y="2050771"/>
          <a:ext cx="2047110" cy="1410582"/>
        </p:xfrm>
        <a:graphic>
          <a:graphicData uri="http://schemas.openxmlformats.org/presentationml/2006/ole">
            <mc:AlternateContent xmlns:mc="http://schemas.openxmlformats.org/markup-compatibility/2006">
              <mc:Choice xmlns:v="urn:schemas-microsoft-com:vml" Requires="v">
                <p:oleObj spid="_x0000_s7518" name="Equation" r:id="rId10" imgW="826696" imgH="570694" progId="Equation.DSMT4">
                  <p:embed/>
                </p:oleObj>
              </mc:Choice>
              <mc:Fallback>
                <p:oleObj name="Equation" r:id="rId10" imgW="826696" imgH="570694" progId="Equation.DSMT4">
                  <p:embed/>
                  <p:pic>
                    <p:nvPicPr>
                      <p:cNvPr id="0" name=""/>
                      <p:cNvPicPr/>
                      <p:nvPr/>
                    </p:nvPicPr>
                    <p:blipFill>
                      <a:blip r:embed="rId11"/>
                      <a:stretch>
                        <a:fillRect/>
                      </a:stretch>
                    </p:blipFill>
                    <p:spPr>
                      <a:xfrm>
                        <a:off x="3185793" y="2050771"/>
                        <a:ext cx="2047110" cy="1410582"/>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500F446D-B7E8-490A-8E1B-9C8A6355BF9B}"/>
              </a:ext>
            </a:extLst>
          </p:cNvPr>
          <p:cNvSpPr txBox="1"/>
          <p:nvPr/>
        </p:nvSpPr>
        <p:spPr>
          <a:xfrm>
            <a:off x="541539" y="3692185"/>
            <a:ext cx="6602536" cy="523220"/>
          </a:xfrm>
          <a:prstGeom prst="rect">
            <a:avLst/>
          </a:prstGeom>
          <a:noFill/>
        </p:spPr>
        <p:txBody>
          <a:bodyPr wrap="square" rtlCol="0">
            <a:spAutoFit/>
          </a:bodyPr>
          <a:lstStyle/>
          <a:p>
            <a:r>
              <a:rPr lang="zh-CN" altLang="en-US" sz="2800" b="1" dirty="0"/>
              <a:t>        根据</a:t>
            </a:r>
            <a:r>
              <a:rPr lang="en-US" altLang="zh-CN" sz="2800" b="1" dirty="0"/>
              <a:t>KVL</a:t>
            </a:r>
            <a:r>
              <a:rPr lang="zh-CN" altLang="en-US" sz="2800" b="1" dirty="0"/>
              <a:t>，列网孔电压方程，可得：</a:t>
            </a:r>
          </a:p>
        </p:txBody>
      </p:sp>
      <p:graphicFrame>
        <p:nvGraphicFramePr>
          <p:cNvPr id="5" name="对象 4">
            <a:extLst>
              <a:ext uri="{FF2B5EF4-FFF2-40B4-BE49-F238E27FC236}">
                <a16:creationId xmlns:a16="http://schemas.microsoft.com/office/drawing/2014/main" id="{7C37A35D-3BA0-459F-B29A-4B3171056CEB}"/>
              </a:ext>
            </a:extLst>
          </p:cNvPr>
          <p:cNvGraphicFramePr>
            <a:graphicFrameLocks noChangeAspect="1"/>
          </p:cNvGraphicFramePr>
          <p:nvPr>
            <p:extLst>
              <p:ext uri="{D42A27DB-BD31-4B8C-83A1-F6EECF244321}">
                <p14:modId xmlns:p14="http://schemas.microsoft.com/office/powerpoint/2010/main" val="4073902961"/>
              </p:ext>
            </p:extLst>
          </p:nvPr>
        </p:nvGraphicFramePr>
        <p:xfrm>
          <a:off x="1948303" y="4451170"/>
          <a:ext cx="4738010" cy="954107"/>
        </p:xfrm>
        <a:graphic>
          <a:graphicData uri="http://schemas.openxmlformats.org/presentationml/2006/ole">
            <mc:AlternateContent xmlns:mc="http://schemas.openxmlformats.org/markup-compatibility/2006">
              <mc:Choice xmlns:v="urn:schemas-microsoft-com:vml" Requires="v">
                <p:oleObj spid="_x0000_s7519" name="Equation" r:id="rId12" imgW="2080746" imgH="418317" progId="Equation.DSMT4">
                  <p:embed/>
                </p:oleObj>
              </mc:Choice>
              <mc:Fallback>
                <p:oleObj name="Equation" r:id="rId12" imgW="2080746" imgH="418317" progId="Equation.DSMT4">
                  <p:embed/>
                  <p:pic>
                    <p:nvPicPr>
                      <p:cNvPr id="0" name=""/>
                      <p:cNvPicPr/>
                      <p:nvPr/>
                    </p:nvPicPr>
                    <p:blipFill>
                      <a:blip r:embed="rId13"/>
                      <a:stretch>
                        <a:fillRect/>
                      </a:stretch>
                    </p:blipFill>
                    <p:spPr>
                      <a:xfrm>
                        <a:off x="1948303" y="4451170"/>
                        <a:ext cx="4738010" cy="95410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65638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9" y="865832"/>
            <a:ext cx="6602536" cy="523220"/>
          </a:xfrm>
          <a:prstGeom prst="rect">
            <a:avLst/>
          </a:prstGeom>
          <a:noFill/>
        </p:spPr>
        <p:txBody>
          <a:bodyPr wrap="square" rtlCol="0">
            <a:spAutoFit/>
          </a:bodyPr>
          <a:lstStyle/>
          <a:p>
            <a:r>
              <a:rPr lang="zh-CN" altLang="en-US" sz="2800" b="1" dirty="0"/>
              <a:t>        整理后，可得：</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4075" y="1406074"/>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8542"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7CDE4283-1E47-446A-B6DC-7223657DD154}"/>
                            </a:ext>
                          </a:extLst>
                        </p:cNvPr>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nvGraphicFramePr>
          <p:xfrm>
            <a:off x="10374578" y="3764414"/>
            <a:ext cx="523219" cy="523219"/>
          </p:xfrm>
          <a:graphic>
            <a:graphicData uri="http://schemas.openxmlformats.org/presentationml/2006/ole">
              <mc:AlternateContent xmlns:mc="http://schemas.openxmlformats.org/markup-compatibility/2006">
                <mc:Choice xmlns:v="urn:schemas-microsoft-com:vml" Requires="v">
                  <p:oleObj spid="_x0000_s8543"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13697962-9C0D-4812-A8C9-E2E2637FF985}"/>
                            </a:ext>
                          </a:extLst>
                        </p:cNvPr>
                        <p:cNvPicPr/>
                        <p:nvPr/>
                      </p:nvPicPr>
                      <p:blipFill>
                        <a:blip r:embed="rId9"/>
                        <a:stretch>
                          <a:fillRect/>
                        </a:stretch>
                      </p:blipFill>
                      <p:spPr>
                        <a:xfrm>
                          <a:off x="10374578" y="3764414"/>
                          <a:ext cx="523219" cy="523219"/>
                        </a:xfrm>
                        <a:prstGeom prst="rect">
                          <a:avLst/>
                        </a:prstGeom>
                      </p:spPr>
                    </p:pic>
                  </p:oleObj>
                </mc:Fallback>
              </mc:AlternateContent>
            </a:graphicData>
          </a:graphic>
        </p:graphicFrame>
      </p:grpSp>
      <p:graphicFrame>
        <p:nvGraphicFramePr>
          <p:cNvPr id="2" name="对象 1">
            <a:extLst>
              <a:ext uri="{FF2B5EF4-FFF2-40B4-BE49-F238E27FC236}">
                <a16:creationId xmlns:a16="http://schemas.microsoft.com/office/drawing/2014/main" id="{343454D4-9BAD-455F-90EE-A77BA0EB4013}"/>
              </a:ext>
            </a:extLst>
          </p:cNvPr>
          <p:cNvGraphicFramePr>
            <a:graphicFrameLocks noChangeAspect="1"/>
          </p:cNvGraphicFramePr>
          <p:nvPr>
            <p:extLst>
              <p:ext uri="{D42A27DB-BD31-4B8C-83A1-F6EECF244321}">
                <p14:modId xmlns:p14="http://schemas.microsoft.com/office/powerpoint/2010/main" val="3966060299"/>
              </p:ext>
            </p:extLst>
          </p:nvPr>
        </p:nvGraphicFramePr>
        <p:xfrm>
          <a:off x="2124950" y="1619883"/>
          <a:ext cx="4208300" cy="952006"/>
        </p:xfrm>
        <a:graphic>
          <a:graphicData uri="http://schemas.openxmlformats.org/presentationml/2006/ole">
            <mc:AlternateContent xmlns:mc="http://schemas.openxmlformats.org/markup-compatibility/2006">
              <mc:Choice xmlns:v="urn:schemas-microsoft-com:vml" Requires="v">
                <p:oleObj spid="_x0000_s8544" name="Equation" r:id="rId10" imgW="1852704" imgH="418317" progId="Equation.DSMT4">
                  <p:embed/>
                </p:oleObj>
              </mc:Choice>
              <mc:Fallback>
                <p:oleObj name="Equation" r:id="rId10" imgW="1852704" imgH="418317" progId="Equation.DSMT4">
                  <p:embed/>
                  <p:pic>
                    <p:nvPicPr>
                      <p:cNvPr id="0" name=""/>
                      <p:cNvPicPr/>
                      <p:nvPr/>
                    </p:nvPicPr>
                    <p:blipFill>
                      <a:blip r:embed="rId11"/>
                      <a:stretch>
                        <a:fillRect/>
                      </a:stretch>
                    </p:blipFill>
                    <p:spPr>
                      <a:xfrm>
                        <a:off x="2124950" y="1619883"/>
                        <a:ext cx="4208300" cy="952006"/>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577C0617-7C27-4407-8313-2CE9B1B80150}"/>
              </a:ext>
            </a:extLst>
          </p:cNvPr>
          <p:cNvSpPr txBox="1"/>
          <p:nvPr/>
        </p:nvSpPr>
        <p:spPr>
          <a:xfrm>
            <a:off x="541539" y="2802720"/>
            <a:ext cx="6602536" cy="523220"/>
          </a:xfrm>
          <a:prstGeom prst="rect">
            <a:avLst/>
          </a:prstGeom>
          <a:noFill/>
        </p:spPr>
        <p:txBody>
          <a:bodyPr wrap="square" rtlCol="0">
            <a:spAutoFit/>
          </a:bodyPr>
          <a:lstStyle/>
          <a:p>
            <a:r>
              <a:rPr lang="zh-CN" altLang="en-US" sz="2800" b="1" dirty="0"/>
              <a:t>        进一步改写，可得：</a:t>
            </a:r>
          </a:p>
        </p:txBody>
      </p:sp>
      <p:graphicFrame>
        <p:nvGraphicFramePr>
          <p:cNvPr id="10" name="对象 9">
            <a:extLst>
              <a:ext uri="{FF2B5EF4-FFF2-40B4-BE49-F238E27FC236}">
                <a16:creationId xmlns:a16="http://schemas.microsoft.com/office/drawing/2014/main" id="{DB0CEA90-42FD-4D4A-84AA-E305778146D4}"/>
              </a:ext>
            </a:extLst>
          </p:cNvPr>
          <p:cNvGraphicFramePr>
            <a:graphicFrameLocks noChangeAspect="1"/>
          </p:cNvGraphicFramePr>
          <p:nvPr>
            <p:extLst>
              <p:ext uri="{D42A27DB-BD31-4B8C-83A1-F6EECF244321}">
                <p14:modId xmlns:p14="http://schemas.microsoft.com/office/powerpoint/2010/main" val="1554237138"/>
              </p:ext>
            </p:extLst>
          </p:nvPr>
        </p:nvGraphicFramePr>
        <p:xfrm>
          <a:off x="2793012" y="3556771"/>
          <a:ext cx="2872176" cy="952581"/>
        </p:xfrm>
        <a:graphic>
          <a:graphicData uri="http://schemas.openxmlformats.org/presentationml/2006/ole">
            <mc:AlternateContent xmlns:mc="http://schemas.openxmlformats.org/markup-compatibility/2006">
              <mc:Choice xmlns:v="urn:schemas-microsoft-com:vml" Requires="v">
                <p:oleObj spid="_x0000_s8545" name="Equation" r:id="rId12" imgW="1263746" imgH="418317" progId="Equation.DSMT4">
                  <p:embed/>
                </p:oleObj>
              </mc:Choice>
              <mc:Fallback>
                <p:oleObj name="Equation" r:id="rId12" imgW="1263746" imgH="418317" progId="Equation.DSMT4">
                  <p:embed/>
                  <p:pic>
                    <p:nvPicPr>
                      <p:cNvPr id="0" name=""/>
                      <p:cNvPicPr/>
                      <p:nvPr/>
                    </p:nvPicPr>
                    <p:blipFill>
                      <a:blip r:embed="rId13"/>
                      <a:stretch>
                        <a:fillRect/>
                      </a:stretch>
                    </p:blipFill>
                    <p:spPr>
                      <a:xfrm>
                        <a:off x="2793012" y="3556771"/>
                        <a:ext cx="2872176" cy="95258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47348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6000" y="1407600"/>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10590"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7CDE4283-1E47-446A-B6DC-7223657DD154}"/>
                            </a:ext>
                          </a:extLst>
                        </p:cNvPr>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nvGraphicFramePr>
          <p:xfrm>
            <a:off x="10375678" y="3764414"/>
            <a:ext cx="523219" cy="523219"/>
          </p:xfrm>
          <a:graphic>
            <a:graphicData uri="http://schemas.openxmlformats.org/presentationml/2006/ole">
              <mc:AlternateContent xmlns:mc="http://schemas.openxmlformats.org/markup-compatibility/2006">
                <mc:Choice xmlns:v="urn:schemas-microsoft-com:vml" Requires="v">
                  <p:oleObj spid="_x0000_s10591"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13697962-9C0D-4812-A8C9-E2E2637FF985}"/>
                            </a:ext>
                          </a:extLst>
                        </p:cNvPr>
                        <p:cNvPicPr/>
                        <p:nvPr/>
                      </p:nvPicPr>
                      <p:blipFill>
                        <a:blip r:embed="rId9"/>
                        <a:stretch>
                          <a:fillRect/>
                        </a:stretch>
                      </p:blipFill>
                      <p:spPr>
                        <a:xfrm>
                          <a:off x="10375678" y="3764414"/>
                          <a:ext cx="523219" cy="523219"/>
                        </a:xfrm>
                        <a:prstGeom prst="rect">
                          <a:avLst/>
                        </a:prstGeom>
                      </p:spPr>
                    </p:pic>
                  </p:oleObj>
                </mc:Fallback>
              </mc:AlternateContent>
            </a:graphicData>
          </a:graphic>
        </p:graphicFrame>
      </p:grpSp>
      <p:graphicFrame>
        <p:nvGraphicFramePr>
          <p:cNvPr id="2" name="对象 1">
            <a:extLst>
              <a:ext uri="{FF2B5EF4-FFF2-40B4-BE49-F238E27FC236}">
                <a16:creationId xmlns:a16="http://schemas.microsoft.com/office/drawing/2014/main" id="{343454D4-9BAD-455F-90EE-A77BA0EB4013}"/>
              </a:ext>
            </a:extLst>
          </p:cNvPr>
          <p:cNvGraphicFramePr>
            <a:graphicFrameLocks noChangeAspect="1"/>
          </p:cNvGraphicFramePr>
          <p:nvPr>
            <p:extLst>
              <p:ext uri="{D42A27DB-BD31-4B8C-83A1-F6EECF244321}">
                <p14:modId xmlns:p14="http://schemas.microsoft.com/office/powerpoint/2010/main" val="2226456985"/>
              </p:ext>
            </p:extLst>
          </p:nvPr>
        </p:nvGraphicFramePr>
        <p:xfrm>
          <a:off x="199456" y="865832"/>
          <a:ext cx="4208300" cy="952006"/>
        </p:xfrm>
        <a:graphic>
          <a:graphicData uri="http://schemas.openxmlformats.org/presentationml/2006/ole">
            <mc:AlternateContent xmlns:mc="http://schemas.openxmlformats.org/markup-compatibility/2006">
              <mc:Choice xmlns:v="urn:schemas-microsoft-com:vml" Requires="v">
                <p:oleObj spid="_x0000_s10592" name="Equation" r:id="rId10" imgW="1852704" imgH="418317" progId="Equation.DSMT4">
                  <p:embed/>
                </p:oleObj>
              </mc:Choice>
              <mc:Fallback>
                <p:oleObj name="Equation" r:id="rId10" imgW="1852704" imgH="418317" progId="Equation.DSMT4">
                  <p:embed/>
                  <p:pic>
                    <p:nvPicPr>
                      <p:cNvPr id="2" name="对象 1">
                        <a:extLst>
                          <a:ext uri="{FF2B5EF4-FFF2-40B4-BE49-F238E27FC236}">
                            <a16:creationId xmlns:a16="http://schemas.microsoft.com/office/drawing/2014/main" id="{343454D4-9BAD-455F-90EE-A77BA0EB4013}"/>
                          </a:ext>
                        </a:extLst>
                      </p:cNvPr>
                      <p:cNvPicPr/>
                      <p:nvPr/>
                    </p:nvPicPr>
                    <p:blipFill>
                      <a:blip r:embed="rId11"/>
                      <a:stretch>
                        <a:fillRect/>
                      </a:stretch>
                    </p:blipFill>
                    <p:spPr>
                      <a:xfrm>
                        <a:off x="199456" y="865832"/>
                        <a:ext cx="4208300" cy="952006"/>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577C0617-7C27-4407-8313-2CE9B1B80150}"/>
              </a:ext>
            </a:extLst>
          </p:cNvPr>
          <p:cNvSpPr txBox="1"/>
          <p:nvPr/>
        </p:nvSpPr>
        <p:spPr>
          <a:xfrm>
            <a:off x="733583" y="2377011"/>
            <a:ext cx="1935331" cy="954107"/>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11</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 R</a:t>
            </a:r>
            <a:r>
              <a:rPr lang="en-US" altLang="zh-CN" sz="2800" b="1" i="1" baseline="-25000" dirty="0">
                <a:latin typeface="Times New Roman" panose="02020603050405020304" pitchFamily="18" charset="0"/>
                <a:cs typeface="Times New Roman" panose="02020603050405020304" pitchFamily="18" charset="0"/>
              </a:rPr>
              <a:t>22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endParaRPr lang="zh-CN" altLang="en-US" sz="2800" b="1" dirty="0"/>
          </a:p>
        </p:txBody>
      </p:sp>
      <p:graphicFrame>
        <p:nvGraphicFramePr>
          <p:cNvPr id="10" name="对象 9">
            <a:extLst>
              <a:ext uri="{FF2B5EF4-FFF2-40B4-BE49-F238E27FC236}">
                <a16:creationId xmlns:a16="http://schemas.microsoft.com/office/drawing/2014/main" id="{DB0CEA90-42FD-4D4A-84AA-E305778146D4}"/>
              </a:ext>
            </a:extLst>
          </p:cNvPr>
          <p:cNvGraphicFramePr>
            <a:graphicFrameLocks noChangeAspect="1"/>
          </p:cNvGraphicFramePr>
          <p:nvPr>
            <p:extLst>
              <p:ext uri="{D42A27DB-BD31-4B8C-83A1-F6EECF244321}">
                <p14:modId xmlns:p14="http://schemas.microsoft.com/office/powerpoint/2010/main" val="2037488551"/>
              </p:ext>
            </p:extLst>
          </p:nvPr>
        </p:nvGraphicFramePr>
        <p:xfrm>
          <a:off x="4534094" y="882855"/>
          <a:ext cx="2872176" cy="952581"/>
        </p:xfrm>
        <a:graphic>
          <a:graphicData uri="http://schemas.openxmlformats.org/presentationml/2006/ole">
            <mc:AlternateContent xmlns:mc="http://schemas.openxmlformats.org/markup-compatibility/2006">
              <mc:Choice xmlns:v="urn:schemas-microsoft-com:vml" Requires="v">
                <p:oleObj spid="_x0000_s10593" name="Equation" r:id="rId12" imgW="1263746" imgH="418317" progId="Equation.DSMT4">
                  <p:embed/>
                </p:oleObj>
              </mc:Choice>
              <mc:Fallback>
                <p:oleObj name="Equation" r:id="rId12" imgW="1263746" imgH="418317" progId="Equation.DSMT4">
                  <p:embed/>
                  <p:pic>
                    <p:nvPicPr>
                      <p:cNvPr id="10" name="对象 9">
                        <a:extLst>
                          <a:ext uri="{FF2B5EF4-FFF2-40B4-BE49-F238E27FC236}">
                            <a16:creationId xmlns:a16="http://schemas.microsoft.com/office/drawing/2014/main" id="{DB0CEA90-42FD-4D4A-84AA-E305778146D4}"/>
                          </a:ext>
                        </a:extLst>
                      </p:cNvPr>
                      <p:cNvPicPr/>
                      <p:nvPr/>
                    </p:nvPicPr>
                    <p:blipFill>
                      <a:blip r:embed="rId13"/>
                      <a:stretch>
                        <a:fillRect/>
                      </a:stretch>
                    </p:blipFill>
                    <p:spPr>
                      <a:xfrm>
                        <a:off x="4534094" y="882855"/>
                        <a:ext cx="2872176" cy="952581"/>
                      </a:xfrm>
                      <a:prstGeom prst="rect">
                        <a:avLst/>
                      </a:prstGeom>
                    </p:spPr>
                  </p:pic>
                </p:oleObj>
              </mc:Fallback>
            </mc:AlternateContent>
          </a:graphicData>
        </a:graphic>
      </p:graphicFrame>
      <p:sp>
        <p:nvSpPr>
          <p:cNvPr id="5" name="箭头: 右 4">
            <a:extLst>
              <a:ext uri="{FF2B5EF4-FFF2-40B4-BE49-F238E27FC236}">
                <a16:creationId xmlns:a16="http://schemas.microsoft.com/office/drawing/2014/main" id="{53870ED2-B880-4D09-90C6-51052C3134BE}"/>
              </a:ext>
            </a:extLst>
          </p:cNvPr>
          <p:cNvSpPr/>
          <p:nvPr/>
        </p:nvSpPr>
        <p:spPr>
          <a:xfrm>
            <a:off x="4170248" y="1194987"/>
            <a:ext cx="363846" cy="3107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EA55C7C-18F8-42A6-A45D-A28275EFB6A9}"/>
              </a:ext>
            </a:extLst>
          </p:cNvPr>
          <p:cNvSpPr txBox="1"/>
          <p:nvPr/>
        </p:nvSpPr>
        <p:spPr>
          <a:xfrm>
            <a:off x="3207487" y="2377011"/>
            <a:ext cx="4094103" cy="95410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网孔</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与网孔</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的电阻之和，称为</a:t>
            </a:r>
            <a:r>
              <a:rPr lang="zh-CN" altLang="en-US" sz="2800" b="1" dirty="0">
                <a:solidFill>
                  <a:srgbClr val="FF0000"/>
                </a:solidFill>
                <a:latin typeface="Times New Roman" panose="02020603050405020304" pitchFamily="18" charset="0"/>
                <a:cs typeface="Times New Roman" panose="02020603050405020304" pitchFamily="18" charset="0"/>
              </a:rPr>
              <a:t>网孔自电阻</a:t>
            </a:r>
            <a:r>
              <a:rPr lang="zh-CN" altLang="en-US" sz="2800" b="1" dirty="0">
                <a:latin typeface="Times New Roman" panose="02020603050405020304" pitchFamily="18" charset="0"/>
                <a:cs typeface="Times New Roman" panose="02020603050405020304" pitchFamily="18" charset="0"/>
              </a:rPr>
              <a:t>；</a:t>
            </a:r>
            <a:endParaRPr lang="zh-CN" altLang="en-US" sz="2800" b="1" dirty="0"/>
          </a:p>
        </p:txBody>
      </p:sp>
      <p:sp>
        <p:nvSpPr>
          <p:cNvPr id="20" name="文本框 19">
            <a:extLst>
              <a:ext uri="{FF2B5EF4-FFF2-40B4-BE49-F238E27FC236}">
                <a16:creationId xmlns:a16="http://schemas.microsoft.com/office/drawing/2014/main" id="{5D0981D7-6CF3-4C25-BEFC-984BE462ECF1}"/>
              </a:ext>
            </a:extLst>
          </p:cNvPr>
          <p:cNvSpPr txBox="1"/>
          <p:nvPr/>
        </p:nvSpPr>
        <p:spPr>
          <a:xfrm>
            <a:off x="733583" y="3797958"/>
            <a:ext cx="2112885"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21</a:t>
            </a:r>
            <a:r>
              <a:rPr lang="en-US" altLang="zh-CN" sz="2800" b="1" i="1" dirty="0">
                <a:latin typeface="Times New Roman" panose="02020603050405020304" pitchFamily="18" charset="0"/>
                <a:cs typeface="Times New Roman" panose="02020603050405020304" pitchFamily="18" charset="0"/>
              </a:rPr>
              <a:t>= -R</a:t>
            </a:r>
            <a:r>
              <a:rPr lang="en-US" altLang="zh-CN" sz="2800" b="1" i="1" baseline="-25000" dirty="0">
                <a:latin typeface="Times New Roman" panose="02020603050405020304" pitchFamily="18" charset="0"/>
                <a:cs typeface="Times New Roman" panose="02020603050405020304" pitchFamily="18" charset="0"/>
              </a:rPr>
              <a:t>2</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99B36000-EBEB-47D4-BF58-59B9D82B80A1}"/>
              </a:ext>
            </a:extLst>
          </p:cNvPr>
          <p:cNvSpPr txBox="1"/>
          <p:nvPr/>
        </p:nvSpPr>
        <p:spPr>
          <a:xfrm>
            <a:off x="3207487" y="3628681"/>
            <a:ext cx="4094104" cy="1384995"/>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网孔</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与网孔</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公共支路的电阻，称为</a:t>
            </a:r>
            <a:r>
              <a:rPr lang="zh-CN" altLang="en-US" sz="2800" b="1" dirty="0">
                <a:solidFill>
                  <a:srgbClr val="FF0000"/>
                </a:solidFill>
                <a:latin typeface="Times New Roman" panose="02020603050405020304" pitchFamily="18" charset="0"/>
                <a:cs typeface="Times New Roman" panose="02020603050405020304" pitchFamily="18" charset="0"/>
              </a:rPr>
              <a:t>相邻网孔的互电阻</a:t>
            </a:r>
            <a:r>
              <a:rPr lang="zh-CN" altLang="en-US" sz="2800" b="1" dirty="0">
                <a:latin typeface="Times New Roman" panose="02020603050405020304" pitchFamily="18" charset="0"/>
                <a:cs typeface="Times New Roman" panose="02020603050405020304" pitchFamily="18" charset="0"/>
              </a:rPr>
              <a:t>；</a:t>
            </a:r>
            <a:endParaRPr lang="zh-CN" altLang="en-US" sz="2800" b="1" dirty="0"/>
          </a:p>
        </p:txBody>
      </p:sp>
      <p:sp>
        <p:nvSpPr>
          <p:cNvPr id="11" name="矩形 10">
            <a:extLst>
              <a:ext uri="{FF2B5EF4-FFF2-40B4-BE49-F238E27FC236}">
                <a16:creationId xmlns:a16="http://schemas.microsoft.com/office/drawing/2014/main" id="{5CD3F981-1AA3-416E-A0B4-4D1BC84376E4}"/>
              </a:ext>
            </a:extLst>
          </p:cNvPr>
          <p:cNvSpPr/>
          <p:nvPr/>
        </p:nvSpPr>
        <p:spPr>
          <a:xfrm>
            <a:off x="3207487" y="5311239"/>
            <a:ext cx="3938513" cy="1384995"/>
          </a:xfrm>
          <a:prstGeom prst="rect">
            <a:avLst/>
          </a:prstGeom>
        </p:spPr>
        <p:txBody>
          <a:bodyPr wrap="square">
            <a:spAutoFit/>
          </a:bodyPr>
          <a:lstStyle/>
          <a:p>
            <a:r>
              <a:rPr lang="zh-CN" altLang="en-US" sz="2800" b="1" dirty="0"/>
              <a:t>各网孔中沿网孔电流方向电压源电压的代数和，称为</a:t>
            </a:r>
            <a:r>
              <a:rPr lang="zh-CN" altLang="en-US" sz="2800" b="1" dirty="0">
                <a:solidFill>
                  <a:srgbClr val="FF0000"/>
                </a:solidFill>
              </a:rPr>
              <a:t>网孔电源电压</a:t>
            </a:r>
            <a:r>
              <a:rPr lang="zh-CN" altLang="en-US" sz="2800" b="1" dirty="0"/>
              <a:t>。　</a:t>
            </a:r>
          </a:p>
        </p:txBody>
      </p:sp>
      <p:sp>
        <p:nvSpPr>
          <p:cNvPr id="22" name="文本框 21">
            <a:extLst>
              <a:ext uri="{FF2B5EF4-FFF2-40B4-BE49-F238E27FC236}">
                <a16:creationId xmlns:a16="http://schemas.microsoft.com/office/drawing/2014/main" id="{0D3FF1C5-1760-46C1-9076-7C8A10E3A4FD}"/>
              </a:ext>
            </a:extLst>
          </p:cNvPr>
          <p:cNvSpPr txBox="1"/>
          <p:nvPr/>
        </p:nvSpPr>
        <p:spPr>
          <a:xfrm>
            <a:off x="733583" y="5526682"/>
            <a:ext cx="2269418" cy="954107"/>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S11</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p>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S22</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S3</a:t>
            </a:r>
          </a:p>
        </p:txBody>
      </p:sp>
    </p:spTree>
    <p:custDataLst>
      <p:tags r:id="rId2"/>
    </p:custDataLst>
    <p:extLst>
      <p:ext uri="{BB962C8B-B14F-4D97-AF65-F5344CB8AC3E}">
        <p14:creationId xmlns:p14="http://schemas.microsoft.com/office/powerpoint/2010/main" val="728097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19" grpId="0"/>
      <p:bldP spid="20" grpId="0"/>
      <p:bldP spid="21" grpId="0"/>
      <p:bldP spid="1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4355680" cy="523220"/>
          </a:xfrm>
          <a:prstGeom prst="rect">
            <a:avLst/>
          </a:prstGeom>
          <a:noFill/>
        </p:spPr>
        <p:txBody>
          <a:bodyPr wrap="none" rtlCol="0">
            <a:spAutoFit/>
          </a:bodyPr>
          <a:lstStyle/>
          <a:p>
            <a:r>
              <a:rPr lang="en-US" altLang="zh-CN" sz="2800" b="1" dirty="0">
                <a:solidFill>
                  <a:srgbClr val="FF0000"/>
                </a:solidFill>
                <a:latin typeface="+mn-ea"/>
              </a:rPr>
              <a:t>3</a:t>
            </a:r>
            <a:r>
              <a:rPr lang="zh-CN" altLang="en-US" sz="2800" b="1" dirty="0">
                <a:solidFill>
                  <a:srgbClr val="FF0000"/>
                </a:solidFill>
                <a:latin typeface="+mn-ea"/>
              </a:rPr>
              <a:t>、网孔电流法的一般步骤</a:t>
            </a: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619883"/>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）确定</a:t>
            </a:r>
            <a:r>
              <a:rPr lang="zh-CN" altLang="en-US" sz="2800" b="1" dirty="0">
                <a:solidFill>
                  <a:srgbClr val="FF0000"/>
                </a:solidFill>
                <a:latin typeface="+mn-ea"/>
              </a:rPr>
              <a:t>网孔</a:t>
            </a:r>
            <a:r>
              <a:rPr lang="zh-CN" altLang="en-US" sz="2800" b="1" dirty="0">
                <a:latin typeface="+mn-ea"/>
              </a:rPr>
              <a:t>及设定各</a:t>
            </a:r>
            <a:r>
              <a:rPr lang="zh-CN" altLang="en-US" sz="2800" b="1" dirty="0">
                <a:solidFill>
                  <a:srgbClr val="FF0000"/>
                </a:solidFill>
                <a:latin typeface="+mn-ea"/>
              </a:rPr>
              <a:t>网孔电流的参考方向</a:t>
            </a:r>
            <a:r>
              <a:rPr lang="zh-CN" altLang="en-US" sz="2800" b="1" dirty="0">
                <a:latin typeface="+mn-ea"/>
              </a:rPr>
              <a:t>，通常将各网孔电流的参考方向均设为顺时针绕向或均设为逆时针绕向；</a:t>
            </a:r>
          </a:p>
        </p:txBody>
      </p:sp>
      <p:sp>
        <p:nvSpPr>
          <p:cNvPr id="13" name="文本框 12">
            <a:extLst>
              <a:ext uri="{FF2B5EF4-FFF2-40B4-BE49-F238E27FC236}">
                <a16:creationId xmlns:a16="http://schemas.microsoft.com/office/drawing/2014/main" id="{565725D6-8C78-494F-B4CF-B894A1CE9000}"/>
              </a:ext>
            </a:extLst>
          </p:cNvPr>
          <p:cNvSpPr txBox="1"/>
          <p:nvPr/>
        </p:nvSpPr>
        <p:spPr>
          <a:xfrm>
            <a:off x="432046" y="2804821"/>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）按照规则列写网孔方程组；</a:t>
            </a:r>
            <a:endParaRPr lang="zh-CN" altLang="en-US" sz="2800" b="1" dirty="0">
              <a:solidFill>
                <a:srgbClr val="FF0000"/>
              </a:solidFill>
              <a:latin typeface="+mn-ea"/>
            </a:endParaRPr>
          </a:p>
        </p:txBody>
      </p:sp>
      <p:sp>
        <p:nvSpPr>
          <p:cNvPr id="14" name="文本框 13">
            <a:extLst>
              <a:ext uri="{FF2B5EF4-FFF2-40B4-BE49-F238E27FC236}">
                <a16:creationId xmlns:a16="http://schemas.microsoft.com/office/drawing/2014/main" id="{768E3C32-CE5D-4643-87D4-91A84FFC4CBA}"/>
              </a:ext>
            </a:extLst>
          </p:cNvPr>
          <p:cNvSpPr txBox="1"/>
          <p:nvPr/>
        </p:nvSpPr>
        <p:spPr>
          <a:xfrm>
            <a:off x="432046" y="3558872"/>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3</a:t>
            </a:r>
            <a:r>
              <a:rPr lang="zh-CN" altLang="en-US" sz="2800" b="1" dirty="0">
                <a:latin typeface="+mn-ea"/>
              </a:rPr>
              <a:t>）求解方程组，即可得出各网孔电流值；</a:t>
            </a:r>
          </a:p>
        </p:txBody>
      </p:sp>
      <p:sp>
        <p:nvSpPr>
          <p:cNvPr id="15" name="文本框 14">
            <a:extLst>
              <a:ext uri="{FF2B5EF4-FFF2-40B4-BE49-F238E27FC236}">
                <a16:creationId xmlns:a16="http://schemas.microsoft.com/office/drawing/2014/main" id="{8A78B4E5-F995-4B81-9DEA-F8461505670B}"/>
              </a:ext>
            </a:extLst>
          </p:cNvPr>
          <p:cNvSpPr txBox="1"/>
          <p:nvPr/>
        </p:nvSpPr>
        <p:spPr>
          <a:xfrm>
            <a:off x="432046" y="4312923"/>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4</a:t>
            </a:r>
            <a:r>
              <a:rPr lang="zh-CN" altLang="en-US" sz="2800" b="1" dirty="0">
                <a:latin typeface="+mn-ea"/>
              </a:rPr>
              <a:t>）根据所求出的网孔电流即可求出各支路电流。</a:t>
            </a:r>
          </a:p>
        </p:txBody>
      </p:sp>
    </p:spTree>
    <p:custDataLst>
      <p:tags r:id="rId1"/>
    </p:custDataLst>
    <p:extLst>
      <p:ext uri="{BB962C8B-B14F-4D97-AF65-F5344CB8AC3E}">
        <p14:creationId xmlns:p14="http://schemas.microsoft.com/office/powerpoint/2010/main" val="373990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10">
            <a:extLst>
              <a:ext uri="{FF2B5EF4-FFF2-40B4-BE49-F238E27FC236}">
                <a16:creationId xmlns:a16="http://schemas.microsoft.com/office/drawing/2014/main" id="{646D5B8F-EE16-424B-8A2D-A2A0EDF92584}"/>
              </a:ext>
            </a:extLst>
          </p:cNvPr>
          <p:cNvSpPr/>
          <p:nvPr/>
        </p:nvSpPr>
        <p:spPr>
          <a:xfrm>
            <a:off x="4640791" y="3696079"/>
            <a:ext cx="501652" cy="50089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11">
            <a:extLst>
              <a:ext uri="{FF2B5EF4-FFF2-40B4-BE49-F238E27FC236}">
                <a16:creationId xmlns:a16="http://schemas.microsoft.com/office/drawing/2014/main" id="{4A4267D3-9B00-477D-AAFB-E7A65DEE36ED}"/>
              </a:ext>
            </a:extLst>
          </p:cNvPr>
          <p:cNvSpPr/>
          <p:nvPr/>
        </p:nvSpPr>
        <p:spPr>
          <a:xfrm>
            <a:off x="7049558" y="3696084"/>
            <a:ext cx="501652" cy="5008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文本框 35">
            <a:extLst>
              <a:ext uri="{FF2B5EF4-FFF2-40B4-BE49-F238E27FC236}">
                <a16:creationId xmlns:a16="http://schemas.microsoft.com/office/drawing/2014/main" id="{0BB263E3-37FD-47A9-9B3A-CD160F374231}"/>
              </a:ext>
            </a:extLst>
          </p:cNvPr>
          <p:cNvSpPr txBox="1"/>
          <p:nvPr/>
        </p:nvSpPr>
        <p:spPr>
          <a:xfrm>
            <a:off x="3474927" y="2939507"/>
            <a:ext cx="5242141" cy="2485232"/>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3600" dirty="0">
                <a:latin typeface="Agency FB" panose="020B0503020202020204" pitchFamily="34" charset="0"/>
              </a:rPr>
              <a:t>2.1 </a:t>
            </a:r>
            <a:r>
              <a:rPr lang="zh-CN" altLang="en-US" sz="3600" dirty="0">
                <a:latin typeface="Agency FB" panose="020B0503020202020204" pitchFamily="34" charset="0"/>
              </a:rPr>
              <a:t>直流电路的一般分析法</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2.2 </a:t>
            </a:r>
            <a:r>
              <a:rPr lang="zh-CN" altLang="en-US" sz="3600" dirty="0">
                <a:latin typeface="Agency FB" panose="020B0503020202020204" pitchFamily="34" charset="0"/>
              </a:rPr>
              <a:t>线性电路的基本定理</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2.3 </a:t>
            </a:r>
            <a:r>
              <a:rPr lang="zh-CN" altLang="en-US" sz="3600" dirty="0">
                <a:latin typeface="Agency FB" panose="020B0503020202020204" pitchFamily="34" charset="0"/>
              </a:rPr>
              <a:t>最大功率传输定理</a:t>
            </a:r>
            <a:endParaRPr lang="en-US" altLang="zh-CN" sz="3600" dirty="0">
              <a:latin typeface="Agency FB" panose="020B0503020202020204" pitchFamily="34" charset="0"/>
            </a:endParaRPr>
          </a:p>
        </p:txBody>
      </p:sp>
    </p:spTree>
    <p:extLst>
      <p:ext uri="{BB962C8B-B14F-4D97-AF65-F5344CB8AC3E}">
        <p14:creationId xmlns:p14="http://schemas.microsoft.com/office/powerpoint/2010/main" val="1184831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Effect transition="in" filter="fade">
                                      <p:cBhvr>
                                        <p:cTn id="20" dur="500"/>
                                        <p:tgtEl>
                                          <p:spTgt spid="2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1</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619883"/>
            <a:ext cx="11327908"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2.2 </a:t>
            </a:r>
            <a:r>
              <a:rPr lang="zh-CN" altLang="en-US" sz="2800" b="1" dirty="0">
                <a:latin typeface="+mn-ea"/>
              </a:rPr>
              <a:t>用网孔电流法求图</a:t>
            </a:r>
            <a:r>
              <a:rPr lang="en-US" altLang="zh-CN" sz="2800" b="1" dirty="0">
                <a:latin typeface="+mn-ea"/>
              </a:rPr>
              <a:t>2.4</a:t>
            </a:r>
            <a:r>
              <a:rPr lang="zh-CN" altLang="en-US" sz="2800" b="1" dirty="0">
                <a:latin typeface="+mn-ea"/>
              </a:rPr>
              <a:t>所示电路的各支路电流。</a:t>
            </a:r>
          </a:p>
        </p:txBody>
      </p:sp>
      <p:grpSp>
        <p:nvGrpSpPr>
          <p:cNvPr id="16" name="组合 15">
            <a:extLst>
              <a:ext uri="{FF2B5EF4-FFF2-40B4-BE49-F238E27FC236}">
                <a16:creationId xmlns:a16="http://schemas.microsoft.com/office/drawing/2014/main" id="{2A3C8480-0C98-47F8-90B5-60133E9A1F1E}"/>
              </a:ext>
            </a:extLst>
          </p:cNvPr>
          <p:cNvGrpSpPr/>
          <p:nvPr/>
        </p:nvGrpSpPr>
        <p:grpSpPr>
          <a:xfrm>
            <a:off x="432046" y="2373934"/>
            <a:ext cx="677664" cy="523220"/>
            <a:chOff x="1630530" y="3167367"/>
            <a:chExt cx="677664" cy="523220"/>
          </a:xfrm>
        </p:grpSpPr>
        <p:sp>
          <p:nvSpPr>
            <p:cNvPr id="17" name="矩形: 圆角 16">
              <a:extLst>
                <a:ext uri="{FF2B5EF4-FFF2-40B4-BE49-F238E27FC236}">
                  <a16:creationId xmlns:a16="http://schemas.microsoft.com/office/drawing/2014/main" id="{E3C4FE51-B830-4478-B470-CFB706775E6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7C11778-FCE4-4AFA-BF34-3D94AADFF279}"/>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3" name="图片 2">
            <a:extLst>
              <a:ext uri="{FF2B5EF4-FFF2-40B4-BE49-F238E27FC236}">
                <a16:creationId xmlns:a16="http://schemas.microsoft.com/office/drawing/2014/main" id="{F297E687-355F-48B7-8EAB-3A77A8F032C3}"/>
              </a:ext>
            </a:extLst>
          </p:cNvPr>
          <p:cNvPicPr>
            <a:picLocks noChangeAspect="1"/>
          </p:cNvPicPr>
          <p:nvPr/>
        </p:nvPicPr>
        <p:blipFill>
          <a:blip r:embed="rId5"/>
          <a:stretch>
            <a:fillRect/>
          </a:stretch>
        </p:blipFill>
        <p:spPr>
          <a:xfrm>
            <a:off x="7382647" y="2143103"/>
            <a:ext cx="4377307" cy="3773751"/>
          </a:xfrm>
          <a:prstGeom prst="rect">
            <a:avLst/>
          </a:prstGeom>
        </p:spPr>
      </p:pic>
      <p:sp>
        <p:nvSpPr>
          <p:cNvPr id="4" name="弧形 3">
            <a:extLst>
              <a:ext uri="{FF2B5EF4-FFF2-40B4-BE49-F238E27FC236}">
                <a16:creationId xmlns:a16="http://schemas.microsoft.com/office/drawing/2014/main" id="{7864E9F7-BC27-48D9-8C47-98063FAEF1E3}"/>
              </a:ext>
            </a:extLst>
          </p:cNvPr>
          <p:cNvSpPr/>
          <p:nvPr/>
        </p:nvSpPr>
        <p:spPr>
          <a:xfrm>
            <a:off x="8620217" y="3688188"/>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a:extLst>
              <a:ext uri="{FF2B5EF4-FFF2-40B4-BE49-F238E27FC236}">
                <a16:creationId xmlns:a16="http://schemas.microsoft.com/office/drawing/2014/main" id="{F80438F7-3D0E-4D6A-BBA8-6D59189D50FF}"/>
              </a:ext>
            </a:extLst>
          </p:cNvPr>
          <p:cNvSpPr/>
          <p:nvPr/>
        </p:nvSpPr>
        <p:spPr>
          <a:xfrm>
            <a:off x="10308454" y="3688187"/>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a:extLst>
              <a:ext uri="{FF2B5EF4-FFF2-40B4-BE49-F238E27FC236}">
                <a16:creationId xmlns:a16="http://schemas.microsoft.com/office/drawing/2014/main" id="{4FF737C9-D2F9-484B-B099-7593FCA98D18}"/>
              </a:ext>
            </a:extLst>
          </p:cNvPr>
          <p:cNvSpPr/>
          <p:nvPr/>
        </p:nvSpPr>
        <p:spPr>
          <a:xfrm>
            <a:off x="9037468" y="2662631"/>
            <a:ext cx="1198485" cy="506027"/>
          </a:xfrm>
          <a:prstGeom prst="arc">
            <a:avLst>
              <a:gd name="adj1" fmla="val 11921213"/>
              <a:gd name="adj2" fmla="val 956974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AA8D7EDC-431C-466C-B0CD-BE07C6637C5D}"/>
              </a:ext>
            </a:extLst>
          </p:cNvPr>
          <p:cNvGraphicFramePr>
            <a:graphicFrameLocks noChangeAspect="1"/>
          </p:cNvGraphicFramePr>
          <p:nvPr>
            <p:extLst>
              <p:ext uri="{D42A27DB-BD31-4B8C-83A1-F6EECF244321}">
                <p14:modId xmlns:p14="http://schemas.microsoft.com/office/powerpoint/2010/main" val="3230404687"/>
              </p:ext>
            </p:extLst>
          </p:nvPr>
        </p:nvGraphicFramePr>
        <p:xfrm>
          <a:off x="8697176" y="3757927"/>
          <a:ext cx="494151" cy="523219"/>
        </p:xfrm>
        <a:graphic>
          <a:graphicData uri="http://schemas.openxmlformats.org/presentationml/2006/ole">
            <mc:AlternateContent xmlns:mc="http://schemas.openxmlformats.org/markup-compatibility/2006">
              <mc:Choice xmlns:v="urn:schemas-microsoft-com:vml" Requires="v">
                <p:oleObj spid="_x0000_s11680" name="Equation" r:id="rId6" imgW="215640" imgH="228600" progId="Equation.DSMT4">
                  <p:embed/>
                </p:oleObj>
              </mc:Choice>
              <mc:Fallback>
                <p:oleObj name="Equation" r:id="rId6" imgW="215640" imgH="228600" progId="Equation.DSMT4">
                  <p:embed/>
                  <p:pic>
                    <p:nvPicPr>
                      <p:cNvPr id="0" name=""/>
                      <p:cNvPicPr/>
                      <p:nvPr/>
                    </p:nvPicPr>
                    <p:blipFill>
                      <a:blip r:embed="rId7"/>
                      <a:stretch>
                        <a:fillRect/>
                      </a:stretch>
                    </p:blipFill>
                    <p:spPr>
                      <a:xfrm>
                        <a:off x="8697176" y="3757927"/>
                        <a:ext cx="494151" cy="52321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996C31-DDB3-4425-B2CC-64F1A8B2CC95}"/>
              </a:ext>
            </a:extLst>
          </p:cNvPr>
          <p:cNvGraphicFramePr>
            <a:graphicFrameLocks noChangeAspect="1"/>
          </p:cNvGraphicFramePr>
          <p:nvPr>
            <p:extLst>
              <p:ext uri="{D42A27DB-BD31-4B8C-83A1-F6EECF244321}">
                <p14:modId xmlns:p14="http://schemas.microsoft.com/office/powerpoint/2010/main" val="3447422355"/>
              </p:ext>
            </p:extLst>
          </p:nvPr>
        </p:nvGraphicFramePr>
        <p:xfrm>
          <a:off x="10433304" y="3768368"/>
          <a:ext cx="523220" cy="523220"/>
        </p:xfrm>
        <a:graphic>
          <a:graphicData uri="http://schemas.openxmlformats.org/presentationml/2006/ole">
            <mc:AlternateContent xmlns:mc="http://schemas.openxmlformats.org/markup-compatibility/2006">
              <mc:Choice xmlns:v="urn:schemas-microsoft-com:vml" Requires="v">
                <p:oleObj spid="_x0000_s11681" name="Equation" r:id="rId8" imgW="228600" imgH="228600" progId="Equation.DSMT4">
                  <p:embed/>
                </p:oleObj>
              </mc:Choice>
              <mc:Fallback>
                <p:oleObj name="Equation" r:id="rId8" imgW="228600" imgH="228600" progId="Equation.DSMT4">
                  <p:embed/>
                  <p:pic>
                    <p:nvPicPr>
                      <p:cNvPr id="0" name=""/>
                      <p:cNvPicPr/>
                      <p:nvPr/>
                    </p:nvPicPr>
                    <p:blipFill>
                      <a:blip r:embed="rId9"/>
                      <a:stretch>
                        <a:fillRect/>
                      </a:stretch>
                    </p:blipFill>
                    <p:spPr>
                      <a:xfrm>
                        <a:off x="10433304" y="3768368"/>
                        <a:ext cx="523220" cy="52322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7DABD1B-E629-42FE-BAD6-FF7FE3D2A745}"/>
              </a:ext>
            </a:extLst>
          </p:cNvPr>
          <p:cNvGraphicFramePr>
            <a:graphicFrameLocks noChangeAspect="1"/>
          </p:cNvGraphicFramePr>
          <p:nvPr>
            <p:extLst>
              <p:ext uri="{D42A27DB-BD31-4B8C-83A1-F6EECF244321}">
                <p14:modId xmlns:p14="http://schemas.microsoft.com/office/powerpoint/2010/main" val="1324889692"/>
              </p:ext>
            </p:extLst>
          </p:nvPr>
        </p:nvGraphicFramePr>
        <p:xfrm>
          <a:off x="9375100" y="2662631"/>
          <a:ext cx="523219" cy="523219"/>
        </p:xfrm>
        <a:graphic>
          <a:graphicData uri="http://schemas.openxmlformats.org/presentationml/2006/ole">
            <mc:AlternateContent xmlns:mc="http://schemas.openxmlformats.org/markup-compatibility/2006">
              <mc:Choice xmlns:v="urn:schemas-microsoft-com:vml" Requires="v">
                <p:oleObj spid="_x0000_s11682" name="Equation" r:id="rId10" imgW="228600" imgH="228600" progId="Equation.DSMT4">
                  <p:embed/>
                </p:oleObj>
              </mc:Choice>
              <mc:Fallback>
                <p:oleObj name="Equation" r:id="rId10" imgW="228600" imgH="228600" progId="Equation.DSMT4">
                  <p:embed/>
                  <p:pic>
                    <p:nvPicPr>
                      <p:cNvPr id="0" name=""/>
                      <p:cNvPicPr/>
                      <p:nvPr/>
                    </p:nvPicPr>
                    <p:blipFill>
                      <a:blip r:embed="rId11"/>
                      <a:stretch>
                        <a:fillRect/>
                      </a:stretch>
                    </p:blipFill>
                    <p:spPr>
                      <a:xfrm>
                        <a:off x="9375100" y="2662631"/>
                        <a:ext cx="523219" cy="523219"/>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AA469D5F-0402-409C-8BBA-4E7597678434}"/>
              </a:ext>
            </a:extLst>
          </p:cNvPr>
          <p:cNvSpPr txBox="1"/>
          <p:nvPr/>
        </p:nvSpPr>
        <p:spPr>
          <a:xfrm>
            <a:off x="1559032" y="2373934"/>
            <a:ext cx="5756168" cy="523220"/>
          </a:xfrm>
          <a:prstGeom prst="rect">
            <a:avLst/>
          </a:prstGeom>
          <a:noFill/>
        </p:spPr>
        <p:txBody>
          <a:bodyPr wrap="square" rtlCol="0">
            <a:spAutoFit/>
          </a:bodyPr>
          <a:lstStyle/>
          <a:p>
            <a:r>
              <a:rPr lang="zh-CN" altLang="en-US" sz="2800" b="1" dirty="0"/>
              <a:t>   网孔电流参考方向如图所示，</a:t>
            </a:r>
            <a:endParaRPr lang="en-US" altLang="zh-CN" sz="2800" b="1" dirty="0"/>
          </a:p>
        </p:txBody>
      </p:sp>
      <p:sp>
        <p:nvSpPr>
          <p:cNvPr id="25" name="文本框 24">
            <a:extLst>
              <a:ext uri="{FF2B5EF4-FFF2-40B4-BE49-F238E27FC236}">
                <a16:creationId xmlns:a16="http://schemas.microsoft.com/office/drawing/2014/main" id="{95B22955-18D7-47F7-8DEF-952304D3BAC2}"/>
              </a:ext>
            </a:extLst>
          </p:cNvPr>
          <p:cNvSpPr txBox="1"/>
          <p:nvPr/>
        </p:nvSpPr>
        <p:spPr>
          <a:xfrm>
            <a:off x="1559032" y="2951946"/>
            <a:ext cx="5756168" cy="954107"/>
          </a:xfrm>
          <a:prstGeom prst="rect">
            <a:avLst/>
          </a:prstGeom>
          <a:noFill/>
        </p:spPr>
        <p:txBody>
          <a:bodyPr wrap="square" rtlCol="0">
            <a:spAutoFit/>
          </a:bodyPr>
          <a:lstStyle/>
          <a:p>
            <a:r>
              <a:rPr lang="zh-CN" altLang="en-US" sz="2800" b="1" dirty="0"/>
              <a:t>   计算出各网孔的自电阻、相邻网孔的互电阻、各网孔电源电压：</a:t>
            </a:r>
          </a:p>
        </p:txBody>
      </p:sp>
      <p:graphicFrame>
        <p:nvGraphicFramePr>
          <p:cNvPr id="22" name="对象 21">
            <a:extLst>
              <a:ext uri="{FF2B5EF4-FFF2-40B4-BE49-F238E27FC236}">
                <a16:creationId xmlns:a16="http://schemas.microsoft.com/office/drawing/2014/main" id="{CFFE92E0-8887-4B62-B540-301EE1ED8E8C}"/>
              </a:ext>
            </a:extLst>
          </p:cNvPr>
          <p:cNvGraphicFramePr>
            <a:graphicFrameLocks noChangeAspect="1"/>
          </p:cNvGraphicFramePr>
          <p:nvPr>
            <p:extLst>
              <p:ext uri="{D42A27DB-BD31-4B8C-83A1-F6EECF244321}">
                <p14:modId xmlns:p14="http://schemas.microsoft.com/office/powerpoint/2010/main" val="2924340117"/>
              </p:ext>
            </p:extLst>
          </p:nvPr>
        </p:nvGraphicFramePr>
        <p:xfrm>
          <a:off x="3163888" y="3952875"/>
          <a:ext cx="1916112" cy="1277938"/>
        </p:xfrm>
        <a:graphic>
          <a:graphicData uri="http://schemas.openxmlformats.org/presentationml/2006/ole">
            <mc:AlternateContent xmlns:mc="http://schemas.openxmlformats.org/markup-compatibility/2006">
              <mc:Choice xmlns:v="urn:schemas-microsoft-com:vml" Requires="v">
                <p:oleObj spid="_x0000_s11683" name="Equation" r:id="rId12" imgW="1028520" imgH="685800" progId="Equation.DSMT4">
                  <p:embed/>
                </p:oleObj>
              </mc:Choice>
              <mc:Fallback>
                <p:oleObj name="Equation" r:id="rId12" imgW="1028520" imgH="685800" progId="Equation.DSMT4">
                  <p:embed/>
                  <p:pic>
                    <p:nvPicPr>
                      <p:cNvPr id="0" name=""/>
                      <p:cNvPicPr/>
                      <p:nvPr/>
                    </p:nvPicPr>
                    <p:blipFill>
                      <a:blip r:embed="rId13"/>
                      <a:stretch>
                        <a:fillRect/>
                      </a:stretch>
                    </p:blipFill>
                    <p:spPr>
                      <a:xfrm>
                        <a:off x="3163888" y="3952875"/>
                        <a:ext cx="1916112" cy="1277938"/>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413B39CF-F7C6-4D4C-A6A1-3DE4DF8BE005}"/>
              </a:ext>
            </a:extLst>
          </p:cNvPr>
          <p:cNvSpPr/>
          <p:nvPr/>
        </p:nvSpPr>
        <p:spPr>
          <a:xfrm>
            <a:off x="1559032" y="3953641"/>
            <a:ext cx="1620957" cy="523220"/>
          </a:xfrm>
          <a:prstGeom prst="rect">
            <a:avLst/>
          </a:prstGeom>
        </p:spPr>
        <p:txBody>
          <a:bodyPr wrap="none">
            <a:spAutoFit/>
          </a:bodyPr>
          <a:lstStyle/>
          <a:p>
            <a:r>
              <a:rPr lang="zh-CN" altLang="en-US" sz="2800" b="1" dirty="0">
                <a:solidFill>
                  <a:srgbClr val="FF0000"/>
                </a:solidFill>
              </a:rPr>
              <a:t>自电阻：</a:t>
            </a:r>
            <a:endParaRPr lang="zh-CN" altLang="en-US" sz="2800" dirty="0">
              <a:solidFill>
                <a:srgbClr val="FF0000"/>
              </a:solidFill>
            </a:endParaRPr>
          </a:p>
        </p:txBody>
      </p:sp>
      <p:sp>
        <p:nvSpPr>
          <p:cNvPr id="28" name="矩形 27">
            <a:extLst>
              <a:ext uri="{FF2B5EF4-FFF2-40B4-BE49-F238E27FC236}">
                <a16:creationId xmlns:a16="http://schemas.microsoft.com/office/drawing/2014/main" id="{71C889D2-0E93-4576-BA9E-BA4DB4C50E31}"/>
              </a:ext>
            </a:extLst>
          </p:cNvPr>
          <p:cNvSpPr/>
          <p:nvPr/>
        </p:nvSpPr>
        <p:spPr>
          <a:xfrm>
            <a:off x="1559032" y="5322754"/>
            <a:ext cx="1620957" cy="523220"/>
          </a:xfrm>
          <a:prstGeom prst="rect">
            <a:avLst/>
          </a:prstGeom>
        </p:spPr>
        <p:txBody>
          <a:bodyPr wrap="none">
            <a:spAutoFit/>
          </a:bodyPr>
          <a:lstStyle/>
          <a:p>
            <a:r>
              <a:rPr lang="zh-CN" altLang="en-US" sz="2800" b="1" dirty="0">
                <a:solidFill>
                  <a:srgbClr val="FF0000"/>
                </a:solidFill>
              </a:rPr>
              <a:t>互电阻：</a:t>
            </a:r>
            <a:endParaRPr lang="zh-CN" altLang="en-US" sz="2800" dirty="0">
              <a:solidFill>
                <a:srgbClr val="FF0000"/>
              </a:solidFill>
            </a:endParaRPr>
          </a:p>
        </p:txBody>
      </p:sp>
      <p:graphicFrame>
        <p:nvGraphicFramePr>
          <p:cNvPr id="24" name="对象 23">
            <a:extLst>
              <a:ext uri="{FF2B5EF4-FFF2-40B4-BE49-F238E27FC236}">
                <a16:creationId xmlns:a16="http://schemas.microsoft.com/office/drawing/2014/main" id="{0551C3AE-2F13-4CB4-B58B-A68FC94E874B}"/>
              </a:ext>
            </a:extLst>
          </p:cNvPr>
          <p:cNvGraphicFramePr>
            <a:graphicFrameLocks noChangeAspect="1"/>
          </p:cNvGraphicFramePr>
          <p:nvPr>
            <p:extLst>
              <p:ext uri="{D42A27DB-BD31-4B8C-83A1-F6EECF244321}">
                <p14:modId xmlns:p14="http://schemas.microsoft.com/office/powerpoint/2010/main" val="3061747740"/>
              </p:ext>
            </p:extLst>
          </p:nvPr>
        </p:nvGraphicFramePr>
        <p:xfrm>
          <a:off x="3168650" y="5322888"/>
          <a:ext cx="1939925" cy="1276350"/>
        </p:xfrm>
        <a:graphic>
          <a:graphicData uri="http://schemas.openxmlformats.org/presentationml/2006/ole">
            <mc:AlternateContent xmlns:mc="http://schemas.openxmlformats.org/markup-compatibility/2006">
              <mc:Choice xmlns:v="urn:schemas-microsoft-com:vml" Requires="v">
                <p:oleObj spid="_x0000_s11684" name="Equation" r:id="rId14" imgW="1041120" imgH="685800" progId="Equation.DSMT4">
                  <p:embed/>
                </p:oleObj>
              </mc:Choice>
              <mc:Fallback>
                <p:oleObj name="Equation" r:id="rId14" imgW="1041120" imgH="685800" progId="Equation.DSMT4">
                  <p:embed/>
                  <p:pic>
                    <p:nvPicPr>
                      <p:cNvPr id="0" name=""/>
                      <p:cNvPicPr/>
                      <p:nvPr/>
                    </p:nvPicPr>
                    <p:blipFill>
                      <a:blip r:embed="rId15"/>
                      <a:stretch>
                        <a:fillRect/>
                      </a:stretch>
                    </p:blipFill>
                    <p:spPr>
                      <a:xfrm>
                        <a:off x="3168650" y="5322888"/>
                        <a:ext cx="1939925" cy="12763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16841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par>
                                <p:cTn id="30" presetID="2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down)">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down)">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21" grpId="0" animBg="1"/>
      <p:bldP spid="6" grpId="0" animBg="1"/>
      <p:bldP spid="25" grpId="0"/>
      <p:bldP spid="23"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1</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619883"/>
            <a:ext cx="11327908"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2.2 </a:t>
            </a:r>
            <a:r>
              <a:rPr lang="zh-CN" altLang="en-US" sz="2800" b="1" dirty="0">
                <a:latin typeface="+mn-ea"/>
              </a:rPr>
              <a:t>用网孔电流法求图</a:t>
            </a:r>
            <a:r>
              <a:rPr lang="en-US" altLang="zh-CN" sz="2800" b="1" dirty="0">
                <a:latin typeface="+mn-ea"/>
              </a:rPr>
              <a:t>2.4</a:t>
            </a:r>
            <a:r>
              <a:rPr lang="zh-CN" altLang="en-US" sz="2800" b="1" dirty="0">
                <a:latin typeface="+mn-ea"/>
              </a:rPr>
              <a:t>所示电路的各支路电流。</a:t>
            </a:r>
          </a:p>
        </p:txBody>
      </p:sp>
      <p:grpSp>
        <p:nvGrpSpPr>
          <p:cNvPr id="16" name="组合 15">
            <a:extLst>
              <a:ext uri="{FF2B5EF4-FFF2-40B4-BE49-F238E27FC236}">
                <a16:creationId xmlns:a16="http://schemas.microsoft.com/office/drawing/2014/main" id="{2A3C8480-0C98-47F8-90B5-60133E9A1F1E}"/>
              </a:ext>
            </a:extLst>
          </p:cNvPr>
          <p:cNvGrpSpPr/>
          <p:nvPr/>
        </p:nvGrpSpPr>
        <p:grpSpPr>
          <a:xfrm>
            <a:off x="432046" y="2373934"/>
            <a:ext cx="677664" cy="523220"/>
            <a:chOff x="1630530" y="3167367"/>
            <a:chExt cx="677664" cy="523220"/>
          </a:xfrm>
        </p:grpSpPr>
        <p:sp>
          <p:nvSpPr>
            <p:cNvPr id="17" name="矩形: 圆角 16">
              <a:extLst>
                <a:ext uri="{FF2B5EF4-FFF2-40B4-BE49-F238E27FC236}">
                  <a16:creationId xmlns:a16="http://schemas.microsoft.com/office/drawing/2014/main" id="{E3C4FE51-B830-4478-B470-CFB706775E6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7C11778-FCE4-4AFA-BF34-3D94AADFF279}"/>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3" name="图片 2">
            <a:extLst>
              <a:ext uri="{FF2B5EF4-FFF2-40B4-BE49-F238E27FC236}">
                <a16:creationId xmlns:a16="http://schemas.microsoft.com/office/drawing/2014/main" id="{F297E687-355F-48B7-8EAB-3A77A8F032C3}"/>
              </a:ext>
            </a:extLst>
          </p:cNvPr>
          <p:cNvPicPr>
            <a:picLocks noChangeAspect="1"/>
          </p:cNvPicPr>
          <p:nvPr/>
        </p:nvPicPr>
        <p:blipFill>
          <a:blip r:embed="rId5"/>
          <a:stretch>
            <a:fillRect/>
          </a:stretch>
        </p:blipFill>
        <p:spPr>
          <a:xfrm>
            <a:off x="7382647" y="2143103"/>
            <a:ext cx="4377307" cy="3773751"/>
          </a:xfrm>
          <a:prstGeom prst="rect">
            <a:avLst/>
          </a:prstGeom>
        </p:spPr>
      </p:pic>
      <p:sp>
        <p:nvSpPr>
          <p:cNvPr id="4" name="弧形 3">
            <a:extLst>
              <a:ext uri="{FF2B5EF4-FFF2-40B4-BE49-F238E27FC236}">
                <a16:creationId xmlns:a16="http://schemas.microsoft.com/office/drawing/2014/main" id="{7864E9F7-BC27-48D9-8C47-98063FAEF1E3}"/>
              </a:ext>
            </a:extLst>
          </p:cNvPr>
          <p:cNvSpPr/>
          <p:nvPr/>
        </p:nvSpPr>
        <p:spPr>
          <a:xfrm>
            <a:off x="8620217" y="3688188"/>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a:extLst>
              <a:ext uri="{FF2B5EF4-FFF2-40B4-BE49-F238E27FC236}">
                <a16:creationId xmlns:a16="http://schemas.microsoft.com/office/drawing/2014/main" id="{F80438F7-3D0E-4D6A-BBA8-6D59189D50FF}"/>
              </a:ext>
            </a:extLst>
          </p:cNvPr>
          <p:cNvSpPr/>
          <p:nvPr/>
        </p:nvSpPr>
        <p:spPr>
          <a:xfrm>
            <a:off x="10308454" y="3688187"/>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a:extLst>
              <a:ext uri="{FF2B5EF4-FFF2-40B4-BE49-F238E27FC236}">
                <a16:creationId xmlns:a16="http://schemas.microsoft.com/office/drawing/2014/main" id="{4FF737C9-D2F9-484B-B099-7593FCA98D18}"/>
              </a:ext>
            </a:extLst>
          </p:cNvPr>
          <p:cNvSpPr/>
          <p:nvPr/>
        </p:nvSpPr>
        <p:spPr>
          <a:xfrm>
            <a:off x="9037468" y="2662631"/>
            <a:ext cx="1198485" cy="506027"/>
          </a:xfrm>
          <a:prstGeom prst="arc">
            <a:avLst>
              <a:gd name="adj1" fmla="val 11921213"/>
              <a:gd name="adj2" fmla="val 956974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AA8D7EDC-431C-466C-B0CD-BE07C6637C5D}"/>
              </a:ext>
            </a:extLst>
          </p:cNvPr>
          <p:cNvGraphicFramePr>
            <a:graphicFrameLocks noChangeAspect="1"/>
          </p:cNvGraphicFramePr>
          <p:nvPr/>
        </p:nvGraphicFramePr>
        <p:xfrm>
          <a:off x="8697176" y="3757927"/>
          <a:ext cx="494151" cy="523219"/>
        </p:xfrm>
        <a:graphic>
          <a:graphicData uri="http://schemas.openxmlformats.org/presentationml/2006/ole">
            <mc:AlternateContent xmlns:mc="http://schemas.openxmlformats.org/markup-compatibility/2006">
              <mc:Choice xmlns:v="urn:schemas-microsoft-com:vml" Requires="v">
                <p:oleObj spid="_x0000_s12775"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AA8D7EDC-431C-466C-B0CD-BE07C6637C5D}"/>
                          </a:ext>
                        </a:extLst>
                      </p:cNvPr>
                      <p:cNvPicPr/>
                      <p:nvPr/>
                    </p:nvPicPr>
                    <p:blipFill>
                      <a:blip r:embed="rId7"/>
                      <a:stretch>
                        <a:fillRect/>
                      </a:stretch>
                    </p:blipFill>
                    <p:spPr>
                      <a:xfrm>
                        <a:off x="8697176" y="3757927"/>
                        <a:ext cx="494151" cy="52321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996C31-DDB3-4425-B2CC-64F1A8B2CC95}"/>
              </a:ext>
            </a:extLst>
          </p:cNvPr>
          <p:cNvGraphicFramePr>
            <a:graphicFrameLocks noChangeAspect="1"/>
          </p:cNvGraphicFramePr>
          <p:nvPr/>
        </p:nvGraphicFramePr>
        <p:xfrm>
          <a:off x="10433304" y="3768368"/>
          <a:ext cx="523220" cy="523220"/>
        </p:xfrm>
        <a:graphic>
          <a:graphicData uri="http://schemas.openxmlformats.org/presentationml/2006/ole">
            <mc:AlternateContent xmlns:mc="http://schemas.openxmlformats.org/markup-compatibility/2006">
              <mc:Choice xmlns:v="urn:schemas-microsoft-com:vml" Requires="v">
                <p:oleObj spid="_x0000_s12776"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06996C31-DDB3-4425-B2CC-64F1A8B2CC95}"/>
                          </a:ext>
                        </a:extLst>
                      </p:cNvPr>
                      <p:cNvPicPr/>
                      <p:nvPr/>
                    </p:nvPicPr>
                    <p:blipFill>
                      <a:blip r:embed="rId9"/>
                      <a:stretch>
                        <a:fillRect/>
                      </a:stretch>
                    </p:blipFill>
                    <p:spPr>
                      <a:xfrm>
                        <a:off x="10433304" y="3768368"/>
                        <a:ext cx="523220" cy="52322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7DABD1B-E629-42FE-BAD6-FF7FE3D2A745}"/>
              </a:ext>
            </a:extLst>
          </p:cNvPr>
          <p:cNvGraphicFramePr>
            <a:graphicFrameLocks noChangeAspect="1"/>
          </p:cNvGraphicFramePr>
          <p:nvPr/>
        </p:nvGraphicFramePr>
        <p:xfrm>
          <a:off x="9375100" y="2662631"/>
          <a:ext cx="523219" cy="523219"/>
        </p:xfrm>
        <a:graphic>
          <a:graphicData uri="http://schemas.openxmlformats.org/presentationml/2006/ole">
            <mc:AlternateContent xmlns:mc="http://schemas.openxmlformats.org/markup-compatibility/2006">
              <mc:Choice xmlns:v="urn:schemas-microsoft-com:vml" Requires="v">
                <p:oleObj spid="_x0000_s12777" name="Equation" r:id="rId10" imgW="228600" imgH="228600" progId="Equation.DSMT4">
                  <p:embed/>
                </p:oleObj>
              </mc:Choice>
              <mc:Fallback>
                <p:oleObj name="Equation" r:id="rId10" imgW="228600" imgH="228600" progId="Equation.DSMT4">
                  <p:embed/>
                  <p:pic>
                    <p:nvPicPr>
                      <p:cNvPr id="9" name="对象 8">
                        <a:extLst>
                          <a:ext uri="{FF2B5EF4-FFF2-40B4-BE49-F238E27FC236}">
                            <a16:creationId xmlns:a16="http://schemas.microsoft.com/office/drawing/2014/main" id="{87DABD1B-E629-42FE-BAD6-FF7FE3D2A745}"/>
                          </a:ext>
                        </a:extLst>
                      </p:cNvPr>
                      <p:cNvPicPr/>
                      <p:nvPr/>
                    </p:nvPicPr>
                    <p:blipFill>
                      <a:blip r:embed="rId11"/>
                      <a:stretch>
                        <a:fillRect/>
                      </a:stretch>
                    </p:blipFill>
                    <p:spPr>
                      <a:xfrm>
                        <a:off x="9375100" y="2662631"/>
                        <a:ext cx="523219" cy="523219"/>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413B39CF-F7C6-4D4C-A6A1-3DE4DF8BE005}"/>
              </a:ext>
            </a:extLst>
          </p:cNvPr>
          <p:cNvSpPr/>
          <p:nvPr/>
        </p:nvSpPr>
        <p:spPr>
          <a:xfrm>
            <a:off x="1559032" y="2373934"/>
            <a:ext cx="2698175" cy="523220"/>
          </a:xfrm>
          <a:prstGeom prst="rect">
            <a:avLst/>
          </a:prstGeom>
        </p:spPr>
        <p:txBody>
          <a:bodyPr wrap="none">
            <a:spAutoFit/>
          </a:bodyPr>
          <a:lstStyle/>
          <a:p>
            <a:r>
              <a:rPr lang="zh-CN" altLang="en-US" sz="2800" b="1" dirty="0">
                <a:solidFill>
                  <a:srgbClr val="FF0000"/>
                </a:solidFill>
              </a:rPr>
              <a:t>网孔电源电压：</a:t>
            </a:r>
            <a:endParaRPr lang="zh-CN" altLang="en-US" sz="2800" dirty="0">
              <a:solidFill>
                <a:srgbClr val="FF0000"/>
              </a:solidFill>
            </a:endParaRPr>
          </a:p>
        </p:txBody>
      </p:sp>
      <p:graphicFrame>
        <p:nvGraphicFramePr>
          <p:cNvPr id="2" name="对象 1">
            <a:extLst>
              <a:ext uri="{FF2B5EF4-FFF2-40B4-BE49-F238E27FC236}">
                <a16:creationId xmlns:a16="http://schemas.microsoft.com/office/drawing/2014/main" id="{852E5B91-EE7D-4E83-8FAA-81B6DA5543C1}"/>
              </a:ext>
            </a:extLst>
          </p:cNvPr>
          <p:cNvGraphicFramePr>
            <a:graphicFrameLocks noChangeAspect="1"/>
          </p:cNvGraphicFramePr>
          <p:nvPr>
            <p:extLst>
              <p:ext uri="{D42A27DB-BD31-4B8C-83A1-F6EECF244321}">
                <p14:modId xmlns:p14="http://schemas.microsoft.com/office/powerpoint/2010/main" val="2567384410"/>
              </p:ext>
            </p:extLst>
          </p:nvPr>
        </p:nvGraphicFramePr>
        <p:xfrm>
          <a:off x="4103688" y="2373313"/>
          <a:ext cx="1503362" cy="1352550"/>
        </p:xfrm>
        <a:graphic>
          <a:graphicData uri="http://schemas.openxmlformats.org/presentationml/2006/ole">
            <mc:AlternateContent xmlns:mc="http://schemas.openxmlformats.org/markup-compatibility/2006">
              <mc:Choice xmlns:v="urn:schemas-microsoft-com:vml" Requires="v">
                <p:oleObj spid="_x0000_s12778" name="Equation" r:id="rId12" imgW="761760" imgH="685800" progId="Equation.DSMT4">
                  <p:embed/>
                </p:oleObj>
              </mc:Choice>
              <mc:Fallback>
                <p:oleObj name="Equation" r:id="rId12" imgW="761760" imgH="685800" progId="Equation.DSMT4">
                  <p:embed/>
                  <p:pic>
                    <p:nvPicPr>
                      <p:cNvPr id="0" name=""/>
                      <p:cNvPicPr/>
                      <p:nvPr/>
                    </p:nvPicPr>
                    <p:blipFill>
                      <a:blip r:embed="rId13"/>
                      <a:stretch>
                        <a:fillRect/>
                      </a:stretch>
                    </p:blipFill>
                    <p:spPr>
                      <a:xfrm>
                        <a:off x="4103688" y="2373313"/>
                        <a:ext cx="1503362" cy="1352550"/>
                      </a:xfrm>
                      <a:prstGeom prst="rect">
                        <a:avLst/>
                      </a:prstGeom>
                    </p:spPr>
                  </p:pic>
                </p:oleObj>
              </mc:Fallback>
            </mc:AlternateContent>
          </a:graphicData>
        </a:graphic>
      </p:graphicFrame>
      <p:sp>
        <p:nvSpPr>
          <p:cNvPr id="26" name="矩形 25">
            <a:extLst>
              <a:ext uri="{FF2B5EF4-FFF2-40B4-BE49-F238E27FC236}">
                <a16:creationId xmlns:a16="http://schemas.microsoft.com/office/drawing/2014/main" id="{504B3175-8E91-445C-BA78-76E7A68EC809}"/>
              </a:ext>
            </a:extLst>
          </p:cNvPr>
          <p:cNvSpPr/>
          <p:nvPr/>
        </p:nvSpPr>
        <p:spPr>
          <a:xfrm>
            <a:off x="1574625" y="3956923"/>
            <a:ext cx="4852610" cy="523220"/>
          </a:xfrm>
          <a:prstGeom prst="rect">
            <a:avLst/>
          </a:prstGeom>
        </p:spPr>
        <p:txBody>
          <a:bodyPr wrap="none">
            <a:spAutoFit/>
          </a:bodyPr>
          <a:lstStyle/>
          <a:p>
            <a:r>
              <a:rPr lang="zh-CN" altLang="en-US" sz="2800" b="1" dirty="0"/>
              <a:t>所以，可以得到网孔方程组：</a:t>
            </a:r>
            <a:endParaRPr lang="zh-CN" altLang="en-US" sz="2800" dirty="0"/>
          </a:p>
        </p:txBody>
      </p:sp>
      <p:graphicFrame>
        <p:nvGraphicFramePr>
          <p:cNvPr id="11" name="对象 10">
            <a:extLst>
              <a:ext uri="{FF2B5EF4-FFF2-40B4-BE49-F238E27FC236}">
                <a16:creationId xmlns:a16="http://schemas.microsoft.com/office/drawing/2014/main" id="{7B777CA6-1004-41CC-BDCF-E0473A6A4384}"/>
              </a:ext>
            </a:extLst>
          </p:cNvPr>
          <p:cNvGraphicFramePr>
            <a:graphicFrameLocks noChangeAspect="1"/>
          </p:cNvGraphicFramePr>
          <p:nvPr>
            <p:extLst>
              <p:ext uri="{D42A27DB-BD31-4B8C-83A1-F6EECF244321}">
                <p14:modId xmlns:p14="http://schemas.microsoft.com/office/powerpoint/2010/main" val="3414861705"/>
              </p:ext>
            </p:extLst>
          </p:nvPr>
        </p:nvGraphicFramePr>
        <p:xfrm>
          <a:off x="4000930" y="4710974"/>
          <a:ext cx="2562225" cy="1303338"/>
        </p:xfrm>
        <a:graphic>
          <a:graphicData uri="http://schemas.openxmlformats.org/presentationml/2006/ole">
            <mc:AlternateContent xmlns:mc="http://schemas.openxmlformats.org/markup-compatibility/2006">
              <mc:Choice xmlns:v="urn:schemas-microsoft-com:vml" Requires="v">
                <p:oleObj spid="_x0000_s12779" name="Equation" r:id="rId14" imgW="1396800" imgH="711000" progId="Equation.DSMT4">
                  <p:embed/>
                </p:oleObj>
              </mc:Choice>
              <mc:Fallback>
                <p:oleObj name="Equation" r:id="rId14" imgW="1396800" imgH="711000" progId="Equation.DSMT4">
                  <p:embed/>
                  <p:pic>
                    <p:nvPicPr>
                      <p:cNvPr id="0" name=""/>
                      <p:cNvPicPr/>
                      <p:nvPr/>
                    </p:nvPicPr>
                    <p:blipFill>
                      <a:blip r:embed="rId15"/>
                      <a:stretch>
                        <a:fillRect/>
                      </a:stretch>
                    </p:blipFill>
                    <p:spPr>
                      <a:xfrm>
                        <a:off x="4000930" y="4710974"/>
                        <a:ext cx="2562225" cy="1303338"/>
                      </a:xfrm>
                      <a:prstGeom prst="rect">
                        <a:avLst/>
                      </a:prstGeom>
                    </p:spPr>
                  </p:pic>
                </p:oleObj>
              </mc:Fallback>
            </mc:AlternateContent>
          </a:graphicData>
        </a:graphic>
      </p:graphicFrame>
      <p:sp>
        <p:nvSpPr>
          <p:cNvPr id="27" name="矩形 26">
            <a:extLst>
              <a:ext uri="{FF2B5EF4-FFF2-40B4-BE49-F238E27FC236}">
                <a16:creationId xmlns:a16="http://schemas.microsoft.com/office/drawing/2014/main" id="{60D19EA9-4592-4D80-9B4C-3B3CE1E458C5}"/>
              </a:ext>
            </a:extLst>
          </p:cNvPr>
          <p:cNvSpPr/>
          <p:nvPr/>
        </p:nvSpPr>
        <p:spPr>
          <a:xfrm>
            <a:off x="1559032" y="6245143"/>
            <a:ext cx="3416320" cy="523220"/>
          </a:xfrm>
          <a:prstGeom prst="rect">
            <a:avLst/>
          </a:prstGeom>
        </p:spPr>
        <p:txBody>
          <a:bodyPr wrap="none">
            <a:spAutoFit/>
          </a:bodyPr>
          <a:lstStyle/>
          <a:p>
            <a:r>
              <a:rPr lang="zh-CN" altLang="en-US" sz="2800" b="1" dirty="0"/>
              <a:t>求解可得网孔电流：</a:t>
            </a:r>
            <a:endParaRPr lang="zh-CN" altLang="en-US" sz="2800" dirty="0"/>
          </a:p>
        </p:txBody>
      </p:sp>
      <p:graphicFrame>
        <p:nvGraphicFramePr>
          <p:cNvPr id="13" name="对象 12">
            <a:extLst>
              <a:ext uri="{FF2B5EF4-FFF2-40B4-BE49-F238E27FC236}">
                <a16:creationId xmlns:a16="http://schemas.microsoft.com/office/drawing/2014/main" id="{CB0FA8EA-8EB5-4F91-B08F-81642730C899}"/>
              </a:ext>
            </a:extLst>
          </p:cNvPr>
          <p:cNvGraphicFramePr>
            <a:graphicFrameLocks noChangeAspect="1"/>
          </p:cNvGraphicFramePr>
          <p:nvPr>
            <p:extLst>
              <p:ext uri="{D42A27DB-BD31-4B8C-83A1-F6EECF244321}">
                <p14:modId xmlns:p14="http://schemas.microsoft.com/office/powerpoint/2010/main" val="612471263"/>
              </p:ext>
            </p:extLst>
          </p:nvPr>
        </p:nvGraphicFramePr>
        <p:xfrm>
          <a:off x="4855099" y="6347915"/>
          <a:ext cx="4321271" cy="420448"/>
        </p:xfrm>
        <a:graphic>
          <a:graphicData uri="http://schemas.openxmlformats.org/presentationml/2006/ole">
            <mc:AlternateContent xmlns:mc="http://schemas.openxmlformats.org/markup-compatibility/2006">
              <mc:Choice xmlns:v="urn:schemas-microsoft-com:vml" Requires="v">
                <p:oleObj spid="_x0000_s12780" name="Equation" r:id="rId16" imgW="2349360" imgH="228600" progId="Equation.DSMT4">
                  <p:embed/>
                </p:oleObj>
              </mc:Choice>
              <mc:Fallback>
                <p:oleObj name="Equation" r:id="rId16" imgW="2349360" imgH="228600" progId="Equation.DSMT4">
                  <p:embed/>
                  <p:pic>
                    <p:nvPicPr>
                      <p:cNvPr id="0" name=""/>
                      <p:cNvPicPr/>
                      <p:nvPr/>
                    </p:nvPicPr>
                    <p:blipFill>
                      <a:blip r:embed="rId17"/>
                      <a:stretch>
                        <a:fillRect/>
                      </a:stretch>
                    </p:blipFill>
                    <p:spPr>
                      <a:xfrm>
                        <a:off x="4855099" y="6347915"/>
                        <a:ext cx="4321271" cy="42044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57232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1</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619883"/>
            <a:ext cx="11327908"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2.2 </a:t>
            </a:r>
            <a:r>
              <a:rPr lang="zh-CN" altLang="en-US" sz="2800" b="1" dirty="0">
                <a:latin typeface="+mn-ea"/>
              </a:rPr>
              <a:t>用网孔电流法求图</a:t>
            </a:r>
            <a:r>
              <a:rPr lang="en-US" altLang="zh-CN" sz="2800" b="1" dirty="0">
                <a:latin typeface="+mn-ea"/>
              </a:rPr>
              <a:t>2.4</a:t>
            </a:r>
            <a:r>
              <a:rPr lang="zh-CN" altLang="en-US" sz="2800" b="1" dirty="0">
                <a:latin typeface="+mn-ea"/>
              </a:rPr>
              <a:t>所示电路的各支路电流。</a:t>
            </a:r>
          </a:p>
        </p:txBody>
      </p:sp>
      <p:grpSp>
        <p:nvGrpSpPr>
          <p:cNvPr id="16" name="组合 15">
            <a:extLst>
              <a:ext uri="{FF2B5EF4-FFF2-40B4-BE49-F238E27FC236}">
                <a16:creationId xmlns:a16="http://schemas.microsoft.com/office/drawing/2014/main" id="{2A3C8480-0C98-47F8-90B5-60133E9A1F1E}"/>
              </a:ext>
            </a:extLst>
          </p:cNvPr>
          <p:cNvGrpSpPr/>
          <p:nvPr/>
        </p:nvGrpSpPr>
        <p:grpSpPr>
          <a:xfrm>
            <a:off x="432046" y="2373934"/>
            <a:ext cx="677664" cy="523220"/>
            <a:chOff x="1630530" y="3167367"/>
            <a:chExt cx="677664" cy="523220"/>
          </a:xfrm>
        </p:grpSpPr>
        <p:sp>
          <p:nvSpPr>
            <p:cNvPr id="17" name="矩形: 圆角 16">
              <a:extLst>
                <a:ext uri="{FF2B5EF4-FFF2-40B4-BE49-F238E27FC236}">
                  <a16:creationId xmlns:a16="http://schemas.microsoft.com/office/drawing/2014/main" id="{E3C4FE51-B830-4478-B470-CFB706775E6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7C11778-FCE4-4AFA-BF34-3D94AADFF279}"/>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3" name="图片 2">
            <a:extLst>
              <a:ext uri="{FF2B5EF4-FFF2-40B4-BE49-F238E27FC236}">
                <a16:creationId xmlns:a16="http://schemas.microsoft.com/office/drawing/2014/main" id="{F297E687-355F-48B7-8EAB-3A77A8F032C3}"/>
              </a:ext>
            </a:extLst>
          </p:cNvPr>
          <p:cNvPicPr>
            <a:picLocks noChangeAspect="1"/>
          </p:cNvPicPr>
          <p:nvPr/>
        </p:nvPicPr>
        <p:blipFill>
          <a:blip r:embed="rId5"/>
          <a:stretch>
            <a:fillRect/>
          </a:stretch>
        </p:blipFill>
        <p:spPr>
          <a:xfrm>
            <a:off x="7382647" y="2143103"/>
            <a:ext cx="4377307" cy="3773751"/>
          </a:xfrm>
          <a:prstGeom prst="rect">
            <a:avLst/>
          </a:prstGeom>
        </p:spPr>
      </p:pic>
      <p:sp>
        <p:nvSpPr>
          <p:cNvPr id="4" name="弧形 3">
            <a:extLst>
              <a:ext uri="{FF2B5EF4-FFF2-40B4-BE49-F238E27FC236}">
                <a16:creationId xmlns:a16="http://schemas.microsoft.com/office/drawing/2014/main" id="{7864E9F7-BC27-48D9-8C47-98063FAEF1E3}"/>
              </a:ext>
            </a:extLst>
          </p:cNvPr>
          <p:cNvSpPr/>
          <p:nvPr/>
        </p:nvSpPr>
        <p:spPr>
          <a:xfrm>
            <a:off x="8620217" y="3688188"/>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a:extLst>
              <a:ext uri="{FF2B5EF4-FFF2-40B4-BE49-F238E27FC236}">
                <a16:creationId xmlns:a16="http://schemas.microsoft.com/office/drawing/2014/main" id="{F80438F7-3D0E-4D6A-BBA8-6D59189D50FF}"/>
              </a:ext>
            </a:extLst>
          </p:cNvPr>
          <p:cNvSpPr/>
          <p:nvPr/>
        </p:nvSpPr>
        <p:spPr>
          <a:xfrm>
            <a:off x="10308454" y="3688187"/>
            <a:ext cx="648070" cy="683581"/>
          </a:xfrm>
          <a:prstGeom prst="arc">
            <a:avLst>
              <a:gd name="adj1" fmla="val 12704011"/>
              <a:gd name="adj2" fmla="val 821849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a:extLst>
              <a:ext uri="{FF2B5EF4-FFF2-40B4-BE49-F238E27FC236}">
                <a16:creationId xmlns:a16="http://schemas.microsoft.com/office/drawing/2014/main" id="{4FF737C9-D2F9-484B-B099-7593FCA98D18}"/>
              </a:ext>
            </a:extLst>
          </p:cNvPr>
          <p:cNvSpPr/>
          <p:nvPr/>
        </p:nvSpPr>
        <p:spPr>
          <a:xfrm>
            <a:off x="9037468" y="2662631"/>
            <a:ext cx="1198485" cy="506027"/>
          </a:xfrm>
          <a:prstGeom prst="arc">
            <a:avLst>
              <a:gd name="adj1" fmla="val 11921213"/>
              <a:gd name="adj2" fmla="val 956974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AA8D7EDC-431C-466C-B0CD-BE07C6637C5D}"/>
              </a:ext>
            </a:extLst>
          </p:cNvPr>
          <p:cNvGraphicFramePr>
            <a:graphicFrameLocks noChangeAspect="1"/>
          </p:cNvGraphicFramePr>
          <p:nvPr/>
        </p:nvGraphicFramePr>
        <p:xfrm>
          <a:off x="8697176" y="3757927"/>
          <a:ext cx="494151" cy="523219"/>
        </p:xfrm>
        <a:graphic>
          <a:graphicData uri="http://schemas.openxmlformats.org/presentationml/2006/ole">
            <mc:AlternateContent xmlns:mc="http://schemas.openxmlformats.org/markup-compatibility/2006">
              <mc:Choice xmlns:v="urn:schemas-microsoft-com:vml" Requires="v">
                <p:oleObj spid="_x0000_s13633"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AA8D7EDC-431C-466C-B0CD-BE07C6637C5D}"/>
                          </a:ext>
                        </a:extLst>
                      </p:cNvPr>
                      <p:cNvPicPr/>
                      <p:nvPr/>
                    </p:nvPicPr>
                    <p:blipFill>
                      <a:blip r:embed="rId7"/>
                      <a:stretch>
                        <a:fillRect/>
                      </a:stretch>
                    </p:blipFill>
                    <p:spPr>
                      <a:xfrm>
                        <a:off x="8697176" y="3757927"/>
                        <a:ext cx="494151" cy="52321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996C31-DDB3-4425-B2CC-64F1A8B2CC95}"/>
              </a:ext>
            </a:extLst>
          </p:cNvPr>
          <p:cNvGraphicFramePr>
            <a:graphicFrameLocks noChangeAspect="1"/>
          </p:cNvGraphicFramePr>
          <p:nvPr/>
        </p:nvGraphicFramePr>
        <p:xfrm>
          <a:off x="10433304" y="3768368"/>
          <a:ext cx="523220" cy="523220"/>
        </p:xfrm>
        <a:graphic>
          <a:graphicData uri="http://schemas.openxmlformats.org/presentationml/2006/ole">
            <mc:AlternateContent xmlns:mc="http://schemas.openxmlformats.org/markup-compatibility/2006">
              <mc:Choice xmlns:v="urn:schemas-microsoft-com:vml" Requires="v">
                <p:oleObj spid="_x0000_s13634"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06996C31-DDB3-4425-B2CC-64F1A8B2CC95}"/>
                          </a:ext>
                        </a:extLst>
                      </p:cNvPr>
                      <p:cNvPicPr/>
                      <p:nvPr/>
                    </p:nvPicPr>
                    <p:blipFill>
                      <a:blip r:embed="rId9"/>
                      <a:stretch>
                        <a:fillRect/>
                      </a:stretch>
                    </p:blipFill>
                    <p:spPr>
                      <a:xfrm>
                        <a:off x="10433304" y="3768368"/>
                        <a:ext cx="523220" cy="52322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7DABD1B-E629-42FE-BAD6-FF7FE3D2A745}"/>
              </a:ext>
            </a:extLst>
          </p:cNvPr>
          <p:cNvGraphicFramePr>
            <a:graphicFrameLocks noChangeAspect="1"/>
          </p:cNvGraphicFramePr>
          <p:nvPr/>
        </p:nvGraphicFramePr>
        <p:xfrm>
          <a:off x="9375100" y="2662631"/>
          <a:ext cx="523219" cy="523219"/>
        </p:xfrm>
        <a:graphic>
          <a:graphicData uri="http://schemas.openxmlformats.org/presentationml/2006/ole">
            <mc:AlternateContent xmlns:mc="http://schemas.openxmlformats.org/markup-compatibility/2006">
              <mc:Choice xmlns:v="urn:schemas-microsoft-com:vml" Requires="v">
                <p:oleObj spid="_x0000_s13635" name="Equation" r:id="rId10" imgW="228600" imgH="228600" progId="Equation.DSMT4">
                  <p:embed/>
                </p:oleObj>
              </mc:Choice>
              <mc:Fallback>
                <p:oleObj name="Equation" r:id="rId10" imgW="228600" imgH="228600" progId="Equation.DSMT4">
                  <p:embed/>
                  <p:pic>
                    <p:nvPicPr>
                      <p:cNvPr id="9" name="对象 8">
                        <a:extLst>
                          <a:ext uri="{FF2B5EF4-FFF2-40B4-BE49-F238E27FC236}">
                            <a16:creationId xmlns:a16="http://schemas.microsoft.com/office/drawing/2014/main" id="{87DABD1B-E629-42FE-BAD6-FF7FE3D2A745}"/>
                          </a:ext>
                        </a:extLst>
                      </p:cNvPr>
                      <p:cNvPicPr/>
                      <p:nvPr/>
                    </p:nvPicPr>
                    <p:blipFill>
                      <a:blip r:embed="rId11"/>
                      <a:stretch>
                        <a:fillRect/>
                      </a:stretch>
                    </p:blipFill>
                    <p:spPr>
                      <a:xfrm>
                        <a:off x="9375100" y="2662631"/>
                        <a:ext cx="523219" cy="523219"/>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413B39CF-F7C6-4D4C-A6A1-3DE4DF8BE005}"/>
              </a:ext>
            </a:extLst>
          </p:cNvPr>
          <p:cNvSpPr/>
          <p:nvPr/>
        </p:nvSpPr>
        <p:spPr>
          <a:xfrm>
            <a:off x="1559032" y="2373934"/>
            <a:ext cx="5823614" cy="954107"/>
          </a:xfrm>
          <a:prstGeom prst="rect">
            <a:avLst/>
          </a:prstGeom>
        </p:spPr>
        <p:txBody>
          <a:bodyPr wrap="square">
            <a:spAutoFit/>
          </a:bodyPr>
          <a:lstStyle/>
          <a:p>
            <a:r>
              <a:rPr lang="zh-CN" altLang="en-US" sz="2800" b="1" dirty="0"/>
              <a:t>  根据网孔电流和支路电流关系，求解支路电流：</a:t>
            </a:r>
            <a:endParaRPr lang="zh-CN" altLang="en-US" sz="2800" dirty="0"/>
          </a:p>
        </p:txBody>
      </p:sp>
      <p:graphicFrame>
        <p:nvGraphicFramePr>
          <p:cNvPr id="10" name="对象 9">
            <a:extLst>
              <a:ext uri="{FF2B5EF4-FFF2-40B4-BE49-F238E27FC236}">
                <a16:creationId xmlns:a16="http://schemas.microsoft.com/office/drawing/2014/main" id="{51E86935-B3C3-466C-9563-A340D8E18EBE}"/>
              </a:ext>
            </a:extLst>
          </p:cNvPr>
          <p:cNvGraphicFramePr>
            <a:graphicFrameLocks noChangeAspect="1"/>
          </p:cNvGraphicFramePr>
          <p:nvPr>
            <p:extLst>
              <p:ext uri="{D42A27DB-BD31-4B8C-83A1-F6EECF244321}">
                <p14:modId xmlns:p14="http://schemas.microsoft.com/office/powerpoint/2010/main" val="1801096011"/>
              </p:ext>
            </p:extLst>
          </p:nvPr>
        </p:nvGraphicFramePr>
        <p:xfrm>
          <a:off x="3255029" y="3529960"/>
          <a:ext cx="2431619" cy="2523378"/>
        </p:xfrm>
        <a:graphic>
          <a:graphicData uri="http://schemas.openxmlformats.org/presentationml/2006/ole">
            <mc:AlternateContent xmlns:mc="http://schemas.openxmlformats.org/markup-compatibility/2006">
              <mc:Choice xmlns:v="urn:schemas-microsoft-com:vml" Requires="v">
                <p:oleObj spid="_x0000_s13636" name="Equation" r:id="rId12" imgW="1346040" imgH="1396800" progId="Equation.DSMT4">
                  <p:embed/>
                </p:oleObj>
              </mc:Choice>
              <mc:Fallback>
                <p:oleObj name="Equation" r:id="rId12" imgW="1346040" imgH="1396800" progId="Equation.DSMT4">
                  <p:embed/>
                  <p:pic>
                    <p:nvPicPr>
                      <p:cNvPr id="0" name=""/>
                      <p:cNvPicPr/>
                      <p:nvPr/>
                    </p:nvPicPr>
                    <p:blipFill>
                      <a:blip r:embed="rId13"/>
                      <a:stretch>
                        <a:fillRect/>
                      </a:stretch>
                    </p:blipFill>
                    <p:spPr>
                      <a:xfrm>
                        <a:off x="3255029" y="3529960"/>
                        <a:ext cx="2431619" cy="252337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65045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2</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如图所示电路，已知</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dirty="0">
                <a:latin typeface="+mn-ea"/>
              </a:rPr>
              <a:t>=130V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dirty="0">
                <a:latin typeface="+mn-ea"/>
              </a:rPr>
              <a:t>=117V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dirty="0">
                <a:latin typeface="+mn-ea"/>
              </a:rPr>
              <a:t>=1Ω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dirty="0">
                <a:latin typeface="+mn-ea"/>
              </a:rPr>
              <a:t>=0.6Ω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r>
              <a:rPr lang="en-US" altLang="zh-CN" sz="2800" b="1" dirty="0">
                <a:latin typeface="+mn-ea"/>
              </a:rPr>
              <a:t>=24Ω</a:t>
            </a:r>
            <a:r>
              <a:rPr lang="zh-CN" altLang="en-US" sz="2800" b="1" dirty="0">
                <a:latin typeface="+mn-ea"/>
              </a:rPr>
              <a:t>，用网孔电流法求解各支路电流。</a:t>
            </a:r>
          </a:p>
        </p:txBody>
      </p:sp>
      <p:grpSp>
        <p:nvGrpSpPr>
          <p:cNvPr id="8" name="组合 7">
            <a:extLst>
              <a:ext uri="{FF2B5EF4-FFF2-40B4-BE49-F238E27FC236}">
                <a16:creationId xmlns:a16="http://schemas.microsoft.com/office/drawing/2014/main" id="{7836BADE-E651-491B-B54A-268FA6A7A757}"/>
              </a:ext>
            </a:extLst>
          </p:cNvPr>
          <p:cNvGrpSpPr/>
          <p:nvPr/>
        </p:nvGrpSpPr>
        <p:grpSpPr>
          <a:xfrm>
            <a:off x="432046" y="2679266"/>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10" y="2682356"/>
            <a:ext cx="6454540" cy="523220"/>
          </a:xfrm>
          <a:prstGeom prst="rect">
            <a:avLst/>
          </a:prstGeom>
          <a:noFill/>
        </p:spPr>
        <p:txBody>
          <a:bodyPr wrap="square" rtlCol="0">
            <a:spAutoFit/>
          </a:bodyPr>
          <a:lstStyle/>
          <a:p>
            <a:r>
              <a:rPr lang="zh-CN" altLang="en-US" sz="2800" b="1" dirty="0">
                <a:latin typeface="+mn-ea"/>
              </a:rPr>
              <a:t>   假设网孔电流如图所示，</a:t>
            </a:r>
          </a:p>
        </p:txBody>
      </p:sp>
      <p:grpSp>
        <p:nvGrpSpPr>
          <p:cNvPr id="95" name="组合 94">
            <a:extLst>
              <a:ext uri="{FF2B5EF4-FFF2-40B4-BE49-F238E27FC236}">
                <a16:creationId xmlns:a16="http://schemas.microsoft.com/office/drawing/2014/main" id="{B6F9970D-01DF-48B0-88B4-535E7F146EDA}"/>
              </a:ext>
            </a:extLst>
          </p:cNvPr>
          <p:cNvGrpSpPr/>
          <p:nvPr/>
        </p:nvGrpSpPr>
        <p:grpSpPr>
          <a:xfrm>
            <a:off x="7874692" y="2284407"/>
            <a:ext cx="4127259" cy="2564741"/>
            <a:chOff x="8119035" y="2193379"/>
            <a:chExt cx="4127259" cy="2564741"/>
          </a:xfrm>
        </p:grpSpPr>
        <p:grpSp>
          <p:nvGrpSpPr>
            <p:cNvPr id="15" name="组合 14">
              <a:extLst>
                <a:ext uri="{FF2B5EF4-FFF2-40B4-BE49-F238E27FC236}">
                  <a16:creationId xmlns:a16="http://schemas.microsoft.com/office/drawing/2014/main" id="{5D3CCFAA-E735-4BE3-8031-D296576C9DB1}"/>
                </a:ext>
              </a:extLst>
            </p:cNvPr>
            <p:cNvGrpSpPr/>
            <p:nvPr/>
          </p:nvGrpSpPr>
          <p:grpSpPr>
            <a:xfrm>
              <a:off x="8119035" y="2679266"/>
              <a:ext cx="3555101" cy="2078854"/>
              <a:chOff x="8119035" y="2679266"/>
              <a:chExt cx="3555101" cy="2078854"/>
            </a:xfrm>
          </p:grpSpPr>
          <p:sp>
            <p:nvSpPr>
              <p:cNvPr id="14" name="椭圆 13">
                <a:extLst>
                  <a:ext uri="{FF2B5EF4-FFF2-40B4-BE49-F238E27FC236}">
                    <a16:creationId xmlns:a16="http://schemas.microsoft.com/office/drawing/2014/main" id="{48AE3ACE-1E45-4C81-9C55-E180252784B3}"/>
                  </a:ext>
                </a:extLst>
              </p:cNvPr>
              <p:cNvSpPr/>
              <p:nvPr/>
            </p:nvSpPr>
            <p:spPr>
              <a:xfrm>
                <a:off x="8119035" y="3125061"/>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B0D918B-A0DD-4EA8-8DA0-82CE467B4A6A}"/>
                  </a:ext>
                </a:extLst>
              </p:cNvPr>
              <p:cNvSpPr/>
              <p:nvPr/>
            </p:nvSpPr>
            <p:spPr>
              <a:xfrm>
                <a:off x="9861832" y="3302886"/>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D32EB82A-219C-4345-9E24-84E167A963C2}"/>
                  </a:ext>
                </a:extLst>
              </p:cNvPr>
              <p:cNvGrpSpPr/>
              <p:nvPr/>
            </p:nvGrpSpPr>
            <p:grpSpPr>
              <a:xfrm>
                <a:off x="8300621" y="2679266"/>
                <a:ext cx="3373515" cy="2078854"/>
                <a:chOff x="8300621" y="2679266"/>
                <a:chExt cx="3373515" cy="2078854"/>
              </a:xfrm>
            </p:grpSpPr>
            <p:cxnSp>
              <p:nvCxnSpPr>
                <p:cNvPr id="3" name="直接连接符 2">
                  <a:extLst>
                    <a:ext uri="{FF2B5EF4-FFF2-40B4-BE49-F238E27FC236}">
                      <a16:creationId xmlns:a16="http://schemas.microsoft.com/office/drawing/2014/main" id="{3666D767-BE8D-4C6D-B535-55000ACFF176}"/>
                    </a:ext>
                  </a:extLst>
                </p:cNvPr>
                <p:cNvCxnSpPr/>
                <p:nvPr/>
              </p:nvCxnSpPr>
              <p:spPr>
                <a:xfrm>
                  <a:off x="8300621" y="2679266"/>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1AFB06B-A140-48C7-A7B3-385D1510926E}"/>
                    </a:ext>
                  </a:extLst>
                </p:cNvPr>
                <p:cNvCxnSpPr/>
                <p:nvPr/>
              </p:nvCxnSpPr>
              <p:spPr>
                <a:xfrm>
                  <a:off x="8300621" y="4758120"/>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D52674E-C866-4444-AE89-A0F9AFA98CA9}"/>
                    </a:ext>
                  </a:extLst>
                </p:cNvPr>
                <p:cNvCxnSpPr>
                  <a:cxnSpLocks/>
                </p:cNvCxnSpPr>
                <p:nvPr/>
              </p:nvCxnSpPr>
              <p:spPr>
                <a:xfrm>
                  <a:off x="8300621"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3C66DCC-AE70-41BE-97C8-435B7EC399CF}"/>
                    </a:ext>
                  </a:extLst>
                </p:cNvPr>
                <p:cNvCxnSpPr>
                  <a:cxnSpLocks/>
                </p:cNvCxnSpPr>
                <p:nvPr/>
              </p:nvCxnSpPr>
              <p:spPr>
                <a:xfrm>
                  <a:off x="11674136"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E722C5A-12E6-43FF-A37F-D44985B554E5}"/>
                    </a:ext>
                  </a:extLst>
                </p:cNvPr>
                <p:cNvCxnSpPr>
                  <a:cxnSpLocks/>
                </p:cNvCxnSpPr>
                <p:nvPr/>
              </p:nvCxnSpPr>
              <p:spPr>
                <a:xfrm>
                  <a:off x="10043419"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 name="矩形 29">
              <a:extLst>
                <a:ext uri="{FF2B5EF4-FFF2-40B4-BE49-F238E27FC236}">
                  <a16:creationId xmlns:a16="http://schemas.microsoft.com/office/drawing/2014/main" id="{18648CE1-77F6-490F-B6C6-7544C984422E}"/>
                </a:ext>
              </a:extLst>
            </p:cNvPr>
            <p:cNvSpPr/>
            <p:nvPr/>
          </p:nvSpPr>
          <p:spPr>
            <a:xfrm>
              <a:off x="8187696" y="3956944"/>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3B30F1C-22BC-4BDF-9EFA-8793E424C957}"/>
                </a:ext>
              </a:extLst>
            </p:cNvPr>
            <p:cNvSpPr/>
            <p:nvPr/>
          </p:nvSpPr>
          <p:spPr>
            <a:xfrm>
              <a:off x="9946433" y="3961952"/>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0CA7867-2E2C-4E4F-B466-94732927259B}"/>
                </a:ext>
              </a:extLst>
            </p:cNvPr>
            <p:cNvSpPr/>
            <p:nvPr/>
          </p:nvSpPr>
          <p:spPr>
            <a:xfrm>
              <a:off x="11564896" y="3532266"/>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8032FC82-E24B-47C9-A722-28246B5D1036}"/>
                </a:ext>
              </a:extLst>
            </p:cNvPr>
            <p:cNvCxnSpPr/>
            <p:nvPr/>
          </p:nvCxnSpPr>
          <p:spPr>
            <a:xfrm>
              <a:off x="8939814" y="2679266"/>
              <a:ext cx="479394" cy="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01A97E66-36C7-4E65-A8DD-CF9C87214910}"/>
                </a:ext>
              </a:extLst>
            </p:cNvPr>
            <p:cNvCxnSpPr>
              <a:cxnSpLocks/>
            </p:cNvCxnSpPr>
            <p:nvPr/>
          </p:nvCxnSpPr>
          <p:spPr>
            <a:xfrm flipV="1">
              <a:off x="10043418" y="2849350"/>
              <a:ext cx="0" cy="638882"/>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BEC34D9-F757-4A06-8C33-D70CB1655ED4}"/>
                </a:ext>
              </a:extLst>
            </p:cNvPr>
            <p:cNvCxnSpPr>
              <a:cxnSpLocks/>
            </p:cNvCxnSpPr>
            <p:nvPr/>
          </p:nvCxnSpPr>
          <p:spPr>
            <a:xfrm>
              <a:off x="11674135" y="2831666"/>
              <a:ext cx="0" cy="47498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2BF07BAC-9254-473E-AAB4-921653061683}"/>
                </a:ext>
              </a:extLst>
            </p:cNvPr>
            <p:cNvSpPr txBox="1"/>
            <p:nvPr/>
          </p:nvSpPr>
          <p:spPr>
            <a:xfrm>
              <a:off x="8482528" y="3080776"/>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S1</a:t>
              </a:r>
              <a:endParaRPr lang="zh-CN" altLang="en-US" sz="2400" dirty="0"/>
            </a:p>
          </p:txBody>
        </p:sp>
        <p:sp>
          <p:nvSpPr>
            <p:cNvPr id="84" name="文本框 83">
              <a:extLst>
                <a:ext uri="{FF2B5EF4-FFF2-40B4-BE49-F238E27FC236}">
                  <a16:creationId xmlns:a16="http://schemas.microsoft.com/office/drawing/2014/main" id="{4DFB372D-919D-44BE-A146-01D6DF0DEB6E}"/>
                </a:ext>
              </a:extLst>
            </p:cNvPr>
            <p:cNvSpPr txBox="1"/>
            <p:nvPr/>
          </p:nvSpPr>
          <p:spPr>
            <a:xfrm>
              <a:off x="10225325" y="3247787"/>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S2</a:t>
              </a:r>
              <a:endParaRPr lang="zh-CN" altLang="en-US" sz="2400" dirty="0"/>
            </a:p>
          </p:txBody>
        </p:sp>
        <p:sp>
          <p:nvSpPr>
            <p:cNvPr id="85" name="文本框 84">
              <a:extLst>
                <a:ext uri="{FF2B5EF4-FFF2-40B4-BE49-F238E27FC236}">
                  <a16:creationId xmlns:a16="http://schemas.microsoft.com/office/drawing/2014/main" id="{9FECB04A-F2B3-484E-BD00-1BA735F18B2E}"/>
                </a:ext>
              </a:extLst>
            </p:cNvPr>
            <p:cNvSpPr txBox="1"/>
            <p:nvPr/>
          </p:nvSpPr>
          <p:spPr>
            <a:xfrm>
              <a:off x="8416075" y="3887572"/>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6" name="文本框 85">
              <a:extLst>
                <a:ext uri="{FF2B5EF4-FFF2-40B4-BE49-F238E27FC236}">
                  <a16:creationId xmlns:a16="http://schemas.microsoft.com/office/drawing/2014/main" id="{E5B5C2C7-1A4E-4FB5-9629-2357A8EB57A8}"/>
                </a:ext>
              </a:extLst>
            </p:cNvPr>
            <p:cNvSpPr txBox="1"/>
            <p:nvPr/>
          </p:nvSpPr>
          <p:spPr>
            <a:xfrm>
              <a:off x="10175188" y="3899958"/>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87" name="文本框 86">
              <a:extLst>
                <a:ext uri="{FF2B5EF4-FFF2-40B4-BE49-F238E27FC236}">
                  <a16:creationId xmlns:a16="http://schemas.microsoft.com/office/drawing/2014/main" id="{1441BCF7-B2EB-49C2-A421-F2A0CC940D19}"/>
                </a:ext>
              </a:extLst>
            </p:cNvPr>
            <p:cNvSpPr txBox="1"/>
            <p:nvPr/>
          </p:nvSpPr>
          <p:spPr>
            <a:xfrm>
              <a:off x="11753851" y="3469079"/>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88" name="文本框 87">
              <a:extLst>
                <a:ext uri="{FF2B5EF4-FFF2-40B4-BE49-F238E27FC236}">
                  <a16:creationId xmlns:a16="http://schemas.microsoft.com/office/drawing/2014/main" id="{A8D54560-A123-4377-B100-2DF6552C9A83}"/>
                </a:ext>
              </a:extLst>
            </p:cNvPr>
            <p:cNvSpPr txBox="1"/>
            <p:nvPr/>
          </p:nvSpPr>
          <p:spPr>
            <a:xfrm>
              <a:off x="9177938" y="2193379"/>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9" name="文本框 88">
              <a:extLst>
                <a:ext uri="{FF2B5EF4-FFF2-40B4-BE49-F238E27FC236}">
                  <a16:creationId xmlns:a16="http://schemas.microsoft.com/office/drawing/2014/main" id="{771A4532-C182-45D2-BB5B-23BAAB50170A}"/>
                </a:ext>
              </a:extLst>
            </p:cNvPr>
            <p:cNvSpPr txBox="1"/>
            <p:nvPr/>
          </p:nvSpPr>
          <p:spPr>
            <a:xfrm>
              <a:off x="10077450" y="2620458"/>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90" name="文本框 89">
              <a:extLst>
                <a:ext uri="{FF2B5EF4-FFF2-40B4-BE49-F238E27FC236}">
                  <a16:creationId xmlns:a16="http://schemas.microsoft.com/office/drawing/2014/main" id="{6D370E6D-F51D-4E7B-91A2-F49E3E2D1661}"/>
                </a:ext>
              </a:extLst>
            </p:cNvPr>
            <p:cNvSpPr txBox="1"/>
            <p:nvPr/>
          </p:nvSpPr>
          <p:spPr>
            <a:xfrm>
              <a:off x="11674134" y="2785450"/>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91" name="文本框 90">
              <a:extLst>
                <a:ext uri="{FF2B5EF4-FFF2-40B4-BE49-F238E27FC236}">
                  <a16:creationId xmlns:a16="http://schemas.microsoft.com/office/drawing/2014/main" id="{0DAE4205-6217-4221-8988-9EF02B2B55DD}"/>
                </a:ext>
              </a:extLst>
            </p:cNvPr>
            <p:cNvSpPr txBox="1"/>
            <p:nvPr/>
          </p:nvSpPr>
          <p:spPr>
            <a:xfrm>
              <a:off x="8422801" y="2822839"/>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2" name="文本框 91">
              <a:extLst>
                <a:ext uri="{FF2B5EF4-FFF2-40B4-BE49-F238E27FC236}">
                  <a16:creationId xmlns:a16="http://schemas.microsoft.com/office/drawing/2014/main" id="{476477B8-93EA-4B7F-9513-36EE17A75992}"/>
                </a:ext>
              </a:extLst>
            </p:cNvPr>
            <p:cNvSpPr txBox="1"/>
            <p:nvPr/>
          </p:nvSpPr>
          <p:spPr>
            <a:xfrm>
              <a:off x="10133694" y="3006991"/>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3" name="文本框 92">
              <a:extLst>
                <a:ext uri="{FF2B5EF4-FFF2-40B4-BE49-F238E27FC236}">
                  <a16:creationId xmlns:a16="http://schemas.microsoft.com/office/drawing/2014/main" id="{FB9000A4-263C-4E3E-BDF9-16FBEE91CFDB}"/>
                </a:ext>
              </a:extLst>
            </p:cNvPr>
            <p:cNvSpPr txBox="1"/>
            <p:nvPr/>
          </p:nvSpPr>
          <p:spPr>
            <a:xfrm>
              <a:off x="8476589" y="3282335"/>
              <a:ext cx="287258" cy="461665"/>
            </a:xfrm>
            <a:prstGeom prst="rect">
              <a:avLst/>
            </a:prstGeom>
            <a:noFill/>
          </p:spPr>
          <p:txBody>
            <a:bodyPr wrap="none" rtlCol="0">
              <a:spAutoFit/>
            </a:bodyPr>
            <a:lstStyle/>
            <a:p>
              <a:r>
                <a:rPr lang="en-US" altLang="zh-CN" sz="2400" b="1" dirty="0"/>
                <a:t>-</a:t>
              </a:r>
              <a:endParaRPr lang="zh-CN" altLang="en-US" sz="2400" b="1" dirty="0"/>
            </a:p>
          </p:txBody>
        </p:sp>
        <p:sp>
          <p:nvSpPr>
            <p:cNvPr id="94" name="文本框 93">
              <a:extLst>
                <a:ext uri="{FF2B5EF4-FFF2-40B4-BE49-F238E27FC236}">
                  <a16:creationId xmlns:a16="http://schemas.microsoft.com/office/drawing/2014/main" id="{B3C7CCD5-7174-4276-9479-5AEE8450B15F}"/>
                </a:ext>
              </a:extLst>
            </p:cNvPr>
            <p:cNvSpPr txBox="1"/>
            <p:nvPr/>
          </p:nvSpPr>
          <p:spPr>
            <a:xfrm>
              <a:off x="10164912" y="3487861"/>
              <a:ext cx="287258" cy="461665"/>
            </a:xfrm>
            <a:prstGeom prst="rect">
              <a:avLst/>
            </a:prstGeom>
            <a:noFill/>
          </p:spPr>
          <p:txBody>
            <a:bodyPr wrap="none" rtlCol="0">
              <a:spAutoFit/>
            </a:bodyPr>
            <a:lstStyle/>
            <a:p>
              <a:r>
                <a:rPr lang="en-US" altLang="zh-CN" sz="2400" b="1" dirty="0"/>
                <a:t>-</a:t>
              </a:r>
              <a:endParaRPr lang="zh-CN" altLang="en-US" sz="2400" b="1" dirty="0"/>
            </a:p>
          </p:txBody>
        </p:sp>
      </p:grpSp>
      <p:grpSp>
        <p:nvGrpSpPr>
          <p:cNvPr id="100" name="组合 99">
            <a:extLst>
              <a:ext uri="{FF2B5EF4-FFF2-40B4-BE49-F238E27FC236}">
                <a16:creationId xmlns:a16="http://schemas.microsoft.com/office/drawing/2014/main" id="{60FEAF88-918C-4CC8-9FA8-A402E63BD0C7}"/>
              </a:ext>
            </a:extLst>
          </p:cNvPr>
          <p:cNvGrpSpPr/>
          <p:nvPr/>
        </p:nvGrpSpPr>
        <p:grpSpPr>
          <a:xfrm>
            <a:off x="8729383" y="3411093"/>
            <a:ext cx="2472694" cy="656788"/>
            <a:chOff x="8729383" y="3411093"/>
            <a:chExt cx="2472694" cy="656788"/>
          </a:xfrm>
        </p:grpSpPr>
        <p:sp>
          <p:nvSpPr>
            <p:cNvPr id="96" name="弧形 95">
              <a:extLst>
                <a:ext uri="{FF2B5EF4-FFF2-40B4-BE49-F238E27FC236}">
                  <a16:creationId xmlns:a16="http://schemas.microsoft.com/office/drawing/2014/main" id="{C2FCE22B-0F8A-4DC9-B63A-ADE04B765BD4}"/>
                </a:ext>
              </a:extLst>
            </p:cNvPr>
            <p:cNvSpPr/>
            <p:nvPr/>
          </p:nvSpPr>
          <p:spPr>
            <a:xfrm>
              <a:off x="8729383" y="3429000"/>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7" name="弧形 96">
              <a:extLst>
                <a:ext uri="{FF2B5EF4-FFF2-40B4-BE49-F238E27FC236}">
                  <a16:creationId xmlns:a16="http://schemas.microsoft.com/office/drawing/2014/main" id="{CFA8CA4F-9C10-42BA-8FBB-8832E95BEBF3}"/>
                </a:ext>
              </a:extLst>
            </p:cNvPr>
            <p:cNvSpPr/>
            <p:nvPr/>
          </p:nvSpPr>
          <p:spPr>
            <a:xfrm>
              <a:off x="10481267" y="3411093"/>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aphicFrame>
          <p:nvGraphicFramePr>
            <p:cNvPr id="98" name="对象 97">
              <a:extLst>
                <a:ext uri="{FF2B5EF4-FFF2-40B4-BE49-F238E27FC236}">
                  <a16:creationId xmlns:a16="http://schemas.microsoft.com/office/drawing/2014/main" id="{825FA0C9-221E-46D8-82AB-0B02A09F43C2}"/>
                </a:ext>
              </a:extLst>
            </p:cNvPr>
            <p:cNvGraphicFramePr>
              <a:graphicFrameLocks noChangeAspect="1"/>
            </p:cNvGraphicFramePr>
            <p:nvPr>
              <p:extLst>
                <p:ext uri="{D42A27DB-BD31-4B8C-83A1-F6EECF244321}">
                  <p14:modId xmlns:p14="http://schemas.microsoft.com/office/powerpoint/2010/main" val="2070482841"/>
                </p:ext>
              </p:extLst>
            </p:nvPr>
          </p:nvGraphicFramePr>
          <p:xfrm>
            <a:off x="8982614" y="3551562"/>
            <a:ext cx="395318" cy="418572"/>
          </p:xfrm>
          <a:graphic>
            <a:graphicData uri="http://schemas.openxmlformats.org/presentationml/2006/ole">
              <mc:AlternateContent xmlns:mc="http://schemas.openxmlformats.org/markup-compatibility/2006">
                <mc:Choice xmlns:v="urn:schemas-microsoft-com:vml" Requires="v">
                  <p:oleObj spid="_x0000_s14615" name="Equation" r:id="rId5" imgW="215640" imgH="228600" progId="Equation.DSMT4">
                    <p:embed/>
                  </p:oleObj>
                </mc:Choice>
                <mc:Fallback>
                  <p:oleObj name="Equation" r:id="rId5" imgW="215640" imgH="228600" progId="Equation.DSMT4">
                    <p:embed/>
                    <p:pic>
                      <p:nvPicPr>
                        <p:cNvPr id="0" name=""/>
                        <p:cNvPicPr/>
                        <p:nvPr/>
                      </p:nvPicPr>
                      <p:blipFill>
                        <a:blip r:embed="rId6"/>
                        <a:stretch>
                          <a:fillRect/>
                        </a:stretch>
                      </p:blipFill>
                      <p:spPr>
                        <a:xfrm>
                          <a:off x="8982614" y="3551562"/>
                          <a:ext cx="395318" cy="418572"/>
                        </a:xfrm>
                        <a:prstGeom prst="rect">
                          <a:avLst/>
                        </a:prstGeom>
                      </p:spPr>
                    </p:pic>
                  </p:oleObj>
                </mc:Fallback>
              </mc:AlternateContent>
            </a:graphicData>
          </a:graphic>
        </p:graphicFrame>
        <p:graphicFrame>
          <p:nvGraphicFramePr>
            <p:cNvPr id="99" name="对象 98">
              <a:extLst>
                <a:ext uri="{FF2B5EF4-FFF2-40B4-BE49-F238E27FC236}">
                  <a16:creationId xmlns:a16="http://schemas.microsoft.com/office/drawing/2014/main" id="{CE2CEFF7-78A2-42A6-94C1-9736ED671D8F}"/>
                </a:ext>
              </a:extLst>
            </p:cNvPr>
            <p:cNvGraphicFramePr>
              <a:graphicFrameLocks noChangeAspect="1"/>
            </p:cNvGraphicFramePr>
            <p:nvPr>
              <p:extLst>
                <p:ext uri="{D42A27DB-BD31-4B8C-83A1-F6EECF244321}">
                  <p14:modId xmlns:p14="http://schemas.microsoft.com/office/powerpoint/2010/main" val="3719206680"/>
                </p:ext>
              </p:extLst>
            </p:nvPr>
          </p:nvGraphicFramePr>
          <p:xfrm>
            <a:off x="10714111" y="3551562"/>
            <a:ext cx="418572" cy="418572"/>
          </p:xfrm>
          <a:graphic>
            <a:graphicData uri="http://schemas.openxmlformats.org/presentationml/2006/ole">
              <mc:AlternateContent xmlns:mc="http://schemas.openxmlformats.org/markup-compatibility/2006">
                <mc:Choice xmlns:v="urn:schemas-microsoft-com:vml" Requires="v">
                  <p:oleObj spid="_x0000_s14616"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0714111" y="3551562"/>
                          <a:ext cx="418572" cy="418572"/>
                        </a:xfrm>
                        <a:prstGeom prst="rect">
                          <a:avLst/>
                        </a:prstGeom>
                      </p:spPr>
                    </p:pic>
                  </p:oleObj>
                </mc:Fallback>
              </mc:AlternateContent>
            </a:graphicData>
          </a:graphic>
        </p:graphicFrame>
      </p:grpSp>
      <p:sp>
        <p:nvSpPr>
          <p:cNvPr id="101" name="文本框 100">
            <a:extLst>
              <a:ext uri="{FF2B5EF4-FFF2-40B4-BE49-F238E27FC236}">
                <a16:creationId xmlns:a16="http://schemas.microsoft.com/office/drawing/2014/main" id="{456D5191-3761-4D66-88CC-8117634FAF5E}"/>
              </a:ext>
            </a:extLst>
          </p:cNvPr>
          <p:cNvSpPr txBox="1"/>
          <p:nvPr/>
        </p:nvSpPr>
        <p:spPr>
          <a:xfrm>
            <a:off x="997019" y="3307036"/>
            <a:ext cx="6454540" cy="954107"/>
          </a:xfrm>
          <a:prstGeom prst="rect">
            <a:avLst/>
          </a:prstGeom>
          <a:noFill/>
        </p:spPr>
        <p:txBody>
          <a:bodyPr wrap="square" rtlCol="0">
            <a:spAutoFit/>
          </a:bodyPr>
          <a:lstStyle/>
          <a:p>
            <a:r>
              <a:rPr lang="zh-CN" altLang="en-US" sz="2800" b="1" dirty="0">
                <a:latin typeface="+mn-ea"/>
              </a:rPr>
              <a:t>    求各网孔自电阻、互电阻、网孔电源电压：</a:t>
            </a:r>
          </a:p>
        </p:txBody>
      </p:sp>
      <p:sp>
        <p:nvSpPr>
          <p:cNvPr id="102" name="文本框 101">
            <a:extLst>
              <a:ext uri="{FF2B5EF4-FFF2-40B4-BE49-F238E27FC236}">
                <a16:creationId xmlns:a16="http://schemas.microsoft.com/office/drawing/2014/main" id="{0E697124-7B9D-4567-88C0-D52B441B39E5}"/>
              </a:ext>
            </a:extLst>
          </p:cNvPr>
          <p:cNvSpPr txBox="1"/>
          <p:nvPr/>
        </p:nvSpPr>
        <p:spPr>
          <a:xfrm>
            <a:off x="997019" y="4372094"/>
            <a:ext cx="6454540" cy="523220"/>
          </a:xfrm>
          <a:prstGeom prst="rect">
            <a:avLst/>
          </a:prstGeom>
          <a:noFill/>
        </p:spPr>
        <p:txBody>
          <a:bodyPr wrap="square" rtlCol="0">
            <a:spAutoFit/>
          </a:bodyPr>
          <a:lstStyle/>
          <a:p>
            <a:r>
              <a:rPr lang="zh-CN" altLang="en-US" sz="2800" b="1" dirty="0">
                <a:latin typeface="+mn-ea"/>
              </a:rPr>
              <a:t>    自电阻：</a:t>
            </a:r>
          </a:p>
        </p:txBody>
      </p:sp>
      <p:graphicFrame>
        <p:nvGraphicFramePr>
          <p:cNvPr id="103" name="对象 102">
            <a:extLst>
              <a:ext uri="{FF2B5EF4-FFF2-40B4-BE49-F238E27FC236}">
                <a16:creationId xmlns:a16="http://schemas.microsoft.com/office/drawing/2014/main" id="{DC6AAE9C-E9B3-416B-9CF1-50ABE70D0460}"/>
              </a:ext>
            </a:extLst>
          </p:cNvPr>
          <p:cNvGraphicFramePr>
            <a:graphicFrameLocks noChangeAspect="1"/>
          </p:cNvGraphicFramePr>
          <p:nvPr>
            <p:extLst>
              <p:ext uri="{D42A27DB-BD31-4B8C-83A1-F6EECF244321}">
                <p14:modId xmlns:p14="http://schemas.microsoft.com/office/powerpoint/2010/main" val="380374528"/>
              </p:ext>
            </p:extLst>
          </p:nvPr>
        </p:nvGraphicFramePr>
        <p:xfrm>
          <a:off x="2876620" y="4372094"/>
          <a:ext cx="2834250" cy="895026"/>
        </p:xfrm>
        <a:graphic>
          <a:graphicData uri="http://schemas.openxmlformats.org/presentationml/2006/ole">
            <mc:AlternateContent xmlns:mc="http://schemas.openxmlformats.org/markup-compatibility/2006">
              <mc:Choice xmlns:v="urn:schemas-microsoft-com:vml" Requires="v">
                <p:oleObj spid="_x0000_s14617" name="Equation" r:id="rId9" imgW="1447560" imgH="457200" progId="Equation.DSMT4">
                  <p:embed/>
                </p:oleObj>
              </mc:Choice>
              <mc:Fallback>
                <p:oleObj name="Equation" r:id="rId9" imgW="1447560" imgH="457200" progId="Equation.DSMT4">
                  <p:embed/>
                  <p:pic>
                    <p:nvPicPr>
                      <p:cNvPr id="0" name=""/>
                      <p:cNvPicPr/>
                      <p:nvPr/>
                    </p:nvPicPr>
                    <p:blipFill>
                      <a:blip r:embed="rId10"/>
                      <a:stretch>
                        <a:fillRect/>
                      </a:stretch>
                    </p:blipFill>
                    <p:spPr>
                      <a:xfrm>
                        <a:off x="2876620" y="4372094"/>
                        <a:ext cx="2834250" cy="895026"/>
                      </a:xfrm>
                      <a:prstGeom prst="rect">
                        <a:avLst/>
                      </a:prstGeom>
                    </p:spPr>
                  </p:pic>
                </p:oleObj>
              </mc:Fallback>
            </mc:AlternateContent>
          </a:graphicData>
        </a:graphic>
      </p:graphicFrame>
      <p:sp>
        <p:nvSpPr>
          <p:cNvPr id="104" name="文本框 103">
            <a:extLst>
              <a:ext uri="{FF2B5EF4-FFF2-40B4-BE49-F238E27FC236}">
                <a16:creationId xmlns:a16="http://schemas.microsoft.com/office/drawing/2014/main" id="{8AAF0250-1D0D-4BB7-8149-46219A624686}"/>
              </a:ext>
            </a:extLst>
          </p:cNvPr>
          <p:cNvSpPr txBox="1"/>
          <p:nvPr/>
        </p:nvSpPr>
        <p:spPr>
          <a:xfrm>
            <a:off x="997019" y="5378071"/>
            <a:ext cx="6454540" cy="523220"/>
          </a:xfrm>
          <a:prstGeom prst="rect">
            <a:avLst/>
          </a:prstGeom>
          <a:noFill/>
        </p:spPr>
        <p:txBody>
          <a:bodyPr wrap="square" rtlCol="0">
            <a:spAutoFit/>
          </a:bodyPr>
          <a:lstStyle/>
          <a:p>
            <a:r>
              <a:rPr lang="zh-CN" altLang="en-US" sz="2800" b="1" dirty="0">
                <a:latin typeface="+mn-ea"/>
              </a:rPr>
              <a:t>    互电阻：</a:t>
            </a:r>
          </a:p>
        </p:txBody>
      </p:sp>
      <p:graphicFrame>
        <p:nvGraphicFramePr>
          <p:cNvPr id="105" name="对象 104">
            <a:extLst>
              <a:ext uri="{FF2B5EF4-FFF2-40B4-BE49-F238E27FC236}">
                <a16:creationId xmlns:a16="http://schemas.microsoft.com/office/drawing/2014/main" id="{8AD5FC82-0666-49DD-A26A-5D9F1DDB0A89}"/>
              </a:ext>
            </a:extLst>
          </p:cNvPr>
          <p:cNvGraphicFramePr>
            <a:graphicFrameLocks noChangeAspect="1"/>
          </p:cNvGraphicFramePr>
          <p:nvPr>
            <p:extLst>
              <p:ext uri="{D42A27DB-BD31-4B8C-83A1-F6EECF244321}">
                <p14:modId xmlns:p14="http://schemas.microsoft.com/office/powerpoint/2010/main" val="3335359723"/>
              </p:ext>
            </p:extLst>
          </p:nvPr>
        </p:nvGraphicFramePr>
        <p:xfrm>
          <a:off x="2876620" y="5485937"/>
          <a:ext cx="2099845" cy="415354"/>
        </p:xfrm>
        <a:graphic>
          <a:graphicData uri="http://schemas.openxmlformats.org/presentationml/2006/ole">
            <mc:AlternateContent xmlns:mc="http://schemas.openxmlformats.org/markup-compatibility/2006">
              <mc:Choice xmlns:v="urn:schemas-microsoft-com:vml" Requires="v">
                <p:oleObj spid="_x0000_s14618" name="Equation" r:id="rId11" imgW="1155600" imgH="228600" progId="Equation.DSMT4">
                  <p:embed/>
                </p:oleObj>
              </mc:Choice>
              <mc:Fallback>
                <p:oleObj name="Equation" r:id="rId11" imgW="1155600" imgH="228600" progId="Equation.DSMT4">
                  <p:embed/>
                  <p:pic>
                    <p:nvPicPr>
                      <p:cNvPr id="0" name=""/>
                      <p:cNvPicPr/>
                      <p:nvPr/>
                    </p:nvPicPr>
                    <p:blipFill>
                      <a:blip r:embed="rId12"/>
                      <a:stretch>
                        <a:fillRect/>
                      </a:stretch>
                    </p:blipFill>
                    <p:spPr>
                      <a:xfrm>
                        <a:off x="2876620" y="5485937"/>
                        <a:ext cx="2099845" cy="41535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27654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down)">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ipe(down)">
                                      <p:cBhvr>
                                        <p:cTn id="30" dur="500"/>
                                        <p:tgtEl>
                                          <p:spTgt spid="10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wipe(down)">
                                      <p:cBhvr>
                                        <p:cTn id="35" dur="500"/>
                                        <p:tgtEl>
                                          <p:spTgt spid="1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wipe(down)">
                                      <p:cBhvr>
                                        <p:cTn id="40" dur="500"/>
                                        <p:tgtEl>
                                          <p:spTgt spid="1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wipe(down)">
                                      <p:cBhvr>
                                        <p:cTn id="45" dur="500"/>
                                        <p:tgtEl>
                                          <p:spTgt spid="10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wipe(down)">
                                      <p:cBhvr>
                                        <p:cTn id="50"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01" grpId="0"/>
      <p:bldP spid="102" grpId="0"/>
      <p:bldP spid="10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2</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如图所示电路，已知</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dirty="0">
                <a:latin typeface="+mn-ea"/>
              </a:rPr>
              <a:t>=130V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dirty="0">
                <a:latin typeface="+mn-ea"/>
              </a:rPr>
              <a:t>=117V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dirty="0">
                <a:latin typeface="+mn-ea"/>
              </a:rPr>
              <a:t>=1Ω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dirty="0">
                <a:latin typeface="+mn-ea"/>
              </a:rPr>
              <a:t>=0.6Ω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r>
              <a:rPr lang="en-US" altLang="zh-CN" sz="2800" b="1" dirty="0">
                <a:latin typeface="+mn-ea"/>
              </a:rPr>
              <a:t>=24Ω</a:t>
            </a:r>
            <a:r>
              <a:rPr lang="zh-CN" altLang="en-US" sz="2800" b="1" dirty="0">
                <a:latin typeface="+mn-ea"/>
              </a:rPr>
              <a:t>，用网孔电流法求解各支路电流。</a:t>
            </a:r>
          </a:p>
        </p:txBody>
      </p:sp>
      <p:grpSp>
        <p:nvGrpSpPr>
          <p:cNvPr id="8" name="组合 7">
            <a:extLst>
              <a:ext uri="{FF2B5EF4-FFF2-40B4-BE49-F238E27FC236}">
                <a16:creationId xmlns:a16="http://schemas.microsoft.com/office/drawing/2014/main" id="{7836BADE-E651-491B-B54A-268FA6A7A757}"/>
              </a:ext>
            </a:extLst>
          </p:cNvPr>
          <p:cNvGrpSpPr/>
          <p:nvPr/>
        </p:nvGrpSpPr>
        <p:grpSpPr>
          <a:xfrm>
            <a:off x="432046" y="2679266"/>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10" y="2682356"/>
            <a:ext cx="6454540" cy="523220"/>
          </a:xfrm>
          <a:prstGeom prst="rect">
            <a:avLst/>
          </a:prstGeom>
          <a:noFill/>
        </p:spPr>
        <p:txBody>
          <a:bodyPr wrap="square" rtlCol="0">
            <a:spAutoFit/>
          </a:bodyPr>
          <a:lstStyle/>
          <a:p>
            <a:r>
              <a:rPr lang="zh-CN" altLang="en-US" sz="2800" b="1" dirty="0">
                <a:latin typeface="+mn-ea"/>
              </a:rPr>
              <a:t>   网孔电源电压：</a:t>
            </a:r>
          </a:p>
        </p:txBody>
      </p:sp>
      <p:grpSp>
        <p:nvGrpSpPr>
          <p:cNvPr id="95" name="组合 94">
            <a:extLst>
              <a:ext uri="{FF2B5EF4-FFF2-40B4-BE49-F238E27FC236}">
                <a16:creationId xmlns:a16="http://schemas.microsoft.com/office/drawing/2014/main" id="{B6F9970D-01DF-48B0-88B4-535E7F146EDA}"/>
              </a:ext>
            </a:extLst>
          </p:cNvPr>
          <p:cNvGrpSpPr/>
          <p:nvPr/>
        </p:nvGrpSpPr>
        <p:grpSpPr>
          <a:xfrm>
            <a:off x="7874692" y="2284407"/>
            <a:ext cx="4127259" cy="2564741"/>
            <a:chOff x="8119035" y="2193379"/>
            <a:chExt cx="4127259" cy="2564741"/>
          </a:xfrm>
        </p:grpSpPr>
        <p:grpSp>
          <p:nvGrpSpPr>
            <p:cNvPr id="15" name="组合 14">
              <a:extLst>
                <a:ext uri="{FF2B5EF4-FFF2-40B4-BE49-F238E27FC236}">
                  <a16:creationId xmlns:a16="http://schemas.microsoft.com/office/drawing/2014/main" id="{5D3CCFAA-E735-4BE3-8031-D296576C9DB1}"/>
                </a:ext>
              </a:extLst>
            </p:cNvPr>
            <p:cNvGrpSpPr/>
            <p:nvPr/>
          </p:nvGrpSpPr>
          <p:grpSpPr>
            <a:xfrm>
              <a:off x="8119035" y="2679266"/>
              <a:ext cx="3555101" cy="2078854"/>
              <a:chOff x="8119035" y="2679266"/>
              <a:chExt cx="3555101" cy="2078854"/>
            </a:xfrm>
          </p:grpSpPr>
          <p:sp>
            <p:nvSpPr>
              <p:cNvPr id="14" name="椭圆 13">
                <a:extLst>
                  <a:ext uri="{FF2B5EF4-FFF2-40B4-BE49-F238E27FC236}">
                    <a16:creationId xmlns:a16="http://schemas.microsoft.com/office/drawing/2014/main" id="{48AE3ACE-1E45-4C81-9C55-E180252784B3}"/>
                  </a:ext>
                </a:extLst>
              </p:cNvPr>
              <p:cNvSpPr/>
              <p:nvPr/>
            </p:nvSpPr>
            <p:spPr>
              <a:xfrm>
                <a:off x="8119035" y="3125061"/>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B0D918B-A0DD-4EA8-8DA0-82CE467B4A6A}"/>
                  </a:ext>
                </a:extLst>
              </p:cNvPr>
              <p:cNvSpPr/>
              <p:nvPr/>
            </p:nvSpPr>
            <p:spPr>
              <a:xfrm>
                <a:off x="9861832" y="3302886"/>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D32EB82A-219C-4345-9E24-84E167A963C2}"/>
                  </a:ext>
                </a:extLst>
              </p:cNvPr>
              <p:cNvGrpSpPr/>
              <p:nvPr/>
            </p:nvGrpSpPr>
            <p:grpSpPr>
              <a:xfrm>
                <a:off x="8300621" y="2679266"/>
                <a:ext cx="3373515" cy="2078854"/>
                <a:chOff x="8300621" y="2679266"/>
                <a:chExt cx="3373515" cy="2078854"/>
              </a:xfrm>
            </p:grpSpPr>
            <p:cxnSp>
              <p:nvCxnSpPr>
                <p:cNvPr id="3" name="直接连接符 2">
                  <a:extLst>
                    <a:ext uri="{FF2B5EF4-FFF2-40B4-BE49-F238E27FC236}">
                      <a16:creationId xmlns:a16="http://schemas.microsoft.com/office/drawing/2014/main" id="{3666D767-BE8D-4C6D-B535-55000ACFF176}"/>
                    </a:ext>
                  </a:extLst>
                </p:cNvPr>
                <p:cNvCxnSpPr/>
                <p:nvPr/>
              </p:nvCxnSpPr>
              <p:spPr>
                <a:xfrm>
                  <a:off x="8300621" y="2679266"/>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1AFB06B-A140-48C7-A7B3-385D1510926E}"/>
                    </a:ext>
                  </a:extLst>
                </p:cNvPr>
                <p:cNvCxnSpPr/>
                <p:nvPr/>
              </p:nvCxnSpPr>
              <p:spPr>
                <a:xfrm>
                  <a:off x="8300621" y="4758120"/>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D52674E-C866-4444-AE89-A0F9AFA98CA9}"/>
                    </a:ext>
                  </a:extLst>
                </p:cNvPr>
                <p:cNvCxnSpPr>
                  <a:cxnSpLocks/>
                </p:cNvCxnSpPr>
                <p:nvPr/>
              </p:nvCxnSpPr>
              <p:spPr>
                <a:xfrm>
                  <a:off x="8300621"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3C66DCC-AE70-41BE-97C8-435B7EC399CF}"/>
                    </a:ext>
                  </a:extLst>
                </p:cNvPr>
                <p:cNvCxnSpPr>
                  <a:cxnSpLocks/>
                </p:cNvCxnSpPr>
                <p:nvPr/>
              </p:nvCxnSpPr>
              <p:spPr>
                <a:xfrm>
                  <a:off x="11674136"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E722C5A-12E6-43FF-A37F-D44985B554E5}"/>
                    </a:ext>
                  </a:extLst>
                </p:cNvPr>
                <p:cNvCxnSpPr>
                  <a:cxnSpLocks/>
                </p:cNvCxnSpPr>
                <p:nvPr/>
              </p:nvCxnSpPr>
              <p:spPr>
                <a:xfrm>
                  <a:off x="10043419"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 name="矩形 29">
              <a:extLst>
                <a:ext uri="{FF2B5EF4-FFF2-40B4-BE49-F238E27FC236}">
                  <a16:creationId xmlns:a16="http://schemas.microsoft.com/office/drawing/2014/main" id="{18648CE1-77F6-490F-B6C6-7544C984422E}"/>
                </a:ext>
              </a:extLst>
            </p:cNvPr>
            <p:cNvSpPr/>
            <p:nvPr/>
          </p:nvSpPr>
          <p:spPr>
            <a:xfrm>
              <a:off x="8187696" y="3956944"/>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3B30F1C-22BC-4BDF-9EFA-8793E424C957}"/>
                </a:ext>
              </a:extLst>
            </p:cNvPr>
            <p:cNvSpPr/>
            <p:nvPr/>
          </p:nvSpPr>
          <p:spPr>
            <a:xfrm>
              <a:off x="9946433" y="3961952"/>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0CA7867-2E2C-4E4F-B466-94732927259B}"/>
                </a:ext>
              </a:extLst>
            </p:cNvPr>
            <p:cNvSpPr/>
            <p:nvPr/>
          </p:nvSpPr>
          <p:spPr>
            <a:xfrm>
              <a:off x="11564896" y="3532266"/>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8032FC82-E24B-47C9-A722-28246B5D1036}"/>
                </a:ext>
              </a:extLst>
            </p:cNvPr>
            <p:cNvCxnSpPr/>
            <p:nvPr/>
          </p:nvCxnSpPr>
          <p:spPr>
            <a:xfrm>
              <a:off x="8939814" y="2679266"/>
              <a:ext cx="479394" cy="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01A97E66-36C7-4E65-A8DD-CF9C87214910}"/>
                </a:ext>
              </a:extLst>
            </p:cNvPr>
            <p:cNvCxnSpPr>
              <a:cxnSpLocks/>
            </p:cNvCxnSpPr>
            <p:nvPr/>
          </p:nvCxnSpPr>
          <p:spPr>
            <a:xfrm flipV="1">
              <a:off x="10043418" y="2849350"/>
              <a:ext cx="0" cy="638882"/>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BEC34D9-F757-4A06-8C33-D70CB1655ED4}"/>
                </a:ext>
              </a:extLst>
            </p:cNvPr>
            <p:cNvCxnSpPr>
              <a:cxnSpLocks/>
            </p:cNvCxnSpPr>
            <p:nvPr/>
          </p:nvCxnSpPr>
          <p:spPr>
            <a:xfrm>
              <a:off x="11674135" y="2831666"/>
              <a:ext cx="0" cy="47498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2BF07BAC-9254-473E-AAB4-921653061683}"/>
                </a:ext>
              </a:extLst>
            </p:cNvPr>
            <p:cNvSpPr txBox="1"/>
            <p:nvPr/>
          </p:nvSpPr>
          <p:spPr>
            <a:xfrm>
              <a:off x="8482528" y="3080776"/>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S1</a:t>
              </a:r>
              <a:endParaRPr lang="zh-CN" altLang="en-US" sz="2400" dirty="0"/>
            </a:p>
          </p:txBody>
        </p:sp>
        <p:sp>
          <p:nvSpPr>
            <p:cNvPr id="84" name="文本框 83">
              <a:extLst>
                <a:ext uri="{FF2B5EF4-FFF2-40B4-BE49-F238E27FC236}">
                  <a16:creationId xmlns:a16="http://schemas.microsoft.com/office/drawing/2014/main" id="{4DFB372D-919D-44BE-A146-01D6DF0DEB6E}"/>
                </a:ext>
              </a:extLst>
            </p:cNvPr>
            <p:cNvSpPr txBox="1"/>
            <p:nvPr/>
          </p:nvSpPr>
          <p:spPr>
            <a:xfrm>
              <a:off x="10225325" y="3247787"/>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S2</a:t>
              </a:r>
              <a:endParaRPr lang="zh-CN" altLang="en-US" sz="2400" dirty="0"/>
            </a:p>
          </p:txBody>
        </p:sp>
        <p:sp>
          <p:nvSpPr>
            <p:cNvPr id="85" name="文本框 84">
              <a:extLst>
                <a:ext uri="{FF2B5EF4-FFF2-40B4-BE49-F238E27FC236}">
                  <a16:creationId xmlns:a16="http://schemas.microsoft.com/office/drawing/2014/main" id="{9FECB04A-F2B3-484E-BD00-1BA735F18B2E}"/>
                </a:ext>
              </a:extLst>
            </p:cNvPr>
            <p:cNvSpPr txBox="1"/>
            <p:nvPr/>
          </p:nvSpPr>
          <p:spPr>
            <a:xfrm>
              <a:off x="8416075" y="3887572"/>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6" name="文本框 85">
              <a:extLst>
                <a:ext uri="{FF2B5EF4-FFF2-40B4-BE49-F238E27FC236}">
                  <a16:creationId xmlns:a16="http://schemas.microsoft.com/office/drawing/2014/main" id="{E5B5C2C7-1A4E-4FB5-9629-2357A8EB57A8}"/>
                </a:ext>
              </a:extLst>
            </p:cNvPr>
            <p:cNvSpPr txBox="1"/>
            <p:nvPr/>
          </p:nvSpPr>
          <p:spPr>
            <a:xfrm>
              <a:off x="10175188" y="3899958"/>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87" name="文本框 86">
              <a:extLst>
                <a:ext uri="{FF2B5EF4-FFF2-40B4-BE49-F238E27FC236}">
                  <a16:creationId xmlns:a16="http://schemas.microsoft.com/office/drawing/2014/main" id="{1441BCF7-B2EB-49C2-A421-F2A0CC940D19}"/>
                </a:ext>
              </a:extLst>
            </p:cNvPr>
            <p:cNvSpPr txBox="1"/>
            <p:nvPr/>
          </p:nvSpPr>
          <p:spPr>
            <a:xfrm>
              <a:off x="11753851" y="3469079"/>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88" name="文本框 87">
              <a:extLst>
                <a:ext uri="{FF2B5EF4-FFF2-40B4-BE49-F238E27FC236}">
                  <a16:creationId xmlns:a16="http://schemas.microsoft.com/office/drawing/2014/main" id="{A8D54560-A123-4377-B100-2DF6552C9A83}"/>
                </a:ext>
              </a:extLst>
            </p:cNvPr>
            <p:cNvSpPr txBox="1"/>
            <p:nvPr/>
          </p:nvSpPr>
          <p:spPr>
            <a:xfrm>
              <a:off x="9177938" y="2193379"/>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9" name="文本框 88">
              <a:extLst>
                <a:ext uri="{FF2B5EF4-FFF2-40B4-BE49-F238E27FC236}">
                  <a16:creationId xmlns:a16="http://schemas.microsoft.com/office/drawing/2014/main" id="{771A4532-C182-45D2-BB5B-23BAAB50170A}"/>
                </a:ext>
              </a:extLst>
            </p:cNvPr>
            <p:cNvSpPr txBox="1"/>
            <p:nvPr/>
          </p:nvSpPr>
          <p:spPr>
            <a:xfrm>
              <a:off x="10077450" y="2620458"/>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90" name="文本框 89">
              <a:extLst>
                <a:ext uri="{FF2B5EF4-FFF2-40B4-BE49-F238E27FC236}">
                  <a16:creationId xmlns:a16="http://schemas.microsoft.com/office/drawing/2014/main" id="{6D370E6D-F51D-4E7B-91A2-F49E3E2D1661}"/>
                </a:ext>
              </a:extLst>
            </p:cNvPr>
            <p:cNvSpPr txBox="1"/>
            <p:nvPr/>
          </p:nvSpPr>
          <p:spPr>
            <a:xfrm>
              <a:off x="11674134" y="2785450"/>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91" name="文本框 90">
              <a:extLst>
                <a:ext uri="{FF2B5EF4-FFF2-40B4-BE49-F238E27FC236}">
                  <a16:creationId xmlns:a16="http://schemas.microsoft.com/office/drawing/2014/main" id="{0DAE4205-6217-4221-8988-9EF02B2B55DD}"/>
                </a:ext>
              </a:extLst>
            </p:cNvPr>
            <p:cNvSpPr txBox="1"/>
            <p:nvPr/>
          </p:nvSpPr>
          <p:spPr>
            <a:xfrm>
              <a:off x="8422801" y="2822839"/>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2" name="文本框 91">
              <a:extLst>
                <a:ext uri="{FF2B5EF4-FFF2-40B4-BE49-F238E27FC236}">
                  <a16:creationId xmlns:a16="http://schemas.microsoft.com/office/drawing/2014/main" id="{476477B8-93EA-4B7F-9513-36EE17A75992}"/>
                </a:ext>
              </a:extLst>
            </p:cNvPr>
            <p:cNvSpPr txBox="1"/>
            <p:nvPr/>
          </p:nvSpPr>
          <p:spPr>
            <a:xfrm>
              <a:off x="10133694" y="3006991"/>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3" name="文本框 92">
              <a:extLst>
                <a:ext uri="{FF2B5EF4-FFF2-40B4-BE49-F238E27FC236}">
                  <a16:creationId xmlns:a16="http://schemas.microsoft.com/office/drawing/2014/main" id="{FB9000A4-263C-4E3E-BDF9-16FBEE91CFDB}"/>
                </a:ext>
              </a:extLst>
            </p:cNvPr>
            <p:cNvSpPr txBox="1"/>
            <p:nvPr/>
          </p:nvSpPr>
          <p:spPr>
            <a:xfrm>
              <a:off x="8476589" y="3282335"/>
              <a:ext cx="287258" cy="461665"/>
            </a:xfrm>
            <a:prstGeom prst="rect">
              <a:avLst/>
            </a:prstGeom>
            <a:noFill/>
          </p:spPr>
          <p:txBody>
            <a:bodyPr wrap="none" rtlCol="0">
              <a:spAutoFit/>
            </a:bodyPr>
            <a:lstStyle/>
            <a:p>
              <a:r>
                <a:rPr lang="en-US" altLang="zh-CN" sz="2400" b="1" dirty="0"/>
                <a:t>-</a:t>
              </a:r>
              <a:endParaRPr lang="zh-CN" altLang="en-US" sz="2400" b="1" dirty="0"/>
            </a:p>
          </p:txBody>
        </p:sp>
        <p:sp>
          <p:nvSpPr>
            <p:cNvPr id="94" name="文本框 93">
              <a:extLst>
                <a:ext uri="{FF2B5EF4-FFF2-40B4-BE49-F238E27FC236}">
                  <a16:creationId xmlns:a16="http://schemas.microsoft.com/office/drawing/2014/main" id="{B3C7CCD5-7174-4276-9479-5AEE8450B15F}"/>
                </a:ext>
              </a:extLst>
            </p:cNvPr>
            <p:cNvSpPr txBox="1"/>
            <p:nvPr/>
          </p:nvSpPr>
          <p:spPr>
            <a:xfrm>
              <a:off x="10164912" y="3487861"/>
              <a:ext cx="287258" cy="461665"/>
            </a:xfrm>
            <a:prstGeom prst="rect">
              <a:avLst/>
            </a:prstGeom>
            <a:noFill/>
          </p:spPr>
          <p:txBody>
            <a:bodyPr wrap="none" rtlCol="0">
              <a:spAutoFit/>
            </a:bodyPr>
            <a:lstStyle/>
            <a:p>
              <a:r>
                <a:rPr lang="en-US" altLang="zh-CN" sz="2400" b="1" dirty="0"/>
                <a:t>-</a:t>
              </a:r>
              <a:endParaRPr lang="zh-CN" altLang="en-US" sz="2400" b="1" dirty="0"/>
            </a:p>
          </p:txBody>
        </p:sp>
      </p:grpSp>
      <p:grpSp>
        <p:nvGrpSpPr>
          <p:cNvPr id="100" name="组合 99">
            <a:extLst>
              <a:ext uri="{FF2B5EF4-FFF2-40B4-BE49-F238E27FC236}">
                <a16:creationId xmlns:a16="http://schemas.microsoft.com/office/drawing/2014/main" id="{60FEAF88-918C-4CC8-9FA8-A402E63BD0C7}"/>
              </a:ext>
            </a:extLst>
          </p:cNvPr>
          <p:cNvGrpSpPr/>
          <p:nvPr/>
        </p:nvGrpSpPr>
        <p:grpSpPr>
          <a:xfrm>
            <a:off x="8729383" y="3411093"/>
            <a:ext cx="2472694" cy="656788"/>
            <a:chOff x="8729383" y="3411093"/>
            <a:chExt cx="2472694" cy="656788"/>
          </a:xfrm>
        </p:grpSpPr>
        <p:sp>
          <p:nvSpPr>
            <p:cNvPr id="96" name="弧形 95">
              <a:extLst>
                <a:ext uri="{FF2B5EF4-FFF2-40B4-BE49-F238E27FC236}">
                  <a16:creationId xmlns:a16="http://schemas.microsoft.com/office/drawing/2014/main" id="{C2FCE22B-0F8A-4DC9-B63A-ADE04B765BD4}"/>
                </a:ext>
              </a:extLst>
            </p:cNvPr>
            <p:cNvSpPr/>
            <p:nvPr/>
          </p:nvSpPr>
          <p:spPr>
            <a:xfrm>
              <a:off x="8729383" y="3429000"/>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7" name="弧形 96">
              <a:extLst>
                <a:ext uri="{FF2B5EF4-FFF2-40B4-BE49-F238E27FC236}">
                  <a16:creationId xmlns:a16="http://schemas.microsoft.com/office/drawing/2014/main" id="{CFA8CA4F-9C10-42BA-8FBB-8832E95BEBF3}"/>
                </a:ext>
              </a:extLst>
            </p:cNvPr>
            <p:cNvSpPr/>
            <p:nvPr/>
          </p:nvSpPr>
          <p:spPr>
            <a:xfrm>
              <a:off x="10481267" y="3411093"/>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aphicFrame>
          <p:nvGraphicFramePr>
            <p:cNvPr id="98" name="对象 97">
              <a:extLst>
                <a:ext uri="{FF2B5EF4-FFF2-40B4-BE49-F238E27FC236}">
                  <a16:creationId xmlns:a16="http://schemas.microsoft.com/office/drawing/2014/main" id="{825FA0C9-221E-46D8-82AB-0B02A09F43C2}"/>
                </a:ext>
              </a:extLst>
            </p:cNvPr>
            <p:cNvGraphicFramePr>
              <a:graphicFrameLocks noChangeAspect="1"/>
            </p:cNvGraphicFramePr>
            <p:nvPr/>
          </p:nvGraphicFramePr>
          <p:xfrm>
            <a:off x="8982614" y="3551562"/>
            <a:ext cx="395318" cy="418572"/>
          </p:xfrm>
          <a:graphic>
            <a:graphicData uri="http://schemas.openxmlformats.org/presentationml/2006/ole">
              <mc:AlternateContent xmlns:mc="http://schemas.openxmlformats.org/markup-compatibility/2006">
                <mc:Choice xmlns:v="urn:schemas-microsoft-com:vml" Requires="v">
                  <p:oleObj spid="_x0000_s15700" name="Equation" r:id="rId5" imgW="215640" imgH="228600" progId="Equation.DSMT4">
                    <p:embed/>
                  </p:oleObj>
                </mc:Choice>
                <mc:Fallback>
                  <p:oleObj name="Equation" r:id="rId5" imgW="215640" imgH="228600" progId="Equation.DSMT4">
                    <p:embed/>
                    <p:pic>
                      <p:nvPicPr>
                        <p:cNvPr id="98" name="对象 97">
                          <a:extLst>
                            <a:ext uri="{FF2B5EF4-FFF2-40B4-BE49-F238E27FC236}">
                              <a16:creationId xmlns:a16="http://schemas.microsoft.com/office/drawing/2014/main" id="{825FA0C9-221E-46D8-82AB-0B02A09F43C2}"/>
                            </a:ext>
                          </a:extLst>
                        </p:cNvPr>
                        <p:cNvPicPr/>
                        <p:nvPr/>
                      </p:nvPicPr>
                      <p:blipFill>
                        <a:blip r:embed="rId6"/>
                        <a:stretch>
                          <a:fillRect/>
                        </a:stretch>
                      </p:blipFill>
                      <p:spPr>
                        <a:xfrm>
                          <a:off x="8982614" y="3551562"/>
                          <a:ext cx="395318" cy="418572"/>
                        </a:xfrm>
                        <a:prstGeom prst="rect">
                          <a:avLst/>
                        </a:prstGeom>
                      </p:spPr>
                    </p:pic>
                  </p:oleObj>
                </mc:Fallback>
              </mc:AlternateContent>
            </a:graphicData>
          </a:graphic>
        </p:graphicFrame>
        <p:graphicFrame>
          <p:nvGraphicFramePr>
            <p:cNvPr id="99" name="对象 98">
              <a:extLst>
                <a:ext uri="{FF2B5EF4-FFF2-40B4-BE49-F238E27FC236}">
                  <a16:creationId xmlns:a16="http://schemas.microsoft.com/office/drawing/2014/main" id="{CE2CEFF7-78A2-42A6-94C1-9736ED671D8F}"/>
                </a:ext>
              </a:extLst>
            </p:cNvPr>
            <p:cNvGraphicFramePr>
              <a:graphicFrameLocks noChangeAspect="1"/>
            </p:cNvGraphicFramePr>
            <p:nvPr/>
          </p:nvGraphicFramePr>
          <p:xfrm>
            <a:off x="10714111" y="3551562"/>
            <a:ext cx="418572" cy="418572"/>
          </p:xfrm>
          <a:graphic>
            <a:graphicData uri="http://schemas.openxmlformats.org/presentationml/2006/ole">
              <mc:AlternateContent xmlns:mc="http://schemas.openxmlformats.org/markup-compatibility/2006">
                <mc:Choice xmlns:v="urn:schemas-microsoft-com:vml" Requires="v">
                  <p:oleObj spid="_x0000_s15701" name="Equation" r:id="rId7" imgW="228600" imgH="228600" progId="Equation.DSMT4">
                    <p:embed/>
                  </p:oleObj>
                </mc:Choice>
                <mc:Fallback>
                  <p:oleObj name="Equation" r:id="rId7" imgW="228600" imgH="228600" progId="Equation.DSMT4">
                    <p:embed/>
                    <p:pic>
                      <p:nvPicPr>
                        <p:cNvPr id="99" name="对象 98">
                          <a:extLst>
                            <a:ext uri="{FF2B5EF4-FFF2-40B4-BE49-F238E27FC236}">
                              <a16:creationId xmlns:a16="http://schemas.microsoft.com/office/drawing/2014/main" id="{CE2CEFF7-78A2-42A6-94C1-9736ED671D8F}"/>
                            </a:ext>
                          </a:extLst>
                        </p:cNvPr>
                        <p:cNvPicPr/>
                        <p:nvPr/>
                      </p:nvPicPr>
                      <p:blipFill>
                        <a:blip r:embed="rId8"/>
                        <a:stretch>
                          <a:fillRect/>
                        </a:stretch>
                      </p:blipFill>
                      <p:spPr>
                        <a:xfrm>
                          <a:off x="10714111" y="3551562"/>
                          <a:ext cx="418572" cy="418572"/>
                        </a:xfrm>
                        <a:prstGeom prst="rect">
                          <a:avLst/>
                        </a:prstGeom>
                      </p:spPr>
                    </p:pic>
                  </p:oleObj>
                </mc:Fallback>
              </mc:AlternateContent>
            </a:graphicData>
          </a:graphic>
        </p:graphicFrame>
      </p:grpSp>
      <p:graphicFrame>
        <p:nvGraphicFramePr>
          <p:cNvPr id="103" name="对象 102">
            <a:extLst>
              <a:ext uri="{FF2B5EF4-FFF2-40B4-BE49-F238E27FC236}">
                <a16:creationId xmlns:a16="http://schemas.microsoft.com/office/drawing/2014/main" id="{DC6AAE9C-E9B3-416B-9CF1-50ABE70D0460}"/>
              </a:ext>
            </a:extLst>
          </p:cNvPr>
          <p:cNvGraphicFramePr>
            <a:graphicFrameLocks noChangeAspect="1"/>
          </p:cNvGraphicFramePr>
          <p:nvPr>
            <p:extLst>
              <p:ext uri="{D42A27DB-BD31-4B8C-83A1-F6EECF244321}">
                <p14:modId xmlns:p14="http://schemas.microsoft.com/office/powerpoint/2010/main" val="3601254718"/>
              </p:ext>
            </p:extLst>
          </p:nvPr>
        </p:nvGraphicFramePr>
        <p:xfrm>
          <a:off x="2886075" y="3439774"/>
          <a:ext cx="2686050" cy="895350"/>
        </p:xfrm>
        <a:graphic>
          <a:graphicData uri="http://schemas.openxmlformats.org/presentationml/2006/ole">
            <mc:AlternateContent xmlns:mc="http://schemas.openxmlformats.org/markup-compatibility/2006">
              <mc:Choice xmlns:v="urn:schemas-microsoft-com:vml" Requires="v">
                <p:oleObj spid="_x0000_s15702" name="Equation" r:id="rId9" imgW="1371600" imgH="457200" progId="Equation.DSMT4">
                  <p:embed/>
                </p:oleObj>
              </mc:Choice>
              <mc:Fallback>
                <p:oleObj name="Equation" r:id="rId9" imgW="1371600" imgH="457200" progId="Equation.DSMT4">
                  <p:embed/>
                  <p:pic>
                    <p:nvPicPr>
                      <p:cNvPr id="103" name="对象 102">
                        <a:extLst>
                          <a:ext uri="{FF2B5EF4-FFF2-40B4-BE49-F238E27FC236}">
                            <a16:creationId xmlns:a16="http://schemas.microsoft.com/office/drawing/2014/main" id="{DC6AAE9C-E9B3-416B-9CF1-50ABE70D0460}"/>
                          </a:ext>
                        </a:extLst>
                      </p:cNvPr>
                      <p:cNvPicPr/>
                      <p:nvPr/>
                    </p:nvPicPr>
                    <p:blipFill>
                      <a:blip r:embed="rId10"/>
                      <a:stretch>
                        <a:fillRect/>
                      </a:stretch>
                    </p:blipFill>
                    <p:spPr>
                      <a:xfrm>
                        <a:off x="2886075" y="3439774"/>
                        <a:ext cx="2686050" cy="895350"/>
                      </a:xfrm>
                      <a:prstGeom prst="rect">
                        <a:avLst/>
                      </a:prstGeom>
                    </p:spPr>
                  </p:pic>
                </p:oleObj>
              </mc:Fallback>
            </mc:AlternateContent>
          </a:graphicData>
        </a:graphic>
      </p:graphicFrame>
      <p:sp>
        <p:nvSpPr>
          <p:cNvPr id="49" name="文本框 48">
            <a:extLst>
              <a:ext uri="{FF2B5EF4-FFF2-40B4-BE49-F238E27FC236}">
                <a16:creationId xmlns:a16="http://schemas.microsoft.com/office/drawing/2014/main" id="{2B7AA928-EB70-4550-B4B0-05F98B111440}"/>
              </a:ext>
            </a:extLst>
          </p:cNvPr>
          <p:cNvSpPr txBox="1"/>
          <p:nvPr/>
        </p:nvSpPr>
        <p:spPr>
          <a:xfrm>
            <a:off x="1001830" y="4569322"/>
            <a:ext cx="6454540" cy="523220"/>
          </a:xfrm>
          <a:prstGeom prst="rect">
            <a:avLst/>
          </a:prstGeom>
          <a:noFill/>
        </p:spPr>
        <p:txBody>
          <a:bodyPr wrap="square" rtlCol="0">
            <a:spAutoFit/>
          </a:bodyPr>
          <a:lstStyle/>
          <a:p>
            <a:r>
              <a:rPr lang="zh-CN" altLang="en-US" sz="2800" b="1" dirty="0">
                <a:latin typeface="+mn-ea"/>
              </a:rPr>
              <a:t>   所以，可得网孔方程组：</a:t>
            </a:r>
          </a:p>
        </p:txBody>
      </p:sp>
      <p:graphicFrame>
        <p:nvGraphicFramePr>
          <p:cNvPr id="2" name="对象 1">
            <a:extLst>
              <a:ext uri="{FF2B5EF4-FFF2-40B4-BE49-F238E27FC236}">
                <a16:creationId xmlns:a16="http://schemas.microsoft.com/office/drawing/2014/main" id="{2DADFC77-4C61-4DFD-8151-9C3AF3F72CC6}"/>
              </a:ext>
            </a:extLst>
          </p:cNvPr>
          <p:cNvGraphicFramePr>
            <a:graphicFrameLocks noChangeAspect="1"/>
          </p:cNvGraphicFramePr>
          <p:nvPr>
            <p:extLst>
              <p:ext uri="{D42A27DB-BD31-4B8C-83A1-F6EECF244321}">
                <p14:modId xmlns:p14="http://schemas.microsoft.com/office/powerpoint/2010/main" val="1942455692"/>
              </p:ext>
            </p:extLst>
          </p:nvPr>
        </p:nvGraphicFramePr>
        <p:xfrm>
          <a:off x="2760212" y="5326740"/>
          <a:ext cx="2937776" cy="915045"/>
        </p:xfrm>
        <a:graphic>
          <a:graphicData uri="http://schemas.openxmlformats.org/presentationml/2006/ole">
            <mc:AlternateContent xmlns:mc="http://schemas.openxmlformats.org/markup-compatibility/2006">
              <mc:Choice xmlns:v="urn:schemas-microsoft-com:vml" Requires="v">
                <p:oleObj spid="_x0000_s15703" name="Equation" r:id="rId11" imgW="1549080" imgH="482400" progId="Equation.DSMT4">
                  <p:embed/>
                </p:oleObj>
              </mc:Choice>
              <mc:Fallback>
                <p:oleObj name="Equation" r:id="rId11" imgW="1549080" imgH="482400" progId="Equation.DSMT4">
                  <p:embed/>
                  <p:pic>
                    <p:nvPicPr>
                      <p:cNvPr id="0" name=""/>
                      <p:cNvPicPr/>
                      <p:nvPr/>
                    </p:nvPicPr>
                    <p:blipFill>
                      <a:blip r:embed="rId12"/>
                      <a:stretch>
                        <a:fillRect/>
                      </a:stretch>
                    </p:blipFill>
                    <p:spPr>
                      <a:xfrm>
                        <a:off x="2760212" y="5326740"/>
                        <a:ext cx="2937776" cy="915045"/>
                      </a:xfrm>
                      <a:prstGeom prst="rect">
                        <a:avLst/>
                      </a:prstGeom>
                    </p:spPr>
                  </p:pic>
                </p:oleObj>
              </mc:Fallback>
            </mc:AlternateContent>
          </a:graphicData>
        </a:graphic>
      </p:graphicFrame>
      <p:sp>
        <p:nvSpPr>
          <p:cNvPr id="51" name="文本框 50">
            <a:extLst>
              <a:ext uri="{FF2B5EF4-FFF2-40B4-BE49-F238E27FC236}">
                <a16:creationId xmlns:a16="http://schemas.microsoft.com/office/drawing/2014/main" id="{3916D483-4561-4B55-95D3-086778EC57C9}"/>
              </a:ext>
            </a:extLst>
          </p:cNvPr>
          <p:cNvSpPr txBox="1"/>
          <p:nvPr/>
        </p:nvSpPr>
        <p:spPr>
          <a:xfrm>
            <a:off x="997019" y="6241785"/>
            <a:ext cx="6454540" cy="523220"/>
          </a:xfrm>
          <a:prstGeom prst="rect">
            <a:avLst/>
          </a:prstGeom>
          <a:noFill/>
        </p:spPr>
        <p:txBody>
          <a:bodyPr wrap="square" rtlCol="0">
            <a:spAutoFit/>
          </a:bodyPr>
          <a:lstStyle/>
          <a:p>
            <a:r>
              <a:rPr lang="zh-CN" altLang="en-US" sz="2800" b="1" dirty="0">
                <a:latin typeface="+mn-ea"/>
              </a:rPr>
              <a:t>   求解可得网孔电流：</a:t>
            </a:r>
          </a:p>
        </p:txBody>
      </p:sp>
      <p:graphicFrame>
        <p:nvGraphicFramePr>
          <p:cNvPr id="7" name="对象 6">
            <a:extLst>
              <a:ext uri="{FF2B5EF4-FFF2-40B4-BE49-F238E27FC236}">
                <a16:creationId xmlns:a16="http://schemas.microsoft.com/office/drawing/2014/main" id="{BC90A0F1-CA3C-40C2-B05B-F24ADB90E10C}"/>
              </a:ext>
            </a:extLst>
          </p:cNvPr>
          <p:cNvGraphicFramePr>
            <a:graphicFrameLocks noChangeAspect="1"/>
          </p:cNvGraphicFramePr>
          <p:nvPr>
            <p:extLst>
              <p:ext uri="{D42A27DB-BD31-4B8C-83A1-F6EECF244321}">
                <p14:modId xmlns:p14="http://schemas.microsoft.com/office/powerpoint/2010/main" val="1397984516"/>
              </p:ext>
            </p:extLst>
          </p:nvPr>
        </p:nvGraphicFramePr>
        <p:xfrm>
          <a:off x="4544798" y="6243618"/>
          <a:ext cx="2906761" cy="523217"/>
        </p:xfrm>
        <a:graphic>
          <a:graphicData uri="http://schemas.openxmlformats.org/presentationml/2006/ole">
            <mc:AlternateContent xmlns:mc="http://schemas.openxmlformats.org/markup-compatibility/2006">
              <mc:Choice xmlns:v="urn:schemas-microsoft-com:vml" Requires="v">
                <p:oleObj spid="_x0000_s15704" name="Equation" r:id="rId13" imgW="1269720" imgH="228600" progId="Equation.DSMT4">
                  <p:embed/>
                </p:oleObj>
              </mc:Choice>
              <mc:Fallback>
                <p:oleObj name="Equation" r:id="rId13" imgW="1269720" imgH="228600" progId="Equation.DSMT4">
                  <p:embed/>
                  <p:pic>
                    <p:nvPicPr>
                      <p:cNvPr id="0" name=""/>
                      <p:cNvPicPr/>
                      <p:nvPr/>
                    </p:nvPicPr>
                    <p:blipFill>
                      <a:blip r:embed="rId14"/>
                      <a:stretch>
                        <a:fillRect/>
                      </a:stretch>
                    </p:blipFill>
                    <p:spPr>
                      <a:xfrm>
                        <a:off x="4544798" y="6243618"/>
                        <a:ext cx="2906761" cy="52321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0347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down)">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down)">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9"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1124026" cy="523220"/>
          </a:xfrm>
          <a:prstGeom prst="rect">
            <a:avLst/>
          </a:prstGeom>
          <a:noFill/>
        </p:spPr>
        <p:txBody>
          <a:bodyPr wrap="none" rtlCol="0">
            <a:spAutoFit/>
          </a:bodyPr>
          <a:lstStyle/>
          <a:p>
            <a:r>
              <a:rPr lang="zh-CN" altLang="en-US" sz="2800" b="1" dirty="0">
                <a:solidFill>
                  <a:srgbClr val="FF0000"/>
                </a:solidFill>
                <a:latin typeface="+mn-ea"/>
              </a:rPr>
              <a:t>例题</a:t>
            </a:r>
            <a:r>
              <a:rPr lang="en-US" altLang="zh-CN" sz="2800" b="1" dirty="0">
                <a:solidFill>
                  <a:srgbClr val="FF0000"/>
                </a:solidFill>
                <a:latin typeface="+mn-ea"/>
              </a:rPr>
              <a:t>2</a:t>
            </a:r>
            <a:endParaRPr lang="zh-CN" altLang="en-US" sz="2800" b="1" dirty="0">
              <a:solidFill>
                <a:srgbClr val="FF0000"/>
              </a:solidFill>
              <a:latin typeface="+mn-ea"/>
            </a:endParaRP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如图所示电路，已知</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dirty="0">
                <a:latin typeface="+mn-ea"/>
              </a:rPr>
              <a:t>=130V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dirty="0">
                <a:latin typeface="+mn-ea"/>
              </a:rPr>
              <a:t>=117V</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dirty="0">
                <a:latin typeface="+mn-ea"/>
              </a:rPr>
              <a:t>=1Ω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dirty="0">
                <a:latin typeface="+mn-ea"/>
              </a:rPr>
              <a:t>=0.6Ω</a:t>
            </a:r>
            <a:r>
              <a:rPr lang="zh-CN" altLang="en-US" sz="2800" b="1" dirty="0">
                <a:latin typeface="+mn-ea"/>
              </a:rPr>
              <a:t>，</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r>
              <a:rPr lang="en-US" altLang="zh-CN" sz="2800" b="1" dirty="0">
                <a:latin typeface="+mn-ea"/>
              </a:rPr>
              <a:t>=24Ω</a:t>
            </a:r>
            <a:r>
              <a:rPr lang="zh-CN" altLang="en-US" sz="2800" b="1" dirty="0">
                <a:latin typeface="+mn-ea"/>
              </a:rPr>
              <a:t>，用网孔电流法求解各支路电流。</a:t>
            </a:r>
          </a:p>
        </p:txBody>
      </p:sp>
      <p:grpSp>
        <p:nvGrpSpPr>
          <p:cNvPr id="8" name="组合 7">
            <a:extLst>
              <a:ext uri="{FF2B5EF4-FFF2-40B4-BE49-F238E27FC236}">
                <a16:creationId xmlns:a16="http://schemas.microsoft.com/office/drawing/2014/main" id="{7836BADE-E651-491B-B54A-268FA6A7A757}"/>
              </a:ext>
            </a:extLst>
          </p:cNvPr>
          <p:cNvGrpSpPr/>
          <p:nvPr/>
        </p:nvGrpSpPr>
        <p:grpSpPr>
          <a:xfrm>
            <a:off x="432046" y="2679266"/>
            <a:ext cx="677664" cy="523220"/>
            <a:chOff x="1630530" y="3167367"/>
            <a:chExt cx="677664" cy="523220"/>
          </a:xfrm>
        </p:grpSpPr>
        <p:sp>
          <p:nvSpPr>
            <p:cNvPr id="6" name="矩形: 圆角 5">
              <a:extLst>
                <a:ext uri="{FF2B5EF4-FFF2-40B4-BE49-F238E27FC236}">
                  <a16:creationId xmlns:a16="http://schemas.microsoft.com/office/drawing/2014/main" id="{8471469A-90CA-4860-84C5-DDF7047D5AB8}"/>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561A28E-BB4B-4949-99AB-9EBF6D73D930}"/>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9" name="文本框 8">
            <a:extLst>
              <a:ext uri="{FF2B5EF4-FFF2-40B4-BE49-F238E27FC236}">
                <a16:creationId xmlns:a16="http://schemas.microsoft.com/office/drawing/2014/main" id="{43F24F8A-1257-4236-AFD4-203E738A7D7A}"/>
              </a:ext>
            </a:extLst>
          </p:cNvPr>
          <p:cNvSpPr txBox="1"/>
          <p:nvPr/>
        </p:nvSpPr>
        <p:spPr>
          <a:xfrm>
            <a:off x="1109710" y="2682356"/>
            <a:ext cx="6454540" cy="954107"/>
          </a:xfrm>
          <a:prstGeom prst="rect">
            <a:avLst/>
          </a:prstGeom>
          <a:noFill/>
        </p:spPr>
        <p:txBody>
          <a:bodyPr wrap="square" rtlCol="0">
            <a:spAutoFit/>
          </a:bodyPr>
          <a:lstStyle/>
          <a:p>
            <a:r>
              <a:rPr lang="zh-CN" altLang="en-US" sz="2800" b="1" dirty="0">
                <a:latin typeface="+mn-ea"/>
              </a:rPr>
              <a:t>   根据网孔电流和支路电流的关系，求解支路电流：</a:t>
            </a:r>
          </a:p>
        </p:txBody>
      </p:sp>
      <p:grpSp>
        <p:nvGrpSpPr>
          <p:cNvPr id="95" name="组合 94">
            <a:extLst>
              <a:ext uri="{FF2B5EF4-FFF2-40B4-BE49-F238E27FC236}">
                <a16:creationId xmlns:a16="http://schemas.microsoft.com/office/drawing/2014/main" id="{B6F9970D-01DF-48B0-88B4-535E7F146EDA}"/>
              </a:ext>
            </a:extLst>
          </p:cNvPr>
          <p:cNvGrpSpPr/>
          <p:nvPr/>
        </p:nvGrpSpPr>
        <p:grpSpPr>
          <a:xfrm>
            <a:off x="7874692" y="2284407"/>
            <a:ext cx="4127259" cy="2564741"/>
            <a:chOff x="8119035" y="2193379"/>
            <a:chExt cx="4127259" cy="2564741"/>
          </a:xfrm>
        </p:grpSpPr>
        <p:grpSp>
          <p:nvGrpSpPr>
            <p:cNvPr id="15" name="组合 14">
              <a:extLst>
                <a:ext uri="{FF2B5EF4-FFF2-40B4-BE49-F238E27FC236}">
                  <a16:creationId xmlns:a16="http://schemas.microsoft.com/office/drawing/2014/main" id="{5D3CCFAA-E735-4BE3-8031-D296576C9DB1}"/>
                </a:ext>
              </a:extLst>
            </p:cNvPr>
            <p:cNvGrpSpPr/>
            <p:nvPr/>
          </p:nvGrpSpPr>
          <p:grpSpPr>
            <a:xfrm>
              <a:off x="8119035" y="2679266"/>
              <a:ext cx="3555101" cy="2078854"/>
              <a:chOff x="8119035" y="2679266"/>
              <a:chExt cx="3555101" cy="2078854"/>
            </a:xfrm>
          </p:grpSpPr>
          <p:sp>
            <p:nvSpPr>
              <p:cNvPr id="14" name="椭圆 13">
                <a:extLst>
                  <a:ext uri="{FF2B5EF4-FFF2-40B4-BE49-F238E27FC236}">
                    <a16:creationId xmlns:a16="http://schemas.microsoft.com/office/drawing/2014/main" id="{48AE3ACE-1E45-4C81-9C55-E180252784B3}"/>
                  </a:ext>
                </a:extLst>
              </p:cNvPr>
              <p:cNvSpPr/>
              <p:nvPr/>
            </p:nvSpPr>
            <p:spPr>
              <a:xfrm>
                <a:off x="8119035" y="3125061"/>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B0D918B-A0DD-4EA8-8DA0-82CE467B4A6A}"/>
                  </a:ext>
                </a:extLst>
              </p:cNvPr>
              <p:cNvSpPr/>
              <p:nvPr/>
            </p:nvSpPr>
            <p:spPr>
              <a:xfrm>
                <a:off x="9861832" y="3302886"/>
                <a:ext cx="363171" cy="36317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D32EB82A-219C-4345-9E24-84E167A963C2}"/>
                  </a:ext>
                </a:extLst>
              </p:cNvPr>
              <p:cNvGrpSpPr/>
              <p:nvPr/>
            </p:nvGrpSpPr>
            <p:grpSpPr>
              <a:xfrm>
                <a:off x="8300621" y="2679266"/>
                <a:ext cx="3373515" cy="2078854"/>
                <a:chOff x="8300621" y="2679266"/>
                <a:chExt cx="3373515" cy="2078854"/>
              </a:xfrm>
            </p:grpSpPr>
            <p:cxnSp>
              <p:nvCxnSpPr>
                <p:cNvPr id="3" name="直接连接符 2">
                  <a:extLst>
                    <a:ext uri="{FF2B5EF4-FFF2-40B4-BE49-F238E27FC236}">
                      <a16:creationId xmlns:a16="http://schemas.microsoft.com/office/drawing/2014/main" id="{3666D767-BE8D-4C6D-B535-55000ACFF176}"/>
                    </a:ext>
                  </a:extLst>
                </p:cNvPr>
                <p:cNvCxnSpPr/>
                <p:nvPr/>
              </p:nvCxnSpPr>
              <p:spPr>
                <a:xfrm>
                  <a:off x="8300621" y="2679266"/>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1AFB06B-A140-48C7-A7B3-385D1510926E}"/>
                    </a:ext>
                  </a:extLst>
                </p:cNvPr>
                <p:cNvCxnSpPr/>
                <p:nvPr/>
              </p:nvCxnSpPr>
              <p:spPr>
                <a:xfrm>
                  <a:off x="8300621" y="4758120"/>
                  <a:ext cx="33735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D52674E-C866-4444-AE89-A0F9AFA98CA9}"/>
                    </a:ext>
                  </a:extLst>
                </p:cNvPr>
                <p:cNvCxnSpPr>
                  <a:cxnSpLocks/>
                </p:cNvCxnSpPr>
                <p:nvPr/>
              </p:nvCxnSpPr>
              <p:spPr>
                <a:xfrm>
                  <a:off x="8300621"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3C66DCC-AE70-41BE-97C8-435B7EC399CF}"/>
                    </a:ext>
                  </a:extLst>
                </p:cNvPr>
                <p:cNvCxnSpPr>
                  <a:cxnSpLocks/>
                </p:cNvCxnSpPr>
                <p:nvPr/>
              </p:nvCxnSpPr>
              <p:spPr>
                <a:xfrm>
                  <a:off x="11674136"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E722C5A-12E6-43FF-A37F-D44985B554E5}"/>
                    </a:ext>
                  </a:extLst>
                </p:cNvPr>
                <p:cNvCxnSpPr>
                  <a:cxnSpLocks/>
                </p:cNvCxnSpPr>
                <p:nvPr/>
              </p:nvCxnSpPr>
              <p:spPr>
                <a:xfrm>
                  <a:off x="10043419" y="2679266"/>
                  <a:ext cx="0" cy="207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 name="矩形 29">
              <a:extLst>
                <a:ext uri="{FF2B5EF4-FFF2-40B4-BE49-F238E27FC236}">
                  <a16:creationId xmlns:a16="http://schemas.microsoft.com/office/drawing/2014/main" id="{18648CE1-77F6-490F-B6C6-7544C984422E}"/>
                </a:ext>
              </a:extLst>
            </p:cNvPr>
            <p:cNvSpPr/>
            <p:nvPr/>
          </p:nvSpPr>
          <p:spPr>
            <a:xfrm>
              <a:off x="8187696" y="3956944"/>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3B30F1C-22BC-4BDF-9EFA-8793E424C957}"/>
                </a:ext>
              </a:extLst>
            </p:cNvPr>
            <p:cNvSpPr/>
            <p:nvPr/>
          </p:nvSpPr>
          <p:spPr>
            <a:xfrm>
              <a:off x="9946433" y="3961952"/>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0CA7867-2E2C-4E4F-B466-94732927259B}"/>
                </a:ext>
              </a:extLst>
            </p:cNvPr>
            <p:cNvSpPr/>
            <p:nvPr/>
          </p:nvSpPr>
          <p:spPr>
            <a:xfrm>
              <a:off x="11564896" y="3532266"/>
              <a:ext cx="218479" cy="35724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8032FC82-E24B-47C9-A722-28246B5D1036}"/>
                </a:ext>
              </a:extLst>
            </p:cNvPr>
            <p:cNvCxnSpPr/>
            <p:nvPr/>
          </p:nvCxnSpPr>
          <p:spPr>
            <a:xfrm>
              <a:off x="8939814" y="2679266"/>
              <a:ext cx="479394" cy="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01A97E66-36C7-4E65-A8DD-CF9C87214910}"/>
                </a:ext>
              </a:extLst>
            </p:cNvPr>
            <p:cNvCxnSpPr>
              <a:cxnSpLocks/>
            </p:cNvCxnSpPr>
            <p:nvPr/>
          </p:nvCxnSpPr>
          <p:spPr>
            <a:xfrm flipV="1">
              <a:off x="10043418" y="2849350"/>
              <a:ext cx="0" cy="638882"/>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BEC34D9-F757-4A06-8C33-D70CB1655ED4}"/>
                </a:ext>
              </a:extLst>
            </p:cNvPr>
            <p:cNvCxnSpPr>
              <a:cxnSpLocks/>
            </p:cNvCxnSpPr>
            <p:nvPr/>
          </p:nvCxnSpPr>
          <p:spPr>
            <a:xfrm>
              <a:off x="11674135" y="2831666"/>
              <a:ext cx="0" cy="474980"/>
            </a:xfrm>
            <a:prstGeom prst="straightConnector1">
              <a:avLst/>
            </a:prstGeom>
            <a:ln w="28575">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2BF07BAC-9254-473E-AAB4-921653061683}"/>
                </a:ext>
              </a:extLst>
            </p:cNvPr>
            <p:cNvSpPr txBox="1"/>
            <p:nvPr/>
          </p:nvSpPr>
          <p:spPr>
            <a:xfrm>
              <a:off x="8482528" y="3080776"/>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S1</a:t>
              </a:r>
              <a:endParaRPr lang="zh-CN" altLang="en-US" sz="2400" dirty="0"/>
            </a:p>
          </p:txBody>
        </p:sp>
        <p:sp>
          <p:nvSpPr>
            <p:cNvPr id="84" name="文本框 83">
              <a:extLst>
                <a:ext uri="{FF2B5EF4-FFF2-40B4-BE49-F238E27FC236}">
                  <a16:creationId xmlns:a16="http://schemas.microsoft.com/office/drawing/2014/main" id="{4DFB372D-919D-44BE-A146-01D6DF0DEB6E}"/>
                </a:ext>
              </a:extLst>
            </p:cNvPr>
            <p:cNvSpPr txBox="1"/>
            <p:nvPr/>
          </p:nvSpPr>
          <p:spPr>
            <a:xfrm>
              <a:off x="10225325" y="3247787"/>
              <a:ext cx="623889"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S2</a:t>
              </a:r>
              <a:endParaRPr lang="zh-CN" altLang="en-US" sz="2400" dirty="0"/>
            </a:p>
          </p:txBody>
        </p:sp>
        <p:sp>
          <p:nvSpPr>
            <p:cNvPr id="85" name="文本框 84">
              <a:extLst>
                <a:ext uri="{FF2B5EF4-FFF2-40B4-BE49-F238E27FC236}">
                  <a16:creationId xmlns:a16="http://schemas.microsoft.com/office/drawing/2014/main" id="{9FECB04A-F2B3-484E-BD00-1BA735F18B2E}"/>
                </a:ext>
              </a:extLst>
            </p:cNvPr>
            <p:cNvSpPr txBox="1"/>
            <p:nvPr/>
          </p:nvSpPr>
          <p:spPr>
            <a:xfrm>
              <a:off x="8416075" y="3887572"/>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6" name="文本框 85">
              <a:extLst>
                <a:ext uri="{FF2B5EF4-FFF2-40B4-BE49-F238E27FC236}">
                  <a16:creationId xmlns:a16="http://schemas.microsoft.com/office/drawing/2014/main" id="{E5B5C2C7-1A4E-4FB5-9629-2357A8EB57A8}"/>
                </a:ext>
              </a:extLst>
            </p:cNvPr>
            <p:cNvSpPr txBox="1"/>
            <p:nvPr/>
          </p:nvSpPr>
          <p:spPr>
            <a:xfrm>
              <a:off x="10175188" y="3899958"/>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87" name="文本框 86">
              <a:extLst>
                <a:ext uri="{FF2B5EF4-FFF2-40B4-BE49-F238E27FC236}">
                  <a16:creationId xmlns:a16="http://schemas.microsoft.com/office/drawing/2014/main" id="{1441BCF7-B2EB-49C2-A421-F2A0CC940D19}"/>
                </a:ext>
              </a:extLst>
            </p:cNvPr>
            <p:cNvSpPr txBox="1"/>
            <p:nvPr/>
          </p:nvSpPr>
          <p:spPr>
            <a:xfrm>
              <a:off x="11753851" y="3469079"/>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88" name="文本框 87">
              <a:extLst>
                <a:ext uri="{FF2B5EF4-FFF2-40B4-BE49-F238E27FC236}">
                  <a16:creationId xmlns:a16="http://schemas.microsoft.com/office/drawing/2014/main" id="{A8D54560-A123-4377-B100-2DF6552C9A83}"/>
                </a:ext>
              </a:extLst>
            </p:cNvPr>
            <p:cNvSpPr txBox="1"/>
            <p:nvPr/>
          </p:nvSpPr>
          <p:spPr>
            <a:xfrm>
              <a:off x="9177938" y="2193379"/>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dirty="0"/>
            </a:p>
          </p:txBody>
        </p:sp>
        <p:sp>
          <p:nvSpPr>
            <p:cNvPr id="89" name="文本框 88">
              <a:extLst>
                <a:ext uri="{FF2B5EF4-FFF2-40B4-BE49-F238E27FC236}">
                  <a16:creationId xmlns:a16="http://schemas.microsoft.com/office/drawing/2014/main" id="{771A4532-C182-45D2-BB5B-23BAAB50170A}"/>
                </a:ext>
              </a:extLst>
            </p:cNvPr>
            <p:cNvSpPr txBox="1"/>
            <p:nvPr/>
          </p:nvSpPr>
          <p:spPr>
            <a:xfrm>
              <a:off x="10077450" y="2620458"/>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dirty="0"/>
            </a:p>
          </p:txBody>
        </p:sp>
        <p:sp>
          <p:nvSpPr>
            <p:cNvPr id="90" name="文本框 89">
              <a:extLst>
                <a:ext uri="{FF2B5EF4-FFF2-40B4-BE49-F238E27FC236}">
                  <a16:creationId xmlns:a16="http://schemas.microsoft.com/office/drawing/2014/main" id="{6D370E6D-F51D-4E7B-91A2-F49E3E2D1661}"/>
                </a:ext>
              </a:extLst>
            </p:cNvPr>
            <p:cNvSpPr txBox="1"/>
            <p:nvPr/>
          </p:nvSpPr>
          <p:spPr>
            <a:xfrm>
              <a:off x="11674134" y="2785450"/>
              <a:ext cx="407484"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I</a:t>
              </a:r>
              <a:r>
                <a:rPr lang="en-US" altLang="zh-CN" sz="2400" b="1" i="1" baseline="-25000" dirty="0">
                  <a:latin typeface="Times New Roman" panose="02020603050405020304" pitchFamily="18" charset="0"/>
                  <a:cs typeface="Times New Roman" panose="02020603050405020304" pitchFamily="18" charset="0"/>
                </a:rPr>
                <a:t>3</a:t>
              </a:r>
              <a:endParaRPr lang="zh-CN" altLang="en-US" sz="2400" dirty="0"/>
            </a:p>
          </p:txBody>
        </p:sp>
        <p:sp>
          <p:nvSpPr>
            <p:cNvPr id="91" name="文本框 90">
              <a:extLst>
                <a:ext uri="{FF2B5EF4-FFF2-40B4-BE49-F238E27FC236}">
                  <a16:creationId xmlns:a16="http://schemas.microsoft.com/office/drawing/2014/main" id="{0DAE4205-6217-4221-8988-9EF02B2B55DD}"/>
                </a:ext>
              </a:extLst>
            </p:cNvPr>
            <p:cNvSpPr txBox="1"/>
            <p:nvPr/>
          </p:nvSpPr>
          <p:spPr>
            <a:xfrm>
              <a:off x="8422801" y="2822839"/>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2" name="文本框 91">
              <a:extLst>
                <a:ext uri="{FF2B5EF4-FFF2-40B4-BE49-F238E27FC236}">
                  <a16:creationId xmlns:a16="http://schemas.microsoft.com/office/drawing/2014/main" id="{476477B8-93EA-4B7F-9513-36EE17A75992}"/>
                </a:ext>
              </a:extLst>
            </p:cNvPr>
            <p:cNvSpPr txBox="1"/>
            <p:nvPr/>
          </p:nvSpPr>
          <p:spPr>
            <a:xfrm>
              <a:off x="10133694" y="3006991"/>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93" name="文本框 92">
              <a:extLst>
                <a:ext uri="{FF2B5EF4-FFF2-40B4-BE49-F238E27FC236}">
                  <a16:creationId xmlns:a16="http://schemas.microsoft.com/office/drawing/2014/main" id="{FB9000A4-263C-4E3E-BDF9-16FBEE91CFDB}"/>
                </a:ext>
              </a:extLst>
            </p:cNvPr>
            <p:cNvSpPr txBox="1"/>
            <p:nvPr/>
          </p:nvSpPr>
          <p:spPr>
            <a:xfrm>
              <a:off x="8476589" y="3282335"/>
              <a:ext cx="287258" cy="461665"/>
            </a:xfrm>
            <a:prstGeom prst="rect">
              <a:avLst/>
            </a:prstGeom>
            <a:noFill/>
          </p:spPr>
          <p:txBody>
            <a:bodyPr wrap="none" rtlCol="0">
              <a:spAutoFit/>
            </a:bodyPr>
            <a:lstStyle/>
            <a:p>
              <a:r>
                <a:rPr lang="en-US" altLang="zh-CN" sz="2400" b="1" dirty="0"/>
                <a:t>-</a:t>
              </a:r>
              <a:endParaRPr lang="zh-CN" altLang="en-US" sz="2400" b="1" dirty="0"/>
            </a:p>
          </p:txBody>
        </p:sp>
        <p:sp>
          <p:nvSpPr>
            <p:cNvPr id="94" name="文本框 93">
              <a:extLst>
                <a:ext uri="{FF2B5EF4-FFF2-40B4-BE49-F238E27FC236}">
                  <a16:creationId xmlns:a16="http://schemas.microsoft.com/office/drawing/2014/main" id="{B3C7CCD5-7174-4276-9479-5AEE8450B15F}"/>
                </a:ext>
              </a:extLst>
            </p:cNvPr>
            <p:cNvSpPr txBox="1"/>
            <p:nvPr/>
          </p:nvSpPr>
          <p:spPr>
            <a:xfrm>
              <a:off x="10164912" y="3487861"/>
              <a:ext cx="287258" cy="461665"/>
            </a:xfrm>
            <a:prstGeom prst="rect">
              <a:avLst/>
            </a:prstGeom>
            <a:noFill/>
          </p:spPr>
          <p:txBody>
            <a:bodyPr wrap="none" rtlCol="0">
              <a:spAutoFit/>
            </a:bodyPr>
            <a:lstStyle/>
            <a:p>
              <a:r>
                <a:rPr lang="en-US" altLang="zh-CN" sz="2400" b="1" dirty="0"/>
                <a:t>-</a:t>
              </a:r>
              <a:endParaRPr lang="zh-CN" altLang="en-US" sz="2400" b="1" dirty="0"/>
            </a:p>
          </p:txBody>
        </p:sp>
      </p:grpSp>
      <p:grpSp>
        <p:nvGrpSpPr>
          <p:cNvPr id="100" name="组合 99">
            <a:extLst>
              <a:ext uri="{FF2B5EF4-FFF2-40B4-BE49-F238E27FC236}">
                <a16:creationId xmlns:a16="http://schemas.microsoft.com/office/drawing/2014/main" id="{60FEAF88-918C-4CC8-9FA8-A402E63BD0C7}"/>
              </a:ext>
            </a:extLst>
          </p:cNvPr>
          <p:cNvGrpSpPr/>
          <p:nvPr/>
        </p:nvGrpSpPr>
        <p:grpSpPr>
          <a:xfrm>
            <a:off x="8729383" y="3411093"/>
            <a:ext cx="2472694" cy="656788"/>
            <a:chOff x="8729383" y="3411093"/>
            <a:chExt cx="2472694" cy="656788"/>
          </a:xfrm>
        </p:grpSpPr>
        <p:sp>
          <p:nvSpPr>
            <p:cNvPr id="96" name="弧形 95">
              <a:extLst>
                <a:ext uri="{FF2B5EF4-FFF2-40B4-BE49-F238E27FC236}">
                  <a16:creationId xmlns:a16="http://schemas.microsoft.com/office/drawing/2014/main" id="{C2FCE22B-0F8A-4DC9-B63A-ADE04B765BD4}"/>
                </a:ext>
              </a:extLst>
            </p:cNvPr>
            <p:cNvSpPr/>
            <p:nvPr/>
          </p:nvSpPr>
          <p:spPr>
            <a:xfrm>
              <a:off x="8729383" y="3429000"/>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7" name="弧形 96">
              <a:extLst>
                <a:ext uri="{FF2B5EF4-FFF2-40B4-BE49-F238E27FC236}">
                  <a16:creationId xmlns:a16="http://schemas.microsoft.com/office/drawing/2014/main" id="{CFA8CA4F-9C10-42BA-8FBB-8832E95BEBF3}"/>
                </a:ext>
              </a:extLst>
            </p:cNvPr>
            <p:cNvSpPr/>
            <p:nvPr/>
          </p:nvSpPr>
          <p:spPr>
            <a:xfrm>
              <a:off x="10481267" y="3411093"/>
              <a:ext cx="720810" cy="638881"/>
            </a:xfrm>
            <a:prstGeom prst="arc">
              <a:avLst>
                <a:gd name="adj1" fmla="val 13874018"/>
                <a:gd name="adj2" fmla="val 757542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aphicFrame>
          <p:nvGraphicFramePr>
            <p:cNvPr id="98" name="对象 97">
              <a:extLst>
                <a:ext uri="{FF2B5EF4-FFF2-40B4-BE49-F238E27FC236}">
                  <a16:creationId xmlns:a16="http://schemas.microsoft.com/office/drawing/2014/main" id="{825FA0C9-221E-46D8-82AB-0B02A09F43C2}"/>
                </a:ext>
              </a:extLst>
            </p:cNvPr>
            <p:cNvGraphicFramePr>
              <a:graphicFrameLocks noChangeAspect="1"/>
            </p:cNvGraphicFramePr>
            <p:nvPr/>
          </p:nvGraphicFramePr>
          <p:xfrm>
            <a:off x="8982614" y="3551562"/>
            <a:ext cx="395318" cy="418572"/>
          </p:xfrm>
          <a:graphic>
            <a:graphicData uri="http://schemas.openxmlformats.org/presentationml/2006/ole">
              <mc:AlternateContent xmlns:mc="http://schemas.openxmlformats.org/markup-compatibility/2006">
                <mc:Choice xmlns:v="urn:schemas-microsoft-com:vml" Requires="v">
                  <p:oleObj spid="_x0000_s17611" name="Equation" r:id="rId5" imgW="215640" imgH="228600" progId="Equation.DSMT4">
                    <p:embed/>
                  </p:oleObj>
                </mc:Choice>
                <mc:Fallback>
                  <p:oleObj name="Equation" r:id="rId5" imgW="215640" imgH="228600" progId="Equation.DSMT4">
                    <p:embed/>
                    <p:pic>
                      <p:nvPicPr>
                        <p:cNvPr id="98" name="对象 97">
                          <a:extLst>
                            <a:ext uri="{FF2B5EF4-FFF2-40B4-BE49-F238E27FC236}">
                              <a16:creationId xmlns:a16="http://schemas.microsoft.com/office/drawing/2014/main" id="{825FA0C9-221E-46D8-82AB-0B02A09F43C2}"/>
                            </a:ext>
                          </a:extLst>
                        </p:cNvPr>
                        <p:cNvPicPr/>
                        <p:nvPr/>
                      </p:nvPicPr>
                      <p:blipFill>
                        <a:blip r:embed="rId6"/>
                        <a:stretch>
                          <a:fillRect/>
                        </a:stretch>
                      </p:blipFill>
                      <p:spPr>
                        <a:xfrm>
                          <a:off x="8982614" y="3551562"/>
                          <a:ext cx="395318" cy="418572"/>
                        </a:xfrm>
                        <a:prstGeom prst="rect">
                          <a:avLst/>
                        </a:prstGeom>
                      </p:spPr>
                    </p:pic>
                  </p:oleObj>
                </mc:Fallback>
              </mc:AlternateContent>
            </a:graphicData>
          </a:graphic>
        </p:graphicFrame>
        <p:graphicFrame>
          <p:nvGraphicFramePr>
            <p:cNvPr id="99" name="对象 98">
              <a:extLst>
                <a:ext uri="{FF2B5EF4-FFF2-40B4-BE49-F238E27FC236}">
                  <a16:creationId xmlns:a16="http://schemas.microsoft.com/office/drawing/2014/main" id="{CE2CEFF7-78A2-42A6-94C1-9736ED671D8F}"/>
                </a:ext>
              </a:extLst>
            </p:cNvPr>
            <p:cNvGraphicFramePr>
              <a:graphicFrameLocks noChangeAspect="1"/>
            </p:cNvGraphicFramePr>
            <p:nvPr/>
          </p:nvGraphicFramePr>
          <p:xfrm>
            <a:off x="10714111" y="3551562"/>
            <a:ext cx="418572" cy="418572"/>
          </p:xfrm>
          <a:graphic>
            <a:graphicData uri="http://schemas.openxmlformats.org/presentationml/2006/ole">
              <mc:AlternateContent xmlns:mc="http://schemas.openxmlformats.org/markup-compatibility/2006">
                <mc:Choice xmlns:v="urn:schemas-microsoft-com:vml" Requires="v">
                  <p:oleObj spid="_x0000_s17612" name="Equation" r:id="rId7" imgW="228600" imgH="228600" progId="Equation.DSMT4">
                    <p:embed/>
                  </p:oleObj>
                </mc:Choice>
                <mc:Fallback>
                  <p:oleObj name="Equation" r:id="rId7" imgW="228600" imgH="228600" progId="Equation.DSMT4">
                    <p:embed/>
                    <p:pic>
                      <p:nvPicPr>
                        <p:cNvPr id="99" name="对象 98">
                          <a:extLst>
                            <a:ext uri="{FF2B5EF4-FFF2-40B4-BE49-F238E27FC236}">
                              <a16:creationId xmlns:a16="http://schemas.microsoft.com/office/drawing/2014/main" id="{CE2CEFF7-78A2-42A6-94C1-9736ED671D8F}"/>
                            </a:ext>
                          </a:extLst>
                        </p:cNvPr>
                        <p:cNvPicPr/>
                        <p:nvPr/>
                      </p:nvPicPr>
                      <p:blipFill>
                        <a:blip r:embed="rId8"/>
                        <a:stretch>
                          <a:fillRect/>
                        </a:stretch>
                      </p:blipFill>
                      <p:spPr>
                        <a:xfrm>
                          <a:off x="10714111" y="3551562"/>
                          <a:ext cx="418572" cy="418572"/>
                        </a:xfrm>
                        <a:prstGeom prst="rect">
                          <a:avLst/>
                        </a:prstGeom>
                      </p:spPr>
                    </p:pic>
                  </p:oleObj>
                </mc:Fallback>
              </mc:AlternateContent>
            </a:graphicData>
          </a:graphic>
        </p:graphicFrame>
      </p:grpSp>
      <p:graphicFrame>
        <p:nvGraphicFramePr>
          <p:cNvPr id="103" name="对象 102">
            <a:extLst>
              <a:ext uri="{FF2B5EF4-FFF2-40B4-BE49-F238E27FC236}">
                <a16:creationId xmlns:a16="http://schemas.microsoft.com/office/drawing/2014/main" id="{DC6AAE9C-E9B3-416B-9CF1-50ABE70D0460}"/>
              </a:ext>
            </a:extLst>
          </p:cNvPr>
          <p:cNvGraphicFramePr>
            <a:graphicFrameLocks noChangeAspect="1"/>
          </p:cNvGraphicFramePr>
          <p:nvPr>
            <p:extLst>
              <p:ext uri="{D42A27DB-BD31-4B8C-83A1-F6EECF244321}">
                <p14:modId xmlns:p14="http://schemas.microsoft.com/office/powerpoint/2010/main" val="4218815500"/>
              </p:ext>
            </p:extLst>
          </p:nvPr>
        </p:nvGraphicFramePr>
        <p:xfrm>
          <a:off x="2381250" y="3851275"/>
          <a:ext cx="3406775" cy="1343025"/>
        </p:xfrm>
        <a:graphic>
          <a:graphicData uri="http://schemas.openxmlformats.org/presentationml/2006/ole">
            <mc:AlternateContent xmlns:mc="http://schemas.openxmlformats.org/markup-compatibility/2006">
              <mc:Choice xmlns:v="urn:schemas-microsoft-com:vml" Requires="v">
                <p:oleObj spid="_x0000_s17613" name="Equation" r:id="rId9" imgW="1739880" imgH="685800" progId="Equation.DSMT4">
                  <p:embed/>
                </p:oleObj>
              </mc:Choice>
              <mc:Fallback>
                <p:oleObj name="Equation" r:id="rId9" imgW="1739880" imgH="685800" progId="Equation.DSMT4">
                  <p:embed/>
                  <p:pic>
                    <p:nvPicPr>
                      <p:cNvPr id="103" name="对象 102">
                        <a:extLst>
                          <a:ext uri="{FF2B5EF4-FFF2-40B4-BE49-F238E27FC236}">
                            <a16:creationId xmlns:a16="http://schemas.microsoft.com/office/drawing/2014/main" id="{DC6AAE9C-E9B3-416B-9CF1-50ABE70D0460}"/>
                          </a:ext>
                        </a:extLst>
                      </p:cNvPr>
                      <p:cNvPicPr/>
                      <p:nvPr/>
                    </p:nvPicPr>
                    <p:blipFill>
                      <a:blip r:embed="rId10"/>
                      <a:stretch>
                        <a:fillRect/>
                      </a:stretch>
                    </p:blipFill>
                    <p:spPr>
                      <a:xfrm>
                        <a:off x="2381250" y="3851275"/>
                        <a:ext cx="3406775" cy="13430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02994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down)">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latin typeface="+mn-ea"/>
              </a:rPr>
              <a:t>节点电压法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2201244" cy="523220"/>
          </a:xfrm>
          <a:prstGeom prst="rect">
            <a:avLst/>
          </a:prstGeom>
          <a:noFill/>
        </p:spPr>
        <p:txBody>
          <a:bodyPr wrap="none" rtlCol="0">
            <a:spAutoFit/>
          </a:bodyPr>
          <a:lstStyle/>
          <a:p>
            <a:r>
              <a:rPr lang="en-US" altLang="zh-CN" sz="2800" b="1" dirty="0">
                <a:solidFill>
                  <a:srgbClr val="FF0000"/>
                </a:solidFill>
                <a:latin typeface="+mn-ea"/>
              </a:rPr>
              <a:t>1</a:t>
            </a:r>
            <a:r>
              <a:rPr lang="zh-CN" altLang="en-US" sz="2800" b="1" dirty="0">
                <a:solidFill>
                  <a:srgbClr val="FF0000"/>
                </a:solidFill>
                <a:latin typeface="+mn-ea"/>
              </a:rPr>
              <a:t>、节点电压</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954107"/>
          </a:xfrm>
          <a:prstGeom prst="rect">
            <a:avLst/>
          </a:prstGeom>
          <a:noFill/>
        </p:spPr>
        <p:txBody>
          <a:bodyPr wrap="square" rtlCol="0">
            <a:spAutoFit/>
          </a:bodyPr>
          <a:lstStyle/>
          <a:p>
            <a:r>
              <a:rPr lang="zh-CN" altLang="en-US" sz="2800" b="1" dirty="0">
                <a:latin typeface="+mn-ea"/>
              </a:rPr>
              <a:t>        所谓节点电压，是指在电路的</a:t>
            </a:r>
            <a:r>
              <a:rPr lang="en-US" altLang="zh-CN" sz="2800" b="1" dirty="0">
                <a:latin typeface="+mn-ea"/>
              </a:rPr>
              <a:t>n</a:t>
            </a:r>
            <a:r>
              <a:rPr lang="zh-CN" altLang="en-US" sz="2800" b="1" dirty="0">
                <a:latin typeface="+mn-ea"/>
              </a:rPr>
              <a:t>个节点中，任选一个为</a:t>
            </a:r>
            <a:r>
              <a:rPr lang="zh-CN" altLang="en-US" sz="2800" b="1" dirty="0">
                <a:solidFill>
                  <a:srgbClr val="FF0000"/>
                </a:solidFill>
                <a:latin typeface="+mn-ea"/>
              </a:rPr>
              <a:t>参考点</a:t>
            </a:r>
            <a:r>
              <a:rPr lang="zh-CN" altLang="en-US" sz="2800" b="1" dirty="0">
                <a:latin typeface="+mn-ea"/>
              </a:rPr>
              <a:t>，把其余</a:t>
            </a:r>
            <a:r>
              <a:rPr lang="en-US" altLang="zh-CN" sz="2800" b="1" dirty="0">
                <a:latin typeface="+mn-ea"/>
              </a:rPr>
              <a:t>(n-1)</a:t>
            </a:r>
            <a:r>
              <a:rPr lang="zh-CN" altLang="en-US" sz="2800" b="1" dirty="0">
                <a:latin typeface="+mn-ea"/>
              </a:rPr>
              <a:t>个节点对参考点的电压叫做该节点的</a:t>
            </a:r>
            <a:r>
              <a:rPr lang="zh-CN" altLang="en-US" sz="2800" b="1" dirty="0">
                <a:solidFill>
                  <a:srgbClr val="FF0000"/>
                </a:solidFill>
                <a:latin typeface="+mn-ea"/>
              </a:rPr>
              <a:t>节点电压</a:t>
            </a:r>
            <a:r>
              <a:rPr lang="zh-CN" altLang="en-US" sz="2800" b="1" dirty="0">
                <a:latin typeface="+mn-ea"/>
              </a:rPr>
              <a:t>。</a:t>
            </a:r>
          </a:p>
        </p:txBody>
      </p:sp>
      <p:pic>
        <p:nvPicPr>
          <p:cNvPr id="3" name="图片 2">
            <a:extLst>
              <a:ext uri="{FF2B5EF4-FFF2-40B4-BE49-F238E27FC236}">
                <a16:creationId xmlns:a16="http://schemas.microsoft.com/office/drawing/2014/main" id="{71452DAA-4096-462F-BE01-44F32FE9FC89}"/>
              </a:ext>
            </a:extLst>
          </p:cNvPr>
          <p:cNvPicPr>
            <a:picLocks noChangeAspect="1"/>
          </p:cNvPicPr>
          <p:nvPr/>
        </p:nvPicPr>
        <p:blipFill>
          <a:blip r:embed="rId4"/>
          <a:stretch>
            <a:fillRect/>
          </a:stretch>
        </p:blipFill>
        <p:spPr>
          <a:xfrm>
            <a:off x="6096000" y="3681982"/>
            <a:ext cx="4828450" cy="2408129"/>
          </a:xfrm>
          <a:prstGeom prst="rect">
            <a:avLst/>
          </a:prstGeom>
        </p:spPr>
      </p:pic>
      <p:sp>
        <p:nvSpPr>
          <p:cNvPr id="4" name="文本框 3">
            <a:extLst>
              <a:ext uri="{FF2B5EF4-FFF2-40B4-BE49-F238E27FC236}">
                <a16:creationId xmlns:a16="http://schemas.microsoft.com/office/drawing/2014/main" id="{BDB62DA4-9583-4A2F-80A9-E10ED2497E2D}"/>
              </a:ext>
            </a:extLst>
          </p:cNvPr>
          <p:cNvSpPr txBox="1"/>
          <p:nvPr/>
        </p:nvSpPr>
        <p:spPr>
          <a:xfrm>
            <a:off x="541538" y="3978106"/>
            <a:ext cx="5252679" cy="1815882"/>
          </a:xfrm>
          <a:prstGeom prst="rect">
            <a:avLst/>
          </a:prstGeom>
          <a:noFill/>
        </p:spPr>
        <p:txBody>
          <a:bodyPr wrap="square" rtlCol="0">
            <a:spAutoFit/>
          </a:bodyPr>
          <a:lstStyle/>
          <a:p>
            <a:r>
              <a:rPr lang="zh-CN" altLang="en-US" sz="2800" b="1" dirty="0">
                <a:latin typeface="+mn-ea"/>
              </a:rPr>
              <a:t>        如图所示，电路图有</a:t>
            </a:r>
            <a:r>
              <a:rPr lang="en-US" altLang="zh-CN" sz="2800" b="1" dirty="0">
                <a:latin typeface="+mn-ea"/>
              </a:rPr>
              <a:t>3</a:t>
            </a:r>
            <a:r>
              <a:rPr lang="zh-CN" altLang="en-US" sz="2800" b="1" dirty="0">
                <a:latin typeface="+mn-ea"/>
              </a:rPr>
              <a:t>个节点，以节点</a:t>
            </a:r>
            <a:r>
              <a:rPr lang="en-US" altLang="zh-CN" sz="2800" b="1" dirty="0">
                <a:latin typeface="+mn-ea"/>
              </a:rPr>
              <a:t>3</a:t>
            </a:r>
            <a:r>
              <a:rPr lang="zh-CN" altLang="en-US" sz="2800" b="1" dirty="0">
                <a:latin typeface="+mn-ea"/>
              </a:rPr>
              <a:t>为参考点，那么节点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对参考点的节点电压为</a:t>
            </a:r>
            <a:r>
              <a:rPr lang="en-US" altLang="zh-CN" sz="2800" b="1" dirty="0">
                <a:solidFill>
                  <a:srgbClr val="FF0000"/>
                </a:solidFill>
                <a:latin typeface="+mn-ea"/>
              </a:rPr>
              <a:t>U</a:t>
            </a:r>
            <a:r>
              <a:rPr lang="en-US" altLang="zh-CN" sz="2800" b="1" baseline="-25000" dirty="0">
                <a:solidFill>
                  <a:srgbClr val="FF0000"/>
                </a:solidFill>
                <a:latin typeface="+mn-ea"/>
              </a:rPr>
              <a:t>1</a:t>
            </a:r>
            <a:r>
              <a:rPr lang="zh-CN" altLang="en-US" sz="2800" b="1" dirty="0">
                <a:latin typeface="+mn-ea"/>
              </a:rPr>
              <a:t>和</a:t>
            </a:r>
            <a:r>
              <a:rPr lang="en-US" altLang="zh-CN" sz="2800" b="1" dirty="0">
                <a:solidFill>
                  <a:srgbClr val="FF0000"/>
                </a:solidFill>
                <a:latin typeface="+mn-ea"/>
              </a:rPr>
              <a:t>U</a:t>
            </a:r>
            <a:r>
              <a:rPr lang="en-US" altLang="zh-CN" sz="2800" b="1" baseline="-25000" dirty="0">
                <a:solidFill>
                  <a:srgbClr val="FF0000"/>
                </a:solidFill>
                <a:latin typeface="+mn-ea"/>
              </a:rPr>
              <a:t>2</a:t>
            </a:r>
            <a:r>
              <a:rPr lang="zh-CN" altLang="en-US" sz="2800" b="1" dirty="0">
                <a:latin typeface="+mn-ea"/>
              </a:rPr>
              <a:t>。</a:t>
            </a:r>
          </a:p>
        </p:txBody>
      </p:sp>
    </p:spTree>
    <p:custDataLst>
      <p:tags r:id="rId1"/>
    </p:custDataLst>
    <p:extLst>
      <p:ext uri="{BB962C8B-B14F-4D97-AF65-F5344CB8AC3E}">
        <p14:creationId xmlns:p14="http://schemas.microsoft.com/office/powerpoint/2010/main" val="1296914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508629"/>
            <a:ext cx="1483098" cy="523220"/>
          </a:xfrm>
          <a:prstGeom prst="rect">
            <a:avLst/>
          </a:prstGeom>
          <a:noFill/>
        </p:spPr>
        <p:txBody>
          <a:bodyPr wrap="none" rtlCol="0">
            <a:spAutoFit/>
          </a:bodyPr>
          <a:lstStyle/>
          <a:p>
            <a:r>
              <a:rPr lang="en-US" altLang="zh-CN" sz="2800" b="1" dirty="0">
                <a:solidFill>
                  <a:srgbClr val="FF0000"/>
                </a:solidFill>
                <a:latin typeface="+mn-ea"/>
              </a:rPr>
              <a:t>2</a:t>
            </a:r>
            <a:r>
              <a:rPr lang="zh-CN" altLang="en-US" sz="2800" b="1" dirty="0">
                <a:solidFill>
                  <a:srgbClr val="FF0000"/>
                </a:solidFill>
                <a:latin typeface="+mn-ea"/>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256853"/>
            <a:ext cx="11052699" cy="1384995"/>
          </a:xfrm>
          <a:prstGeom prst="rect">
            <a:avLst/>
          </a:prstGeom>
          <a:noFill/>
        </p:spPr>
        <p:txBody>
          <a:bodyPr wrap="square" rtlCol="0">
            <a:spAutoFit/>
          </a:bodyPr>
          <a:lstStyle/>
          <a:p>
            <a:r>
              <a:rPr lang="zh-CN" altLang="en-US" sz="2800" b="1" dirty="0">
                <a:latin typeface="+mn-ea"/>
              </a:rPr>
              <a:t>        电路中所有支路电压都可以用节点电压来表示。以</a:t>
            </a:r>
            <a:r>
              <a:rPr lang="en-US" altLang="zh-CN" sz="2800" b="1" dirty="0">
                <a:latin typeface="+mn-ea"/>
              </a:rPr>
              <a:t>(n-1)</a:t>
            </a:r>
            <a:r>
              <a:rPr lang="zh-CN" altLang="en-US" sz="2800" b="1" dirty="0">
                <a:latin typeface="+mn-ea"/>
              </a:rPr>
              <a:t>个</a:t>
            </a:r>
            <a:r>
              <a:rPr lang="zh-CN" altLang="en-US" sz="2800" b="1" dirty="0">
                <a:solidFill>
                  <a:srgbClr val="FF0000"/>
                </a:solidFill>
                <a:latin typeface="+mn-ea"/>
              </a:rPr>
              <a:t>节点电压</a:t>
            </a:r>
            <a:r>
              <a:rPr lang="zh-CN" altLang="en-US" sz="2800" b="1" dirty="0">
                <a:latin typeface="+mn-ea"/>
              </a:rPr>
              <a:t>为变量，对每个独立节点列出一个</a:t>
            </a:r>
            <a:r>
              <a:rPr lang="en-US" altLang="zh-CN" sz="2800" b="1" dirty="0">
                <a:solidFill>
                  <a:srgbClr val="FF0000"/>
                </a:solidFill>
                <a:latin typeface="+mn-ea"/>
              </a:rPr>
              <a:t>KCL</a:t>
            </a:r>
            <a:r>
              <a:rPr lang="zh-CN" altLang="en-US" sz="2800" b="1" dirty="0">
                <a:latin typeface="+mn-ea"/>
              </a:rPr>
              <a:t>方程，称为</a:t>
            </a:r>
            <a:r>
              <a:rPr lang="zh-CN" altLang="en-US" sz="2800" b="1" dirty="0">
                <a:solidFill>
                  <a:srgbClr val="FF0000"/>
                </a:solidFill>
                <a:latin typeface="+mn-ea"/>
              </a:rPr>
              <a:t>节点方程</a:t>
            </a:r>
            <a:r>
              <a:rPr lang="zh-CN" altLang="en-US" sz="2800" b="1" dirty="0">
                <a:latin typeface="+mn-ea"/>
              </a:rPr>
              <a:t>。联立求解</a:t>
            </a:r>
            <a:r>
              <a:rPr lang="en-US" altLang="zh-CN" sz="2800" b="1" dirty="0">
                <a:latin typeface="+mn-ea"/>
              </a:rPr>
              <a:t>(n-1)</a:t>
            </a:r>
            <a:r>
              <a:rPr lang="zh-CN" altLang="en-US" sz="2800" b="1" dirty="0">
                <a:latin typeface="+mn-ea"/>
              </a:rPr>
              <a:t>个节点方程构成的方程组，便可求出</a:t>
            </a:r>
            <a:r>
              <a:rPr lang="en-US" altLang="zh-CN" sz="2800" b="1" dirty="0">
                <a:latin typeface="+mn-ea"/>
              </a:rPr>
              <a:t>(n-1)</a:t>
            </a:r>
            <a:r>
              <a:rPr lang="zh-CN" altLang="en-US" sz="2800" b="1" dirty="0">
                <a:latin typeface="+mn-ea"/>
              </a:rPr>
              <a:t>个节点电压。 </a:t>
            </a:r>
          </a:p>
        </p:txBody>
      </p:sp>
    </p:spTree>
    <p:custDataLst>
      <p:tags r:id="rId1"/>
    </p:custDataLst>
    <p:extLst>
      <p:ext uri="{BB962C8B-B14F-4D97-AF65-F5344CB8AC3E}">
        <p14:creationId xmlns:p14="http://schemas.microsoft.com/office/powerpoint/2010/main" val="1818349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865832"/>
            <a:ext cx="2201244" cy="523220"/>
          </a:xfrm>
          <a:prstGeom prst="rect">
            <a:avLst/>
          </a:prstGeom>
          <a:noFill/>
        </p:spPr>
        <p:txBody>
          <a:bodyPr wrap="none" rtlCol="0">
            <a:spAutoFit/>
          </a:bodyPr>
          <a:lstStyle/>
          <a:p>
            <a:r>
              <a:rPr lang="en-US" altLang="zh-CN" sz="2800" b="1" dirty="0">
                <a:solidFill>
                  <a:srgbClr val="FF0000"/>
                </a:solidFill>
                <a:latin typeface="+mn-ea"/>
              </a:rPr>
              <a:t>3</a:t>
            </a:r>
            <a:r>
              <a:rPr lang="zh-CN" altLang="en-US" sz="2800" b="1" dirty="0">
                <a:solidFill>
                  <a:srgbClr val="FF0000"/>
                </a:solidFill>
                <a:latin typeface="+mn-ea"/>
              </a:rPr>
              <a:t>、节点方程</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9" y="1614056"/>
            <a:ext cx="6568450" cy="954107"/>
          </a:xfrm>
          <a:prstGeom prst="rect">
            <a:avLst/>
          </a:prstGeom>
          <a:noFill/>
        </p:spPr>
        <p:txBody>
          <a:bodyPr wrap="square" rtlCol="0">
            <a:spAutoFit/>
          </a:bodyPr>
          <a:lstStyle/>
          <a:p>
            <a:r>
              <a:rPr lang="zh-CN" altLang="en-US" sz="2800" b="1" dirty="0">
                <a:latin typeface="+mn-ea"/>
              </a:rPr>
              <a:t>        以节点</a:t>
            </a:r>
            <a:r>
              <a:rPr lang="en-US" altLang="zh-CN" sz="2800" b="1" dirty="0">
                <a:latin typeface="+mn-ea"/>
              </a:rPr>
              <a:t>3</a:t>
            </a:r>
            <a:r>
              <a:rPr lang="zh-CN" altLang="en-US" sz="2800" b="1" dirty="0">
                <a:latin typeface="+mn-ea"/>
              </a:rPr>
              <a:t>为参考点，设节点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对参考点的节点电压为</a:t>
            </a:r>
            <a:r>
              <a:rPr lang="en-US" altLang="zh-CN" sz="2800" b="1" dirty="0">
                <a:latin typeface="+mn-ea"/>
              </a:rPr>
              <a:t>U</a:t>
            </a:r>
            <a:r>
              <a:rPr lang="en-US" altLang="zh-CN" sz="2800" b="1" baseline="-25000" dirty="0">
                <a:latin typeface="+mn-ea"/>
              </a:rPr>
              <a:t>1</a:t>
            </a:r>
            <a:r>
              <a:rPr lang="zh-CN" altLang="en-US" sz="2800" b="1" dirty="0">
                <a:latin typeface="+mn-ea"/>
              </a:rPr>
              <a:t>和</a:t>
            </a:r>
            <a:r>
              <a:rPr lang="en-US" altLang="zh-CN" sz="2800" b="1" dirty="0">
                <a:latin typeface="+mn-ea"/>
              </a:rPr>
              <a:t>U</a:t>
            </a:r>
            <a:r>
              <a:rPr lang="en-US" altLang="zh-CN" sz="2800" b="1" baseline="-25000" dirty="0">
                <a:latin typeface="+mn-ea"/>
              </a:rPr>
              <a:t>2</a:t>
            </a:r>
            <a:r>
              <a:rPr lang="zh-CN" altLang="en-US" sz="2800" b="1" dirty="0">
                <a:latin typeface="+mn-ea"/>
              </a:rPr>
              <a:t>。</a:t>
            </a:r>
          </a:p>
        </p:txBody>
      </p:sp>
      <p:pic>
        <p:nvPicPr>
          <p:cNvPr id="3" name="图片 2">
            <a:extLst>
              <a:ext uri="{FF2B5EF4-FFF2-40B4-BE49-F238E27FC236}">
                <a16:creationId xmlns:a16="http://schemas.microsoft.com/office/drawing/2014/main" id="{71452DAA-4096-462F-BE01-44F32FE9FC89}"/>
              </a:ext>
            </a:extLst>
          </p:cNvPr>
          <p:cNvPicPr>
            <a:picLocks noChangeAspect="1"/>
          </p:cNvPicPr>
          <p:nvPr/>
        </p:nvPicPr>
        <p:blipFill>
          <a:blip r:embed="rId5"/>
          <a:stretch>
            <a:fillRect/>
          </a:stretch>
        </p:blipFill>
        <p:spPr>
          <a:xfrm>
            <a:off x="7109989" y="1127442"/>
            <a:ext cx="4828450" cy="2408129"/>
          </a:xfrm>
          <a:prstGeom prst="rect">
            <a:avLst/>
          </a:prstGeom>
        </p:spPr>
      </p:pic>
      <p:sp>
        <p:nvSpPr>
          <p:cNvPr id="9" name="文本框 8">
            <a:extLst>
              <a:ext uri="{FF2B5EF4-FFF2-40B4-BE49-F238E27FC236}">
                <a16:creationId xmlns:a16="http://schemas.microsoft.com/office/drawing/2014/main" id="{FB93B002-58D4-4CD7-AB68-6985C5FBC017}"/>
              </a:ext>
            </a:extLst>
          </p:cNvPr>
          <p:cNvSpPr txBox="1"/>
          <p:nvPr/>
        </p:nvSpPr>
        <p:spPr>
          <a:xfrm>
            <a:off x="541539" y="2793167"/>
            <a:ext cx="6568450" cy="523220"/>
          </a:xfrm>
          <a:prstGeom prst="rect">
            <a:avLst/>
          </a:prstGeom>
          <a:noFill/>
        </p:spPr>
        <p:txBody>
          <a:bodyPr wrap="square" rtlCol="0">
            <a:spAutoFit/>
          </a:bodyPr>
          <a:lstStyle/>
          <a:p>
            <a:r>
              <a:rPr lang="zh-CN" altLang="en-US" sz="2800" b="1" dirty="0">
                <a:latin typeface="+mn-ea"/>
              </a:rPr>
              <a:t>        对节点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列</a:t>
            </a:r>
            <a:r>
              <a:rPr lang="en-US" altLang="zh-CN" sz="2800" b="1" dirty="0">
                <a:latin typeface="+mn-ea"/>
              </a:rPr>
              <a:t>KCL</a:t>
            </a:r>
            <a:r>
              <a:rPr lang="zh-CN" altLang="en-US" sz="2800" b="1" dirty="0">
                <a:latin typeface="+mn-ea"/>
              </a:rPr>
              <a:t>方程：</a:t>
            </a:r>
          </a:p>
        </p:txBody>
      </p:sp>
      <p:graphicFrame>
        <p:nvGraphicFramePr>
          <p:cNvPr id="5" name="对象 4">
            <a:extLst>
              <a:ext uri="{FF2B5EF4-FFF2-40B4-BE49-F238E27FC236}">
                <a16:creationId xmlns:a16="http://schemas.microsoft.com/office/drawing/2014/main" id="{5C680118-8B72-41E3-8943-080F17C02A6F}"/>
              </a:ext>
            </a:extLst>
          </p:cNvPr>
          <p:cNvGraphicFramePr>
            <a:graphicFrameLocks noChangeAspect="1"/>
          </p:cNvGraphicFramePr>
          <p:nvPr>
            <p:extLst>
              <p:ext uri="{D42A27DB-BD31-4B8C-83A1-F6EECF244321}">
                <p14:modId xmlns:p14="http://schemas.microsoft.com/office/powerpoint/2010/main" val="3143183711"/>
              </p:ext>
            </p:extLst>
          </p:nvPr>
        </p:nvGraphicFramePr>
        <p:xfrm>
          <a:off x="2657475" y="3429000"/>
          <a:ext cx="2335213" cy="1133475"/>
        </p:xfrm>
        <a:graphic>
          <a:graphicData uri="http://schemas.openxmlformats.org/presentationml/2006/ole">
            <mc:AlternateContent xmlns:mc="http://schemas.openxmlformats.org/markup-compatibility/2006">
              <mc:Choice xmlns:v="urn:schemas-microsoft-com:vml" Requires="v">
                <p:oleObj spid="_x0000_s18535" name="Equation" r:id="rId6" imgW="863280" imgH="419040" progId="Equation.DSMT4">
                  <p:embed/>
                </p:oleObj>
              </mc:Choice>
              <mc:Fallback>
                <p:oleObj name="Equation" r:id="rId6" imgW="863280" imgH="419040" progId="Equation.DSMT4">
                  <p:embed/>
                  <p:pic>
                    <p:nvPicPr>
                      <p:cNvPr id="0" name=""/>
                      <p:cNvPicPr/>
                      <p:nvPr/>
                    </p:nvPicPr>
                    <p:blipFill>
                      <a:blip r:embed="rId7"/>
                      <a:stretch>
                        <a:fillRect/>
                      </a:stretch>
                    </p:blipFill>
                    <p:spPr>
                      <a:xfrm>
                        <a:off x="2657475" y="3429000"/>
                        <a:ext cx="2335213" cy="1133475"/>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EBDD2C7B-CA47-497B-BFD5-86A3E695982E}"/>
              </a:ext>
            </a:extLst>
          </p:cNvPr>
          <p:cNvSpPr txBox="1"/>
          <p:nvPr/>
        </p:nvSpPr>
        <p:spPr>
          <a:xfrm>
            <a:off x="540856" y="4675088"/>
            <a:ext cx="6568450" cy="523220"/>
          </a:xfrm>
          <a:prstGeom prst="rect">
            <a:avLst/>
          </a:prstGeom>
          <a:noFill/>
        </p:spPr>
        <p:txBody>
          <a:bodyPr wrap="square" rtlCol="0">
            <a:spAutoFit/>
          </a:bodyPr>
          <a:lstStyle/>
          <a:p>
            <a:r>
              <a:rPr lang="zh-CN" altLang="en-US" sz="2800" b="1" dirty="0">
                <a:latin typeface="+mn-ea"/>
              </a:rPr>
              <a:t>        用节点电压表示支路电流：</a:t>
            </a:r>
          </a:p>
        </p:txBody>
      </p:sp>
      <p:graphicFrame>
        <p:nvGraphicFramePr>
          <p:cNvPr id="6" name="对象 5">
            <a:extLst>
              <a:ext uri="{FF2B5EF4-FFF2-40B4-BE49-F238E27FC236}">
                <a16:creationId xmlns:a16="http://schemas.microsoft.com/office/drawing/2014/main" id="{2BD81605-18BE-423F-8067-AAD72B0119A5}"/>
              </a:ext>
            </a:extLst>
          </p:cNvPr>
          <p:cNvGraphicFramePr>
            <a:graphicFrameLocks noChangeAspect="1"/>
          </p:cNvGraphicFramePr>
          <p:nvPr>
            <p:extLst>
              <p:ext uri="{D42A27DB-BD31-4B8C-83A1-F6EECF244321}">
                <p14:modId xmlns:p14="http://schemas.microsoft.com/office/powerpoint/2010/main" val="2233242795"/>
              </p:ext>
            </p:extLst>
          </p:nvPr>
        </p:nvGraphicFramePr>
        <p:xfrm>
          <a:off x="6096000" y="4283795"/>
          <a:ext cx="3047491" cy="2408129"/>
        </p:xfrm>
        <a:graphic>
          <a:graphicData uri="http://schemas.openxmlformats.org/presentationml/2006/ole">
            <mc:AlternateContent xmlns:mc="http://schemas.openxmlformats.org/markup-compatibility/2006">
              <mc:Choice xmlns:v="urn:schemas-microsoft-com:vml" Requires="v">
                <p:oleObj spid="_x0000_s18536" name="Equation" r:id="rId8" imgW="1263746" imgH="998356" progId="Equation.DSMT4">
                  <p:embed/>
                </p:oleObj>
              </mc:Choice>
              <mc:Fallback>
                <p:oleObj name="Equation" r:id="rId8" imgW="1263746" imgH="998356" progId="Equation.DSMT4">
                  <p:embed/>
                  <p:pic>
                    <p:nvPicPr>
                      <p:cNvPr id="0" name=""/>
                      <p:cNvPicPr/>
                      <p:nvPr/>
                    </p:nvPicPr>
                    <p:blipFill>
                      <a:blip r:embed="rId9"/>
                      <a:stretch>
                        <a:fillRect/>
                      </a:stretch>
                    </p:blipFill>
                    <p:spPr>
                      <a:xfrm>
                        <a:off x="6096000" y="4283795"/>
                        <a:ext cx="3047491" cy="240812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19878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6" y="800448"/>
            <a:ext cx="6568450" cy="523220"/>
          </a:xfrm>
          <a:prstGeom prst="rect">
            <a:avLst/>
          </a:prstGeom>
          <a:noFill/>
        </p:spPr>
        <p:txBody>
          <a:bodyPr wrap="square" rtlCol="0">
            <a:spAutoFit/>
          </a:bodyPr>
          <a:lstStyle/>
          <a:p>
            <a:r>
              <a:rPr lang="zh-CN" altLang="en-US" sz="2800" b="1" dirty="0">
                <a:latin typeface="+mn-ea"/>
              </a:rPr>
              <a:t>        带入节点电流方程，整理得：</a:t>
            </a:r>
          </a:p>
        </p:txBody>
      </p:sp>
      <p:pic>
        <p:nvPicPr>
          <p:cNvPr id="3" name="图片 2">
            <a:extLst>
              <a:ext uri="{FF2B5EF4-FFF2-40B4-BE49-F238E27FC236}">
                <a16:creationId xmlns:a16="http://schemas.microsoft.com/office/drawing/2014/main" id="{71452DAA-4096-462F-BE01-44F32FE9FC89}"/>
              </a:ext>
            </a:extLst>
          </p:cNvPr>
          <p:cNvPicPr>
            <a:picLocks noChangeAspect="1"/>
          </p:cNvPicPr>
          <p:nvPr/>
        </p:nvPicPr>
        <p:blipFill>
          <a:blip r:embed="rId5"/>
          <a:stretch>
            <a:fillRect/>
          </a:stretch>
        </p:blipFill>
        <p:spPr>
          <a:xfrm>
            <a:off x="7109989" y="1127442"/>
            <a:ext cx="4828450" cy="2408129"/>
          </a:xfrm>
          <a:prstGeom prst="rect">
            <a:avLst/>
          </a:prstGeom>
        </p:spPr>
      </p:pic>
      <p:sp>
        <p:nvSpPr>
          <p:cNvPr id="9" name="文本框 8">
            <a:extLst>
              <a:ext uri="{FF2B5EF4-FFF2-40B4-BE49-F238E27FC236}">
                <a16:creationId xmlns:a16="http://schemas.microsoft.com/office/drawing/2014/main" id="{FB93B002-58D4-4CD7-AB68-6985C5FBC017}"/>
              </a:ext>
            </a:extLst>
          </p:cNvPr>
          <p:cNvSpPr txBox="1"/>
          <p:nvPr/>
        </p:nvSpPr>
        <p:spPr>
          <a:xfrm>
            <a:off x="540856" y="2306916"/>
            <a:ext cx="6568450" cy="523220"/>
          </a:xfrm>
          <a:prstGeom prst="rect">
            <a:avLst/>
          </a:prstGeom>
          <a:noFill/>
        </p:spPr>
        <p:txBody>
          <a:bodyPr wrap="square" rtlCol="0">
            <a:spAutoFit/>
          </a:bodyPr>
          <a:lstStyle/>
          <a:p>
            <a:r>
              <a:rPr lang="zh-CN" altLang="en-US" sz="2800" b="1" dirty="0">
                <a:latin typeface="+mn-ea"/>
              </a:rPr>
              <a:t>        进一步改写，可得</a:t>
            </a:r>
            <a:r>
              <a:rPr lang="zh-CN" altLang="en-US" sz="2800" b="1" dirty="0">
                <a:solidFill>
                  <a:srgbClr val="FF0000"/>
                </a:solidFill>
                <a:latin typeface="+mn-ea"/>
              </a:rPr>
              <a:t>节点方程</a:t>
            </a:r>
            <a:r>
              <a:rPr lang="zh-CN" altLang="en-US" sz="2800" b="1" dirty="0">
                <a:latin typeface="+mn-ea"/>
              </a:rPr>
              <a:t>：</a:t>
            </a:r>
          </a:p>
        </p:txBody>
      </p:sp>
      <p:graphicFrame>
        <p:nvGraphicFramePr>
          <p:cNvPr id="4" name="对象 3">
            <a:extLst>
              <a:ext uri="{FF2B5EF4-FFF2-40B4-BE49-F238E27FC236}">
                <a16:creationId xmlns:a16="http://schemas.microsoft.com/office/drawing/2014/main" id="{615935EA-44B1-406A-99FD-70E380BDD32A}"/>
              </a:ext>
            </a:extLst>
          </p:cNvPr>
          <p:cNvGraphicFramePr>
            <a:graphicFrameLocks noChangeAspect="1"/>
          </p:cNvGraphicFramePr>
          <p:nvPr>
            <p:extLst>
              <p:ext uri="{D42A27DB-BD31-4B8C-83A1-F6EECF244321}">
                <p14:modId xmlns:p14="http://schemas.microsoft.com/office/powerpoint/2010/main" val="1381380879"/>
              </p:ext>
            </p:extLst>
          </p:nvPr>
        </p:nvGraphicFramePr>
        <p:xfrm>
          <a:off x="1338175" y="1317797"/>
          <a:ext cx="4975178" cy="870986"/>
        </p:xfrm>
        <a:graphic>
          <a:graphicData uri="http://schemas.openxmlformats.org/presentationml/2006/ole">
            <mc:AlternateContent xmlns:mc="http://schemas.openxmlformats.org/markup-compatibility/2006">
              <mc:Choice xmlns:v="urn:schemas-microsoft-com:vml" Requires="v">
                <p:oleObj spid="_x0000_s19699" name="Equation" r:id="rId6" imgW="2394617" imgH="418317" progId="Equation.DSMT4">
                  <p:embed/>
                </p:oleObj>
              </mc:Choice>
              <mc:Fallback>
                <p:oleObj name="Equation" r:id="rId6" imgW="2394617" imgH="418317" progId="Equation.DSMT4">
                  <p:embed/>
                  <p:pic>
                    <p:nvPicPr>
                      <p:cNvPr id="0" name=""/>
                      <p:cNvPicPr/>
                      <p:nvPr/>
                    </p:nvPicPr>
                    <p:blipFill>
                      <a:blip r:embed="rId7"/>
                      <a:stretch>
                        <a:fillRect/>
                      </a:stretch>
                    </p:blipFill>
                    <p:spPr>
                      <a:xfrm>
                        <a:off x="1338175" y="1317797"/>
                        <a:ext cx="4975178" cy="870986"/>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4799B54-9EFE-4A18-9297-F1A240E5AB76}"/>
              </a:ext>
            </a:extLst>
          </p:cNvPr>
          <p:cNvGraphicFramePr>
            <a:graphicFrameLocks noChangeAspect="1"/>
          </p:cNvGraphicFramePr>
          <p:nvPr>
            <p:extLst>
              <p:ext uri="{D42A27DB-BD31-4B8C-83A1-F6EECF244321}">
                <p14:modId xmlns:p14="http://schemas.microsoft.com/office/powerpoint/2010/main" val="3831486317"/>
              </p:ext>
            </p:extLst>
          </p:nvPr>
        </p:nvGraphicFramePr>
        <p:xfrm>
          <a:off x="2848874" y="2830136"/>
          <a:ext cx="2760451" cy="982155"/>
        </p:xfrm>
        <a:graphic>
          <a:graphicData uri="http://schemas.openxmlformats.org/presentationml/2006/ole">
            <mc:AlternateContent xmlns:mc="http://schemas.openxmlformats.org/markup-compatibility/2006">
              <mc:Choice xmlns:v="urn:schemas-microsoft-com:vml" Requires="v">
                <p:oleObj spid="_x0000_s19700" name="Equation" r:id="rId8" imgW="1178275" imgH="418317" progId="Equation.DSMT4">
                  <p:embed/>
                </p:oleObj>
              </mc:Choice>
              <mc:Fallback>
                <p:oleObj name="Equation" r:id="rId8" imgW="1178275" imgH="418317" progId="Equation.DSMT4">
                  <p:embed/>
                  <p:pic>
                    <p:nvPicPr>
                      <p:cNvPr id="0" name=""/>
                      <p:cNvPicPr/>
                      <p:nvPr/>
                    </p:nvPicPr>
                    <p:blipFill>
                      <a:blip r:embed="rId9"/>
                      <a:stretch>
                        <a:fillRect/>
                      </a:stretch>
                    </p:blipFill>
                    <p:spPr>
                      <a:xfrm>
                        <a:off x="2848874" y="2830136"/>
                        <a:ext cx="2760451" cy="982155"/>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F11FFA2E-85E6-4BA5-9F0C-12DCB233B5D3}"/>
              </a:ext>
            </a:extLst>
          </p:cNvPr>
          <p:cNvSpPr txBox="1"/>
          <p:nvPr/>
        </p:nvSpPr>
        <p:spPr>
          <a:xfrm>
            <a:off x="540856" y="3980969"/>
            <a:ext cx="2308018" cy="523220"/>
          </a:xfrm>
          <a:prstGeom prst="rect">
            <a:avLst/>
          </a:prstGeom>
          <a:noFill/>
        </p:spPr>
        <p:txBody>
          <a:bodyPr wrap="square" rtlCol="0">
            <a:spAutoFit/>
          </a:bodyPr>
          <a:lstStyle/>
          <a:p>
            <a:r>
              <a:rPr lang="zh-CN" altLang="en-US" sz="2800" b="1" dirty="0">
                <a:latin typeface="+mn-ea"/>
              </a:rPr>
              <a:t>        式中：</a:t>
            </a:r>
          </a:p>
        </p:txBody>
      </p:sp>
      <p:graphicFrame>
        <p:nvGraphicFramePr>
          <p:cNvPr id="8" name="对象 7">
            <a:extLst>
              <a:ext uri="{FF2B5EF4-FFF2-40B4-BE49-F238E27FC236}">
                <a16:creationId xmlns:a16="http://schemas.microsoft.com/office/drawing/2014/main" id="{CE7B36E5-F7FD-4D54-97EF-379E730A0002}"/>
              </a:ext>
            </a:extLst>
          </p:cNvPr>
          <p:cNvGraphicFramePr>
            <a:graphicFrameLocks noChangeAspect="1"/>
          </p:cNvGraphicFramePr>
          <p:nvPr>
            <p:extLst>
              <p:ext uri="{D42A27DB-BD31-4B8C-83A1-F6EECF244321}">
                <p14:modId xmlns:p14="http://schemas.microsoft.com/office/powerpoint/2010/main" val="595110671"/>
              </p:ext>
            </p:extLst>
          </p:nvPr>
        </p:nvGraphicFramePr>
        <p:xfrm>
          <a:off x="2848874" y="3980969"/>
          <a:ext cx="2614613" cy="1047750"/>
        </p:xfrm>
        <a:graphic>
          <a:graphicData uri="http://schemas.openxmlformats.org/presentationml/2006/ole">
            <mc:AlternateContent xmlns:mc="http://schemas.openxmlformats.org/markup-compatibility/2006">
              <mc:Choice xmlns:v="urn:schemas-microsoft-com:vml" Requires="v">
                <p:oleObj spid="_x0000_s19701" name="Equation" r:id="rId10" imgW="1143000" imgH="457200" progId="Equation.DSMT4">
                  <p:embed/>
                </p:oleObj>
              </mc:Choice>
              <mc:Fallback>
                <p:oleObj name="Equation" r:id="rId10" imgW="1143000" imgH="457200" progId="Equation.DSMT4">
                  <p:embed/>
                  <p:pic>
                    <p:nvPicPr>
                      <p:cNvPr id="0" name=""/>
                      <p:cNvPicPr/>
                      <p:nvPr/>
                    </p:nvPicPr>
                    <p:blipFill>
                      <a:blip r:embed="rId11"/>
                      <a:stretch>
                        <a:fillRect/>
                      </a:stretch>
                    </p:blipFill>
                    <p:spPr>
                      <a:xfrm>
                        <a:off x="2848874" y="3980969"/>
                        <a:ext cx="2614613" cy="1047750"/>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B2EBAD46-9FA9-4D25-96F8-F6625DD2C2AF}"/>
              </a:ext>
            </a:extLst>
          </p:cNvPr>
          <p:cNvSpPr txBox="1"/>
          <p:nvPr/>
        </p:nvSpPr>
        <p:spPr>
          <a:xfrm>
            <a:off x="6313353" y="4155796"/>
            <a:ext cx="1643730" cy="523220"/>
          </a:xfrm>
          <a:prstGeom prst="rect">
            <a:avLst/>
          </a:prstGeom>
          <a:noFill/>
        </p:spPr>
        <p:txBody>
          <a:bodyPr wrap="square" rtlCol="0">
            <a:spAutoFit/>
          </a:bodyPr>
          <a:lstStyle/>
          <a:p>
            <a:r>
              <a:rPr lang="zh-CN" altLang="en-US" sz="2800" b="1" dirty="0">
                <a:solidFill>
                  <a:srgbClr val="FF0000"/>
                </a:solidFill>
                <a:latin typeface="+mn-ea"/>
              </a:rPr>
              <a:t>自电导</a:t>
            </a:r>
            <a:endParaRPr lang="zh-CN" altLang="en-US" sz="2800" b="1" dirty="0">
              <a:latin typeface="+mn-ea"/>
            </a:endParaRPr>
          </a:p>
        </p:txBody>
      </p:sp>
      <p:graphicFrame>
        <p:nvGraphicFramePr>
          <p:cNvPr id="10" name="对象 9">
            <a:extLst>
              <a:ext uri="{FF2B5EF4-FFF2-40B4-BE49-F238E27FC236}">
                <a16:creationId xmlns:a16="http://schemas.microsoft.com/office/drawing/2014/main" id="{75BB1B7B-DF77-436E-B66C-CDD909E6F1B6}"/>
              </a:ext>
            </a:extLst>
          </p:cNvPr>
          <p:cNvGraphicFramePr>
            <a:graphicFrameLocks noChangeAspect="1"/>
          </p:cNvGraphicFramePr>
          <p:nvPr>
            <p:extLst>
              <p:ext uri="{D42A27DB-BD31-4B8C-83A1-F6EECF244321}">
                <p14:modId xmlns:p14="http://schemas.microsoft.com/office/powerpoint/2010/main" val="1261624310"/>
              </p:ext>
            </p:extLst>
          </p:nvPr>
        </p:nvGraphicFramePr>
        <p:xfrm>
          <a:off x="2848874" y="5150793"/>
          <a:ext cx="2003485" cy="477652"/>
        </p:xfrm>
        <a:graphic>
          <a:graphicData uri="http://schemas.openxmlformats.org/presentationml/2006/ole">
            <mc:AlternateContent xmlns:mc="http://schemas.openxmlformats.org/markup-compatibility/2006">
              <mc:Choice xmlns:v="urn:schemas-microsoft-com:vml" Requires="v">
                <p:oleObj spid="_x0000_s19702" name="Equation" r:id="rId12" imgW="959571" imgH="228206" progId="Equation.DSMT4">
                  <p:embed/>
                </p:oleObj>
              </mc:Choice>
              <mc:Fallback>
                <p:oleObj name="Equation" r:id="rId12" imgW="959571" imgH="228206" progId="Equation.DSMT4">
                  <p:embed/>
                  <p:pic>
                    <p:nvPicPr>
                      <p:cNvPr id="0" name=""/>
                      <p:cNvPicPr/>
                      <p:nvPr/>
                    </p:nvPicPr>
                    <p:blipFill>
                      <a:blip r:embed="rId13"/>
                      <a:stretch>
                        <a:fillRect/>
                      </a:stretch>
                    </p:blipFill>
                    <p:spPr>
                      <a:xfrm>
                        <a:off x="2848874" y="5150793"/>
                        <a:ext cx="2003485" cy="477652"/>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6A24C6A1-9BE4-4C40-86E0-8CD6817C8D8B}"/>
              </a:ext>
            </a:extLst>
          </p:cNvPr>
          <p:cNvSpPr txBox="1"/>
          <p:nvPr/>
        </p:nvSpPr>
        <p:spPr>
          <a:xfrm>
            <a:off x="6313353" y="5028719"/>
            <a:ext cx="1561339" cy="523220"/>
          </a:xfrm>
          <a:prstGeom prst="rect">
            <a:avLst/>
          </a:prstGeom>
          <a:noFill/>
        </p:spPr>
        <p:txBody>
          <a:bodyPr wrap="square" rtlCol="0">
            <a:spAutoFit/>
          </a:bodyPr>
          <a:lstStyle/>
          <a:p>
            <a:r>
              <a:rPr lang="zh-CN" altLang="en-US" sz="2800" b="1" dirty="0">
                <a:solidFill>
                  <a:srgbClr val="FF0000"/>
                </a:solidFill>
                <a:latin typeface="+mn-ea"/>
              </a:rPr>
              <a:t>互电导</a:t>
            </a:r>
            <a:endParaRPr lang="en-US" altLang="zh-CN" sz="2800" b="1" dirty="0">
              <a:latin typeface="+mn-ea"/>
            </a:endParaRPr>
          </a:p>
        </p:txBody>
      </p:sp>
      <p:graphicFrame>
        <p:nvGraphicFramePr>
          <p:cNvPr id="12" name="对象 11">
            <a:extLst>
              <a:ext uri="{FF2B5EF4-FFF2-40B4-BE49-F238E27FC236}">
                <a16:creationId xmlns:a16="http://schemas.microsoft.com/office/drawing/2014/main" id="{2594BC01-D685-4ABB-BC87-F56E450C9686}"/>
              </a:ext>
            </a:extLst>
          </p:cNvPr>
          <p:cNvGraphicFramePr>
            <a:graphicFrameLocks noChangeAspect="1"/>
          </p:cNvGraphicFramePr>
          <p:nvPr>
            <p:extLst>
              <p:ext uri="{D42A27DB-BD31-4B8C-83A1-F6EECF244321}">
                <p14:modId xmlns:p14="http://schemas.microsoft.com/office/powerpoint/2010/main" val="3264806388"/>
              </p:ext>
            </p:extLst>
          </p:nvPr>
        </p:nvGraphicFramePr>
        <p:xfrm>
          <a:off x="2853019" y="5750519"/>
          <a:ext cx="2756306" cy="954106"/>
        </p:xfrm>
        <a:graphic>
          <a:graphicData uri="http://schemas.openxmlformats.org/presentationml/2006/ole">
            <mc:AlternateContent xmlns:mc="http://schemas.openxmlformats.org/markup-compatibility/2006">
              <mc:Choice xmlns:v="urn:schemas-microsoft-com:vml" Requires="v">
                <p:oleObj spid="_x0000_s19703" name="Equation" r:id="rId14" imgW="1320480" imgH="457200" progId="Equation.DSMT4">
                  <p:embed/>
                </p:oleObj>
              </mc:Choice>
              <mc:Fallback>
                <p:oleObj name="Equation" r:id="rId14" imgW="1320480" imgH="457200" progId="Equation.DSMT4">
                  <p:embed/>
                  <p:pic>
                    <p:nvPicPr>
                      <p:cNvPr id="0" name=""/>
                      <p:cNvPicPr/>
                      <p:nvPr/>
                    </p:nvPicPr>
                    <p:blipFill>
                      <a:blip r:embed="rId15"/>
                      <a:stretch>
                        <a:fillRect/>
                      </a:stretch>
                    </p:blipFill>
                    <p:spPr>
                      <a:xfrm>
                        <a:off x="2853019" y="5750519"/>
                        <a:ext cx="2756306" cy="954106"/>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14F488B4-8B60-4C30-98E9-FC98C9FF7F32}"/>
              </a:ext>
            </a:extLst>
          </p:cNvPr>
          <p:cNvSpPr txBox="1"/>
          <p:nvPr/>
        </p:nvSpPr>
        <p:spPr>
          <a:xfrm>
            <a:off x="6313353" y="5831049"/>
            <a:ext cx="2593641" cy="523220"/>
          </a:xfrm>
          <a:prstGeom prst="rect">
            <a:avLst/>
          </a:prstGeom>
          <a:noFill/>
        </p:spPr>
        <p:txBody>
          <a:bodyPr wrap="square" rtlCol="0">
            <a:spAutoFit/>
          </a:bodyPr>
          <a:lstStyle/>
          <a:p>
            <a:r>
              <a:rPr lang="zh-CN" altLang="en-US" sz="2800" b="1" dirty="0">
                <a:solidFill>
                  <a:srgbClr val="FF0000"/>
                </a:solidFill>
                <a:latin typeface="+mn-ea"/>
              </a:rPr>
              <a:t>节点电源电流</a:t>
            </a:r>
            <a:endParaRPr lang="en-US" altLang="zh-CN" sz="2800" b="1" dirty="0">
              <a:latin typeface="+mn-ea"/>
            </a:endParaRPr>
          </a:p>
        </p:txBody>
      </p:sp>
    </p:spTree>
    <p:custDataLst>
      <p:tags r:id="rId2"/>
    </p:custDataLst>
    <p:extLst>
      <p:ext uri="{BB962C8B-B14F-4D97-AF65-F5344CB8AC3E}">
        <p14:creationId xmlns:p14="http://schemas.microsoft.com/office/powerpoint/2010/main" val="3015915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4" grpId="0"/>
      <p:bldP spid="16"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6928500" cy="830997"/>
          </a:xfrm>
          <a:prstGeom prst="rect">
            <a:avLst/>
          </a:prstGeom>
          <a:noFill/>
        </p:spPr>
        <p:txBody>
          <a:bodyPr wrap="none" rtlCol="0">
            <a:spAutoFit/>
            <a:scene3d>
              <a:camera prst="orthographicFront"/>
              <a:lightRig rig="threePt" dir="t"/>
            </a:scene3d>
            <a:sp3d contourW="12700"/>
          </a:bodyPr>
          <a:lstStyle/>
          <a:p>
            <a:r>
              <a:rPr lang="en-US" altLang="zh-CN" sz="4800" dirty="0">
                <a:latin typeface="Agency FB" panose="020B0503020202020204" pitchFamily="34" charset="0"/>
              </a:rPr>
              <a:t>2.1 </a:t>
            </a:r>
            <a:r>
              <a:rPr lang="zh-CN" altLang="en-US" sz="4800" dirty="0">
                <a:latin typeface="Agency FB" panose="020B0503020202020204" pitchFamily="34" charset="0"/>
              </a:rPr>
              <a:t>直流电路的一般分析法</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64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6" y="1155555"/>
            <a:ext cx="6568450" cy="523220"/>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、节点电压法的一般步骤</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844222"/>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1</a:t>
            </a:r>
            <a:r>
              <a:rPr lang="zh-CN" altLang="en-US" sz="2800" b="1" dirty="0">
                <a:latin typeface="+mn-ea"/>
              </a:rPr>
              <a:t>）选定参考节点，标注节点电压。</a:t>
            </a:r>
            <a:endParaRPr lang="en-US" altLang="zh-CN" sz="2800" b="1" dirty="0">
              <a:latin typeface="+mn-ea"/>
            </a:endParaRPr>
          </a:p>
        </p:txBody>
      </p:sp>
      <p:sp>
        <p:nvSpPr>
          <p:cNvPr id="17" name="文本框 16">
            <a:extLst>
              <a:ext uri="{FF2B5EF4-FFF2-40B4-BE49-F238E27FC236}">
                <a16:creationId xmlns:a16="http://schemas.microsoft.com/office/drawing/2014/main" id="{8A47604D-DD2B-4D1C-A816-7933D050CFA2}"/>
              </a:ext>
            </a:extLst>
          </p:cNvPr>
          <p:cNvSpPr txBox="1"/>
          <p:nvPr/>
        </p:nvSpPr>
        <p:spPr>
          <a:xfrm>
            <a:off x="540855" y="2532035"/>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2</a:t>
            </a:r>
            <a:r>
              <a:rPr lang="zh-CN" altLang="en-US" sz="2800" b="1" dirty="0">
                <a:latin typeface="+mn-ea"/>
              </a:rPr>
              <a:t>）对各独立节点按照节点方程的规则列写节点方程。 </a:t>
            </a:r>
          </a:p>
        </p:txBody>
      </p:sp>
      <p:sp>
        <p:nvSpPr>
          <p:cNvPr id="21" name="文本框 20">
            <a:extLst>
              <a:ext uri="{FF2B5EF4-FFF2-40B4-BE49-F238E27FC236}">
                <a16:creationId xmlns:a16="http://schemas.microsoft.com/office/drawing/2014/main" id="{BB62AC17-DDA7-438C-87CA-0F390485DC1F}"/>
              </a:ext>
            </a:extLst>
          </p:cNvPr>
          <p:cNvSpPr txBox="1"/>
          <p:nvPr/>
        </p:nvSpPr>
        <p:spPr>
          <a:xfrm>
            <a:off x="540855" y="3219848"/>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3</a:t>
            </a:r>
            <a:r>
              <a:rPr lang="zh-CN" altLang="en-US" sz="2800" b="1" dirty="0">
                <a:latin typeface="+mn-ea"/>
              </a:rPr>
              <a:t>）求解方程，即可得出各节点电压。 </a:t>
            </a:r>
          </a:p>
        </p:txBody>
      </p:sp>
      <p:sp>
        <p:nvSpPr>
          <p:cNvPr id="22" name="文本框 21">
            <a:extLst>
              <a:ext uri="{FF2B5EF4-FFF2-40B4-BE49-F238E27FC236}">
                <a16:creationId xmlns:a16="http://schemas.microsoft.com/office/drawing/2014/main" id="{3C75626B-609A-4CC0-B0A2-BD2341726096}"/>
              </a:ext>
            </a:extLst>
          </p:cNvPr>
          <p:cNvSpPr txBox="1"/>
          <p:nvPr/>
        </p:nvSpPr>
        <p:spPr>
          <a:xfrm>
            <a:off x="540855" y="3907661"/>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4</a:t>
            </a:r>
            <a:r>
              <a:rPr lang="zh-CN" altLang="en-US" sz="2800" b="1" dirty="0">
                <a:latin typeface="+mn-ea"/>
              </a:rPr>
              <a:t>）根据所求出的节点电压求题目中需要求的各量。 </a:t>
            </a:r>
          </a:p>
        </p:txBody>
      </p:sp>
    </p:spTree>
    <p:custDataLst>
      <p:tags r:id="rId1"/>
    </p:custDataLst>
    <p:extLst>
      <p:ext uri="{BB962C8B-B14F-4D97-AF65-F5344CB8AC3E}">
        <p14:creationId xmlns:p14="http://schemas.microsoft.com/office/powerpoint/2010/main" val="2659666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7"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2.3 </a:t>
            </a:r>
            <a:r>
              <a:rPr lang="zh-CN" altLang="en-US" sz="2800" b="1" dirty="0">
                <a:latin typeface="+mn-ea"/>
              </a:rPr>
              <a:t>如图</a:t>
            </a:r>
            <a:r>
              <a:rPr lang="en-US" altLang="zh-CN" sz="2800" b="1" dirty="0">
                <a:latin typeface="+mn-ea"/>
              </a:rPr>
              <a:t>2.6</a:t>
            </a:r>
            <a:r>
              <a:rPr lang="zh-CN" altLang="en-US" sz="2800" b="1" dirty="0">
                <a:latin typeface="+mn-ea"/>
              </a:rPr>
              <a:t>所示电路，采用节点电压法求各支路的电流。</a:t>
            </a:r>
            <a:endParaRPr lang="en-US" altLang="zh-CN" sz="2800" b="1" dirty="0">
              <a:latin typeface="+mn-ea"/>
            </a:endParaRPr>
          </a:p>
        </p:txBody>
      </p:sp>
      <p:pic>
        <p:nvPicPr>
          <p:cNvPr id="2" name="图片 1">
            <a:extLst>
              <a:ext uri="{FF2B5EF4-FFF2-40B4-BE49-F238E27FC236}">
                <a16:creationId xmlns:a16="http://schemas.microsoft.com/office/drawing/2014/main" id="{2F7979B9-0CB1-4A30-A841-FF6C0176DBC1}"/>
              </a:ext>
            </a:extLst>
          </p:cNvPr>
          <p:cNvPicPr>
            <a:picLocks noChangeAspect="1"/>
          </p:cNvPicPr>
          <p:nvPr/>
        </p:nvPicPr>
        <p:blipFill>
          <a:blip r:embed="rId5"/>
          <a:stretch>
            <a:fillRect/>
          </a:stretch>
        </p:blipFill>
        <p:spPr>
          <a:xfrm>
            <a:off x="7380042" y="2373934"/>
            <a:ext cx="4365114" cy="3310415"/>
          </a:xfrm>
          <a:prstGeom prst="rect">
            <a:avLst/>
          </a:prstGeom>
        </p:spPr>
      </p:pic>
      <p:grpSp>
        <p:nvGrpSpPr>
          <p:cNvPr id="11" name="组合 10">
            <a:extLst>
              <a:ext uri="{FF2B5EF4-FFF2-40B4-BE49-F238E27FC236}">
                <a16:creationId xmlns:a16="http://schemas.microsoft.com/office/drawing/2014/main" id="{EAFC669F-85C1-46B5-9392-E84C127FBED4}"/>
              </a:ext>
            </a:extLst>
          </p:cNvPr>
          <p:cNvGrpSpPr/>
          <p:nvPr/>
        </p:nvGrpSpPr>
        <p:grpSpPr>
          <a:xfrm>
            <a:off x="540855" y="2373934"/>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4" name="文本框 13">
            <a:extLst>
              <a:ext uri="{FF2B5EF4-FFF2-40B4-BE49-F238E27FC236}">
                <a16:creationId xmlns:a16="http://schemas.microsoft.com/office/drawing/2014/main" id="{B1757C18-7483-4946-9A6A-D0A970520326}"/>
              </a:ext>
            </a:extLst>
          </p:cNvPr>
          <p:cNvSpPr txBox="1"/>
          <p:nvPr/>
        </p:nvSpPr>
        <p:spPr>
          <a:xfrm>
            <a:off x="1332448" y="2373934"/>
            <a:ext cx="5776858" cy="954107"/>
          </a:xfrm>
          <a:prstGeom prst="rect">
            <a:avLst/>
          </a:prstGeom>
          <a:noFill/>
        </p:spPr>
        <p:txBody>
          <a:bodyPr wrap="square" rtlCol="0">
            <a:spAutoFit/>
          </a:bodyPr>
          <a:lstStyle/>
          <a:p>
            <a:r>
              <a:rPr lang="zh-CN" altLang="en-US" sz="2800" b="1" dirty="0">
                <a:latin typeface="+mn-ea"/>
              </a:rPr>
              <a:t>    以节点</a:t>
            </a:r>
            <a:r>
              <a:rPr lang="en-US" altLang="zh-CN" sz="2800" b="1" dirty="0">
                <a:latin typeface="+mn-ea"/>
              </a:rPr>
              <a:t>3</a:t>
            </a:r>
            <a:r>
              <a:rPr lang="zh-CN" altLang="en-US" sz="2800" b="1" dirty="0">
                <a:latin typeface="+mn-ea"/>
              </a:rPr>
              <a:t>为参考点，设节点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的节点电压为</a:t>
            </a:r>
            <a:r>
              <a:rPr lang="en-US" altLang="zh-CN" sz="2800" b="1" dirty="0">
                <a:latin typeface="+mn-ea"/>
              </a:rPr>
              <a:t>U</a:t>
            </a:r>
            <a:r>
              <a:rPr lang="en-US" altLang="zh-CN" sz="2800" b="1" baseline="-25000" dirty="0">
                <a:latin typeface="+mn-ea"/>
              </a:rPr>
              <a:t>1</a:t>
            </a:r>
            <a:r>
              <a:rPr lang="zh-CN" altLang="en-US" sz="2800" b="1" dirty="0">
                <a:latin typeface="+mn-ea"/>
              </a:rPr>
              <a:t>和</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dirty="0">
              <a:latin typeface="+mn-ea"/>
            </a:endParaRPr>
          </a:p>
        </p:txBody>
      </p:sp>
      <p:sp>
        <p:nvSpPr>
          <p:cNvPr id="15" name="文本框 14">
            <a:extLst>
              <a:ext uri="{FF2B5EF4-FFF2-40B4-BE49-F238E27FC236}">
                <a16:creationId xmlns:a16="http://schemas.microsoft.com/office/drawing/2014/main" id="{0AB7F13F-EE3A-4C46-9001-D47895F14CF8}"/>
              </a:ext>
            </a:extLst>
          </p:cNvPr>
          <p:cNvSpPr txBox="1"/>
          <p:nvPr/>
        </p:nvSpPr>
        <p:spPr>
          <a:xfrm>
            <a:off x="1332447" y="3558872"/>
            <a:ext cx="5776858" cy="954107"/>
          </a:xfrm>
          <a:prstGeom prst="rect">
            <a:avLst/>
          </a:prstGeom>
          <a:noFill/>
        </p:spPr>
        <p:txBody>
          <a:bodyPr wrap="square" rtlCol="0">
            <a:spAutoFit/>
          </a:bodyPr>
          <a:lstStyle/>
          <a:p>
            <a:r>
              <a:rPr lang="zh-CN" altLang="en-US" sz="2800" b="1" dirty="0">
                <a:latin typeface="+mn-ea"/>
              </a:rPr>
              <a:t>    计算节点方程的自电导、互电导、节点电源电流：</a:t>
            </a:r>
            <a:endParaRPr lang="en-US" altLang="zh-CN" sz="2800" b="1" dirty="0">
              <a:latin typeface="+mn-ea"/>
            </a:endParaRPr>
          </a:p>
        </p:txBody>
      </p:sp>
      <p:sp>
        <p:nvSpPr>
          <p:cNvPr id="16" name="文本框 15">
            <a:extLst>
              <a:ext uri="{FF2B5EF4-FFF2-40B4-BE49-F238E27FC236}">
                <a16:creationId xmlns:a16="http://schemas.microsoft.com/office/drawing/2014/main" id="{BA650286-AE43-4395-BD06-AB56781BE24A}"/>
              </a:ext>
            </a:extLst>
          </p:cNvPr>
          <p:cNvSpPr txBox="1"/>
          <p:nvPr/>
        </p:nvSpPr>
        <p:spPr>
          <a:xfrm>
            <a:off x="1332447" y="4512979"/>
            <a:ext cx="2005557" cy="523220"/>
          </a:xfrm>
          <a:prstGeom prst="rect">
            <a:avLst/>
          </a:prstGeom>
          <a:noFill/>
        </p:spPr>
        <p:txBody>
          <a:bodyPr wrap="square" rtlCol="0">
            <a:spAutoFit/>
          </a:bodyPr>
          <a:lstStyle/>
          <a:p>
            <a:r>
              <a:rPr lang="zh-CN" altLang="en-US" sz="2800" b="1" dirty="0">
                <a:latin typeface="+mn-ea"/>
              </a:rPr>
              <a:t>    自电导：</a:t>
            </a:r>
            <a:endParaRPr lang="en-US" altLang="zh-CN" sz="2800" b="1" dirty="0">
              <a:latin typeface="+mn-ea"/>
            </a:endParaRPr>
          </a:p>
        </p:txBody>
      </p:sp>
      <p:graphicFrame>
        <p:nvGraphicFramePr>
          <p:cNvPr id="3" name="对象 2">
            <a:extLst>
              <a:ext uri="{FF2B5EF4-FFF2-40B4-BE49-F238E27FC236}">
                <a16:creationId xmlns:a16="http://schemas.microsoft.com/office/drawing/2014/main" id="{08A58115-A6D3-4852-A328-39BD32BC3FEC}"/>
              </a:ext>
            </a:extLst>
          </p:cNvPr>
          <p:cNvGraphicFramePr>
            <a:graphicFrameLocks noChangeAspect="1"/>
          </p:cNvGraphicFramePr>
          <p:nvPr>
            <p:extLst>
              <p:ext uri="{D42A27DB-BD31-4B8C-83A1-F6EECF244321}">
                <p14:modId xmlns:p14="http://schemas.microsoft.com/office/powerpoint/2010/main" val="986860691"/>
              </p:ext>
            </p:extLst>
          </p:nvPr>
        </p:nvGraphicFramePr>
        <p:xfrm>
          <a:off x="3360738" y="4513263"/>
          <a:ext cx="1703387" cy="1416050"/>
        </p:xfrm>
        <a:graphic>
          <a:graphicData uri="http://schemas.openxmlformats.org/presentationml/2006/ole">
            <mc:AlternateContent xmlns:mc="http://schemas.openxmlformats.org/markup-compatibility/2006">
              <mc:Choice xmlns:v="urn:schemas-microsoft-com:vml" Requires="v">
                <p:oleObj spid="_x0000_s20570" name="Equation" r:id="rId6" imgW="977760" imgH="812520" progId="Equation.DSMT4">
                  <p:embed/>
                </p:oleObj>
              </mc:Choice>
              <mc:Fallback>
                <p:oleObj name="Equation" r:id="rId6" imgW="977760" imgH="812520" progId="Equation.DSMT4">
                  <p:embed/>
                  <p:pic>
                    <p:nvPicPr>
                      <p:cNvPr id="0" name=""/>
                      <p:cNvPicPr/>
                      <p:nvPr/>
                    </p:nvPicPr>
                    <p:blipFill>
                      <a:blip r:embed="rId7"/>
                      <a:stretch>
                        <a:fillRect/>
                      </a:stretch>
                    </p:blipFill>
                    <p:spPr>
                      <a:xfrm>
                        <a:off x="3360738" y="4513263"/>
                        <a:ext cx="1703387" cy="1416050"/>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E8206809-96E3-45A0-A60E-9B500B109508}"/>
              </a:ext>
            </a:extLst>
          </p:cNvPr>
          <p:cNvSpPr txBox="1"/>
          <p:nvPr/>
        </p:nvSpPr>
        <p:spPr>
          <a:xfrm>
            <a:off x="1332447" y="6027172"/>
            <a:ext cx="2005557" cy="523220"/>
          </a:xfrm>
          <a:prstGeom prst="rect">
            <a:avLst/>
          </a:prstGeom>
          <a:noFill/>
        </p:spPr>
        <p:txBody>
          <a:bodyPr wrap="square" rtlCol="0">
            <a:spAutoFit/>
          </a:bodyPr>
          <a:lstStyle/>
          <a:p>
            <a:r>
              <a:rPr lang="zh-CN" altLang="en-US" sz="2800" b="1" dirty="0">
                <a:latin typeface="+mn-ea"/>
              </a:rPr>
              <a:t>    互电导：</a:t>
            </a:r>
            <a:endParaRPr lang="en-US" altLang="zh-CN" sz="2800" b="1" dirty="0">
              <a:latin typeface="+mn-ea"/>
            </a:endParaRPr>
          </a:p>
        </p:txBody>
      </p:sp>
      <p:graphicFrame>
        <p:nvGraphicFramePr>
          <p:cNvPr id="4" name="对象 3">
            <a:extLst>
              <a:ext uri="{FF2B5EF4-FFF2-40B4-BE49-F238E27FC236}">
                <a16:creationId xmlns:a16="http://schemas.microsoft.com/office/drawing/2014/main" id="{4C6D8121-1553-4CE0-812B-4BD783FDC0F9}"/>
              </a:ext>
            </a:extLst>
          </p:cNvPr>
          <p:cNvGraphicFramePr>
            <a:graphicFrameLocks noChangeAspect="1"/>
          </p:cNvGraphicFramePr>
          <p:nvPr>
            <p:extLst>
              <p:ext uri="{D42A27DB-BD31-4B8C-83A1-F6EECF244321}">
                <p14:modId xmlns:p14="http://schemas.microsoft.com/office/powerpoint/2010/main" val="2929818524"/>
              </p:ext>
            </p:extLst>
          </p:nvPr>
        </p:nvGraphicFramePr>
        <p:xfrm>
          <a:off x="3338004" y="5928748"/>
          <a:ext cx="1738312" cy="719137"/>
        </p:xfrm>
        <a:graphic>
          <a:graphicData uri="http://schemas.openxmlformats.org/presentationml/2006/ole">
            <mc:AlternateContent xmlns:mc="http://schemas.openxmlformats.org/markup-compatibility/2006">
              <mc:Choice xmlns:v="urn:schemas-microsoft-com:vml" Requires="v">
                <p:oleObj spid="_x0000_s20571" name="Equation" r:id="rId8" imgW="952200" imgH="393480" progId="Equation.DSMT4">
                  <p:embed/>
                </p:oleObj>
              </mc:Choice>
              <mc:Fallback>
                <p:oleObj name="Equation" r:id="rId8" imgW="952200" imgH="393480" progId="Equation.DSMT4">
                  <p:embed/>
                  <p:pic>
                    <p:nvPicPr>
                      <p:cNvPr id="0" name=""/>
                      <p:cNvPicPr/>
                      <p:nvPr/>
                    </p:nvPicPr>
                    <p:blipFill>
                      <a:blip r:embed="rId9"/>
                      <a:stretch>
                        <a:fillRect/>
                      </a:stretch>
                    </p:blipFill>
                    <p:spPr>
                      <a:xfrm>
                        <a:off x="3338004" y="5928748"/>
                        <a:ext cx="1738312" cy="71913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40594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2.3 </a:t>
            </a:r>
            <a:r>
              <a:rPr lang="zh-CN" altLang="en-US" sz="2800" b="1" dirty="0">
                <a:latin typeface="+mn-ea"/>
              </a:rPr>
              <a:t>如图</a:t>
            </a:r>
            <a:r>
              <a:rPr lang="en-US" altLang="zh-CN" sz="2800" b="1" dirty="0">
                <a:latin typeface="+mn-ea"/>
              </a:rPr>
              <a:t>2.6</a:t>
            </a:r>
            <a:r>
              <a:rPr lang="zh-CN" altLang="en-US" sz="2800" b="1" dirty="0">
                <a:latin typeface="+mn-ea"/>
              </a:rPr>
              <a:t>所示电路，采用节点电压法求各支路的电流。</a:t>
            </a:r>
            <a:endParaRPr lang="en-US" altLang="zh-CN" sz="2800" b="1" dirty="0">
              <a:latin typeface="+mn-ea"/>
            </a:endParaRPr>
          </a:p>
        </p:txBody>
      </p:sp>
      <p:pic>
        <p:nvPicPr>
          <p:cNvPr id="2" name="图片 1">
            <a:extLst>
              <a:ext uri="{FF2B5EF4-FFF2-40B4-BE49-F238E27FC236}">
                <a16:creationId xmlns:a16="http://schemas.microsoft.com/office/drawing/2014/main" id="{2F7979B9-0CB1-4A30-A841-FF6C0176DBC1}"/>
              </a:ext>
            </a:extLst>
          </p:cNvPr>
          <p:cNvPicPr>
            <a:picLocks noChangeAspect="1"/>
          </p:cNvPicPr>
          <p:nvPr/>
        </p:nvPicPr>
        <p:blipFill>
          <a:blip r:embed="rId5"/>
          <a:stretch>
            <a:fillRect/>
          </a:stretch>
        </p:blipFill>
        <p:spPr>
          <a:xfrm>
            <a:off x="7380042" y="2373934"/>
            <a:ext cx="4365114" cy="3310415"/>
          </a:xfrm>
          <a:prstGeom prst="rect">
            <a:avLst/>
          </a:prstGeom>
        </p:spPr>
      </p:pic>
      <p:grpSp>
        <p:nvGrpSpPr>
          <p:cNvPr id="11" name="组合 10">
            <a:extLst>
              <a:ext uri="{FF2B5EF4-FFF2-40B4-BE49-F238E27FC236}">
                <a16:creationId xmlns:a16="http://schemas.microsoft.com/office/drawing/2014/main" id="{EAFC669F-85C1-46B5-9392-E84C127FBED4}"/>
              </a:ext>
            </a:extLst>
          </p:cNvPr>
          <p:cNvGrpSpPr/>
          <p:nvPr/>
        </p:nvGrpSpPr>
        <p:grpSpPr>
          <a:xfrm>
            <a:off x="540855" y="2373934"/>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4" name="文本框 13">
            <a:extLst>
              <a:ext uri="{FF2B5EF4-FFF2-40B4-BE49-F238E27FC236}">
                <a16:creationId xmlns:a16="http://schemas.microsoft.com/office/drawing/2014/main" id="{B1757C18-7483-4946-9A6A-D0A970520326}"/>
              </a:ext>
            </a:extLst>
          </p:cNvPr>
          <p:cNvSpPr txBox="1"/>
          <p:nvPr/>
        </p:nvSpPr>
        <p:spPr>
          <a:xfrm>
            <a:off x="1332448" y="2373934"/>
            <a:ext cx="2984860" cy="523220"/>
          </a:xfrm>
          <a:prstGeom prst="rect">
            <a:avLst/>
          </a:prstGeom>
          <a:noFill/>
        </p:spPr>
        <p:txBody>
          <a:bodyPr wrap="square" rtlCol="0">
            <a:spAutoFit/>
          </a:bodyPr>
          <a:lstStyle/>
          <a:p>
            <a:r>
              <a:rPr lang="zh-CN" altLang="en-US" sz="2800" b="1" dirty="0">
                <a:latin typeface="+mn-ea"/>
              </a:rPr>
              <a:t>   节点电源电流：</a:t>
            </a:r>
            <a:endParaRPr lang="en-US" altLang="zh-CN" sz="2800" b="1" dirty="0">
              <a:latin typeface="+mn-ea"/>
            </a:endParaRPr>
          </a:p>
        </p:txBody>
      </p:sp>
      <p:graphicFrame>
        <p:nvGraphicFramePr>
          <p:cNvPr id="4" name="对象 3">
            <a:extLst>
              <a:ext uri="{FF2B5EF4-FFF2-40B4-BE49-F238E27FC236}">
                <a16:creationId xmlns:a16="http://schemas.microsoft.com/office/drawing/2014/main" id="{4C6D8121-1553-4CE0-812B-4BD783FDC0F9}"/>
              </a:ext>
            </a:extLst>
          </p:cNvPr>
          <p:cNvGraphicFramePr>
            <a:graphicFrameLocks noChangeAspect="1"/>
          </p:cNvGraphicFramePr>
          <p:nvPr>
            <p:extLst>
              <p:ext uri="{D42A27DB-BD31-4B8C-83A1-F6EECF244321}">
                <p14:modId xmlns:p14="http://schemas.microsoft.com/office/powerpoint/2010/main" val="4212711726"/>
              </p:ext>
            </p:extLst>
          </p:nvPr>
        </p:nvGraphicFramePr>
        <p:xfrm>
          <a:off x="4431237" y="2373934"/>
          <a:ext cx="925513" cy="835025"/>
        </p:xfrm>
        <a:graphic>
          <a:graphicData uri="http://schemas.openxmlformats.org/presentationml/2006/ole">
            <mc:AlternateContent xmlns:mc="http://schemas.openxmlformats.org/markup-compatibility/2006">
              <mc:Choice xmlns:v="urn:schemas-microsoft-com:vml" Requires="v">
                <p:oleObj spid="_x0000_s21633" name="Equation" r:id="rId6" imgW="507960" imgH="457200" progId="Equation.DSMT4">
                  <p:embed/>
                </p:oleObj>
              </mc:Choice>
              <mc:Fallback>
                <p:oleObj name="Equation" r:id="rId6" imgW="507960" imgH="457200" progId="Equation.DSMT4">
                  <p:embed/>
                  <p:pic>
                    <p:nvPicPr>
                      <p:cNvPr id="4" name="对象 3">
                        <a:extLst>
                          <a:ext uri="{FF2B5EF4-FFF2-40B4-BE49-F238E27FC236}">
                            <a16:creationId xmlns:a16="http://schemas.microsoft.com/office/drawing/2014/main" id="{4C6D8121-1553-4CE0-812B-4BD783FDC0F9}"/>
                          </a:ext>
                        </a:extLst>
                      </p:cNvPr>
                      <p:cNvPicPr/>
                      <p:nvPr/>
                    </p:nvPicPr>
                    <p:blipFill>
                      <a:blip r:embed="rId7"/>
                      <a:stretch>
                        <a:fillRect/>
                      </a:stretch>
                    </p:blipFill>
                    <p:spPr>
                      <a:xfrm>
                        <a:off x="4431237" y="2373934"/>
                        <a:ext cx="925513" cy="835025"/>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D0F1A8F6-B26A-4B32-A739-F67715A28976}"/>
              </a:ext>
            </a:extLst>
          </p:cNvPr>
          <p:cNvSpPr txBox="1"/>
          <p:nvPr/>
        </p:nvSpPr>
        <p:spPr>
          <a:xfrm>
            <a:off x="1218518" y="3208959"/>
            <a:ext cx="2984860" cy="523220"/>
          </a:xfrm>
          <a:prstGeom prst="rect">
            <a:avLst/>
          </a:prstGeom>
          <a:noFill/>
        </p:spPr>
        <p:txBody>
          <a:bodyPr wrap="square" rtlCol="0">
            <a:spAutoFit/>
          </a:bodyPr>
          <a:lstStyle/>
          <a:p>
            <a:r>
              <a:rPr lang="zh-CN" altLang="en-US" sz="2800" b="1" dirty="0">
                <a:latin typeface="+mn-ea"/>
              </a:rPr>
              <a:t>    节点方程：</a:t>
            </a:r>
            <a:endParaRPr lang="en-US" altLang="zh-CN" sz="2800" b="1" dirty="0">
              <a:latin typeface="+mn-ea"/>
            </a:endParaRPr>
          </a:p>
        </p:txBody>
      </p:sp>
      <p:graphicFrame>
        <p:nvGraphicFramePr>
          <p:cNvPr id="5" name="对象 4">
            <a:extLst>
              <a:ext uri="{FF2B5EF4-FFF2-40B4-BE49-F238E27FC236}">
                <a16:creationId xmlns:a16="http://schemas.microsoft.com/office/drawing/2014/main" id="{5C12935E-4E26-4814-9E47-E431E3EA7001}"/>
              </a:ext>
            </a:extLst>
          </p:cNvPr>
          <p:cNvGraphicFramePr>
            <a:graphicFrameLocks noChangeAspect="1"/>
          </p:cNvGraphicFramePr>
          <p:nvPr>
            <p:extLst>
              <p:ext uri="{D42A27DB-BD31-4B8C-83A1-F6EECF244321}">
                <p14:modId xmlns:p14="http://schemas.microsoft.com/office/powerpoint/2010/main" val="2659707475"/>
              </p:ext>
            </p:extLst>
          </p:nvPr>
        </p:nvGraphicFramePr>
        <p:xfrm>
          <a:off x="3523089" y="3208959"/>
          <a:ext cx="1833661" cy="1329908"/>
        </p:xfrm>
        <a:graphic>
          <a:graphicData uri="http://schemas.openxmlformats.org/presentationml/2006/ole">
            <mc:AlternateContent xmlns:mc="http://schemas.openxmlformats.org/markup-compatibility/2006">
              <mc:Choice xmlns:v="urn:schemas-microsoft-com:vml" Requires="v">
                <p:oleObj spid="_x0000_s21634" name="Equation" r:id="rId8" imgW="1155600" imgH="838080" progId="Equation.DSMT4">
                  <p:embed/>
                </p:oleObj>
              </mc:Choice>
              <mc:Fallback>
                <p:oleObj name="Equation" r:id="rId8" imgW="1155600" imgH="838080" progId="Equation.DSMT4">
                  <p:embed/>
                  <p:pic>
                    <p:nvPicPr>
                      <p:cNvPr id="0" name=""/>
                      <p:cNvPicPr/>
                      <p:nvPr/>
                    </p:nvPicPr>
                    <p:blipFill>
                      <a:blip r:embed="rId9"/>
                      <a:stretch>
                        <a:fillRect/>
                      </a:stretch>
                    </p:blipFill>
                    <p:spPr>
                      <a:xfrm>
                        <a:off x="3523089" y="3208959"/>
                        <a:ext cx="1833661" cy="1329908"/>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41411957-B3B8-4310-8990-BDD97E11D518}"/>
              </a:ext>
            </a:extLst>
          </p:cNvPr>
          <p:cNvSpPr txBox="1"/>
          <p:nvPr/>
        </p:nvSpPr>
        <p:spPr>
          <a:xfrm>
            <a:off x="1218518" y="4714897"/>
            <a:ext cx="2984860" cy="523220"/>
          </a:xfrm>
          <a:prstGeom prst="rect">
            <a:avLst/>
          </a:prstGeom>
          <a:noFill/>
        </p:spPr>
        <p:txBody>
          <a:bodyPr wrap="square" rtlCol="0">
            <a:spAutoFit/>
          </a:bodyPr>
          <a:lstStyle/>
          <a:p>
            <a:r>
              <a:rPr lang="zh-CN" altLang="en-US" sz="2800" b="1" dirty="0">
                <a:latin typeface="+mn-ea"/>
              </a:rPr>
              <a:t>    可解得：</a:t>
            </a:r>
            <a:endParaRPr lang="en-US" altLang="zh-CN" sz="2800" b="1" dirty="0">
              <a:latin typeface="+mn-ea"/>
            </a:endParaRPr>
          </a:p>
        </p:txBody>
      </p:sp>
      <p:graphicFrame>
        <p:nvGraphicFramePr>
          <p:cNvPr id="6" name="对象 5">
            <a:extLst>
              <a:ext uri="{FF2B5EF4-FFF2-40B4-BE49-F238E27FC236}">
                <a16:creationId xmlns:a16="http://schemas.microsoft.com/office/drawing/2014/main" id="{BFF07BEE-9ED0-44F1-9E01-446842CE224D}"/>
              </a:ext>
            </a:extLst>
          </p:cNvPr>
          <p:cNvGraphicFramePr>
            <a:graphicFrameLocks noChangeAspect="1"/>
          </p:cNvGraphicFramePr>
          <p:nvPr>
            <p:extLst>
              <p:ext uri="{D42A27DB-BD31-4B8C-83A1-F6EECF244321}">
                <p14:modId xmlns:p14="http://schemas.microsoft.com/office/powerpoint/2010/main" val="3198809921"/>
              </p:ext>
            </p:extLst>
          </p:nvPr>
        </p:nvGraphicFramePr>
        <p:xfrm>
          <a:off x="3144648" y="4774880"/>
          <a:ext cx="2168903" cy="398370"/>
        </p:xfrm>
        <a:graphic>
          <a:graphicData uri="http://schemas.openxmlformats.org/presentationml/2006/ole">
            <mc:AlternateContent xmlns:mc="http://schemas.openxmlformats.org/markup-compatibility/2006">
              <mc:Choice xmlns:v="urn:schemas-microsoft-com:vml" Requires="v">
                <p:oleObj spid="_x0000_s21635" name="Equation" r:id="rId10" imgW="1244520" imgH="228600" progId="Equation.DSMT4">
                  <p:embed/>
                </p:oleObj>
              </mc:Choice>
              <mc:Fallback>
                <p:oleObj name="Equation" r:id="rId10" imgW="1244520" imgH="228600" progId="Equation.DSMT4">
                  <p:embed/>
                  <p:pic>
                    <p:nvPicPr>
                      <p:cNvPr id="0" name=""/>
                      <p:cNvPicPr/>
                      <p:nvPr/>
                    </p:nvPicPr>
                    <p:blipFill>
                      <a:blip r:embed="rId11"/>
                      <a:stretch>
                        <a:fillRect/>
                      </a:stretch>
                    </p:blipFill>
                    <p:spPr>
                      <a:xfrm>
                        <a:off x="3144648" y="4774880"/>
                        <a:ext cx="2168903" cy="39837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62619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2.3 </a:t>
            </a:r>
            <a:r>
              <a:rPr lang="zh-CN" altLang="en-US" sz="2800" b="1" dirty="0">
                <a:latin typeface="+mn-ea"/>
              </a:rPr>
              <a:t>如图</a:t>
            </a:r>
            <a:r>
              <a:rPr lang="en-US" altLang="zh-CN" sz="2800" b="1" dirty="0">
                <a:latin typeface="+mn-ea"/>
              </a:rPr>
              <a:t>2.6</a:t>
            </a:r>
            <a:r>
              <a:rPr lang="zh-CN" altLang="en-US" sz="2800" b="1" dirty="0">
                <a:latin typeface="+mn-ea"/>
              </a:rPr>
              <a:t>所示电路，采用节点电压法求各支路的电流。</a:t>
            </a:r>
            <a:endParaRPr lang="en-US" altLang="zh-CN" sz="2800" b="1" dirty="0">
              <a:latin typeface="+mn-ea"/>
            </a:endParaRPr>
          </a:p>
        </p:txBody>
      </p:sp>
      <p:pic>
        <p:nvPicPr>
          <p:cNvPr id="2" name="图片 1">
            <a:extLst>
              <a:ext uri="{FF2B5EF4-FFF2-40B4-BE49-F238E27FC236}">
                <a16:creationId xmlns:a16="http://schemas.microsoft.com/office/drawing/2014/main" id="{2F7979B9-0CB1-4A30-A841-FF6C0176DBC1}"/>
              </a:ext>
            </a:extLst>
          </p:cNvPr>
          <p:cNvPicPr>
            <a:picLocks noChangeAspect="1"/>
          </p:cNvPicPr>
          <p:nvPr/>
        </p:nvPicPr>
        <p:blipFill>
          <a:blip r:embed="rId5"/>
          <a:stretch>
            <a:fillRect/>
          </a:stretch>
        </p:blipFill>
        <p:spPr>
          <a:xfrm>
            <a:off x="7380042" y="2373934"/>
            <a:ext cx="4365114" cy="3310415"/>
          </a:xfrm>
          <a:prstGeom prst="rect">
            <a:avLst/>
          </a:prstGeom>
        </p:spPr>
      </p:pic>
      <p:grpSp>
        <p:nvGrpSpPr>
          <p:cNvPr id="11" name="组合 10">
            <a:extLst>
              <a:ext uri="{FF2B5EF4-FFF2-40B4-BE49-F238E27FC236}">
                <a16:creationId xmlns:a16="http://schemas.microsoft.com/office/drawing/2014/main" id="{EAFC669F-85C1-46B5-9392-E84C127FBED4}"/>
              </a:ext>
            </a:extLst>
          </p:cNvPr>
          <p:cNvGrpSpPr/>
          <p:nvPr/>
        </p:nvGrpSpPr>
        <p:grpSpPr>
          <a:xfrm>
            <a:off x="540855" y="2373934"/>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21" name="文本框 20">
            <a:extLst>
              <a:ext uri="{FF2B5EF4-FFF2-40B4-BE49-F238E27FC236}">
                <a16:creationId xmlns:a16="http://schemas.microsoft.com/office/drawing/2014/main" id="{F0DC8F8C-2FAE-4062-9833-5C539CD7C28D}"/>
              </a:ext>
            </a:extLst>
          </p:cNvPr>
          <p:cNvSpPr txBox="1"/>
          <p:nvPr/>
        </p:nvSpPr>
        <p:spPr>
          <a:xfrm>
            <a:off x="1218518" y="2373934"/>
            <a:ext cx="5759331" cy="954107"/>
          </a:xfrm>
          <a:prstGeom prst="rect">
            <a:avLst/>
          </a:prstGeom>
          <a:noFill/>
        </p:spPr>
        <p:txBody>
          <a:bodyPr wrap="square" rtlCol="0">
            <a:spAutoFit/>
          </a:bodyPr>
          <a:lstStyle/>
          <a:p>
            <a:r>
              <a:rPr lang="zh-CN" altLang="en-US" sz="2800" b="1" dirty="0">
                <a:latin typeface="+mn-ea"/>
              </a:rPr>
              <a:t>    根据节点电压和支路电流的关系，可解得：</a:t>
            </a:r>
            <a:endParaRPr lang="en-US" altLang="zh-CN" sz="2800" b="1" dirty="0">
              <a:latin typeface="+mn-ea"/>
            </a:endParaRPr>
          </a:p>
        </p:txBody>
      </p:sp>
      <p:graphicFrame>
        <p:nvGraphicFramePr>
          <p:cNvPr id="7" name="对象 6">
            <a:extLst>
              <a:ext uri="{FF2B5EF4-FFF2-40B4-BE49-F238E27FC236}">
                <a16:creationId xmlns:a16="http://schemas.microsoft.com/office/drawing/2014/main" id="{3E5F78C7-69B4-4F49-B54F-ACDC24A0EB72}"/>
              </a:ext>
            </a:extLst>
          </p:cNvPr>
          <p:cNvGraphicFramePr>
            <a:graphicFrameLocks noChangeAspect="1"/>
          </p:cNvGraphicFramePr>
          <p:nvPr>
            <p:extLst>
              <p:ext uri="{D42A27DB-BD31-4B8C-83A1-F6EECF244321}">
                <p14:modId xmlns:p14="http://schemas.microsoft.com/office/powerpoint/2010/main" val="2406522033"/>
              </p:ext>
            </p:extLst>
          </p:nvPr>
        </p:nvGraphicFramePr>
        <p:xfrm>
          <a:off x="2763880" y="3429000"/>
          <a:ext cx="3106856" cy="2154389"/>
        </p:xfrm>
        <a:graphic>
          <a:graphicData uri="http://schemas.openxmlformats.org/presentationml/2006/ole">
            <mc:AlternateContent xmlns:mc="http://schemas.openxmlformats.org/markup-compatibility/2006">
              <mc:Choice xmlns:v="urn:schemas-microsoft-com:vml" Requires="v">
                <p:oleObj spid="_x0000_s22571" name="Equation" r:id="rId6" imgW="1739880" imgH="1206360" progId="Equation.DSMT4">
                  <p:embed/>
                </p:oleObj>
              </mc:Choice>
              <mc:Fallback>
                <p:oleObj name="Equation" r:id="rId6" imgW="1739880" imgH="1206360" progId="Equation.DSMT4">
                  <p:embed/>
                  <p:pic>
                    <p:nvPicPr>
                      <p:cNvPr id="7" name="对象 6">
                        <a:extLst>
                          <a:ext uri="{FF2B5EF4-FFF2-40B4-BE49-F238E27FC236}">
                            <a16:creationId xmlns:a16="http://schemas.microsoft.com/office/drawing/2014/main" id="{3E5F78C7-69B4-4F49-B54F-ACDC24A0EB72}"/>
                          </a:ext>
                        </a:extLst>
                      </p:cNvPr>
                      <p:cNvPicPr/>
                      <p:nvPr/>
                    </p:nvPicPr>
                    <p:blipFill>
                      <a:blip r:embed="rId7"/>
                      <a:stretch>
                        <a:fillRect/>
                      </a:stretch>
                    </p:blipFill>
                    <p:spPr>
                      <a:xfrm>
                        <a:off x="2763880" y="3429000"/>
                        <a:ext cx="3106856" cy="215438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776389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2.4 </a:t>
            </a:r>
            <a:r>
              <a:rPr lang="zh-CN" altLang="en-US" sz="2800" b="1" dirty="0">
                <a:latin typeface="+mn-ea"/>
              </a:rPr>
              <a:t>如图</a:t>
            </a:r>
            <a:r>
              <a:rPr lang="en-US" altLang="zh-CN" sz="2800" b="1" dirty="0">
                <a:latin typeface="+mn-ea"/>
              </a:rPr>
              <a:t>2.7</a:t>
            </a:r>
            <a:r>
              <a:rPr lang="zh-CN" altLang="en-US" sz="2800" b="1" dirty="0">
                <a:latin typeface="+mn-ea"/>
              </a:rPr>
              <a:t>所示电路，已知</a:t>
            </a:r>
            <a:r>
              <a:rPr lang="en-US" altLang="zh-CN" sz="2800" b="1" dirty="0">
                <a:latin typeface="+mn-ea"/>
              </a:rPr>
              <a:t>U</a:t>
            </a:r>
            <a:r>
              <a:rPr lang="en-US" altLang="zh-CN" sz="2800" b="1" baseline="-25000" dirty="0">
                <a:latin typeface="+mn-ea"/>
              </a:rPr>
              <a:t>S1</a:t>
            </a:r>
            <a:r>
              <a:rPr lang="en-US" altLang="zh-CN" sz="2800" b="1" dirty="0">
                <a:latin typeface="+mn-ea"/>
              </a:rPr>
              <a:t>=10V</a:t>
            </a:r>
            <a:r>
              <a:rPr lang="zh-CN" altLang="en-US" sz="2800" b="1" dirty="0">
                <a:latin typeface="+mn-ea"/>
              </a:rPr>
              <a:t>，</a:t>
            </a:r>
            <a:r>
              <a:rPr lang="en-US" altLang="zh-CN" sz="2800" b="1" dirty="0">
                <a:latin typeface="+mn-ea"/>
              </a:rPr>
              <a:t>U</a:t>
            </a:r>
            <a:r>
              <a:rPr lang="en-US" altLang="zh-CN" sz="2800" b="1" baseline="-25000" dirty="0">
                <a:latin typeface="+mn-ea"/>
              </a:rPr>
              <a:t>S3</a:t>
            </a:r>
            <a:r>
              <a:rPr lang="en-US" altLang="zh-CN" sz="2800" b="1" dirty="0">
                <a:latin typeface="+mn-ea"/>
              </a:rPr>
              <a:t>=4V</a:t>
            </a:r>
            <a:r>
              <a:rPr lang="zh-CN" altLang="en-US" sz="2800" b="1" dirty="0">
                <a:latin typeface="+mn-ea"/>
              </a:rPr>
              <a:t>，</a:t>
            </a:r>
            <a:r>
              <a:rPr lang="en-US" altLang="zh-CN" sz="2800" b="1" dirty="0">
                <a:latin typeface="+mn-ea"/>
              </a:rPr>
              <a:t>I</a:t>
            </a:r>
            <a:r>
              <a:rPr lang="en-US" altLang="zh-CN" sz="2800" b="1" baseline="-25000" dirty="0">
                <a:latin typeface="+mn-ea"/>
              </a:rPr>
              <a:t>S4</a:t>
            </a:r>
            <a:r>
              <a:rPr lang="en-US" altLang="zh-CN" sz="2800" b="1" dirty="0">
                <a:latin typeface="+mn-ea"/>
              </a:rPr>
              <a:t>=4A</a:t>
            </a:r>
            <a:r>
              <a:rPr lang="zh-CN" altLang="en-US" sz="2800" b="1" dirty="0">
                <a:latin typeface="+mn-ea"/>
              </a:rPr>
              <a:t>，</a:t>
            </a:r>
            <a:r>
              <a:rPr lang="en-US" altLang="zh-CN" sz="2800" b="1" dirty="0">
                <a:latin typeface="+mn-ea"/>
              </a:rPr>
              <a:t>R</a:t>
            </a:r>
            <a:r>
              <a:rPr lang="en-US" altLang="zh-CN" sz="2800" b="1" baseline="-25000" dirty="0">
                <a:latin typeface="+mn-ea"/>
              </a:rPr>
              <a:t>1</a:t>
            </a:r>
            <a:r>
              <a:rPr lang="en-US" altLang="zh-CN" sz="2800" b="1" dirty="0">
                <a:latin typeface="+mn-ea"/>
              </a:rPr>
              <a:t>=3Ω</a:t>
            </a:r>
            <a:r>
              <a:rPr lang="zh-CN" altLang="en-US" sz="2800" b="1" dirty="0">
                <a:latin typeface="+mn-ea"/>
              </a:rPr>
              <a:t>， </a:t>
            </a:r>
            <a:r>
              <a:rPr lang="en-US" altLang="zh-CN" sz="2800" b="1" dirty="0">
                <a:latin typeface="+mn-ea"/>
              </a:rPr>
              <a:t>R</a:t>
            </a:r>
            <a:r>
              <a:rPr lang="en-US" altLang="zh-CN" sz="2800" b="1" baseline="-25000" dirty="0">
                <a:latin typeface="+mn-ea"/>
              </a:rPr>
              <a:t>2</a:t>
            </a:r>
            <a:r>
              <a:rPr lang="en-US" altLang="zh-CN" sz="2800" b="1" dirty="0">
                <a:latin typeface="+mn-ea"/>
              </a:rPr>
              <a:t>=6Ω</a:t>
            </a:r>
            <a:r>
              <a:rPr lang="zh-CN" altLang="en-US" sz="2800" b="1" dirty="0">
                <a:latin typeface="+mn-ea"/>
              </a:rPr>
              <a:t>，</a:t>
            </a:r>
            <a:r>
              <a:rPr lang="en-US" altLang="zh-CN" sz="2800" b="1" dirty="0">
                <a:latin typeface="+mn-ea"/>
              </a:rPr>
              <a:t>R</a:t>
            </a:r>
            <a:r>
              <a:rPr lang="en-US" altLang="zh-CN" sz="2800" b="1" baseline="-25000" dirty="0">
                <a:latin typeface="+mn-ea"/>
              </a:rPr>
              <a:t>4</a:t>
            </a:r>
            <a:r>
              <a:rPr lang="en-US" altLang="zh-CN" sz="2800" b="1" dirty="0">
                <a:latin typeface="+mn-ea"/>
              </a:rPr>
              <a:t>=6Ω</a:t>
            </a:r>
            <a:r>
              <a:rPr lang="zh-CN" altLang="en-US" sz="2800" b="1" dirty="0">
                <a:latin typeface="+mn-ea"/>
              </a:rPr>
              <a:t>。求节点电压</a:t>
            </a:r>
            <a:r>
              <a:rPr lang="en-US" altLang="zh-CN" sz="2800" b="1" dirty="0">
                <a:latin typeface="+mn-ea"/>
              </a:rPr>
              <a:t>U</a:t>
            </a:r>
            <a:r>
              <a:rPr lang="en-US" altLang="zh-CN" sz="2800" b="1" baseline="-25000" dirty="0">
                <a:latin typeface="+mn-ea"/>
              </a:rPr>
              <a:t>1</a:t>
            </a:r>
            <a:r>
              <a:rPr lang="zh-CN" altLang="en-US" sz="2800" b="1" dirty="0">
                <a:latin typeface="+mn-ea"/>
              </a:rPr>
              <a:t>和 </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baseline="-25000" dirty="0">
              <a:latin typeface="+mn-ea"/>
            </a:endParaRPr>
          </a:p>
        </p:txBody>
      </p:sp>
      <p:grpSp>
        <p:nvGrpSpPr>
          <p:cNvPr id="11" name="组合 10">
            <a:extLst>
              <a:ext uri="{FF2B5EF4-FFF2-40B4-BE49-F238E27FC236}">
                <a16:creationId xmlns:a16="http://schemas.microsoft.com/office/drawing/2014/main" id="{EAFC669F-85C1-46B5-9392-E84C127FBED4}"/>
              </a:ext>
            </a:extLst>
          </p:cNvPr>
          <p:cNvGrpSpPr/>
          <p:nvPr/>
        </p:nvGrpSpPr>
        <p:grpSpPr>
          <a:xfrm>
            <a:off x="540855" y="2804821"/>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4" name="文本框 13">
            <a:extLst>
              <a:ext uri="{FF2B5EF4-FFF2-40B4-BE49-F238E27FC236}">
                <a16:creationId xmlns:a16="http://schemas.microsoft.com/office/drawing/2014/main" id="{B1757C18-7483-4946-9A6A-D0A970520326}"/>
              </a:ext>
            </a:extLst>
          </p:cNvPr>
          <p:cNvSpPr txBox="1"/>
          <p:nvPr/>
        </p:nvSpPr>
        <p:spPr>
          <a:xfrm>
            <a:off x="1332446" y="2800817"/>
            <a:ext cx="6630453" cy="954107"/>
          </a:xfrm>
          <a:prstGeom prst="rect">
            <a:avLst/>
          </a:prstGeom>
          <a:noFill/>
        </p:spPr>
        <p:txBody>
          <a:bodyPr wrap="square" rtlCol="0">
            <a:spAutoFit/>
          </a:bodyPr>
          <a:lstStyle/>
          <a:p>
            <a:r>
              <a:rPr lang="zh-CN" altLang="en-US" sz="2800" b="1" dirty="0">
                <a:latin typeface="+mn-ea"/>
              </a:rPr>
              <a:t>    以节点</a:t>
            </a:r>
            <a:r>
              <a:rPr lang="en-US" altLang="zh-CN" sz="2800" b="1" dirty="0">
                <a:latin typeface="+mn-ea"/>
              </a:rPr>
              <a:t>3</a:t>
            </a:r>
            <a:r>
              <a:rPr lang="zh-CN" altLang="en-US" sz="2800" b="1" dirty="0">
                <a:latin typeface="+mn-ea"/>
              </a:rPr>
              <a:t>为参考点，设节点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的节点电压为</a:t>
            </a:r>
            <a:r>
              <a:rPr lang="en-US" altLang="zh-CN" sz="2800" b="1" dirty="0">
                <a:latin typeface="+mn-ea"/>
              </a:rPr>
              <a:t>U</a:t>
            </a:r>
            <a:r>
              <a:rPr lang="en-US" altLang="zh-CN" sz="2800" b="1" baseline="-25000" dirty="0">
                <a:latin typeface="+mn-ea"/>
              </a:rPr>
              <a:t>1</a:t>
            </a:r>
            <a:r>
              <a:rPr lang="zh-CN" altLang="en-US" sz="2800" b="1" dirty="0">
                <a:latin typeface="+mn-ea"/>
              </a:rPr>
              <a:t>和</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dirty="0">
              <a:latin typeface="+mn-ea"/>
            </a:endParaRPr>
          </a:p>
        </p:txBody>
      </p:sp>
      <p:pic>
        <p:nvPicPr>
          <p:cNvPr id="5" name="图片 4">
            <a:extLst>
              <a:ext uri="{FF2B5EF4-FFF2-40B4-BE49-F238E27FC236}">
                <a16:creationId xmlns:a16="http://schemas.microsoft.com/office/drawing/2014/main" id="{41EABFE5-7B66-4FA5-A798-AED5301BEBAD}"/>
              </a:ext>
            </a:extLst>
          </p:cNvPr>
          <p:cNvPicPr>
            <a:picLocks noChangeAspect="1"/>
          </p:cNvPicPr>
          <p:nvPr/>
        </p:nvPicPr>
        <p:blipFill>
          <a:blip r:embed="rId4"/>
          <a:stretch>
            <a:fillRect/>
          </a:stretch>
        </p:blipFill>
        <p:spPr>
          <a:xfrm>
            <a:off x="8204870" y="2252937"/>
            <a:ext cx="3535986" cy="3005588"/>
          </a:xfrm>
          <a:prstGeom prst="rect">
            <a:avLst/>
          </a:prstGeom>
        </p:spPr>
      </p:pic>
      <p:sp>
        <p:nvSpPr>
          <p:cNvPr id="20" name="文本框 19">
            <a:extLst>
              <a:ext uri="{FF2B5EF4-FFF2-40B4-BE49-F238E27FC236}">
                <a16:creationId xmlns:a16="http://schemas.microsoft.com/office/drawing/2014/main" id="{3BCAFED6-1564-4A2F-A413-5F7B51E7C445}"/>
              </a:ext>
            </a:extLst>
          </p:cNvPr>
          <p:cNvSpPr txBox="1"/>
          <p:nvPr/>
        </p:nvSpPr>
        <p:spPr>
          <a:xfrm>
            <a:off x="1332447" y="3981751"/>
            <a:ext cx="6630452" cy="1384995"/>
          </a:xfrm>
          <a:prstGeom prst="rect">
            <a:avLst/>
          </a:prstGeom>
          <a:noFill/>
        </p:spPr>
        <p:txBody>
          <a:bodyPr wrap="square" rtlCol="0">
            <a:spAutoFit/>
          </a:bodyPr>
          <a:lstStyle/>
          <a:p>
            <a:r>
              <a:rPr lang="zh-CN" altLang="en-US" sz="2800" b="1" dirty="0">
                <a:latin typeface="+mn-ea"/>
              </a:rPr>
              <a:t>    从图中可以看出，节点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之间是理想电压源</a:t>
            </a:r>
            <a:r>
              <a:rPr lang="en-US" altLang="zh-CN" sz="2800" b="1" dirty="0">
                <a:latin typeface="+mn-ea"/>
              </a:rPr>
              <a:t>U</a:t>
            </a:r>
            <a:r>
              <a:rPr lang="en-US" altLang="zh-CN" sz="2800" b="1" baseline="-25000" dirty="0">
                <a:latin typeface="+mn-ea"/>
              </a:rPr>
              <a:t>S3</a:t>
            </a:r>
            <a:r>
              <a:rPr lang="zh-CN" altLang="en-US" sz="2800" b="1" dirty="0">
                <a:latin typeface="+mn-ea"/>
              </a:rPr>
              <a:t>，支路电阻为</a:t>
            </a:r>
            <a:r>
              <a:rPr lang="en-US" altLang="zh-CN" sz="2800" b="1" dirty="0">
                <a:latin typeface="+mn-ea"/>
              </a:rPr>
              <a:t>0</a:t>
            </a:r>
            <a:r>
              <a:rPr lang="zh-CN" altLang="en-US" sz="2800" b="1" dirty="0">
                <a:latin typeface="+mn-ea"/>
              </a:rPr>
              <a:t>，电导为∞，无法直接写出节点电压方程。</a:t>
            </a:r>
            <a:endParaRPr lang="en-US" altLang="zh-CN" sz="2800" b="1" dirty="0">
              <a:latin typeface="+mn-ea"/>
            </a:endParaRPr>
          </a:p>
        </p:txBody>
      </p:sp>
    </p:spTree>
    <p:custDataLst>
      <p:tags r:id="rId1"/>
    </p:custDataLst>
    <p:extLst>
      <p:ext uri="{BB962C8B-B14F-4D97-AF65-F5344CB8AC3E}">
        <p14:creationId xmlns:p14="http://schemas.microsoft.com/office/powerpoint/2010/main" val="3866191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2.4 </a:t>
            </a:r>
            <a:r>
              <a:rPr lang="zh-CN" altLang="en-US" sz="2800" b="1" dirty="0">
                <a:latin typeface="+mn-ea"/>
              </a:rPr>
              <a:t>如图</a:t>
            </a:r>
            <a:r>
              <a:rPr lang="en-US" altLang="zh-CN" sz="2800" b="1" dirty="0">
                <a:latin typeface="+mn-ea"/>
              </a:rPr>
              <a:t>2.7</a:t>
            </a:r>
            <a:r>
              <a:rPr lang="zh-CN" altLang="en-US" sz="2800" b="1" dirty="0">
                <a:latin typeface="+mn-ea"/>
              </a:rPr>
              <a:t>所示电路，已知</a:t>
            </a:r>
            <a:r>
              <a:rPr lang="en-US" altLang="zh-CN" sz="2800" b="1" dirty="0">
                <a:latin typeface="+mn-ea"/>
              </a:rPr>
              <a:t>U</a:t>
            </a:r>
            <a:r>
              <a:rPr lang="en-US" altLang="zh-CN" sz="2800" b="1" baseline="-25000" dirty="0">
                <a:latin typeface="+mn-ea"/>
              </a:rPr>
              <a:t>S1</a:t>
            </a:r>
            <a:r>
              <a:rPr lang="en-US" altLang="zh-CN" sz="2800" b="1" dirty="0">
                <a:latin typeface="+mn-ea"/>
              </a:rPr>
              <a:t>=10V</a:t>
            </a:r>
            <a:r>
              <a:rPr lang="zh-CN" altLang="en-US" sz="2800" b="1" dirty="0">
                <a:latin typeface="+mn-ea"/>
              </a:rPr>
              <a:t>，</a:t>
            </a:r>
            <a:r>
              <a:rPr lang="en-US" altLang="zh-CN" sz="2800" b="1" dirty="0">
                <a:latin typeface="+mn-ea"/>
              </a:rPr>
              <a:t>U</a:t>
            </a:r>
            <a:r>
              <a:rPr lang="en-US" altLang="zh-CN" sz="2800" b="1" baseline="-25000" dirty="0">
                <a:latin typeface="+mn-ea"/>
              </a:rPr>
              <a:t>S3</a:t>
            </a:r>
            <a:r>
              <a:rPr lang="en-US" altLang="zh-CN" sz="2800" b="1" dirty="0">
                <a:latin typeface="+mn-ea"/>
              </a:rPr>
              <a:t>=4V</a:t>
            </a:r>
            <a:r>
              <a:rPr lang="zh-CN" altLang="en-US" sz="2800" b="1" dirty="0">
                <a:latin typeface="+mn-ea"/>
              </a:rPr>
              <a:t>，</a:t>
            </a:r>
            <a:r>
              <a:rPr lang="en-US" altLang="zh-CN" sz="2800" b="1" dirty="0">
                <a:latin typeface="+mn-ea"/>
              </a:rPr>
              <a:t>I</a:t>
            </a:r>
            <a:r>
              <a:rPr lang="en-US" altLang="zh-CN" sz="2800" b="1" baseline="-25000" dirty="0">
                <a:latin typeface="+mn-ea"/>
              </a:rPr>
              <a:t>S4</a:t>
            </a:r>
            <a:r>
              <a:rPr lang="en-US" altLang="zh-CN" sz="2800" b="1" dirty="0">
                <a:latin typeface="+mn-ea"/>
              </a:rPr>
              <a:t>=4A</a:t>
            </a:r>
            <a:r>
              <a:rPr lang="zh-CN" altLang="en-US" sz="2800" b="1" dirty="0">
                <a:latin typeface="+mn-ea"/>
              </a:rPr>
              <a:t>，</a:t>
            </a:r>
            <a:r>
              <a:rPr lang="en-US" altLang="zh-CN" sz="2800" b="1" dirty="0">
                <a:latin typeface="+mn-ea"/>
              </a:rPr>
              <a:t>R</a:t>
            </a:r>
            <a:r>
              <a:rPr lang="en-US" altLang="zh-CN" sz="2800" b="1" baseline="-25000" dirty="0">
                <a:latin typeface="+mn-ea"/>
              </a:rPr>
              <a:t>1</a:t>
            </a:r>
            <a:r>
              <a:rPr lang="en-US" altLang="zh-CN" sz="2800" b="1" dirty="0">
                <a:latin typeface="+mn-ea"/>
              </a:rPr>
              <a:t>=3Ω</a:t>
            </a:r>
            <a:r>
              <a:rPr lang="zh-CN" altLang="en-US" sz="2800" b="1" dirty="0">
                <a:latin typeface="+mn-ea"/>
              </a:rPr>
              <a:t>， </a:t>
            </a:r>
            <a:r>
              <a:rPr lang="en-US" altLang="zh-CN" sz="2800" b="1" dirty="0">
                <a:latin typeface="+mn-ea"/>
              </a:rPr>
              <a:t>R</a:t>
            </a:r>
            <a:r>
              <a:rPr lang="en-US" altLang="zh-CN" sz="2800" b="1" baseline="-25000" dirty="0">
                <a:latin typeface="+mn-ea"/>
              </a:rPr>
              <a:t>2</a:t>
            </a:r>
            <a:r>
              <a:rPr lang="en-US" altLang="zh-CN" sz="2800" b="1" dirty="0">
                <a:latin typeface="+mn-ea"/>
              </a:rPr>
              <a:t>=6Ω</a:t>
            </a:r>
            <a:r>
              <a:rPr lang="zh-CN" altLang="en-US" sz="2800" b="1" dirty="0">
                <a:latin typeface="+mn-ea"/>
              </a:rPr>
              <a:t>，</a:t>
            </a:r>
            <a:r>
              <a:rPr lang="en-US" altLang="zh-CN" sz="2800" b="1" dirty="0">
                <a:latin typeface="+mn-ea"/>
              </a:rPr>
              <a:t>R</a:t>
            </a:r>
            <a:r>
              <a:rPr lang="en-US" altLang="zh-CN" sz="2800" b="1" baseline="-25000" dirty="0">
                <a:latin typeface="+mn-ea"/>
              </a:rPr>
              <a:t>4</a:t>
            </a:r>
            <a:r>
              <a:rPr lang="en-US" altLang="zh-CN" sz="2800" b="1" dirty="0">
                <a:latin typeface="+mn-ea"/>
              </a:rPr>
              <a:t>=6Ω</a:t>
            </a:r>
            <a:r>
              <a:rPr lang="zh-CN" altLang="en-US" sz="2800" b="1" dirty="0">
                <a:latin typeface="+mn-ea"/>
              </a:rPr>
              <a:t>。求节点电压</a:t>
            </a:r>
            <a:r>
              <a:rPr lang="en-US" altLang="zh-CN" sz="2800" b="1" dirty="0">
                <a:latin typeface="+mn-ea"/>
              </a:rPr>
              <a:t>U</a:t>
            </a:r>
            <a:r>
              <a:rPr lang="en-US" altLang="zh-CN" sz="2800" b="1" baseline="-25000" dirty="0">
                <a:latin typeface="+mn-ea"/>
              </a:rPr>
              <a:t>1</a:t>
            </a:r>
            <a:r>
              <a:rPr lang="zh-CN" altLang="en-US" sz="2800" b="1" dirty="0">
                <a:latin typeface="+mn-ea"/>
              </a:rPr>
              <a:t>和 </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baseline="-25000" dirty="0">
              <a:latin typeface="+mn-ea"/>
            </a:endParaRPr>
          </a:p>
        </p:txBody>
      </p:sp>
      <p:grpSp>
        <p:nvGrpSpPr>
          <p:cNvPr id="11" name="组合 10">
            <a:extLst>
              <a:ext uri="{FF2B5EF4-FFF2-40B4-BE49-F238E27FC236}">
                <a16:creationId xmlns:a16="http://schemas.microsoft.com/office/drawing/2014/main" id="{EAFC669F-85C1-46B5-9392-E84C127FBED4}"/>
              </a:ext>
            </a:extLst>
          </p:cNvPr>
          <p:cNvGrpSpPr/>
          <p:nvPr/>
        </p:nvGrpSpPr>
        <p:grpSpPr>
          <a:xfrm>
            <a:off x="540855" y="2804821"/>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5" name="图片 4">
            <a:extLst>
              <a:ext uri="{FF2B5EF4-FFF2-40B4-BE49-F238E27FC236}">
                <a16:creationId xmlns:a16="http://schemas.microsoft.com/office/drawing/2014/main" id="{41EABFE5-7B66-4FA5-A798-AED5301BEBAD}"/>
              </a:ext>
            </a:extLst>
          </p:cNvPr>
          <p:cNvPicPr>
            <a:picLocks noChangeAspect="1"/>
          </p:cNvPicPr>
          <p:nvPr/>
        </p:nvPicPr>
        <p:blipFill>
          <a:blip r:embed="rId5"/>
          <a:stretch>
            <a:fillRect/>
          </a:stretch>
        </p:blipFill>
        <p:spPr>
          <a:xfrm>
            <a:off x="8204870" y="2252937"/>
            <a:ext cx="3535986" cy="3005588"/>
          </a:xfrm>
          <a:prstGeom prst="rect">
            <a:avLst/>
          </a:prstGeom>
        </p:spPr>
      </p:pic>
      <p:sp>
        <p:nvSpPr>
          <p:cNvPr id="21" name="文本框 20">
            <a:extLst>
              <a:ext uri="{FF2B5EF4-FFF2-40B4-BE49-F238E27FC236}">
                <a16:creationId xmlns:a16="http://schemas.microsoft.com/office/drawing/2014/main" id="{690E500E-47A5-4409-97C2-FCDD945AFBD2}"/>
              </a:ext>
            </a:extLst>
          </p:cNvPr>
          <p:cNvSpPr txBox="1"/>
          <p:nvPr/>
        </p:nvSpPr>
        <p:spPr>
          <a:xfrm>
            <a:off x="1218518" y="2801624"/>
            <a:ext cx="6630452" cy="954107"/>
          </a:xfrm>
          <a:prstGeom prst="rect">
            <a:avLst/>
          </a:prstGeom>
          <a:noFill/>
        </p:spPr>
        <p:txBody>
          <a:bodyPr wrap="square" rtlCol="0">
            <a:spAutoFit/>
          </a:bodyPr>
          <a:lstStyle/>
          <a:p>
            <a:r>
              <a:rPr lang="zh-CN" altLang="en-US" sz="2800" b="1" dirty="0">
                <a:latin typeface="+mn-ea"/>
              </a:rPr>
              <a:t>    所以，假设流过理想电压源</a:t>
            </a:r>
            <a:r>
              <a:rPr lang="en-US" altLang="zh-CN" sz="2800" b="1" dirty="0">
                <a:latin typeface="+mn-ea"/>
              </a:rPr>
              <a:t>U</a:t>
            </a:r>
            <a:r>
              <a:rPr lang="en-US" altLang="zh-CN" sz="2800" b="1" baseline="-25000" dirty="0">
                <a:latin typeface="+mn-ea"/>
              </a:rPr>
              <a:t>S3</a:t>
            </a:r>
            <a:r>
              <a:rPr lang="zh-CN" altLang="en-US" sz="2800" b="1" dirty="0">
                <a:latin typeface="+mn-ea"/>
              </a:rPr>
              <a:t>的电流为</a:t>
            </a:r>
            <a:r>
              <a:rPr lang="en-US" altLang="zh-CN" sz="2800" b="1" dirty="0">
                <a:latin typeface="+mn-ea"/>
              </a:rPr>
              <a:t>I</a:t>
            </a:r>
            <a:r>
              <a:rPr lang="en-US" altLang="zh-CN" sz="2800" b="1" baseline="-25000" dirty="0">
                <a:latin typeface="+mn-ea"/>
              </a:rPr>
              <a:t>3</a:t>
            </a:r>
            <a:r>
              <a:rPr lang="en-US" altLang="zh-CN" sz="2800" b="1" dirty="0">
                <a:latin typeface="+mn-ea"/>
              </a:rPr>
              <a:t>, </a:t>
            </a:r>
            <a:r>
              <a:rPr lang="zh-CN" altLang="en-US" sz="2800" b="1" dirty="0">
                <a:latin typeface="+mn-ea"/>
              </a:rPr>
              <a:t>则节点电压方程为：</a:t>
            </a:r>
            <a:endParaRPr lang="en-US" altLang="zh-CN" sz="2800" b="1" dirty="0">
              <a:latin typeface="+mn-ea"/>
            </a:endParaRPr>
          </a:p>
        </p:txBody>
      </p:sp>
      <p:sp>
        <p:nvSpPr>
          <p:cNvPr id="15" name="文本框 14">
            <a:extLst>
              <a:ext uri="{FF2B5EF4-FFF2-40B4-BE49-F238E27FC236}">
                <a16:creationId xmlns:a16="http://schemas.microsoft.com/office/drawing/2014/main" id="{66371764-824F-4925-80DD-F5AD512E41DA}"/>
              </a:ext>
            </a:extLst>
          </p:cNvPr>
          <p:cNvSpPr txBox="1"/>
          <p:nvPr/>
        </p:nvSpPr>
        <p:spPr>
          <a:xfrm>
            <a:off x="1218518" y="3983365"/>
            <a:ext cx="1986321" cy="523220"/>
          </a:xfrm>
          <a:prstGeom prst="rect">
            <a:avLst/>
          </a:prstGeom>
          <a:noFill/>
        </p:spPr>
        <p:txBody>
          <a:bodyPr wrap="square" rtlCol="0">
            <a:spAutoFit/>
          </a:bodyPr>
          <a:lstStyle/>
          <a:p>
            <a:r>
              <a:rPr lang="zh-CN" altLang="en-US" sz="2800" b="1" dirty="0">
                <a:latin typeface="+mn-ea"/>
              </a:rPr>
              <a:t>    自电导：</a:t>
            </a:r>
            <a:endParaRPr lang="en-US" altLang="zh-CN" sz="2800" b="1" dirty="0">
              <a:latin typeface="+mn-ea"/>
            </a:endParaRPr>
          </a:p>
        </p:txBody>
      </p:sp>
      <p:graphicFrame>
        <p:nvGraphicFramePr>
          <p:cNvPr id="2" name="对象 1">
            <a:extLst>
              <a:ext uri="{FF2B5EF4-FFF2-40B4-BE49-F238E27FC236}">
                <a16:creationId xmlns:a16="http://schemas.microsoft.com/office/drawing/2014/main" id="{2D17DCB4-BE63-48FA-9EE9-01616BF72AF9}"/>
              </a:ext>
            </a:extLst>
          </p:cNvPr>
          <p:cNvGraphicFramePr>
            <a:graphicFrameLocks noChangeAspect="1"/>
          </p:cNvGraphicFramePr>
          <p:nvPr>
            <p:extLst>
              <p:ext uri="{D42A27DB-BD31-4B8C-83A1-F6EECF244321}">
                <p14:modId xmlns:p14="http://schemas.microsoft.com/office/powerpoint/2010/main" val="4043851037"/>
              </p:ext>
            </p:extLst>
          </p:nvPr>
        </p:nvGraphicFramePr>
        <p:xfrm>
          <a:off x="3204838" y="3983365"/>
          <a:ext cx="2817323" cy="1565179"/>
        </p:xfrm>
        <a:graphic>
          <a:graphicData uri="http://schemas.openxmlformats.org/presentationml/2006/ole">
            <mc:AlternateContent xmlns:mc="http://schemas.openxmlformats.org/markup-compatibility/2006">
              <mc:Choice xmlns:v="urn:schemas-microsoft-com:vml" Requires="v">
                <p:oleObj spid="_x0000_s23671" name="Equation" r:id="rId6" imgW="1600200" imgH="888840" progId="Equation.DSMT4">
                  <p:embed/>
                </p:oleObj>
              </mc:Choice>
              <mc:Fallback>
                <p:oleObj name="Equation" r:id="rId6" imgW="1600200" imgH="888840" progId="Equation.DSMT4">
                  <p:embed/>
                  <p:pic>
                    <p:nvPicPr>
                      <p:cNvPr id="0" name=""/>
                      <p:cNvPicPr/>
                      <p:nvPr/>
                    </p:nvPicPr>
                    <p:blipFill>
                      <a:blip r:embed="rId7"/>
                      <a:stretch>
                        <a:fillRect/>
                      </a:stretch>
                    </p:blipFill>
                    <p:spPr>
                      <a:xfrm>
                        <a:off x="3204838" y="3983365"/>
                        <a:ext cx="2817323" cy="1565179"/>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0A8B2EDC-3193-4E07-BA09-2BF9FA3CCE86}"/>
              </a:ext>
            </a:extLst>
          </p:cNvPr>
          <p:cNvSpPr txBox="1"/>
          <p:nvPr/>
        </p:nvSpPr>
        <p:spPr>
          <a:xfrm>
            <a:off x="1218518" y="5552309"/>
            <a:ext cx="1986321" cy="523220"/>
          </a:xfrm>
          <a:prstGeom prst="rect">
            <a:avLst/>
          </a:prstGeom>
          <a:noFill/>
        </p:spPr>
        <p:txBody>
          <a:bodyPr wrap="square" rtlCol="0">
            <a:spAutoFit/>
          </a:bodyPr>
          <a:lstStyle/>
          <a:p>
            <a:r>
              <a:rPr lang="zh-CN" altLang="en-US" sz="2800" b="1">
                <a:latin typeface="+mn-ea"/>
              </a:rPr>
              <a:t>    互电导</a:t>
            </a:r>
            <a:r>
              <a:rPr lang="zh-CN" altLang="en-US" sz="2800" b="1" dirty="0">
                <a:latin typeface="+mn-ea"/>
              </a:rPr>
              <a:t>：</a:t>
            </a:r>
            <a:endParaRPr lang="en-US" altLang="zh-CN" sz="2800" b="1" dirty="0">
              <a:latin typeface="+mn-ea"/>
            </a:endParaRPr>
          </a:p>
        </p:txBody>
      </p:sp>
      <p:graphicFrame>
        <p:nvGraphicFramePr>
          <p:cNvPr id="3" name="对象 2">
            <a:extLst>
              <a:ext uri="{FF2B5EF4-FFF2-40B4-BE49-F238E27FC236}">
                <a16:creationId xmlns:a16="http://schemas.microsoft.com/office/drawing/2014/main" id="{1E4B6CA8-28F8-46B6-8F34-B6507F9A28CE}"/>
              </a:ext>
            </a:extLst>
          </p:cNvPr>
          <p:cNvGraphicFramePr>
            <a:graphicFrameLocks noChangeAspect="1"/>
          </p:cNvGraphicFramePr>
          <p:nvPr>
            <p:extLst>
              <p:ext uri="{D42A27DB-BD31-4B8C-83A1-F6EECF244321}">
                <p14:modId xmlns:p14="http://schemas.microsoft.com/office/powerpoint/2010/main" val="4147679175"/>
              </p:ext>
            </p:extLst>
          </p:nvPr>
        </p:nvGraphicFramePr>
        <p:xfrm>
          <a:off x="3204838" y="5644074"/>
          <a:ext cx="1438183" cy="431455"/>
        </p:xfrm>
        <a:graphic>
          <a:graphicData uri="http://schemas.openxmlformats.org/presentationml/2006/ole">
            <mc:AlternateContent xmlns:mc="http://schemas.openxmlformats.org/markup-compatibility/2006">
              <mc:Choice xmlns:v="urn:schemas-microsoft-com:vml" Requires="v">
                <p:oleObj spid="_x0000_s23672" name="Equation" r:id="rId8" imgW="761760" imgH="228600" progId="Equation.DSMT4">
                  <p:embed/>
                </p:oleObj>
              </mc:Choice>
              <mc:Fallback>
                <p:oleObj name="Equation" r:id="rId8" imgW="761760" imgH="228600" progId="Equation.DSMT4">
                  <p:embed/>
                  <p:pic>
                    <p:nvPicPr>
                      <p:cNvPr id="0" name=""/>
                      <p:cNvPicPr/>
                      <p:nvPr/>
                    </p:nvPicPr>
                    <p:blipFill>
                      <a:blip r:embed="rId9"/>
                      <a:stretch>
                        <a:fillRect/>
                      </a:stretch>
                    </p:blipFill>
                    <p:spPr>
                      <a:xfrm>
                        <a:off x="3204838" y="5644074"/>
                        <a:ext cx="1438183" cy="431455"/>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4E88C103-F49E-4A0C-9A66-11BF3BEFBBE0}"/>
              </a:ext>
            </a:extLst>
          </p:cNvPr>
          <p:cNvSpPr txBox="1"/>
          <p:nvPr/>
        </p:nvSpPr>
        <p:spPr>
          <a:xfrm>
            <a:off x="5036602" y="5552309"/>
            <a:ext cx="2812368" cy="523220"/>
          </a:xfrm>
          <a:prstGeom prst="rect">
            <a:avLst/>
          </a:prstGeom>
          <a:noFill/>
        </p:spPr>
        <p:txBody>
          <a:bodyPr wrap="square" rtlCol="0">
            <a:spAutoFit/>
          </a:bodyPr>
          <a:lstStyle/>
          <a:p>
            <a:r>
              <a:rPr lang="zh-CN" altLang="en-US" sz="2800" b="1" dirty="0">
                <a:latin typeface="+mn-ea"/>
              </a:rPr>
              <a:t>    节点电源电流：</a:t>
            </a:r>
            <a:endParaRPr lang="en-US" altLang="zh-CN" sz="2800" b="1" dirty="0">
              <a:latin typeface="+mn-ea"/>
            </a:endParaRPr>
          </a:p>
        </p:txBody>
      </p:sp>
      <p:graphicFrame>
        <p:nvGraphicFramePr>
          <p:cNvPr id="4" name="对象 3">
            <a:extLst>
              <a:ext uri="{FF2B5EF4-FFF2-40B4-BE49-F238E27FC236}">
                <a16:creationId xmlns:a16="http://schemas.microsoft.com/office/drawing/2014/main" id="{6529776E-D67E-4430-91F4-9D17998CF507}"/>
              </a:ext>
            </a:extLst>
          </p:cNvPr>
          <p:cNvGraphicFramePr>
            <a:graphicFrameLocks noChangeAspect="1"/>
          </p:cNvGraphicFramePr>
          <p:nvPr>
            <p:extLst>
              <p:ext uri="{D42A27DB-BD31-4B8C-83A1-F6EECF244321}">
                <p14:modId xmlns:p14="http://schemas.microsoft.com/office/powerpoint/2010/main" val="2607361075"/>
              </p:ext>
            </p:extLst>
          </p:nvPr>
        </p:nvGraphicFramePr>
        <p:xfrm>
          <a:off x="7889875" y="5172075"/>
          <a:ext cx="2987675" cy="1284288"/>
        </p:xfrm>
        <a:graphic>
          <a:graphicData uri="http://schemas.openxmlformats.org/presentationml/2006/ole">
            <mc:AlternateContent xmlns:mc="http://schemas.openxmlformats.org/markup-compatibility/2006">
              <mc:Choice xmlns:v="urn:schemas-microsoft-com:vml" Requires="v">
                <p:oleObj spid="_x0000_s23673" name="Equation" r:id="rId10" imgW="1536480" imgH="660240" progId="Equation.DSMT4">
                  <p:embed/>
                </p:oleObj>
              </mc:Choice>
              <mc:Fallback>
                <p:oleObj name="Equation" r:id="rId10" imgW="1536480" imgH="660240" progId="Equation.DSMT4">
                  <p:embed/>
                  <p:pic>
                    <p:nvPicPr>
                      <p:cNvPr id="0" name=""/>
                      <p:cNvPicPr/>
                      <p:nvPr/>
                    </p:nvPicPr>
                    <p:blipFill>
                      <a:blip r:embed="rId11"/>
                      <a:stretch>
                        <a:fillRect/>
                      </a:stretch>
                    </p:blipFill>
                    <p:spPr>
                      <a:xfrm>
                        <a:off x="7889875" y="5172075"/>
                        <a:ext cx="2987675" cy="12842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17192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2.4 </a:t>
            </a:r>
            <a:r>
              <a:rPr lang="zh-CN" altLang="en-US" sz="2800" b="1" dirty="0">
                <a:latin typeface="+mn-ea"/>
              </a:rPr>
              <a:t>如图</a:t>
            </a:r>
            <a:r>
              <a:rPr lang="en-US" altLang="zh-CN" sz="2800" b="1" dirty="0">
                <a:latin typeface="+mn-ea"/>
              </a:rPr>
              <a:t>2.7</a:t>
            </a:r>
            <a:r>
              <a:rPr lang="zh-CN" altLang="en-US" sz="2800" b="1" dirty="0">
                <a:latin typeface="+mn-ea"/>
              </a:rPr>
              <a:t>所示电路，已知</a:t>
            </a:r>
            <a:r>
              <a:rPr lang="en-US" altLang="zh-CN" sz="2800" b="1" dirty="0">
                <a:latin typeface="+mn-ea"/>
              </a:rPr>
              <a:t>U</a:t>
            </a:r>
            <a:r>
              <a:rPr lang="en-US" altLang="zh-CN" sz="2800" b="1" baseline="-25000" dirty="0">
                <a:latin typeface="+mn-ea"/>
              </a:rPr>
              <a:t>S1</a:t>
            </a:r>
            <a:r>
              <a:rPr lang="en-US" altLang="zh-CN" sz="2800" b="1" dirty="0">
                <a:latin typeface="+mn-ea"/>
              </a:rPr>
              <a:t>=10V</a:t>
            </a:r>
            <a:r>
              <a:rPr lang="zh-CN" altLang="en-US" sz="2800" b="1" dirty="0">
                <a:latin typeface="+mn-ea"/>
              </a:rPr>
              <a:t>，</a:t>
            </a:r>
            <a:r>
              <a:rPr lang="en-US" altLang="zh-CN" sz="2800" b="1" dirty="0">
                <a:latin typeface="+mn-ea"/>
              </a:rPr>
              <a:t>U</a:t>
            </a:r>
            <a:r>
              <a:rPr lang="en-US" altLang="zh-CN" sz="2800" b="1" baseline="-25000" dirty="0">
                <a:latin typeface="+mn-ea"/>
              </a:rPr>
              <a:t>S3</a:t>
            </a:r>
            <a:r>
              <a:rPr lang="en-US" altLang="zh-CN" sz="2800" b="1" dirty="0">
                <a:latin typeface="+mn-ea"/>
              </a:rPr>
              <a:t>=4V</a:t>
            </a:r>
            <a:r>
              <a:rPr lang="zh-CN" altLang="en-US" sz="2800" b="1" dirty="0">
                <a:latin typeface="+mn-ea"/>
              </a:rPr>
              <a:t>，</a:t>
            </a:r>
            <a:r>
              <a:rPr lang="en-US" altLang="zh-CN" sz="2800" b="1" dirty="0">
                <a:latin typeface="+mn-ea"/>
              </a:rPr>
              <a:t>I</a:t>
            </a:r>
            <a:r>
              <a:rPr lang="en-US" altLang="zh-CN" sz="2800" b="1" baseline="-25000" dirty="0">
                <a:latin typeface="+mn-ea"/>
              </a:rPr>
              <a:t>S4</a:t>
            </a:r>
            <a:r>
              <a:rPr lang="en-US" altLang="zh-CN" sz="2800" b="1" dirty="0">
                <a:latin typeface="+mn-ea"/>
              </a:rPr>
              <a:t>=4A</a:t>
            </a:r>
            <a:r>
              <a:rPr lang="zh-CN" altLang="en-US" sz="2800" b="1" dirty="0">
                <a:latin typeface="+mn-ea"/>
              </a:rPr>
              <a:t>，</a:t>
            </a:r>
            <a:r>
              <a:rPr lang="en-US" altLang="zh-CN" sz="2800" b="1" dirty="0">
                <a:latin typeface="+mn-ea"/>
              </a:rPr>
              <a:t>R</a:t>
            </a:r>
            <a:r>
              <a:rPr lang="en-US" altLang="zh-CN" sz="2800" b="1" baseline="-25000" dirty="0">
                <a:latin typeface="+mn-ea"/>
              </a:rPr>
              <a:t>1</a:t>
            </a:r>
            <a:r>
              <a:rPr lang="en-US" altLang="zh-CN" sz="2800" b="1" dirty="0">
                <a:latin typeface="+mn-ea"/>
              </a:rPr>
              <a:t>=3Ω</a:t>
            </a:r>
            <a:r>
              <a:rPr lang="zh-CN" altLang="en-US" sz="2800" b="1" dirty="0">
                <a:latin typeface="+mn-ea"/>
              </a:rPr>
              <a:t>， </a:t>
            </a:r>
            <a:r>
              <a:rPr lang="en-US" altLang="zh-CN" sz="2800" b="1" dirty="0">
                <a:latin typeface="+mn-ea"/>
              </a:rPr>
              <a:t>R</a:t>
            </a:r>
            <a:r>
              <a:rPr lang="en-US" altLang="zh-CN" sz="2800" b="1" baseline="-25000" dirty="0">
                <a:latin typeface="+mn-ea"/>
              </a:rPr>
              <a:t>2</a:t>
            </a:r>
            <a:r>
              <a:rPr lang="en-US" altLang="zh-CN" sz="2800" b="1" dirty="0">
                <a:latin typeface="+mn-ea"/>
              </a:rPr>
              <a:t>=6Ω</a:t>
            </a:r>
            <a:r>
              <a:rPr lang="zh-CN" altLang="en-US" sz="2800" b="1" dirty="0">
                <a:latin typeface="+mn-ea"/>
              </a:rPr>
              <a:t>，</a:t>
            </a:r>
            <a:r>
              <a:rPr lang="en-US" altLang="zh-CN" sz="2800" b="1" dirty="0">
                <a:latin typeface="+mn-ea"/>
              </a:rPr>
              <a:t>R</a:t>
            </a:r>
            <a:r>
              <a:rPr lang="en-US" altLang="zh-CN" sz="2800" b="1" baseline="-25000" dirty="0">
                <a:latin typeface="+mn-ea"/>
              </a:rPr>
              <a:t>4</a:t>
            </a:r>
            <a:r>
              <a:rPr lang="en-US" altLang="zh-CN" sz="2800" b="1" dirty="0">
                <a:latin typeface="+mn-ea"/>
              </a:rPr>
              <a:t>=6Ω</a:t>
            </a:r>
            <a:r>
              <a:rPr lang="zh-CN" altLang="en-US" sz="2800" b="1" dirty="0">
                <a:latin typeface="+mn-ea"/>
              </a:rPr>
              <a:t>。求节点电压</a:t>
            </a:r>
            <a:r>
              <a:rPr lang="en-US" altLang="zh-CN" sz="2800" b="1" dirty="0">
                <a:latin typeface="+mn-ea"/>
              </a:rPr>
              <a:t>U</a:t>
            </a:r>
            <a:r>
              <a:rPr lang="en-US" altLang="zh-CN" sz="2800" b="1" baseline="-25000" dirty="0">
                <a:latin typeface="+mn-ea"/>
              </a:rPr>
              <a:t>1</a:t>
            </a:r>
            <a:r>
              <a:rPr lang="zh-CN" altLang="en-US" sz="2800" b="1" dirty="0">
                <a:latin typeface="+mn-ea"/>
              </a:rPr>
              <a:t>和 </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baseline="-25000" dirty="0">
              <a:latin typeface="+mn-ea"/>
            </a:endParaRPr>
          </a:p>
        </p:txBody>
      </p:sp>
      <p:grpSp>
        <p:nvGrpSpPr>
          <p:cNvPr id="11" name="组合 10">
            <a:extLst>
              <a:ext uri="{FF2B5EF4-FFF2-40B4-BE49-F238E27FC236}">
                <a16:creationId xmlns:a16="http://schemas.microsoft.com/office/drawing/2014/main" id="{EAFC669F-85C1-46B5-9392-E84C127FBED4}"/>
              </a:ext>
            </a:extLst>
          </p:cNvPr>
          <p:cNvGrpSpPr/>
          <p:nvPr/>
        </p:nvGrpSpPr>
        <p:grpSpPr>
          <a:xfrm>
            <a:off x="540855" y="2804821"/>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5" name="图片 4">
            <a:extLst>
              <a:ext uri="{FF2B5EF4-FFF2-40B4-BE49-F238E27FC236}">
                <a16:creationId xmlns:a16="http://schemas.microsoft.com/office/drawing/2014/main" id="{41EABFE5-7B66-4FA5-A798-AED5301BEBAD}"/>
              </a:ext>
            </a:extLst>
          </p:cNvPr>
          <p:cNvPicPr>
            <a:picLocks noChangeAspect="1"/>
          </p:cNvPicPr>
          <p:nvPr/>
        </p:nvPicPr>
        <p:blipFill>
          <a:blip r:embed="rId5"/>
          <a:stretch>
            <a:fillRect/>
          </a:stretch>
        </p:blipFill>
        <p:spPr>
          <a:xfrm>
            <a:off x="8204870" y="2252937"/>
            <a:ext cx="3535986" cy="3005588"/>
          </a:xfrm>
          <a:prstGeom prst="rect">
            <a:avLst/>
          </a:prstGeom>
        </p:spPr>
      </p:pic>
      <p:sp>
        <p:nvSpPr>
          <p:cNvPr id="21" name="文本框 20">
            <a:extLst>
              <a:ext uri="{FF2B5EF4-FFF2-40B4-BE49-F238E27FC236}">
                <a16:creationId xmlns:a16="http://schemas.microsoft.com/office/drawing/2014/main" id="{690E500E-47A5-4409-97C2-FCDD945AFBD2}"/>
              </a:ext>
            </a:extLst>
          </p:cNvPr>
          <p:cNvSpPr txBox="1"/>
          <p:nvPr/>
        </p:nvSpPr>
        <p:spPr>
          <a:xfrm>
            <a:off x="1218518" y="2801624"/>
            <a:ext cx="6630452" cy="523220"/>
          </a:xfrm>
          <a:prstGeom prst="rect">
            <a:avLst/>
          </a:prstGeom>
          <a:noFill/>
        </p:spPr>
        <p:txBody>
          <a:bodyPr wrap="square" rtlCol="0">
            <a:spAutoFit/>
          </a:bodyPr>
          <a:lstStyle/>
          <a:p>
            <a:r>
              <a:rPr lang="zh-CN" altLang="en-US" sz="2800" b="1" dirty="0">
                <a:latin typeface="+mn-ea"/>
              </a:rPr>
              <a:t>    节点电压方程为：</a:t>
            </a:r>
            <a:endParaRPr lang="en-US" altLang="zh-CN" sz="2800" b="1" dirty="0">
              <a:latin typeface="+mn-ea"/>
            </a:endParaRPr>
          </a:p>
        </p:txBody>
      </p:sp>
      <p:graphicFrame>
        <p:nvGraphicFramePr>
          <p:cNvPr id="4" name="对象 3">
            <a:extLst>
              <a:ext uri="{FF2B5EF4-FFF2-40B4-BE49-F238E27FC236}">
                <a16:creationId xmlns:a16="http://schemas.microsoft.com/office/drawing/2014/main" id="{6529776E-D67E-4430-91F4-9D17998CF507}"/>
              </a:ext>
            </a:extLst>
          </p:cNvPr>
          <p:cNvGraphicFramePr>
            <a:graphicFrameLocks noChangeAspect="1"/>
          </p:cNvGraphicFramePr>
          <p:nvPr>
            <p:extLst>
              <p:ext uri="{D42A27DB-BD31-4B8C-83A1-F6EECF244321}">
                <p14:modId xmlns:p14="http://schemas.microsoft.com/office/powerpoint/2010/main" val="1474212356"/>
              </p:ext>
            </p:extLst>
          </p:nvPr>
        </p:nvGraphicFramePr>
        <p:xfrm>
          <a:off x="3363913" y="3257550"/>
          <a:ext cx="1903412" cy="1628775"/>
        </p:xfrm>
        <a:graphic>
          <a:graphicData uri="http://schemas.openxmlformats.org/presentationml/2006/ole">
            <mc:AlternateContent xmlns:mc="http://schemas.openxmlformats.org/markup-compatibility/2006">
              <mc:Choice xmlns:v="urn:schemas-microsoft-com:vml" Requires="v">
                <p:oleObj spid="_x0000_s24654" name="Equation" r:id="rId6" imgW="977760" imgH="838080" progId="Equation.DSMT4">
                  <p:embed/>
                </p:oleObj>
              </mc:Choice>
              <mc:Fallback>
                <p:oleObj name="Equation" r:id="rId6" imgW="977760" imgH="838080" progId="Equation.DSMT4">
                  <p:embed/>
                  <p:pic>
                    <p:nvPicPr>
                      <p:cNvPr id="4" name="对象 3">
                        <a:extLst>
                          <a:ext uri="{FF2B5EF4-FFF2-40B4-BE49-F238E27FC236}">
                            <a16:creationId xmlns:a16="http://schemas.microsoft.com/office/drawing/2014/main" id="{6529776E-D67E-4430-91F4-9D17998CF507}"/>
                          </a:ext>
                        </a:extLst>
                      </p:cNvPr>
                      <p:cNvPicPr/>
                      <p:nvPr/>
                    </p:nvPicPr>
                    <p:blipFill>
                      <a:blip r:embed="rId7"/>
                      <a:stretch>
                        <a:fillRect/>
                      </a:stretch>
                    </p:blipFill>
                    <p:spPr>
                      <a:xfrm>
                        <a:off x="3363913" y="3257550"/>
                        <a:ext cx="1903412" cy="162877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71DEDD7F-C0A4-44E6-9CDA-5AEE271BD463}"/>
              </a:ext>
            </a:extLst>
          </p:cNvPr>
          <p:cNvSpPr txBox="1"/>
          <p:nvPr/>
        </p:nvSpPr>
        <p:spPr>
          <a:xfrm>
            <a:off x="1218518" y="4886325"/>
            <a:ext cx="6630452" cy="954107"/>
          </a:xfrm>
          <a:prstGeom prst="rect">
            <a:avLst/>
          </a:prstGeom>
          <a:noFill/>
        </p:spPr>
        <p:txBody>
          <a:bodyPr wrap="square" rtlCol="0">
            <a:spAutoFit/>
          </a:bodyPr>
          <a:lstStyle/>
          <a:p>
            <a:r>
              <a:rPr lang="zh-CN" altLang="en-US" sz="2800" b="1" dirty="0">
                <a:latin typeface="+mn-ea"/>
              </a:rPr>
              <a:t>    方程中有</a:t>
            </a:r>
            <a:r>
              <a:rPr lang="en-US" altLang="zh-CN" sz="2800" b="1" dirty="0">
                <a:latin typeface="+mn-ea"/>
              </a:rPr>
              <a:t>3</a:t>
            </a:r>
            <a:r>
              <a:rPr lang="zh-CN" altLang="en-US" sz="2800" b="1" dirty="0">
                <a:latin typeface="+mn-ea"/>
              </a:rPr>
              <a:t>个未知量，</a:t>
            </a:r>
            <a:r>
              <a:rPr lang="en-US" altLang="zh-CN" sz="2800" b="1" dirty="0">
                <a:latin typeface="+mn-ea"/>
              </a:rPr>
              <a:t>U</a:t>
            </a:r>
            <a:r>
              <a:rPr lang="en-US" altLang="zh-CN" sz="2800" b="1" baseline="-25000" dirty="0">
                <a:latin typeface="+mn-ea"/>
              </a:rPr>
              <a:t>1</a:t>
            </a:r>
            <a:r>
              <a:rPr lang="zh-CN" altLang="en-US" sz="2800" b="1" dirty="0">
                <a:latin typeface="+mn-ea"/>
              </a:rPr>
              <a:t>、</a:t>
            </a:r>
            <a:r>
              <a:rPr lang="en-US" altLang="zh-CN" sz="2800" b="1" dirty="0">
                <a:latin typeface="+mn-ea"/>
              </a:rPr>
              <a:t>U</a:t>
            </a:r>
            <a:r>
              <a:rPr lang="en-US" altLang="zh-CN" sz="2800" b="1" baseline="-25000" dirty="0">
                <a:latin typeface="+mn-ea"/>
              </a:rPr>
              <a:t>2</a:t>
            </a:r>
            <a:r>
              <a:rPr lang="zh-CN" altLang="en-US" sz="2800" b="1" dirty="0">
                <a:latin typeface="+mn-ea"/>
              </a:rPr>
              <a:t>、</a:t>
            </a:r>
            <a:r>
              <a:rPr lang="en-US" altLang="zh-CN" sz="2800" b="1" dirty="0">
                <a:latin typeface="+mn-ea"/>
              </a:rPr>
              <a:t>I</a:t>
            </a:r>
            <a:r>
              <a:rPr lang="en-US" altLang="zh-CN" sz="2800" b="1" baseline="-25000" dirty="0">
                <a:latin typeface="+mn-ea"/>
              </a:rPr>
              <a:t>3</a:t>
            </a:r>
            <a:r>
              <a:rPr lang="zh-CN" altLang="en-US" sz="2800" b="1" dirty="0">
                <a:latin typeface="+mn-ea"/>
              </a:rPr>
              <a:t>，所以需要将</a:t>
            </a:r>
            <a:r>
              <a:rPr lang="en-US" altLang="zh-CN" sz="2800" b="1" dirty="0">
                <a:latin typeface="+mn-ea"/>
              </a:rPr>
              <a:t>U</a:t>
            </a:r>
            <a:r>
              <a:rPr lang="en-US" altLang="zh-CN" sz="2800" b="1" baseline="-25000" dirty="0">
                <a:latin typeface="+mn-ea"/>
              </a:rPr>
              <a:t>S3</a:t>
            </a:r>
            <a:r>
              <a:rPr lang="zh-CN" altLang="en-US" sz="2800" b="1" dirty="0">
                <a:latin typeface="+mn-ea"/>
              </a:rPr>
              <a:t>的特性作为补充方程：</a:t>
            </a:r>
            <a:endParaRPr lang="en-US" altLang="zh-CN" sz="2800" b="1" dirty="0">
              <a:latin typeface="+mn-ea"/>
            </a:endParaRPr>
          </a:p>
        </p:txBody>
      </p:sp>
      <p:graphicFrame>
        <p:nvGraphicFramePr>
          <p:cNvPr id="6" name="对象 5">
            <a:extLst>
              <a:ext uri="{FF2B5EF4-FFF2-40B4-BE49-F238E27FC236}">
                <a16:creationId xmlns:a16="http://schemas.microsoft.com/office/drawing/2014/main" id="{357E1BB0-0141-446C-91C0-9E2ED6D76282}"/>
              </a:ext>
            </a:extLst>
          </p:cNvPr>
          <p:cNvGraphicFramePr>
            <a:graphicFrameLocks noChangeAspect="1"/>
          </p:cNvGraphicFramePr>
          <p:nvPr>
            <p:extLst>
              <p:ext uri="{D42A27DB-BD31-4B8C-83A1-F6EECF244321}">
                <p14:modId xmlns:p14="http://schemas.microsoft.com/office/powerpoint/2010/main" val="4173560318"/>
              </p:ext>
            </p:extLst>
          </p:nvPr>
        </p:nvGraphicFramePr>
        <p:xfrm>
          <a:off x="3368675" y="5965825"/>
          <a:ext cx="1895475" cy="415925"/>
        </p:xfrm>
        <a:graphic>
          <a:graphicData uri="http://schemas.openxmlformats.org/presentationml/2006/ole">
            <mc:AlternateContent xmlns:mc="http://schemas.openxmlformats.org/markup-compatibility/2006">
              <mc:Choice xmlns:v="urn:schemas-microsoft-com:vml" Requires="v">
                <p:oleObj spid="_x0000_s24655" name="Equation" r:id="rId8" imgW="1041120" imgH="228600" progId="Equation.DSMT4">
                  <p:embed/>
                </p:oleObj>
              </mc:Choice>
              <mc:Fallback>
                <p:oleObj name="Equation" r:id="rId8" imgW="1041120" imgH="228600" progId="Equation.DSMT4">
                  <p:embed/>
                  <p:pic>
                    <p:nvPicPr>
                      <p:cNvPr id="0" name=""/>
                      <p:cNvPicPr/>
                      <p:nvPr/>
                    </p:nvPicPr>
                    <p:blipFill>
                      <a:blip r:embed="rId9"/>
                      <a:stretch>
                        <a:fillRect/>
                      </a:stretch>
                    </p:blipFill>
                    <p:spPr>
                      <a:xfrm>
                        <a:off x="3368675" y="5965825"/>
                        <a:ext cx="1895475" cy="4159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6036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5" y="865832"/>
            <a:ext cx="6568450" cy="523220"/>
          </a:xfrm>
          <a:prstGeom prst="rect">
            <a:avLst/>
          </a:prstGeom>
          <a:noFill/>
        </p:spPr>
        <p:txBody>
          <a:bodyPr wrap="square" rtlCol="0">
            <a:spAutoFit/>
          </a:bodyPr>
          <a:lstStyle/>
          <a:p>
            <a:r>
              <a:rPr lang="zh-CN" altLang="en-US" sz="2800" b="1" dirty="0">
                <a:solidFill>
                  <a:srgbClr val="FF0000"/>
                </a:solidFill>
                <a:latin typeface="+mn-ea"/>
              </a:rPr>
              <a:t>例题</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619883"/>
            <a:ext cx="11204301"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2.4 </a:t>
            </a:r>
            <a:r>
              <a:rPr lang="zh-CN" altLang="en-US" sz="2800" b="1" dirty="0">
                <a:latin typeface="+mn-ea"/>
              </a:rPr>
              <a:t>如图</a:t>
            </a:r>
            <a:r>
              <a:rPr lang="en-US" altLang="zh-CN" sz="2800" b="1" dirty="0">
                <a:latin typeface="+mn-ea"/>
              </a:rPr>
              <a:t>2.7</a:t>
            </a:r>
            <a:r>
              <a:rPr lang="zh-CN" altLang="en-US" sz="2800" b="1" dirty="0">
                <a:latin typeface="+mn-ea"/>
              </a:rPr>
              <a:t>所示电路，已知</a:t>
            </a:r>
            <a:r>
              <a:rPr lang="en-US" altLang="zh-CN" sz="2800" b="1" dirty="0">
                <a:latin typeface="+mn-ea"/>
              </a:rPr>
              <a:t>U</a:t>
            </a:r>
            <a:r>
              <a:rPr lang="en-US" altLang="zh-CN" sz="2800" b="1" baseline="-25000" dirty="0">
                <a:latin typeface="+mn-ea"/>
              </a:rPr>
              <a:t>S1</a:t>
            </a:r>
            <a:r>
              <a:rPr lang="en-US" altLang="zh-CN" sz="2800" b="1" dirty="0">
                <a:latin typeface="+mn-ea"/>
              </a:rPr>
              <a:t>=10V</a:t>
            </a:r>
            <a:r>
              <a:rPr lang="zh-CN" altLang="en-US" sz="2800" b="1" dirty="0">
                <a:latin typeface="+mn-ea"/>
              </a:rPr>
              <a:t>，</a:t>
            </a:r>
            <a:r>
              <a:rPr lang="en-US" altLang="zh-CN" sz="2800" b="1" dirty="0">
                <a:latin typeface="+mn-ea"/>
              </a:rPr>
              <a:t>U</a:t>
            </a:r>
            <a:r>
              <a:rPr lang="en-US" altLang="zh-CN" sz="2800" b="1" baseline="-25000" dirty="0">
                <a:latin typeface="+mn-ea"/>
              </a:rPr>
              <a:t>S3</a:t>
            </a:r>
            <a:r>
              <a:rPr lang="en-US" altLang="zh-CN" sz="2800" b="1" dirty="0">
                <a:latin typeface="+mn-ea"/>
              </a:rPr>
              <a:t>=4V</a:t>
            </a:r>
            <a:r>
              <a:rPr lang="zh-CN" altLang="en-US" sz="2800" b="1" dirty="0">
                <a:latin typeface="+mn-ea"/>
              </a:rPr>
              <a:t>，</a:t>
            </a:r>
            <a:r>
              <a:rPr lang="en-US" altLang="zh-CN" sz="2800" b="1" dirty="0">
                <a:latin typeface="+mn-ea"/>
              </a:rPr>
              <a:t>I</a:t>
            </a:r>
            <a:r>
              <a:rPr lang="en-US" altLang="zh-CN" sz="2800" b="1" baseline="-25000" dirty="0">
                <a:latin typeface="+mn-ea"/>
              </a:rPr>
              <a:t>S4</a:t>
            </a:r>
            <a:r>
              <a:rPr lang="en-US" altLang="zh-CN" sz="2800" b="1" dirty="0">
                <a:latin typeface="+mn-ea"/>
              </a:rPr>
              <a:t>=4A</a:t>
            </a:r>
            <a:r>
              <a:rPr lang="zh-CN" altLang="en-US" sz="2800" b="1" dirty="0">
                <a:latin typeface="+mn-ea"/>
              </a:rPr>
              <a:t>，</a:t>
            </a:r>
            <a:r>
              <a:rPr lang="en-US" altLang="zh-CN" sz="2800" b="1" dirty="0">
                <a:latin typeface="+mn-ea"/>
              </a:rPr>
              <a:t>R</a:t>
            </a:r>
            <a:r>
              <a:rPr lang="en-US" altLang="zh-CN" sz="2800" b="1" baseline="-25000" dirty="0">
                <a:latin typeface="+mn-ea"/>
              </a:rPr>
              <a:t>1</a:t>
            </a:r>
            <a:r>
              <a:rPr lang="en-US" altLang="zh-CN" sz="2800" b="1" dirty="0">
                <a:latin typeface="+mn-ea"/>
              </a:rPr>
              <a:t>=3Ω</a:t>
            </a:r>
            <a:r>
              <a:rPr lang="zh-CN" altLang="en-US" sz="2800" b="1" dirty="0">
                <a:latin typeface="+mn-ea"/>
              </a:rPr>
              <a:t>， </a:t>
            </a:r>
            <a:r>
              <a:rPr lang="en-US" altLang="zh-CN" sz="2800" b="1" dirty="0">
                <a:latin typeface="+mn-ea"/>
              </a:rPr>
              <a:t>R</a:t>
            </a:r>
            <a:r>
              <a:rPr lang="en-US" altLang="zh-CN" sz="2800" b="1" baseline="-25000" dirty="0">
                <a:latin typeface="+mn-ea"/>
              </a:rPr>
              <a:t>2</a:t>
            </a:r>
            <a:r>
              <a:rPr lang="en-US" altLang="zh-CN" sz="2800" b="1" dirty="0">
                <a:latin typeface="+mn-ea"/>
              </a:rPr>
              <a:t>=6Ω</a:t>
            </a:r>
            <a:r>
              <a:rPr lang="zh-CN" altLang="en-US" sz="2800" b="1" dirty="0">
                <a:latin typeface="+mn-ea"/>
              </a:rPr>
              <a:t>，</a:t>
            </a:r>
            <a:r>
              <a:rPr lang="en-US" altLang="zh-CN" sz="2800" b="1" dirty="0">
                <a:latin typeface="+mn-ea"/>
              </a:rPr>
              <a:t>R</a:t>
            </a:r>
            <a:r>
              <a:rPr lang="en-US" altLang="zh-CN" sz="2800" b="1" baseline="-25000" dirty="0">
                <a:latin typeface="+mn-ea"/>
              </a:rPr>
              <a:t>4</a:t>
            </a:r>
            <a:r>
              <a:rPr lang="en-US" altLang="zh-CN" sz="2800" b="1" dirty="0">
                <a:latin typeface="+mn-ea"/>
              </a:rPr>
              <a:t>=6Ω</a:t>
            </a:r>
            <a:r>
              <a:rPr lang="zh-CN" altLang="en-US" sz="2800" b="1" dirty="0">
                <a:latin typeface="+mn-ea"/>
              </a:rPr>
              <a:t>。求节点电压</a:t>
            </a:r>
            <a:r>
              <a:rPr lang="en-US" altLang="zh-CN" sz="2800" b="1" dirty="0">
                <a:latin typeface="+mn-ea"/>
              </a:rPr>
              <a:t>U</a:t>
            </a:r>
            <a:r>
              <a:rPr lang="en-US" altLang="zh-CN" sz="2800" b="1" baseline="-25000" dirty="0">
                <a:latin typeface="+mn-ea"/>
              </a:rPr>
              <a:t>1</a:t>
            </a:r>
            <a:r>
              <a:rPr lang="zh-CN" altLang="en-US" sz="2800" b="1" dirty="0">
                <a:latin typeface="+mn-ea"/>
              </a:rPr>
              <a:t>和 </a:t>
            </a:r>
            <a:r>
              <a:rPr lang="en-US" altLang="zh-CN" sz="2800" b="1" dirty="0">
                <a:latin typeface="+mn-ea"/>
              </a:rPr>
              <a:t>U</a:t>
            </a:r>
            <a:r>
              <a:rPr lang="en-US" altLang="zh-CN" sz="2800" b="1" baseline="-25000" dirty="0">
                <a:latin typeface="+mn-ea"/>
              </a:rPr>
              <a:t>2</a:t>
            </a:r>
            <a:r>
              <a:rPr lang="zh-CN" altLang="en-US" sz="2800" b="1" dirty="0">
                <a:latin typeface="+mn-ea"/>
              </a:rPr>
              <a:t>。</a:t>
            </a:r>
            <a:endParaRPr lang="en-US" altLang="zh-CN" sz="2800" b="1" baseline="-25000" dirty="0">
              <a:latin typeface="+mn-ea"/>
            </a:endParaRPr>
          </a:p>
        </p:txBody>
      </p:sp>
      <p:grpSp>
        <p:nvGrpSpPr>
          <p:cNvPr id="11" name="组合 10">
            <a:extLst>
              <a:ext uri="{FF2B5EF4-FFF2-40B4-BE49-F238E27FC236}">
                <a16:creationId xmlns:a16="http://schemas.microsoft.com/office/drawing/2014/main" id="{EAFC669F-85C1-46B5-9392-E84C127FBED4}"/>
              </a:ext>
            </a:extLst>
          </p:cNvPr>
          <p:cNvGrpSpPr/>
          <p:nvPr/>
        </p:nvGrpSpPr>
        <p:grpSpPr>
          <a:xfrm>
            <a:off x="540855" y="2804821"/>
            <a:ext cx="677664" cy="523220"/>
            <a:chOff x="1630530" y="3167367"/>
            <a:chExt cx="677664" cy="523220"/>
          </a:xfrm>
        </p:grpSpPr>
        <p:sp>
          <p:nvSpPr>
            <p:cNvPr id="12" name="矩形: 圆角 11">
              <a:extLst>
                <a:ext uri="{FF2B5EF4-FFF2-40B4-BE49-F238E27FC236}">
                  <a16:creationId xmlns:a16="http://schemas.microsoft.com/office/drawing/2014/main" id="{AC6F3A5F-1432-4190-B194-ADC30D7D2D0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AA92E4-E62B-4F2E-B92C-CC72FA85959F}"/>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pic>
        <p:nvPicPr>
          <p:cNvPr id="5" name="图片 4">
            <a:extLst>
              <a:ext uri="{FF2B5EF4-FFF2-40B4-BE49-F238E27FC236}">
                <a16:creationId xmlns:a16="http://schemas.microsoft.com/office/drawing/2014/main" id="{41EABFE5-7B66-4FA5-A798-AED5301BEBAD}"/>
              </a:ext>
            </a:extLst>
          </p:cNvPr>
          <p:cNvPicPr>
            <a:picLocks noChangeAspect="1"/>
          </p:cNvPicPr>
          <p:nvPr/>
        </p:nvPicPr>
        <p:blipFill>
          <a:blip r:embed="rId5"/>
          <a:stretch>
            <a:fillRect/>
          </a:stretch>
        </p:blipFill>
        <p:spPr>
          <a:xfrm>
            <a:off x="8204870" y="2252937"/>
            <a:ext cx="3535986" cy="3005588"/>
          </a:xfrm>
          <a:prstGeom prst="rect">
            <a:avLst/>
          </a:prstGeom>
        </p:spPr>
      </p:pic>
      <p:sp>
        <p:nvSpPr>
          <p:cNvPr id="21" name="文本框 20">
            <a:extLst>
              <a:ext uri="{FF2B5EF4-FFF2-40B4-BE49-F238E27FC236}">
                <a16:creationId xmlns:a16="http://schemas.microsoft.com/office/drawing/2014/main" id="{690E500E-47A5-4409-97C2-FCDD945AFBD2}"/>
              </a:ext>
            </a:extLst>
          </p:cNvPr>
          <p:cNvSpPr txBox="1"/>
          <p:nvPr/>
        </p:nvSpPr>
        <p:spPr>
          <a:xfrm>
            <a:off x="1218518" y="2801624"/>
            <a:ext cx="6630452" cy="523220"/>
          </a:xfrm>
          <a:prstGeom prst="rect">
            <a:avLst/>
          </a:prstGeom>
          <a:noFill/>
        </p:spPr>
        <p:txBody>
          <a:bodyPr wrap="square" rtlCol="0">
            <a:spAutoFit/>
          </a:bodyPr>
          <a:lstStyle/>
          <a:p>
            <a:r>
              <a:rPr lang="zh-CN" altLang="en-US" sz="2800" b="1" dirty="0">
                <a:latin typeface="+mn-ea"/>
              </a:rPr>
              <a:t>    可解得：</a:t>
            </a:r>
            <a:endParaRPr lang="en-US" altLang="zh-CN" sz="2800" b="1" dirty="0">
              <a:latin typeface="+mn-ea"/>
            </a:endParaRPr>
          </a:p>
        </p:txBody>
      </p:sp>
      <p:graphicFrame>
        <p:nvGraphicFramePr>
          <p:cNvPr id="4" name="对象 3">
            <a:extLst>
              <a:ext uri="{FF2B5EF4-FFF2-40B4-BE49-F238E27FC236}">
                <a16:creationId xmlns:a16="http://schemas.microsoft.com/office/drawing/2014/main" id="{6529776E-D67E-4430-91F4-9D17998CF507}"/>
              </a:ext>
            </a:extLst>
          </p:cNvPr>
          <p:cNvGraphicFramePr>
            <a:graphicFrameLocks noChangeAspect="1"/>
          </p:cNvGraphicFramePr>
          <p:nvPr>
            <p:extLst>
              <p:ext uri="{D42A27DB-BD31-4B8C-83A1-F6EECF244321}">
                <p14:modId xmlns:p14="http://schemas.microsoft.com/office/powerpoint/2010/main" val="1621990566"/>
              </p:ext>
            </p:extLst>
          </p:nvPr>
        </p:nvGraphicFramePr>
        <p:xfrm>
          <a:off x="3118745" y="3429000"/>
          <a:ext cx="2397125" cy="442912"/>
        </p:xfrm>
        <a:graphic>
          <a:graphicData uri="http://schemas.openxmlformats.org/presentationml/2006/ole">
            <mc:AlternateContent xmlns:mc="http://schemas.openxmlformats.org/markup-compatibility/2006">
              <mc:Choice xmlns:v="urn:schemas-microsoft-com:vml" Requires="v">
                <p:oleObj spid="_x0000_s25642" name="Equation" r:id="rId6" imgW="1231560" imgH="228600" progId="Equation.DSMT4">
                  <p:embed/>
                </p:oleObj>
              </mc:Choice>
              <mc:Fallback>
                <p:oleObj name="Equation" r:id="rId6" imgW="1231560" imgH="228600" progId="Equation.DSMT4">
                  <p:embed/>
                  <p:pic>
                    <p:nvPicPr>
                      <p:cNvPr id="4" name="对象 3">
                        <a:extLst>
                          <a:ext uri="{FF2B5EF4-FFF2-40B4-BE49-F238E27FC236}">
                            <a16:creationId xmlns:a16="http://schemas.microsoft.com/office/drawing/2014/main" id="{6529776E-D67E-4430-91F4-9D17998CF507}"/>
                          </a:ext>
                        </a:extLst>
                      </p:cNvPr>
                      <p:cNvPicPr/>
                      <p:nvPr/>
                    </p:nvPicPr>
                    <p:blipFill>
                      <a:blip r:embed="rId7"/>
                      <a:stretch>
                        <a:fillRect/>
                      </a:stretch>
                    </p:blipFill>
                    <p:spPr>
                      <a:xfrm>
                        <a:off x="3118745" y="3429000"/>
                        <a:ext cx="2397125" cy="44291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08983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6447599" cy="830997"/>
          </a:xfrm>
          <a:prstGeom prst="rect">
            <a:avLst/>
          </a:prstGeom>
          <a:noFill/>
        </p:spPr>
        <p:txBody>
          <a:bodyPr wrap="none" rtlCol="0">
            <a:spAutoFit/>
            <a:scene3d>
              <a:camera prst="orthographicFront"/>
              <a:lightRig rig="threePt" dir="t"/>
            </a:scene3d>
            <a:sp3d contourW="12700"/>
          </a:bodyPr>
          <a:lstStyle/>
          <a:p>
            <a:r>
              <a:rPr lang="en-US" altLang="zh-CN" sz="4800" dirty="0">
                <a:latin typeface="Agency FB" panose="020B0503020202020204" pitchFamily="34" charset="0"/>
              </a:rPr>
              <a:t>2.2 </a:t>
            </a:r>
            <a:r>
              <a:rPr lang="zh-CN" altLang="en-US" sz="4800" dirty="0">
                <a:latin typeface="Agency FB" panose="020B0503020202020204" pitchFamily="34" charset="0"/>
              </a:rPr>
              <a:t>线性电路的基本定理</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74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CF3EA354-D86E-45F8-AADB-A8CEB4E55110}"/>
              </a:ext>
            </a:extLst>
          </p:cNvPr>
          <p:cNvSpPr txBox="1"/>
          <p:nvPr/>
        </p:nvSpPr>
        <p:spPr>
          <a:xfrm>
            <a:off x="5316577" y="1664383"/>
            <a:ext cx="1980029" cy="523220"/>
          </a:xfrm>
          <a:prstGeom prst="rect">
            <a:avLst/>
          </a:prstGeom>
          <a:noFill/>
        </p:spPr>
        <p:txBody>
          <a:bodyPr wrap="none" rtlCol="0">
            <a:spAutoFit/>
          </a:bodyPr>
          <a:lstStyle/>
          <a:p>
            <a:r>
              <a:rPr lang="zh-CN" altLang="en-US" sz="2800" b="1" dirty="0"/>
              <a:t>支路电流法</a:t>
            </a:r>
          </a:p>
        </p:txBody>
      </p:sp>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4339650" cy="646331"/>
          </a:xfrm>
          <a:prstGeom prst="rect">
            <a:avLst/>
          </a:prstGeom>
          <a:noFill/>
        </p:spPr>
        <p:txBody>
          <a:bodyPr wrap="none" rtlCol="0">
            <a:spAutoFit/>
          </a:bodyPr>
          <a:lstStyle/>
          <a:p>
            <a:r>
              <a:rPr lang="zh-CN" altLang="en-US" sz="3600" b="1" dirty="0">
                <a:solidFill>
                  <a:srgbClr val="FF0000"/>
                </a:solidFill>
              </a:rPr>
              <a:t>线性电路的分析方法</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2711363" y="2495241"/>
            <a:ext cx="1980029" cy="523220"/>
          </a:xfrm>
          <a:prstGeom prst="rect">
            <a:avLst/>
          </a:prstGeom>
          <a:noFill/>
        </p:spPr>
        <p:txBody>
          <a:bodyPr wrap="none" rtlCol="0">
            <a:spAutoFit/>
          </a:bodyPr>
          <a:lstStyle/>
          <a:p>
            <a:r>
              <a:rPr lang="zh-CN" altLang="en-US" sz="2800" b="1" dirty="0"/>
              <a:t>直接分析法</a:t>
            </a:r>
          </a:p>
        </p:txBody>
      </p:sp>
      <p:sp>
        <p:nvSpPr>
          <p:cNvPr id="33" name="文本框 32">
            <a:extLst>
              <a:ext uri="{FF2B5EF4-FFF2-40B4-BE49-F238E27FC236}">
                <a16:creationId xmlns:a16="http://schemas.microsoft.com/office/drawing/2014/main" id="{755F8F65-BF19-4CF7-B9CA-7D90DA6185DD}"/>
              </a:ext>
            </a:extLst>
          </p:cNvPr>
          <p:cNvSpPr txBox="1"/>
          <p:nvPr/>
        </p:nvSpPr>
        <p:spPr>
          <a:xfrm>
            <a:off x="5316576" y="2433642"/>
            <a:ext cx="1980029" cy="523220"/>
          </a:xfrm>
          <a:prstGeom prst="rect">
            <a:avLst/>
          </a:prstGeom>
          <a:noFill/>
        </p:spPr>
        <p:txBody>
          <a:bodyPr wrap="none" rtlCol="0">
            <a:spAutoFit/>
          </a:bodyPr>
          <a:lstStyle/>
          <a:p>
            <a:r>
              <a:rPr lang="zh-CN" altLang="en-US" sz="2800" b="1" dirty="0"/>
              <a:t>网孔电流法</a:t>
            </a:r>
          </a:p>
        </p:txBody>
      </p:sp>
      <p:sp>
        <p:nvSpPr>
          <p:cNvPr id="34" name="文本框 33">
            <a:extLst>
              <a:ext uri="{FF2B5EF4-FFF2-40B4-BE49-F238E27FC236}">
                <a16:creationId xmlns:a16="http://schemas.microsoft.com/office/drawing/2014/main" id="{82D053E4-0312-41E6-AB59-BA64A6411661}"/>
              </a:ext>
            </a:extLst>
          </p:cNvPr>
          <p:cNvSpPr txBox="1"/>
          <p:nvPr/>
        </p:nvSpPr>
        <p:spPr>
          <a:xfrm>
            <a:off x="5316576" y="3202901"/>
            <a:ext cx="1980029" cy="523220"/>
          </a:xfrm>
          <a:prstGeom prst="rect">
            <a:avLst/>
          </a:prstGeom>
          <a:noFill/>
        </p:spPr>
        <p:txBody>
          <a:bodyPr wrap="none" rtlCol="0">
            <a:spAutoFit/>
          </a:bodyPr>
          <a:lstStyle/>
          <a:p>
            <a:r>
              <a:rPr lang="zh-CN" altLang="en-US" sz="2800" b="1" dirty="0"/>
              <a:t>节点电压法</a:t>
            </a:r>
          </a:p>
        </p:txBody>
      </p:sp>
      <p:sp>
        <p:nvSpPr>
          <p:cNvPr id="17" name="左大括号 16">
            <a:extLst>
              <a:ext uri="{FF2B5EF4-FFF2-40B4-BE49-F238E27FC236}">
                <a16:creationId xmlns:a16="http://schemas.microsoft.com/office/drawing/2014/main" id="{84857119-4666-434B-8B81-2D734F7522E3}"/>
              </a:ext>
            </a:extLst>
          </p:cNvPr>
          <p:cNvSpPr/>
          <p:nvPr/>
        </p:nvSpPr>
        <p:spPr>
          <a:xfrm>
            <a:off x="4881188" y="1925993"/>
            <a:ext cx="288840" cy="165197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891B9724-8F77-4EE5-AE0C-FB5899C9BEB4}"/>
              </a:ext>
            </a:extLst>
          </p:cNvPr>
          <p:cNvSpPr txBox="1"/>
          <p:nvPr/>
        </p:nvSpPr>
        <p:spPr>
          <a:xfrm>
            <a:off x="5430056" y="3843331"/>
            <a:ext cx="1620957" cy="523220"/>
          </a:xfrm>
          <a:prstGeom prst="rect">
            <a:avLst/>
          </a:prstGeom>
          <a:noFill/>
        </p:spPr>
        <p:txBody>
          <a:bodyPr wrap="none" rtlCol="0">
            <a:spAutoFit/>
          </a:bodyPr>
          <a:lstStyle/>
          <a:p>
            <a:r>
              <a:rPr lang="zh-CN" altLang="en-US" sz="2800" b="1" dirty="0"/>
              <a:t>叠加定理</a:t>
            </a:r>
          </a:p>
        </p:txBody>
      </p:sp>
      <p:sp>
        <p:nvSpPr>
          <p:cNvPr id="22" name="左大括号 21">
            <a:extLst>
              <a:ext uri="{FF2B5EF4-FFF2-40B4-BE49-F238E27FC236}">
                <a16:creationId xmlns:a16="http://schemas.microsoft.com/office/drawing/2014/main" id="{4DED680C-5066-4F21-A933-95563AD96FE9}"/>
              </a:ext>
            </a:extLst>
          </p:cNvPr>
          <p:cNvSpPr/>
          <p:nvPr/>
        </p:nvSpPr>
        <p:spPr>
          <a:xfrm>
            <a:off x="4881188" y="4104941"/>
            <a:ext cx="304765" cy="1743035"/>
          </a:xfrm>
          <a:prstGeom prst="leftBrace">
            <a:avLst>
              <a:gd name="adj1" fmla="val 8333"/>
              <a:gd name="adj2" fmla="val 5068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5F506839-9BB3-4345-93AE-15C99A18A90F}"/>
              </a:ext>
            </a:extLst>
          </p:cNvPr>
          <p:cNvSpPr txBox="1"/>
          <p:nvPr/>
        </p:nvSpPr>
        <p:spPr>
          <a:xfrm>
            <a:off x="2711363" y="4714849"/>
            <a:ext cx="1980029" cy="523220"/>
          </a:xfrm>
          <a:prstGeom prst="rect">
            <a:avLst/>
          </a:prstGeom>
          <a:noFill/>
        </p:spPr>
        <p:txBody>
          <a:bodyPr wrap="none" rtlCol="0">
            <a:spAutoFit/>
          </a:bodyPr>
          <a:lstStyle/>
          <a:p>
            <a:r>
              <a:rPr lang="zh-CN" altLang="en-US" sz="2800" b="1" dirty="0"/>
              <a:t>间接分析法</a:t>
            </a:r>
          </a:p>
        </p:txBody>
      </p:sp>
      <p:sp>
        <p:nvSpPr>
          <p:cNvPr id="18" name="文本框 17">
            <a:extLst>
              <a:ext uri="{FF2B5EF4-FFF2-40B4-BE49-F238E27FC236}">
                <a16:creationId xmlns:a16="http://schemas.microsoft.com/office/drawing/2014/main" id="{BC109059-2CB8-4CBA-8074-CA959E0CD9FD}"/>
              </a:ext>
            </a:extLst>
          </p:cNvPr>
          <p:cNvSpPr txBox="1"/>
          <p:nvPr/>
        </p:nvSpPr>
        <p:spPr>
          <a:xfrm>
            <a:off x="5430056" y="4714848"/>
            <a:ext cx="1980029" cy="523220"/>
          </a:xfrm>
          <a:prstGeom prst="rect">
            <a:avLst/>
          </a:prstGeom>
          <a:noFill/>
        </p:spPr>
        <p:txBody>
          <a:bodyPr wrap="none" rtlCol="0">
            <a:spAutoFit/>
          </a:bodyPr>
          <a:lstStyle/>
          <a:p>
            <a:r>
              <a:rPr lang="zh-CN" altLang="en-US" sz="2800" b="1" dirty="0"/>
              <a:t>戴维南定理</a:t>
            </a:r>
          </a:p>
        </p:txBody>
      </p:sp>
      <p:sp>
        <p:nvSpPr>
          <p:cNvPr id="20" name="文本框 19">
            <a:extLst>
              <a:ext uri="{FF2B5EF4-FFF2-40B4-BE49-F238E27FC236}">
                <a16:creationId xmlns:a16="http://schemas.microsoft.com/office/drawing/2014/main" id="{581FC4B5-B270-41D3-9D8F-54C6C5072BA7}"/>
              </a:ext>
            </a:extLst>
          </p:cNvPr>
          <p:cNvSpPr txBox="1"/>
          <p:nvPr/>
        </p:nvSpPr>
        <p:spPr>
          <a:xfrm>
            <a:off x="5431404" y="5586366"/>
            <a:ext cx="1620957" cy="523220"/>
          </a:xfrm>
          <a:prstGeom prst="rect">
            <a:avLst/>
          </a:prstGeom>
          <a:noFill/>
        </p:spPr>
        <p:txBody>
          <a:bodyPr wrap="none" rtlCol="0">
            <a:spAutoFit/>
          </a:bodyPr>
          <a:lstStyle/>
          <a:p>
            <a:r>
              <a:rPr lang="zh-CN" altLang="en-US" sz="2800" b="1" dirty="0"/>
              <a:t>诺顿定理</a:t>
            </a:r>
          </a:p>
        </p:txBody>
      </p:sp>
    </p:spTree>
    <p:custDataLst>
      <p:tags r:id="rId1"/>
    </p:custDataLst>
    <p:extLst>
      <p:ext uri="{BB962C8B-B14F-4D97-AF65-F5344CB8AC3E}">
        <p14:creationId xmlns:p14="http://schemas.microsoft.com/office/powerpoint/2010/main" val="1518290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6" grpId="0"/>
      <p:bldP spid="33" grpId="0"/>
      <p:bldP spid="34" grpId="0"/>
      <p:bldP spid="17" grpId="0" animBg="1"/>
      <p:bldP spid="40" grpId="0"/>
      <p:bldP spid="22" grpId="0" animBg="1"/>
      <p:bldP spid="42" grpId="0"/>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B7B11F87-D29C-4565-ADB4-AD5F79B1C74F}"/>
              </a:ext>
            </a:extLst>
          </p:cNvPr>
          <p:cNvSpPr/>
          <p:nvPr/>
        </p:nvSpPr>
        <p:spPr>
          <a:xfrm>
            <a:off x="3598158" y="2343273"/>
            <a:ext cx="1261884" cy="7555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F3EA354-D86E-45F8-AADB-A8CEB4E55110}"/>
              </a:ext>
            </a:extLst>
          </p:cNvPr>
          <p:cNvSpPr txBox="1"/>
          <p:nvPr/>
        </p:nvSpPr>
        <p:spPr>
          <a:xfrm>
            <a:off x="3598158" y="2459462"/>
            <a:ext cx="1261884" cy="523220"/>
          </a:xfrm>
          <a:prstGeom prst="rect">
            <a:avLst/>
          </a:prstGeom>
          <a:noFill/>
        </p:spPr>
        <p:txBody>
          <a:bodyPr wrap="none" rtlCol="0">
            <a:spAutoFit/>
          </a:bodyPr>
          <a:lstStyle/>
          <a:p>
            <a:r>
              <a:rPr lang="zh-CN" altLang="en-US" sz="2800" b="1" dirty="0"/>
              <a:t>独立源</a:t>
            </a:r>
          </a:p>
        </p:txBody>
      </p:sp>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031325" cy="646331"/>
          </a:xfrm>
          <a:prstGeom prst="rect">
            <a:avLst/>
          </a:prstGeom>
          <a:noFill/>
        </p:spPr>
        <p:txBody>
          <a:bodyPr wrap="none" rtlCol="0">
            <a:spAutoFit/>
          </a:bodyPr>
          <a:lstStyle/>
          <a:p>
            <a:r>
              <a:rPr lang="zh-CN" altLang="en-US" sz="3600" b="1" dirty="0">
                <a:solidFill>
                  <a:srgbClr val="FF0000"/>
                </a:solidFill>
              </a:rPr>
              <a:t>直流电路</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1270557" y="3542458"/>
            <a:ext cx="1620957" cy="523220"/>
          </a:xfrm>
          <a:prstGeom prst="rect">
            <a:avLst/>
          </a:prstGeom>
          <a:noFill/>
        </p:spPr>
        <p:txBody>
          <a:bodyPr wrap="none" rtlCol="0">
            <a:spAutoFit/>
          </a:bodyPr>
          <a:lstStyle/>
          <a:p>
            <a:r>
              <a:rPr lang="zh-CN" altLang="en-US" sz="2800" b="1" dirty="0"/>
              <a:t>电阻电路</a:t>
            </a:r>
          </a:p>
        </p:txBody>
      </p:sp>
      <p:sp>
        <p:nvSpPr>
          <p:cNvPr id="33" name="文本框 32">
            <a:extLst>
              <a:ext uri="{FF2B5EF4-FFF2-40B4-BE49-F238E27FC236}">
                <a16:creationId xmlns:a16="http://schemas.microsoft.com/office/drawing/2014/main" id="{755F8F65-BF19-4CF7-B9CA-7D90DA6185DD}"/>
              </a:ext>
            </a:extLst>
          </p:cNvPr>
          <p:cNvSpPr txBox="1"/>
          <p:nvPr/>
        </p:nvSpPr>
        <p:spPr>
          <a:xfrm>
            <a:off x="3598158" y="3593724"/>
            <a:ext cx="1261884" cy="523220"/>
          </a:xfrm>
          <a:prstGeom prst="rect">
            <a:avLst/>
          </a:prstGeom>
          <a:noFill/>
        </p:spPr>
        <p:txBody>
          <a:bodyPr wrap="none" rtlCol="0">
            <a:spAutoFit/>
          </a:bodyPr>
          <a:lstStyle/>
          <a:p>
            <a:r>
              <a:rPr lang="zh-CN" altLang="en-US" sz="2800" b="1" dirty="0"/>
              <a:t>受控源</a:t>
            </a:r>
          </a:p>
        </p:txBody>
      </p:sp>
      <p:sp>
        <p:nvSpPr>
          <p:cNvPr id="34" name="文本框 33">
            <a:extLst>
              <a:ext uri="{FF2B5EF4-FFF2-40B4-BE49-F238E27FC236}">
                <a16:creationId xmlns:a16="http://schemas.microsoft.com/office/drawing/2014/main" id="{82D053E4-0312-41E6-AB59-BA64A6411661}"/>
              </a:ext>
            </a:extLst>
          </p:cNvPr>
          <p:cNvSpPr txBox="1"/>
          <p:nvPr/>
        </p:nvSpPr>
        <p:spPr>
          <a:xfrm>
            <a:off x="3777694" y="4634144"/>
            <a:ext cx="902811" cy="523220"/>
          </a:xfrm>
          <a:prstGeom prst="rect">
            <a:avLst/>
          </a:prstGeom>
          <a:noFill/>
        </p:spPr>
        <p:txBody>
          <a:bodyPr wrap="none" rtlCol="0">
            <a:spAutoFit/>
          </a:bodyPr>
          <a:lstStyle/>
          <a:p>
            <a:r>
              <a:rPr lang="zh-CN" altLang="en-US" sz="2800" b="1" dirty="0"/>
              <a:t>电阻</a:t>
            </a:r>
          </a:p>
        </p:txBody>
      </p:sp>
      <p:sp>
        <p:nvSpPr>
          <p:cNvPr id="17" name="左大括号 16">
            <a:extLst>
              <a:ext uri="{FF2B5EF4-FFF2-40B4-BE49-F238E27FC236}">
                <a16:creationId xmlns:a16="http://schemas.microsoft.com/office/drawing/2014/main" id="{84857119-4666-434B-8B81-2D734F7522E3}"/>
              </a:ext>
            </a:extLst>
          </p:cNvPr>
          <p:cNvSpPr/>
          <p:nvPr/>
        </p:nvSpPr>
        <p:spPr>
          <a:xfrm>
            <a:off x="2961400" y="2716568"/>
            <a:ext cx="380293" cy="217502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DD00F75E-0F7D-4EC3-81D0-EFE333A0976A}"/>
              </a:ext>
            </a:extLst>
          </p:cNvPr>
          <p:cNvCxnSpPr>
            <a:cxnSpLocks/>
          </p:cNvCxnSpPr>
          <p:nvPr/>
        </p:nvCxnSpPr>
        <p:spPr>
          <a:xfrm flipV="1">
            <a:off x="5033939" y="2716567"/>
            <a:ext cx="16020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891B9724-8F77-4EE5-AE0C-FB5899C9BEB4}"/>
              </a:ext>
            </a:extLst>
          </p:cNvPr>
          <p:cNvSpPr txBox="1"/>
          <p:nvPr/>
        </p:nvSpPr>
        <p:spPr>
          <a:xfrm>
            <a:off x="6809860" y="2459462"/>
            <a:ext cx="1620957" cy="523220"/>
          </a:xfrm>
          <a:prstGeom prst="rect">
            <a:avLst/>
          </a:prstGeom>
          <a:noFill/>
        </p:spPr>
        <p:txBody>
          <a:bodyPr wrap="none" rtlCol="0">
            <a:spAutoFit/>
          </a:bodyPr>
          <a:lstStyle/>
          <a:p>
            <a:r>
              <a:rPr lang="zh-CN" altLang="en-US" sz="2800" b="1" dirty="0"/>
              <a:t>直流电源</a:t>
            </a:r>
          </a:p>
        </p:txBody>
      </p:sp>
      <p:sp>
        <p:nvSpPr>
          <p:cNvPr id="22" name="左大括号 21">
            <a:extLst>
              <a:ext uri="{FF2B5EF4-FFF2-40B4-BE49-F238E27FC236}">
                <a16:creationId xmlns:a16="http://schemas.microsoft.com/office/drawing/2014/main" id="{4DED680C-5066-4F21-A933-95563AD96FE9}"/>
              </a:ext>
            </a:extLst>
          </p:cNvPr>
          <p:cNvSpPr/>
          <p:nvPr/>
        </p:nvSpPr>
        <p:spPr>
          <a:xfrm rot="10800000">
            <a:off x="8981232" y="2716566"/>
            <a:ext cx="380294" cy="2175005"/>
          </a:xfrm>
          <a:prstGeom prst="leftBrace">
            <a:avLst>
              <a:gd name="adj1" fmla="val 8333"/>
              <a:gd name="adj2" fmla="val 5068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5F506839-9BB3-4345-93AE-15C99A18A90F}"/>
              </a:ext>
            </a:extLst>
          </p:cNvPr>
          <p:cNvSpPr txBox="1"/>
          <p:nvPr/>
        </p:nvSpPr>
        <p:spPr>
          <a:xfrm>
            <a:off x="9501298" y="3542458"/>
            <a:ext cx="1620957" cy="523220"/>
          </a:xfrm>
          <a:prstGeom prst="rect">
            <a:avLst/>
          </a:prstGeom>
          <a:noFill/>
        </p:spPr>
        <p:txBody>
          <a:bodyPr wrap="none" rtlCol="0">
            <a:spAutoFit/>
          </a:bodyPr>
          <a:lstStyle/>
          <a:p>
            <a:r>
              <a:rPr lang="zh-CN" altLang="en-US" sz="2800" b="1" dirty="0"/>
              <a:t>直流电路</a:t>
            </a:r>
          </a:p>
        </p:txBody>
      </p:sp>
    </p:spTree>
    <p:custDataLst>
      <p:tags r:id="rId1"/>
    </p:custDataLst>
    <p:extLst>
      <p:ext uri="{BB962C8B-B14F-4D97-AF65-F5344CB8AC3E}">
        <p14:creationId xmlns:p14="http://schemas.microsoft.com/office/powerpoint/2010/main" val="758362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par>
                                <p:cTn id="29" presetID="6"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2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p:bldP spid="16" grpId="0"/>
      <p:bldP spid="33" grpId="0"/>
      <p:bldP spid="34" grpId="0"/>
      <p:bldP spid="17" grpId="0" animBg="1"/>
      <p:bldP spid="40" grpId="0"/>
      <p:bldP spid="22" grpId="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间接分析法</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、定义</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954107"/>
          </a:xfrm>
          <a:prstGeom prst="rect">
            <a:avLst/>
          </a:prstGeom>
          <a:noFill/>
        </p:spPr>
        <p:txBody>
          <a:bodyPr wrap="square" rtlCol="0">
            <a:spAutoFit/>
          </a:bodyPr>
          <a:lstStyle/>
          <a:p>
            <a:r>
              <a:rPr lang="zh-CN" altLang="en-US" sz="2800" b="1" dirty="0"/>
              <a:t>        所谓间接分析法就是</a:t>
            </a:r>
            <a:r>
              <a:rPr lang="zh-CN" altLang="en-US" sz="2800" b="1" dirty="0">
                <a:solidFill>
                  <a:srgbClr val="FF0000"/>
                </a:solidFill>
              </a:rPr>
              <a:t>等效地改变原电路</a:t>
            </a:r>
            <a:r>
              <a:rPr lang="zh-CN" altLang="en-US" sz="2800" b="1" dirty="0"/>
              <a:t>，使复杂电路变换成简单电路，从而对简单电路求解，简化了分析过程。</a:t>
            </a:r>
          </a:p>
        </p:txBody>
      </p:sp>
      <p:sp>
        <p:nvSpPr>
          <p:cNvPr id="21" name="文本框 20">
            <a:extLst>
              <a:ext uri="{FF2B5EF4-FFF2-40B4-BE49-F238E27FC236}">
                <a16:creationId xmlns:a16="http://schemas.microsoft.com/office/drawing/2014/main" id="{CF658735-8D5A-4621-8B5D-F9BC0EE3841A}"/>
              </a:ext>
            </a:extLst>
          </p:cNvPr>
          <p:cNvSpPr txBox="1"/>
          <p:nvPr/>
        </p:nvSpPr>
        <p:spPr>
          <a:xfrm>
            <a:off x="541537" y="3681983"/>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、理论依据</a:t>
            </a:r>
          </a:p>
        </p:txBody>
      </p:sp>
      <p:sp>
        <p:nvSpPr>
          <p:cNvPr id="23" name="文本框 22">
            <a:extLst>
              <a:ext uri="{FF2B5EF4-FFF2-40B4-BE49-F238E27FC236}">
                <a16:creationId xmlns:a16="http://schemas.microsoft.com/office/drawing/2014/main" id="{3270650B-BD05-4591-BF29-66DCA1288AF3}"/>
              </a:ext>
            </a:extLst>
          </p:cNvPr>
          <p:cNvSpPr txBox="1"/>
          <p:nvPr/>
        </p:nvSpPr>
        <p:spPr>
          <a:xfrm>
            <a:off x="541537" y="4436034"/>
            <a:ext cx="11150353" cy="954107"/>
          </a:xfrm>
          <a:prstGeom prst="rect">
            <a:avLst/>
          </a:prstGeom>
          <a:noFill/>
        </p:spPr>
        <p:txBody>
          <a:bodyPr wrap="square" rtlCol="0">
            <a:spAutoFit/>
          </a:bodyPr>
          <a:lstStyle/>
          <a:p>
            <a:r>
              <a:rPr lang="zh-CN" altLang="en-US" sz="2800" b="1" dirty="0"/>
              <a:t>        主要理论依据是线性电路的几个基本定理：</a:t>
            </a:r>
            <a:r>
              <a:rPr lang="zh-CN" altLang="en-US" sz="2800" b="1" dirty="0">
                <a:solidFill>
                  <a:srgbClr val="FF0000"/>
                </a:solidFill>
              </a:rPr>
              <a:t>叠加定理</a:t>
            </a:r>
            <a:r>
              <a:rPr lang="zh-CN" altLang="en-US" sz="2800" b="1" dirty="0"/>
              <a:t>、</a:t>
            </a:r>
            <a:r>
              <a:rPr lang="zh-CN" altLang="en-US" sz="2800" b="1" dirty="0">
                <a:solidFill>
                  <a:srgbClr val="FF0000"/>
                </a:solidFill>
              </a:rPr>
              <a:t>戴维南定理</a:t>
            </a:r>
            <a:r>
              <a:rPr lang="zh-CN" altLang="en-US" sz="2800" b="1" dirty="0"/>
              <a:t>和</a:t>
            </a:r>
            <a:r>
              <a:rPr lang="zh-CN" altLang="en-US" sz="2800" b="1" dirty="0">
                <a:solidFill>
                  <a:srgbClr val="FF0000"/>
                </a:solidFill>
              </a:rPr>
              <a:t>诺顿定理</a:t>
            </a:r>
            <a:r>
              <a:rPr lang="zh-CN" altLang="en-US" sz="2800" b="1" dirty="0"/>
              <a:t>。</a:t>
            </a:r>
          </a:p>
        </p:txBody>
      </p:sp>
    </p:spTree>
    <p:custDataLst>
      <p:tags r:id="rId1"/>
    </p:custDataLst>
    <p:extLst>
      <p:ext uri="{BB962C8B-B14F-4D97-AF65-F5344CB8AC3E}">
        <p14:creationId xmlns:p14="http://schemas.microsoft.com/office/powerpoint/2010/main" val="1677318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031325" cy="646331"/>
          </a:xfrm>
          <a:prstGeom prst="rect">
            <a:avLst/>
          </a:prstGeom>
          <a:noFill/>
        </p:spPr>
        <p:txBody>
          <a:bodyPr wrap="none" rtlCol="0">
            <a:spAutoFit/>
          </a:bodyPr>
          <a:lstStyle/>
          <a:p>
            <a:r>
              <a:rPr lang="zh-CN" altLang="en-US" sz="3600" b="1" dirty="0">
                <a:solidFill>
                  <a:srgbClr val="FF0000"/>
                </a:solidFill>
              </a:rPr>
              <a:t>叠加定理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2180405"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、内容描述</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1384995"/>
          </a:xfrm>
          <a:prstGeom prst="rect">
            <a:avLst/>
          </a:prstGeom>
          <a:noFill/>
        </p:spPr>
        <p:txBody>
          <a:bodyPr wrap="square" rtlCol="0">
            <a:spAutoFit/>
          </a:bodyPr>
          <a:lstStyle/>
          <a:p>
            <a:r>
              <a:rPr lang="zh-CN" altLang="en-US" sz="2800" b="1" dirty="0"/>
              <a:t>        线性电路中，当有两个或两个以上的</a:t>
            </a:r>
            <a:r>
              <a:rPr lang="zh-CN" altLang="en-US" sz="2800" b="1" dirty="0">
                <a:solidFill>
                  <a:srgbClr val="FF0000"/>
                </a:solidFill>
              </a:rPr>
              <a:t>独立电源</a:t>
            </a:r>
            <a:r>
              <a:rPr lang="zh-CN" altLang="en-US" sz="2800" b="1" dirty="0"/>
              <a:t>同时作用时，</a:t>
            </a:r>
            <a:r>
              <a:rPr lang="zh-CN" altLang="en-US" sz="2800" b="1" dirty="0">
                <a:solidFill>
                  <a:srgbClr val="FF0000"/>
                </a:solidFill>
              </a:rPr>
              <a:t>某一支路的电压</a:t>
            </a:r>
            <a:r>
              <a:rPr lang="en-US" altLang="zh-CN" sz="2800" b="1" dirty="0">
                <a:solidFill>
                  <a:srgbClr val="FF0000"/>
                </a:solidFill>
              </a:rPr>
              <a:t>(</a:t>
            </a:r>
            <a:r>
              <a:rPr lang="zh-CN" altLang="en-US" sz="2800" b="1" dirty="0">
                <a:solidFill>
                  <a:srgbClr val="FF0000"/>
                </a:solidFill>
              </a:rPr>
              <a:t>电流</a:t>
            </a:r>
            <a:r>
              <a:rPr lang="en-US" altLang="zh-CN" sz="2800" b="1" dirty="0">
                <a:solidFill>
                  <a:srgbClr val="FF0000"/>
                </a:solidFill>
              </a:rPr>
              <a:t>)</a:t>
            </a:r>
            <a:r>
              <a:rPr lang="zh-CN" altLang="en-US" sz="2800" b="1" dirty="0"/>
              <a:t>等于每个电源</a:t>
            </a:r>
            <a:r>
              <a:rPr lang="zh-CN" altLang="en-US" sz="2800" b="1" dirty="0">
                <a:solidFill>
                  <a:srgbClr val="FF0000"/>
                </a:solidFill>
              </a:rPr>
              <a:t>单独作用</a:t>
            </a:r>
            <a:r>
              <a:rPr lang="zh-CN" altLang="en-US" sz="2800" b="1" dirty="0"/>
              <a:t>下，在</a:t>
            </a:r>
            <a:r>
              <a:rPr lang="zh-CN" altLang="en-US" sz="2800" b="1" dirty="0">
                <a:solidFill>
                  <a:srgbClr val="FF0000"/>
                </a:solidFill>
              </a:rPr>
              <a:t>该支路上所产生的电压</a:t>
            </a:r>
            <a:r>
              <a:rPr lang="en-US" altLang="zh-CN" sz="2800" b="1" dirty="0">
                <a:solidFill>
                  <a:srgbClr val="FF0000"/>
                </a:solidFill>
              </a:rPr>
              <a:t>(</a:t>
            </a:r>
            <a:r>
              <a:rPr lang="zh-CN" altLang="en-US" sz="2800" b="1" dirty="0">
                <a:solidFill>
                  <a:srgbClr val="FF0000"/>
                </a:solidFill>
              </a:rPr>
              <a:t>电流</a:t>
            </a:r>
            <a:r>
              <a:rPr lang="en-US" altLang="zh-CN" sz="2800" b="1" dirty="0">
                <a:solidFill>
                  <a:srgbClr val="FF0000"/>
                </a:solidFill>
              </a:rPr>
              <a:t>)</a:t>
            </a:r>
            <a:r>
              <a:rPr lang="zh-CN" altLang="en-US" sz="2800" b="1" dirty="0">
                <a:solidFill>
                  <a:srgbClr val="FF0000"/>
                </a:solidFill>
              </a:rPr>
              <a:t>分量</a:t>
            </a:r>
            <a:r>
              <a:rPr lang="zh-CN" altLang="en-US" sz="2800" b="1" dirty="0"/>
              <a:t>的代数和。</a:t>
            </a:r>
          </a:p>
        </p:txBody>
      </p:sp>
      <p:pic>
        <p:nvPicPr>
          <p:cNvPr id="4" name="图片 3">
            <a:extLst>
              <a:ext uri="{FF2B5EF4-FFF2-40B4-BE49-F238E27FC236}">
                <a16:creationId xmlns:a16="http://schemas.microsoft.com/office/drawing/2014/main" id="{CA96BF5A-D218-4750-BA22-BECFB9710CBE}"/>
              </a:ext>
            </a:extLst>
          </p:cNvPr>
          <p:cNvPicPr>
            <a:picLocks noChangeAspect="1"/>
          </p:cNvPicPr>
          <p:nvPr/>
        </p:nvPicPr>
        <p:blipFill>
          <a:blip r:embed="rId5"/>
          <a:stretch>
            <a:fillRect/>
          </a:stretch>
        </p:blipFill>
        <p:spPr>
          <a:xfrm>
            <a:off x="1962554" y="4110214"/>
            <a:ext cx="8266892" cy="1633870"/>
          </a:xfrm>
          <a:prstGeom prst="rect">
            <a:avLst/>
          </a:prstGeom>
        </p:spPr>
      </p:pic>
      <p:graphicFrame>
        <p:nvGraphicFramePr>
          <p:cNvPr id="5" name="对象 4">
            <a:extLst>
              <a:ext uri="{FF2B5EF4-FFF2-40B4-BE49-F238E27FC236}">
                <a16:creationId xmlns:a16="http://schemas.microsoft.com/office/drawing/2014/main" id="{9C19E5AE-DAE0-4BCC-AC6A-3A49E372E6A5}"/>
              </a:ext>
            </a:extLst>
          </p:cNvPr>
          <p:cNvGraphicFramePr>
            <a:graphicFrameLocks noChangeAspect="1"/>
          </p:cNvGraphicFramePr>
          <p:nvPr>
            <p:extLst>
              <p:ext uri="{D42A27DB-BD31-4B8C-83A1-F6EECF244321}">
                <p14:modId xmlns:p14="http://schemas.microsoft.com/office/powerpoint/2010/main" val="425485783"/>
              </p:ext>
            </p:extLst>
          </p:nvPr>
        </p:nvGraphicFramePr>
        <p:xfrm>
          <a:off x="5309950" y="5972258"/>
          <a:ext cx="1572099" cy="454162"/>
        </p:xfrm>
        <a:graphic>
          <a:graphicData uri="http://schemas.openxmlformats.org/presentationml/2006/ole">
            <mc:AlternateContent xmlns:mc="http://schemas.openxmlformats.org/markup-compatibility/2006">
              <mc:Choice xmlns:v="urn:schemas-microsoft-com:vml" Requires="v">
                <p:oleObj spid="_x0000_s26658" name="Equation" r:id="rId6" imgW="571320" imgH="164880" progId="Equation.DSMT4">
                  <p:embed/>
                </p:oleObj>
              </mc:Choice>
              <mc:Fallback>
                <p:oleObj name="Equation" r:id="rId6" imgW="571320" imgH="164880" progId="Equation.DSMT4">
                  <p:embed/>
                  <p:pic>
                    <p:nvPicPr>
                      <p:cNvPr id="0" name=""/>
                      <p:cNvPicPr/>
                      <p:nvPr/>
                    </p:nvPicPr>
                    <p:blipFill>
                      <a:blip r:embed="rId7"/>
                      <a:stretch>
                        <a:fillRect/>
                      </a:stretch>
                    </p:blipFill>
                    <p:spPr>
                      <a:xfrm>
                        <a:off x="5309950" y="5972258"/>
                        <a:ext cx="1572099" cy="45416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73045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3453414" y="865832"/>
            <a:ext cx="8176334" cy="523220"/>
          </a:xfrm>
          <a:prstGeom prst="rect">
            <a:avLst/>
          </a:prstGeom>
          <a:noFill/>
        </p:spPr>
        <p:txBody>
          <a:bodyPr wrap="square" rtlCol="0">
            <a:spAutoFit/>
          </a:bodyPr>
          <a:lstStyle/>
          <a:p>
            <a:r>
              <a:rPr lang="zh-CN" altLang="en-US" sz="2800" b="1" dirty="0">
                <a:latin typeface="+mn-ea"/>
              </a:rPr>
              <a:t>设节点</a:t>
            </a:r>
            <a:r>
              <a:rPr lang="en-US" altLang="zh-CN" sz="2800" b="1" dirty="0">
                <a:latin typeface="+mn-ea"/>
              </a:rPr>
              <a:t>a</a:t>
            </a:r>
            <a:r>
              <a:rPr lang="zh-CN" altLang="en-US" sz="2800" b="1" dirty="0">
                <a:latin typeface="+mn-ea"/>
              </a:rPr>
              <a:t>和节点</a:t>
            </a:r>
            <a:r>
              <a:rPr lang="en-US" altLang="zh-CN" sz="2800" b="1" dirty="0">
                <a:latin typeface="+mn-ea"/>
              </a:rPr>
              <a:t>b</a:t>
            </a:r>
            <a:r>
              <a:rPr lang="zh-CN" altLang="en-US" sz="2800" b="1" dirty="0">
                <a:latin typeface="+mn-ea"/>
              </a:rPr>
              <a:t>之间的电压为</a:t>
            </a:r>
            <a:r>
              <a:rPr lang="en-US" altLang="zh-CN" sz="2800" b="1" dirty="0">
                <a:latin typeface="+mn-ea"/>
              </a:rPr>
              <a:t>U</a:t>
            </a:r>
            <a:r>
              <a:rPr lang="en-US" altLang="zh-CN" sz="2800" b="1" baseline="-25000" dirty="0">
                <a:latin typeface="+mn-ea"/>
              </a:rPr>
              <a:t>1</a:t>
            </a:r>
            <a:r>
              <a:rPr lang="zh-CN" altLang="en-US" sz="2800" b="1" dirty="0">
                <a:latin typeface="+mn-ea"/>
              </a:rPr>
              <a:t>，则</a:t>
            </a:r>
            <a:r>
              <a:rPr lang="en-US" altLang="zh-CN" sz="2800" b="1" dirty="0">
                <a:latin typeface="+mn-ea"/>
              </a:rPr>
              <a:t>U</a:t>
            </a:r>
            <a:r>
              <a:rPr lang="en-US" altLang="zh-CN" sz="2800" b="1" baseline="-25000" dirty="0">
                <a:latin typeface="+mn-ea"/>
              </a:rPr>
              <a:t>1</a:t>
            </a:r>
            <a:r>
              <a:rPr lang="zh-CN" altLang="en-US" sz="2800" b="1" dirty="0">
                <a:latin typeface="+mn-ea"/>
              </a:rPr>
              <a:t>为：</a:t>
            </a:r>
          </a:p>
        </p:txBody>
      </p:sp>
      <p:pic>
        <p:nvPicPr>
          <p:cNvPr id="6" name="图片 5">
            <a:extLst>
              <a:ext uri="{FF2B5EF4-FFF2-40B4-BE49-F238E27FC236}">
                <a16:creationId xmlns:a16="http://schemas.microsoft.com/office/drawing/2014/main" id="{F30229D2-2B17-47E5-B9D8-3A536C9B7DA6}"/>
              </a:ext>
            </a:extLst>
          </p:cNvPr>
          <p:cNvPicPr>
            <a:picLocks noChangeAspect="1"/>
          </p:cNvPicPr>
          <p:nvPr/>
        </p:nvPicPr>
        <p:blipFill>
          <a:blip r:embed="rId5"/>
          <a:stretch>
            <a:fillRect/>
          </a:stretch>
        </p:blipFill>
        <p:spPr>
          <a:xfrm>
            <a:off x="169474" y="4964915"/>
            <a:ext cx="2731245" cy="1615580"/>
          </a:xfrm>
          <a:prstGeom prst="rect">
            <a:avLst/>
          </a:prstGeom>
        </p:spPr>
      </p:pic>
      <p:grpSp>
        <p:nvGrpSpPr>
          <p:cNvPr id="8" name="组合 7">
            <a:extLst>
              <a:ext uri="{FF2B5EF4-FFF2-40B4-BE49-F238E27FC236}">
                <a16:creationId xmlns:a16="http://schemas.microsoft.com/office/drawing/2014/main" id="{5DD50B38-B5F6-4D70-BD66-F03047BB2585}"/>
              </a:ext>
            </a:extLst>
          </p:cNvPr>
          <p:cNvGrpSpPr/>
          <p:nvPr/>
        </p:nvGrpSpPr>
        <p:grpSpPr>
          <a:xfrm>
            <a:off x="334081" y="513504"/>
            <a:ext cx="2566638" cy="2344821"/>
            <a:chOff x="334081" y="513504"/>
            <a:chExt cx="2566638" cy="2344821"/>
          </a:xfrm>
        </p:grpSpPr>
        <p:pic>
          <p:nvPicPr>
            <p:cNvPr id="2" name="图片 1">
              <a:extLst>
                <a:ext uri="{FF2B5EF4-FFF2-40B4-BE49-F238E27FC236}">
                  <a16:creationId xmlns:a16="http://schemas.microsoft.com/office/drawing/2014/main" id="{61CCB4A7-7BFD-43BC-ADDD-4DCFA4ED4979}"/>
                </a:ext>
              </a:extLst>
            </p:cNvPr>
            <p:cNvPicPr>
              <a:picLocks noChangeAspect="1"/>
            </p:cNvPicPr>
            <p:nvPr/>
          </p:nvPicPr>
          <p:blipFill>
            <a:blip r:embed="rId6"/>
            <a:stretch>
              <a:fillRect/>
            </a:stretch>
          </p:blipFill>
          <p:spPr>
            <a:xfrm>
              <a:off x="334081" y="865832"/>
              <a:ext cx="2566638" cy="1633870"/>
            </a:xfrm>
            <a:prstGeom prst="rect">
              <a:avLst/>
            </a:prstGeom>
          </p:spPr>
        </p:pic>
        <p:sp>
          <p:nvSpPr>
            <p:cNvPr id="7" name="文本框 6">
              <a:extLst>
                <a:ext uri="{FF2B5EF4-FFF2-40B4-BE49-F238E27FC236}">
                  <a16:creationId xmlns:a16="http://schemas.microsoft.com/office/drawing/2014/main" id="{3DA5DB58-6B5C-45A0-8719-CD9B8B382F75}"/>
                </a:ext>
              </a:extLst>
            </p:cNvPr>
            <p:cNvSpPr txBox="1"/>
            <p:nvPr/>
          </p:nvSpPr>
          <p:spPr>
            <a:xfrm>
              <a:off x="1681208" y="513504"/>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9E41A772-64E7-4E39-A951-3C06B163D477}"/>
                </a:ext>
              </a:extLst>
            </p:cNvPr>
            <p:cNvSpPr txBox="1"/>
            <p:nvPr/>
          </p:nvSpPr>
          <p:spPr>
            <a:xfrm>
              <a:off x="1672391" y="2396660"/>
              <a:ext cx="35618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p:grpSp>
      <p:graphicFrame>
        <p:nvGraphicFramePr>
          <p:cNvPr id="9" name="对象 8">
            <a:extLst>
              <a:ext uri="{FF2B5EF4-FFF2-40B4-BE49-F238E27FC236}">
                <a16:creationId xmlns:a16="http://schemas.microsoft.com/office/drawing/2014/main" id="{EAF83C18-B2F1-4BCB-95A3-EB837693182D}"/>
              </a:ext>
            </a:extLst>
          </p:cNvPr>
          <p:cNvGraphicFramePr>
            <a:graphicFrameLocks noChangeAspect="1"/>
          </p:cNvGraphicFramePr>
          <p:nvPr>
            <p:extLst>
              <p:ext uri="{D42A27DB-BD31-4B8C-83A1-F6EECF244321}">
                <p14:modId xmlns:p14="http://schemas.microsoft.com/office/powerpoint/2010/main" val="2411239736"/>
              </p:ext>
            </p:extLst>
          </p:nvPr>
        </p:nvGraphicFramePr>
        <p:xfrm>
          <a:off x="5728870" y="1500174"/>
          <a:ext cx="3051917" cy="1351856"/>
        </p:xfrm>
        <a:graphic>
          <a:graphicData uri="http://schemas.openxmlformats.org/presentationml/2006/ole">
            <mc:AlternateContent xmlns:mc="http://schemas.openxmlformats.org/markup-compatibility/2006">
              <mc:Choice xmlns:v="urn:schemas-microsoft-com:vml" Requires="v">
                <p:oleObj spid="_x0000_s27810" name="Equation" r:id="rId7" imgW="1892160" imgH="838080" progId="Equation.DSMT4">
                  <p:embed/>
                </p:oleObj>
              </mc:Choice>
              <mc:Fallback>
                <p:oleObj name="Equation" r:id="rId7" imgW="1892160" imgH="838080" progId="Equation.DSMT4">
                  <p:embed/>
                  <p:pic>
                    <p:nvPicPr>
                      <p:cNvPr id="0" name=""/>
                      <p:cNvPicPr/>
                      <p:nvPr/>
                    </p:nvPicPr>
                    <p:blipFill>
                      <a:blip r:embed="rId8"/>
                      <a:stretch>
                        <a:fillRect/>
                      </a:stretch>
                    </p:blipFill>
                    <p:spPr>
                      <a:xfrm>
                        <a:off x="5728870" y="1500174"/>
                        <a:ext cx="3051917" cy="1351856"/>
                      </a:xfrm>
                      <a:prstGeom prst="rect">
                        <a:avLst/>
                      </a:prstGeom>
                    </p:spPr>
                  </p:pic>
                </p:oleObj>
              </mc:Fallback>
            </mc:AlternateContent>
          </a:graphicData>
        </a:graphic>
      </p:graphicFrame>
      <p:sp>
        <p:nvSpPr>
          <p:cNvPr id="35" name="文本框 34">
            <a:extLst>
              <a:ext uri="{FF2B5EF4-FFF2-40B4-BE49-F238E27FC236}">
                <a16:creationId xmlns:a16="http://schemas.microsoft.com/office/drawing/2014/main" id="{DFB328C9-83EF-46D8-9F88-520C6041DC80}"/>
              </a:ext>
            </a:extLst>
          </p:cNvPr>
          <p:cNvSpPr txBox="1"/>
          <p:nvPr/>
        </p:nvSpPr>
        <p:spPr>
          <a:xfrm>
            <a:off x="3453414" y="2963152"/>
            <a:ext cx="8176334" cy="523220"/>
          </a:xfrm>
          <a:prstGeom prst="rect">
            <a:avLst/>
          </a:prstGeom>
          <a:noFill/>
        </p:spPr>
        <p:txBody>
          <a:bodyPr wrap="square" rtlCol="0">
            <a:spAutoFit/>
          </a:bodyPr>
          <a:lstStyle/>
          <a:p>
            <a:r>
              <a:rPr lang="zh-CN" altLang="en-US" sz="2800" b="1" dirty="0">
                <a:latin typeface="+mn-ea"/>
              </a:rPr>
              <a:t>流过</a:t>
            </a:r>
            <a:r>
              <a:rPr lang="en-US" altLang="zh-CN" sz="2800" b="1" dirty="0">
                <a:latin typeface="+mn-ea"/>
              </a:rPr>
              <a:t>R</a:t>
            </a:r>
            <a:r>
              <a:rPr lang="en-US" altLang="zh-CN" sz="2800" b="1" baseline="-25000" dirty="0">
                <a:latin typeface="+mn-ea"/>
              </a:rPr>
              <a:t>2</a:t>
            </a:r>
            <a:r>
              <a:rPr lang="zh-CN" altLang="en-US" sz="2800" b="1" dirty="0">
                <a:latin typeface="+mn-ea"/>
              </a:rPr>
              <a:t>的电流为：</a:t>
            </a:r>
          </a:p>
        </p:txBody>
      </p:sp>
      <p:graphicFrame>
        <p:nvGraphicFramePr>
          <p:cNvPr id="31" name="对象 30">
            <a:extLst>
              <a:ext uri="{FF2B5EF4-FFF2-40B4-BE49-F238E27FC236}">
                <a16:creationId xmlns:a16="http://schemas.microsoft.com/office/drawing/2014/main" id="{3E7206FE-FC17-434B-B851-2E8839EDA042}"/>
              </a:ext>
            </a:extLst>
          </p:cNvPr>
          <p:cNvGraphicFramePr>
            <a:graphicFrameLocks noChangeAspect="1"/>
          </p:cNvGraphicFramePr>
          <p:nvPr>
            <p:extLst>
              <p:ext uri="{D42A27DB-BD31-4B8C-83A1-F6EECF244321}">
                <p14:modId xmlns:p14="http://schemas.microsoft.com/office/powerpoint/2010/main" val="788944292"/>
              </p:ext>
            </p:extLst>
          </p:nvPr>
        </p:nvGraphicFramePr>
        <p:xfrm>
          <a:off x="6483164" y="2963152"/>
          <a:ext cx="3695163" cy="679111"/>
        </p:xfrm>
        <a:graphic>
          <a:graphicData uri="http://schemas.openxmlformats.org/presentationml/2006/ole">
            <mc:AlternateContent xmlns:mc="http://schemas.openxmlformats.org/markup-compatibility/2006">
              <mc:Choice xmlns:v="urn:schemas-microsoft-com:vml" Requires="v">
                <p:oleObj spid="_x0000_s27811" name="Equation" r:id="rId9" imgW="2349360" imgH="431640" progId="Equation.DSMT4">
                  <p:embed/>
                </p:oleObj>
              </mc:Choice>
              <mc:Fallback>
                <p:oleObj name="Equation" r:id="rId9" imgW="2349360" imgH="431640" progId="Equation.DSMT4">
                  <p:embed/>
                  <p:pic>
                    <p:nvPicPr>
                      <p:cNvPr id="0" name=""/>
                      <p:cNvPicPr/>
                      <p:nvPr/>
                    </p:nvPicPr>
                    <p:blipFill>
                      <a:blip r:embed="rId10"/>
                      <a:stretch>
                        <a:fillRect/>
                      </a:stretch>
                    </p:blipFill>
                    <p:spPr>
                      <a:xfrm>
                        <a:off x="6483164" y="2963152"/>
                        <a:ext cx="3695163" cy="679111"/>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C1CA593B-0BAB-468C-9F4C-F67E5675C0C8}"/>
              </a:ext>
            </a:extLst>
          </p:cNvPr>
          <p:cNvSpPr txBox="1"/>
          <p:nvPr/>
        </p:nvSpPr>
        <p:spPr>
          <a:xfrm>
            <a:off x="3453414" y="3753385"/>
            <a:ext cx="8176334" cy="523220"/>
          </a:xfrm>
          <a:prstGeom prst="rect">
            <a:avLst/>
          </a:prstGeom>
          <a:noFill/>
        </p:spPr>
        <p:txBody>
          <a:bodyPr wrap="square" rtlCol="0">
            <a:spAutoFit/>
          </a:bodyPr>
          <a:lstStyle/>
          <a:p>
            <a:r>
              <a:rPr lang="zh-CN" altLang="en-US" sz="2800" b="1" dirty="0">
                <a:latin typeface="+mn-ea"/>
              </a:rPr>
              <a:t>当电压源独立作用时，流过</a:t>
            </a:r>
            <a:r>
              <a:rPr lang="en-US" altLang="zh-CN" sz="2800" b="1" dirty="0">
                <a:latin typeface="+mn-ea"/>
              </a:rPr>
              <a:t>R</a:t>
            </a:r>
            <a:r>
              <a:rPr lang="en-US" altLang="zh-CN" sz="2800" b="1" baseline="-25000" dirty="0">
                <a:latin typeface="+mn-ea"/>
              </a:rPr>
              <a:t>2</a:t>
            </a:r>
            <a:r>
              <a:rPr lang="zh-CN" altLang="en-US" sz="2800" b="1" dirty="0">
                <a:latin typeface="+mn-ea"/>
              </a:rPr>
              <a:t>的电流设为</a:t>
            </a:r>
            <a:r>
              <a:rPr lang="en-US" altLang="zh-CN" sz="2800" b="1" dirty="0">
                <a:latin typeface="+mn-ea"/>
              </a:rPr>
              <a:t>I</a:t>
            </a:r>
            <a:r>
              <a:rPr lang="zh-CN" altLang="en-US" sz="2800" b="1" dirty="0">
                <a:latin typeface="+mn-ea"/>
              </a:rPr>
              <a:t>’：</a:t>
            </a:r>
          </a:p>
        </p:txBody>
      </p:sp>
      <p:pic>
        <p:nvPicPr>
          <p:cNvPr id="33" name="图片 32">
            <a:extLst>
              <a:ext uri="{FF2B5EF4-FFF2-40B4-BE49-F238E27FC236}">
                <a16:creationId xmlns:a16="http://schemas.microsoft.com/office/drawing/2014/main" id="{654D7055-6127-49F3-AB1D-33008BDA248E}"/>
              </a:ext>
            </a:extLst>
          </p:cNvPr>
          <p:cNvPicPr>
            <a:picLocks noChangeAspect="1"/>
          </p:cNvPicPr>
          <p:nvPr/>
        </p:nvPicPr>
        <p:blipFill>
          <a:blip r:embed="rId11"/>
          <a:stretch>
            <a:fillRect/>
          </a:stretch>
        </p:blipFill>
        <p:spPr>
          <a:xfrm>
            <a:off x="358467" y="2924518"/>
            <a:ext cx="2542252" cy="1615580"/>
          </a:xfrm>
          <a:prstGeom prst="rect">
            <a:avLst/>
          </a:prstGeom>
        </p:spPr>
      </p:pic>
      <p:graphicFrame>
        <p:nvGraphicFramePr>
          <p:cNvPr id="34" name="对象 33">
            <a:extLst>
              <a:ext uri="{FF2B5EF4-FFF2-40B4-BE49-F238E27FC236}">
                <a16:creationId xmlns:a16="http://schemas.microsoft.com/office/drawing/2014/main" id="{099615A5-C8C4-4F6E-A64B-D8C76DD33871}"/>
              </a:ext>
            </a:extLst>
          </p:cNvPr>
          <p:cNvGraphicFramePr>
            <a:graphicFrameLocks noChangeAspect="1"/>
          </p:cNvGraphicFramePr>
          <p:nvPr>
            <p:extLst>
              <p:ext uri="{D42A27DB-BD31-4B8C-83A1-F6EECF244321}">
                <p14:modId xmlns:p14="http://schemas.microsoft.com/office/powerpoint/2010/main" val="3163176912"/>
              </p:ext>
            </p:extLst>
          </p:nvPr>
        </p:nvGraphicFramePr>
        <p:xfrm>
          <a:off x="6616175" y="4387727"/>
          <a:ext cx="1212947" cy="711038"/>
        </p:xfrm>
        <a:graphic>
          <a:graphicData uri="http://schemas.openxmlformats.org/presentationml/2006/ole">
            <mc:AlternateContent xmlns:mc="http://schemas.openxmlformats.org/markup-compatibility/2006">
              <mc:Choice xmlns:v="urn:schemas-microsoft-com:vml" Requires="v">
                <p:oleObj spid="_x0000_s27812" name="Equation" r:id="rId12" imgW="736560" imgH="431640" progId="Equation.DSMT4">
                  <p:embed/>
                </p:oleObj>
              </mc:Choice>
              <mc:Fallback>
                <p:oleObj name="Equation" r:id="rId12" imgW="736560" imgH="431640" progId="Equation.DSMT4">
                  <p:embed/>
                  <p:pic>
                    <p:nvPicPr>
                      <p:cNvPr id="0" name=""/>
                      <p:cNvPicPr/>
                      <p:nvPr/>
                    </p:nvPicPr>
                    <p:blipFill>
                      <a:blip r:embed="rId13"/>
                      <a:stretch>
                        <a:fillRect/>
                      </a:stretch>
                    </p:blipFill>
                    <p:spPr>
                      <a:xfrm>
                        <a:off x="6616175" y="4387727"/>
                        <a:ext cx="1212947" cy="711038"/>
                      </a:xfrm>
                      <a:prstGeom prst="rect">
                        <a:avLst/>
                      </a:prstGeom>
                    </p:spPr>
                  </p:pic>
                </p:oleObj>
              </mc:Fallback>
            </mc:AlternateContent>
          </a:graphicData>
        </a:graphic>
      </p:graphicFrame>
      <p:sp>
        <p:nvSpPr>
          <p:cNvPr id="55" name="文本框 54">
            <a:extLst>
              <a:ext uri="{FF2B5EF4-FFF2-40B4-BE49-F238E27FC236}">
                <a16:creationId xmlns:a16="http://schemas.microsoft.com/office/drawing/2014/main" id="{32C48F72-BF6B-42EB-BF5B-FA8A939E8B29}"/>
              </a:ext>
            </a:extLst>
          </p:cNvPr>
          <p:cNvSpPr txBox="1"/>
          <p:nvPr/>
        </p:nvSpPr>
        <p:spPr>
          <a:xfrm>
            <a:off x="3453414" y="5209887"/>
            <a:ext cx="8176334" cy="523220"/>
          </a:xfrm>
          <a:prstGeom prst="rect">
            <a:avLst/>
          </a:prstGeom>
          <a:noFill/>
        </p:spPr>
        <p:txBody>
          <a:bodyPr wrap="square" rtlCol="0">
            <a:spAutoFit/>
          </a:bodyPr>
          <a:lstStyle/>
          <a:p>
            <a:r>
              <a:rPr lang="zh-CN" altLang="en-US" sz="2800" b="1" dirty="0">
                <a:latin typeface="+mn-ea"/>
              </a:rPr>
              <a:t>当电流源独立作用时，流过</a:t>
            </a:r>
            <a:r>
              <a:rPr lang="en-US" altLang="zh-CN" sz="2800" b="1" dirty="0">
                <a:latin typeface="+mn-ea"/>
              </a:rPr>
              <a:t>R</a:t>
            </a:r>
            <a:r>
              <a:rPr lang="en-US" altLang="zh-CN" sz="2800" b="1" baseline="-25000" dirty="0">
                <a:latin typeface="+mn-ea"/>
              </a:rPr>
              <a:t>2</a:t>
            </a:r>
            <a:r>
              <a:rPr lang="zh-CN" altLang="en-US" sz="2800" b="1" dirty="0">
                <a:latin typeface="+mn-ea"/>
              </a:rPr>
              <a:t>的电流设为</a:t>
            </a:r>
            <a:r>
              <a:rPr lang="en-US" altLang="zh-CN" sz="2800" b="1" dirty="0">
                <a:latin typeface="+mn-ea"/>
              </a:rPr>
              <a:t>I</a:t>
            </a:r>
            <a:r>
              <a:rPr lang="zh-CN" altLang="en-US" sz="2800" b="1" dirty="0">
                <a:latin typeface="+mn-ea"/>
              </a:rPr>
              <a:t>”：</a:t>
            </a:r>
          </a:p>
        </p:txBody>
      </p:sp>
      <p:graphicFrame>
        <p:nvGraphicFramePr>
          <p:cNvPr id="36" name="对象 35">
            <a:extLst>
              <a:ext uri="{FF2B5EF4-FFF2-40B4-BE49-F238E27FC236}">
                <a16:creationId xmlns:a16="http://schemas.microsoft.com/office/drawing/2014/main" id="{2C814CE9-21B5-4B4C-AF1E-6C7900BF0811}"/>
              </a:ext>
            </a:extLst>
          </p:cNvPr>
          <p:cNvGraphicFramePr>
            <a:graphicFrameLocks noChangeAspect="1"/>
          </p:cNvGraphicFramePr>
          <p:nvPr>
            <p:extLst>
              <p:ext uri="{D42A27DB-BD31-4B8C-83A1-F6EECF244321}">
                <p14:modId xmlns:p14="http://schemas.microsoft.com/office/powerpoint/2010/main" val="953990980"/>
              </p:ext>
            </p:extLst>
          </p:nvPr>
        </p:nvGraphicFramePr>
        <p:xfrm>
          <a:off x="6616175" y="5851603"/>
          <a:ext cx="1551127" cy="742793"/>
        </p:xfrm>
        <a:graphic>
          <a:graphicData uri="http://schemas.openxmlformats.org/presentationml/2006/ole">
            <mc:AlternateContent xmlns:mc="http://schemas.openxmlformats.org/markup-compatibility/2006">
              <mc:Choice xmlns:v="urn:schemas-microsoft-com:vml" Requires="v">
                <p:oleObj spid="_x0000_s27813" name="Equation" r:id="rId14" imgW="901440" imgH="431640" progId="Equation.DSMT4">
                  <p:embed/>
                </p:oleObj>
              </mc:Choice>
              <mc:Fallback>
                <p:oleObj name="Equation" r:id="rId14" imgW="901440" imgH="431640" progId="Equation.DSMT4">
                  <p:embed/>
                  <p:pic>
                    <p:nvPicPr>
                      <p:cNvPr id="0" name=""/>
                      <p:cNvPicPr/>
                      <p:nvPr/>
                    </p:nvPicPr>
                    <p:blipFill>
                      <a:blip r:embed="rId15"/>
                      <a:stretch>
                        <a:fillRect/>
                      </a:stretch>
                    </p:blipFill>
                    <p:spPr>
                      <a:xfrm>
                        <a:off x="6616175" y="5851603"/>
                        <a:ext cx="1551127" cy="742793"/>
                      </a:xfrm>
                      <a:prstGeom prst="rect">
                        <a:avLst/>
                      </a:prstGeom>
                    </p:spPr>
                  </p:pic>
                </p:oleObj>
              </mc:Fallback>
            </mc:AlternateContent>
          </a:graphicData>
        </a:graphic>
      </p:graphicFrame>
      <p:sp>
        <p:nvSpPr>
          <p:cNvPr id="53" name="矩形 52">
            <a:extLst>
              <a:ext uri="{FF2B5EF4-FFF2-40B4-BE49-F238E27FC236}">
                <a16:creationId xmlns:a16="http://schemas.microsoft.com/office/drawing/2014/main" id="{ADAA7F0C-A924-468A-92BC-C9C9E68667DE}"/>
              </a:ext>
            </a:extLst>
          </p:cNvPr>
          <p:cNvSpPr/>
          <p:nvPr/>
        </p:nvSpPr>
        <p:spPr>
          <a:xfrm>
            <a:off x="648070" y="5592932"/>
            <a:ext cx="648070" cy="50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a:extLst>
              <a:ext uri="{FF2B5EF4-FFF2-40B4-BE49-F238E27FC236}">
                <a16:creationId xmlns:a16="http://schemas.microsoft.com/office/drawing/2014/main" id="{3FBE5C3C-33B6-4E8C-9AC9-D1F8178654A2}"/>
              </a:ext>
            </a:extLst>
          </p:cNvPr>
          <p:cNvGrpSpPr/>
          <p:nvPr/>
        </p:nvGrpSpPr>
        <p:grpSpPr>
          <a:xfrm>
            <a:off x="10111664" y="4512149"/>
            <a:ext cx="1811045" cy="669778"/>
            <a:chOff x="10111664" y="4512149"/>
            <a:chExt cx="1811045" cy="669778"/>
          </a:xfrm>
        </p:grpSpPr>
        <p:sp>
          <p:nvSpPr>
            <p:cNvPr id="54" name="矩形 53">
              <a:extLst>
                <a:ext uri="{FF2B5EF4-FFF2-40B4-BE49-F238E27FC236}">
                  <a16:creationId xmlns:a16="http://schemas.microsoft.com/office/drawing/2014/main" id="{0F4245E1-7910-46DC-9128-53E50BF3A6B2}"/>
                </a:ext>
              </a:extLst>
            </p:cNvPr>
            <p:cNvSpPr/>
            <p:nvPr/>
          </p:nvSpPr>
          <p:spPr>
            <a:xfrm>
              <a:off x="10111664" y="4512149"/>
              <a:ext cx="1811045" cy="66977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对象 57">
              <a:extLst>
                <a:ext uri="{FF2B5EF4-FFF2-40B4-BE49-F238E27FC236}">
                  <a16:creationId xmlns:a16="http://schemas.microsoft.com/office/drawing/2014/main" id="{597C5099-BFFA-4F01-84BA-6F97FCDF7E72}"/>
                </a:ext>
              </a:extLst>
            </p:cNvPr>
            <p:cNvGraphicFramePr>
              <a:graphicFrameLocks noChangeAspect="1"/>
            </p:cNvGraphicFramePr>
            <p:nvPr>
              <p:extLst>
                <p:ext uri="{D42A27DB-BD31-4B8C-83A1-F6EECF244321}">
                  <p14:modId xmlns:p14="http://schemas.microsoft.com/office/powerpoint/2010/main" val="1445850287"/>
                </p:ext>
              </p:extLst>
            </p:nvPr>
          </p:nvGraphicFramePr>
          <p:xfrm>
            <a:off x="10272873" y="4609280"/>
            <a:ext cx="1572099" cy="454162"/>
          </p:xfrm>
          <a:graphic>
            <a:graphicData uri="http://schemas.openxmlformats.org/presentationml/2006/ole">
              <mc:AlternateContent xmlns:mc="http://schemas.openxmlformats.org/markup-compatibility/2006">
                <mc:Choice xmlns:v="urn:schemas-microsoft-com:vml" Requires="v">
                  <p:oleObj spid="_x0000_s27814" name="Equation" r:id="rId16" imgW="571320" imgH="164880" progId="Equation.DSMT4">
                    <p:embed/>
                  </p:oleObj>
                </mc:Choice>
                <mc:Fallback>
                  <p:oleObj name="Equation" r:id="rId16" imgW="571320" imgH="164880" progId="Equation.DSMT4">
                    <p:embed/>
                    <p:pic>
                      <p:nvPicPr>
                        <p:cNvPr id="5" name="对象 4">
                          <a:extLst>
                            <a:ext uri="{FF2B5EF4-FFF2-40B4-BE49-F238E27FC236}">
                              <a16:creationId xmlns:a16="http://schemas.microsoft.com/office/drawing/2014/main" id="{9C19E5AE-DAE0-4BCC-AC6A-3A49E372E6A5}"/>
                            </a:ext>
                          </a:extLst>
                        </p:cNvPr>
                        <p:cNvPicPr/>
                        <p:nvPr/>
                      </p:nvPicPr>
                      <p:blipFill>
                        <a:blip r:embed="rId17"/>
                        <a:stretch>
                          <a:fillRect/>
                        </a:stretch>
                      </p:blipFill>
                      <p:spPr>
                        <a:xfrm>
                          <a:off x="10272873" y="4609280"/>
                          <a:ext cx="1572099" cy="454162"/>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455500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down)">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5" grpId="0"/>
      <p:bldP spid="37" grpId="0"/>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5052986"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、应用叠加定理时的注意事项</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a:t>
            </a:r>
            <a:r>
              <a:rPr lang="en-US" altLang="zh-CN" sz="2800" b="1" dirty="0"/>
              <a:t>1</a:t>
            </a:r>
            <a:r>
              <a:rPr lang="zh-CN" altLang="en-US" sz="2800" b="1" dirty="0"/>
              <a:t>）叠加定理只适用于</a:t>
            </a:r>
            <a:r>
              <a:rPr lang="zh-CN" altLang="en-US" sz="2800" b="1" dirty="0">
                <a:solidFill>
                  <a:srgbClr val="FF0000"/>
                </a:solidFill>
              </a:rPr>
              <a:t>线性电路</a:t>
            </a:r>
            <a:r>
              <a:rPr lang="zh-CN" altLang="en-US" sz="2800" b="1" dirty="0"/>
              <a:t>求电压和电流；不适用于非线性电路。</a:t>
            </a:r>
          </a:p>
        </p:txBody>
      </p:sp>
      <p:sp>
        <p:nvSpPr>
          <p:cNvPr id="10" name="文本框 9">
            <a:extLst>
              <a:ext uri="{FF2B5EF4-FFF2-40B4-BE49-F238E27FC236}">
                <a16:creationId xmlns:a16="http://schemas.microsoft.com/office/drawing/2014/main" id="{CB8AF63A-BA61-4F52-8E29-DBE655F5739D}"/>
              </a:ext>
            </a:extLst>
          </p:cNvPr>
          <p:cNvSpPr txBox="1"/>
          <p:nvPr/>
        </p:nvSpPr>
        <p:spPr>
          <a:xfrm>
            <a:off x="541537" y="2135132"/>
            <a:ext cx="11150353" cy="1384995"/>
          </a:xfrm>
          <a:prstGeom prst="rect">
            <a:avLst/>
          </a:prstGeom>
          <a:noFill/>
        </p:spPr>
        <p:txBody>
          <a:bodyPr wrap="square" rtlCol="0">
            <a:spAutoFit/>
          </a:bodyPr>
          <a:lstStyle/>
          <a:p>
            <a:r>
              <a:rPr lang="zh-CN" altLang="en-US" sz="2800" b="1" dirty="0"/>
              <a:t>（</a:t>
            </a:r>
            <a:r>
              <a:rPr lang="en-US" altLang="zh-CN" sz="2800" b="1" dirty="0"/>
              <a:t>2</a:t>
            </a:r>
            <a:r>
              <a:rPr lang="zh-CN" altLang="en-US" sz="2800" b="1" dirty="0"/>
              <a:t>）当一个独立电源单独作用时，其余独立电源做</a:t>
            </a:r>
            <a:r>
              <a:rPr lang="zh-CN" altLang="en-US" sz="2800" b="1" dirty="0">
                <a:solidFill>
                  <a:srgbClr val="FF0000"/>
                </a:solidFill>
              </a:rPr>
              <a:t>零处理</a:t>
            </a:r>
            <a:r>
              <a:rPr lang="zh-CN" altLang="en-US" sz="2800" b="1" dirty="0"/>
              <a:t>，</a:t>
            </a:r>
            <a:r>
              <a:rPr lang="zh-CN" altLang="en-US" sz="2800" b="1" dirty="0">
                <a:solidFill>
                  <a:srgbClr val="FF0000"/>
                </a:solidFill>
              </a:rPr>
              <a:t>即保留内阻</a:t>
            </a:r>
            <a:r>
              <a:rPr lang="zh-CN" altLang="en-US" sz="2800" b="1" dirty="0"/>
              <a:t>，</a:t>
            </a:r>
            <a:r>
              <a:rPr lang="zh-CN" altLang="en-US" sz="2800" b="1" dirty="0">
                <a:solidFill>
                  <a:srgbClr val="FF0000"/>
                </a:solidFill>
              </a:rPr>
              <a:t>理想电压源</a:t>
            </a:r>
            <a:r>
              <a:rPr lang="zh-CN" altLang="en-US" sz="2800" b="1" dirty="0"/>
              <a:t>用</a:t>
            </a:r>
            <a:r>
              <a:rPr lang="zh-CN" altLang="en-US" sz="2800" b="1" dirty="0">
                <a:solidFill>
                  <a:srgbClr val="FF0000"/>
                </a:solidFill>
              </a:rPr>
              <a:t>短路</a:t>
            </a:r>
            <a:r>
              <a:rPr lang="zh-CN" altLang="en-US" sz="2800" b="1" dirty="0"/>
              <a:t>替代，</a:t>
            </a:r>
            <a:r>
              <a:rPr lang="zh-CN" altLang="en-US" sz="2800" b="1" dirty="0">
                <a:solidFill>
                  <a:srgbClr val="FF0000"/>
                </a:solidFill>
              </a:rPr>
              <a:t>理想电流源</a:t>
            </a:r>
            <a:r>
              <a:rPr lang="zh-CN" altLang="en-US" sz="2800" b="1" dirty="0"/>
              <a:t>用</a:t>
            </a:r>
            <a:r>
              <a:rPr lang="zh-CN" altLang="en-US" sz="2800" b="1" dirty="0">
                <a:solidFill>
                  <a:srgbClr val="FF0000"/>
                </a:solidFill>
              </a:rPr>
              <a:t>开路</a:t>
            </a:r>
            <a:r>
              <a:rPr lang="zh-CN" altLang="en-US" sz="2800" b="1" dirty="0"/>
              <a:t>替代，而电路其他结构不变。</a:t>
            </a:r>
          </a:p>
        </p:txBody>
      </p:sp>
      <p:sp>
        <p:nvSpPr>
          <p:cNvPr id="11" name="文本框 10">
            <a:extLst>
              <a:ext uri="{FF2B5EF4-FFF2-40B4-BE49-F238E27FC236}">
                <a16:creationId xmlns:a16="http://schemas.microsoft.com/office/drawing/2014/main" id="{398D90BF-BF49-4004-869D-853635EF3166}"/>
              </a:ext>
            </a:extLst>
          </p:cNvPr>
          <p:cNvSpPr txBox="1"/>
          <p:nvPr/>
        </p:nvSpPr>
        <p:spPr>
          <a:xfrm>
            <a:off x="541537" y="3524479"/>
            <a:ext cx="11150353" cy="523220"/>
          </a:xfrm>
          <a:prstGeom prst="rect">
            <a:avLst/>
          </a:prstGeom>
          <a:noFill/>
        </p:spPr>
        <p:txBody>
          <a:bodyPr wrap="square" rtlCol="0">
            <a:spAutoFit/>
          </a:bodyPr>
          <a:lstStyle/>
          <a:p>
            <a:r>
              <a:rPr lang="zh-CN" altLang="en-US" sz="2800" b="1" dirty="0"/>
              <a:t>（</a:t>
            </a:r>
            <a:r>
              <a:rPr lang="en-US" altLang="zh-CN" sz="2800" b="1" dirty="0"/>
              <a:t>3</a:t>
            </a:r>
            <a:r>
              <a:rPr lang="zh-CN" altLang="en-US" sz="2800" b="1" dirty="0"/>
              <a:t>）</a:t>
            </a:r>
            <a:r>
              <a:rPr lang="zh-CN" altLang="en-US" sz="2800" b="1" dirty="0">
                <a:solidFill>
                  <a:srgbClr val="FF0000"/>
                </a:solidFill>
              </a:rPr>
              <a:t>不能</a:t>
            </a:r>
            <a:r>
              <a:rPr lang="zh-CN" altLang="en-US" sz="2800" b="1" dirty="0"/>
              <a:t>用叠加定理求功率</a:t>
            </a:r>
            <a:r>
              <a:rPr lang="en-US" altLang="zh-CN" sz="2800" b="1" dirty="0"/>
              <a:t>(</a:t>
            </a:r>
            <a:r>
              <a:rPr lang="zh-CN" altLang="en-US" sz="2800" b="1" dirty="0"/>
              <a:t>功率为电源的二次函数</a:t>
            </a:r>
            <a:r>
              <a:rPr lang="en-US" altLang="zh-CN" sz="2800" b="1" dirty="0"/>
              <a:t>)</a:t>
            </a:r>
            <a:r>
              <a:rPr lang="zh-CN" altLang="en-US" sz="2800" b="1" dirty="0"/>
              <a:t>。</a:t>
            </a:r>
          </a:p>
        </p:txBody>
      </p:sp>
      <p:sp>
        <p:nvSpPr>
          <p:cNvPr id="12" name="文本框 11">
            <a:extLst>
              <a:ext uri="{FF2B5EF4-FFF2-40B4-BE49-F238E27FC236}">
                <a16:creationId xmlns:a16="http://schemas.microsoft.com/office/drawing/2014/main" id="{6EE42047-7530-4F28-9499-3CB2D88A094F}"/>
              </a:ext>
            </a:extLst>
          </p:cNvPr>
          <p:cNvSpPr txBox="1"/>
          <p:nvPr/>
        </p:nvSpPr>
        <p:spPr>
          <a:xfrm>
            <a:off x="541537" y="4047699"/>
            <a:ext cx="11150353" cy="954107"/>
          </a:xfrm>
          <a:prstGeom prst="rect">
            <a:avLst/>
          </a:prstGeom>
          <a:noFill/>
        </p:spPr>
        <p:txBody>
          <a:bodyPr wrap="square" rtlCol="0">
            <a:spAutoFit/>
          </a:bodyPr>
          <a:lstStyle/>
          <a:p>
            <a:r>
              <a:rPr lang="zh-CN" altLang="en-US" sz="2800" b="1" dirty="0"/>
              <a:t>（</a:t>
            </a:r>
            <a:r>
              <a:rPr lang="en-US" altLang="zh-CN" sz="2800" b="1" dirty="0"/>
              <a:t>4</a:t>
            </a:r>
            <a:r>
              <a:rPr lang="zh-CN" altLang="en-US" sz="2800" b="1" dirty="0"/>
              <a:t>）应用叠加定理求电压和电流时是代数量的叠加，要特别注意各代数量的符号。</a:t>
            </a:r>
          </a:p>
        </p:txBody>
      </p:sp>
      <p:sp>
        <p:nvSpPr>
          <p:cNvPr id="13" name="文本框 12">
            <a:extLst>
              <a:ext uri="{FF2B5EF4-FFF2-40B4-BE49-F238E27FC236}">
                <a16:creationId xmlns:a16="http://schemas.microsoft.com/office/drawing/2014/main" id="{F5ED3585-37E0-491D-9638-71A89C927796}"/>
              </a:ext>
            </a:extLst>
          </p:cNvPr>
          <p:cNvSpPr txBox="1"/>
          <p:nvPr/>
        </p:nvSpPr>
        <p:spPr>
          <a:xfrm>
            <a:off x="541537" y="5001806"/>
            <a:ext cx="11150353" cy="523220"/>
          </a:xfrm>
          <a:prstGeom prst="rect">
            <a:avLst/>
          </a:prstGeom>
          <a:noFill/>
        </p:spPr>
        <p:txBody>
          <a:bodyPr wrap="square" rtlCol="0">
            <a:spAutoFit/>
          </a:bodyPr>
          <a:lstStyle/>
          <a:p>
            <a:r>
              <a:rPr lang="zh-CN" altLang="en-US" sz="2800" b="1" dirty="0"/>
              <a:t>（</a:t>
            </a:r>
            <a:r>
              <a:rPr lang="en-US" altLang="zh-CN" sz="2800" b="1" dirty="0"/>
              <a:t>5</a:t>
            </a:r>
            <a:r>
              <a:rPr lang="zh-CN" altLang="en-US" sz="2800" b="1" dirty="0"/>
              <a:t>）含受控源线性电路可叠加，</a:t>
            </a:r>
            <a:r>
              <a:rPr lang="zh-CN" altLang="en-US" sz="2800" b="1" dirty="0">
                <a:solidFill>
                  <a:srgbClr val="FF0000"/>
                </a:solidFill>
              </a:rPr>
              <a:t>受控源</a:t>
            </a:r>
            <a:r>
              <a:rPr lang="zh-CN" altLang="en-US" sz="2800" b="1" dirty="0"/>
              <a:t>应始终</a:t>
            </a:r>
            <a:r>
              <a:rPr lang="zh-CN" altLang="en-US" sz="2800" b="1" dirty="0">
                <a:solidFill>
                  <a:srgbClr val="FF0000"/>
                </a:solidFill>
              </a:rPr>
              <a:t>保留</a:t>
            </a:r>
            <a:r>
              <a:rPr lang="zh-CN" altLang="en-US" sz="2800" b="1" dirty="0"/>
              <a:t>。</a:t>
            </a:r>
          </a:p>
        </p:txBody>
      </p:sp>
      <p:sp>
        <p:nvSpPr>
          <p:cNvPr id="14" name="文本框 13">
            <a:extLst>
              <a:ext uri="{FF2B5EF4-FFF2-40B4-BE49-F238E27FC236}">
                <a16:creationId xmlns:a16="http://schemas.microsoft.com/office/drawing/2014/main" id="{9A0E1CDE-73FE-40B5-9424-BB8A3A92B08B}"/>
              </a:ext>
            </a:extLst>
          </p:cNvPr>
          <p:cNvSpPr txBox="1"/>
          <p:nvPr/>
        </p:nvSpPr>
        <p:spPr>
          <a:xfrm>
            <a:off x="541537" y="5525026"/>
            <a:ext cx="11150353" cy="523220"/>
          </a:xfrm>
          <a:prstGeom prst="rect">
            <a:avLst/>
          </a:prstGeom>
          <a:noFill/>
        </p:spPr>
        <p:txBody>
          <a:bodyPr wrap="square" rtlCol="0">
            <a:spAutoFit/>
          </a:bodyPr>
          <a:lstStyle/>
          <a:p>
            <a:r>
              <a:rPr lang="zh-CN" altLang="en-US" sz="2800" b="1" dirty="0"/>
              <a:t>（</a:t>
            </a:r>
            <a:r>
              <a:rPr lang="en-US" altLang="zh-CN" sz="2800" b="1" dirty="0"/>
              <a:t>6</a:t>
            </a:r>
            <a:r>
              <a:rPr lang="zh-CN" altLang="en-US" sz="2800" b="1" dirty="0"/>
              <a:t>）叠加的方式是任意的，方式的选择取决于分析问题的方便。 </a:t>
            </a:r>
          </a:p>
        </p:txBody>
      </p:sp>
    </p:spTree>
    <p:custDataLst>
      <p:tags r:id="rId1"/>
    </p:custDataLst>
    <p:extLst>
      <p:ext uri="{BB962C8B-B14F-4D97-AF65-F5344CB8AC3E}">
        <p14:creationId xmlns:p14="http://schemas.microsoft.com/office/powerpoint/2010/main" val="3278119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0" grpId="0"/>
      <p:bldP spid="11" grpId="0"/>
      <p:bldP spid="12" grpId="0"/>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902811" cy="523220"/>
          </a:xfrm>
          <a:prstGeom prst="rect">
            <a:avLst/>
          </a:prstGeom>
          <a:noFill/>
        </p:spPr>
        <p:txBody>
          <a:bodyPr wrap="none" rtlCol="0">
            <a:spAutoFit/>
          </a:bodyPr>
          <a:lstStyle/>
          <a:p>
            <a:r>
              <a:rPr lang="zh-CN" altLang="en-US" sz="2800" b="1" dirty="0">
                <a:solidFill>
                  <a:srgbClr val="FF0000"/>
                </a:solidFill>
              </a:rPr>
              <a:t>列题</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例</a:t>
            </a:r>
            <a:r>
              <a:rPr lang="en-US" altLang="zh-CN" sz="2800" b="1" dirty="0"/>
              <a:t>2.5 </a:t>
            </a:r>
            <a:r>
              <a:rPr lang="zh-CN" altLang="en-US" sz="2800" b="1" dirty="0"/>
              <a:t>如图</a:t>
            </a:r>
            <a:r>
              <a:rPr lang="en-US" altLang="zh-CN" sz="2800" b="1" dirty="0"/>
              <a:t>2.9(a)</a:t>
            </a:r>
            <a:r>
              <a:rPr lang="zh-CN" altLang="en-US" sz="2800" b="1" dirty="0"/>
              <a:t>所示电路，应用叠加定理求电压</a:t>
            </a:r>
            <a:r>
              <a:rPr lang="en-US" altLang="zh-CN" sz="2800" b="1" dirty="0"/>
              <a:t>U</a:t>
            </a:r>
            <a:r>
              <a:rPr lang="zh-CN" altLang="en-US" sz="2800" b="1" dirty="0"/>
              <a:t>。</a:t>
            </a:r>
          </a:p>
        </p:txBody>
      </p:sp>
      <p:pic>
        <p:nvPicPr>
          <p:cNvPr id="15" name="Picture 71">
            <a:extLst>
              <a:ext uri="{FF2B5EF4-FFF2-40B4-BE49-F238E27FC236}">
                <a16:creationId xmlns:a16="http://schemas.microsoft.com/office/drawing/2014/main" id="{31BD8510-539B-42C5-B4E7-B0425456B0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57190" y="2137789"/>
            <a:ext cx="2278063"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a:extLst>
              <a:ext uri="{FF2B5EF4-FFF2-40B4-BE49-F238E27FC236}">
                <a16:creationId xmlns:a16="http://schemas.microsoft.com/office/drawing/2014/main" id="{CEF6BDE3-B319-478E-A79B-A97D06C1D317}"/>
              </a:ext>
            </a:extLst>
          </p:cNvPr>
          <p:cNvGrpSpPr/>
          <p:nvPr/>
        </p:nvGrpSpPr>
        <p:grpSpPr>
          <a:xfrm>
            <a:off x="541537" y="2363306"/>
            <a:ext cx="677664" cy="523220"/>
            <a:chOff x="1630530" y="3167367"/>
            <a:chExt cx="677664" cy="523220"/>
          </a:xfrm>
        </p:grpSpPr>
        <p:sp>
          <p:nvSpPr>
            <p:cNvPr id="18" name="矩形: 圆角 17">
              <a:extLst>
                <a:ext uri="{FF2B5EF4-FFF2-40B4-BE49-F238E27FC236}">
                  <a16:creationId xmlns:a16="http://schemas.microsoft.com/office/drawing/2014/main" id="{1BF30327-8469-4FBF-BA7F-6D2F315CC67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AB85E26-FD76-4D41-A905-567409BEEAC3}"/>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21" name="文本框 20">
            <a:extLst>
              <a:ext uri="{FF2B5EF4-FFF2-40B4-BE49-F238E27FC236}">
                <a16:creationId xmlns:a16="http://schemas.microsoft.com/office/drawing/2014/main" id="{26FCAEBF-AF03-4D39-B41A-6DD55267D5D6}"/>
              </a:ext>
            </a:extLst>
          </p:cNvPr>
          <p:cNvSpPr txBox="1"/>
          <p:nvPr/>
        </p:nvSpPr>
        <p:spPr>
          <a:xfrm>
            <a:off x="1219201" y="2363306"/>
            <a:ext cx="7702858" cy="523220"/>
          </a:xfrm>
          <a:prstGeom prst="rect">
            <a:avLst/>
          </a:prstGeom>
          <a:noFill/>
        </p:spPr>
        <p:txBody>
          <a:bodyPr wrap="square" rtlCol="0">
            <a:spAutoFit/>
          </a:bodyPr>
          <a:lstStyle/>
          <a:p>
            <a:r>
              <a:rPr lang="zh-CN" altLang="en-US" sz="2800" b="1" dirty="0"/>
              <a:t> 电压源</a:t>
            </a:r>
            <a:r>
              <a:rPr lang="en-US" altLang="zh-CN" sz="2800" b="1" dirty="0"/>
              <a:t>U</a:t>
            </a:r>
            <a:r>
              <a:rPr lang="en-US" altLang="zh-CN" sz="2800" b="1" baseline="-25000" dirty="0"/>
              <a:t>S</a:t>
            </a:r>
            <a:r>
              <a:rPr lang="zh-CN" altLang="en-US" sz="2800" b="1" dirty="0"/>
              <a:t>独立作用的时候，可得：</a:t>
            </a:r>
          </a:p>
        </p:txBody>
      </p:sp>
      <p:pic>
        <p:nvPicPr>
          <p:cNvPr id="22" name="Picture 72">
            <a:extLst>
              <a:ext uri="{FF2B5EF4-FFF2-40B4-BE49-F238E27FC236}">
                <a16:creationId xmlns:a16="http://schemas.microsoft.com/office/drawing/2014/main" id="{7515B4BF-02C2-4407-B65A-294230B006F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537" y="3112043"/>
            <a:ext cx="245745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extLst>
              <a:ext uri="{FF2B5EF4-FFF2-40B4-BE49-F238E27FC236}">
                <a16:creationId xmlns:a16="http://schemas.microsoft.com/office/drawing/2014/main" id="{CB49EF51-8915-427D-8C73-DA9C5077D61A}"/>
              </a:ext>
            </a:extLst>
          </p:cNvPr>
          <p:cNvGraphicFramePr>
            <a:graphicFrameLocks noChangeAspect="1"/>
          </p:cNvGraphicFramePr>
          <p:nvPr>
            <p:extLst>
              <p:ext uri="{D42A27DB-BD31-4B8C-83A1-F6EECF244321}">
                <p14:modId xmlns:p14="http://schemas.microsoft.com/office/powerpoint/2010/main" val="2041270874"/>
              </p:ext>
            </p:extLst>
          </p:nvPr>
        </p:nvGraphicFramePr>
        <p:xfrm>
          <a:off x="4595241" y="3112043"/>
          <a:ext cx="3264818" cy="1619755"/>
        </p:xfrm>
        <a:graphic>
          <a:graphicData uri="http://schemas.openxmlformats.org/presentationml/2006/ole">
            <mc:AlternateContent xmlns:mc="http://schemas.openxmlformats.org/markup-compatibility/2006">
              <mc:Choice xmlns:v="urn:schemas-microsoft-com:vml" Requires="v">
                <p:oleObj spid="_x0000_s28729" name="Equation" r:id="rId7" imgW="1638000" imgH="812520" progId="Equation.DSMT4">
                  <p:embed/>
                </p:oleObj>
              </mc:Choice>
              <mc:Fallback>
                <p:oleObj name="Equation" r:id="rId7" imgW="1638000" imgH="812520" progId="Equation.DSMT4">
                  <p:embed/>
                  <p:pic>
                    <p:nvPicPr>
                      <p:cNvPr id="0" name=""/>
                      <p:cNvPicPr/>
                      <p:nvPr/>
                    </p:nvPicPr>
                    <p:blipFill>
                      <a:blip r:embed="rId8"/>
                      <a:stretch>
                        <a:fillRect/>
                      </a:stretch>
                    </p:blipFill>
                    <p:spPr>
                      <a:xfrm>
                        <a:off x="4595241" y="3112043"/>
                        <a:ext cx="3264818" cy="1619755"/>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F3F82D87-7B25-4EB5-BCF3-62FBB22B04A2}"/>
              </a:ext>
            </a:extLst>
          </p:cNvPr>
          <p:cNvSpPr txBox="1"/>
          <p:nvPr/>
        </p:nvSpPr>
        <p:spPr>
          <a:xfrm>
            <a:off x="3227034" y="4957315"/>
            <a:ext cx="1469253" cy="523220"/>
          </a:xfrm>
          <a:prstGeom prst="rect">
            <a:avLst/>
          </a:prstGeom>
          <a:noFill/>
        </p:spPr>
        <p:txBody>
          <a:bodyPr wrap="square" rtlCol="0">
            <a:spAutoFit/>
          </a:bodyPr>
          <a:lstStyle/>
          <a:p>
            <a:r>
              <a:rPr lang="zh-CN" altLang="en-US" sz="2800" b="1" dirty="0"/>
              <a:t> 则：</a:t>
            </a:r>
          </a:p>
        </p:txBody>
      </p:sp>
      <p:graphicFrame>
        <p:nvGraphicFramePr>
          <p:cNvPr id="4" name="对象 3">
            <a:extLst>
              <a:ext uri="{FF2B5EF4-FFF2-40B4-BE49-F238E27FC236}">
                <a16:creationId xmlns:a16="http://schemas.microsoft.com/office/drawing/2014/main" id="{B9E5EB38-BBF0-4D2F-A481-46B3CEA91C3C}"/>
              </a:ext>
            </a:extLst>
          </p:cNvPr>
          <p:cNvGraphicFramePr>
            <a:graphicFrameLocks noChangeAspect="1"/>
          </p:cNvGraphicFramePr>
          <p:nvPr>
            <p:extLst>
              <p:ext uri="{D42A27DB-BD31-4B8C-83A1-F6EECF244321}">
                <p14:modId xmlns:p14="http://schemas.microsoft.com/office/powerpoint/2010/main" val="3219780786"/>
              </p:ext>
            </p:extLst>
          </p:nvPr>
        </p:nvGraphicFramePr>
        <p:xfrm>
          <a:off x="4396118" y="4957315"/>
          <a:ext cx="4447370" cy="523220"/>
        </p:xfrm>
        <a:graphic>
          <a:graphicData uri="http://schemas.openxmlformats.org/presentationml/2006/ole">
            <mc:AlternateContent xmlns:mc="http://schemas.openxmlformats.org/markup-compatibility/2006">
              <mc:Choice xmlns:v="urn:schemas-microsoft-com:vml" Requires="v">
                <p:oleObj spid="_x0000_s28730" name="Equation" r:id="rId9" imgW="1942920" imgH="228600" progId="Equation.DSMT4">
                  <p:embed/>
                </p:oleObj>
              </mc:Choice>
              <mc:Fallback>
                <p:oleObj name="Equation" r:id="rId9" imgW="1942920" imgH="228600" progId="Equation.DSMT4">
                  <p:embed/>
                  <p:pic>
                    <p:nvPicPr>
                      <p:cNvPr id="0" name=""/>
                      <p:cNvPicPr/>
                      <p:nvPr/>
                    </p:nvPicPr>
                    <p:blipFill>
                      <a:blip r:embed="rId10"/>
                      <a:stretch>
                        <a:fillRect/>
                      </a:stretch>
                    </p:blipFill>
                    <p:spPr>
                      <a:xfrm>
                        <a:off x="4396118" y="4957315"/>
                        <a:ext cx="4447370" cy="52322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95162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902811" cy="523220"/>
          </a:xfrm>
          <a:prstGeom prst="rect">
            <a:avLst/>
          </a:prstGeom>
          <a:noFill/>
        </p:spPr>
        <p:txBody>
          <a:bodyPr wrap="none" rtlCol="0">
            <a:spAutoFit/>
          </a:bodyPr>
          <a:lstStyle/>
          <a:p>
            <a:r>
              <a:rPr lang="zh-CN" altLang="en-US" sz="2800" b="1" dirty="0">
                <a:solidFill>
                  <a:srgbClr val="FF0000"/>
                </a:solidFill>
              </a:rPr>
              <a:t>列题</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例</a:t>
            </a:r>
            <a:r>
              <a:rPr lang="en-US" altLang="zh-CN" sz="2800" b="1" dirty="0"/>
              <a:t>2.5 </a:t>
            </a:r>
            <a:r>
              <a:rPr lang="zh-CN" altLang="en-US" sz="2800" b="1" dirty="0"/>
              <a:t>如图</a:t>
            </a:r>
            <a:r>
              <a:rPr lang="en-US" altLang="zh-CN" sz="2800" b="1" dirty="0"/>
              <a:t>2.9(a)</a:t>
            </a:r>
            <a:r>
              <a:rPr lang="zh-CN" altLang="en-US" sz="2800" b="1" dirty="0"/>
              <a:t>所示电路，应用叠加定理求电压</a:t>
            </a:r>
            <a:r>
              <a:rPr lang="en-US" altLang="zh-CN" sz="2800" b="1" dirty="0"/>
              <a:t>U</a:t>
            </a:r>
            <a:r>
              <a:rPr lang="zh-CN" altLang="en-US" sz="2800" b="1" dirty="0"/>
              <a:t>。</a:t>
            </a:r>
          </a:p>
        </p:txBody>
      </p:sp>
      <p:pic>
        <p:nvPicPr>
          <p:cNvPr id="15" name="Picture 71">
            <a:extLst>
              <a:ext uri="{FF2B5EF4-FFF2-40B4-BE49-F238E27FC236}">
                <a16:creationId xmlns:a16="http://schemas.microsoft.com/office/drawing/2014/main" id="{31BD8510-539B-42C5-B4E7-B0425456B0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57190" y="2137789"/>
            <a:ext cx="2278063"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a:extLst>
              <a:ext uri="{FF2B5EF4-FFF2-40B4-BE49-F238E27FC236}">
                <a16:creationId xmlns:a16="http://schemas.microsoft.com/office/drawing/2014/main" id="{CEF6BDE3-B319-478E-A79B-A97D06C1D317}"/>
              </a:ext>
            </a:extLst>
          </p:cNvPr>
          <p:cNvGrpSpPr/>
          <p:nvPr/>
        </p:nvGrpSpPr>
        <p:grpSpPr>
          <a:xfrm>
            <a:off x="541537" y="2363306"/>
            <a:ext cx="677664" cy="523220"/>
            <a:chOff x="1630530" y="3167367"/>
            <a:chExt cx="677664" cy="523220"/>
          </a:xfrm>
        </p:grpSpPr>
        <p:sp>
          <p:nvSpPr>
            <p:cNvPr id="18" name="矩形: 圆角 17">
              <a:extLst>
                <a:ext uri="{FF2B5EF4-FFF2-40B4-BE49-F238E27FC236}">
                  <a16:creationId xmlns:a16="http://schemas.microsoft.com/office/drawing/2014/main" id="{1BF30327-8469-4FBF-BA7F-6D2F315CC67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AB85E26-FD76-4D41-A905-567409BEEAC3}"/>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21" name="文本框 20">
            <a:extLst>
              <a:ext uri="{FF2B5EF4-FFF2-40B4-BE49-F238E27FC236}">
                <a16:creationId xmlns:a16="http://schemas.microsoft.com/office/drawing/2014/main" id="{26FCAEBF-AF03-4D39-B41A-6DD55267D5D6}"/>
              </a:ext>
            </a:extLst>
          </p:cNvPr>
          <p:cNvSpPr txBox="1"/>
          <p:nvPr/>
        </p:nvSpPr>
        <p:spPr>
          <a:xfrm>
            <a:off x="1219201" y="2363306"/>
            <a:ext cx="7702858" cy="523220"/>
          </a:xfrm>
          <a:prstGeom prst="rect">
            <a:avLst/>
          </a:prstGeom>
          <a:noFill/>
        </p:spPr>
        <p:txBody>
          <a:bodyPr wrap="square" rtlCol="0">
            <a:spAutoFit/>
          </a:bodyPr>
          <a:lstStyle/>
          <a:p>
            <a:r>
              <a:rPr lang="zh-CN" altLang="en-US" sz="2800" b="1" dirty="0"/>
              <a:t> 电流源</a:t>
            </a:r>
            <a:r>
              <a:rPr lang="en-US" altLang="zh-CN" sz="2800" b="1" dirty="0"/>
              <a:t>I</a:t>
            </a:r>
            <a:r>
              <a:rPr lang="en-US" altLang="zh-CN" sz="2800" b="1" baseline="-25000" dirty="0"/>
              <a:t>S</a:t>
            </a:r>
            <a:r>
              <a:rPr lang="zh-CN" altLang="en-US" sz="2800" b="1" dirty="0"/>
              <a:t>独立作用的时候，可得：</a:t>
            </a:r>
          </a:p>
        </p:txBody>
      </p:sp>
      <p:sp>
        <p:nvSpPr>
          <p:cNvPr id="24" name="文本框 23">
            <a:extLst>
              <a:ext uri="{FF2B5EF4-FFF2-40B4-BE49-F238E27FC236}">
                <a16:creationId xmlns:a16="http://schemas.microsoft.com/office/drawing/2014/main" id="{F3F82D87-7B25-4EB5-BCF3-62FBB22B04A2}"/>
              </a:ext>
            </a:extLst>
          </p:cNvPr>
          <p:cNvSpPr txBox="1"/>
          <p:nvPr/>
        </p:nvSpPr>
        <p:spPr>
          <a:xfrm>
            <a:off x="3227034" y="4957315"/>
            <a:ext cx="2278063" cy="523220"/>
          </a:xfrm>
          <a:prstGeom prst="rect">
            <a:avLst/>
          </a:prstGeom>
          <a:noFill/>
        </p:spPr>
        <p:txBody>
          <a:bodyPr wrap="square" rtlCol="0">
            <a:spAutoFit/>
          </a:bodyPr>
          <a:lstStyle/>
          <a:p>
            <a:r>
              <a:rPr lang="zh-CN" altLang="en-US" sz="2800" b="1" dirty="0"/>
              <a:t> 所以，可得：</a:t>
            </a:r>
          </a:p>
        </p:txBody>
      </p:sp>
      <p:graphicFrame>
        <p:nvGraphicFramePr>
          <p:cNvPr id="4" name="对象 3">
            <a:extLst>
              <a:ext uri="{FF2B5EF4-FFF2-40B4-BE49-F238E27FC236}">
                <a16:creationId xmlns:a16="http://schemas.microsoft.com/office/drawing/2014/main" id="{B9E5EB38-BBF0-4D2F-A481-46B3CEA91C3C}"/>
              </a:ext>
            </a:extLst>
          </p:cNvPr>
          <p:cNvGraphicFramePr>
            <a:graphicFrameLocks noChangeAspect="1"/>
          </p:cNvGraphicFramePr>
          <p:nvPr>
            <p:extLst>
              <p:ext uri="{D42A27DB-BD31-4B8C-83A1-F6EECF244321}">
                <p14:modId xmlns:p14="http://schemas.microsoft.com/office/powerpoint/2010/main" val="2606064885"/>
              </p:ext>
            </p:extLst>
          </p:nvPr>
        </p:nvGraphicFramePr>
        <p:xfrm>
          <a:off x="4513263" y="5664200"/>
          <a:ext cx="3778250" cy="407988"/>
        </p:xfrm>
        <a:graphic>
          <a:graphicData uri="http://schemas.openxmlformats.org/presentationml/2006/ole">
            <mc:AlternateContent xmlns:mc="http://schemas.openxmlformats.org/markup-compatibility/2006">
              <mc:Choice xmlns:v="urn:schemas-microsoft-com:vml" Requires="v">
                <p:oleObj spid="_x0000_s29748" name="Equation" r:id="rId6" imgW="1650960" imgH="177480" progId="Equation.DSMT4">
                  <p:embed/>
                </p:oleObj>
              </mc:Choice>
              <mc:Fallback>
                <p:oleObj name="Equation" r:id="rId6" imgW="1650960" imgH="177480" progId="Equation.DSMT4">
                  <p:embed/>
                  <p:pic>
                    <p:nvPicPr>
                      <p:cNvPr id="4" name="对象 3">
                        <a:extLst>
                          <a:ext uri="{FF2B5EF4-FFF2-40B4-BE49-F238E27FC236}">
                            <a16:creationId xmlns:a16="http://schemas.microsoft.com/office/drawing/2014/main" id="{B9E5EB38-BBF0-4D2F-A481-46B3CEA91C3C}"/>
                          </a:ext>
                        </a:extLst>
                      </p:cNvPr>
                      <p:cNvPicPr/>
                      <p:nvPr/>
                    </p:nvPicPr>
                    <p:blipFill>
                      <a:blip r:embed="rId7"/>
                      <a:stretch>
                        <a:fillRect/>
                      </a:stretch>
                    </p:blipFill>
                    <p:spPr>
                      <a:xfrm>
                        <a:off x="4513263" y="5664200"/>
                        <a:ext cx="3778250" cy="407988"/>
                      </a:xfrm>
                      <a:prstGeom prst="rect">
                        <a:avLst/>
                      </a:prstGeom>
                    </p:spPr>
                  </p:pic>
                </p:oleObj>
              </mc:Fallback>
            </mc:AlternateContent>
          </a:graphicData>
        </a:graphic>
      </p:graphicFrame>
      <p:pic>
        <p:nvPicPr>
          <p:cNvPr id="23" name="Picture 18">
            <a:extLst>
              <a:ext uri="{FF2B5EF4-FFF2-40B4-BE49-F238E27FC236}">
                <a16:creationId xmlns:a16="http://schemas.microsoft.com/office/drawing/2014/main" id="{B9F9A9B0-EAAC-40C6-A707-A3DF5B03C178}"/>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273" y="3112043"/>
            <a:ext cx="221615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a:extLst>
              <a:ext uri="{FF2B5EF4-FFF2-40B4-BE49-F238E27FC236}">
                <a16:creationId xmlns:a16="http://schemas.microsoft.com/office/drawing/2014/main" id="{F8787B80-46E2-4B58-BC9D-C512958A5DDA}"/>
              </a:ext>
            </a:extLst>
          </p:cNvPr>
          <p:cNvGraphicFramePr>
            <a:graphicFrameLocks noChangeAspect="1"/>
          </p:cNvGraphicFramePr>
          <p:nvPr>
            <p:extLst>
              <p:ext uri="{D42A27DB-BD31-4B8C-83A1-F6EECF244321}">
                <p14:modId xmlns:p14="http://schemas.microsoft.com/office/powerpoint/2010/main" val="3467854001"/>
              </p:ext>
            </p:extLst>
          </p:nvPr>
        </p:nvGraphicFramePr>
        <p:xfrm>
          <a:off x="3765341" y="3175955"/>
          <a:ext cx="4278930" cy="1278122"/>
        </p:xfrm>
        <a:graphic>
          <a:graphicData uri="http://schemas.openxmlformats.org/presentationml/2006/ole">
            <mc:AlternateContent xmlns:mc="http://schemas.openxmlformats.org/markup-compatibility/2006">
              <mc:Choice xmlns:v="urn:schemas-microsoft-com:vml" Requires="v">
                <p:oleObj spid="_x0000_s29749" name="Equation" r:id="rId9" imgW="1955520" imgH="583920" progId="Equation.DSMT4">
                  <p:embed/>
                </p:oleObj>
              </mc:Choice>
              <mc:Fallback>
                <p:oleObj name="Equation" r:id="rId9" imgW="1955520" imgH="583920" progId="Equation.DSMT4">
                  <p:embed/>
                  <p:pic>
                    <p:nvPicPr>
                      <p:cNvPr id="0" name=""/>
                      <p:cNvPicPr/>
                      <p:nvPr/>
                    </p:nvPicPr>
                    <p:blipFill>
                      <a:blip r:embed="rId10"/>
                      <a:stretch>
                        <a:fillRect/>
                      </a:stretch>
                    </p:blipFill>
                    <p:spPr>
                      <a:xfrm>
                        <a:off x="3765341" y="3175955"/>
                        <a:ext cx="4278930" cy="127812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3350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902811" cy="523220"/>
          </a:xfrm>
          <a:prstGeom prst="rect">
            <a:avLst/>
          </a:prstGeom>
          <a:noFill/>
        </p:spPr>
        <p:txBody>
          <a:bodyPr wrap="none" rtlCol="0">
            <a:spAutoFit/>
          </a:bodyPr>
          <a:lstStyle/>
          <a:p>
            <a:r>
              <a:rPr lang="zh-CN" altLang="en-US" sz="2800" b="1" dirty="0">
                <a:solidFill>
                  <a:srgbClr val="FF0000"/>
                </a:solidFill>
              </a:rPr>
              <a:t>列题</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例</a:t>
            </a:r>
            <a:r>
              <a:rPr lang="en-US" altLang="zh-CN" sz="2800" b="1" dirty="0"/>
              <a:t>2.6 </a:t>
            </a:r>
            <a:r>
              <a:rPr lang="zh-CN" altLang="en-US" sz="2800" b="1" dirty="0"/>
              <a:t>用叠加定理求图</a:t>
            </a:r>
            <a:r>
              <a:rPr lang="en-US" altLang="zh-CN" sz="2800" b="1" dirty="0"/>
              <a:t>2.10(a)</a:t>
            </a:r>
            <a:r>
              <a:rPr lang="zh-CN" altLang="en-US" sz="2800" b="1" dirty="0"/>
              <a:t>所示电路中的电压</a:t>
            </a:r>
            <a:r>
              <a:rPr lang="en-US" altLang="zh-CN" sz="2800" b="1" dirty="0"/>
              <a:t>U</a:t>
            </a:r>
            <a:r>
              <a:rPr lang="en-US" altLang="zh-CN" sz="2800" b="1" baseline="-25000" dirty="0"/>
              <a:t>1</a:t>
            </a:r>
            <a:r>
              <a:rPr lang="zh-CN" altLang="en-US" sz="2800" b="1" dirty="0"/>
              <a:t>。</a:t>
            </a:r>
            <a:endParaRPr lang="en-US" altLang="zh-CN" sz="2800" b="1" dirty="0"/>
          </a:p>
        </p:txBody>
      </p:sp>
      <p:grpSp>
        <p:nvGrpSpPr>
          <p:cNvPr id="17" name="组合 16">
            <a:extLst>
              <a:ext uri="{FF2B5EF4-FFF2-40B4-BE49-F238E27FC236}">
                <a16:creationId xmlns:a16="http://schemas.microsoft.com/office/drawing/2014/main" id="{CEF6BDE3-B319-478E-A79B-A97D06C1D317}"/>
              </a:ext>
            </a:extLst>
          </p:cNvPr>
          <p:cNvGrpSpPr/>
          <p:nvPr/>
        </p:nvGrpSpPr>
        <p:grpSpPr>
          <a:xfrm>
            <a:off x="541537" y="2363306"/>
            <a:ext cx="677664" cy="523220"/>
            <a:chOff x="1630530" y="3167367"/>
            <a:chExt cx="677664" cy="523220"/>
          </a:xfrm>
        </p:grpSpPr>
        <p:sp>
          <p:nvSpPr>
            <p:cNvPr id="18" name="矩形: 圆角 17">
              <a:extLst>
                <a:ext uri="{FF2B5EF4-FFF2-40B4-BE49-F238E27FC236}">
                  <a16:creationId xmlns:a16="http://schemas.microsoft.com/office/drawing/2014/main" id="{1BF30327-8469-4FBF-BA7F-6D2F315CC67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AB85E26-FD76-4D41-A905-567409BEEAC3}"/>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21" name="文本框 20">
            <a:extLst>
              <a:ext uri="{FF2B5EF4-FFF2-40B4-BE49-F238E27FC236}">
                <a16:creationId xmlns:a16="http://schemas.microsoft.com/office/drawing/2014/main" id="{26FCAEBF-AF03-4D39-B41A-6DD55267D5D6}"/>
              </a:ext>
            </a:extLst>
          </p:cNvPr>
          <p:cNvSpPr txBox="1"/>
          <p:nvPr/>
        </p:nvSpPr>
        <p:spPr>
          <a:xfrm>
            <a:off x="1219201" y="2363306"/>
            <a:ext cx="6530457" cy="523220"/>
          </a:xfrm>
          <a:prstGeom prst="rect">
            <a:avLst/>
          </a:prstGeom>
          <a:noFill/>
        </p:spPr>
        <p:txBody>
          <a:bodyPr wrap="square" rtlCol="0">
            <a:spAutoFit/>
          </a:bodyPr>
          <a:lstStyle/>
          <a:p>
            <a:r>
              <a:rPr lang="zh-CN" altLang="en-US" sz="2800" b="1" dirty="0"/>
              <a:t> 电路中包含受控源，受控源始终保留。</a:t>
            </a:r>
          </a:p>
        </p:txBody>
      </p:sp>
      <p:graphicFrame>
        <p:nvGraphicFramePr>
          <p:cNvPr id="2" name="对象 1">
            <a:extLst>
              <a:ext uri="{FF2B5EF4-FFF2-40B4-BE49-F238E27FC236}">
                <a16:creationId xmlns:a16="http://schemas.microsoft.com/office/drawing/2014/main" id="{CB49EF51-8915-427D-8C73-DA9C5077D61A}"/>
              </a:ext>
            </a:extLst>
          </p:cNvPr>
          <p:cNvGraphicFramePr>
            <a:graphicFrameLocks noChangeAspect="1"/>
          </p:cNvGraphicFramePr>
          <p:nvPr>
            <p:extLst>
              <p:ext uri="{D42A27DB-BD31-4B8C-83A1-F6EECF244321}">
                <p14:modId xmlns:p14="http://schemas.microsoft.com/office/powerpoint/2010/main" val="3814995226"/>
              </p:ext>
            </p:extLst>
          </p:nvPr>
        </p:nvGraphicFramePr>
        <p:xfrm>
          <a:off x="5070629" y="3738057"/>
          <a:ext cx="2454275" cy="785813"/>
        </p:xfrm>
        <a:graphic>
          <a:graphicData uri="http://schemas.openxmlformats.org/presentationml/2006/ole">
            <mc:AlternateContent xmlns:mc="http://schemas.openxmlformats.org/markup-compatibility/2006">
              <mc:Choice xmlns:v="urn:schemas-microsoft-com:vml" Requires="v">
                <p:oleObj spid="_x0000_s30772" name="Equation" r:id="rId5" imgW="1231560" imgH="393480" progId="Equation.DSMT4">
                  <p:embed/>
                </p:oleObj>
              </mc:Choice>
              <mc:Fallback>
                <p:oleObj name="Equation" r:id="rId5" imgW="1231560" imgH="393480" progId="Equation.DSMT4">
                  <p:embed/>
                  <p:pic>
                    <p:nvPicPr>
                      <p:cNvPr id="2" name="对象 1">
                        <a:extLst>
                          <a:ext uri="{FF2B5EF4-FFF2-40B4-BE49-F238E27FC236}">
                            <a16:creationId xmlns:a16="http://schemas.microsoft.com/office/drawing/2014/main" id="{CB49EF51-8915-427D-8C73-DA9C5077D61A}"/>
                          </a:ext>
                        </a:extLst>
                      </p:cNvPr>
                      <p:cNvPicPr/>
                      <p:nvPr/>
                    </p:nvPicPr>
                    <p:blipFill>
                      <a:blip r:embed="rId6"/>
                      <a:stretch>
                        <a:fillRect/>
                      </a:stretch>
                    </p:blipFill>
                    <p:spPr>
                      <a:xfrm>
                        <a:off x="5070629" y="3738057"/>
                        <a:ext cx="2454275" cy="785813"/>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F3F82D87-7B25-4EB5-BCF3-62FBB22B04A2}"/>
              </a:ext>
            </a:extLst>
          </p:cNvPr>
          <p:cNvSpPr txBox="1"/>
          <p:nvPr/>
        </p:nvSpPr>
        <p:spPr>
          <a:xfrm>
            <a:off x="4229100" y="4981821"/>
            <a:ext cx="1469253" cy="523220"/>
          </a:xfrm>
          <a:prstGeom prst="rect">
            <a:avLst/>
          </a:prstGeom>
          <a:noFill/>
        </p:spPr>
        <p:txBody>
          <a:bodyPr wrap="square" rtlCol="0">
            <a:spAutoFit/>
          </a:bodyPr>
          <a:lstStyle/>
          <a:p>
            <a:r>
              <a:rPr lang="zh-CN" altLang="en-US" sz="2800" b="1" dirty="0"/>
              <a:t> 则：</a:t>
            </a:r>
          </a:p>
        </p:txBody>
      </p:sp>
      <p:graphicFrame>
        <p:nvGraphicFramePr>
          <p:cNvPr id="4" name="对象 3">
            <a:extLst>
              <a:ext uri="{FF2B5EF4-FFF2-40B4-BE49-F238E27FC236}">
                <a16:creationId xmlns:a16="http://schemas.microsoft.com/office/drawing/2014/main" id="{B9E5EB38-BBF0-4D2F-A481-46B3CEA91C3C}"/>
              </a:ext>
            </a:extLst>
          </p:cNvPr>
          <p:cNvGraphicFramePr>
            <a:graphicFrameLocks noChangeAspect="1"/>
          </p:cNvGraphicFramePr>
          <p:nvPr>
            <p:extLst>
              <p:ext uri="{D42A27DB-BD31-4B8C-83A1-F6EECF244321}">
                <p14:modId xmlns:p14="http://schemas.microsoft.com/office/powerpoint/2010/main" val="232644168"/>
              </p:ext>
            </p:extLst>
          </p:nvPr>
        </p:nvGraphicFramePr>
        <p:xfrm>
          <a:off x="5698353" y="4982287"/>
          <a:ext cx="1454150" cy="522288"/>
        </p:xfrm>
        <a:graphic>
          <a:graphicData uri="http://schemas.openxmlformats.org/presentationml/2006/ole">
            <mc:AlternateContent xmlns:mc="http://schemas.openxmlformats.org/markup-compatibility/2006">
              <mc:Choice xmlns:v="urn:schemas-microsoft-com:vml" Requires="v">
                <p:oleObj spid="_x0000_s30773" name="Equation" r:id="rId7" imgW="634680" imgH="228600" progId="Equation.DSMT4">
                  <p:embed/>
                </p:oleObj>
              </mc:Choice>
              <mc:Fallback>
                <p:oleObj name="Equation" r:id="rId7" imgW="634680" imgH="228600" progId="Equation.DSMT4">
                  <p:embed/>
                  <p:pic>
                    <p:nvPicPr>
                      <p:cNvPr id="4" name="对象 3">
                        <a:extLst>
                          <a:ext uri="{FF2B5EF4-FFF2-40B4-BE49-F238E27FC236}">
                            <a16:creationId xmlns:a16="http://schemas.microsoft.com/office/drawing/2014/main" id="{B9E5EB38-BBF0-4D2F-A481-46B3CEA91C3C}"/>
                          </a:ext>
                        </a:extLst>
                      </p:cNvPr>
                      <p:cNvPicPr/>
                      <p:nvPr/>
                    </p:nvPicPr>
                    <p:blipFill>
                      <a:blip r:embed="rId8"/>
                      <a:stretch>
                        <a:fillRect/>
                      </a:stretch>
                    </p:blipFill>
                    <p:spPr>
                      <a:xfrm>
                        <a:off x="5698353" y="4982287"/>
                        <a:ext cx="1454150" cy="522288"/>
                      </a:xfrm>
                      <a:prstGeom prst="rect">
                        <a:avLst/>
                      </a:prstGeom>
                    </p:spPr>
                  </p:pic>
                </p:oleObj>
              </mc:Fallback>
            </mc:AlternateContent>
          </a:graphicData>
        </a:graphic>
      </p:graphicFrame>
      <p:pic>
        <p:nvPicPr>
          <p:cNvPr id="3" name="图片 2">
            <a:extLst>
              <a:ext uri="{FF2B5EF4-FFF2-40B4-BE49-F238E27FC236}">
                <a16:creationId xmlns:a16="http://schemas.microsoft.com/office/drawing/2014/main" id="{A2DE8456-92E9-477B-B8A7-83BD4DD863E3}"/>
              </a:ext>
            </a:extLst>
          </p:cNvPr>
          <p:cNvPicPr>
            <a:picLocks noChangeAspect="1"/>
          </p:cNvPicPr>
          <p:nvPr/>
        </p:nvPicPr>
        <p:blipFill>
          <a:blip r:embed="rId9"/>
          <a:stretch>
            <a:fillRect/>
          </a:stretch>
        </p:blipFill>
        <p:spPr>
          <a:xfrm>
            <a:off x="7749659" y="2363306"/>
            <a:ext cx="4352921" cy="2804403"/>
          </a:xfrm>
          <a:prstGeom prst="rect">
            <a:avLst/>
          </a:prstGeom>
        </p:spPr>
      </p:pic>
      <p:sp>
        <p:nvSpPr>
          <p:cNvPr id="23" name="文本框 22">
            <a:extLst>
              <a:ext uri="{FF2B5EF4-FFF2-40B4-BE49-F238E27FC236}">
                <a16:creationId xmlns:a16="http://schemas.microsoft.com/office/drawing/2014/main" id="{4EDA7781-0599-492A-8439-66197BF61D21}"/>
              </a:ext>
            </a:extLst>
          </p:cNvPr>
          <p:cNvSpPr txBox="1"/>
          <p:nvPr/>
        </p:nvSpPr>
        <p:spPr>
          <a:xfrm>
            <a:off x="1219200" y="2891137"/>
            <a:ext cx="7702858" cy="523220"/>
          </a:xfrm>
          <a:prstGeom prst="rect">
            <a:avLst/>
          </a:prstGeom>
          <a:noFill/>
        </p:spPr>
        <p:txBody>
          <a:bodyPr wrap="square" rtlCol="0">
            <a:spAutoFit/>
          </a:bodyPr>
          <a:lstStyle/>
          <a:p>
            <a:r>
              <a:rPr lang="zh-CN" altLang="en-US" sz="2800" b="1" dirty="0"/>
              <a:t> 电流源独立作用的时候，可得：</a:t>
            </a:r>
          </a:p>
        </p:txBody>
      </p:sp>
      <p:pic>
        <p:nvPicPr>
          <p:cNvPr id="5" name="图片 4">
            <a:extLst>
              <a:ext uri="{FF2B5EF4-FFF2-40B4-BE49-F238E27FC236}">
                <a16:creationId xmlns:a16="http://schemas.microsoft.com/office/drawing/2014/main" id="{859637F2-3ED6-46A9-B9E3-FDDB6CE94637}"/>
              </a:ext>
            </a:extLst>
          </p:cNvPr>
          <p:cNvPicPr>
            <a:picLocks noChangeAspect="1"/>
          </p:cNvPicPr>
          <p:nvPr/>
        </p:nvPicPr>
        <p:blipFill>
          <a:blip r:embed="rId10"/>
          <a:stretch>
            <a:fillRect/>
          </a:stretch>
        </p:blipFill>
        <p:spPr>
          <a:xfrm>
            <a:off x="-93475" y="3639874"/>
            <a:ext cx="4535817" cy="1767993"/>
          </a:xfrm>
          <a:prstGeom prst="rect">
            <a:avLst/>
          </a:prstGeom>
        </p:spPr>
      </p:pic>
    </p:spTree>
    <p:custDataLst>
      <p:tags r:id="rId2"/>
    </p:custDataLst>
    <p:extLst>
      <p:ext uri="{BB962C8B-B14F-4D97-AF65-F5344CB8AC3E}">
        <p14:creationId xmlns:p14="http://schemas.microsoft.com/office/powerpoint/2010/main" val="26658663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902811" cy="523220"/>
          </a:xfrm>
          <a:prstGeom prst="rect">
            <a:avLst/>
          </a:prstGeom>
          <a:noFill/>
        </p:spPr>
        <p:txBody>
          <a:bodyPr wrap="none" rtlCol="0">
            <a:spAutoFit/>
          </a:bodyPr>
          <a:lstStyle/>
          <a:p>
            <a:r>
              <a:rPr lang="zh-CN" altLang="en-US" sz="2800" b="1" dirty="0">
                <a:solidFill>
                  <a:srgbClr val="FF0000"/>
                </a:solidFill>
              </a:rPr>
              <a:t>列题</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例</a:t>
            </a:r>
            <a:r>
              <a:rPr lang="en-US" altLang="zh-CN" sz="2800" b="1" dirty="0"/>
              <a:t>2.6 </a:t>
            </a:r>
            <a:r>
              <a:rPr lang="zh-CN" altLang="en-US" sz="2800" b="1" dirty="0"/>
              <a:t>用叠加定理求图</a:t>
            </a:r>
            <a:r>
              <a:rPr lang="en-US" altLang="zh-CN" sz="2800" b="1" dirty="0"/>
              <a:t>2.10(a)</a:t>
            </a:r>
            <a:r>
              <a:rPr lang="zh-CN" altLang="en-US" sz="2800" b="1" dirty="0"/>
              <a:t>所示电路中的电压</a:t>
            </a:r>
            <a:r>
              <a:rPr lang="en-US" altLang="zh-CN" sz="2800" b="1" dirty="0"/>
              <a:t>U</a:t>
            </a:r>
            <a:r>
              <a:rPr lang="en-US" altLang="zh-CN" sz="2800" b="1" baseline="-25000" dirty="0"/>
              <a:t>1</a:t>
            </a:r>
            <a:r>
              <a:rPr lang="zh-CN" altLang="en-US" sz="2800" b="1" dirty="0"/>
              <a:t>。</a:t>
            </a:r>
            <a:endParaRPr lang="en-US" altLang="zh-CN" sz="2800" b="1" dirty="0"/>
          </a:p>
        </p:txBody>
      </p:sp>
      <p:grpSp>
        <p:nvGrpSpPr>
          <p:cNvPr id="17" name="组合 16">
            <a:extLst>
              <a:ext uri="{FF2B5EF4-FFF2-40B4-BE49-F238E27FC236}">
                <a16:creationId xmlns:a16="http://schemas.microsoft.com/office/drawing/2014/main" id="{CEF6BDE3-B319-478E-A79B-A97D06C1D317}"/>
              </a:ext>
            </a:extLst>
          </p:cNvPr>
          <p:cNvGrpSpPr/>
          <p:nvPr/>
        </p:nvGrpSpPr>
        <p:grpSpPr>
          <a:xfrm>
            <a:off x="541537" y="2363306"/>
            <a:ext cx="677664" cy="523220"/>
            <a:chOff x="1630530" y="3167367"/>
            <a:chExt cx="677664" cy="523220"/>
          </a:xfrm>
        </p:grpSpPr>
        <p:sp>
          <p:nvSpPr>
            <p:cNvPr id="18" name="矩形: 圆角 17">
              <a:extLst>
                <a:ext uri="{FF2B5EF4-FFF2-40B4-BE49-F238E27FC236}">
                  <a16:creationId xmlns:a16="http://schemas.microsoft.com/office/drawing/2014/main" id="{1BF30327-8469-4FBF-BA7F-6D2F315CC677}"/>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AB85E26-FD76-4D41-A905-567409BEEAC3}"/>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21" name="文本框 20">
            <a:extLst>
              <a:ext uri="{FF2B5EF4-FFF2-40B4-BE49-F238E27FC236}">
                <a16:creationId xmlns:a16="http://schemas.microsoft.com/office/drawing/2014/main" id="{26FCAEBF-AF03-4D39-B41A-6DD55267D5D6}"/>
              </a:ext>
            </a:extLst>
          </p:cNvPr>
          <p:cNvSpPr txBox="1"/>
          <p:nvPr/>
        </p:nvSpPr>
        <p:spPr>
          <a:xfrm>
            <a:off x="1219201" y="2363306"/>
            <a:ext cx="6530457" cy="523220"/>
          </a:xfrm>
          <a:prstGeom prst="rect">
            <a:avLst/>
          </a:prstGeom>
          <a:noFill/>
        </p:spPr>
        <p:txBody>
          <a:bodyPr wrap="square" rtlCol="0">
            <a:spAutoFit/>
          </a:bodyPr>
          <a:lstStyle/>
          <a:p>
            <a:r>
              <a:rPr lang="zh-CN" altLang="en-US" sz="2800" b="1" dirty="0"/>
              <a:t> 电压源独立作用时，可得：</a:t>
            </a:r>
          </a:p>
        </p:txBody>
      </p:sp>
      <p:graphicFrame>
        <p:nvGraphicFramePr>
          <p:cNvPr id="2" name="对象 1">
            <a:extLst>
              <a:ext uri="{FF2B5EF4-FFF2-40B4-BE49-F238E27FC236}">
                <a16:creationId xmlns:a16="http://schemas.microsoft.com/office/drawing/2014/main" id="{CB49EF51-8915-427D-8C73-DA9C5077D61A}"/>
              </a:ext>
            </a:extLst>
          </p:cNvPr>
          <p:cNvGraphicFramePr>
            <a:graphicFrameLocks noChangeAspect="1"/>
          </p:cNvGraphicFramePr>
          <p:nvPr>
            <p:extLst>
              <p:ext uri="{D42A27DB-BD31-4B8C-83A1-F6EECF244321}">
                <p14:modId xmlns:p14="http://schemas.microsoft.com/office/powerpoint/2010/main" val="3953099474"/>
              </p:ext>
            </p:extLst>
          </p:nvPr>
        </p:nvGraphicFramePr>
        <p:xfrm>
          <a:off x="4229100" y="3429000"/>
          <a:ext cx="2909887" cy="785812"/>
        </p:xfrm>
        <a:graphic>
          <a:graphicData uri="http://schemas.openxmlformats.org/presentationml/2006/ole">
            <mc:AlternateContent xmlns:mc="http://schemas.openxmlformats.org/markup-compatibility/2006">
              <mc:Choice xmlns:v="urn:schemas-microsoft-com:vml" Requires="v">
                <p:oleObj spid="_x0000_s31815" name="Equation" r:id="rId5" imgW="1460160" imgH="393480" progId="Equation.DSMT4">
                  <p:embed/>
                </p:oleObj>
              </mc:Choice>
              <mc:Fallback>
                <p:oleObj name="Equation" r:id="rId5" imgW="1460160" imgH="393480" progId="Equation.DSMT4">
                  <p:embed/>
                  <p:pic>
                    <p:nvPicPr>
                      <p:cNvPr id="2" name="对象 1">
                        <a:extLst>
                          <a:ext uri="{FF2B5EF4-FFF2-40B4-BE49-F238E27FC236}">
                            <a16:creationId xmlns:a16="http://schemas.microsoft.com/office/drawing/2014/main" id="{CB49EF51-8915-427D-8C73-DA9C5077D61A}"/>
                          </a:ext>
                        </a:extLst>
                      </p:cNvPr>
                      <p:cNvPicPr/>
                      <p:nvPr/>
                    </p:nvPicPr>
                    <p:blipFill>
                      <a:blip r:embed="rId6"/>
                      <a:stretch>
                        <a:fillRect/>
                      </a:stretch>
                    </p:blipFill>
                    <p:spPr>
                      <a:xfrm>
                        <a:off x="4229100" y="3429000"/>
                        <a:ext cx="2909887" cy="785812"/>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F3F82D87-7B25-4EB5-BCF3-62FBB22B04A2}"/>
              </a:ext>
            </a:extLst>
          </p:cNvPr>
          <p:cNvSpPr txBox="1"/>
          <p:nvPr/>
        </p:nvSpPr>
        <p:spPr>
          <a:xfrm>
            <a:off x="4116722" y="4495676"/>
            <a:ext cx="1469253" cy="523220"/>
          </a:xfrm>
          <a:prstGeom prst="rect">
            <a:avLst/>
          </a:prstGeom>
          <a:noFill/>
        </p:spPr>
        <p:txBody>
          <a:bodyPr wrap="square" rtlCol="0">
            <a:spAutoFit/>
          </a:bodyPr>
          <a:lstStyle/>
          <a:p>
            <a:r>
              <a:rPr lang="zh-CN" altLang="en-US" sz="2800" b="1" dirty="0"/>
              <a:t> 则：</a:t>
            </a:r>
          </a:p>
        </p:txBody>
      </p:sp>
      <p:graphicFrame>
        <p:nvGraphicFramePr>
          <p:cNvPr id="4" name="对象 3">
            <a:extLst>
              <a:ext uri="{FF2B5EF4-FFF2-40B4-BE49-F238E27FC236}">
                <a16:creationId xmlns:a16="http://schemas.microsoft.com/office/drawing/2014/main" id="{B9E5EB38-BBF0-4D2F-A481-46B3CEA91C3C}"/>
              </a:ext>
            </a:extLst>
          </p:cNvPr>
          <p:cNvGraphicFramePr>
            <a:graphicFrameLocks noChangeAspect="1"/>
          </p:cNvGraphicFramePr>
          <p:nvPr>
            <p:extLst>
              <p:ext uri="{D42A27DB-BD31-4B8C-83A1-F6EECF244321}">
                <p14:modId xmlns:p14="http://schemas.microsoft.com/office/powerpoint/2010/main" val="4164269393"/>
              </p:ext>
            </p:extLst>
          </p:nvPr>
        </p:nvGraphicFramePr>
        <p:xfrm>
          <a:off x="5132130" y="4495676"/>
          <a:ext cx="1541462" cy="522288"/>
        </p:xfrm>
        <a:graphic>
          <a:graphicData uri="http://schemas.openxmlformats.org/presentationml/2006/ole">
            <mc:AlternateContent xmlns:mc="http://schemas.openxmlformats.org/markup-compatibility/2006">
              <mc:Choice xmlns:v="urn:schemas-microsoft-com:vml" Requires="v">
                <p:oleObj spid="_x0000_s31816" name="Equation" r:id="rId7" imgW="672840" imgH="228600" progId="Equation.DSMT4">
                  <p:embed/>
                </p:oleObj>
              </mc:Choice>
              <mc:Fallback>
                <p:oleObj name="Equation" r:id="rId7" imgW="672840" imgH="228600" progId="Equation.DSMT4">
                  <p:embed/>
                  <p:pic>
                    <p:nvPicPr>
                      <p:cNvPr id="4" name="对象 3">
                        <a:extLst>
                          <a:ext uri="{FF2B5EF4-FFF2-40B4-BE49-F238E27FC236}">
                            <a16:creationId xmlns:a16="http://schemas.microsoft.com/office/drawing/2014/main" id="{B9E5EB38-BBF0-4D2F-A481-46B3CEA91C3C}"/>
                          </a:ext>
                        </a:extLst>
                      </p:cNvPr>
                      <p:cNvPicPr/>
                      <p:nvPr/>
                    </p:nvPicPr>
                    <p:blipFill>
                      <a:blip r:embed="rId8"/>
                      <a:stretch>
                        <a:fillRect/>
                      </a:stretch>
                    </p:blipFill>
                    <p:spPr>
                      <a:xfrm>
                        <a:off x="5132130" y="4495676"/>
                        <a:ext cx="1541462" cy="522288"/>
                      </a:xfrm>
                      <a:prstGeom prst="rect">
                        <a:avLst/>
                      </a:prstGeom>
                    </p:spPr>
                  </p:pic>
                </p:oleObj>
              </mc:Fallback>
            </mc:AlternateContent>
          </a:graphicData>
        </a:graphic>
      </p:graphicFrame>
      <p:pic>
        <p:nvPicPr>
          <p:cNvPr id="3" name="图片 2">
            <a:extLst>
              <a:ext uri="{FF2B5EF4-FFF2-40B4-BE49-F238E27FC236}">
                <a16:creationId xmlns:a16="http://schemas.microsoft.com/office/drawing/2014/main" id="{A2DE8456-92E9-477B-B8A7-83BD4DD863E3}"/>
              </a:ext>
            </a:extLst>
          </p:cNvPr>
          <p:cNvPicPr>
            <a:picLocks noChangeAspect="1"/>
          </p:cNvPicPr>
          <p:nvPr/>
        </p:nvPicPr>
        <p:blipFill>
          <a:blip r:embed="rId9"/>
          <a:stretch>
            <a:fillRect/>
          </a:stretch>
        </p:blipFill>
        <p:spPr>
          <a:xfrm>
            <a:off x="7749659" y="2363306"/>
            <a:ext cx="4352921" cy="2804403"/>
          </a:xfrm>
          <a:prstGeom prst="rect">
            <a:avLst/>
          </a:prstGeom>
        </p:spPr>
      </p:pic>
      <p:pic>
        <p:nvPicPr>
          <p:cNvPr id="6" name="图片 5">
            <a:extLst>
              <a:ext uri="{FF2B5EF4-FFF2-40B4-BE49-F238E27FC236}">
                <a16:creationId xmlns:a16="http://schemas.microsoft.com/office/drawing/2014/main" id="{02A335FD-B427-420B-9278-1DA4C30200EC}"/>
              </a:ext>
            </a:extLst>
          </p:cNvPr>
          <p:cNvPicPr>
            <a:picLocks noChangeAspect="1"/>
          </p:cNvPicPr>
          <p:nvPr/>
        </p:nvPicPr>
        <p:blipFill>
          <a:blip r:embed="rId10"/>
          <a:stretch>
            <a:fillRect/>
          </a:stretch>
        </p:blipFill>
        <p:spPr>
          <a:xfrm>
            <a:off x="157436" y="3639874"/>
            <a:ext cx="3846909" cy="2024047"/>
          </a:xfrm>
          <a:prstGeom prst="rect">
            <a:avLst/>
          </a:prstGeom>
        </p:spPr>
      </p:pic>
      <p:sp>
        <p:nvSpPr>
          <p:cNvPr id="43" name="文本框 42">
            <a:extLst>
              <a:ext uri="{FF2B5EF4-FFF2-40B4-BE49-F238E27FC236}">
                <a16:creationId xmlns:a16="http://schemas.microsoft.com/office/drawing/2014/main" id="{FEF350AA-1CCA-4E39-BF7E-E7588A21DE2A}"/>
              </a:ext>
            </a:extLst>
          </p:cNvPr>
          <p:cNvSpPr txBox="1"/>
          <p:nvPr/>
        </p:nvSpPr>
        <p:spPr>
          <a:xfrm>
            <a:off x="4116721" y="5243431"/>
            <a:ext cx="2790106" cy="523220"/>
          </a:xfrm>
          <a:prstGeom prst="rect">
            <a:avLst/>
          </a:prstGeom>
          <a:noFill/>
        </p:spPr>
        <p:txBody>
          <a:bodyPr wrap="square" rtlCol="0">
            <a:spAutoFit/>
          </a:bodyPr>
          <a:lstStyle/>
          <a:p>
            <a:r>
              <a:rPr lang="zh-CN" altLang="en-US" sz="2800" b="1" dirty="0"/>
              <a:t> 所以，可得</a:t>
            </a:r>
            <a:r>
              <a:rPr lang="en-US" altLang="zh-CN" sz="2800" b="1" dirty="0"/>
              <a:t>U</a:t>
            </a:r>
            <a:r>
              <a:rPr lang="en-US" altLang="zh-CN" sz="2800" b="1" baseline="-25000" dirty="0"/>
              <a:t>1</a:t>
            </a:r>
            <a:r>
              <a:rPr lang="zh-CN" altLang="en-US" sz="2800" b="1" dirty="0"/>
              <a:t>：</a:t>
            </a:r>
          </a:p>
        </p:txBody>
      </p:sp>
      <p:graphicFrame>
        <p:nvGraphicFramePr>
          <p:cNvPr id="7" name="对象 6">
            <a:extLst>
              <a:ext uri="{FF2B5EF4-FFF2-40B4-BE49-F238E27FC236}">
                <a16:creationId xmlns:a16="http://schemas.microsoft.com/office/drawing/2014/main" id="{AC6C6090-F21D-44BD-8E50-203B28AAEBFC}"/>
              </a:ext>
            </a:extLst>
          </p:cNvPr>
          <p:cNvGraphicFramePr>
            <a:graphicFrameLocks noChangeAspect="1"/>
          </p:cNvGraphicFramePr>
          <p:nvPr>
            <p:extLst>
              <p:ext uri="{D42A27DB-BD31-4B8C-83A1-F6EECF244321}">
                <p14:modId xmlns:p14="http://schemas.microsoft.com/office/powerpoint/2010/main" val="1963004692"/>
              </p:ext>
            </p:extLst>
          </p:nvPr>
        </p:nvGraphicFramePr>
        <p:xfrm>
          <a:off x="5025623" y="5943388"/>
          <a:ext cx="3754393" cy="475909"/>
        </p:xfrm>
        <a:graphic>
          <a:graphicData uri="http://schemas.openxmlformats.org/presentationml/2006/ole">
            <mc:AlternateContent xmlns:mc="http://schemas.openxmlformats.org/markup-compatibility/2006">
              <mc:Choice xmlns:v="urn:schemas-microsoft-com:vml" Requires="v">
                <p:oleObj spid="_x0000_s31817" name="Equation" r:id="rId11" imgW="1803240" imgH="228600" progId="Equation.DSMT4">
                  <p:embed/>
                </p:oleObj>
              </mc:Choice>
              <mc:Fallback>
                <p:oleObj name="Equation" r:id="rId11" imgW="1803240" imgH="228600" progId="Equation.DSMT4">
                  <p:embed/>
                  <p:pic>
                    <p:nvPicPr>
                      <p:cNvPr id="0" name=""/>
                      <p:cNvPicPr/>
                      <p:nvPr/>
                    </p:nvPicPr>
                    <p:blipFill>
                      <a:blip r:embed="rId12"/>
                      <a:stretch>
                        <a:fillRect/>
                      </a:stretch>
                    </p:blipFill>
                    <p:spPr>
                      <a:xfrm>
                        <a:off x="5025623" y="5943388"/>
                        <a:ext cx="3754393" cy="47590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7211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戴维南定理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2180405"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、内容描述</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954107"/>
          </a:xfrm>
          <a:prstGeom prst="rect">
            <a:avLst/>
          </a:prstGeom>
          <a:noFill/>
        </p:spPr>
        <p:txBody>
          <a:bodyPr wrap="square" rtlCol="0">
            <a:spAutoFit/>
          </a:bodyPr>
          <a:lstStyle/>
          <a:p>
            <a:r>
              <a:rPr lang="zh-CN" altLang="en-US" sz="2800" b="1" dirty="0"/>
              <a:t>        任一线性有源二端网络</a:t>
            </a:r>
            <a:r>
              <a:rPr lang="en-US" altLang="zh-CN" sz="2800" b="1" dirty="0"/>
              <a:t>N</a:t>
            </a:r>
            <a:r>
              <a:rPr lang="zh-CN" altLang="en-US" sz="2800" b="1" dirty="0"/>
              <a:t>，对其</a:t>
            </a:r>
            <a:r>
              <a:rPr lang="zh-CN" altLang="en-US" sz="2800" b="1" dirty="0">
                <a:solidFill>
                  <a:srgbClr val="FF0000"/>
                </a:solidFill>
              </a:rPr>
              <a:t>外部电路</a:t>
            </a:r>
            <a:r>
              <a:rPr lang="zh-CN" altLang="en-US" sz="2800" b="1" dirty="0"/>
              <a:t>来说，都可以用</a:t>
            </a:r>
            <a:r>
              <a:rPr lang="zh-CN" altLang="en-US" sz="2800" b="1" dirty="0">
                <a:solidFill>
                  <a:srgbClr val="FF0000"/>
                </a:solidFill>
              </a:rPr>
              <a:t>电压源和电阻串联</a:t>
            </a:r>
            <a:r>
              <a:rPr lang="zh-CN" altLang="en-US" sz="2800" b="1" dirty="0"/>
              <a:t>组合等效代替。</a:t>
            </a:r>
          </a:p>
        </p:txBody>
      </p:sp>
      <p:pic>
        <p:nvPicPr>
          <p:cNvPr id="2" name="图片 1">
            <a:extLst>
              <a:ext uri="{FF2B5EF4-FFF2-40B4-BE49-F238E27FC236}">
                <a16:creationId xmlns:a16="http://schemas.microsoft.com/office/drawing/2014/main" id="{AFCC49A4-4BF0-4ACE-8EF1-657D3EA6842F}"/>
              </a:ext>
            </a:extLst>
          </p:cNvPr>
          <p:cNvPicPr>
            <a:picLocks noChangeAspect="1"/>
          </p:cNvPicPr>
          <p:nvPr/>
        </p:nvPicPr>
        <p:blipFill>
          <a:blip r:embed="rId4"/>
          <a:stretch>
            <a:fillRect/>
          </a:stretch>
        </p:blipFill>
        <p:spPr>
          <a:xfrm>
            <a:off x="3034528" y="3882040"/>
            <a:ext cx="6468417" cy="2316681"/>
          </a:xfrm>
          <a:prstGeom prst="rect">
            <a:avLst/>
          </a:prstGeom>
        </p:spPr>
      </p:pic>
    </p:spTree>
    <p:custDataLst>
      <p:tags r:id="rId1"/>
    </p:custDataLst>
    <p:extLst>
      <p:ext uri="{BB962C8B-B14F-4D97-AF65-F5344CB8AC3E}">
        <p14:creationId xmlns:p14="http://schemas.microsoft.com/office/powerpoint/2010/main" val="1654961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257623"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、戴维南等效电路</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954107"/>
          </a:xfrm>
          <a:prstGeom prst="rect">
            <a:avLst/>
          </a:prstGeom>
          <a:noFill/>
        </p:spPr>
        <p:txBody>
          <a:bodyPr wrap="square" rtlCol="0">
            <a:spAutoFit/>
          </a:bodyPr>
          <a:lstStyle/>
          <a:p>
            <a:r>
              <a:rPr lang="zh-CN" altLang="en-US" sz="2800" b="1" dirty="0"/>
              <a:t>        等效替代的电压源的电压等于网络的</a:t>
            </a:r>
            <a:r>
              <a:rPr lang="zh-CN" altLang="en-US" sz="2800" b="1" dirty="0">
                <a:solidFill>
                  <a:srgbClr val="FF0000"/>
                </a:solidFill>
              </a:rPr>
              <a:t>开路电压</a:t>
            </a:r>
            <a:r>
              <a:rPr lang="en-US" altLang="zh-CN" sz="2800" b="1" dirty="0">
                <a:solidFill>
                  <a:srgbClr val="FF0000"/>
                </a:solidFill>
              </a:rPr>
              <a:t>U</a:t>
            </a:r>
            <a:r>
              <a:rPr lang="en-US" altLang="zh-CN" sz="2800" b="1" baseline="-25000" dirty="0">
                <a:solidFill>
                  <a:srgbClr val="FF0000"/>
                </a:solidFill>
              </a:rPr>
              <a:t>OC</a:t>
            </a:r>
            <a:r>
              <a:rPr lang="en-US" altLang="zh-CN" sz="2800" b="1" dirty="0">
                <a:solidFill>
                  <a:srgbClr val="FF0000"/>
                </a:solidFill>
              </a:rPr>
              <a:t> </a:t>
            </a:r>
            <a:r>
              <a:rPr lang="zh-CN" altLang="en-US" sz="2800" b="1" dirty="0"/>
              <a:t>，该电阻等于网络</a:t>
            </a:r>
            <a:r>
              <a:rPr lang="zh-CN" altLang="en-US" sz="2800" b="1" dirty="0">
                <a:solidFill>
                  <a:srgbClr val="FF0000"/>
                </a:solidFill>
              </a:rPr>
              <a:t>内部所有独立源作用为零</a:t>
            </a:r>
            <a:r>
              <a:rPr lang="zh-CN" altLang="en-US" sz="2800" b="1" dirty="0"/>
              <a:t>情况下网络的</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en-US" altLang="zh-CN" sz="2800" b="1" dirty="0">
                <a:solidFill>
                  <a:srgbClr val="FF0000"/>
                </a:solidFill>
              </a:rPr>
              <a:t> </a:t>
            </a:r>
            <a:r>
              <a:rPr lang="zh-CN" altLang="en-US" sz="2800" b="1" dirty="0"/>
              <a:t>。</a:t>
            </a:r>
          </a:p>
        </p:txBody>
      </p:sp>
      <p:pic>
        <p:nvPicPr>
          <p:cNvPr id="3" name="图片 2">
            <a:extLst>
              <a:ext uri="{FF2B5EF4-FFF2-40B4-BE49-F238E27FC236}">
                <a16:creationId xmlns:a16="http://schemas.microsoft.com/office/drawing/2014/main" id="{D3E30139-0AB1-4671-9B0E-DEE5C735656D}"/>
              </a:ext>
            </a:extLst>
          </p:cNvPr>
          <p:cNvPicPr>
            <a:picLocks noChangeAspect="1"/>
          </p:cNvPicPr>
          <p:nvPr/>
        </p:nvPicPr>
        <p:blipFill>
          <a:blip r:embed="rId4"/>
          <a:stretch>
            <a:fillRect/>
          </a:stretch>
        </p:blipFill>
        <p:spPr>
          <a:xfrm>
            <a:off x="3041639" y="2804821"/>
            <a:ext cx="6108721" cy="1560711"/>
          </a:xfrm>
          <a:prstGeom prst="rect">
            <a:avLst/>
          </a:prstGeom>
        </p:spPr>
      </p:pic>
      <p:sp>
        <p:nvSpPr>
          <p:cNvPr id="37" name="Rectangle 28">
            <a:extLst>
              <a:ext uri="{FF2B5EF4-FFF2-40B4-BE49-F238E27FC236}">
                <a16:creationId xmlns:a16="http://schemas.microsoft.com/office/drawing/2014/main" id="{A351BD66-2627-422B-A468-A9D8F719320E}"/>
              </a:ext>
            </a:extLst>
          </p:cNvPr>
          <p:cNvSpPr>
            <a:spLocks noChangeArrowheads="1"/>
          </p:cNvSpPr>
          <p:nvPr/>
        </p:nvSpPr>
        <p:spPr bwMode="auto">
          <a:xfrm>
            <a:off x="541538" y="4596363"/>
            <a:ext cx="11150352" cy="52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32" tIns="46566" rIns="93132" bIns="46566">
            <a:spAutoFit/>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dirty="0">
                <a:latin typeface="+mn-ea"/>
                <a:ea typeface="+mn-ea"/>
              </a:rPr>
              <a:t>        N</a:t>
            </a:r>
            <a:r>
              <a:rPr kumimoji="1" lang="en-US" altLang="zh-CN" sz="2800" b="1" baseline="-25000" dirty="0">
                <a:latin typeface="+mn-ea"/>
                <a:ea typeface="+mn-ea"/>
              </a:rPr>
              <a:t>0</a:t>
            </a:r>
            <a:r>
              <a:rPr kumimoji="1" lang="zh-CN" altLang="en-US" sz="2800" b="1" dirty="0">
                <a:latin typeface="+mn-ea"/>
                <a:ea typeface="+mn-ea"/>
              </a:rPr>
              <a:t>为将</a:t>
            </a:r>
            <a:r>
              <a:rPr kumimoji="1" lang="en-US" altLang="zh-CN" sz="2800" b="1" dirty="0">
                <a:latin typeface="+mn-ea"/>
                <a:ea typeface="+mn-ea"/>
              </a:rPr>
              <a:t>N</a:t>
            </a:r>
            <a:r>
              <a:rPr kumimoji="1" lang="zh-CN" altLang="en-US" sz="2800" b="1" dirty="0">
                <a:latin typeface="+mn-ea"/>
                <a:ea typeface="+mn-ea"/>
              </a:rPr>
              <a:t>中所有独立源置零后所得无源二端网络。</a:t>
            </a:r>
            <a:endParaRPr kumimoji="1" lang="zh-CN" altLang="en-US" sz="2800" b="1" baseline="-25000" dirty="0">
              <a:latin typeface="+mn-ea"/>
              <a:ea typeface="+mn-ea"/>
            </a:endParaRPr>
          </a:p>
        </p:txBody>
      </p:sp>
      <p:sp>
        <p:nvSpPr>
          <p:cNvPr id="4" name="矩形 3">
            <a:extLst>
              <a:ext uri="{FF2B5EF4-FFF2-40B4-BE49-F238E27FC236}">
                <a16:creationId xmlns:a16="http://schemas.microsoft.com/office/drawing/2014/main" id="{51B76ABF-2446-4768-8338-27F23004E29F}"/>
              </a:ext>
            </a:extLst>
          </p:cNvPr>
          <p:cNvSpPr/>
          <p:nvPr/>
        </p:nvSpPr>
        <p:spPr>
          <a:xfrm>
            <a:off x="541537" y="5352123"/>
            <a:ext cx="11150353" cy="523220"/>
          </a:xfrm>
          <a:prstGeom prst="rect">
            <a:avLst/>
          </a:prstGeom>
        </p:spPr>
        <p:txBody>
          <a:bodyPr wrap="square">
            <a:spAutoFit/>
          </a:bodyPr>
          <a:lstStyle/>
          <a:p>
            <a:r>
              <a:rPr lang="zh-CN" altLang="en-US" sz="2800" b="1" dirty="0">
                <a:latin typeface="+mn-ea"/>
              </a:rPr>
              <a:t>        由戴维南定理所得的电压源等效电路称为</a:t>
            </a:r>
            <a:r>
              <a:rPr lang="zh-CN" altLang="en-US" sz="2800" b="1" dirty="0">
                <a:solidFill>
                  <a:srgbClr val="FF0000"/>
                </a:solidFill>
                <a:latin typeface="+mn-ea"/>
              </a:rPr>
              <a:t>戴维南等效电路</a:t>
            </a:r>
            <a:r>
              <a:rPr lang="zh-CN" altLang="en-US" sz="2800" b="1" dirty="0">
                <a:latin typeface="+mn-ea"/>
              </a:rPr>
              <a:t>。</a:t>
            </a:r>
            <a:endParaRPr lang="zh-CN" altLang="en-US" sz="2800" dirty="0">
              <a:latin typeface="+mn-ea"/>
            </a:endParaRPr>
          </a:p>
        </p:txBody>
      </p:sp>
    </p:spTree>
    <p:custDataLst>
      <p:tags r:id="rId1"/>
    </p:custDataLst>
    <p:extLst>
      <p:ext uri="{BB962C8B-B14F-4D97-AF65-F5344CB8AC3E}">
        <p14:creationId xmlns:p14="http://schemas.microsoft.com/office/powerpoint/2010/main" val="2885073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5262979" cy="646331"/>
          </a:xfrm>
          <a:prstGeom prst="rect">
            <a:avLst/>
          </a:prstGeom>
          <a:noFill/>
        </p:spPr>
        <p:txBody>
          <a:bodyPr wrap="none" rtlCol="0">
            <a:spAutoFit/>
          </a:bodyPr>
          <a:lstStyle/>
          <a:p>
            <a:r>
              <a:rPr lang="zh-CN" altLang="en-US" sz="3600" b="1" dirty="0">
                <a:solidFill>
                  <a:srgbClr val="FF0000"/>
                </a:solidFill>
              </a:rPr>
              <a:t>直流电路的一般分析方法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、分类</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954107"/>
          </a:xfrm>
          <a:prstGeom prst="rect">
            <a:avLst/>
          </a:prstGeom>
          <a:noFill/>
        </p:spPr>
        <p:txBody>
          <a:bodyPr wrap="square" rtlCol="0">
            <a:spAutoFit/>
          </a:bodyPr>
          <a:lstStyle/>
          <a:p>
            <a:r>
              <a:rPr lang="zh-CN" altLang="en-US" sz="2800" b="1" dirty="0"/>
              <a:t>        直流电路的一般分析方法包括</a:t>
            </a:r>
            <a:r>
              <a:rPr lang="zh-CN" altLang="en-US" sz="2800" b="1" dirty="0">
                <a:solidFill>
                  <a:srgbClr val="FF0000"/>
                </a:solidFill>
              </a:rPr>
              <a:t>支路电流法</a:t>
            </a:r>
            <a:r>
              <a:rPr lang="zh-CN" altLang="en-US" sz="2800" b="1" dirty="0"/>
              <a:t>、</a:t>
            </a:r>
            <a:r>
              <a:rPr lang="zh-CN" altLang="en-US" sz="2800" b="1" dirty="0">
                <a:solidFill>
                  <a:srgbClr val="FF0000"/>
                </a:solidFill>
              </a:rPr>
              <a:t>网孔电流法</a:t>
            </a:r>
            <a:r>
              <a:rPr lang="zh-CN" altLang="en-US" sz="2800" b="1" dirty="0"/>
              <a:t>和</a:t>
            </a:r>
            <a:r>
              <a:rPr lang="zh-CN" altLang="en-US" sz="2800" b="1" dirty="0">
                <a:solidFill>
                  <a:srgbClr val="FF0000"/>
                </a:solidFill>
              </a:rPr>
              <a:t>节点电压法</a:t>
            </a:r>
            <a:r>
              <a:rPr lang="zh-CN" altLang="en-US" sz="2800" b="1" dirty="0"/>
              <a:t>。</a:t>
            </a:r>
          </a:p>
        </p:txBody>
      </p:sp>
      <p:sp>
        <p:nvSpPr>
          <p:cNvPr id="20" name="文本框 19">
            <a:extLst>
              <a:ext uri="{FF2B5EF4-FFF2-40B4-BE49-F238E27FC236}">
                <a16:creationId xmlns:a16="http://schemas.microsoft.com/office/drawing/2014/main" id="{F7378DC5-821B-432C-83D7-0F8031A77E76}"/>
              </a:ext>
            </a:extLst>
          </p:cNvPr>
          <p:cNvSpPr txBox="1"/>
          <p:nvPr/>
        </p:nvSpPr>
        <p:spPr>
          <a:xfrm>
            <a:off x="541538" y="3681983"/>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、理论依据</a:t>
            </a:r>
          </a:p>
        </p:txBody>
      </p:sp>
      <p:sp>
        <p:nvSpPr>
          <p:cNvPr id="23" name="文本框 22">
            <a:extLst>
              <a:ext uri="{FF2B5EF4-FFF2-40B4-BE49-F238E27FC236}">
                <a16:creationId xmlns:a16="http://schemas.microsoft.com/office/drawing/2014/main" id="{DE644A77-EC16-46A3-A9FB-0B9E745DCEDB}"/>
              </a:ext>
            </a:extLst>
          </p:cNvPr>
          <p:cNvSpPr txBox="1"/>
          <p:nvPr/>
        </p:nvSpPr>
        <p:spPr>
          <a:xfrm>
            <a:off x="541538" y="4436034"/>
            <a:ext cx="11052699" cy="954107"/>
          </a:xfrm>
          <a:prstGeom prst="rect">
            <a:avLst/>
          </a:prstGeom>
          <a:noFill/>
        </p:spPr>
        <p:txBody>
          <a:bodyPr wrap="square" rtlCol="0">
            <a:spAutoFit/>
          </a:bodyPr>
          <a:lstStyle/>
          <a:p>
            <a:r>
              <a:rPr lang="zh-CN" altLang="en-US" sz="2800" b="1" dirty="0"/>
              <a:t>        主要是依据</a:t>
            </a:r>
            <a:r>
              <a:rPr lang="zh-CN" altLang="en-US" sz="2800" b="1" dirty="0">
                <a:solidFill>
                  <a:srgbClr val="FF0000"/>
                </a:solidFill>
              </a:rPr>
              <a:t>基尔霍夫定律（</a:t>
            </a:r>
            <a:r>
              <a:rPr lang="en-US" altLang="zh-CN" sz="2800" b="1" dirty="0">
                <a:solidFill>
                  <a:srgbClr val="FF0000"/>
                </a:solidFill>
              </a:rPr>
              <a:t>KCL</a:t>
            </a:r>
            <a:r>
              <a:rPr lang="zh-CN" altLang="en-US" sz="2800" b="1" dirty="0">
                <a:solidFill>
                  <a:srgbClr val="FF0000"/>
                </a:solidFill>
              </a:rPr>
              <a:t>和</a:t>
            </a:r>
            <a:r>
              <a:rPr lang="en-US" altLang="zh-CN" sz="2800" b="1" dirty="0">
                <a:solidFill>
                  <a:srgbClr val="FF0000"/>
                </a:solidFill>
              </a:rPr>
              <a:t>KVL</a:t>
            </a:r>
            <a:r>
              <a:rPr lang="zh-CN" altLang="en-US" sz="2800" b="1" dirty="0">
                <a:solidFill>
                  <a:srgbClr val="FF0000"/>
                </a:solidFill>
              </a:rPr>
              <a:t>）</a:t>
            </a:r>
            <a:r>
              <a:rPr lang="zh-CN" altLang="en-US" sz="2800" b="1" dirty="0"/>
              <a:t>和</a:t>
            </a:r>
            <a:r>
              <a:rPr lang="zh-CN" altLang="en-US" sz="2800" b="1" dirty="0">
                <a:solidFill>
                  <a:srgbClr val="FF0000"/>
                </a:solidFill>
              </a:rPr>
              <a:t>元件的伏安特性</a:t>
            </a:r>
            <a:r>
              <a:rPr lang="zh-CN" altLang="en-US" sz="2800" b="1" dirty="0"/>
              <a:t>列出电路方程，然后联立求解。</a:t>
            </a:r>
          </a:p>
        </p:txBody>
      </p:sp>
      <p:sp>
        <p:nvSpPr>
          <p:cNvPr id="24" name="文本框 23">
            <a:extLst>
              <a:ext uri="{FF2B5EF4-FFF2-40B4-BE49-F238E27FC236}">
                <a16:creationId xmlns:a16="http://schemas.microsoft.com/office/drawing/2014/main" id="{D1D37B23-1BE4-4458-8E79-4068D1E5888D}"/>
              </a:ext>
            </a:extLst>
          </p:cNvPr>
          <p:cNvSpPr txBox="1"/>
          <p:nvPr/>
        </p:nvSpPr>
        <p:spPr>
          <a:xfrm>
            <a:off x="541537" y="5620972"/>
            <a:ext cx="7925568" cy="523220"/>
          </a:xfrm>
          <a:prstGeom prst="rect">
            <a:avLst/>
          </a:prstGeom>
          <a:noFill/>
        </p:spPr>
        <p:txBody>
          <a:bodyPr wrap="none" rtlCol="0">
            <a:spAutoFit/>
          </a:bodyPr>
          <a:lstStyle/>
          <a:p>
            <a:r>
              <a:rPr lang="en-US" altLang="zh-CN" sz="2800" b="1" dirty="0">
                <a:solidFill>
                  <a:srgbClr val="FF0000"/>
                </a:solidFill>
              </a:rPr>
              <a:t>3</a:t>
            </a:r>
            <a:r>
              <a:rPr lang="zh-CN" altLang="en-US" sz="2800" b="1" dirty="0">
                <a:solidFill>
                  <a:srgbClr val="FF0000"/>
                </a:solidFill>
              </a:rPr>
              <a:t>、特点：</a:t>
            </a:r>
            <a:r>
              <a:rPr lang="zh-CN" altLang="en-US" sz="2800" b="1" dirty="0"/>
              <a:t>不改变电路的结构，分析过程有规律。</a:t>
            </a:r>
          </a:p>
        </p:txBody>
      </p:sp>
    </p:spTree>
    <p:custDataLst>
      <p:tags r:id="rId1"/>
    </p:custDataLst>
    <p:extLst>
      <p:ext uri="{BB962C8B-B14F-4D97-AF65-F5344CB8AC3E}">
        <p14:creationId xmlns:p14="http://schemas.microsoft.com/office/powerpoint/2010/main" val="1167390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837910" cy="523220"/>
          </a:xfrm>
          <a:prstGeom prst="rect">
            <a:avLst/>
          </a:prstGeom>
          <a:noFill/>
        </p:spPr>
        <p:txBody>
          <a:bodyPr wrap="none" rtlCol="0">
            <a:spAutoFit/>
          </a:bodyPr>
          <a:lstStyle/>
          <a:p>
            <a:r>
              <a:rPr lang="en-US" altLang="zh-CN" sz="2800" b="1" dirty="0">
                <a:solidFill>
                  <a:srgbClr val="FF0000"/>
                </a:solidFill>
              </a:rPr>
              <a:t>3</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zh-CN" altLang="en-US" sz="2800" b="1" dirty="0">
                <a:solidFill>
                  <a:srgbClr val="FF0000"/>
                </a:solidFill>
              </a:rPr>
              <a:t>的求法</a:t>
            </a:r>
            <a:r>
              <a:rPr lang="en-US" altLang="zh-CN" sz="2800" b="1" dirty="0">
                <a:solidFill>
                  <a:srgbClr val="FF0000"/>
                </a:solidFill>
              </a:rPr>
              <a:t>:</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954107"/>
          </a:xfrm>
          <a:prstGeom prst="rect">
            <a:avLst/>
          </a:prstGeom>
          <a:noFill/>
        </p:spPr>
        <p:txBody>
          <a:bodyPr wrap="square" rtlCol="0">
            <a:spAutoFit/>
          </a:bodyPr>
          <a:lstStyle/>
          <a:p>
            <a:r>
              <a:rPr lang="zh-CN" altLang="en-US" sz="2800" b="1" dirty="0"/>
              <a:t>（</a:t>
            </a:r>
            <a:r>
              <a:rPr lang="en-US" altLang="zh-CN" sz="2800" b="1" dirty="0"/>
              <a:t>1</a:t>
            </a:r>
            <a:r>
              <a:rPr lang="zh-CN" altLang="en-US" sz="2800" b="1" dirty="0"/>
              <a:t>）直接法：应用等效变换方法</a:t>
            </a:r>
            <a:r>
              <a:rPr lang="en-US" altLang="zh-CN" sz="2800" b="1" dirty="0"/>
              <a:t>(</a:t>
            </a:r>
            <a:r>
              <a:rPr lang="zh-CN" altLang="en-US" sz="2800" b="1" dirty="0"/>
              <a:t>如串、并联等效或三角形与星形网络变换等</a:t>
            </a:r>
            <a:r>
              <a:rPr lang="en-US" altLang="zh-CN" sz="2800" b="1" dirty="0"/>
              <a:t>)</a:t>
            </a:r>
            <a:r>
              <a:rPr lang="zh-CN" altLang="en-US" sz="2800" b="1" dirty="0"/>
              <a:t>直接求出无源二端网络的等效电阻。</a:t>
            </a:r>
          </a:p>
        </p:txBody>
      </p:sp>
      <p:sp>
        <p:nvSpPr>
          <p:cNvPr id="2" name="矩形 1">
            <a:extLst>
              <a:ext uri="{FF2B5EF4-FFF2-40B4-BE49-F238E27FC236}">
                <a16:creationId xmlns:a16="http://schemas.microsoft.com/office/drawing/2014/main" id="{E59532D5-CEBD-4D67-B4D6-7CB0A224B108}"/>
              </a:ext>
            </a:extLst>
          </p:cNvPr>
          <p:cNvSpPr/>
          <p:nvPr/>
        </p:nvSpPr>
        <p:spPr>
          <a:xfrm>
            <a:off x="541537" y="2804821"/>
            <a:ext cx="11150353" cy="523220"/>
          </a:xfrm>
          <a:prstGeom prst="rect">
            <a:avLst/>
          </a:prstGeom>
        </p:spPr>
        <p:txBody>
          <a:bodyPr wrap="square">
            <a:spAutoFit/>
          </a:bodyPr>
          <a:lstStyle/>
          <a:p>
            <a:r>
              <a:rPr lang="zh-CN" altLang="en-US" sz="2800" b="1" dirty="0">
                <a:latin typeface="+mn-ea"/>
              </a:rPr>
              <a:t>（</a:t>
            </a:r>
            <a:r>
              <a:rPr lang="en-US" altLang="zh-CN" sz="2800" b="1" dirty="0">
                <a:latin typeface="+mn-ea"/>
              </a:rPr>
              <a:t>2</a:t>
            </a:r>
            <a:r>
              <a:rPr lang="zh-CN" altLang="en-US" sz="2800" b="1" dirty="0">
                <a:latin typeface="+mn-ea"/>
              </a:rPr>
              <a:t>）外加电源法：在无源二端网络</a:t>
            </a:r>
            <a:r>
              <a:rPr lang="en-US" altLang="zh-CN" sz="2800" b="1" dirty="0">
                <a:latin typeface="+mn-ea"/>
              </a:rPr>
              <a:t>N</a:t>
            </a:r>
            <a:r>
              <a:rPr lang="en-US" altLang="zh-CN" sz="2800" b="1" baseline="-25000" dirty="0">
                <a:latin typeface="+mn-ea"/>
              </a:rPr>
              <a:t>0</a:t>
            </a:r>
            <a:r>
              <a:rPr lang="en-US" altLang="zh-CN" sz="2800" b="1" dirty="0">
                <a:latin typeface="+mn-ea"/>
              </a:rPr>
              <a:t> </a:t>
            </a:r>
            <a:r>
              <a:rPr lang="zh-CN" altLang="en-US" sz="2800" b="1" dirty="0">
                <a:latin typeface="+mn-ea"/>
              </a:rPr>
              <a:t>两端外加电源，进行求解。 </a:t>
            </a:r>
          </a:p>
        </p:txBody>
      </p:sp>
      <p:sp>
        <p:nvSpPr>
          <p:cNvPr id="11" name="矩形 10">
            <a:extLst>
              <a:ext uri="{FF2B5EF4-FFF2-40B4-BE49-F238E27FC236}">
                <a16:creationId xmlns:a16="http://schemas.microsoft.com/office/drawing/2014/main" id="{1EAB7E95-897A-4A42-8F4D-8546DAA07D16}"/>
              </a:ext>
            </a:extLst>
          </p:cNvPr>
          <p:cNvSpPr/>
          <p:nvPr/>
        </p:nvSpPr>
        <p:spPr>
          <a:xfrm>
            <a:off x="541538" y="3558872"/>
            <a:ext cx="4003830" cy="523220"/>
          </a:xfrm>
          <a:prstGeom prst="rect">
            <a:avLst/>
          </a:prstGeom>
        </p:spPr>
        <p:txBody>
          <a:bodyPr wrap="square">
            <a:spAutoFit/>
          </a:bodyPr>
          <a:lstStyle/>
          <a:p>
            <a:r>
              <a:rPr lang="en-US" altLang="zh-CN" sz="2800" b="1" dirty="0">
                <a:latin typeface="+mn-ea"/>
              </a:rPr>
              <a:t>        1</a:t>
            </a:r>
            <a:r>
              <a:rPr lang="zh-CN" altLang="en-US" sz="2800" b="1" dirty="0">
                <a:latin typeface="+mn-ea"/>
              </a:rPr>
              <a:t>）加压求流法</a:t>
            </a:r>
          </a:p>
        </p:txBody>
      </p:sp>
      <p:pic>
        <p:nvPicPr>
          <p:cNvPr id="5" name="图片 4">
            <a:extLst>
              <a:ext uri="{FF2B5EF4-FFF2-40B4-BE49-F238E27FC236}">
                <a16:creationId xmlns:a16="http://schemas.microsoft.com/office/drawing/2014/main" id="{9F934D4A-2FCF-4C53-9B03-CA2D02DAB8EF}"/>
              </a:ext>
            </a:extLst>
          </p:cNvPr>
          <p:cNvPicPr>
            <a:picLocks noChangeAspect="1"/>
          </p:cNvPicPr>
          <p:nvPr/>
        </p:nvPicPr>
        <p:blipFill>
          <a:blip r:embed="rId5"/>
          <a:stretch>
            <a:fillRect/>
          </a:stretch>
        </p:blipFill>
        <p:spPr>
          <a:xfrm>
            <a:off x="1692808" y="4082092"/>
            <a:ext cx="2749534" cy="2243522"/>
          </a:xfrm>
          <a:prstGeom prst="rect">
            <a:avLst/>
          </a:prstGeom>
        </p:spPr>
      </p:pic>
      <p:sp>
        <p:nvSpPr>
          <p:cNvPr id="13" name="矩形 12">
            <a:extLst>
              <a:ext uri="{FF2B5EF4-FFF2-40B4-BE49-F238E27FC236}">
                <a16:creationId xmlns:a16="http://schemas.microsoft.com/office/drawing/2014/main" id="{228B063C-446E-4D74-9023-749EFAC7215B}"/>
              </a:ext>
            </a:extLst>
          </p:cNvPr>
          <p:cNvSpPr/>
          <p:nvPr/>
        </p:nvSpPr>
        <p:spPr>
          <a:xfrm>
            <a:off x="4545368" y="3558872"/>
            <a:ext cx="4003830" cy="523220"/>
          </a:xfrm>
          <a:prstGeom prst="rect">
            <a:avLst/>
          </a:prstGeom>
        </p:spPr>
        <p:txBody>
          <a:bodyPr wrap="square">
            <a:spAutoFit/>
          </a:bodyPr>
          <a:lstStyle/>
          <a:p>
            <a:r>
              <a:rPr lang="en-US" altLang="zh-CN" sz="2800" b="1" dirty="0">
                <a:latin typeface="+mn-ea"/>
              </a:rPr>
              <a:t>        2</a:t>
            </a:r>
            <a:r>
              <a:rPr lang="zh-CN" altLang="en-US" sz="2800" b="1" dirty="0">
                <a:latin typeface="+mn-ea"/>
              </a:rPr>
              <a:t>）加流求压法</a:t>
            </a:r>
          </a:p>
        </p:txBody>
      </p:sp>
      <p:pic>
        <p:nvPicPr>
          <p:cNvPr id="6" name="图片 5">
            <a:extLst>
              <a:ext uri="{FF2B5EF4-FFF2-40B4-BE49-F238E27FC236}">
                <a16:creationId xmlns:a16="http://schemas.microsoft.com/office/drawing/2014/main" id="{D9EAE31C-A93F-49E3-AF3F-4D2F0D9DC41E}"/>
              </a:ext>
            </a:extLst>
          </p:cNvPr>
          <p:cNvPicPr>
            <a:picLocks noChangeAspect="1"/>
          </p:cNvPicPr>
          <p:nvPr/>
        </p:nvPicPr>
        <p:blipFill>
          <a:blip r:embed="rId6"/>
          <a:stretch>
            <a:fillRect/>
          </a:stretch>
        </p:blipFill>
        <p:spPr>
          <a:xfrm>
            <a:off x="5727120" y="4082092"/>
            <a:ext cx="2719052" cy="2243522"/>
          </a:xfrm>
          <a:prstGeom prst="rect">
            <a:avLst/>
          </a:prstGeom>
        </p:spPr>
      </p:pic>
      <p:grpSp>
        <p:nvGrpSpPr>
          <p:cNvPr id="10" name="组合 9">
            <a:extLst>
              <a:ext uri="{FF2B5EF4-FFF2-40B4-BE49-F238E27FC236}">
                <a16:creationId xmlns:a16="http://schemas.microsoft.com/office/drawing/2014/main" id="{D616B998-9425-466F-A53F-79CACEFFBFDC}"/>
              </a:ext>
            </a:extLst>
          </p:cNvPr>
          <p:cNvGrpSpPr/>
          <p:nvPr/>
        </p:nvGrpSpPr>
        <p:grpSpPr>
          <a:xfrm>
            <a:off x="8977312" y="4573835"/>
            <a:ext cx="2200275" cy="1019097"/>
            <a:chOff x="8977312" y="4573835"/>
            <a:chExt cx="2200275" cy="1019097"/>
          </a:xfrm>
        </p:grpSpPr>
        <p:sp>
          <p:nvSpPr>
            <p:cNvPr id="9" name="矩形 8">
              <a:extLst>
                <a:ext uri="{FF2B5EF4-FFF2-40B4-BE49-F238E27FC236}">
                  <a16:creationId xmlns:a16="http://schemas.microsoft.com/office/drawing/2014/main" id="{CDD84773-F474-4CE9-B06E-21BDDCD39BF0}"/>
                </a:ext>
              </a:extLst>
            </p:cNvPr>
            <p:cNvSpPr/>
            <p:nvPr/>
          </p:nvSpPr>
          <p:spPr>
            <a:xfrm>
              <a:off x="8984202" y="4589755"/>
              <a:ext cx="2183907" cy="100317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8AD8C2A1-C2E1-49D8-8CE1-EA8B01562E71}"/>
                </a:ext>
              </a:extLst>
            </p:cNvPr>
            <p:cNvGraphicFramePr>
              <a:graphicFrameLocks noChangeAspect="1"/>
            </p:cNvGraphicFramePr>
            <p:nvPr>
              <p:extLst>
                <p:ext uri="{D42A27DB-BD31-4B8C-83A1-F6EECF244321}">
                  <p14:modId xmlns:p14="http://schemas.microsoft.com/office/powerpoint/2010/main" val="1041621369"/>
                </p:ext>
              </p:extLst>
            </p:nvPr>
          </p:nvGraphicFramePr>
          <p:xfrm>
            <a:off x="8977312" y="4573835"/>
            <a:ext cx="2200275" cy="1009650"/>
          </p:xfrm>
          <a:graphic>
            <a:graphicData uri="http://schemas.openxmlformats.org/presentationml/2006/ole">
              <mc:AlternateContent xmlns:mc="http://schemas.openxmlformats.org/markup-compatibility/2006">
                <mc:Choice xmlns:v="urn:schemas-microsoft-com:vml" Requires="v">
                  <p:oleObj spid="_x0000_s33805" name="Equation" r:id="rId7" imgW="2200498" imgH="1009672" progId="Equation.DSMT4">
                    <p:embed/>
                  </p:oleObj>
                </mc:Choice>
                <mc:Fallback>
                  <p:oleObj name="Equation" r:id="rId7" imgW="2200498" imgH="1009672" progId="Equation.DSMT4">
                    <p:embed/>
                    <p:pic>
                      <p:nvPicPr>
                        <p:cNvPr id="0" name=""/>
                        <p:cNvPicPr/>
                        <p:nvPr/>
                      </p:nvPicPr>
                      <p:blipFill>
                        <a:blip r:embed="rId8"/>
                        <a:stretch>
                          <a:fillRect/>
                        </a:stretch>
                      </p:blipFill>
                      <p:spPr>
                        <a:xfrm>
                          <a:off x="8977312" y="4573835"/>
                          <a:ext cx="2200275" cy="100965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986555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 grpId="0"/>
      <p:bldP spid="11"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837910" cy="523220"/>
          </a:xfrm>
          <a:prstGeom prst="rect">
            <a:avLst/>
          </a:prstGeom>
          <a:noFill/>
        </p:spPr>
        <p:txBody>
          <a:bodyPr wrap="none" rtlCol="0">
            <a:spAutoFit/>
          </a:bodyPr>
          <a:lstStyle/>
          <a:p>
            <a:r>
              <a:rPr lang="en-US" altLang="zh-CN" sz="2800" b="1" dirty="0">
                <a:solidFill>
                  <a:srgbClr val="FF0000"/>
                </a:solidFill>
              </a:rPr>
              <a:t>3</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zh-CN" altLang="en-US" sz="2800" b="1" dirty="0">
                <a:solidFill>
                  <a:srgbClr val="FF0000"/>
                </a:solidFill>
              </a:rPr>
              <a:t>的求法</a:t>
            </a:r>
            <a:r>
              <a:rPr lang="en-US" altLang="zh-CN" sz="2800" b="1" dirty="0">
                <a:solidFill>
                  <a:srgbClr val="FF0000"/>
                </a:solidFill>
              </a:rPr>
              <a:t>:</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1384995"/>
          </a:xfrm>
          <a:prstGeom prst="rect">
            <a:avLst/>
          </a:prstGeom>
          <a:noFill/>
        </p:spPr>
        <p:txBody>
          <a:bodyPr wrap="square" rtlCol="0">
            <a:spAutoFit/>
          </a:bodyPr>
          <a:lstStyle/>
          <a:p>
            <a:r>
              <a:rPr lang="zh-CN" altLang="en-US" sz="2800" b="1" dirty="0"/>
              <a:t>（</a:t>
            </a:r>
            <a:r>
              <a:rPr lang="en-US" altLang="zh-CN" sz="2800" b="1" dirty="0"/>
              <a:t>3</a:t>
            </a:r>
            <a:r>
              <a:rPr lang="zh-CN" altLang="en-US" sz="2800" b="1" dirty="0"/>
              <a:t>）开路、短路法：将有源二端网络开路后，求出其开路电压</a:t>
            </a:r>
            <a:r>
              <a:rPr lang="en-US" altLang="zh-CN" sz="2800" b="1" dirty="0"/>
              <a:t>U</a:t>
            </a:r>
            <a:r>
              <a:rPr lang="en-US" altLang="zh-CN" sz="2800" b="1" baseline="-25000" dirty="0"/>
              <a:t>OC</a:t>
            </a:r>
            <a:r>
              <a:rPr lang="zh-CN" altLang="en-US" sz="2800" b="1" dirty="0"/>
              <a:t>；再将有源二端网络短路，求出其短路电流</a:t>
            </a:r>
            <a:r>
              <a:rPr lang="en-US" altLang="zh-CN" sz="2800" b="1" dirty="0"/>
              <a:t>I</a:t>
            </a:r>
            <a:r>
              <a:rPr lang="en-US" altLang="zh-CN" sz="2800" b="1" baseline="-25000" dirty="0"/>
              <a:t>SC</a:t>
            </a:r>
            <a:r>
              <a:rPr lang="zh-CN" altLang="en-US" sz="2800" b="1" dirty="0"/>
              <a:t>；开路电压与短路电流的比值即等于戴维南等效电源的内阻</a:t>
            </a:r>
            <a:r>
              <a:rPr lang="en-US" altLang="zh-CN" sz="2800" b="1" dirty="0"/>
              <a:t>R</a:t>
            </a:r>
            <a:r>
              <a:rPr lang="en-US" altLang="zh-CN" sz="2800" b="1" baseline="-25000" dirty="0"/>
              <a:t>0</a:t>
            </a:r>
            <a:r>
              <a:rPr lang="zh-CN" altLang="en-US" sz="2800" b="1" dirty="0"/>
              <a:t>。</a:t>
            </a:r>
          </a:p>
        </p:txBody>
      </p:sp>
      <p:pic>
        <p:nvPicPr>
          <p:cNvPr id="3" name="图片 2">
            <a:extLst>
              <a:ext uri="{FF2B5EF4-FFF2-40B4-BE49-F238E27FC236}">
                <a16:creationId xmlns:a16="http://schemas.microsoft.com/office/drawing/2014/main" id="{10AAF466-0085-4A62-BF90-AEB22598F26F}"/>
              </a:ext>
            </a:extLst>
          </p:cNvPr>
          <p:cNvPicPr>
            <a:picLocks noChangeAspect="1"/>
          </p:cNvPicPr>
          <p:nvPr/>
        </p:nvPicPr>
        <p:blipFill>
          <a:blip r:embed="rId5"/>
          <a:stretch>
            <a:fillRect/>
          </a:stretch>
        </p:blipFill>
        <p:spPr>
          <a:xfrm>
            <a:off x="2970904" y="3235709"/>
            <a:ext cx="6291617" cy="2322777"/>
          </a:xfrm>
          <a:prstGeom prst="rect">
            <a:avLst/>
          </a:prstGeom>
        </p:spPr>
      </p:pic>
      <p:grpSp>
        <p:nvGrpSpPr>
          <p:cNvPr id="12" name="组合 11">
            <a:extLst>
              <a:ext uri="{FF2B5EF4-FFF2-40B4-BE49-F238E27FC236}">
                <a16:creationId xmlns:a16="http://schemas.microsoft.com/office/drawing/2014/main" id="{B99F96D9-FCFE-4B0F-902A-E2B4A638ADB4}"/>
              </a:ext>
            </a:extLst>
          </p:cNvPr>
          <p:cNvGrpSpPr/>
          <p:nvPr/>
        </p:nvGrpSpPr>
        <p:grpSpPr>
          <a:xfrm>
            <a:off x="5048435" y="5494017"/>
            <a:ext cx="2095130" cy="1119614"/>
            <a:chOff x="4693328" y="5334219"/>
            <a:chExt cx="2095130" cy="1184182"/>
          </a:xfrm>
        </p:grpSpPr>
        <p:sp>
          <p:nvSpPr>
            <p:cNvPr id="7" name="矩形 6">
              <a:extLst>
                <a:ext uri="{FF2B5EF4-FFF2-40B4-BE49-F238E27FC236}">
                  <a16:creationId xmlns:a16="http://schemas.microsoft.com/office/drawing/2014/main" id="{EF71BD07-890D-48C6-B005-9897665000E3}"/>
                </a:ext>
              </a:extLst>
            </p:cNvPr>
            <p:cNvSpPr/>
            <p:nvPr/>
          </p:nvSpPr>
          <p:spPr>
            <a:xfrm>
              <a:off x="4693328" y="5355426"/>
              <a:ext cx="2095130" cy="11629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a:extLst>
                <a:ext uri="{FF2B5EF4-FFF2-40B4-BE49-F238E27FC236}">
                  <a16:creationId xmlns:a16="http://schemas.microsoft.com/office/drawing/2014/main" id="{82E4038D-3EB6-4294-88CB-08017827C8F1}"/>
                </a:ext>
              </a:extLst>
            </p:cNvPr>
            <p:cNvGraphicFramePr>
              <a:graphicFrameLocks noChangeAspect="1"/>
            </p:cNvGraphicFramePr>
            <p:nvPr>
              <p:extLst>
                <p:ext uri="{D42A27DB-BD31-4B8C-83A1-F6EECF244321}">
                  <p14:modId xmlns:p14="http://schemas.microsoft.com/office/powerpoint/2010/main" val="978118665"/>
                </p:ext>
              </p:extLst>
            </p:nvPr>
          </p:nvGraphicFramePr>
          <p:xfrm>
            <a:off x="4945556" y="5334219"/>
            <a:ext cx="1590675" cy="1114425"/>
          </p:xfrm>
          <a:graphic>
            <a:graphicData uri="http://schemas.openxmlformats.org/presentationml/2006/ole">
              <mc:AlternateContent xmlns:mc="http://schemas.openxmlformats.org/markup-compatibility/2006">
                <mc:Choice xmlns:v="urn:schemas-microsoft-com:vml" Requires="v">
                  <p:oleObj spid="_x0000_s34829" name="Equation" r:id="rId6" imgW="1590700" imgH="1114326" progId="Equation.DSMT4">
                    <p:embed/>
                  </p:oleObj>
                </mc:Choice>
                <mc:Fallback>
                  <p:oleObj name="Equation" r:id="rId6" imgW="1590700" imgH="1114326" progId="Equation.DSMT4">
                    <p:embed/>
                    <p:pic>
                      <p:nvPicPr>
                        <p:cNvPr id="0" name=""/>
                        <p:cNvPicPr/>
                        <p:nvPr/>
                      </p:nvPicPr>
                      <p:blipFill>
                        <a:blip r:embed="rId7"/>
                        <a:stretch>
                          <a:fillRect/>
                        </a:stretch>
                      </p:blipFill>
                      <p:spPr>
                        <a:xfrm>
                          <a:off x="4945556" y="5334219"/>
                          <a:ext cx="1590675" cy="1114425"/>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305860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2.7 </a:t>
            </a:r>
            <a:r>
              <a:rPr lang="zh-CN" altLang="en-US" sz="2800" b="1" dirty="0"/>
              <a:t>用戴维南定理求图</a:t>
            </a:r>
            <a:r>
              <a:rPr lang="en-US" altLang="zh-CN" sz="2800" b="1" dirty="0"/>
              <a:t>2.14(a)</a:t>
            </a:r>
            <a:r>
              <a:rPr lang="zh-CN" altLang="en-US" sz="2800" b="1" dirty="0"/>
              <a:t>所示电路中的电流</a:t>
            </a:r>
            <a:r>
              <a:rPr lang="en-US" altLang="zh-CN" sz="2800" b="1" dirty="0"/>
              <a:t>I</a:t>
            </a:r>
            <a:r>
              <a:rPr lang="zh-CN" altLang="en-US" sz="2800" b="1" dirty="0"/>
              <a:t>和电压</a:t>
            </a:r>
            <a:r>
              <a:rPr lang="en-US" altLang="zh-CN" sz="2800" b="1" dirty="0"/>
              <a:t>U</a:t>
            </a:r>
            <a:r>
              <a:rPr lang="zh-CN" altLang="en-US" sz="2800" b="1" dirty="0"/>
              <a:t>。</a:t>
            </a:r>
          </a:p>
        </p:txBody>
      </p:sp>
      <p:pic>
        <p:nvPicPr>
          <p:cNvPr id="2" name="图片 1">
            <a:extLst>
              <a:ext uri="{FF2B5EF4-FFF2-40B4-BE49-F238E27FC236}">
                <a16:creationId xmlns:a16="http://schemas.microsoft.com/office/drawing/2014/main" id="{82EA3072-000B-41A4-A815-E6C04ED8BACA}"/>
              </a:ext>
            </a:extLst>
          </p:cNvPr>
          <p:cNvPicPr>
            <a:picLocks noChangeAspect="1"/>
          </p:cNvPicPr>
          <p:nvPr/>
        </p:nvPicPr>
        <p:blipFill rotWithShape="1">
          <a:blip r:embed="rId5"/>
          <a:srcRect l="23094"/>
          <a:stretch/>
        </p:blipFill>
        <p:spPr>
          <a:xfrm>
            <a:off x="7794224" y="2143103"/>
            <a:ext cx="4229100" cy="3377477"/>
          </a:xfrm>
          <a:prstGeom prst="rect">
            <a:avLst/>
          </a:prstGeom>
        </p:spPr>
      </p:pic>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7" name="文本框 16">
            <a:extLst>
              <a:ext uri="{FF2B5EF4-FFF2-40B4-BE49-F238E27FC236}">
                <a16:creationId xmlns:a16="http://schemas.microsoft.com/office/drawing/2014/main" id="{A3F4B56D-B799-4426-96AD-0BCF17A0E84B}"/>
              </a:ext>
            </a:extLst>
          </p:cNvPr>
          <p:cNvSpPr txBox="1"/>
          <p:nvPr/>
        </p:nvSpPr>
        <p:spPr>
          <a:xfrm>
            <a:off x="1219200" y="2373934"/>
            <a:ext cx="6575023" cy="954107"/>
          </a:xfrm>
          <a:prstGeom prst="rect">
            <a:avLst/>
          </a:prstGeom>
          <a:noFill/>
        </p:spPr>
        <p:txBody>
          <a:bodyPr wrap="square" rtlCol="0">
            <a:spAutoFit/>
          </a:bodyPr>
          <a:lstStyle/>
          <a:p>
            <a:r>
              <a:rPr lang="zh-CN" altLang="en-US" sz="2800" b="1" dirty="0"/>
              <a:t> 根据戴维南定理，将</a:t>
            </a:r>
            <a:r>
              <a:rPr lang="en-US" altLang="zh-CN" sz="2800" b="1" dirty="0"/>
              <a:t>R</a:t>
            </a:r>
            <a:r>
              <a:rPr lang="zh-CN" altLang="en-US" sz="2800" b="1" dirty="0"/>
              <a:t>支路之外的其余部分用</a:t>
            </a:r>
            <a:r>
              <a:rPr lang="en-US" altLang="zh-CN" sz="2800" b="1" dirty="0"/>
              <a:t>U</a:t>
            </a:r>
            <a:r>
              <a:rPr lang="en-US" altLang="zh-CN" sz="2800" b="1" baseline="-25000" dirty="0"/>
              <a:t>OC</a:t>
            </a:r>
            <a:r>
              <a:rPr lang="zh-CN" altLang="en-US" sz="2800" b="1" dirty="0"/>
              <a:t>和</a:t>
            </a:r>
            <a:r>
              <a:rPr lang="en-US" altLang="zh-CN" sz="2800" b="1" dirty="0"/>
              <a:t>R</a:t>
            </a:r>
            <a:r>
              <a:rPr lang="en-US" altLang="zh-CN" sz="2800" b="1" baseline="-25000" dirty="0"/>
              <a:t>0</a:t>
            </a:r>
            <a:r>
              <a:rPr lang="zh-CN" altLang="en-US" sz="2800" b="1" dirty="0"/>
              <a:t>等效替代。</a:t>
            </a:r>
          </a:p>
        </p:txBody>
      </p:sp>
      <p:sp>
        <p:nvSpPr>
          <p:cNvPr id="18" name="文本框 17">
            <a:extLst>
              <a:ext uri="{FF2B5EF4-FFF2-40B4-BE49-F238E27FC236}">
                <a16:creationId xmlns:a16="http://schemas.microsoft.com/office/drawing/2014/main" id="{34B312D1-4D86-4A8B-BBD2-A96DA688EAF9}"/>
              </a:ext>
            </a:extLst>
          </p:cNvPr>
          <p:cNvSpPr txBox="1"/>
          <p:nvPr/>
        </p:nvSpPr>
        <p:spPr>
          <a:xfrm>
            <a:off x="3894628" y="4095648"/>
            <a:ext cx="4068272" cy="523220"/>
          </a:xfrm>
          <a:prstGeom prst="rect">
            <a:avLst/>
          </a:prstGeom>
          <a:noFill/>
        </p:spPr>
        <p:txBody>
          <a:bodyPr wrap="square" rtlCol="0">
            <a:spAutoFit/>
          </a:bodyPr>
          <a:lstStyle/>
          <a:p>
            <a:r>
              <a:rPr lang="zh-CN" altLang="en-US" sz="2800" b="1" dirty="0"/>
              <a:t>求</a:t>
            </a:r>
            <a:r>
              <a:rPr lang="en-US" altLang="zh-CN" sz="2800" b="1" dirty="0"/>
              <a:t>U</a:t>
            </a:r>
            <a:r>
              <a:rPr lang="en-US" altLang="zh-CN" sz="2800" b="1" baseline="-25000" dirty="0"/>
              <a:t>OC</a:t>
            </a:r>
            <a:r>
              <a:rPr lang="zh-CN" altLang="en-US" sz="2800" b="1" dirty="0"/>
              <a:t>：</a:t>
            </a:r>
          </a:p>
        </p:txBody>
      </p:sp>
      <p:pic>
        <p:nvPicPr>
          <p:cNvPr id="5" name="图片 4">
            <a:extLst>
              <a:ext uri="{FF2B5EF4-FFF2-40B4-BE49-F238E27FC236}">
                <a16:creationId xmlns:a16="http://schemas.microsoft.com/office/drawing/2014/main" id="{B415144D-8CDF-48D2-81F5-6ACFBCC436C5}"/>
              </a:ext>
            </a:extLst>
          </p:cNvPr>
          <p:cNvPicPr>
            <a:picLocks noChangeAspect="1"/>
          </p:cNvPicPr>
          <p:nvPr/>
        </p:nvPicPr>
        <p:blipFill>
          <a:blip r:embed="rId6"/>
          <a:stretch>
            <a:fillRect/>
          </a:stretch>
        </p:blipFill>
        <p:spPr>
          <a:xfrm>
            <a:off x="541537" y="3795257"/>
            <a:ext cx="3353091" cy="2444708"/>
          </a:xfrm>
          <a:prstGeom prst="rect">
            <a:avLst/>
          </a:prstGeom>
        </p:spPr>
      </p:pic>
      <p:graphicFrame>
        <p:nvGraphicFramePr>
          <p:cNvPr id="6" name="对象 5">
            <a:extLst>
              <a:ext uri="{FF2B5EF4-FFF2-40B4-BE49-F238E27FC236}">
                <a16:creationId xmlns:a16="http://schemas.microsoft.com/office/drawing/2014/main" id="{4D937848-77D4-4C04-AF61-8E266FC35B2E}"/>
              </a:ext>
            </a:extLst>
          </p:cNvPr>
          <p:cNvGraphicFramePr>
            <a:graphicFrameLocks noChangeAspect="1"/>
          </p:cNvGraphicFramePr>
          <p:nvPr>
            <p:extLst>
              <p:ext uri="{D42A27DB-BD31-4B8C-83A1-F6EECF244321}">
                <p14:modId xmlns:p14="http://schemas.microsoft.com/office/powerpoint/2010/main" val="2239245029"/>
              </p:ext>
            </p:extLst>
          </p:nvPr>
        </p:nvGraphicFramePr>
        <p:xfrm>
          <a:off x="4229100" y="5401871"/>
          <a:ext cx="6467475" cy="838200"/>
        </p:xfrm>
        <a:graphic>
          <a:graphicData uri="http://schemas.openxmlformats.org/presentationml/2006/ole">
            <mc:AlternateContent xmlns:mc="http://schemas.openxmlformats.org/markup-compatibility/2006">
              <mc:Choice xmlns:v="urn:schemas-microsoft-com:vml" Requires="v">
                <p:oleObj spid="_x0000_s35850" name="Equation" r:id="rId7" imgW="6467302" imgH="838420" progId="Equation.DSMT4">
                  <p:embed/>
                </p:oleObj>
              </mc:Choice>
              <mc:Fallback>
                <p:oleObj name="Equation" r:id="rId7" imgW="6467302" imgH="838420" progId="Equation.DSMT4">
                  <p:embed/>
                  <p:pic>
                    <p:nvPicPr>
                      <p:cNvPr id="0" name=""/>
                      <p:cNvPicPr/>
                      <p:nvPr/>
                    </p:nvPicPr>
                    <p:blipFill>
                      <a:blip r:embed="rId8"/>
                      <a:stretch>
                        <a:fillRect/>
                      </a:stretch>
                    </p:blipFill>
                    <p:spPr>
                      <a:xfrm>
                        <a:off x="4229100" y="5401871"/>
                        <a:ext cx="6467475" cy="83820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E4D7B5F5-E1B6-43FD-80B3-2F7214B82838}"/>
              </a:ext>
            </a:extLst>
          </p:cNvPr>
          <p:cNvSpPr/>
          <p:nvPr/>
        </p:nvSpPr>
        <p:spPr>
          <a:xfrm>
            <a:off x="3894628" y="4737683"/>
            <a:ext cx="3416320" cy="523220"/>
          </a:xfrm>
          <a:prstGeom prst="rect">
            <a:avLst/>
          </a:prstGeom>
        </p:spPr>
        <p:txBody>
          <a:bodyPr wrap="none">
            <a:spAutoFit/>
          </a:bodyPr>
          <a:lstStyle/>
          <a:p>
            <a:r>
              <a:rPr lang="zh-CN" altLang="en-US" sz="2800" b="1" dirty="0">
                <a:latin typeface="+mn-ea"/>
              </a:rPr>
              <a:t>用叠加定理，可得：</a:t>
            </a:r>
            <a:endParaRPr lang="zh-CN" altLang="en-US" sz="2800" dirty="0">
              <a:latin typeface="+mn-ea"/>
            </a:endParaRPr>
          </a:p>
        </p:txBody>
      </p:sp>
    </p:spTree>
    <p:custDataLst>
      <p:tags r:id="rId2"/>
    </p:custDataLst>
    <p:extLst>
      <p:ext uri="{BB962C8B-B14F-4D97-AF65-F5344CB8AC3E}">
        <p14:creationId xmlns:p14="http://schemas.microsoft.com/office/powerpoint/2010/main" val="1238415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18"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2.7 </a:t>
            </a:r>
            <a:r>
              <a:rPr lang="zh-CN" altLang="en-US" sz="2800" b="1" dirty="0"/>
              <a:t>用戴维南定理求图</a:t>
            </a:r>
            <a:r>
              <a:rPr lang="en-US" altLang="zh-CN" sz="2800" b="1" dirty="0"/>
              <a:t>2.14(a)</a:t>
            </a:r>
            <a:r>
              <a:rPr lang="zh-CN" altLang="en-US" sz="2800" b="1" dirty="0"/>
              <a:t>所示电路中的电流</a:t>
            </a:r>
            <a:r>
              <a:rPr lang="en-US" altLang="zh-CN" sz="2800" b="1" dirty="0"/>
              <a:t>I</a:t>
            </a:r>
            <a:r>
              <a:rPr lang="zh-CN" altLang="en-US" sz="2800" b="1" dirty="0"/>
              <a:t>和电压</a:t>
            </a:r>
            <a:r>
              <a:rPr lang="en-US" altLang="zh-CN" sz="2800" b="1" dirty="0"/>
              <a:t>U</a:t>
            </a:r>
            <a:r>
              <a:rPr lang="zh-CN" altLang="en-US" sz="2800" b="1" dirty="0"/>
              <a:t>。</a:t>
            </a:r>
          </a:p>
        </p:txBody>
      </p:sp>
      <p:pic>
        <p:nvPicPr>
          <p:cNvPr id="2" name="图片 1">
            <a:extLst>
              <a:ext uri="{FF2B5EF4-FFF2-40B4-BE49-F238E27FC236}">
                <a16:creationId xmlns:a16="http://schemas.microsoft.com/office/drawing/2014/main" id="{82EA3072-000B-41A4-A815-E6C04ED8BACA}"/>
              </a:ext>
            </a:extLst>
          </p:cNvPr>
          <p:cNvPicPr>
            <a:picLocks noChangeAspect="1"/>
          </p:cNvPicPr>
          <p:nvPr/>
        </p:nvPicPr>
        <p:blipFill rotWithShape="1">
          <a:blip r:embed="rId5"/>
          <a:srcRect l="23094"/>
          <a:stretch/>
        </p:blipFill>
        <p:spPr>
          <a:xfrm>
            <a:off x="7794224" y="2143103"/>
            <a:ext cx="4229100" cy="3377477"/>
          </a:xfrm>
          <a:prstGeom prst="rect">
            <a:avLst/>
          </a:prstGeom>
        </p:spPr>
      </p:pic>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8" name="文本框 17">
            <a:extLst>
              <a:ext uri="{FF2B5EF4-FFF2-40B4-BE49-F238E27FC236}">
                <a16:creationId xmlns:a16="http://schemas.microsoft.com/office/drawing/2014/main" id="{34B312D1-4D86-4A8B-BBD2-A96DA688EAF9}"/>
              </a:ext>
            </a:extLst>
          </p:cNvPr>
          <p:cNvSpPr txBox="1"/>
          <p:nvPr/>
        </p:nvSpPr>
        <p:spPr>
          <a:xfrm>
            <a:off x="1219200" y="2373934"/>
            <a:ext cx="4068272" cy="523220"/>
          </a:xfrm>
          <a:prstGeom prst="rect">
            <a:avLst/>
          </a:prstGeom>
          <a:noFill/>
        </p:spPr>
        <p:txBody>
          <a:bodyPr wrap="square" rtlCol="0">
            <a:spAutoFit/>
          </a:bodyPr>
          <a:lstStyle/>
          <a:p>
            <a:r>
              <a:rPr lang="zh-CN" altLang="en-US" sz="2800" b="1" dirty="0"/>
              <a:t>求</a:t>
            </a:r>
            <a:r>
              <a:rPr lang="en-US" altLang="zh-CN" sz="2800" b="1" dirty="0"/>
              <a:t>R</a:t>
            </a:r>
            <a:r>
              <a:rPr lang="en-US" altLang="zh-CN" sz="2800" b="1" baseline="-25000" dirty="0"/>
              <a:t>0</a:t>
            </a:r>
            <a:r>
              <a:rPr lang="zh-CN" altLang="en-US" sz="2800" b="1" dirty="0"/>
              <a:t>：</a:t>
            </a:r>
          </a:p>
        </p:txBody>
      </p:sp>
      <p:sp>
        <p:nvSpPr>
          <p:cNvPr id="8" name="矩形 7">
            <a:extLst>
              <a:ext uri="{FF2B5EF4-FFF2-40B4-BE49-F238E27FC236}">
                <a16:creationId xmlns:a16="http://schemas.microsoft.com/office/drawing/2014/main" id="{E4D7B5F5-E1B6-43FD-80B3-2F7214B82838}"/>
              </a:ext>
            </a:extLst>
          </p:cNvPr>
          <p:cNvSpPr/>
          <p:nvPr/>
        </p:nvSpPr>
        <p:spPr>
          <a:xfrm>
            <a:off x="2214241" y="2373934"/>
            <a:ext cx="4935967" cy="523220"/>
          </a:xfrm>
          <a:prstGeom prst="rect">
            <a:avLst/>
          </a:prstGeom>
        </p:spPr>
        <p:txBody>
          <a:bodyPr wrap="none">
            <a:spAutoFit/>
          </a:bodyPr>
          <a:lstStyle/>
          <a:p>
            <a:r>
              <a:rPr lang="zh-CN" altLang="en-US" sz="2800" b="1" dirty="0">
                <a:latin typeface="+mn-ea"/>
              </a:rPr>
              <a:t>将</a:t>
            </a:r>
            <a:r>
              <a:rPr lang="en-US" altLang="zh-CN" sz="2800" b="1" dirty="0">
                <a:latin typeface="+mn-ea"/>
              </a:rPr>
              <a:t>2</a:t>
            </a:r>
            <a:r>
              <a:rPr lang="zh-CN" altLang="en-US" sz="2800" b="1" dirty="0">
                <a:latin typeface="+mn-ea"/>
              </a:rPr>
              <a:t>个独立源变为</a:t>
            </a:r>
            <a:r>
              <a:rPr lang="en-US" altLang="zh-CN" sz="2800" b="1" dirty="0">
                <a:latin typeface="+mn-ea"/>
              </a:rPr>
              <a:t>0</a:t>
            </a:r>
            <a:r>
              <a:rPr lang="zh-CN" altLang="en-US" sz="2800" b="1" dirty="0">
                <a:latin typeface="+mn-ea"/>
              </a:rPr>
              <a:t>值，可得：</a:t>
            </a:r>
            <a:endParaRPr lang="zh-CN" altLang="en-US" sz="2800" dirty="0">
              <a:latin typeface="+mn-ea"/>
            </a:endParaRPr>
          </a:p>
        </p:txBody>
      </p:sp>
      <p:pic>
        <p:nvPicPr>
          <p:cNvPr id="3" name="图片 2">
            <a:extLst>
              <a:ext uri="{FF2B5EF4-FFF2-40B4-BE49-F238E27FC236}">
                <a16:creationId xmlns:a16="http://schemas.microsoft.com/office/drawing/2014/main" id="{3634DB1F-8891-41F6-A790-46ED88965CB8}"/>
              </a:ext>
            </a:extLst>
          </p:cNvPr>
          <p:cNvPicPr>
            <a:picLocks noChangeAspect="1"/>
          </p:cNvPicPr>
          <p:nvPr/>
        </p:nvPicPr>
        <p:blipFill>
          <a:blip r:embed="rId6"/>
          <a:stretch>
            <a:fillRect/>
          </a:stretch>
        </p:blipFill>
        <p:spPr>
          <a:xfrm>
            <a:off x="168676" y="3293103"/>
            <a:ext cx="3298222" cy="2188654"/>
          </a:xfrm>
          <a:prstGeom prst="rect">
            <a:avLst/>
          </a:prstGeom>
        </p:spPr>
      </p:pic>
      <p:graphicFrame>
        <p:nvGraphicFramePr>
          <p:cNvPr id="4" name="对象 3">
            <a:extLst>
              <a:ext uri="{FF2B5EF4-FFF2-40B4-BE49-F238E27FC236}">
                <a16:creationId xmlns:a16="http://schemas.microsoft.com/office/drawing/2014/main" id="{9A2D0248-B93F-4A04-9E6A-74E531A98C41}"/>
              </a:ext>
            </a:extLst>
          </p:cNvPr>
          <p:cNvGraphicFramePr>
            <a:graphicFrameLocks noChangeAspect="1"/>
          </p:cNvGraphicFramePr>
          <p:nvPr>
            <p:extLst>
              <p:ext uri="{D42A27DB-BD31-4B8C-83A1-F6EECF244321}">
                <p14:modId xmlns:p14="http://schemas.microsoft.com/office/powerpoint/2010/main" val="538014150"/>
              </p:ext>
            </p:extLst>
          </p:nvPr>
        </p:nvGraphicFramePr>
        <p:xfrm>
          <a:off x="3730323" y="3429000"/>
          <a:ext cx="3800475" cy="895350"/>
        </p:xfrm>
        <a:graphic>
          <a:graphicData uri="http://schemas.openxmlformats.org/presentationml/2006/ole">
            <mc:AlternateContent xmlns:mc="http://schemas.openxmlformats.org/markup-compatibility/2006">
              <mc:Choice xmlns:v="urn:schemas-microsoft-com:vml" Requires="v">
                <p:oleObj spid="_x0000_s36874" name="Equation" r:id="rId7" imgW="3800698" imgH="895504" progId="Equation.DSMT4">
                  <p:embed/>
                </p:oleObj>
              </mc:Choice>
              <mc:Fallback>
                <p:oleObj name="Equation" r:id="rId7" imgW="3800698" imgH="895504" progId="Equation.DSMT4">
                  <p:embed/>
                  <p:pic>
                    <p:nvPicPr>
                      <p:cNvPr id="0" name=""/>
                      <p:cNvPicPr/>
                      <p:nvPr/>
                    </p:nvPicPr>
                    <p:blipFill>
                      <a:blip r:embed="rId8"/>
                      <a:stretch>
                        <a:fillRect/>
                      </a:stretch>
                    </p:blipFill>
                    <p:spPr>
                      <a:xfrm>
                        <a:off x="3730323" y="3429000"/>
                        <a:ext cx="3800475" cy="8953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40755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2.7 </a:t>
            </a:r>
            <a:r>
              <a:rPr lang="zh-CN" altLang="en-US" sz="2800" b="1" dirty="0"/>
              <a:t>用戴维南定理求图</a:t>
            </a:r>
            <a:r>
              <a:rPr lang="en-US" altLang="zh-CN" sz="2800" b="1" dirty="0"/>
              <a:t>2.14(a)</a:t>
            </a:r>
            <a:r>
              <a:rPr lang="zh-CN" altLang="en-US" sz="2800" b="1" dirty="0"/>
              <a:t>所示电路中的电流</a:t>
            </a:r>
            <a:r>
              <a:rPr lang="en-US" altLang="zh-CN" sz="2800" b="1" dirty="0"/>
              <a:t>I</a:t>
            </a:r>
            <a:r>
              <a:rPr lang="zh-CN" altLang="en-US" sz="2800" b="1" dirty="0"/>
              <a:t>和电压</a:t>
            </a:r>
            <a:r>
              <a:rPr lang="en-US" altLang="zh-CN" sz="2800" b="1" dirty="0"/>
              <a:t>U</a:t>
            </a:r>
            <a:r>
              <a:rPr lang="zh-CN" altLang="en-US" sz="2800" b="1" dirty="0"/>
              <a:t>。</a:t>
            </a:r>
          </a:p>
        </p:txBody>
      </p:sp>
      <p:pic>
        <p:nvPicPr>
          <p:cNvPr id="2" name="图片 1">
            <a:extLst>
              <a:ext uri="{FF2B5EF4-FFF2-40B4-BE49-F238E27FC236}">
                <a16:creationId xmlns:a16="http://schemas.microsoft.com/office/drawing/2014/main" id="{82EA3072-000B-41A4-A815-E6C04ED8BACA}"/>
              </a:ext>
            </a:extLst>
          </p:cNvPr>
          <p:cNvPicPr>
            <a:picLocks noChangeAspect="1"/>
          </p:cNvPicPr>
          <p:nvPr/>
        </p:nvPicPr>
        <p:blipFill rotWithShape="1">
          <a:blip r:embed="rId5"/>
          <a:srcRect l="23094"/>
          <a:stretch/>
        </p:blipFill>
        <p:spPr>
          <a:xfrm>
            <a:off x="7794224" y="2143103"/>
            <a:ext cx="4229100" cy="3377477"/>
          </a:xfrm>
          <a:prstGeom prst="rect">
            <a:avLst/>
          </a:prstGeom>
        </p:spPr>
      </p:pic>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8" name="文本框 17">
            <a:extLst>
              <a:ext uri="{FF2B5EF4-FFF2-40B4-BE49-F238E27FC236}">
                <a16:creationId xmlns:a16="http://schemas.microsoft.com/office/drawing/2014/main" id="{34B312D1-4D86-4A8B-BBD2-A96DA688EAF9}"/>
              </a:ext>
            </a:extLst>
          </p:cNvPr>
          <p:cNvSpPr txBox="1"/>
          <p:nvPr/>
        </p:nvSpPr>
        <p:spPr>
          <a:xfrm>
            <a:off x="1219199" y="2373934"/>
            <a:ext cx="6575023" cy="954107"/>
          </a:xfrm>
          <a:prstGeom prst="rect">
            <a:avLst/>
          </a:prstGeom>
          <a:noFill/>
        </p:spPr>
        <p:txBody>
          <a:bodyPr wrap="square" rtlCol="0">
            <a:spAutoFit/>
          </a:bodyPr>
          <a:lstStyle/>
          <a:p>
            <a:r>
              <a:rPr lang="zh-CN" altLang="en-US" sz="2800" b="1" dirty="0"/>
              <a:t> 根据所求的</a:t>
            </a:r>
            <a:r>
              <a:rPr lang="en-US" altLang="zh-CN" sz="2800" b="1" dirty="0"/>
              <a:t>U</a:t>
            </a:r>
            <a:r>
              <a:rPr lang="en-US" altLang="zh-CN" sz="2800" b="1" baseline="-25000" dirty="0"/>
              <a:t>OC</a:t>
            </a:r>
            <a:r>
              <a:rPr lang="zh-CN" altLang="en-US" sz="2800" b="1" dirty="0"/>
              <a:t>和</a:t>
            </a:r>
            <a:r>
              <a:rPr lang="en-US" altLang="zh-CN" sz="2800" b="1" dirty="0"/>
              <a:t>R</a:t>
            </a:r>
            <a:r>
              <a:rPr lang="en-US" altLang="zh-CN" sz="2800" b="1" baseline="-25000" dirty="0"/>
              <a:t>0</a:t>
            </a:r>
            <a:r>
              <a:rPr lang="zh-CN" altLang="en-US" sz="2800" b="1" dirty="0"/>
              <a:t>，做出戴维南等效电路，接入</a:t>
            </a:r>
            <a:r>
              <a:rPr lang="en-US" altLang="zh-CN" sz="2800" b="1" dirty="0"/>
              <a:t>R</a:t>
            </a:r>
            <a:r>
              <a:rPr lang="zh-CN" altLang="en-US" sz="2800" b="1" dirty="0"/>
              <a:t>支路，如下图所示：</a:t>
            </a:r>
          </a:p>
        </p:txBody>
      </p:sp>
      <p:pic>
        <p:nvPicPr>
          <p:cNvPr id="17" name="Picture 42">
            <a:extLst>
              <a:ext uri="{FF2B5EF4-FFF2-40B4-BE49-F238E27FC236}">
                <a16:creationId xmlns:a16="http://schemas.microsoft.com/office/drawing/2014/main" id="{1374B063-6489-4AE2-9F91-86E81E6334B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 y="3462360"/>
            <a:ext cx="324326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E51527FB-13CF-48B8-9806-DCB3E805D75D}"/>
              </a:ext>
            </a:extLst>
          </p:cNvPr>
          <p:cNvSpPr txBox="1"/>
          <p:nvPr/>
        </p:nvSpPr>
        <p:spPr>
          <a:xfrm>
            <a:off x="3736181" y="3558872"/>
            <a:ext cx="4058041" cy="523220"/>
          </a:xfrm>
          <a:prstGeom prst="rect">
            <a:avLst/>
          </a:prstGeom>
          <a:noFill/>
        </p:spPr>
        <p:txBody>
          <a:bodyPr wrap="square" rtlCol="0">
            <a:spAutoFit/>
          </a:bodyPr>
          <a:lstStyle/>
          <a:p>
            <a:r>
              <a:rPr lang="zh-CN" altLang="en-US" sz="2800" b="1" dirty="0"/>
              <a:t>所以，可求得：</a:t>
            </a:r>
          </a:p>
        </p:txBody>
      </p:sp>
      <p:graphicFrame>
        <p:nvGraphicFramePr>
          <p:cNvPr id="5" name="对象 4">
            <a:extLst>
              <a:ext uri="{FF2B5EF4-FFF2-40B4-BE49-F238E27FC236}">
                <a16:creationId xmlns:a16="http://schemas.microsoft.com/office/drawing/2014/main" id="{1156AC2A-9C5B-4E1B-B8C9-874CF143532A}"/>
              </a:ext>
            </a:extLst>
          </p:cNvPr>
          <p:cNvGraphicFramePr>
            <a:graphicFrameLocks noChangeAspect="1"/>
          </p:cNvGraphicFramePr>
          <p:nvPr>
            <p:extLst>
              <p:ext uri="{D42A27DB-BD31-4B8C-83A1-F6EECF244321}">
                <p14:modId xmlns:p14="http://schemas.microsoft.com/office/powerpoint/2010/main" val="3243200020"/>
              </p:ext>
            </p:extLst>
          </p:nvPr>
        </p:nvGraphicFramePr>
        <p:xfrm>
          <a:off x="3864963" y="4312923"/>
          <a:ext cx="3800475" cy="1847850"/>
        </p:xfrm>
        <a:graphic>
          <a:graphicData uri="http://schemas.openxmlformats.org/presentationml/2006/ole">
            <mc:AlternateContent xmlns:mc="http://schemas.openxmlformats.org/markup-compatibility/2006">
              <mc:Choice xmlns:v="urn:schemas-microsoft-com:vml" Requires="v">
                <p:oleObj spid="_x0000_s37896" name="Equation" r:id="rId7" imgW="3800698" imgH="1848092" progId="Equation.DSMT4">
                  <p:embed/>
                </p:oleObj>
              </mc:Choice>
              <mc:Fallback>
                <p:oleObj name="Equation" r:id="rId7" imgW="3800698" imgH="1848092" progId="Equation.DSMT4">
                  <p:embed/>
                  <p:pic>
                    <p:nvPicPr>
                      <p:cNvPr id="0" name=""/>
                      <p:cNvPicPr/>
                      <p:nvPr/>
                    </p:nvPicPr>
                    <p:blipFill>
                      <a:blip r:embed="rId8"/>
                      <a:stretch>
                        <a:fillRect/>
                      </a:stretch>
                    </p:blipFill>
                    <p:spPr>
                      <a:xfrm>
                        <a:off x="3864963" y="4312923"/>
                        <a:ext cx="3800475" cy="18478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2667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2.8 </a:t>
            </a:r>
            <a:r>
              <a:rPr lang="zh-CN" altLang="en-US" sz="2800" b="1" dirty="0"/>
              <a:t>用戴维南定理求图</a:t>
            </a:r>
            <a:r>
              <a:rPr lang="en-US" altLang="zh-CN" sz="2800" b="1" dirty="0"/>
              <a:t>2.15(a)</a:t>
            </a:r>
            <a:r>
              <a:rPr lang="zh-CN" altLang="en-US" sz="2800" b="1" dirty="0"/>
              <a:t>所示电路中的电流</a:t>
            </a:r>
            <a:r>
              <a:rPr lang="en-US" altLang="zh-CN" sz="2800" b="1" dirty="0"/>
              <a:t>I</a:t>
            </a:r>
            <a:r>
              <a:rPr lang="en-US" altLang="zh-CN" sz="2800" b="1" baseline="-25000" dirty="0"/>
              <a:t>1</a:t>
            </a:r>
            <a:r>
              <a:rPr lang="zh-CN" altLang="en-US" sz="2800" b="1" dirty="0"/>
              <a:t>。</a:t>
            </a:r>
          </a:p>
        </p:txBody>
      </p:sp>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7" name="文本框 16">
            <a:extLst>
              <a:ext uri="{FF2B5EF4-FFF2-40B4-BE49-F238E27FC236}">
                <a16:creationId xmlns:a16="http://schemas.microsoft.com/office/drawing/2014/main" id="{A3F4B56D-B799-4426-96AD-0BCF17A0E84B}"/>
              </a:ext>
            </a:extLst>
          </p:cNvPr>
          <p:cNvSpPr txBox="1"/>
          <p:nvPr/>
        </p:nvSpPr>
        <p:spPr>
          <a:xfrm>
            <a:off x="1219200" y="2373934"/>
            <a:ext cx="6575023" cy="523220"/>
          </a:xfrm>
          <a:prstGeom prst="rect">
            <a:avLst/>
          </a:prstGeom>
          <a:noFill/>
        </p:spPr>
        <p:txBody>
          <a:bodyPr wrap="square" rtlCol="0">
            <a:spAutoFit/>
          </a:bodyPr>
          <a:lstStyle/>
          <a:p>
            <a:r>
              <a:rPr lang="zh-CN" altLang="en-US" sz="2800" b="1" dirty="0"/>
              <a:t> 将</a:t>
            </a:r>
            <a:r>
              <a:rPr lang="en-US" altLang="zh-CN" sz="2800" b="1" dirty="0"/>
              <a:t>9Ω</a:t>
            </a:r>
            <a:r>
              <a:rPr lang="zh-CN" altLang="en-US" sz="2800" b="1" dirty="0"/>
              <a:t>支路断开，并将</a:t>
            </a:r>
            <a:r>
              <a:rPr lang="en-US" altLang="zh-CN" sz="2800" b="1" dirty="0"/>
              <a:t>CCCS</a:t>
            </a:r>
            <a:r>
              <a:rPr lang="zh-CN" altLang="en-US" sz="2800" b="1" dirty="0"/>
              <a:t>换成</a:t>
            </a:r>
            <a:r>
              <a:rPr lang="en-US" altLang="zh-CN" sz="2800" b="1" dirty="0"/>
              <a:t>CCVS</a:t>
            </a:r>
            <a:r>
              <a:rPr lang="zh-CN" altLang="en-US" sz="2800" b="1" dirty="0"/>
              <a:t>，</a:t>
            </a:r>
          </a:p>
        </p:txBody>
      </p:sp>
      <p:sp>
        <p:nvSpPr>
          <p:cNvPr id="18" name="文本框 17">
            <a:extLst>
              <a:ext uri="{FF2B5EF4-FFF2-40B4-BE49-F238E27FC236}">
                <a16:creationId xmlns:a16="http://schemas.microsoft.com/office/drawing/2014/main" id="{34B312D1-4D86-4A8B-BBD2-A96DA688EAF9}"/>
              </a:ext>
            </a:extLst>
          </p:cNvPr>
          <p:cNvSpPr txBox="1"/>
          <p:nvPr/>
        </p:nvSpPr>
        <p:spPr>
          <a:xfrm>
            <a:off x="4078601" y="5666472"/>
            <a:ext cx="4068272" cy="523220"/>
          </a:xfrm>
          <a:prstGeom prst="rect">
            <a:avLst/>
          </a:prstGeom>
          <a:noFill/>
        </p:spPr>
        <p:txBody>
          <a:bodyPr wrap="square" rtlCol="0">
            <a:spAutoFit/>
          </a:bodyPr>
          <a:lstStyle/>
          <a:p>
            <a:r>
              <a:rPr lang="zh-CN" altLang="en-US" sz="2800" b="1" dirty="0"/>
              <a:t>可得：</a:t>
            </a:r>
          </a:p>
        </p:txBody>
      </p:sp>
      <p:pic>
        <p:nvPicPr>
          <p:cNvPr id="3" name="图片 2">
            <a:extLst>
              <a:ext uri="{FF2B5EF4-FFF2-40B4-BE49-F238E27FC236}">
                <a16:creationId xmlns:a16="http://schemas.microsoft.com/office/drawing/2014/main" id="{6CB3C4D2-5C1A-4C55-855E-FE26167654F3}"/>
              </a:ext>
            </a:extLst>
          </p:cNvPr>
          <p:cNvPicPr>
            <a:picLocks noChangeAspect="1"/>
          </p:cNvPicPr>
          <p:nvPr/>
        </p:nvPicPr>
        <p:blipFill>
          <a:blip r:embed="rId5"/>
          <a:stretch>
            <a:fillRect/>
          </a:stretch>
        </p:blipFill>
        <p:spPr>
          <a:xfrm>
            <a:off x="7857368" y="2209328"/>
            <a:ext cx="4334632" cy="2237426"/>
          </a:xfrm>
          <a:prstGeom prst="rect">
            <a:avLst/>
          </a:prstGeom>
        </p:spPr>
      </p:pic>
      <p:pic>
        <p:nvPicPr>
          <p:cNvPr id="4" name="图片 3">
            <a:extLst>
              <a:ext uri="{FF2B5EF4-FFF2-40B4-BE49-F238E27FC236}">
                <a16:creationId xmlns:a16="http://schemas.microsoft.com/office/drawing/2014/main" id="{48EB29BB-C1CD-4CD6-A54B-A63FF9EBB6BD}"/>
              </a:ext>
            </a:extLst>
          </p:cNvPr>
          <p:cNvPicPr>
            <a:picLocks noChangeAspect="1"/>
          </p:cNvPicPr>
          <p:nvPr/>
        </p:nvPicPr>
        <p:blipFill>
          <a:blip r:embed="rId6"/>
          <a:stretch>
            <a:fillRect/>
          </a:stretch>
        </p:blipFill>
        <p:spPr>
          <a:xfrm>
            <a:off x="52726" y="3429000"/>
            <a:ext cx="3810330" cy="2188654"/>
          </a:xfrm>
          <a:prstGeom prst="rect">
            <a:avLst/>
          </a:prstGeom>
        </p:spPr>
      </p:pic>
      <p:graphicFrame>
        <p:nvGraphicFramePr>
          <p:cNvPr id="7" name="对象 6">
            <a:extLst>
              <a:ext uri="{FF2B5EF4-FFF2-40B4-BE49-F238E27FC236}">
                <a16:creationId xmlns:a16="http://schemas.microsoft.com/office/drawing/2014/main" id="{7D4122B1-49EC-4F2C-927E-7FA18FD9E730}"/>
              </a:ext>
            </a:extLst>
          </p:cNvPr>
          <p:cNvGraphicFramePr>
            <a:graphicFrameLocks noChangeAspect="1"/>
          </p:cNvGraphicFramePr>
          <p:nvPr>
            <p:extLst>
              <p:ext uri="{D42A27DB-BD31-4B8C-83A1-F6EECF244321}">
                <p14:modId xmlns:p14="http://schemas.microsoft.com/office/powerpoint/2010/main" val="3384818462"/>
              </p:ext>
            </p:extLst>
          </p:nvPr>
        </p:nvGraphicFramePr>
        <p:xfrm>
          <a:off x="4223968" y="4115394"/>
          <a:ext cx="3539698" cy="1379884"/>
        </p:xfrm>
        <a:graphic>
          <a:graphicData uri="http://schemas.openxmlformats.org/presentationml/2006/ole">
            <mc:AlternateContent xmlns:mc="http://schemas.openxmlformats.org/markup-compatibility/2006">
              <mc:Choice xmlns:v="urn:schemas-microsoft-com:vml" Requires="v">
                <p:oleObj spid="_x0000_s38932" name="Equation" r:id="rId7" imgW="1396800" imgH="545760" progId="Equation.DSMT4">
                  <p:embed/>
                </p:oleObj>
              </mc:Choice>
              <mc:Fallback>
                <p:oleObj name="Equation" r:id="rId7" imgW="1396800" imgH="545760" progId="Equation.DSMT4">
                  <p:embed/>
                  <p:pic>
                    <p:nvPicPr>
                      <p:cNvPr id="0" name=""/>
                      <p:cNvPicPr/>
                      <p:nvPr/>
                    </p:nvPicPr>
                    <p:blipFill>
                      <a:blip r:embed="rId8"/>
                      <a:stretch>
                        <a:fillRect/>
                      </a:stretch>
                    </p:blipFill>
                    <p:spPr>
                      <a:xfrm>
                        <a:off x="4223968" y="4115394"/>
                        <a:ext cx="3539698" cy="1379884"/>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175C4961-AB92-4A20-AC11-E7FB3B6BF69A}"/>
              </a:ext>
            </a:extLst>
          </p:cNvPr>
          <p:cNvSpPr txBox="1"/>
          <p:nvPr/>
        </p:nvSpPr>
        <p:spPr>
          <a:xfrm>
            <a:off x="4078601" y="3361343"/>
            <a:ext cx="4068272" cy="523220"/>
          </a:xfrm>
          <a:prstGeom prst="rect">
            <a:avLst/>
          </a:prstGeom>
          <a:noFill/>
        </p:spPr>
        <p:txBody>
          <a:bodyPr wrap="square" rtlCol="0">
            <a:spAutoFit/>
          </a:bodyPr>
          <a:lstStyle/>
          <a:p>
            <a:r>
              <a:rPr lang="zh-CN" altLang="en-US" sz="2800" b="1" dirty="0"/>
              <a:t>求</a:t>
            </a:r>
            <a:r>
              <a:rPr lang="en-US" altLang="zh-CN" sz="2800" b="1" dirty="0"/>
              <a:t>U</a:t>
            </a:r>
            <a:r>
              <a:rPr lang="en-US" altLang="zh-CN" sz="2800" b="1" baseline="-25000" dirty="0"/>
              <a:t>OC</a:t>
            </a:r>
            <a:r>
              <a:rPr lang="zh-CN" altLang="en-US" sz="2800" b="1" dirty="0"/>
              <a:t>：</a:t>
            </a:r>
          </a:p>
        </p:txBody>
      </p:sp>
      <p:graphicFrame>
        <p:nvGraphicFramePr>
          <p:cNvPr id="10" name="对象 9">
            <a:extLst>
              <a:ext uri="{FF2B5EF4-FFF2-40B4-BE49-F238E27FC236}">
                <a16:creationId xmlns:a16="http://schemas.microsoft.com/office/drawing/2014/main" id="{529F0953-AE7E-45E8-82EC-6371CCA90059}"/>
              </a:ext>
            </a:extLst>
          </p:cNvPr>
          <p:cNvGraphicFramePr>
            <a:graphicFrameLocks noChangeAspect="1"/>
          </p:cNvGraphicFramePr>
          <p:nvPr>
            <p:extLst>
              <p:ext uri="{D42A27DB-BD31-4B8C-83A1-F6EECF244321}">
                <p14:modId xmlns:p14="http://schemas.microsoft.com/office/powerpoint/2010/main" val="1320543153"/>
              </p:ext>
            </p:extLst>
          </p:nvPr>
        </p:nvGraphicFramePr>
        <p:xfrm>
          <a:off x="5304574" y="5715291"/>
          <a:ext cx="1208351" cy="425583"/>
        </p:xfrm>
        <a:graphic>
          <a:graphicData uri="http://schemas.openxmlformats.org/presentationml/2006/ole">
            <mc:AlternateContent xmlns:mc="http://schemas.openxmlformats.org/markup-compatibility/2006">
              <mc:Choice xmlns:v="urn:schemas-microsoft-com:vml" Requires="v">
                <p:oleObj spid="_x0000_s38933" name="Equation" r:id="rId9" imgW="1514698" imgH="533378" progId="Equation.DSMT4">
                  <p:embed/>
                </p:oleObj>
              </mc:Choice>
              <mc:Fallback>
                <p:oleObj name="Equation" r:id="rId9" imgW="1514698" imgH="533378" progId="Equation.DSMT4">
                  <p:embed/>
                  <p:pic>
                    <p:nvPicPr>
                      <p:cNvPr id="0" name=""/>
                      <p:cNvPicPr/>
                      <p:nvPr/>
                    </p:nvPicPr>
                    <p:blipFill>
                      <a:blip r:embed="rId10"/>
                      <a:stretch>
                        <a:fillRect/>
                      </a:stretch>
                    </p:blipFill>
                    <p:spPr>
                      <a:xfrm>
                        <a:off x="5304574" y="5715291"/>
                        <a:ext cx="1208351" cy="42558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3ED8471-AB74-4AB8-A078-22B055B2B544}"/>
              </a:ext>
            </a:extLst>
          </p:cNvPr>
          <p:cNvGraphicFramePr>
            <a:graphicFrameLocks noChangeAspect="1"/>
          </p:cNvGraphicFramePr>
          <p:nvPr>
            <p:extLst>
              <p:ext uri="{D42A27DB-BD31-4B8C-83A1-F6EECF244321}">
                <p14:modId xmlns:p14="http://schemas.microsoft.com/office/powerpoint/2010/main" val="3401988399"/>
              </p:ext>
            </p:extLst>
          </p:nvPr>
        </p:nvGraphicFramePr>
        <p:xfrm>
          <a:off x="6842506" y="5713095"/>
          <a:ext cx="1651703" cy="486734"/>
        </p:xfrm>
        <a:graphic>
          <a:graphicData uri="http://schemas.openxmlformats.org/presentationml/2006/ole">
            <mc:AlternateContent xmlns:mc="http://schemas.openxmlformats.org/markup-compatibility/2006">
              <mc:Choice xmlns:v="urn:schemas-microsoft-com:vml" Requires="v">
                <p:oleObj spid="_x0000_s38934" name="Equation" r:id="rId11" imgW="1971898" imgH="580948" progId="Equation.DSMT4">
                  <p:embed/>
                </p:oleObj>
              </mc:Choice>
              <mc:Fallback>
                <p:oleObj name="Equation" r:id="rId11" imgW="1971898" imgH="580948" progId="Equation.DSMT4">
                  <p:embed/>
                  <p:pic>
                    <p:nvPicPr>
                      <p:cNvPr id="0" name=""/>
                      <p:cNvPicPr/>
                      <p:nvPr/>
                    </p:nvPicPr>
                    <p:blipFill>
                      <a:blip r:embed="rId12"/>
                      <a:stretch>
                        <a:fillRect/>
                      </a:stretch>
                    </p:blipFill>
                    <p:spPr>
                      <a:xfrm>
                        <a:off x="6842506" y="5713095"/>
                        <a:ext cx="1651703" cy="48673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82385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par>
                                <p:cTn id="46" presetID="22" presetClass="entr" presetSubtype="4"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18"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2.8 </a:t>
            </a:r>
            <a:r>
              <a:rPr lang="zh-CN" altLang="en-US" sz="2800" b="1" dirty="0"/>
              <a:t>用戴维南定理求图</a:t>
            </a:r>
            <a:r>
              <a:rPr lang="en-US" altLang="zh-CN" sz="2800" b="1" dirty="0"/>
              <a:t>2.15(a)</a:t>
            </a:r>
            <a:r>
              <a:rPr lang="zh-CN" altLang="en-US" sz="2800" b="1" dirty="0"/>
              <a:t>所示电路中的电流</a:t>
            </a:r>
            <a:r>
              <a:rPr lang="en-US" altLang="zh-CN" sz="2800" b="1" dirty="0"/>
              <a:t>I</a:t>
            </a:r>
            <a:r>
              <a:rPr lang="en-US" altLang="zh-CN" sz="2800" b="1" baseline="-25000" dirty="0"/>
              <a:t>1</a:t>
            </a:r>
            <a:r>
              <a:rPr lang="zh-CN" altLang="en-US" sz="2800" b="1" dirty="0"/>
              <a:t>。</a:t>
            </a:r>
          </a:p>
        </p:txBody>
      </p:sp>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7" name="文本框 16">
            <a:extLst>
              <a:ext uri="{FF2B5EF4-FFF2-40B4-BE49-F238E27FC236}">
                <a16:creationId xmlns:a16="http://schemas.microsoft.com/office/drawing/2014/main" id="{A3F4B56D-B799-4426-96AD-0BCF17A0E84B}"/>
              </a:ext>
            </a:extLst>
          </p:cNvPr>
          <p:cNvSpPr txBox="1"/>
          <p:nvPr/>
        </p:nvSpPr>
        <p:spPr>
          <a:xfrm>
            <a:off x="1219200" y="2373934"/>
            <a:ext cx="6575023" cy="523220"/>
          </a:xfrm>
          <a:prstGeom prst="rect">
            <a:avLst/>
          </a:prstGeom>
          <a:noFill/>
        </p:spPr>
        <p:txBody>
          <a:bodyPr wrap="square" rtlCol="0">
            <a:spAutoFit/>
          </a:bodyPr>
          <a:lstStyle/>
          <a:p>
            <a:r>
              <a:rPr lang="zh-CN" altLang="en-US" sz="2800" b="1" dirty="0"/>
              <a:t> 求短路电流</a:t>
            </a:r>
            <a:r>
              <a:rPr lang="en-US" altLang="zh-CN" sz="2800" b="1" dirty="0"/>
              <a:t>I</a:t>
            </a:r>
            <a:r>
              <a:rPr lang="en-US" altLang="zh-CN" sz="2800" b="1" baseline="-25000" dirty="0"/>
              <a:t>SC</a:t>
            </a:r>
            <a:r>
              <a:rPr lang="zh-CN" altLang="en-US" sz="2800" b="1" dirty="0"/>
              <a:t>：</a:t>
            </a:r>
          </a:p>
        </p:txBody>
      </p:sp>
      <p:pic>
        <p:nvPicPr>
          <p:cNvPr id="3" name="图片 2">
            <a:extLst>
              <a:ext uri="{FF2B5EF4-FFF2-40B4-BE49-F238E27FC236}">
                <a16:creationId xmlns:a16="http://schemas.microsoft.com/office/drawing/2014/main" id="{6CB3C4D2-5C1A-4C55-855E-FE26167654F3}"/>
              </a:ext>
            </a:extLst>
          </p:cNvPr>
          <p:cNvPicPr>
            <a:picLocks noChangeAspect="1"/>
          </p:cNvPicPr>
          <p:nvPr/>
        </p:nvPicPr>
        <p:blipFill>
          <a:blip r:embed="rId5"/>
          <a:stretch>
            <a:fillRect/>
          </a:stretch>
        </p:blipFill>
        <p:spPr>
          <a:xfrm>
            <a:off x="7857368" y="2209328"/>
            <a:ext cx="4334632" cy="2237426"/>
          </a:xfrm>
          <a:prstGeom prst="rect">
            <a:avLst/>
          </a:prstGeom>
        </p:spPr>
      </p:pic>
      <p:pic>
        <p:nvPicPr>
          <p:cNvPr id="2" name="图片 1">
            <a:extLst>
              <a:ext uri="{FF2B5EF4-FFF2-40B4-BE49-F238E27FC236}">
                <a16:creationId xmlns:a16="http://schemas.microsoft.com/office/drawing/2014/main" id="{81AA0190-28C1-4FAE-BC92-74AA1B3D7E9A}"/>
              </a:ext>
            </a:extLst>
          </p:cNvPr>
          <p:cNvPicPr>
            <a:picLocks noChangeAspect="1"/>
          </p:cNvPicPr>
          <p:nvPr/>
        </p:nvPicPr>
        <p:blipFill>
          <a:blip r:embed="rId6"/>
          <a:stretch>
            <a:fillRect/>
          </a:stretch>
        </p:blipFill>
        <p:spPr>
          <a:xfrm>
            <a:off x="240231" y="3429000"/>
            <a:ext cx="4298053" cy="2188654"/>
          </a:xfrm>
          <a:prstGeom prst="rect">
            <a:avLst/>
          </a:prstGeom>
        </p:spPr>
      </p:pic>
      <p:sp>
        <p:nvSpPr>
          <p:cNvPr id="5" name="矩形 4">
            <a:extLst>
              <a:ext uri="{FF2B5EF4-FFF2-40B4-BE49-F238E27FC236}">
                <a16:creationId xmlns:a16="http://schemas.microsoft.com/office/drawing/2014/main" id="{8B595B5A-A48E-4042-A9D1-7A1BBB3BF8D4}"/>
              </a:ext>
            </a:extLst>
          </p:cNvPr>
          <p:cNvSpPr/>
          <p:nvPr/>
        </p:nvSpPr>
        <p:spPr>
          <a:xfrm>
            <a:off x="3938568" y="2373934"/>
            <a:ext cx="3164649" cy="523220"/>
          </a:xfrm>
          <a:prstGeom prst="rect">
            <a:avLst/>
          </a:prstGeom>
        </p:spPr>
        <p:txBody>
          <a:bodyPr wrap="none">
            <a:spAutoFit/>
          </a:bodyPr>
          <a:lstStyle/>
          <a:p>
            <a:r>
              <a:rPr lang="zh-CN" altLang="en-US" sz="2800" b="1" dirty="0">
                <a:latin typeface="+mn-ea"/>
              </a:rPr>
              <a:t>用节点电压法可得 </a:t>
            </a:r>
          </a:p>
        </p:txBody>
      </p:sp>
      <p:graphicFrame>
        <p:nvGraphicFramePr>
          <p:cNvPr id="22" name="Object 20">
            <a:extLst>
              <a:ext uri="{FF2B5EF4-FFF2-40B4-BE49-F238E27FC236}">
                <a16:creationId xmlns:a16="http://schemas.microsoft.com/office/drawing/2014/main" id="{B96C0B65-F4D5-487F-952E-CCA0D5DE7A96}"/>
              </a:ext>
            </a:extLst>
          </p:cNvPr>
          <p:cNvGraphicFramePr>
            <a:graphicFrameLocks noChangeAspect="1"/>
          </p:cNvGraphicFramePr>
          <p:nvPr>
            <p:extLst>
              <p:ext uri="{D42A27DB-BD31-4B8C-83A1-F6EECF244321}">
                <p14:modId xmlns:p14="http://schemas.microsoft.com/office/powerpoint/2010/main" val="1040219800"/>
              </p:ext>
            </p:extLst>
          </p:nvPr>
        </p:nvGraphicFramePr>
        <p:xfrm>
          <a:off x="4442342" y="3328041"/>
          <a:ext cx="3695700" cy="1897063"/>
        </p:xfrm>
        <a:graphic>
          <a:graphicData uri="http://schemas.openxmlformats.org/presentationml/2006/ole">
            <mc:AlternateContent xmlns:mc="http://schemas.openxmlformats.org/markup-compatibility/2006">
              <mc:Choice xmlns:v="urn:schemas-microsoft-com:vml" Requires="v">
                <p:oleObj spid="_x0000_s39953" name="Equation" r:id="rId7" imgW="1473120" imgH="749160" progId="Equation.DSMT4">
                  <p:embed/>
                </p:oleObj>
              </mc:Choice>
              <mc:Fallback>
                <p:oleObj name="Equation" r:id="rId7" imgW="1473120" imgH="749160" progId="Equation.DSMT4">
                  <p:embed/>
                  <p:pic>
                    <p:nvPicPr>
                      <p:cNvPr id="23558" name="Object 20">
                        <a:extLst>
                          <a:ext uri="{FF2B5EF4-FFF2-40B4-BE49-F238E27FC236}">
                            <a16:creationId xmlns:a16="http://schemas.microsoft.com/office/drawing/2014/main" id="{CF541D76-C246-4F89-9E0C-65E9005E7C26}"/>
                          </a:ext>
                        </a:extLst>
                      </p:cNvPr>
                      <p:cNvPicPr>
                        <a:picLocks noChangeAspect="1" noChangeArrowheads="1"/>
                      </p:cNvPicPr>
                      <p:nvPr/>
                    </p:nvPicPr>
                    <p:blipFill>
                      <a:blip r:embed="rId8"/>
                      <a:srcRect/>
                      <a:stretch>
                        <a:fillRect/>
                      </a:stretch>
                    </p:blipFill>
                    <p:spPr bwMode="auto">
                      <a:xfrm>
                        <a:off x="4442342" y="3328041"/>
                        <a:ext cx="3695700" cy="189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本框 23">
            <a:extLst>
              <a:ext uri="{FF2B5EF4-FFF2-40B4-BE49-F238E27FC236}">
                <a16:creationId xmlns:a16="http://schemas.microsoft.com/office/drawing/2014/main" id="{F58220A8-90FE-43FF-AC42-F3A6FFFB6299}"/>
              </a:ext>
            </a:extLst>
          </p:cNvPr>
          <p:cNvSpPr txBox="1"/>
          <p:nvPr/>
        </p:nvSpPr>
        <p:spPr>
          <a:xfrm>
            <a:off x="4229101" y="5429543"/>
            <a:ext cx="1319444" cy="523220"/>
          </a:xfrm>
          <a:prstGeom prst="rect">
            <a:avLst/>
          </a:prstGeom>
          <a:noFill/>
        </p:spPr>
        <p:txBody>
          <a:bodyPr wrap="square" rtlCol="0">
            <a:spAutoFit/>
          </a:bodyPr>
          <a:lstStyle/>
          <a:p>
            <a:r>
              <a:rPr lang="zh-CN" altLang="en-US" sz="2800" b="1" dirty="0"/>
              <a:t>所以：</a:t>
            </a:r>
          </a:p>
        </p:txBody>
      </p:sp>
      <p:graphicFrame>
        <p:nvGraphicFramePr>
          <p:cNvPr id="6" name="对象 5">
            <a:extLst>
              <a:ext uri="{FF2B5EF4-FFF2-40B4-BE49-F238E27FC236}">
                <a16:creationId xmlns:a16="http://schemas.microsoft.com/office/drawing/2014/main" id="{F09E5B36-65B5-43D2-BF4B-66DBA6022C1D}"/>
              </a:ext>
            </a:extLst>
          </p:cNvPr>
          <p:cNvGraphicFramePr>
            <a:graphicFrameLocks noChangeAspect="1"/>
          </p:cNvGraphicFramePr>
          <p:nvPr>
            <p:extLst>
              <p:ext uri="{D42A27DB-BD31-4B8C-83A1-F6EECF244321}">
                <p14:modId xmlns:p14="http://schemas.microsoft.com/office/powerpoint/2010/main" val="3386513453"/>
              </p:ext>
            </p:extLst>
          </p:nvPr>
        </p:nvGraphicFramePr>
        <p:xfrm>
          <a:off x="5356351" y="5462255"/>
          <a:ext cx="1682950" cy="490508"/>
        </p:xfrm>
        <a:graphic>
          <a:graphicData uri="http://schemas.openxmlformats.org/presentationml/2006/ole">
            <mc:AlternateContent xmlns:mc="http://schemas.openxmlformats.org/markup-compatibility/2006">
              <mc:Choice xmlns:v="urn:schemas-microsoft-com:vml" Requires="v">
                <p:oleObj spid="_x0000_s39954" name="Equation" r:id="rId9" imgW="1895302" imgH="552406" progId="Equation.DSMT4">
                  <p:embed/>
                </p:oleObj>
              </mc:Choice>
              <mc:Fallback>
                <p:oleObj name="Equation" r:id="rId9" imgW="1895302" imgH="552406" progId="Equation.DSMT4">
                  <p:embed/>
                  <p:pic>
                    <p:nvPicPr>
                      <p:cNvPr id="0" name=""/>
                      <p:cNvPicPr/>
                      <p:nvPr/>
                    </p:nvPicPr>
                    <p:blipFill>
                      <a:blip r:embed="rId10"/>
                      <a:stretch>
                        <a:fillRect/>
                      </a:stretch>
                    </p:blipFill>
                    <p:spPr>
                      <a:xfrm>
                        <a:off x="5356351" y="5462255"/>
                        <a:ext cx="1682950" cy="49050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1DF25BC-23CB-4382-A6F6-8D5908A6477D}"/>
              </a:ext>
            </a:extLst>
          </p:cNvPr>
          <p:cNvGraphicFramePr>
            <a:graphicFrameLocks noChangeAspect="1"/>
          </p:cNvGraphicFramePr>
          <p:nvPr>
            <p:extLst>
              <p:ext uri="{D42A27DB-BD31-4B8C-83A1-F6EECF244321}">
                <p14:modId xmlns:p14="http://schemas.microsoft.com/office/powerpoint/2010/main" val="3759264320"/>
              </p:ext>
            </p:extLst>
          </p:nvPr>
        </p:nvGraphicFramePr>
        <p:xfrm>
          <a:off x="5356351" y="6017327"/>
          <a:ext cx="1746866" cy="688159"/>
        </p:xfrm>
        <a:graphic>
          <a:graphicData uri="http://schemas.openxmlformats.org/presentationml/2006/ole">
            <mc:AlternateContent xmlns:mc="http://schemas.openxmlformats.org/markup-compatibility/2006">
              <mc:Choice xmlns:v="urn:schemas-microsoft-com:vml" Requires="v">
                <p:oleObj spid="_x0000_s39955" name="Equation" r:id="rId11" imgW="2200498" imgH="866962" progId="Equation.DSMT4">
                  <p:embed/>
                </p:oleObj>
              </mc:Choice>
              <mc:Fallback>
                <p:oleObj name="Equation" r:id="rId11" imgW="2200498" imgH="866962" progId="Equation.DSMT4">
                  <p:embed/>
                  <p:pic>
                    <p:nvPicPr>
                      <p:cNvPr id="0" name=""/>
                      <p:cNvPicPr/>
                      <p:nvPr/>
                    </p:nvPicPr>
                    <p:blipFill>
                      <a:blip r:embed="rId12"/>
                      <a:stretch>
                        <a:fillRect/>
                      </a:stretch>
                    </p:blipFill>
                    <p:spPr>
                      <a:xfrm>
                        <a:off x="5356351" y="6017327"/>
                        <a:ext cx="1746866" cy="688159"/>
                      </a:xfrm>
                      <a:prstGeom prst="rect">
                        <a:avLst/>
                      </a:prstGeom>
                    </p:spPr>
                  </p:pic>
                </p:oleObj>
              </mc:Fallback>
            </mc:AlternateContent>
          </a:graphicData>
        </a:graphic>
      </p:graphicFrame>
      <p:sp>
        <p:nvSpPr>
          <p:cNvPr id="27" name="文本框 26">
            <a:extLst>
              <a:ext uri="{FF2B5EF4-FFF2-40B4-BE49-F238E27FC236}">
                <a16:creationId xmlns:a16="http://schemas.microsoft.com/office/drawing/2014/main" id="{591449C4-824A-426E-A9EB-C783918751C7}"/>
              </a:ext>
            </a:extLst>
          </p:cNvPr>
          <p:cNvSpPr txBox="1"/>
          <p:nvPr/>
        </p:nvSpPr>
        <p:spPr>
          <a:xfrm>
            <a:off x="7962900" y="4836385"/>
            <a:ext cx="1949765" cy="523220"/>
          </a:xfrm>
          <a:prstGeom prst="rect">
            <a:avLst/>
          </a:prstGeom>
          <a:noFill/>
        </p:spPr>
        <p:txBody>
          <a:bodyPr wrap="square" rtlCol="0">
            <a:spAutoFit/>
          </a:bodyPr>
          <a:lstStyle/>
          <a:p>
            <a:r>
              <a:rPr lang="zh-CN" altLang="en-US" sz="2800" b="1" dirty="0"/>
              <a:t>由此可得：</a:t>
            </a:r>
          </a:p>
        </p:txBody>
      </p:sp>
      <p:graphicFrame>
        <p:nvGraphicFramePr>
          <p:cNvPr id="12" name="对象 11">
            <a:extLst>
              <a:ext uri="{FF2B5EF4-FFF2-40B4-BE49-F238E27FC236}">
                <a16:creationId xmlns:a16="http://schemas.microsoft.com/office/drawing/2014/main" id="{D6BF2059-0840-4A26-9B8D-8FDF024175C7}"/>
              </a:ext>
            </a:extLst>
          </p:cNvPr>
          <p:cNvGraphicFramePr>
            <a:graphicFrameLocks noChangeAspect="1"/>
          </p:cNvGraphicFramePr>
          <p:nvPr>
            <p:extLst>
              <p:ext uri="{D42A27DB-BD31-4B8C-83A1-F6EECF244321}">
                <p14:modId xmlns:p14="http://schemas.microsoft.com/office/powerpoint/2010/main" val="776169235"/>
              </p:ext>
            </p:extLst>
          </p:nvPr>
        </p:nvGraphicFramePr>
        <p:xfrm>
          <a:off x="8545827" y="5490800"/>
          <a:ext cx="2733675" cy="923925"/>
        </p:xfrm>
        <a:graphic>
          <a:graphicData uri="http://schemas.openxmlformats.org/presentationml/2006/ole">
            <mc:AlternateContent xmlns:mc="http://schemas.openxmlformats.org/markup-compatibility/2006">
              <mc:Choice xmlns:v="urn:schemas-microsoft-com:vml" Requires="v">
                <p:oleObj spid="_x0000_s39956" name="Equation" r:id="rId13" imgW="2733700" imgH="924046" progId="Equation.DSMT4">
                  <p:embed/>
                </p:oleObj>
              </mc:Choice>
              <mc:Fallback>
                <p:oleObj name="Equation" r:id="rId13" imgW="2733700" imgH="924046" progId="Equation.DSMT4">
                  <p:embed/>
                  <p:pic>
                    <p:nvPicPr>
                      <p:cNvPr id="0" name=""/>
                      <p:cNvPicPr/>
                      <p:nvPr/>
                    </p:nvPicPr>
                    <p:blipFill>
                      <a:blip r:embed="rId14"/>
                      <a:stretch>
                        <a:fillRect/>
                      </a:stretch>
                    </p:blipFill>
                    <p:spPr>
                      <a:xfrm>
                        <a:off x="8545827" y="5490800"/>
                        <a:ext cx="2733675" cy="9239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45560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24" grpId="0"/>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902811" cy="523220"/>
          </a:xfrm>
          <a:prstGeom prst="rect">
            <a:avLst/>
          </a:prstGeom>
          <a:noFill/>
        </p:spPr>
        <p:txBody>
          <a:bodyPr wrap="none" rtlCol="0">
            <a:spAutoFit/>
          </a:bodyPr>
          <a:lstStyle/>
          <a:p>
            <a:r>
              <a:rPr lang="zh-CN" altLang="en-US" sz="2800" b="1" dirty="0">
                <a:solidFill>
                  <a:srgbClr val="FF0000"/>
                </a:solidFill>
              </a:rPr>
              <a:t>例题</a:t>
            </a:r>
            <a:endParaRPr lang="en-US" altLang="zh-CN" sz="2800" b="1" dirty="0">
              <a:solidFill>
                <a:srgbClr val="FF0000"/>
              </a:solidFill>
            </a:endParaRP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523220"/>
          </a:xfrm>
          <a:prstGeom prst="rect">
            <a:avLst/>
          </a:prstGeom>
          <a:noFill/>
        </p:spPr>
        <p:txBody>
          <a:bodyPr wrap="square" rtlCol="0">
            <a:spAutoFit/>
          </a:bodyPr>
          <a:lstStyle/>
          <a:p>
            <a:r>
              <a:rPr lang="zh-CN" altLang="en-US" sz="2800" b="1" dirty="0"/>
              <a:t>例</a:t>
            </a:r>
            <a:r>
              <a:rPr lang="en-US" altLang="zh-CN" sz="2800" b="1" dirty="0"/>
              <a:t>2.8 </a:t>
            </a:r>
            <a:r>
              <a:rPr lang="zh-CN" altLang="en-US" sz="2800" b="1" dirty="0"/>
              <a:t>用戴维南定理求图</a:t>
            </a:r>
            <a:r>
              <a:rPr lang="en-US" altLang="zh-CN" sz="2800" b="1" dirty="0"/>
              <a:t>2.15(a)</a:t>
            </a:r>
            <a:r>
              <a:rPr lang="zh-CN" altLang="en-US" sz="2800" b="1" dirty="0"/>
              <a:t>所示电路中的电流</a:t>
            </a:r>
            <a:r>
              <a:rPr lang="en-US" altLang="zh-CN" sz="2800" b="1" dirty="0"/>
              <a:t>I</a:t>
            </a:r>
            <a:r>
              <a:rPr lang="en-US" altLang="zh-CN" sz="2800" b="1" baseline="-25000" dirty="0"/>
              <a:t>1</a:t>
            </a:r>
            <a:r>
              <a:rPr lang="zh-CN" altLang="en-US" sz="2800" b="1" dirty="0"/>
              <a:t>。</a:t>
            </a:r>
          </a:p>
        </p:txBody>
      </p:sp>
      <p:grpSp>
        <p:nvGrpSpPr>
          <p:cNvPr id="13" name="组合 12">
            <a:extLst>
              <a:ext uri="{FF2B5EF4-FFF2-40B4-BE49-F238E27FC236}">
                <a16:creationId xmlns:a16="http://schemas.microsoft.com/office/drawing/2014/main" id="{6483B9FE-9EF2-42F9-80FB-CA79AE661F76}"/>
              </a:ext>
            </a:extLst>
          </p:cNvPr>
          <p:cNvGrpSpPr/>
          <p:nvPr/>
        </p:nvGrpSpPr>
        <p:grpSpPr>
          <a:xfrm>
            <a:off x="541537" y="2373934"/>
            <a:ext cx="677664" cy="523220"/>
            <a:chOff x="1630530" y="3167367"/>
            <a:chExt cx="677664" cy="523220"/>
          </a:xfrm>
        </p:grpSpPr>
        <p:sp>
          <p:nvSpPr>
            <p:cNvPr id="14" name="矩形: 圆角 13">
              <a:extLst>
                <a:ext uri="{FF2B5EF4-FFF2-40B4-BE49-F238E27FC236}">
                  <a16:creationId xmlns:a16="http://schemas.microsoft.com/office/drawing/2014/main" id="{C22327C4-FA20-426D-8967-C0446A1BB8E5}"/>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49D49A-3E1E-442C-A233-D27A9B7FF03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17" name="文本框 16">
            <a:extLst>
              <a:ext uri="{FF2B5EF4-FFF2-40B4-BE49-F238E27FC236}">
                <a16:creationId xmlns:a16="http://schemas.microsoft.com/office/drawing/2014/main" id="{A3F4B56D-B799-4426-96AD-0BCF17A0E84B}"/>
              </a:ext>
            </a:extLst>
          </p:cNvPr>
          <p:cNvSpPr txBox="1"/>
          <p:nvPr/>
        </p:nvSpPr>
        <p:spPr>
          <a:xfrm>
            <a:off x="1219200" y="2373934"/>
            <a:ext cx="6202532" cy="523220"/>
          </a:xfrm>
          <a:prstGeom prst="rect">
            <a:avLst/>
          </a:prstGeom>
          <a:noFill/>
        </p:spPr>
        <p:txBody>
          <a:bodyPr wrap="square" rtlCol="0">
            <a:spAutoFit/>
          </a:bodyPr>
          <a:lstStyle/>
          <a:p>
            <a:r>
              <a:rPr lang="zh-CN" altLang="en-US" sz="2800" b="1" dirty="0"/>
              <a:t> 戴维南等效电路，接上</a:t>
            </a:r>
            <a:r>
              <a:rPr lang="en-US" altLang="zh-CN" sz="2800" b="1" dirty="0"/>
              <a:t>9Ω</a:t>
            </a:r>
            <a:r>
              <a:rPr lang="zh-CN" altLang="en-US" sz="2800" b="1" dirty="0"/>
              <a:t>支路如下图： </a:t>
            </a:r>
          </a:p>
        </p:txBody>
      </p:sp>
      <p:pic>
        <p:nvPicPr>
          <p:cNvPr id="3" name="图片 2">
            <a:extLst>
              <a:ext uri="{FF2B5EF4-FFF2-40B4-BE49-F238E27FC236}">
                <a16:creationId xmlns:a16="http://schemas.microsoft.com/office/drawing/2014/main" id="{6CB3C4D2-5C1A-4C55-855E-FE26167654F3}"/>
              </a:ext>
            </a:extLst>
          </p:cNvPr>
          <p:cNvPicPr>
            <a:picLocks noChangeAspect="1"/>
          </p:cNvPicPr>
          <p:nvPr/>
        </p:nvPicPr>
        <p:blipFill>
          <a:blip r:embed="rId5"/>
          <a:stretch>
            <a:fillRect/>
          </a:stretch>
        </p:blipFill>
        <p:spPr>
          <a:xfrm>
            <a:off x="7857368" y="2209328"/>
            <a:ext cx="4334632" cy="2237426"/>
          </a:xfrm>
          <a:prstGeom prst="rect">
            <a:avLst/>
          </a:prstGeom>
        </p:spPr>
      </p:pic>
      <p:sp>
        <p:nvSpPr>
          <p:cNvPr id="24" name="文本框 23">
            <a:extLst>
              <a:ext uri="{FF2B5EF4-FFF2-40B4-BE49-F238E27FC236}">
                <a16:creationId xmlns:a16="http://schemas.microsoft.com/office/drawing/2014/main" id="{F58220A8-90FE-43FF-AC42-F3A6FFFB6299}"/>
              </a:ext>
            </a:extLst>
          </p:cNvPr>
          <p:cNvSpPr txBox="1"/>
          <p:nvPr/>
        </p:nvSpPr>
        <p:spPr>
          <a:xfrm>
            <a:off x="4069303" y="3328041"/>
            <a:ext cx="1319444" cy="523220"/>
          </a:xfrm>
          <a:prstGeom prst="rect">
            <a:avLst/>
          </a:prstGeom>
          <a:noFill/>
        </p:spPr>
        <p:txBody>
          <a:bodyPr wrap="square" rtlCol="0">
            <a:spAutoFit/>
          </a:bodyPr>
          <a:lstStyle/>
          <a:p>
            <a:r>
              <a:rPr lang="zh-CN" altLang="en-US" sz="2800" b="1" dirty="0"/>
              <a:t>所以：</a:t>
            </a:r>
          </a:p>
        </p:txBody>
      </p:sp>
      <p:pic>
        <p:nvPicPr>
          <p:cNvPr id="20" name="Picture 25">
            <a:extLst>
              <a:ext uri="{FF2B5EF4-FFF2-40B4-BE49-F238E27FC236}">
                <a16:creationId xmlns:a16="http://schemas.microsoft.com/office/drawing/2014/main" id="{B2DC84E9-D250-4482-8BB8-CBFC32675AA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1071" y="3429000"/>
            <a:ext cx="2429966" cy="22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extLst>
              <a:ext uri="{FF2B5EF4-FFF2-40B4-BE49-F238E27FC236}">
                <a16:creationId xmlns:a16="http://schemas.microsoft.com/office/drawing/2014/main" id="{992DE4FD-536F-44B2-B487-DD08568C12DF}"/>
              </a:ext>
            </a:extLst>
          </p:cNvPr>
          <p:cNvGraphicFramePr>
            <a:graphicFrameLocks noChangeAspect="1"/>
          </p:cNvGraphicFramePr>
          <p:nvPr>
            <p:extLst>
              <p:ext uri="{D42A27DB-BD31-4B8C-83A1-F6EECF244321}">
                <p14:modId xmlns:p14="http://schemas.microsoft.com/office/powerpoint/2010/main" val="2849196659"/>
              </p:ext>
            </p:extLst>
          </p:nvPr>
        </p:nvGraphicFramePr>
        <p:xfrm>
          <a:off x="4635575" y="4105424"/>
          <a:ext cx="2962275" cy="885825"/>
        </p:xfrm>
        <a:graphic>
          <a:graphicData uri="http://schemas.openxmlformats.org/presentationml/2006/ole">
            <mc:AlternateContent xmlns:mc="http://schemas.openxmlformats.org/markup-compatibility/2006">
              <mc:Choice xmlns:v="urn:schemas-microsoft-com:vml" Requires="v">
                <p:oleObj spid="_x0000_s40965" name="Equation" r:id="rId7" imgW="2962300" imgH="885990" progId="Equation.DSMT4">
                  <p:embed/>
                </p:oleObj>
              </mc:Choice>
              <mc:Fallback>
                <p:oleObj name="Equation" r:id="rId7" imgW="2962300" imgH="885990" progId="Equation.DSMT4">
                  <p:embed/>
                  <p:pic>
                    <p:nvPicPr>
                      <p:cNvPr id="0" name=""/>
                      <p:cNvPicPr/>
                      <p:nvPr/>
                    </p:nvPicPr>
                    <p:blipFill>
                      <a:blip r:embed="rId8"/>
                      <a:stretch>
                        <a:fillRect/>
                      </a:stretch>
                    </p:blipFill>
                    <p:spPr>
                      <a:xfrm>
                        <a:off x="4635575" y="4105424"/>
                        <a:ext cx="2962275" cy="8858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463564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支路电流法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1384995"/>
          </a:xfrm>
          <a:prstGeom prst="rect">
            <a:avLst/>
          </a:prstGeom>
          <a:noFill/>
        </p:spPr>
        <p:txBody>
          <a:bodyPr wrap="square" rtlCol="0">
            <a:spAutoFit/>
          </a:bodyPr>
          <a:lstStyle/>
          <a:p>
            <a:r>
              <a:rPr lang="zh-CN" altLang="en-US" sz="2800" b="1" dirty="0"/>
              <a:t>        支路电流法是直接</a:t>
            </a:r>
            <a:r>
              <a:rPr lang="zh-CN" altLang="en-US" sz="2800" b="1" dirty="0">
                <a:solidFill>
                  <a:srgbClr val="FF0000"/>
                </a:solidFill>
              </a:rPr>
              <a:t>以支路电流为未知量</a:t>
            </a:r>
            <a:r>
              <a:rPr lang="zh-CN" altLang="en-US" sz="2800" b="1" dirty="0"/>
              <a:t>，根据元件的</a:t>
            </a:r>
            <a:r>
              <a:rPr lang="en-US" altLang="zh-CN" sz="2800" b="1" dirty="0">
                <a:solidFill>
                  <a:srgbClr val="FF0000"/>
                </a:solidFill>
              </a:rPr>
              <a:t>VCR</a:t>
            </a:r>
            <a:r>
              <a:rPr lang="zh-CN" altLang="en-US" sz="2800" b="1" dirty="0"/>
              <a:t>及</a:t>
            </a:r>
            <a:r>
              <a:rPr lang="en-US" altLang="zh-CN" sz="2800" b="1" dirty="0">
                <a:solidFill>
                  <a:srgbClr val="FF0000"/>
                </a:solidFill>
              </a:rPr>
              <a:t>KCL</a:t>
            </a:r>
            <a:r>
              <a:rPr lang="zh-CN" altLang="en-US" sz="2800" b="1" dirty="0"/>
              <a:t>、</a:t>
            </a:r>
            <a:r>
              <a:rPr lang="en-US" altLang="zh-CN" sz="2800" b="1" dirty="0">
                <a:solidFill>
                  <a:srgbClr val="FF0000"/>
                </a:solidFill>
              </a:rPr>
              <a:t>KVL</a:t>
            </a:r>
            <a:r>
              <a:rPr lang="zh-CN" altLang="en-US" sz="2800" b="1" dirty="0"/>
              <a:t>约束关系，建立数目足够且</a:t>
            </a:r>
            <a:r>
              <a:rPr lang="zh-CN" altLang="en-US" sz="2800" b="1" dirty="0">
                <a:solidFill>
                  <a:srgbClr val="FF0000"/>
                </a:solidFill>
              </a:rPr>
              <a:t>相互独立的方程组</a:t>
            </a:r>
            <a:r>
              <a:rPr lang="zh-CN" altLang="en-US" sz="2800" b="1" dirty="0"/>
              <a:t>，解出各支路电流，进而求得人们期望得到的电路中任一支路的电压、功率等。</a:t>
            </a:r>
          </a:p>
        </p:txBody>
      </p:sp>
      <p:sp>
        <p:nvSpPr>
          <p:cNvPr id="20" name="文本框 19">
            <a:extLst>
              <a:ext uri="{FF2B5EF4-FFF2-40B4-BE49-F238E27FC236}">
                <a16:creationId xmlns:a16="http://schemas.microsoft.com/office/drawing/2014/main" id="{F7378DC5-821B-432C-83D7-0F8031A77E76}"/>
              </a:ext>
            </a:extLst>
          </p:cNvPr>
          <p:cNvSpPr txBox="1"/>
          <p:nvPr/>
        </p:nvSpPr>
        <p:spPr>
          <a:xfrm>
            <a:off x="541538" y="4112871"/>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、使用范围</a:t>
            </a:r>
          </a:p>
        </p:txBody>
      </p:sp>
      <p:sp>
        <p:nvSpPr>
          <p:cNvPr id="23" name="文本框 22">
            <a:extLst>
              <a:ext uri="{FF2B5EF4-FFF2-40B4-BE49-F238E27FC236}">
                <a16:creationId xmlns:a16="http://schemas.microsoft.com/office/drawing/2014/main" id="{DE644A77-EC16-46A3-A9FB-0B9E745DCEDB}"/>
              </a:ext>
            </a:extLst>
          </p:cNvPr>
          <p:cNvSpPr txBox="1"/>
          <p:nvPr/>
        </p:nvSpPr>
        <p:spPr>
          <a:xfrm>
            <a:off x="541537" y="4866922"/>
            <a:ext cx="11052699" cy="954107"/>
          </a:xfrm>
          <a:prstGeom prst="rect">
            <a:avLst/>
          </a:prstGeom>
          <a:noFill/>
        </p:spPr>
        <p:txBody>
          <a:bodyPr wrap="square" rtlCol="0">
            <a:spAutoFit/>
          </a:bodyPr>
          <a:lstStyle/>
          <a:p>
            <a:r>
              <a:rPr lang="zh-CN" altLang="en-US" sz="2800" b="1" dirty="0"/>
              <a:t>        原则上适用于各种复杂电路，但当支路数很多时，方程数增加，计算量加大。因此，适用于</a:t>
            </a:r>
            <a:r>
              <a:rPr lang="zh-CN" altLang="en-US" sz="2800" b="1" dirty="0">
                <a:solidFill>
                  <a:srgbClr val="FF0000"/>
                </a:solidFill>
              </a:rPr>
              <a:t>支路数较少的电路</a:t>
            </a:r>
            <a:r>
              <a:rPr lang="zh-CN" altLang="en-US" sz="2800" b="1" dirty="0"/>
              <a:t>。</a:t>
            </a:r>
          </a:p>
        </p:txBody>
      </p:sp>
    </p:spTree>
    <p:custDataLst>
      <p:tags r:id="rId1"/>
    </p:custDataLst>
    <p:extLst>
      <p:ext uri="{BB962C8B-B14F-4D97-AF65-F5344CB8AC3E}">
        <p14:creationId xmlns:p14="http://schemas.microsoft.com/office/powerpoint/2010/main" val="627575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pic>
        <p:nvPicPr>
          <p:cNvPr id="10" name="Picture 9">
            <a:extLst>
              <a:ext uri="{FF2B5EF4-FFF2-40B4-BE49-F238E27FC236}">
                <a16:creationId xmlns:a16="http://schemas.microsoft.com/office/drawing/2014/main" id="{CEC582D1-7FA3-494C-B670-885516DBBF2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2150" y="865832"/>
            <a:ext cx="35306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8EEE7D98-A95D-4C9E-9EF5-7E7315E369C9}"/>
              </a:ext>
            </a:extLst>
          </p:cNvPr>
          <p:cNvSpPr txBox="1"/>
          <p:nvPr/>
        </p:nvSpPr>
        <p:spPr>
          <a:xfrm>
            <a:off x="349250" y="865832"/>
            <a:ext cx="7610003" cy="954107"/>
          </a:xfrm>
          <a:prstGeom prst="rect">
            <a:avLst/>
          </a:prstGeom>
          <a:noFill/>
        </p:spPr>
        <p:txBody>
          <a:bodyPr wrap="square" rtlCol="0">
            <a:spAutoFit/>
          </a:bodyPr>
          <a:lstStyle/>
          <a:p>
            <a:r>
              <a:rPr lang="zh-CN" altLang="en-US" sz="2800" b="1" dirty="0">
                <a:latin typeface="+mn-ea"/>
              </a:rPr>
              <a:t>        电路电压电流参考方向如右图所示，根据</a:t>
            </a:r>
            <a:r>
              <a:rPr lang="en-US" altLang="zh-CN" sz="2800" b="1" dirty="0">
                <a:latin typeface="+mn-ea"/>
              </a:rPr>
              <a:t>KCL</a:t>
            </a:r>
            <a:r>
              <a:rPr lang="zh-CN" altLang="en-US" sz="2800" b="1" dirty="0">
                <a:latin typeface="+mn-ea"/>
              </a:rPr>
              <a:t>，对节点</a:t>
            </a:r>
            <a:r>
              <a:rPr lang="en-US" altLang="zh-CN" sz="2800" b="1" dirty="0">
                <a:latin typeface="+mn-ea"/>
              </a:rPr>
              <a:t>a</a:t>
            </a:r>
            <a:r>
              <a:rPr lang="zh-CN" altLang="en-US" sz="2800" b="1" dirty="0">
                <a:latin typeface="+mn-ea"/>
              </a:rPr>
              <a:t>和</a:t>
            </a:r>
            <a:r>
              <a:rPr lang="en-US" altLang="zh-CN" sz="2800" b="1" dirty="0">
                <a:latin typeface="+mn-ea"/>
              </a:rPr>
              <a:t>b</a:t>
            </a:r>
            <a:r>
              <a:rPr lang="zh-CN" altLang="en-US" sz="2800" b="1" dirty="0">
                <a:latin typeface="+mn-ea"/>
              </a:rPr>
              <a:t>分解建立电流方程：</a:t>
            </a:r>
          </a:p>
        </p:txBody>
      </p:sp>
      <p:graphicFrame>
        <p:nvGraphicFramePr>
          <p:cNvPr id="5" name="对象 4">
            <a:extLst>
              <a:ext uri="{FF2B5EF4-FFF2-40B4-BE49-F238E27FC236}">
                <a16:creationId xmlns:a16="http://schemas.microsoft.com/office/drawing/2014/main" id="{A89823F0-9EDD-4BAF-B7F4-79D5D49DA156}"/>
              </a:ext>
            </a:extLst>
          </p:cNvPr>
          <p:cNvGraphicFramePr>
            <a:graphicFrameLocks noChangeAspect="1"/>
          </p:cNvGraphicFramePr>
          <p:nvPr>
            <p:extLst>
              <p:ext uri="{D42A27DB-BD31-4B8C-83A1-F6EECF244321}">
                <p14:modId xmlns:p14="http://schemas.microsoft.com/office/powerpoint/2010/main" val="3482439175"/>
              </p:ext>
            </p:extLst>
          </p:nvPr>
        </p:nvGraphicFramePr>
        <p:xfrm>
          <a:off x="2848886" y="2096937"/>
          <a:ext cx="2069794" cy="954106"/>
        </p:xfrm>
        <a:graphic>
          <a:graphicData uri="http://schemas.openxmlformats.org/presentationml/2006/ole">
            <mc:AlternateContent xmlns:mc="http://schemas.openxmlformats.org/markup-compatibility/2006">
              <mc:Choice xmlns:v="urn:schemas-microsoft-com:vml" Requires="v">
                <p:oleObj spid="_x0000_s1244" name="Equation" r:id="rId6" imgW="850680" imgH="393480" progId="Equation.DSMT4">
                  <p:embed/>
                </p:oleObj>
              </mc:Choice>
              <mc:Fallback>
                <p:oleObj name="Equation" r:id="rId6" imgW="850680" imgH="393480" progId="Equation.DSMT4">
                  <p:embed/>
                  <p:pic>
                    <p:nvPicPr>
                      <p:cNvPr id="0" name="Object 2"/>
                      <p:cNvPicPr>
                        <a:picLocks noChangeAspect="1" noChangeArrowheads="1"/>
                      </p:cNvPicPr>
                      <p:nvPr/>
                    </p:nvPicPr>
                    <p:blipFill>
                      <a:blip r:embed="rId7"/>
                      <a:srcRect/>
                      <a:stretch>
                        <a:fillRect/>
                      </a:stretch>
                    </p:blipFill>
                    <p:spPr bwMode="auto">
                      <a:xfrm>
                        <a:off x="2848886" y="2096937"/>
                        <a:ext cx="2069794" cy="954106"/>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A974EDBB-0034-447C-929A-5C4E373B848E}"/>
              </a:ext>
            </a:extLst>
          </p:cNvPr>
          <p:cNvSpPr txBox="1"/>
          <p:nvPr/>
        </p:nvSpPr>
        <p:spPr>
          <a:xfrm>
            <a:off x="1380214" y="2050770"/>
            <a:ext cx="1468672" cy="523220"/>
          </a:xfrm>
          <a:prstGeom prst="rect">
            <a:avLst/>
          </a:prstGeom>
          <a:noFill/>
        </p:spPr>
        <p:txBody>
          <a:bodyPr wrap="none" rtlCol="0">
            <a:spAutoFit/>
          </a:bodyPr>
          <a:lstStyle/>
          <a:p>
            <a:r>
              <a:rPr lang="zh-CN" altLang="en-US" sz="2800" b="1" dirty="0">
                <a:latin typeface="+mn-ea"/>
              </a:rPr>
              <a:t>节点</a:t>
            </a:r>
            <a:r>
              <a:rPr lang="en-US" altLang="zh-CN" sz="2800" b="1" dirty="0">
                <a:latin typeface="+mn-ea"/>
              </a:rPr>
              <a:t>a</a:t>
            </a:r>
            <a:r>
              <a:rPr lang="zh-CN" altLang="en-US" sz="2800" b="1" dirty="0">
                <a:latin typeface="+mn-ea"/>
              </a:rPr>
              <a:t>：</a:t>
            </a:r>
          </a:p>
        </p:txBody>
      </p:sp>
      <p:sp>
        <p:nvSpPr>
          <p:cNvPr id="19" name="文本框 18">
            <a:extLst>
              <a:ext uri="{FF2B5EF4-FFF2-40B4-BE49-F238E27FC236}">
                <a16:creationId xmlns:a16="http://schemas.microsoft.com/office/drawing/2014/main" id="{AB1802F2-3AC4-41AC-85B5-99D96D7FF6DA}"/>
              </a:ext>
            </a:extLst>
          </p:cNvPr>
          <p:cNvSpPr txBox="1"/>
          <p:nvPr/>
        </p:nvSpPr>
        <p:spPr>
          <a:xfrm>
            <a:off x="1348154" y="2527823"/>
            <a:ext cx="1500732" cy="523220"/>
          </a:xfrm>
          <a:prstGeom prst="rect">
            <a:avLst/>
          </a:prstGeom>
          <a:noFill/>
        </p:spPr>
        <p:txBody>
          <a:bodyPr wrap="none" rtlCol="0">
            <a:spAutoFit/>
          </a:bodyPr>
          <a:lstStyle/>
          <a:p>
            <a:r>
              <a:rPr lang="zh-CN" altLang="en-US" sz="2800" b="1" dirty="0">
                <a:latin typeface="+mn-ea"/>
              </a:rPr>
              <a:t>节点</a:t>
            </a:r>
            <a:r>
              <a:rPr lang="en-US" altLang="zh-CN" sz="2800" b="1" dirty="0">
                <a:latin typeface="+mn-ea"/>
              </a:rPr>
              <a:t>b</a:t>
            </a:r>
            <a:r>
              <a:rPr lang="zh-CN" altLang="en-US" sz="2800" b="1" dirty="0">
                <a:latin typeface="+mn-ea"/>
              </a:rPr>
              <a:t>：</a:t>
            </a:r>
          </a:p>
        </p:txBody>
      </p:sp>
      <p:sp>
        <p:nvSpPr>
          <p:cNvPr id="11" name="文本框 10">
            <a:extLst>
              <a:ext uri="{FF2B5EF4-FFF2-40B4-BE49-F238E27FC236}">
                <a16:creationId xmlns:a16="http://schemas.microsoft.com/office/drawing/2014/main" id="{1305E7E0-A656-4AA9-B0DF-5E8FDE626DF3}"/>
              </a:ext>
            </a:extLst>
          </p:cNvPr>
          <p:cNvSpPr txBox="1"/>
          <p:nvPr/>
        </p:nvSpPr>
        <p:spPr>
          <a:xfrm>
            <a:off x="5146868" y="2293566"/>
            <a:ext cx="2937094" cy="523220"/>
          </a:xfrm>
          <a:prstGeom prst="rect">
            <a:avLst/>
          </a:prstGeom>
          <a:noFill/>
        </p:spPr>
        <p:txBody>
          <a:bodyPr wrap="square" rtlCol="0">
            <a:spAutoFit/>
          </a:bodyPr>
          <a:lstStyle/>
          <a:p>
            <a:r>
              <a:rPr lang="zh-CN" altLang="en-US" sz="2800" b="1" dirty="0">
                <a:solidFill>
                  <a:srgbClr val="FF0000"/>
                </a:solidFill>
                <a:latin typeface="+mn-ea"/>
              </a:rPr>
              <a:t>只有</a:t>
            </a:r>
            <a:r>
              <a:rPr lang="en-US" altLang="zh-CN" sz="2800" b="1" dirty="0">
                <a:solidFill>
                  <a:srgbClr val="FF0000"/>
                </a:solidFill>
                <a:latin typeface="+mn-ea"/>
              </a:rPr>
              <a:t>1</a:t>
            </a:r>
            <a:r>
              <a:rPr lang="zh-CN" altLang="en-US" sz="2800" b="1" dirty="0">
                <a:solidFill>
                  <a:srgbClr val="FF0000"/>
                </a:solidFill>
                <a:latin typeface="+mn-ea"/>
              </a:rPr>
              <a:t>个独立节点</a:t>
            </a:r>
          </a:p>
        </p:txBody>
      </p:sp>
      <p:sp>
        <p:nvSpPr>
          <p:cNvPr id="22" name="文本框 21">
            <a:extLst>
              <a:ext uri="{FF2B5EF4-FFF2-40B4-BE49-F238E27FC236}">
                <a16:creationId xmlns:a16="http://schemas.microsoft.com/office/drawing/2014/main" id="{79ABC90C-E9FB-4EC3-9F97-A87C4D7B40EC}"/>
              </a:ext>
            </a:extLst>
          </p:cNvPr>
          <p:cNvSpPr txBox="1"/>
          <p:nvPr/>
        </p:nvSpPr>
        <p:spPr>
          <a:xfrm>
            <a:off x="349249" y="3281464"/>
            <a:ext cx="7610003" cy="954107"/>
          </a:xfrm>
          <a:prstGeom prst="rect">
            <a:avLst/>
          </a:prstGeom>
          <a:noFill/>
        </p:spPr>
        <p:txBody>
          <a:bodyPr wrap="square" rtlCol="0">
            <a:spAutoFit/>
          </a:bodyPr>
          <a:lstStyle/>
          <a:p>
            <a:r>
              <a:rPr lang="zh-CN" altLang="en-US" sz="2800" b="1" dirty="0">
                <a:latin typeface="+mn-ea"/>
              </a:rPr>
              <a:t>        根据</a:t>
            </a:r>
            <a:r>
              <a:rPr lang="en-US" altLang="zh-CN" sz="2800" b="1" dirty="0">
                <a:latin typeface="+mn-ea"/>
              </a:rPr>
              <a:t>KVL</a:t>
            </a:r>
            <a:r>
              <a:rPr lang="zh-CN" altLang="en-US" sz="2800" b="1" dirty="0">
                <a:latin typeface="+mn-ea"/>
              </a:rPr>
              <a:t>，对回路</a:t>
            </a:r>
            <a:r>
              <a:rPr lang="en-US" altLang="zh-CN" sz="2800" b="1" dirty="0">
                <a:latin typeface="+mn-ea"/>
              </a:rPr>
              <a:t>I</a:t>
            </a:r>
            <a:r>
              <a:rPr lang="zh-CN" altLang="en-US" sz="2800" b="1" dirty="0">
                <a:latin typeface="+mn-ea"/>
              </a:rPr>
              <a:t>、回路</a:t>
            </a:r>
            <a:r>
              <a:rPr lang="en-US" altLang="zh-CN" sz="2800" b="1" dirty="0">
                <a:latin typeface="+mn-ea"/>
              </a:rPr>
              <a:t>II</a:t>
            </a:r>
            <a:r>
              <a:rPr lang="zh-CN" altLang="en-US" sz="2800" b="1" dirty="0">
                <a:latin typeface="+mn-ea"/>
              </a:rPr>
              <a:t>、回路</a:t>
            </a:r>
            <a:r>
              <a:rPr lang="en-US" altLang="zh-CN" sz="2800" b="1" dirty="0">
                <a:latin typeface="+mn-ea"/>
              </a:rPr>
              <a:t>III</a:t>
            </a:r>
            <a:r>
              <a:rPr lang="zh-CN" altLang="en-US" sz="2800" b="1" dirty="0">
                <a:latin typeface="+mn-ea"/>
              </a:rPr>
              <a:t>建立方程：</a:t>
            </a:r>
          </a:p>
        </p:txBody>
      </p:sp>
      <p:graphicFrame>
        <p:nvGraphicFramePr>
          <p:cNvPr id="14" name="对象 13">
            <a:extLst>
              <a:ext uri="{FF2B5EF4-FFF2-40B4-BE49-F238E27FC236}">
                <a16:creationId xmlns:a16="http://schemas.microsoft.com/office/drawing/2014/main" id="{95989F7B-5CE5-42E3-A628-04255FC9A2F7}"/>
              </a:ext>
            </a:extLst>
          </p:cNvPr>
          <p:cNvGraphicFramePr>
            <a:graphicFrameLocks noChangeAspect="1"/>
          </p:cNvGraphicFramePr>
          <p:nvPr>
            <p:extLst>
              <p:ext uri="{D42A27DB-BD31-4B8C-83A1-F6EECF244321}">
                <p14:modId xmlns:p14="http://schemas.microsoft.com/office/powerpoint/2010/main" val="2842769380"/>
              </p:ext>
            </p:extLst>
          </p:nvPr>
        </p:nvGraphicFramePr>
        <p:xfrm>
          <a:off x="2848885" y="4278310"/>
          <a:ext cx="3470434" cy="1451272"/>
        </p:xfrm>
        <a:graphic>
          <a:graphicData uri="http://schemas.openxmlformats.org/presentationml/2006/ole">
            <mc:AlternateContent xmlns:mc="http://schemas.openxmlformats.org/markup-compatibility/2006">
              <mc:Choice xmlns:v="urn:schemas-microsoft-com:vml" Requires="v">
                <p:oleObj spid="_x0000_s1245" name="Equation" r:id="rId8" imgW="1396800" imgH="583920" progId="Equation.DSMT4">
                  <p:embed/>
                </p:oleObj>
              </mc:Choice>
              <mc:Fallback>
                <p:oleObj name="Equation" r:id="rId8" imgW="1396800" imgH="583920" progId="Equation.DSMT4">
                  <p:embed/>
                  <p:pic>
                    <p:nvPicPr>
                      <p:cNvPr id="0" name=""/>
                      <p:cNvPicPr/>
                      <p:nvPr/>
                    </p:nvPicPr>
                    <p:blipFill>
                      <a:blip r:embed="rId9"/>
                      <a:stretch>
                        <a:fillRect/>
                      </a:stretch>
                    </p:blipFill>
                    <p:spPr>
                      <a:xfrm>
                        <a:off x="2848885" y="4278310"/>
                        <a:ext cx="3470434" cy="1451272"/>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506B05E9-6736-4B00-AEE9-92BD3D58DAA9}"/>
              </a:ext>
            </a:extLst>
          </p:cNvPr>
          <p:cNvSpPr txBox="1"/>
          <p:nvPr/>
        </p:nvSpPr>
        <p:spPr>
          <a:xfrm>
            <a:off x="1466776" y="4235571"/>
            <a:ext cx="1382110" cy="523220"/>
          </a:xfrm>
          <a:prstGeom prst="rect">
            <a:avLst/>
          </a:prstGeom>
          <a:noFill/>
        </p:spPr>
        <p:txBody>
          <a:bodyPr wrap="none" rtlCol="0">
            <a:spAutoFit/>
          </a:bodyPr>
          <a:lstStyle/>
          <a:p>
            <a:r>
              <a:rPr lang="zh-CN" altLang="en-US" sz="2800" b="1" dirty="0">
                <a:latin typeface="+mn-ea"/>
              </a:rPr>
              <a:t>回路</a:t>
            </a:r>
            <a:r>
              <a:rPr lang="en-US" altLang="zh-CN" sz="2800" b="1" dirty="0">
                <a:latin typeface="+mn-ea"/>
              </a:rPr>
              <a:t>I</a:t>
            </a:r>
            <a:r>
              <a:rPr lang="zh-CN" altLang="en-US" sz="2800" b="1" dirty="0">
                <a:latin typeface="+mn-ea"/>
              </a:rPr>
              <a:t>：</a:t>
            </a:r>
          </a:p>
        </p:txBody>
      </p:sp>
      <p:sp>
        <p:nvSpPr>
          <p:cNvPr id="25" name="文本框 24">
            <a:extLst>
              <a:ext uri="{FF2B5EF4-FFF2-40B4-BE49-F238E27FC236}">
                <a16:creationId xmlns:a16="http://schemas.microsoft.com/office/drawing/2014/main" id="{EDBBCF30-95F1-4494-A149-1B49D0F46DE0}"/>
              </a:ext>
            </a:extLst>
          </p:cNvPr>
          <p:cNvSpPr txBox="1"/>
          <p:nvPr/>
        </p:nvSpPr>
        <p:spPr>
          <a:xfrm>
            <a:off x="1466776" y="4720966"/>
            <a:ext cx="1502334" cy="523220"/>
          </a:xfrm>
          <a:prstGeom prst="rect">
            <a:avLst/>
          </a:prstGeom>
          <a:noFill/>
        </p:spPr>
        <p:txBody>
          <a:bodyPr wrap="none" rtlCol="0">
            <a:spAutoFit/>
          </a:bodyPr>
          <a:lstStyle/>
          <a:p>
            <a:r>
              <a:rPr lang="zh-CN" altLang="en-US" sz="2800" b="1" dirty="0">
                <a:latin typeface="+mn-ea"/>
              </a:rPr>
              <a:t>回路</a:t>
            </a:r>
            <a:r>
              <a:rPr lang="en-US" altLang="zh-CN" sz="2800" b="1" dirty="0">
                <a:latin typeface="+mn-ea"/>
              </a:rPr>
              <a:t>II</a:t>
            </a:r>
            <a:r>
              <a:rPr lang="zh-CN" altLang="en-US" sz="2800" b="1" dirty="0">
                <a:latin typeface="+mn-ea"/>
              </a:rPr>
              <a:t>：</a:t>
            </a:r>
          </a:p>
        </p:txBody>
      </p:sp>
      <p:sp>
        <p:nvSpPr>
          <p:cNvPr id="26" name="文本框 25">
            <a:extLst>
              <a:ext uri="{FF2B5EF4-FFF2-40B4-BE49-F238E27FC236}">
                <a16:creationId xmlns:a16="http://schemas.microsoft.com/office/drawing/2014/main" id="{B0246D68-125B-4E6E-B9CD-90EC050904ED}"/>
              </a:ext>
            </a:extLst>
          </p:cNvPr>
          <p:cNvSpPr txBox="1"/>
          <p:nvPr/>
        </p:nvSpPr>
        <p:spPr>
          <a:xfrm>
            <a:off x="1466774" y="5187450"/>
            <a:ext cx="1622560" cy="523220"/>
          </a:xfrm>
          <a:prstGeom prst="rect">
            <a:avLst/>
          </a:prstGeom>
          <a:noFill/>
        </p:spPr>
        <p:txBody>
          <a:bodyPr wrap="none" rtlCol="0">
            <a:spAutoFit/>
          </a:bodyPr>
          <a:lstStyle/>
          <a:p>
            <a:r>
              <a:rPr lang="zh-CN" altLang="en-US" sz="2800" b="1" dirty="0">
                <a:latin typeface="+mn-ea"/>
              </a:rPr>
              <a:t>回路</a:t>
            </a:r>
            <a:r>
              <a:rPr lang="en-US" altLang="zh-CN" sz="2800" b="1" dirty="0">
                <a:latin typeface="+mn-ea"/>
              </a:rPr>
              <a:t>III</a:t>
            </a:r>
            <a:r>
              <a:rPr lang="zh-CN" altLang="en-US" sz="2800" b="1" dirty="0">
                <a:latin typeface="+mn-ea"/>
              </a:rPr>
              <a:t>：</a:t>
            </a:r>
          </a:p>
        </p:txBody>
      </p:sp>
      <p:sp>
        <p:nvSpPr>
          <p:cNvPr id="27" name="文本框 26">
            <a:extLst>
              <a:ext uri="{FF2B5EF4-FFF2-40B4-BE49-F238E27FC236}">
                <a16:creationId xmlns:a16="http://schemas.microsoft.com/office/drawing/2014/main" id="{C922C547-E2BC-4617-8EB0-728AF8977CE9}"/>
              </a:ext>
            </a:extLst>
          </p:cNvPr>
          <p:cNvSpPr txBox="1"/>
          <p:nvPr/>
        </p:nvSpPr>
        <p:spPr>
          <a:xfrm>
            <a:off x="6319319" y="4726688"/>
            <a:ext cx="2937094" cy="523220"/>
          </a:xfrm>
          <a:prstGeom prst="rect">
            <a:avLst/>
          </a:prstGeom>
          <a:noFill/>
        </p:spPr>
        <p:txBody>
          <a:bodyPr wrap="square" rtlCol="0">
            <a:spAutoFit/>
          </a:bodyPr>
          <a:lstStyle/>
          <a:p>
            <a:r>
              <a:rPr lang="zh-CN" altLang="en-US" sz="2800" b="1" dirty="0">
                <a:solidFill>
                  <a:srgbClr val="FF0000"/>
                </a:solidFill>
                <a:latin typeface="+mn-ea"/>
              </a:rPr>
              <a:t>只有</a:t>
            </a:r>
            <a:r>
              <a:rPr lang="en-US" altLang="zh-CN" sz="2800" b="1" dirty="0">
                <a:solidFill>
                  <a:srgbClr val="FF0000"/>
                </a:solidFill>
                <a:latin typeface="+mn-ea"/>
              </a:rPr>
              <a:t>2</a:t>
            </a:r>
            <a:r>
              <a:rPr lang="zh-CN" altLang="en-US" sz="2800" b="1" dirty="0">
                <a:solidFill>
                  <a:srgbClr val="FF0000"/>
                </a:solidFill>
                <a:latin typeface="+mn-ea"/>
              </a:rPr>
              <a:t>个独立回路</a:t>
            </a:r>
          </a:p>
        </p:txBody>
      </p:sp>
    </p:spTree>
    <p:custDataLst>
      <p:tags r:id="rId2"/>
    </p:custDataLst>
    <p:extLst>
      <p:ext uri="{BB962C8B-B14F-4D97-AF65-F5344CB8AC3E}">
        <p14:creationId xmlns:p14="http://schemas.microsoft.com/office/powerpoint/2010/main" val="3236066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500"/>
                                        <p:tgtEl>
                                          <p:spTgt spid="26"/>
                                        </p:tgtEl>
                                      </p:cBhvr>
                                    </p:animEffect>
                                  </p:childTnLst>
                                </p:cTn>
                              </p:par>
                              <p:par>
                                <p:cTn id="45" presetID="2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9" grpId="0"/>
      <p:bldP spid="11" grpId="0"/>
      <p:bldP spid="22"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pic>
        <p:nvPicPr>
          <p:cNvPr id="10" name="Picture 9">
            <a:extLst>
              <a:ext uri="{FF2B5EF4-FFF2-40B4-BE49-F238E27FC236}">
                <a16:creationId xmlns:a16="http://schemas.microsoft.com/office/drawing/2014/main" id="{CEC582D1-7FA3-494C-B670-885516DBBF2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2150" y="865832"/>
            <a:ext cx="35306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8EEE7D98-A95D-4C9E-9EF5-7E7315E369C9}"/>
              </a:ext>
            </a:extLst>
          </p:cNvPr>
          <p:cNvSpPr txBox="1"/>
          <p:nvPr/>
        </p:nvSpPr>
        <p:spPr>
          <a:xfrm>
            <a:off x="349250" y="865832"/>
            <a:ext cx="7610003" cy="523220"/>
          </a:xfrm>
          <a:prstGeom prst="rect">
            <a:avLst/>
          </a:prstGeom>
          <a:noFill/>
        </p:spPr>
        <p:txBody>
          <a:bodyPr wrap="square" rtlCol="0">
            <a:spAutoFit/>
          </a:bodyPr>
          <a:lstStyle/>
          <a:p>
            <a:r>
              <a:rPr lang="zh-CN" altLang="en-US" sz="2800" b="1" dirty="0">
                <a:latin typeface="+mn-ea"/>
              </a:rPr>
              <a:t>        选取</a:t>
            </a:r>
            <a:r>
              <a:rPr lang="en-US" altLang="zh-CN" sz="2800" b="1" dirty="0">
                <a:latin typeface="+mn-ea"/>
              </a:rPr>
              <a:t>3</a:t>
            </a:r>
            <a:r>
              <a:rPr lang="zh-CN" altLang="en-US" sz="2800" b="1" dirty="0">
                <a:latin typeface="+mn-ea"/>
              </a:rPr>
              <a:t>个相互独立的方程，建立方程组：</a:t>
            </a:r>
          </a:p>
        </p:txBody>
      </p:sp>
      <p:graphicFrame>
        <p:nvGraphicFramePr>
          <p:cNvPr id="2" name="对象 1">
            <a:extLst>
              <a:ext uri="{FF2B5EF4-FFF2-40B4-BE49-F238E27FC236}">
                <a16:creationId xmlns:a16="http://schemas.microsoft.com/office/drawing/2014/main" id="{7C8EDD74-C208-42CB-B74F-4039EE5D8069}"/>
              </a:ext>
            </a:extLst>
          </p:cNvPr>
          <p:cNvGraphicFramePr>
            <a:graphicFrameLocks noChangeAspect="1"/>
          </p:cNvGraphicFramePr>
          <p:nvPr>
            <p:extLst>
              <p:ext uri="{D42A27DB-BD31-4B8C-83A1-F6EECF244321}">
                <p14:modId xmlns:p14="http://schemas.microsoft.com/office/powerpoint/2010/main" val="2556141950"/>
              </p:ext>
            </p:extLst>
          </p:nvPr>
        </p:nvGraphicFramePr>
        <p:xfrm>
          <a:off x="3026665" y="1619883"/>
          <a:ext cx="2915707" cy="1469546"/>
        </p:xfrm>
        <a:graphic>
          <a:graphicData uri="http://schemas.openxmlformats.org/presentationml/2006/ole">
            <mc:AlternateContent xmlns:mc="http://schemas.openxmlformats.org/markup-compatibility/2006">
              <mc:Choice xmlns:v="urn:schemas-microsoft-com:vml" Requires="v">
                <p:oleObj spid="_x0000_s2263" name="Equation" r:id="rId6" imgW="1187612" imgH="599085" progId="Equation.DSMT4">
                  <p:embed/>
                </p:oleObj>
              </mc:Choice>
              <mc:Fallback>
                <p:oleObj name="Equation" r:id="rId6" imgW="1187612" imgH="599085" progId="Equation.DSMT4">
                  <p:embed/>
                  <p:pic>
                    <p:nvPicPr>
                      <p:cNvPr id="0" name=""/>
                      <p:cNvPicPr/>
                      <p:nvPr/>
                    </p:nvPicPr>
                    <p:blipFill>
                      <a:blip r:embed="rId7"/>
                      <a:stretch>
                        <a:fillRect/>
                      </a:stretch>
                    </p:blipFill>
                    <p:spPr>
                      <a:xfrm>
                        <a:off x="3026665" y="1619883"/>
                        <a:ext cx="2915707" cy="1469546"/>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7F464C52-7296-4BCB-A0B5-FACFE4F5256C}"/>
              </a:ext>
            </a:extLst>
          </p:cNvPr>
          <p:cNvSpPr txBox="1"/>
          <p:nvPr/>
        </p:nvSpPr>
        <p:spPr>
          <a:xfrm>
            <a:off x="349250" y="3320260"/>
            <a:ext cx="7610003" cy="523220"/>
          </a:xfrm>
          <a:prstGeom prst="rect">
            <a:avLst/>
          </a:prstGeom>
          <a:noFill/>
        </p:spPr>
        <p:txBody>
          <a:bodyPr wrap="square" rtlCol="0">
            <a:spAutoFit/>
          </a:bodyPr>
          <a:lstStyle/>
          <a:p>
            <a:r>
              <a:rPr lang="zh-CN" altLang="en-US" sz="2800" b="1" dirty="0">
                <a:latin typeface="+mn-ea"/>
              </a:rPr>
              <a:t>        求解方程组可得到              。</a:t>
            </a:r>
          </a:p>
        </p:txBody>
      </p:sp>
      <p:graphicFrame>
        <p:nvGraphicFramePr>
          <p:cNvPr id="4" name="对象 3">
            <a:extLst>
              <a:ext uri="{FF2B5EF4-FFF2-40B4-BE49-F238E27FC236}">
                <a16:creationId xmlns:a16="http://schemas.microsoft.com/office/drawing/2014/main" id="{973CD35E-DB36-4017-ABC2-DB96A3FEB194}"/>
              </a:ext>
            </a:extLst>
          </p:cNvPr>
          <p:cNvGraphicFramePr>
            <a:graphicFrameLocks noChangeAspect="1"/>
          </p:cNvGraphicFramePr>
          <p:nvPr>
            <p:extLst>
              <p:ext uri="{D42A27DB-BD31-4B8C-83A1-F6EECF244321}">
                <p14:modId xmlns:p14="http://schemas.microsoft.com/office/powerpoint/2010/main" val="285822196"/>
              </p:ext>
            </p:extLst>
          </p:nvPr>
        </p:nvGraphicFramePr>
        <p:xfrm>
          <a:off x="4156862" y="3321050"/>
          <a:ext cx="1451542" cy="522430"/>
        </p:xfrm>
        <a:graphic>
          <a:graphicData uri="http://schemas.openxmlformats.org/presentationml/2006/ole">
            <mc:AlternateContent xmlns:mc="http://schemas.openxmlformats.org/markup-compatibility/2006">
              <mc:Choice xmlns:v="urn:schemas-microsoft-com:vml" Requires="v">
                <p:oleObj spid="_x0000_s2264" name="Equation" r:id="rId8" imgW="634680" imgH="228600" progId="Equation.DSMT4">
                  <p:embed/>
                </p:oleObj>
              </mc:Choice>
              <mc:Fallback>
                <p:oleObj name="Equation" r:id="rId8" imgW="634680" imgH="228600" progId="Equation.DSMT4">
                  <p:embed/>
                  <p:pic>
                    <p:nvPicPr>
                      <p:cNvPr id="0" name=""/>
                      <p:cNvPicPr/>
                      <p:nvPr/>
                    </p:nvPicPr>
                    <p:blipFill>
                      <a:blip r:embed="rId9"/>
                      <a:stretch>
                        <a:fillRect/>
                      </a:stretch>
                    </p:blipFill>
                    <p:spPr>
                      <a:xfrm>
                        <a:off x="4156862" y="3321050"/>
                        <a:ext cx="1451542" cy="52243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A13A6861-78A4-4E1D-8EB9-F4A7569C76E1}"/>
              </a:ext>
            </a:extLst>
          </p:cNvPr>
          <p:cNvSpPr/>
          <p:nvPr/>
        </p:nvSpPr>
        <p:spPr>
          <a:xfrm>
            <a:off x="349250" y="4543583"/>
            <a:ext cx="11493500" cy="1384995"/>
          </a:xfrm>
          <a:prstGeom prst="rect">
            <a:avLst/>
          </a:prstGeom>
        </p:spPr>
        <p:txBody>
          <a:bodyPr wrap="square">
            <a:spAutoFit/>
          </a:bodyPr>
          <a:lstStyle/>
          <a:p>
            <a:r>
              <a:rPr lang="zh-CN" altLang="en-US" sz="2800" b="1" dirty="0">
                <a:latin typeface="+mn-ea"/>
              </a:rPr>
              <a:t>        </a:t>
            </a:r>
            <a:r>
              <a:rPr lang="zh-CN" altLang="en-US" sz="2800" b="1" dirty="0">
                <a:solidFill>
                  <a:srgbClr val="FF0000"/>
                </a:solidFill>
                <a:latin typeface="+mn-ea"/>
              </a:rPr>
              <a:t>注意：</a:t>
            </a:r>
            <a:r>
              <a:rPr lang="zh-CN" altLang="en-US" sz="2800" b="1" dirty="0">
                <a:latin typeface="+mn-ea"/>
              </a:rPr>
              <a:t>一般情况下，对于一个有</a:t>
            </a:r>
            <a:r>
              <a:rPr lang="en-US" altLang="zh-CN" sz="2800" b="1" dirty="0">
                <a:solidFill>
                  <a:srgbClr val="FF0000"/>
                </a:solidFill>
                <a:latin typeface="+mn-ea"/>
              </a:rPr>
              <a:t>b</a:t>
            </a:r>
            <a:r>
              <a:rPr lang="zh-CN" altLang="en-US" sz="2800" b="1" dirty="0">
                <a:latin typeface="+mn-ea"/>
              </a:rPr>
              <a:t>条支路</a:t>
            </a:r>
            <a:r>
              <a:rPr lang="en-US" altLang="zh-CN" sz="2800" b="1" dirty="0">
                <a:solidFill>
                  <a:srgbClr val="FF0000"/>
                </a:solidFill>
                <a:latin typeface="+mn-ea"/>
              </a:rPr>
              <a:t>n</a:t>
            </a:r>
            <a:r>
              <a:rPr lang="zh-CN" altLang="en-US" sz="2800" b="1" dirty="0">
                <a:latin typeface="+mn-ea"/>
              </a:rPr>
              <a:t>个节点的电路，利用</a:t>
            </a:r>
            <a:r>
              <a:rPr lang="en-US" altLang="zh-CN" sz="2800" b="1" dirty="0">
                <a:solidFill>
                  <a:srgbClr val="FF0000"/>
                </a:solidFill>
                <a:latin typeface="+mn-ea"/>
              </a:rPr>
              <a:t>KCL</a:t>
            </a:r>
            <a:r>
              <a:rPr lang="zh-CN" altLang="en-US" sz="2800" b="1" dirty="0">
                <a:latin typeface="+mn-ea"/>
              </a:rPr>
              <a:t>可以列出</a:t>
            </a:r>
            <a:r>
              <a:rPr lang="en-US" altLang="zh-CN" sz="2800" b="1" dirty="0">
                <a:solidFill>
                  <a:srgbClr val="FF0000"/>
                </a:solidFill>
                <a:latin typeface="+mn-ea"/>
              </a:rPr>
              <a:t>(n -1)</a:t>
            </a:r>
            <a:r>
              <a:rPr lang="zh-CN" altLang="en-US" sz="2800" b="1" dirty="0">
                <a:latin typeface="+mn-ea"/>
              </a:rPr>
              <a:t>个独立的方程。利用</a:t>
            </a:r>
            <a:r>
              <a:rPr lang="en-US" altLang="zh-CN" sz="2800" b="1" dirty="0">
                <a:solidFill>
                  <a:srgbClr val="FF0000"/>
                </a:solidFill>
                <a:latin typeface="+mn-ea"/>
              </a:rPr>
              <a:t>KVL</a:t>
            </a:r>
            <a:r>
              <a:rPr lang="zh-CN" altLang="en-US" sz="2800" b="1" dirty="0">
                <a:latin typeface="+mn-ea"/>
              </a:rPr>
              <a:t>可列出</a:t>
            </a:r>
            <a:r>
              <a:rPr lang="zh-CN" altLang="en-US" sz="2800" b="1" dirty="0">
                <a:solidFill>
                  <a:srgbClr val="FF0000"/>
                </a:solidFill>
                <a:latin typeface="+mn-ea"/>
              </a:rPr>
              <a:t>（</a:t>
            </a:r>
            <a:r>
              <a:rPr lang="en-US" altLang="zh-CN" sz="2800" b="1" dirty="0">
                <a:solidFill>
                  <a:srgbClr val="FF0000"/>
                </a:solidFill>
                <a:latin typeface="+mn-ea"/>
              </a:rPr>
              <a:t>b-n+1</a:t>
            </a:r>
            <a:r>
              <a:rPr lang="zh-CN" altLang="en-US" sz="2800" b="1" dirty="0">
                <a:solidFill>
                  <a:srgbClr val="FF0000"/>
                </a:solidFill>
                <a:latin typeface="+mn-ea"/>
              </a:rPr>
              <a:t>）</a:t>
            </a:r>
            <a:r>
              <a:rPr lang="zh-CN" altLang="en-US" sz="2800" b="1" dirty="0">
                <a:latin typeface="+mn-ea"/>
              </a:rPr>
              <a:t>个独立的方程。</a:t>
            </a:r>
          </a:p>
        </p:txBody>
      </p:sp>
    </p:spTree>
    <p:custDataLst>
      <p:tags r:id="rId2"/>
    </p:custDataLst>
    <p:extLst>
      <p:ext uri="{BB962C8B-B14F-4D97-AF65-F5344CB8AC3E}">
        <p14:creationId xmlns:p14="http://schemas.microsoft.com/office/powerpoint/2010/main" val="4192231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2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4344459" cy="523220"/>
          </a:xfrm>
          <a:prstGeom prst="rect">
            <a:avLst/>
          </a:prstGeom>
          <a:noFill/>
        </p:spPr>
        <p:txBody>
          <a:bodyPr wrap="none" rtlCol="0">
            <a:spAutoFit/>
          </a:bodyPr>
          <a:lstStyle/>
          <a:p>
            <a:r>
              <a:rPr lang="en-US" altLang="zh-CN" sz="2800" b="1" dirty="0">
                <a:solidFill>
                  <a:srgbClr val="FF0000"/>
                </a:solidFill>
                <a:latin typeface="+mn-ea"/>
              </a:rPr>
              <a:t>3</a:t>
            </a:r>
            <a:r>
              <a:rPr lang="zh-CN" altLang="en-US" sz="2800" b="1" dirty="0">
                <a:solidFill>
                  <a:srgbClr val="FF0000"/>
                </a:solidFill>
                <a:latin typeface="+mn-ea"/>
              </a:rPr>
              <a:t>、支路电流法的一般步骤</a:t>
            </a: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）设出各支路电流，标明</a:t>
            </a:r>
            <a:r>
              <a:rPr lang="zh-CN" altLang="en-US" sz="2800" b="1" dirty="0">
                <a:solidFill>
                  <a:srgbClr val="FF0000"/>
                </a:solidFill>
                <a:latin typeface="+mn-ea"/>
              </a:rPr>
              <a:t>参考方向</a:t>
            </a:r>
            <a:r>
              <a:rPr lang="zh-CN" altLang="en-US" sz="2800" b="1" dirty="0">
                <a:latin typeface="+mn-ea"/>
              </a:rPr>
              <a:t>。任取</a:t>
            </a:r>
            <a:r>
              <a:rPr lang="zh-CN" altLang="en-US" sz="2800" b="1" dirty="0">
                <a:solidFill>
                  <a:srgbClr val="FF0000"/>
                </a:solidFill>
                <a:latin typeface="+mn-ea"/>
              </a:rPr>
              <a:t>（</a:t>
            </a:r>
            <a:r>
              <a:rPr lang="en-US" altLang="zh-CN" sz="2800" b="1" dirty="0">
                <a:solidFill>
                  <a:srgbClr val="FF0000"/>
                </a:solidFill>
                <a:latin typeface="+mn-ea"/>
              </a:rPr>
              <a:t>n-1</a:t>
            </a:r>
            <a:r>
              <a:rPr lang="zh-CN" altLang="en-US" sz="2800" b="1" dirty="0">
                <a:solidFill>
                  <a:srgbClr val="FF0000"/>
                </a:solidFill>
                <a:latin typeface="+mn-ea"/>
              </a:rPr>
              <a:t>）</a:t>
            </a:r>
            <a:r>
              <a:rPr lang="zh-CN" altLang="en-US" sz="2800" b="1" dirty="0">
                <a:latin typeface="+mn-ea"/>
              </a:rPr>
              <a:t>个节点，依</a:t>
            </a:r>
            <a:r>
              <a:rPr lang="en-US" altLang="zh-CN" sz="2800" b="1" dirty="0">
                <a:solidFill>
                  <a:srgbClr val="FF0000"/>
                </a:solidFill>
                <a:latin typeface="+mn-ea"/>
              </a:rPr>
              <a:t>KCL</a:t>
            </a:r>
            <a:r>
              <a:rPr lang="zh-CN" altLang="en-US" sz="2800" b="1" dirty="0">
                <a:latin typeface="+mn-ea"/>
              </a:rPr>
              <a:t>列独立节点电流方程。</a:t>
            </a:r>
          </a:p>
        </p:txBody>
      </p:sp>
      <p:sp>
        <p:nvSpPr>
          <p:cNvPr id="13" name="文本框 12">
            <a:extLst>
              <a:ext uri="{FF2B5EF4-FFF2-40B4-BE49-F238E27FC236}">
                <a16:creationId xmlns:a16="http://schemas.microsoft.com/office/drawing/2014/main" id="{565725D6-8C78-494F-B4CF-B894A1CE9000}"/>
              </a:ext>
            </a:extLst>
          </p:cNvPr>
          <p:cNvSpPr txBox="1"/>
          <p:nvPr/>
        </p:nvSpPr>
        <p:spPr>
          <a:xfrm>
            <a:off x="432046" y="2557597"/>
            <a:ext cx="11327908" cy="1384995"/>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）选取</a:t>
            </a:r>
            <a:r>
              <a:rPr lang="zh-CN" altLang="en-US" sz="2800" b="1" dirty="0">
                <a:solidFill>
                  <a:srgbClr val="FF0000"/>
                </a:solidFill>
                <a:latin typeface="+mn-ea"/>
              </a:rPr>
              <a:t>（</a:t>
            </a:r>
            <a:r>
              <a:rPr lang="en-US" altLang="zh-CN" sz="2800" b="1" dirty="0">
                <a:solidFill>
                  <a:srgbClr val="FF0000"/>
                </a:solidFill>
                <a:latin typeface="+mn-ea"/>
              </a:rPr>
              <a:t>b-n+1</a:t>
            </a:r>
            <a:r>
              <a:rPr lang="zh-CN" altLang="en-US" sz="2800" b="1" dirty="0">
                <a:solidFill>
                  <a:srgbClr val="FF0000"/>
                </a:solidFill>
                <a:latin typeface="+mn-ea"/>
              </a:rPr>
              <a:t>）独立回路</a:t>
            </a:r>
            <a:r>
              <a:rPr lang="zh-CN" altLang="en-US" sz="2800" b="1" dirty="0">
                <a:latin typeface="+mn-ea"/>
              </a:rPr>
              <a:t>，并选定</a:t>
            </a:r>
            <a:r>
              <a:rPr lang="zh-CN" altLang="en-US" sz="2800" b="1" dirty="0">
                <a:solidFill>
                  <a:srgbClr val="FF0000"/>
                </a:solidFill>
                <a:latin typeface="+mn-ea"/>
              </a:rPr>
              <a:t>绕行方向</a:t>
            </a:r>
            <a:r>
              <a:rPr lang="zh-CN" altLang="en-US" sz="2800" b="1" dirty="0">
                <a:latin typeface="+mn-ea"/>
              </a:rPr>
              <a:t>，依</a:t>
            </a:r>
            <a:r>
              <a:rPr lang="en-US" altLang="zh-CN" sz="2800" b="1" dirty="0">
                <a:solidFill>
                  <a:srgbClr val="FF0000"/>
                </a:solidFill>
                <a:latin typeface="+mn-ea"/>
              </a:rPr>
              <a:t>KVL</a:t>
            </a:r>
            <a:r>
              <a:rPr lang="zh-CN" altLang="en-US" sz="2800" b="1" dirty="0">
                <a:latin typeface="+mn-ea"/>
              </a:rPr>
              <a:t>列写出所选独立回路电压方程。对平面电路而言，网孔数恰好等于独立回路数，</a:t>
            </a:r>
            <a:r>
              <a:rPr lang="zh-CN" altLang="en-US" sz="2800" b="1" dirty="0">
                <a:solidFill>
                  <a:srgbClr val="FF0000"/>
                </a:solidFill>
                <a:latin typeface="+mn-ea"/>
              </a:rPr>
              <a:t>网孔就是独立回路，所以平面电路一般选网孔列写独立电压方程。</a:t>
            </a:r>
          </a:p>
        </p:txBody>
      </p:sp>
      <p:sp>
        <p:nvSpPr>
          <p:cNvPr id="14" name="文本框 13">
            <a:extLst>
              <a:ext uri="{FF2B5EF4-FFF2-40B4-BE49-F238E27FC236}">
                <a16:creationId xmlns:a16="http://schemas.microsoft.com/office/drawing/2014/main" id="{768E3C32-CE5D-4643-87D4-91A84FFC4CBA}"/>
              </a:ext>
            </a:extLst>
          </p:cNvPr>
          <p:cNvSpPr txBox="1"/>
          <p:nvPr/>
        </p:nvSpPr>
        <p:spPr>
          <a:xfrm>
            <a:off x="432046" y="4049811"/>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3</a:t>
            </a:r>
            <a:r>
              <a:rPr lang="zh-CN" altLang="en-US" sz="2800" b="1" dirty="0">
                <a:latin typeface="+mn-ea"/>
              </a:rPr>
              <a:t>）如若电路中含有受控源，还应将控制量用未知电流表示，多加一个</a:t>
            </a:r>
            <a:r>
              <a:rPr lang="zh-CN" altLang="en-US" sz="2800" b="1" dirty="0">
                <a:solidFill>
                  <a:srgbClr val="FF0000"/>
                </a:solidFill>
                <a:latin typeface="+mn-ea"/>
              </a:rPr>
              <a:t>辅助方程</a:t>
            </a:r>
            <a:r>
              <a:rPr lang="zh-CN" altLang="en-US" sz="2800" b="1" dirty="0">
                <a:latin typeface="+mn-ea"/>
              </a:rPr>
              <a:t>。</a:t>
            </a:r>
          </a:p>
        </p:txBody>
      </p:sp>
      <p:sp>
        <p:nvSpPr>
          <p:cNvPr id="15" name="文本框 14">
            <a:extLst>
              <a:ext uri="{FF2B5EF4-FFF2-40B4-BE49-F238E27FC236}">
                <a16:creationId xmlns:a16="http://schemas.microsoft.com/office/drawing/2014/main" id="{8A78B4E5-F995-4B81-9DEA-F8461505670B}"/>
              </a:ext>
            </a:extLst>
          </p:cNvPr>
          <p:cNvSpPr txBox="1"/>
          <p:nvPr/>
        </p:nvSpPr>
        <p:spPr>
          <a:xfrm>
            <a:off x="432046" y="5111137"/>
            <a:ext cx="11327908" cy="1384995"/>
          </a:xfrm>
          <a:prstGeom prst="rect">
            <a:avLst/>
          </a:prstGeom>
          <a:noFill/>
        </p:spPr>
        <p:txBody>
          <a:bodyPr wrap="square" rtlCol="0">
            <a:spAutoFit/>
          </a:bodyPr>
          <a:lstStyle/>
          <a:p>
            <a:r>
              <a:rPr lang="zh-CN" altLang="en-US" sz="2800" b="1" dirty="0">
                <a:latin typeface="+mn-ea"/>
              </a:rPr>
              <a:t>        （</a:t>
            </a:r>
            <a:r>
              <a:rPr lang="en-US" altLang="zh-CN" sz="2800" b="1" dirty="0">
                <a:latin typeface="+mn-ea"/>
              </a:rPr>
              <a:t>4</a:t>
            </a:r>
            <a:r>
              <a:rPr lang="zh-CN" altLang="en-US" sz="2800" b="1" dirty="0">
                <a:latin typeface="+mn-ea"/>
              </a:rPr>
              <a:t>）联立求解</a:t>
            </a:r>
            <a:r>
              <a:rPr lang="en-US" altLang="zh-CN" sz="2800" b="1" dirty="0">
                <a:latin typeface="+mn-ea"/>
              </a:rPr>
              <a:t>(1)</a:t>
            </a:r>
            <a:r>
              <a:rPr lang="zh-CN" altLang="en-US" sz="2800" b="1" dirty="0">
                <a:latin typeface="+mn-ea"/>
              </a:rPr>
              <a:t>、</a:t>
            </a:r>
            <a:r>
              <a:rPr lang="en-US" altLang="zh-CN" sz="2800" b="1" dirty="0">
                <a:latin typeface="+mn-ea"/>
              </a:rPr>
              <a:t>(2)</a:t>
            </a:r>
            <a:r>
              <a:rPr lang="zh-CN" altLang="en-US" sz="2800" b="1" dirty="0">
                <a:latin typeface="+mn-ea"/>
              </a:rPr>
              <a:t>、</a:t>
            </a:r>
            <a:r>
              <a:rPr lang="en-US" altLang="zh-CN" sz="2800" b="1" dirty="0">
                <a:latin typeface="+mn-ea"/>
              </a:rPr>
              <a:t>(3)</a:t>
            </a:r>
            <a:r>
              <a:rPr lang="zh-CN" altLang="en-US" sz="2800" b="1" dirty="0">
                <a:latin typeface="+mn-ea"/>
              </a:rPr>
              <a:t>三步列写的方程组，就得到各支路电流。如果需要，再根据元件约束关系等计算电路中任一支路的电压、功率。 </a:t>
            </a:r>
          </a:p>
        </p:txBody>
      </p:sp>
    </p:spTree>
    <p:custDataLst>
      <p:tags r:id="rId1"/>
    </p:custDataLst>
    <p:extLst>
      <p:ext uri="{BB962C8B-B14F-4D97-AF65-F5344CB8AC3E}">
        <p14:creationId xmlns:p14="http://schemas.microsoft.com/office/powerpoint/2010/main" val="2463395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1326</TotalTime>
  <Words>3481</Words>
  <Application>Microsoft Office PowerPoint</Application>
  <PresentationFormat>宽屏</PresentationFormat>
  <Paragraphs>452</Paragraphs>
  <Slides>57</Slides>
  <Notes>57</Notes>
  <HiddenSlides>22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7" baseType="lpstr">
      <vt:lpstr>等线</vt:lpstr>
      <vt:lpstr>楷体_GB2312</vt:lpstr>
      <vt:lpstr>微软雅黑</vt:lpstr>
      <vt:lpstr>Agency FB</vt:lpstr>
      <vt:lpstr>Arial</vt:lpstr>
      <vt:lpstr>Calibri</vt:lpstr>
      <vt:lpstr>Times New Roman</vt:lpstr>
      <vt:lpstr>第一PPT，www.1ppt.com</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恬 蒋</cp:lastModifiedBy>
  <cp:revision>160</cp:revision>
  <dcterms:created xsi:type="dcterms:W3CDTF">2017-08-08T02:58:07Z</dcterms:created>
  <dcterms:modified xsi:type="dcterms:W3CDTF">2019-03-11T03:31:40Z</dcterms:modified>
</cp:coreProperties>
</file>