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57" r:id="rId5"/>
    <p:sldId id="259" r:id="rId6"/>
    <p:sldId id="266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恬 蒋" initials="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CC5"/>
    <a:srgbClr val="4C4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87573" autoAdjust="0"/>
  </p:normalViewPr>
  <p:slideViewPr>
    <p:cSldViewPr snapToGrid="0" showGuides="1">
      <p:cViewPr varScale="1">
        <p:scale>
          <a:sx n="75" d="100"/>
          <a:sy n="75" d="100"/>
        </p:scale>
        <p:origin x="864" y="62"/>
      </p:cViewPr>
      <p:guideLst>
        <p:guide orient="horz" pos="2191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2" Type="http://schemas.openxmlformats.org/officeDocument/2006/relationships/notesSlide" Target="../notesSlides/notesSlide24.xml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9.png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png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png"/><Relationship Id="rId14" Type="http://schemas.openxmlformats.org/officeDocument/2006/relationships/notesSlide" Target="../notesSlides/notesSlide37.xml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2.xml"/><Relationship Id="rId10" Type="http://schemas.openxmlformats.org/officeDocument/2006/relationships/image" Target="../media/image20.png"/><Relationship Id="rId1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wmf"/><Relationship Id="rId14" Type="http://schemas.openxmlformats.org/officeDocument/2006/relationships/notesSlide" Target="../notesSlides/notesSlide38.xml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3.xml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3.bin"/><Relationship Id="rId3" Type="http://schemas.openxmlformats.org/officeDocument/2006/relationships/image" Target="../media/image27.png"/><Relationship Id="rId2" Type="http://schemas.openxmlformats.org/officeDocument/2006/relationships/oleObject" Target="../embeddings/oleObject22.bin"/><Relationship Id="rId12" Type="http://schemas.openxmlformats.org/officeDocument/2006/relationships/notesSlide" Target="../notesSlides/notesSlide39.xml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4" Type="http://schemas.openxmlformats.org/officeDocument/2006/relationships/image" Target="../media/image33.png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2.png"/><Relationship Id="rId1" Type="http://schemas.openxmlformats.org/officeDocument/2006/relationships/oleObject" Target="../embeddings/oleObject24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3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81366" y="2380269"/>
            <a:ext cx="593784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第五章 半导体器件基础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PN</a:t>
            </a:r>
            <a:r>
              <a:rPr lang="zh-CN" altLang="en-US" sz="3600" b="1" dirty="0">
                <a:solidFill>
                  <a:srgbClr val="FF0000"/>
                </a:solidFill>
              </a:rPr>
              <a:t>结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1618238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结的形成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2303656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通过特殊的工艺，在一块半导体晶片上分别生成</a:t>
            </a:r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型掺杂区和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型掺杂区，则两个区域的交界处处就形成了一个具有特殊导电性能的带电薄层，这就是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 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25" name="Rectangle 7"/>
          <p:cNvSpPr>
            <a:spLocks noChangeArrowheads="1"/>
          </p:cNvSpPr>
          <p:nvPr/>
        </p:nvSpPr>
        <p:spPr bwMode="auto">
          <a:xfrm>
            <a:off x="590550" y="4003040"/>
            <a:ext cx="4536000" cy="167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8" name="组合 227"/>
          <p:cNvGrpSpPr/>
          <p:nvPr/>
        </p:nvGrpSpPr>
        <p:grpSpPr>
          <a:xfrm>
            <a:off x="610870" y="4023995"/>
            <a:ext cx="2244090" cy="1623600"/>
            <a:chOff x="610870" y="4023995"/>
            <a:chExt cx="2244090" cy="1623600"/>
          </a:xfrm>
        </p:grpSpPr>
        <p:sp>
          <p:nvSpPr>
            <p:cNvPr id="5" name="矩形 4"/>
            <p:cNvSpPr/>
            <p:nvPr/>
          </p:nvSpPr>
          <p:spPr>
            <a:xfrm>
              <a:off x="610870" y="4023995"/>
              <a:ext cx="2244090" cy="1623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90880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690880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90880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1249680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1249680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1249680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1763395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1763395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763395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6" idx="2"/>
              <a:endCxn id="6" idx="6"/>
            </p:cNvCxnSpPr>
            <p:nvPr/>
          </p:nvCxnSpPr>
          <p:spPr>
            <a:xfrm>
              <a:off x="690880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690880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90880" y="532145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249680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1249680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1249680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763395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763395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763395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950277" y="405511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86117" y="452247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586071" y="4184808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050289" y="5019611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1560036" y="4625816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554638" y="545592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2064385" y="415544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2284888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2284888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284888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2284888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284888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2284888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/>
            <p:cNvSpPr/>
            <p:nvPr/>
          </p:nvSpPr>
          <p:spPr>
            <a:xfrm>
              <a:off x="2001996" y="4548664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2102326" y="535559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2143601" y="5019611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2219722" y="4054237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2542856" y="452247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2854960" y="4020979"/>
            <a:ext cx="2244090" cy="1623600"/>
            <a:chOff x="2854960" y="4020979"/>
            <a:chExt cx="2244090" cy="1623600"/>
          </a:xfrm>
        </p:grpSpPr>
        <p:sp>
          <p:nvSpPr>
            <p:cNvPr id="180" name="矩形 179"/>
            <p:cNvSpPr/>
            <p:nvPr/>
          </p:nvSpPr>
          <p:spPr>
            <a:xfrm>
              <a:off x="2854960" y="4020979"/>
              <a:ext cx="2244090" cy="1623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027996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027996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3027996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3586796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3586796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3586796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100511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00511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100511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0" name="直接连接符 189"/>
            <p:cNvCxnSpPr>
              <a:stCxn id="181" idx="2"/>
              <a:endCxn id="181" idx="6"/>
            </p:cNvCxnSpPr>
            <p:nvPr/>
          </p:nvCxnSpPr>
          <p:spPr>
            <a:xfrm>
              <a:off x="3027996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3027996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3027996" y="535082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3586796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3586796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3586796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4100511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4100511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100511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椭圆 198"/>
            <p:cNvSpPr/>
            <p:nvPr/>
          </p:nvSpPr>
          <p:spPr>
            <a:xfrm>
              <a:off x="3287393" y="408447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2941953" y="510047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3923187" y="4214176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3387405" y="5008339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3897152" y="4655184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891754" y="548528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4401501" y="418480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4622004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622004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622004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4622004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4622004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4622004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椭圆 211"/>
            <p:cNvSpPr/>
            <p:nvPr/>
          </p:nvSpPr>
          <p:spPr>
            <a:xfrm>
              <a:off x="4339112" y="4578032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39442" y="538495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480717" y="5048979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556838" y="4083605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4879972" y="455183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81" idx="0"/>
              <a:endCxn id="181" idx="4"/>
            </p:cNvCxnSpPr>
            <p:nvPr/>
          </p:nvCxnSpPr>
          <p:spPr>
            <a:xfrm>
              <a:off x="315769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3145470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3157695" y="522112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71649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3724590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3732685" y="5228907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229100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216875" y="470296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4229100" y="524160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475281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752815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751702" y="5241605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文本框 229"/>
          <p:cNvSpPr txBox="1"/>
          <p:nvPr/>
        </p:nvSpPr>
        <p:spPr>
          <a:xfrm>
            <a:off x="1194535" y="5771128"/>
            <a:ext cx="78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3508531" y="5771128"/>
            <a:ext cx="89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42" name="组合 241"/>
          <p:cNvGrpSpPr/>
          <p:nvPr/>
        </p:nvGrpSpPr>
        <p:grpSpPr>
          <a:xfrm>
            <a:off x="2125252" y="4093397"/>
            <a:ext cx="1766502" cy="1456841"/>
            <a:chOff x="2125252" y="4093397"/>
            <a:chExt cx="1766502" cy="1456841"/>
          </a:xfrm>
        </p:grpSpPr>
        <p:cxnSp>
          <p:nvCxnSpPr>
            <p:cNvPr id="233" name="直接箭头连接符 232"/>
            <p:cNvCxnSpPr/>
            <p:nvPr/>
          </p:nvCxnSpPr>
          <p:spPr>
            <a:xfrm flipV="1">
              <a:off x="2318060" y="4093397"/>
              <a:ext cx="337827" cy="6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flipV="1">
              <a:off x="2655887" y="4572635"/>
              <a:ext cx="337827" cy="6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flipV="1">
              <a:off x="2247014" y="5069622"/>
              <a:ext cx="337827" cy="6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 flipV="1">
              <a:off x="2125252" y="4602755"/>
              <a:ext cx="337827" cy="6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/>
            <p:nvPr/>
          </p:nvCxnSpPr>
          <p:spPr>
            <a:xfrm flipH="1">
              <a:off x="2902457" y="4139268"/>
              <a:ext cx="407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/>
            <p:nvPr/>
          </p:nvCxnSpPr>
          <p:spPr>
            <a:xfrm flipH="1">
              <a:off x="2542856" y="5163617"/>
              <a:ext cx="407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3484120" y="5550238"/>
              <a:ext cx="407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3042283" y="5072812"/>
              <a:ext cx="407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文本框 243"/>
          <p:cNvSpPr txBox="1"/>
          <p:nvPr/>
        </p:nvSpPr>
        <p:spPr>
          <a:xfrm>
            <a:off x="5930979" y="4100229"/>
            <a:ext cx="5444810" cy="1384995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多数载流子（多子）</a:t>
            </a:r>
            <a:r>
              <a:rPr lang="zh-CN" altLang="en-US" sz="2800" b="1" dirty="0">
                <a:latin typeface="+mn-ea"/>
              </a:rPr>
              <a:t>从浓度大向浓度小的区域扩散，称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扩散运动</a:t>
            </a:r>
            <a:r>
              <a:rPr lang="zh-CN" altLang="en-US" sz="2800" b="1" dirty="0">
                <a:latin typeface="+mn-ea"/>
              </a:rPr>
              <a:t>，形成的电流成为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扩散电流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9" grpId="0"/>
      <p:bldP spid="125" grpId="0" animBg="1"/>
      <p:bldP spid="230" grpId="0"/>
      <p:bldP spid="231" grpId="0"/>
      <p:bldP spid="2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PN</a:t>
            </a:r>
            <a:r>
              <a:rPr lang="zh-CN" altLang="en-US" sz="3600" b="1" dirty="0">
                <a:solidFill>
                  <a:srgbClr val="FF0000"/>
                </a:solidFill>
              </a:rPr>
              <a:t>结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1618238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结的形成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2303656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通过特殊的工艺，在一块半导体晶片上分别生成</a:t>
            </a:r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型掺杂区和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型掺杂区，则两个区域的交界处处就形成了一个具有特殊导电性能的带电薄层，这就是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 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25" name="Rectangle 7"/>
          <p:cNvSpPr>
            <a:spLocks noChangeArrowheads="1"/>
          </p:cNvSpPr>
          <p:nvPr/>
        </p:nvSpPr>
        <p:spPr bwMode="auto">
          <a:xfrm>
            <a:off x="590550" y="4003040"/>
            <a:ext cx="4536000" cy="167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0870" y="4023995"/>
            <a:ext cx="2244090" cy="1623600"/>
            <a:chOff x="610870" y="4023995"/>
            <a:chExt cx="2244090" cy="1623600"/>
          </a:xfrm>
        </p:grpSpPr>
        <p:sp>
          <p:nvSpPr>
            <p:cNvPr id="5" name="矩形 4"/>
            <p:cNvSpPr/>
            <p:nvPr/>
          </p:nvSpPr>
          <p:spPr>
            <a:xfrm>
              <a:off x="610870" y="4023995"/>
              <a:ext cx="2244090" cy="1623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90880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690880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90880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1249680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1249680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1249680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1763395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1763395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763395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6" idx="2"/>
              <a:endCxn id="6" idx="6"/>
            </p:cNvCxnSpPr>
            <p:nvPr/>
          </p:nvCxnSpPr>
          <p:spPr>
            <a:xfrm>
              <a:off x="690880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690880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90880" y="532145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249680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1249680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1249680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763395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763395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763395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950277" y="405511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86117" y="452247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586071" y="4184808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050289" y="5019611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1560036" y="4625816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554638" y="545592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2284888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2284888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284888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2284888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284888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2284888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854960" y="4020979"/>
            <a:ext cx="2244090" cy="1623600"/>
            <a:chOff x="2854960" y="4020979"/>
            <a:chExt cx="2244090" cy="1623600"/>
          </a:xfrm>
        </p:grpSpPr>
        <p:sp>
          <p:nvSpPr>
            <p:cNvPr id="180" name="矩形 179"/>
            <p:cNvSpPr/>
            <p:nvPr/>
          </p:nvSpPr>
          <p:spPr>
            <a:xfrm>
              <a:off x="2854960" y="4020979"/>
              <a:ext cx="2244090" cy="1623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027996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027996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3027996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3586796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3586796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3586796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100511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00511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100511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0" name="直接连接符 189"/>
            <p:cNvCxnSpPr>
              <a:stCxn id="181" idx="2"/>
              <a:endCxn id="181" idx="6"/>
            </p:cNvCxnSpPr>
            <p:nvPr/>
          </p:nvCxnSpPr>
          <p:spPr>
            <a:xfrm>
              <a:off x="3027996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3027996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3027996" y="535082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3586796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3586796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3586796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4100511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4100511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100511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椭圆 204"/>
            <p:cNvSpPr/>
            <p:nvPr/>
          </p:nvSpPr>
          <p:spPr>
            <a:xfrm>
              <a:off x="4401501" y="418480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4622004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622004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622004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4622004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4622004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4622004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椭圆 211"/>
            <p:cNvSpPr/>
            <p:nvPr/>
          </p:nvSpPr>
          <p:spPr>
            <a:xfrm>
              <a:off x="4339112" y="4578032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39442" y="538495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480717" y="5048979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556838" y="4083605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4879972" y="455183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81" idx="0"/>
              <a:endCxn id="181" idx="4"/>
            </p:cNvCxnSpPr>
            <p:nvPr/>
          </p:nvCxnSpPr>
          <p:spPr>
            <a:xfrm>
              <a:off x="315769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3145470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3157695" y="522112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71649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3724590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3732685" y="5228907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229100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216875" y="470296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4229100" y="524160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475281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752815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751702" y="5241605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文本框 229"/>
          <p:cNvSpPr txBox="1"/>
          <p:nvPr/>
        </p:nvSpPr>
        <p:spPr>
          <a:xfrm>
            <a:off x="1194535" y="5771128"/>
            <a:ext cx="78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3508531" y="5771128"/>
            <a:ext cx="89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5976775" y="3688651"/>
            <a:ext cx="5444810" cy="2246769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当多子扩散到对方的区域后，与对方的多子产生复合，</a:t>
            </a:r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区和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区交界面附近剩下不能移动正、负离子，这个区域称为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空间电荷区（耗尽区）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12595" y="3891280"/>
            <a:ext cx="0" cy="1879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912868" y="3891280"/>
            <a:ext cx="0" cy="1879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825149" y="4319251"/>
            <a:ext cx="1978344" cy="95410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空间电荷区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（耗尽区）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1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PN</a:t>
            </a:r>
            <a:r>
              <a:rPr lang="zh-CN" altLang="en-US" sz="3600" b="1" dirty="0">
                <a:solidFill>
                  <a:srgbClr val="FF0000"/>
                </a:solidFill>
              </a:rPr>
              <a:t>结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1618238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结的形成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2303656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通过特殊的工艺，在一块半导体晶片上分别生成</a:t>
            </a:r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型掺杂区和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型掺杂区，则两个区域的交界处处就形成了一个具有特殊导电性能的带电薄层，这就是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 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25" name="Rectangle 7"/>
          <p:cNvSpPr>
            <a:spLocks noChangeArrowheads="1"/>
          </p:cNvSpPr>
          <p:nvPr/>
        </p:nvSpPr>
        <p:spPr bwMode="auto">
          <a:xfrm>
            <a:off x="590550" y="4003040"/>
            <a:ext cx="4536000" cy="167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0870" y="4023995"/>
            <a:ext cx="2244090" cy="1623600"/>
            <a:chOff x="610870" y="4023995"/>
            <a:chExt cx="2244090" cy="1623600"/>
          </a:xfrm>
        </p:grpSpPr>
        <p:sp>
          <p:nvSpPr>
            <p:cNvPr id="5" name="矩形 4"/>
            <p:cNvSpPr/>
            <p:nvPr/>
          </p:nvSpPr>
          <p:spPr>
            <a:xfrm>
              <a:off x="610870" y="4023995"/>
              <a:ext cx="2244090" cy="1623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90880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690880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90880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1249680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1249680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1249680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1763395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1763395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763395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6" idx="2"/>
              <a:endCxn id="6" idx="6"/>
            </p:cNvCxnSpPr>
            <p:nvPr/>
          </p:nvCxnSpPr>
          <p:spPr>
            <a:xfrm>
              <a:off x="690880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690880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90880" y="532145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249680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1249680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1249680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763395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763395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763395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950277" y="405511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86117" y="452247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586071" y="4184808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050289" y="5019611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1560036" y="4625816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554638" y="545592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2284888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2284888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284888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2284888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284888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2284888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854960" y="4020979"/>
            <a:ext cx="2244090" cy="1623600"/>
            <a:chOff x="2854960" y="4020979"/>
            <a:chExt cx="2244090" cy="1623600"/>
          </a:xfrm>
        </p:grpSpPr>
        <p:sp>
          <p:nvSpPr>
            <p:cNvPr id="180" name="矩形 179"/>
            <p:cNvSpPr/>
            <p:nvPr/>
          </p:nvSpPr>
          <p:spPr>
            <a:xfrm>
              <a:off x="2854960" y="4020979"/>
              <a:ext cx="2244090" cy="1623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027996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027996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3027996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3586796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3586796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3586796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100511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00511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100511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0" name="直接连接符 189"/>
            <p:cNvCxnSpPr>
              <a:stCxn id="181" idx="2"/>
              <a:endCxn id="181" idx="6"/>
            </p:cNvCxnSpPr>
            <p:nvPr/>
          </p:nvCxnSpPr>
          <p:spPr>
            <a:xfrm>
              <a:off x="3027996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3027996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3027996" y="535082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3586796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3586796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3586796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4100511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4100511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100511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椭圆 204"/>
            <p:cNvSpPr/>
            <p:nvPr/>
          </p:nvSpPr>
          <p:spPr>
            <a:xfrm>
              <a:off x="4401501" y="418480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4622004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622004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622004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4622004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4622004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4622004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椭圆 211"/>
            <p:cNvSpPr/>
            <p:nvPr/>
          </p:nvSpPr>
          <p:spPr>
            <a:xfrm>
              <a:off x="4339112" y="4578032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39442" y="538495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480717" y="5048979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556838" y="4083605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4879972" y="455183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81" idx="0"/>
              <a:endCxn id="181" idx="4"/>
            </p:cNvCxnSpPr>
            <p:nvPr/>
          </p:nvCxnSpPr>
          <p:spPr>
            <a:xfrm>
              <a:off x="315769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3145470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3157695" y="522112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71649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3724590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3732685" y="5228907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229100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216875" y="470296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4229100" y="524160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475281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752815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751702" y="5241605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文本框 229"/>
          <p:cNvSpPr txBox="1"/>
          <p:nvPr/>
        </p:nvSpPr>
        <p:spPr>
          <a:xfrm>
            <a:off x="1194535" y="5771128"/>
            <a:ext cx="78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3508531" y="5771128"/>
            <a:ext cx="89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6097460" y="3663984"/>
            <a:ext cx="5444810" cy="1384995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内电场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阻碍多子</a:t>
            </a:r>
            <a:r>
              <a:rPr lang="zh-CN" altLang="en-US" sz="2800" b="1" dirty="0">
                <a:latin typeface="+mn-ea"/>
              </a:rPr>
              <a:t>向对方的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扩散</a:t>
            </a:r>
            <a:r>
              <a:rPr lang="zh-CN" altLang="en-US" sz="2800" b="1" dirty="0">
                <a:latin typeface="+mn-ea"/>
              </a:rPr>
              <a:t>即阻碍扩散运动同时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促进少子</a:t>
            </a:r>
            <a:r>
              <a:rPr lang="zh-CN" altLang="en-US" sz="2800" b="1" dirty="0">
                <a:latin typeface="+mn-ea"/>
              </a:rPr>
              <a:t>向对方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漂移</a:t>
            </a:r>
            <a:r>
              <a:rPr lang="zh-CN" altLang="en-US" sz="2800" b="1" dirty="0">
                <a:latin typeface="+mn-ea"/>
              </a:rPr>
              <a:t>即促进了漂移运动。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12595" y="3891280"/>
            <a:ext cx="0" cy="1879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912868" y="3891280"/>
            <a:ext cx="0" cy="1879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左 6"/>
          <p:cNvSpPr/>
          <p:nvPr/>
        </p:nvSpPr>
        <p:spPr>
          <a:xfrm>
            <a:off x="1968158" y="4245925"/>
            <a:ext cx="1609190" cy="1161255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内电场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095998" y="5315741"/>
            <a:ext cx="5444810" cy="954107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扩散运动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漂移运动</a:t>
            </a:r>
            <a:r>
              <a:rPr lang="zh-CN" altLang="en-US" sz="2800" b="1" dirty="0">
                <a:latin typeface="+mn-ea"/>
              </a:rPr>
              <a:t>时，达到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动态平衡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无电流</a:t>
            </a:r>
            <a:r>
              <a:rPr lang="zh-CN" altLang="en-US" sz="2800" b="1" dirty="0">
                <a:latin typeface="+mn-ea"/>
              </a:rPr>
              <a:t>流过。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7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550" y="855076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结的单向导电性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0550" y="1501669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当外加电压使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结中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区的电位高于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区的电位</a:t>
            </a:r>
            <a:r>
              <a:rPr lang="zh-CN" altLang="en-US" sz="2800" b="1" dirty="0">
                <a:latin typeface="+mn-ea"/>
              </a:rPr>
              <a:t>，称为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正向偏置</a:t>
            </a:r>
            <a:r>
              <a:rPr lang="zh-CN" altLang="en-US" sz="2800" b="1" dirty="0">
                <a:latin typeface="+mn-ea"/>
              </a:rPr>
              <a:t>，简称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正偏</a:t>
            </a:r>
            <a:r>
              <a:rPr lang="zh-CN" altLang="en-US" sz="2800" b="1" dirty="0">
                <a:latin typeface="+mn-ea"/>
              </a:rPr>
              <a:t>；反之称为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反向偏置</a:t>
            </a:r>
            <a:r>
              <a:rPr lang="zh-CN" altLang="en-US" sz="2800" b="1" dirty="0">
                <a:latin typeface="+mn-ea"/>
              </a:rPr>
              <a:t>，简称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反偏</a:t>
            </a:r>
            <a:r>
              <a:rPr lang="zh-CN" altLang="en-US" sz="2800" b="1" dirty="0">
                <a:latin typeface="+mn-ea"/>
              </a:rPr>
              <a:t>。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9" name="Rectangle 7"/>
          <p:cNvSpPr>
            <a:spLocks noChangeArrowheads="1"/>
          </p:cNvSpPr>
          <p:nvPr/>
        </p:nvSpPr>
        <p:spPr bwMode="auto">
          <a:xfrm>
            <a:off x="7178270" y="3065023"/>
            <a:ext cx="4536000" cy="167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7198590" y="3085978"/>
            <a:ext cx="2244090" cy="1623600"/>
            <a:chOff x="610870" y="4023995"/>
            <a:chExt cx="2244090" cy="1623600"/>
          </a:xfrm>
        </p:grpSpPr>
        <p:sp>
          <p:nvSpPr>
            <p:cNvPr id="111" name="矩形 110"/>
            <p:cNvSpPr/>
            <p:nvPr/>
          </p:nvSpPr>
          <p:spPr>
            <a:xfrm>
              <a:off x="610870" y="4023995"/>
              <a:ext cx="2244090" cy="1623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90880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690880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690880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249680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1249680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249680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763395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763395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1763395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>
              <a:stCxn id="112" idx="2"/>
              <a:endCxn id="112" idx="6"/>
            </p:cNvCxnSpPr>
            <p:nvPr/>
          </p:nvCxnSpPr>
          <p:spPr>
            <a:xfrm>
              <a:off x="690880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90880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90880" y="532145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249680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249680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249680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763395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763395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763395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椭圆 152"/>
            <p:cNvSpPr/>
            <p:nvPr/>
          </p:nvSpPr>
          <p:spPr>
            <a:xfrm>
              <a:off x="950277" y="405511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686117" y="452247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1586071" y="4184808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1050289" y="5019611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560036" y="4625816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1554638" y="5455920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284888" y="4155440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2284888" y="467598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2284888" y="51965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连接符 161"/>
            <p:cNvCxnSpPr/>
            <p:nvPr/>
          </p:nvCxnSpPr>
          <p:spPr>
            <a:xfrm>
              <a:off x="2284888" y="428513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2284888" y="480329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2284888" y="5329238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/>
          <p:cNvGrpSpPr/>
          <p:nvPr/>
        </p:nvGrpSpPr>
        <p:grpSpPr>
          <a:xfrm>
            <a:off x="9442680" y="3082962"/>
            <a:ext cx="2244090" cy="1623600"/>
            <a:chOff x="2854960" y="4020979"/>
            <a:chExt cx="2244090" cy="1623600"/>
          </a:xfrm>
        </p:grpSpPr>
        <p:sp>
          <p:nvSpPr>
            <p:cNvPr id="172" name="矩形 171"/>
            <p:cNvSpPr/>
            <p:nvPr/>
          </p:nvSpPr>
          <p:spPr>
            <a:xfrm>
              <a:off x="2854960" y="4020979"/>
              <a:ext cx="2244090" cy="1623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3027996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3027996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3027996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3586796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3586796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3586796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4100511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4100511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100511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直接连接符 248"/>
            <p:cNvCxnSpPr>
              <a:stCxn id="173" idx="2"/>
              <a:endCxn id="173" idx="6"/>
            </p:cNvCxnSpPr>
            <p:nvPr/>
          </p:nvCxnSpPr>
          <p:spPr>
            <a:xfrm>
              <a:off x="3027996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3027996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3027996" y="535082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3586796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3586796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3586796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4100511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4100511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4100511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椭圆 257"/>
            <p:cNvSpPr/>
            <p:nvPr/>
          </p:nvSpPr>
          <p:spPr>
            <a:xfrm>
              <a:off x="4401501" y="418480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4622004" y="4184808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4622004" y="4705349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4622004" y="52258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2" name="直接连接符 261"/>
            <p:cNvCxnSpPr/>
            <p:nvPr/>
          </p:nvCxnSpPr>
          <p:spPr>
            <a:xfrm>
              <a:off x="4622004" y="431450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4622004" y="4832667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4622004" y="5358606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椭圆 264"/>
            <p:cNvSpPr/>
            <p:nvPr/>
          </p:nvSpPr>
          <p:spPr>
            <a:xfrm>
              <a:off x="4339112" y="4578032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4439442" y="538495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4480717" y="5048979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4556838" y="4083605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879972" y="455183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0" name="直接连接符 269"/>
            <p:cNvCxnSpPr>
              <a:stCxn id="173" idx="0"/>
              <a:endCxn id="173" idx="4"/>
            </p:cNvCxnSpPr>
            <p:nvPr/>
          </p:nvCxnSpPr>
          <p:spPr>
            <a:xfrm>
              <a:off x="315769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145470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157695" y="522112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371649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3724590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3732685" y="5228907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4229100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4216875" y="470296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4229100" y="524160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4752815" y="418480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4752815" y="4726146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4751702" y="5241605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文本框 281"/>
          <p:cNvSpPr txBox="1"/>
          <p:nvPr/>
        </p:nvSpPr>
        <p:spPr>
          <a:xfrm>
            <a:off x="7782255" y="4833111"/>
            <a:ext cx="78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0096251" y="4833111"/>
            <a:ext cx="89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284" name="直接连接符 283"/>
          <p:cNvCxnSpPr/>
          <p:nvPr/>
        </p:nvCxnSpPr>
        <p:spPr>
          <a:xfrm>
            <a:off x="8300315" y="2953263"/>
            <a:ext cx="0" cy="1879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10500588" y="2953263"/>
            <a:ext cx="0" cy="1879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682684" y="3193726"/>
            <a:ext cx="5351917" cy="2246769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结正偏：外加电场和内电场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方向相反</a:t>
            </a:r>
            <a:r>
              <a:rPr lang="zh-CN" altLang="en-US" sz="2800" b="1" dirty="0">
                <a:latin typeface="+mn-ea"/>
              </a:rPr>
              <a:t>，内电场作用被削弱，耗尽层厚度变薄，此时形成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以扩散为主的电流</a:t>
            </a:r>
            <a:r>
              <a:rPr lang="zh-CN" altLang="en-US" sz="2800" b="1" dirty="0">
                <a:latin typeface="+mn-ea"/>
              </a:rPr>
              <a:t>，称为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正向电流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低阻导通的状态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504380" y="3893186"/>
            <a:ext cx="5555540" cy="1842133"/>
            <a:chOff x="6504380" y="3893186"/>
            <a:chExt cx="5555540" cy="1842133"/>
          </a:xfrm>
        </p:grpSpPr>
        <p:grpSp>
          <p:nvGrpSpPr>
            <p:cNvPr id="30" name="组合 29"/>
            <p:cNvGrpSpPr/>
            <p:nvPr/>
          </p:nvGrpSpPr>
          <p:grpSpPr>
            <a:xfrm>
              <a:off x="6504380" y="3893186"/>
              <a:ext cx="5555540" cy="1842133"/>
              <a:chOff x="6504380" y="3893186"/>
              <a:chExt cx="5555540" cy="1842133"/>
            </a:xfrm>
          </p:grpSpPr>
          <p:cxnSp>
            <p:nvCxnSpPr>
              <p:cNvPr id="3" name="直接连接符 2"/>
              <p:cNvCxnSpPr>
                <a:stCxn id="111" idx="1"/>
              </p:cNvCxnSpPr>
              <p:nvPr/>
            </p:nvCxnSpPr>
            <p:spPr>
              <a:xfrm flipH="1">
                <a:off x="6504380" y="3897778"/>
                <a:ext cx="694210" cy="54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>
                <a:stCxn id="172" idx="3"/>
              </p:cNvCxnSpPr>
              <p:nvPr/>
            </p:nvCxnSpPr>
            <p:spPr>
              <a:xfrm flipV="1">
                <a:off x="11686770" y="3893187"/>
                <a:ext cx="373150" cy="1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504380" y="3893187"/>
                <a:ext cx="0" cy="16846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>
                <a:off x="12059920" y="3893186"/>
                <a:ext cx="0" cy="16846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504380" y="5577839"/>
                <a:ext cx="236822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9002306" y="5577839"/>
                <a:ext cx="30576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8872608" y="5420359"/>
                <a:ext cx="0" cy="314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9002306" y="5516880"/>
                <a:ext cx="0" cy="1219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10041004" y="5460666"/>
              <a:ext cx="558801" cy="2356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7537997" y="5577839"/>
              <a:ext cx="65452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箭头: 左 290"/>
          <p:cNvSpPr/>
          <p:nvPr/>
        </p:nvSpPr>
        <p:spPr>
          <a:xfrm>
            <a:off x="8560088" y="3069689"/>
            <a:ext cx="1609190" cy="92767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内电场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箭头: 右 36"/>
          <p:cNvSpPr/>
          <p:nvPr/>
        </p:nvSpPr>
        <p:spPr>
          <a:xfrm>
            <a:off x="8821443" y="3821095"/>
            <a:ext cx="1498963" cy="9087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外电场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9" grpId="0" animBg="1"/>
      <p:bldP spid="282" grpId="0"/>
      <p:bldP spid="283" grpId="0"/>
      <p:bldP spid="287" grpId="0" animBg="1"/>
      <p:bldP spid="291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550" y="855076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结的单向导电性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0550" y="1501669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当外加电压使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结中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区的电位高于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区的电位</a:t>
            </a:r>
            <a:r>
              <a:rPr lang="zh-CN" altLang="en-US" sz="2800" b="1" dirty="0">
                <a:latin typeface="+mn-ea"/>
              </a:rPr>
              <a:t>，称为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正向偏置</a:t>
            </a:r>
            <a:r>
              <a:rPr lang="zh-CN" altLang="en-US" sz="2800" b="1" dirty="0">
                <a:latin typeface="+mn-ea"/>
              </a:rPr>
              <a:t>，简称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正偏</a:t>
            </a:r>
            <a:r>
              <a:rPr lang="zh-CN" altLang="en-US" sz="2800" b="1" dirty="0">
                <a:latin typeface="+mn-ea"/>
              </a:rPr>
              <a:t>；反之称为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反向偏置</a:t>
            </a:r>
            <a:r>
              <a:rPr lang="zh-CN" altLang="en-US" sz="2800" b="1" dirty="0">
                <a:latin typeface="+mn-ea"/>
              </a:rPr>
              <a:t>，简称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反偏</a:t>
            </a:r>
            <a:r>
              <a:rPr lang="zh-CN" altLang="en-US" sz="2800" b="1" dirty="0">
                <a:latin typeface="+mn-ea"/>
              </a:rPr>
              <a:t>。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9" name="Rectangle 7"/>
          <p:cNvSpPr>
            <a:spLocks noChangeArrowheads="1"/>
          </p:cNvSpPr>
          <p:nvPr/>
        </p:nvSpPr>
        <p:spPr bwMode="auto">
          <a:xfrm>
            <a:off x="7178270" y="3065023"/>
            <a:ext cx="4536000" cy="167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98590" y="3085978"/>
            <a:ext cx="2244090" cy="1623600"/>
            <a:chOff x="7198590" y="3085978"/>
            <a:chExt cx="2244090" cy="1623600"/>
          </a:xfrm>
        </p:grpSpPr>
        <p:sp>
          <p:nvSpPr>
            <p:cNvPr id="111" name="矩形 110"/>
            <p:cNvSpPr/>
            <p:nvPr/>
          </p:nvSpPr>
          <p:spPr>
            <a:xfrm>
              <a:off x="7198590" y="3085978"/>
              <a:ext cx="2244090" cy="1623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7278600" y="32174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7278600" y="3737964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7278600" y="4258506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837400" y="32174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7837400" y="3737964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7837400" y="4258506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8351115" y="32174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8351115" y="3737964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8351115" y="4258506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>
              <a:stCxn id="112" idx="2"/>
              <a:endCxn id="112" idx="6"/>
            </p:cNvCxnSpPr>
            <p:nvPr/>
          </p:nvCxnSpPr>
          <p:spPr>
            <a:xfrm>
              <a:off x="7278600" y="3347122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7278600" y="3865282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7278600" y="4383442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7837400" y="3347122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837400" y="3865282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7837400" y="4391221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8351115" y="3347122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8351115" y="3865282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351115" y="4391221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椭圆 152"/>
            <p:cNvSpPr/>
            <p:nvPr/>
          </p:nvSpPr>
          <p:spPr>
            <a:xfrm>
              <a:off x="7537997" y="3117093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7273837" y="3584453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8173791" y="3246791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7638009" y="4081594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8147756" y="3687799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8142358" y="4517903"/>
              <a:ext cx="100330" cy="1003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8872608" y="3217423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8872608" y="3737964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8872608" y="4258506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连接符 161"/>
            <p:cNvCxnSpPr/>
            <p:nvPr/>
          </p:nvCxnSpPr>
          <p:spPr>
            <a:xfrm>
              <a:off x="8872608" y="3347122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8872608" y="3865282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8872608" y="4391221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9442680" y="3082962"/>
            <a:ext cx="2244090" cy="1623600"/>
            <a:chOff x="9442680" y="3082962"/>
            <a:chExt cx="2244090" cy="1623600"/>
          </a:xfrm>
        </p:grpSpPr>
        <p:sp>
          <p:nvSpPr>
            <p:cNvPr id="172" name="矩形 171"/>
            <p:cNvSpPr/>
            <p:nvPr/>
          </p:nvSpPr>
          <p:spPr>
            <a:xfrm>
              <a:off x="9442680" y="3082962"/>
              <a:ext cx="2244090" cy="1623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9615716" y="32467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9615716" y="3767332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9615716" y="4287874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10174516" y="32467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10174516" y="3767332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10174516" y="4287874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0688231" y="32467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10688231" y="3767332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10688231" y="4287874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直接连接符 248"/>
            <p:cNvCxnSpPr>
              <a:stCxn id="173" idx="2"/>
              <a:endCxn id="173" idx="6"/>
            </p:cNvCxnSpPr>
            <p:nvPr/>
          </p:nvCxnSpPr>
          <p:spPr>
            <a:xfrm>
              <a:off x="9615716" y="3376490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9615716" y="3894650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9615716" y="4412810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10174516" y="3376490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10174516" y="3894650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10174516" y="442058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0688231" y="3376490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10688231" y="3894650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10688231" y="442058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椭圆 257"/>
            <p:cNvSpPr/>
            <p:nvPr/>
          </p:nvSpPr>
          <p:spPr>
            <a:xfrm>
              <a:off x="10989221" y="3246791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1209724" y="3246791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1209724" y="3767332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11209724" y="4287874"/>
              <a:ext cx="259397" cy="25939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2" name="直接连接符 261"/>
            <p:cNvCxnSpPr/>
            <p:nvPr/>
          </p:nvCxnSpPr>
          <p:spPr>
            <a:xfrm>
              <a:off x="11209724" y="3376490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11209724" y="3894650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11209724" y="4420589"/>
              <a:ext cx="2593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椭圆 264"/>
            <p:cNvSpPr/>
            <p:nvPr/>
          </p:nvSpPr>
          <p:spPr>
            <a:xfrm>
              <a:off x="10926832" y="3640015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11027162" y="4446941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11068437" y="4110962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11144558" y="3145588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11467692" y="3613821"/>
              <a:ext cx="100330" cy="1003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0" name="直接连接符 269"/>
            <p:cNvCxnSpPr>
              <a:stCxn id="173" idx="0"/>
              <a:endCxn id="173" idx="4"/>
            </p:cNvCxnSpPr>
            <p:nvPr/>
          </p:nvCxnSpPr>
          <p:spPr>
            <a:xfrm>
              <a:off x="9745415" y="3246791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9733190" y="3788129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9745415" y="4283111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10304215" y="3246791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10312310" y="3788129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10320405" y="4290890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10816820" y="3246791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0804595" y="3764951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10816820" y="4303589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11340535" y="3246791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11340535" y="3788129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11339422" y="4303588"/>
              <a:ext cx="0" cy="259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文本框 281"/>
          <p:cNvSpPr txBox="1"/>
          <p:nvPr/>
        </p:nvSpPr>
        <p:spPr>
          <a:xfrm>
            <a:off x="7782255" y="4833111"/>
            <a:ext cx="78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0096251" y="4833111"/>
            <a:ext cx="89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区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284" name="直接连接符 283"/>
          <p:cNvCxnSpPr/>
          <p:nvPr/>
        </p:nvCxnSpPr>
        <p:spPr>
          <a:xfrm>
            <a:off x="8300315" y="2953263"/>
            <a:ext cx="0" cy="1879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10500588" y="2953263"/>
            <a:ext cx="0" cy="18798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682684" y="3193726"/>
            <a:ext cx="5351917" cy="2677656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结反偏：外加电场和内电场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方向相同</a:t>
            </a:r>
            <a:r>
              <a:rPr lang="zh-CN" altLang="en-US" sz="2800" b="1" dirty="0">
                <a:latin typeface="+mn-ea"/>
              </a:rPr>
              <a:t>，内电场作用被加强，耗尽层厚度加宽，此时形成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以漂移为主的电流</a:t>
            </a:r>
            <a:r>
              <a:rPr lang="zh-CN" altLang="en-US" sz="2800" b="1" dirty="0">
                <a:latin typeface="+mn-ea"/>
              </a:rPr>
              <a:t>，称为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反向电流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高阻不导通的状态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截止状态</a:t>
            </a:r>
            <a:r>
              <a:rPr lang="zh-CN" altLang="en-US" sz="2800" b="1" dirty="0">
                <a:latin typeface="+mn-ea"/>
              </a:rPr>
              <a:t>）。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04380" y="3893186"/>
            <a:ext cx="5555540" cy="1831972"/>
            <a:chOff x="6504380" y="3893186"/>
            <a:chExt cx="5555540" cy="1831972"/>
          </a:xfrm>
        </p:grpSpPr>
        <p:cxnSp>
          <p:nvCxnSpPr>
            <p:cNvPr id="3" name="直接连接符 2"/>
            <p:cNvCxnSpPr>
              <a:stCxn id="111" idx="1"/>
            </p:cNvCxnSpPr>
            <p:nvPr/>
          </p:nvCxnSpPr>
          <p:spPr>
            <a:xfrm flipH="1">
              <a:off x="6504380" y="3897778"/>
              <a:ext cx="694210" cy="5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72" idx="3"/>
            </p:cNvCxnSpPr>
            <p:nvPr/>
          </p:nvCxnSpPr>
          <p:spPr>
            <a:xfrm flipV="1">
              <a:off x="11686770" y="3893187"/>
              <a:ext cx="373150" cy="1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504380" y="3893187"/>
              <a:ext cx="0" cy="16846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12059920" y="3893186"/>
              <a:ext cx="0" cy="16846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504380" y="5577839"/>
              <a:ext cx="23682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9002306" y="5577839"/>
              <a:ext cx="30576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996502" y="5410198"/>
              <a:ext cx="0" cy="314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872608" y="5516879"/>
              <a:ext cx="0" cy="121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0041004" y="5460666"/>
            <a:ext cx="558801" cy="2356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537444" y="5577838"/>
            <a:ext cx="6865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箭头: 左 290"/>
          <p:cNvSpPr/>
          <p:nvPr/>
        </p:nvSpPr>
        <p:spPr>
          <a:xfrm>
            <a:off x="8487163" y="2879024"/>
            <a:ext cx="1609190" cy="92767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内电场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4" name="箭头: 左 103"/>
          <p:cNvSpPr/>
          <p:nvPr/>
        </p:nvSpPr>
        <p:spPr>
          <a:xfrm>
            <a:off x="8545164" y="3902917"/>
            <a:ext cx="1609190" cy="83780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外电场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/>
      <p:bldP spid="291" grpId="0" animBg="1"/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550" y="855076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结的击穿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0550" y="1501669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结上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反向电压</a:t>
            </a:r>
            <a:r>
              <a:rPr lang="zh-CN" altLang="en-US" sz="2800" b="1" dirty="0">
                <a:latin typeface="+mn-ea"/>
              </a:rPr>
              <a:t>达到某一数值，反向电流激增，这种现象称为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结击穿（反向击穿）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90550" y="2579149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齐纳击穿</a:t>
            </a:r>
            <a:r>
              <a:rPr lang="zh-CN" altLang="en-US" sz="2800" b="1" dirty="0">
                <a:latin typeface="+mn-ea"/>
              </a:rPr>
              <a:t>：当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结掺杂浓度较高时，耗尽层较薄，较小的反向电压就可以将束缚在共价键中的电子拉出来，形成大量载流子，使反向电流激增，这种现象称为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齐纳击穿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8" name="对话气泡: 矩形 107"/>
          <p:cNvSpPr/>
          <p:nvPr/>
        </p:nvSpPr>
        <p:spPr>
          <a:xfrm>
            <a:off x="2622550" y="4851400"/>
            <a:ext cx="5209540" cy="1151524"/>
          </a:xfrm>
          <a:prstGeom prst="wedgeRectCallout">
            <a:avLst>
              <a:gd name="adj1" fmla="val 13687"/>
              <a:gd name="adj2" fmla="val -121020"/>
            </a:avLst>
          </a:prstGeom>
          <a:solidFill>
            <a:schemeClr val="bg1"/>
          </a:solidFill>
          <a:ln w="762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击穿可逆。</a:t>
            </a:r>
            <a:endParaRPr kumimoji="1"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just"/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掺杂浓度大的二极管容易发生</a:t>
            </a:r>
            <a:endParaRPr kumimoji="1"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3" grpId="0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90550" y="4637950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热击穿</a:t>
            </a:r>
            <a:r>
              <a:rPr lang="zh-CN" altLang="en-US" sz="2800" b="1" dirty="0">
                <a:latin typeface="+mn-ea"/>
              </a:rPr>
              <a:t>：当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结发生击穿，反向电流较大，电流的热效应将引起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结温度升高，升高的温度又会引发更多电子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空穴对，使得反向电流更大，不加限制的话，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结会被烧毁，这种现象称为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热击穿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0550" y="835055"/>
            <a:ext cx="11123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雪崩击穿</a:t>
            </a:r>
            <a:r>
              <a:rPr lang="zh-CN" altLang="en-US" sz="2800" b="1" dirty="0">
                <a:latin typeface="+mn-ea"/>
              </a:rPr>
              <a:t>：当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结掺杂浓度较低时</a:t>
            </a:r>
            <a:r>
              <a:rPr lang="en-US" altLang="zh-CN" sz="2800" b="1" dirty="0">
                <a:latin typeface="+mn-ea"/>
              </a:rPr>
              <a:t>, </a:t>
            </a:r>
            <a:r>
              <a:rPr lang="zh-CN" altLang="en-US" sz="2800" b="1" dirty="0">
                <a:latin typeface="+mn-ea"/>
              </a:rPr>
              <a:t>耗尽层较宽，需要较大的反向电压才能将电子拉出共价键，此时，这些载流子的漂移运动形成较大反向电流，同时，在外电场作用下获得足够的动能，与共价键中的价电子发生碰撞，再次形成更多的电子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空穴对，形成连锁反应，象雪崩一样，使反向电流激增，这种现象称为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雪崩击穿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4229100" y="3429000"/>
            <a:ext cx="5209540" cy="1151524"/>
          </a:xfrm>
          <a:prstGeom prst="wedgeRectCallout">
            <a:avLst>
              <a:gd name="adj1" fmla="val 30654"/>
              <a:gd name="adj2" fmla="val -76905"/>
            </a:avLst>
          </a:prstGeom>
          <a:solidFill>
            <a:schemeClr val="bg1"/>
          </a:solidFill>
          <a:ln w="762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击穿可逆。</a:t>
            </a:r>
            <a:endParaRPr kumimoji="1"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just"/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掺杂浓度小的二极管容易发生</a:t>
            </a:r>
            <a:endParaRPr kumimoji="1"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7033260" y="6080371"/>
            <a:ext cx="2405380" cy="657042"/>
          </a:xfrm>
          <a:prstGeom prst="wedgeRectCallout">
            <a:avLst>
              <a:gd name="adj1" fmla="val 83452"/>
              <a:gd name="adj2" fmla="val -45978"/>
            </a:avLst>
          </a:prstGeom>
          <a:solidFill>
            <a:schemeClr val="bg1"/>
          </a:solidFill>
          <a:ln w="7620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不可逆击穿。</a:t>
            </a:r>
            <a:endParaRPr kumimoji="1"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550" y="855076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结的电容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0550" y="1501669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当外加电压发生变化时，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结耗尽层内的空间电荷以及耗尽层外的载流子数量都会随之而变，这种电荷随外加电压变化而变化的现象称为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结的电容效应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90550" y="3010037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垒势电容</a:t>
            </a:r>
            <a:r>
              <a:rPr lang="zh-CN" altLang="en-US" sz="2800" b="1" dirty="0">
                <a:latin typeface="+mn-ea"/>
              </a:rPr>
              <a:t>：耗尽层也叫垒势区，势垒区的宽度及空间电荷数量随外加电压的变化而变化，这种现象等效的电容叫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势垒电容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0550" y="3964373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扩散电容</a:t>
            </a:r>
            <a:r>
              <a:rPr lang="zh-CN" altLang="en-US" sz="2800" b="1" dirty="0">
                <a:latin typeface="+mn-ea"/>
              </a:rPr>
              <a:t>：扩散到对方区域的载流子称为非平衡少子，非平衡少子的浓度及浓度梯度都随外加正偏电压的变化而变化，这种现象等效的电容叫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扩散电容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0550" y="5468948"/>
            <a:ext cx="11123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n-ea"/>
              </a:rPr>
              <a:t>    PN</a:t>
            </a:r>
            <a:r>
              <a:rPr lang="zh-CN" altLang="en-US" sz="2800" b="1" dirty="0">
                <a:latin typeface="+mn-ea"/>
              </a:rPr>
              <a:t>结的结电容是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势垒电容和扩散电容之和</a:t>
            </a:r>
            <a:r>
              <a:rPr lang="zh-CN" altLang="en-US" sz="2800" b="1" dirty="0">
                <a:latin typeface="+mn-ea"/>
              </a:rPr>
              <a:t>。当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反偏</a:t>
            </a:r>
            <a:r>
              <a:rPr lang="zh-CN" altLang="en-US" sz="2800" b="1" dirty="0">
                <a:latin typeface="+mn-ea"/>
              </a:rPr>
              <a:t>时，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势垒电容</a:t>
            </a:r>
            <a:r>
              <a:rPr lang="zh-CN" altLang="en-US" sz="2800" b="1" dirty="0">
                <a:latin typeface="+mn-ea"/>
              </a:rPr>
              <a:t>起主要作用，而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正偏</a:t>
            </a:r>
            <a:r>
              <a:rPr lang="zh-CN" altLang="en-US" sz="2800" b="1" dirty="0">
                <a:latin typeface="+mn-ea"/>
              </a:rPr>
              <a:t>时，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扩散电容</a:t>
            </a:r>
            <a:r>
              <a:rPr lang="zh-CN" altLang="en-US" sz="2800" b="1" dirty="0">
                <a:latin typeface="+mn-ea"/>
              </a:rPr>
              <a:t>起主要作用。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3" grpId="0"/>
      <p:bldP spid="10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156274" y="3044279"/>
            <a:ext cx="422583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dirty="0">
                <a:latin typeface="Agency FB" panose="020B0503020202020204" pitchFamily="34" charset="0"/>
              </a:rPr>
              <a:t>5.2 </a:t>
            </a:r>
            <a:r>
              <a:rPr lang="zh-CN" altLang="en-US" sz="4400" dirty="0">
                <a:latin typeface="Agency FB" panose="020B0503020202020204" pitchFamily="34" charset="0"/>
              </a:rPr>
              <a:t>半导体二极管</a:t>
            </a:r>
            <a:endParaRPr lang="zh-CN" altLang="en-US" sz="44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二极管的结构及分类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1612806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半导体二极管</a:t>
            </a:r>
            <a:r>
              <a:rPr lang="zh-CN" altLang="en-US" sz="2800" b="1" dirty="0">
                <a:latin typeface="+mn-ea"/>
              </a:rPr>
              <a:t>是由</a:t>
            </a:r>
            <a:r>
              <a:rPr lang="en-US" altLang="zh-CN" sz="2800" b="1" dirty="0">
                <a:latin typeface="+mn-ea"/>
              </a:rPr>
              <a:t>PN</a:t>
            </a:r>
            <a:r>
              <a:rPr lang="zh-CN" altLang="en-US" sz="2800" b="1" dirty="0">
                <a:latin typeface="+mn-ea"/>
              </a:rPr>
              <a:t>结的</a:t>
            </a:r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区和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区分别引出两根电极引线，并加上管壳封装而成，简称为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二极管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    二极管的外形、结构、符号如图：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56280"/>
            <a:ext cx="8534400" cy="304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47525" y="538769"/>
              <a:ext cx="2896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CONTENTS</a:t>
              </a:r>
              <a:endParaRPr lang="zh-CN" altLang="en-US" sz="6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0"/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11"/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121739" y="2538852"/>
            <a:ext cx="3948517" cy="33162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Agency FB" panose="020B0503020202020204" pitchFamily="34" charset="0"/>
              </a:rPr>
              <a:t>5.1 </a:t>
            </a:r>
            <a:r>
              <a:rPr lang="zh-CN" altLang="en-US" sz="3600" dirty="0">
                <a:latin typeface="Agency FB" panose="020B0503020202020204" pitchFamily="34" charset="0"/>
              </a:rPr>
              <a:t>半导体基础知识</a:t>
            </a:r>
            <a:endParaRPr lang="en-US" altLang="zh-CN" sz="3600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Agency FB" panose="020B0503020202020204" pitchFamily="34" charset="0"/>
              </a:rPr>
              <a:t>5.2 </a:t>
            </a:r>
            <a:r>
              <a:rPr lang="zh-CN" altLang="en-US" sz="3600" dirty="0">
                <a:latin typeface="Agency FB" panose="020B0503020202020204" pitchFamily="34" charset="0"/>
              </a:rPr>
              <a:t>半导体二极管</a:t>
            </a:r>
            <a:endParaRPr lang="en-US" altLang="zh-CN" sz="3600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Agency FB" panose="020B0503020202020204" pitchFamily="34" charset="0"/>
              </a:rPr>
              <a:t>5.3 </a:t>
            </a:r>
            <a:r>
              <a:rPr lang="zh-CN" altLang="en-US" sz="3600" dirty="0">
                <a:latin typeface="Agency FB" panose="020B0503020202020204" pitchFamily="34" charset="0"/>
              </a:rPr>
              <a:t>晶体三极管</a:t>
            </a:r>
            <a:endParaRPr lang="en-US" altLang="zh-CN" sz="3600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Agency FB" panose="020B0503020202020204" pitchFamily="34" charset="0"/>
              </a:rPr>
              <a:t>5.4 </a:t>
            </a:r>
            <a:r>
              <a:rPr lang="zh-CN" altLang="en-US" sz="3600" dirty="0">
                <a:latin typeface="Agency FB" panose="020B0503020202020204" pitchFamily="34" charset="0"/>
              </a:rPr>
              <a:t>场效应管（略）</a:t>
            </a:r>
            <a:endParaRPr lang="en-US" altLang="zh-CN" sz="36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835055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二极管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种类</a:t>
            </a:r>
            <a:r>
              <a:rPr lang="zh-CN" altLang="en-US" sz="2800" b="1" dirty="0">
                <a:latin typeface="+mn-ea"/>
              </a:rPr>
              <a:t>很多：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1558329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）按照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功能和用途</a:t>
            </a:r>
            <a:r>
              <a:rPr lang="zh-CN" altLang="en-US" sz="2800" b="1" dirty="0">
                <a:latin typeface="+mn-ea"/>
              </a:rPr>
              <a:t>分有整流二极管、检波二极管、开关二极管、变容二极管和稳压二极管等。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538" y="2712490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）按照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所用半导体材料</a:t>
            </a:r>
            <a:r>
              <a:rPr lang="zh-CN" altLang="en-US" sz="2800" b="1" dirty="0">
                <a:latin typeface="+mn-ea"/>
              </a:rPr>
              <a:t>的不同，可分为硅二极管、锗二极管和砷化镓二极管等。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538" y="3866651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）按照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结工艺及结构</a:t>
            </a:r>
            <a:r>
              <a:rPr lang="zh-CN" altLang="en-US" sz="2800" b="1" dirty="0">
                <a:latin typeface="+mn-ea"/>
              </a:rPr>
              <a:t>的不同分：点接触型二极管、面接触型二极管和平面型二极管。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538" y="5020812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）按照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功率</a:t>
            </a:r>
            <a:r>
              <a:rPr lang="zh-CN" altLang="en-US" sz="2800" b="1" dirty="0">
                <a:latin typeface="+mn-ea"/>
              </a:rPr>
              <a:t>划分：大功率二极管、中功率二极管和小功率二极管。 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二极管的伏安特性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1612806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二极管的伏安特性是指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流过二极管的电流</a:t>
            </a:r>
            <a:r>
              <a:rPr lang="zh-CN" altLang="en-US" sz="2800" b="1" dirty="0">
                <a:latin typeface="+mn-ea"/>
              </a:rPr>
              <a:t>与其两端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外加偏置电压</a:t>
            </a:r>
            <a:r>
              <a:rPr lang="zh-CN" altLang="en-US" sz="2800" b="1" dirty="0">
                <a:latin typeface="+mn-ea"/>
              </a:rPr>
              <a:t>之间的关系。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1538" y="2729111"/>
            <a:ext cx="7077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    二极管的伏安特性可以用下图进行测试：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05670"/>
            <a:ext cx="815816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、正向特性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2259304"/>
            <a:ext cx="6153902" cy="1384995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正向死区</a:t>
            </a:r>
            <a:r>
              <a:rPr lang="zh-CN" altLang="en-US" sz="2800" b="1" dirty="0">
                <a:latin typeface="+mn-ea"/>
              </a:rPr>
              <a:t>：</a:t>
            </a:r>
            <a:r>
              <a:rPr lang="en-US" altLang="zh-CN" sz="2800" b="1" dirty="0">
                <a:latin typeface="+mn-ea"/>
              </a:rPr>
              <a:t>OA</a:t>
            </a:r>
            <a:r>
              <a:rPr lang="zh-CN" altLang="en-US" sz="2800" b="1" dirty="0">
                <a:latin typeface="+mn-ea"/>
              </a:rPr>
              <a:t>段，电特性表现为电流为</a:t>
            </a:r>
            <a:r>
              <a:rPr lang="en-US" altLang="zh-CN" sz="2800" b="1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    死区最大电压：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=0.5V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=0.1V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91"/>
          <a:stretch>
            <a:fillRect/>
          </a:stretch>
        </p:blipFill>
        <p:spPr bwMode="auto">
          <a:xfrm>
            <a:off x="7106853" y="1819940"/>
            <a:ext cx="4911515" cy="440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对话气泡: 矩形 2"/>
          <p:cNvSpPr/>
          <p:nvPr/>
        </p:nvSpPr>
        <p:spPr>
          <a:xfrm>
            <a:off x="9987280" y="4353458"/>
            <a:ext cx="1076960" cy="721563"/>
          </a:xfrm>
          <a:prstGeom prst="wedgeRectCallout">
            <a:avLst>
              <a:gd name="adj1" fmla="val -90645"/>
              <a:gd name="adj2" fmla="val -74081"/>
            </a:avLst>
          </a:prstGeom>
          <a:solidFill>
            <a:schemeClr val="bg1"/>
          </a:solidFill>
          <a:ln w="38100">
            <a:solidFill>
              <a:srgbClr val="298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死区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538" y="4121288"/>
            <a:ext cx="6153902" cy="1815882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正向导通区</a:t>
            </a:r>
            <a:r>
              <a:rPr lang="zh-CN" altLang="en-US" sz="2800" b="1" dirty="0">
                <a:latin typeface="+mn-ea"/>
              </a:rPr>
              <a:t>：</a:t>
            </a:r>
            <a:r>
              <a:rPr lang="en-US" altLang="zh-CN" sz="2800" b="1" dirty="0">
                <a:latin typeface="+mn-ea"/>
              </a:rPr>
              <a:t>AB</a:t>
            </a:r>
            <a:r>
              <a:rPr lang="zh-CN" altLang="en-US" sz="2800" b="1" dirty="0">
                <a:latin typeface="+mn-ea"/>
              </a:rPr>
              <a:t>段，电特性表现为正向电流变化很大，而电压变化不大。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=0.6~0.8V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=0.2~0.3V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10588298" y="2483916"/>
            <a:ext cx="1430070" cy="721563"/>
          </a:xfrm>
          <a:prstGeom prst="wedgeRectCallout">
            <a:avLst>
              <a:gd name="adj1" fmla="val -69762"/>
              <a:gd name="adj2" fmla="val 3362"/>
            </a:avLst>
          </a:prstGeom>
          <a:solidFill>
            <a:schemeClr val="bg1"/>
          </a:solidFill>
          <a:ln w="38100">
            <a:solidFill>
              <a:srgbClr val="298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导通区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  <p:bldP spid="3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、反向特性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1819940"/>
            <a:ext cx="6153902" cy="1384995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反向截止区</a:t>
            </a:r>
            <a:r>
              <a:rPr lang="zh-CN" altLang="en-US" sz="2800" b="1" dirty="0">
                <a:latin typeface="+mn-ea"/>
              </a:rPr>
              <a:t>：</a:t>
            </a:r>
            <a:r>
              <a:rPr lang="en-US" altLang="zh-CN" sz="2800" b="1" dirty="0">
                <a:latin typeface="+mn-ea"/>
              </a:rPr>
              <a:t>OC</a:t>
            </a:r>
            <a:r>
              <a:rPr lang="zh-CN" altLang="en-US" sz="2800" b="1" dirty="0">
                <a:latin typeface="+mn-ea"/>
              </a:rPr>
              <a:t>段，电特性表现为反向电流很小。 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   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&lt;0.1μA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为几到几十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μA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91"/>
          <a:stretch>
            <a:fillRect/>
          </a:stretch>
        </p:blipFill>
        <p:spPr bwMode="auto">
          <a:xfrm>
            <a:off x="7106853" y="1819940"/>
            <a:ext cx="4911515" cy="440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对话气泡: 矩形 2"/>
          <p:cNvSpPr/>
          <p:nvPr/>
        </p:nvSpPr>
        <p:spPr>
          <a:xfrm>
            <a:off x="7165290" y="2363611"/>
            <a:ext cx="1430070" cy="721563"/>
          </a:xfrm>
          <a:prstGeom prst="wedgeRectCallout">
            <a:avLst>
              <a:gd name="adj1" fmla="val 14072"/>
              <a:gd name="adj2" fmla="val 128679"/>
            </a:avLst>
          </a:prstGeom>
          <a:solidFill>
            <a:schemeClr val="bg1"/>
          </a:solidFill>
          <a:ln w="38100">
            <a:solidFill>
              <a:srgbClr val="298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截止区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538" y="3693706"/>
            <a:ext cx="6153902" cy="2246769"/>
          </a:xfrm>
          <a:prstGeom prst="rect">
            <a:avLst/>
          </a:prstGeom>
          <a:noFill/>
          <a:ln w="76200" cmpd="thickThin">
            <a:solidFill>
              <a:srgbClr val="298CC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反向击穿区</a:t>
            </a:r>
            <a:r>
              <a:rPr lang="zh-CN" altLang="en-US" sz="2800" b="1" dirty="0">
                <a:latin typeface="+mn-ea"/>
              </a:rPr>
              <a:t>：</a:t>
            </a:r>
            <a:r>
              <a:rPr lang="en-US" altLang="zh-CN" sz="2800" b="1" dirty="0">
                <a:latin typeface="+mn-ea"/>
              </a:rPr>
              <a:t>CD</a:t>
            </a:r>
            <a:r>
              <a:rPr lang="zh-CN" altLang="en-US" sz="2800" b="1" dirty="0">
                <a:latin typeface="+mn-ea"/>
              </a:rPr>
              <a:t>段，电特性表现为反向击穿电流变化很大，而电压变化不大。各类二极管的反向击穿电压大小不同，通常为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几十到几百伏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最高可达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300V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以上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7641898" y="5166156"/>
            <a:ext cx="1430070" cy="721563"/>
          </a:xfrm>
          <a:prstGeom prst="wedgeRectCallout">
            <a:avLst>
              <a:gd name="adj1" fmla="val -64078"/>
              <a:gd name="adj2" fmla="val -110690"/>
            </a:avLst>
          </a:prstGeom>
          <a:solidFill>
            <a:schemeClr val="bg1"/>
          </a:solidFill>
          <a:ln w="38100">
            <a:solidFill>
              <a:srgbClr val="298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击穿区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  <p:bldP spid="3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、二极管的伏安关系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538" y="1496773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理论研究表明，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反向击穿前</a:t>
            </a:r>
            <a:r>
              <a:rPr lang="zh-CN" altLang="en-US" sz="2800" b="1" dirty="0">
                <a:latin typeface="+mn-ea"/>
              </a:rPr>
              <a:t>：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405629" y="2189269"/>
          <a:ext cx="2618959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1" name="Equation" r:id="rId1" imgW="24079200" imgH="8839200" progId="Equation.DSMT4">
                  <p:embed/>
                </p:oleObj>
              </mc:Choice>
              <mc:Fallback>
                <p:oleObj name="Equation" r:id="rId1" imgW="24079200" imgH="8839200" progId="Equation.DSMT4">
                  <p:embed/>
                  <p:pic>
                    <p:nvPicPr>
                      <p:cNvPr id="0" name="图片 177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05629" y="2189269"/>
                        <a:ext cx="2618959" cy="96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41538" y="3319935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+mn-ea"/>
              </a:rPr>
              <a:t>为反向饱和电流，室温下为常数；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+mn-ea"/>
              </a:rPr>
              <a:t>是温度的电压当量，室温下为</a:t>
            </a:r>
            <a:r>
              <a:rPr lang="en-US" altLang="zh-CN" sz="2800" b="1">
                <a:latin typeface="+mn-ea"/>
              </a:rPr>
              <a:t>26mV</a:t>
            </a:r>
            <a:r>
              <a:rPr lang="zh-CN" altLang="en-US" sz="2800" b="1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1538" y="4443318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    正向导通时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+mn-ea"/>
              </a:rPr>
              <a:t>：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56432" y="4045301"/>
          <a:ext cx="1950421" cy="106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2" name="Equation" r:id="rId3" imgW="16154400" imgH="8839200" progId="Equation.DSMT4">
                  <p:embed/>
                </p:oleObj>
              </mc:Choice>
              <mc:Fallback>
                <p:oleObj name="Equation" r:id="rId3" imgW="16154400" imgH="8839200" progId="Equation.DSMT4">
                  <p:embed/>
                  <p:pic>
                    <p:nvPicPr>
                      <p:cNvPr id="0" name="图片 177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432" y="4045301"/>
                        <a:ext cx="1950421" cy="106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41538" y="5262156"/>
            <a:ext cx="11123720" cy="734920"/>
            <a:chOff x="541538" y="5066834"/>
            <a:chExt cx="11123720" cy="734920"/>
          </a:xfrm>
        </p:grpSpPr>
        <p:sp>
          <p:nvSpPr>
            <p:cNvPr id="17" name="文本框 16"/>
            <p:cNvSpPr txBox="1"/>
            <p:nvPr/>
          </p:nvSpPr>
          <p:spPr>
            <a:xfrm>
              <a:off x="541538" y="5278534"/>
              <a:ext cx="11123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    反向截止时</a:t>
              </a:r>
              <a:r>
                <a:rPr lang="zh-CN" altLang="en-US" sz="2800" b="1" dirty="0">
                  <a:latin typeface="+mn-ea"/>
                </a:rPr>
                <a:t>，         ：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985389" y="5066834"/>
            <a:ext cx="1243711" cy="734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23" name="Equation" r:id="rId5" imgW="13411200" imgH="7924800" progId="Equation.DSMT4">
                    <p:embed/>
                  </p:oleObj>
                </mc:Choice>
                <mc:Fallback>
                  <p:oleObj name="Equation" r:id="rId5" imgW="13411200" imgH="7924800" progId="Equation.DSMT4">
                    <p:embed/>
                    <p:pic>
                      <p:nvPicPr>
                        <p:cNvPr id="0" name="图片 1772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85389" y="5066834"/>
                          <a:ext cx="1243711" cy="7349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55444" y="5368922"/>
          <a:ext cx="1745436" cy="73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4" name="Equation" r:id="rId7" imgW="13411200" imgH="5486400" progId="Equation.DSMT4">
                  <p:embed/>
                </p:oleObj>
              </mc:Choice>
              <mc:Fallback>
                <p:oleObj name="Equation" r:id="rId7" imgW="13411200" imgH="5486400" progId="Equation.DSMT4">
                  <p:embed/>
                  <p:pic>
                    <p:nvPicPr>
                      <p:cNvPr id="0" name="图片 1772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5444" y="5368922"/>
                        <a:ext cx="1745436" cy="73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二极管的主要参数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1612806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、最大整流电流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+mn-ea"/>
              </a:rPr>
              <a:t>    指二极管长期工作时，允许通过的最大正向平均电流。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538" y="2729111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、最高反向工作电压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endParaRPr lang="en-US" altLang="zh-CN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+mn-ea"/>
              </a:rPr>
              <a:t>    指允许加在二极管上的最大反向电压。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538" y="3845416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、反向电流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+mn-ea"/>
              </a:rPr>
              <a:t>    指二极管反偏且未被击穿时的电流。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538" y="4961721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、最高工作频率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+mn-ea"/>
              </a:rPr>
              <a:t>    指二极管正常工作时，允许通过的交流信号频率的最高值。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含二极管的电路分析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1612806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、二极管的等效模型</a:t>
            </a:r>
            <a:endParaRPr lang="en-US" altLang="zh-CN" sz="28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538" y="2298224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）理想模型：正向导通的电压远小于与之串联的其他元件的电压</a:t>
            </a:r>
            <a:endParaRPr lang="en-US" altLang="zh-CN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538" y="2983642"/>
            <a:ext cx="238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    伏安特性：</a:t>
            </a:r>
            <a:endParaRPr lang="en-US" altLang="zh-CN" sz="2800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Group 23"/>
          <p:cNvGrpSpPr/>
          <p:nvPr/>
        </p:nvGrpSpPr>
        <p:grpSpPr bwMode="auto">
          <a:xfrm>
            <a:off x="959485" y="3804685"/>
            <a:ext cx="2969571" cy="2021205"/>
            <a:chOff x="2582" y="1713"/>
            <a:chExt cx="1002" cy="682"/>
          </a:xfrm>
        </p:grpSpPr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582" y="2277"/>
              <a:ext cx="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 flipV="1">
              <a:off x="2967" y="1800"/>
              <a:ext cx="1" cy="4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269" y="2107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30000">
                  <a:ea typeface="宋体" panose="02010600030101010101" pitchFamily="2" charset="-122"/>
                </a:rPr>
                <a:t>D</a:t>
              </a:r>
              <a:endParaRPr kumimoji="1" lang="en-US" altLang="zh-CN" baseline="-30000">
                <a:ea typeface="宋体" panose="02010600030101010101" pitchFamily="2" charset="-122"/>
              </a:endParaRP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3008" y="1713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ea typeface="宋体" panose="02010600030101010101" pitchFamily="2" charset="-122"/>
                </a:rPr>
                <a:t>i</a:t>
              </a:r>
              <a:r>
                <a:rPr kumimoji="1" lang="en-US" altLang="zh-CN" baseline="-30000">
                  <a:ea typeface="宋体" panose="02010600030101010101" pitchFamily="2" charset="-122"/>
                </a:rPr>
                <a:t>D</a:t>
              </a:r>
              <a:endParaRPr kumimoji="1" lang="en-US" altLang="zh-CN" baseline="-30000">
                <a:ea typeface="宋体" panose="02010600030101010101" pitchFamily="2" charset="-122"/>
              </a:endParaRPr>
            </a:p>
          </p:txBody>
        </p:sp>
      </p:grp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1219201" y="5462941"/>
            <a:ext cx="881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V="1">
            <a:off x="2100488" y="4363235"/>
            <a:ext cx="2" cy="11261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29056" y="2980244"/>
            <a:ext cx="238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    等效电路：</a:t>
            </a:r>
            <a:endParaRPr lang="en-US" altLang="zh-CN" sz="2800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4" name="Group 31"/>
          <p:cNvGrpSpPr/>
          <p:nvPr/>
        </p:nvGrpSpPr>
        <p:grpSpPr bwMode="auto">
          <a:xfrm>
            <a:off x="4345122" y="3651559"/>
            <a:ext cx="1276570" cy="2320494"/>
            <a:chOff x="3085" y="851"/>
            <a:chExt cx="428" cy="778"/>
          </a:xfrm>
        </p:grpSpPr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3085" y="1062"/>
              <a:ext cx="428" cy="353"/>
            </a:xfrm>
            <a:prstGeom prst="rect">
              <a:avLst/>
            </a:prstGeom>
            <a:noFill/>
            <a:ln w="28575">
              <a:solidFill>
                <a:srgbClr val="00808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endParaRPr kumimoji="1" lang="zh-CN" altLang="zh-CN" sz="3200" b="0">
                <a:solidFill>
                  <a:schemeClr val="hlink"/>
                </a:solidFill>
              </a:endParaRPr>
            </a:p>
          </p:txBody>
        </p:sp>
        <p:grpSp>
          <p:nvGrpSpPr>
            <p:cNvPr id="26" name="Group 33"/>
            <p:cNvGrpSpPr/>
            <p:nvPr/>
          </p:nvGrpSpPr>
          <p:grpSpPr bwMode="auto">
            <a:xfrm>
              <a:off x="3212" y="851"/>
              <a:ext cx="176" cy="778"/>
              <a:chOff x="3212" y="851"/>
              <a:chExt cx="176" cy="778"/>
            </a:xfrm>
          </p:grpSpPr>
          <p:sp>
            <p:nvSpPr>
              <p:cNvPr id="27" name="Oval 34"/>
              <p:cNvSpPr>
                <a:spLocks noChangeArrowheads="1"/>
              </p:cNvSpPr>
              <p:nvPr/>
            </p:nvSpPr>
            <p:spPr bwMode="auto">
              <a:xfrm>
                <a:off x="3272" y="1575"/>
                <a:ext cx="54" cy="5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Oval 35"/>
              <p:cNvSpPr>
                <a:spLocks noChangeArrowheads="1"/>
              </p:cNvSpPr>
              <p:nvPr/>
            </p:nvSpPr>
            <p:spPr bwMode="auto">
              <a:xfrm>
                <a:off x="3272" y="851"/>
                <a:ext cx="54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9" name="Group 36"/>
              <p:cNvGrpSpPr/>
              <p:nvPr/>
            </p:nvGrpSpPr>
            <p:grpSpPr bwMode="auto">
              <a:xfrm>
                <a:off x="3212" y="913"/>
                <a:ext cx="176" cy="680"/>
                <a:chOff x="3212" y="913"/>
                <a:chExt cx="176" cy="680"/>
              </a:xfrm>
            </p:grpSpPr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>
                  <a:off x="3216" y="1295"/>
                  <a:ext cx="1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299" y="913"/>
                  <a:ext cx="0" cy="6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AutoShape 39"/>
                <p:cNvSpPr>
                  <a:spLocks noChangeArrowheads="1"/>
                </p:cNvSpPr>
                <p:nvPr/>
              </p:nvSpPr>
              <p:spPr bwMode="auto">
                <a:xfrm flipV="1">
                  <a:off x="3212" y="1151"/>
                  <a:ext cx="172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33" name="Group 40"/>
          <p:cNvGrpSpPr/>
          <p:nvPr/>
        </p:nvGrpSpPr>
        <p:grpSpPr bwMode="auto">
          <a:xfrm>
            <a:off x="5054990" y="3883627"/>
            <a:ext cx="286334" cy="1712039"/>
            <a:chOff x="3153" y="1242"/>
            <a:chExt cx="96" cy="574"/>
          </a:xfrm>
        </p:grpSpPr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3153" y="181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" name="Group 42"/>
            <p:cNvGrpSpPr/>
            <p:nvPr/>
          </p:nvGrpSpPr>
          <p:grpSpPr bwMode="auto">
            <a:xfrm>
              <a:off x="3153" y="1242"/>
              <a:ext cx="96" cy="96"/>
              <a:chOff x="3360" y="2832"/>
              <a:chExt cx="96" cy="96"/>
            </a:xfrm>
          </p:grpSpPr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Line 44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8" name="Group 45"/>
          <p:cNvGrpSpPr/>
          <p:nvPr/>
        </p:nvGrpSpPr>
        <p:grpSpPr bwMode="auto">
          <a:xfrm>
            <a:off x="6634337" y="3673091"/>
            <a:ext cx="930584" cy="2296634"/>
            <a:chOff x="3745" y="867"/>
            <a:chExt cx="312" cy="770"/>
          </a:xfrm>
        </p:grpSpPr>
        <p:sp>
          <p:nvSpPr>
            <p:cNvPr id="39" name="Line 46"/>
            <p:cNvSpPr>
              <a:spLocks noChangeShapeType="1"/>
            </p:cNvSpPr>
            <p:nvPr/>
          </p:nvSpPr>
          <p:spPr bwMode="auto">
            <a:xfrm rot="16200000" flipH="1">
              <a:off x="3629" y="144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Oval 47"/>
            <p:cNvSpPr>
              <a:spLocks noChangeArrowheads="1"/>
            </p:cNvSpPr>
            <p:nvPr/>
          </p:nvSpPr>
          <p:spPr bwMode="auto">
            <a:xfrm>
              <a:off x="3745" y="867"/>
              <a:ext cx="54" cy="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Oval 48"/>
            <p:cNvSpPr>
              <a:spLocks noChangeArrowheads="1"/>
            </p:cNvSpPr>
            <p:nvPr/>
          </p:nvSpPr>
          <p:spPr bwMode="auto">
            <a:xfrm>
              <a:off x="3745" y="1583"/>
              <a:ext cx="54" cy="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 rot="16200000" flipH="1">
              <a:off x="3659" y="1025"/>
              <a:ext cx="2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 rot="5400000">
              <a:off x="3672" y="1223"/>
              <a:ext cx="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3834" y="113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/>
                <a:t>S</a:t>
              </a:r>
              <a:endParaRPr kumimoji="1" lang="en-US" altLang="zh-CN"/>
            </a:p>
          </p:txBody>
        </p:sp>
      </p:grpSp>
      <p:grpSp>
        <p:nvGrpSpPr>
          <p:cNvPr id="45" name="Group 52"/>
          <p:cNvGrpSpPr/>
          <p:nvPr/>
        </p:nvGrpSpPr>
        <p:grpSpPr bwMode="auto">
          <a:xfrm flipV="1">
            <a:off x="8415008" y="3924092"/>
            <a:ext cx="286334" cy="1712039"/>
            <a:chOff x="3153" y="1242"/>
            <a:chExt cx="96" cy="574"/>
          </a:xfrm>
        </p:grpSpPr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3153" y="181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7" name="Group 54"/>
            <p:cNvGrpSpPr/>
            <p:nvPr/>
          </p:nvGrpSpPr>
          <p:grpSpPr bwMode="auto">
            <a:xfrm>
              <a:off x="3153" y="1242"/>
              <a:ext cx="96" cy="96"/>
              <a:chOff x="3360" y="2832"/>
              <a:chExt cx="96" cy="96"/>
            </a:xfrm>
          </p:grpSpPr>
          <p:sp>
            <p:nvSpPr>
              <p:cNvPr id="48" name="Line 55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Line 56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57"/>
          <p:cNvGrpSpPr/>
          <p:nvPr/>
        </p:nvGrpSpPr>
        <p:grpSpPr bwMode="auto">
          <a:xfrm>
            <a:off x="10408930" y="3600699"/>
            <a:ext cx="930584" cy="2296634"/>
            <a:chOff x="4908" y="861"/>
            <a:chExt cx="312" cy="770"/>
          </a:xfrm>
        </p:grpSpPr>
        <p:sp>
          <p:nvSpPr>
            <p:cNvPr id="51" name="Line 58"/>
            <p:cNvSpPr>
              <a:spLocks noChangeShapeType="1"/>
            </p:cNvSpPr>
            <p:nvPr/>
          </p:nvSpPr>
          <p:spPr bwMode="auto">
            <a:xfrm rot="16200000" flipH="1">
              <a:off x="4795" y="1437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Oval 59"/>
            <p:cNvSpPr>
              <a:spLocks noChangeArrowheads="1"/>
            </p:cNvSpPr>
            <p:nvPr/>
          </p:nvSpPr>
          <p:spPr bwMode="auto">
            <a:xfrm>
              <a:off x="4908" y="861"/>
              <a:ext cx="54" cy="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Oval 60"/>
            <p:cNvSpPr>
              <a:spLocks noChangeArrowheads="1"/>
            </p:cNvSpPr>
            <p:nvPr/>
          </p:nvSpPr>
          <p:spPr bwMode="auto">
            <a:xfrm>
              <a:off x="4908" y="1577"/>
              <a:ext cx="54" cy="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 rot="16200000" flipH="1">
              <a:off x="4822" y="1019"/>
              <a:ext cx="2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 rot="5400000">
              <a:off x="4873" y="1186"/>
              <a:ext cx="185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Text Box 63"/>
            <p:cNvSpPr txBox="1">
              <a:spLocks noChangeArrowheads="1"/>
            </p:cNvSpPr>
            <p:nvPr/>
          </p:nvSpPr>
          <p:spPr bwMode="auto">
            <a:xfrm>
              <a:off x="4997" y="112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/>
                <a:t>S</a:t>
              </a:r>
              <a:endParaRPr kumimoji="1" lang="en-US" altLang="zh-CN"/>
            </a:p>
          </p:txBody>
        </p:sp>
      </p:grpSp>
      <p:grpSp>
        <p:nvGrpSpPr>
          <p:cNvPr id="57" name="Group 65"/>
          <p:cNvGrpSpPr/>
          <p:nvPr/>
        </p:nvGrpSpPr>
        <p:grpSpPr bwMode="auto">
          <a:xfrm>
            <a:off x="8125692" y="3524222"/>
            <a:ext cx="1276570" cy="2308564"/>
            <a:chOff x="4128" y="863"/>
            <a:chExt cx="428" cy="774"/>
          </a:xfrm>
        </p:grpSpPr>
        <p:sp>
          <p:nvSpPr>
            <p:cNvPr id="58" name="Rectangle 66"/>
            <p:cNvSpPr>
              <a:spLocks noChangeArrowheads="1"/>
            </p:cNvSpPr>
            <p:nvPr/>
          </p:nvSpPr>
          <p:spPr bwMode="auto">
            <a:xfrm>
              <a:off x="4128" y="1070"/>
              <a:ext cx="428" cy="353"/>
            </a:xfrm>
            <a:prstGeom prst="rect">
              <a:avLst/>
            </a:prstGeom>
            <a:noFill/>
            <a:ln w="28575">
              <a:solidFill>
                <a:srgbClr val="00808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endParaRPr kumimoji="1" lang="zh-CN" altLang="zh-CN" sz="3200" b="0">
                <a:solidFill>
                  <a:srgbClr val="0033CC"/>
                </a:solidFill>
              </a:endParaRPr>
            </a:p>
          </p:txBody>
        </p:sp>
        <p:grpSp>
          <p:nvGrpSpPr>
            <p:cNvPr id="59" name="Group 67"/>
            <p:cNvGrpSpPr/>
            <p:nvPr/>
          </p:nvGrpSpPr>
          <p:grpSpPr bwMode="auto">
            <a:xfrm>
              <a:off x="4255" y="863"/>
              <a:ext cx="176" cy="774"/>
              <a:chOff x="4255" y="863"/>
              <a:chExt cx="176" cy="774"/>
            </a:xfrm>
          </p:grpSpPr>
          <p:sp>
            <p:nvSpPr>
              <p:cNvPr id="60" name="Oval 68"/>
              <p:cNvSpPr>
                <a:spLocks noChangeArrowheads="1"/>
              </p:cNvSpPr>
              <p:nvPr/>
            </p:nvSpPr>
            <p:spPr bwMode="auto">
              <a:xfrm>
                <a:off x="4315" y="863"/>
                <a:ext cx="54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1" name="Group 69"/>
              <p:cNvGrpSpPr/>
              <p:nvPr/>
            </p:nvGrpSpPr>
            <p:grpSpPr bwMode="auto">
              <a:xfrm>
                <a:off x="4255" y="921"/>
                <a:ext cx="176" cy="680"/>
                <a:chOff x="4255" y="921"/>
                <a:chExt cx="176" cy="680"/>
              </a:xfrm>
            </p:grpSpPr>
            <p:sp>
              <p:nvSpPr>
                <p:cNvPr id="63" name="Line 70"/>
                <p:cNvSpPr>
                  <a:spLocks noChangeShapeType="1"/>
                </p:cNvSpPr>
                <p:nvPr/>
              </p:nvSpPr>
              <p:spPr bwMode="auto">
                <a:xfrm>
                  <a:off x="4259" y="1303"/>
                  <a:ext cx="172" cy="0"/>
                </a:xfrm>
                <a:prstGeom prst="line">
                  <a:avLst/>
                </a:prstGeom>
                <a:noFill/>
                <a:ln w="38100">
                  <a:solidFill>
                    <a:srgbClr val="00808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342" y="921"/>
                  <a:ext cx="0" cy="680"/>
                </a:xfrm>
                <a:prstGeom prst="line">
                  <a:avLst/>
                </a:prstGeom>
                <a:noFill/>
                <a:ln w="28575">
                  <a:solidFill>
                    <a:srgbClr val="00808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AutoShape 72"/>
                <p:cNvSpPr>
                  <a:spLocks noChangeArrowheads="1"/>
                </p:cNvSpPr>
                <p:nvPr/>
              </p:nvSpPr>
              <p:spPr bwMode="auto">
                <a:xfrm flipV="1">
                  <a:off x="4255" y="1159"/>
                  <a:ext cx="172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808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2" name="Oval 73"/>
              <p:cNvSpPr>
                <a:spLocks noChangeArrowheads="1"/>
              </p:cNvSpPr>
              <p:nvPr/>
            </p:nvSpPr>
            <p:spPr bwMode="auto">
              <a:xfrm>
                <a:off x="4315" y="1583"/>
                <a:ext cx="54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" name="箭头: 右 1"/>
          <p:cNvSpPr/>
          <p:nvPr/>
        </p:nvSpPr>
        <p:spPr>
          <a:xfrm>
            <a:off x="5884021" y="4621834"/>
            <a:ext cx="584763" cy="43784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4104900" y="6184930"/>
            <a:ext cx="323482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正偏导通，</a:t>
            </a:r>
            <a:r>
              <a:rPr kumimoji="1" lang="en-US" altLang="zh-CN" sz="2800" i="1" dirty="0" err="1"/>
              <a:t>u</a:t>
            </a:r>
            <a:r>
              <a:rPr kumimoji="1" lang="en-US" altLang="zh-CN" sz="2800" i="1" baseline="-25000" dirty="0" err="1"/>
              <a:t>D</a:t>
            </a:r>
            <a:r>
              <a:rPr kumimoji="1" lang="en-US" altLang="zh-CN" sz="2800" dirty="0"/>
              <a:t> = 0</a:t>
            </a:r>
            <a:endParaRPr kumimoji="1"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268566" y="6131912"/>
            <a:ext cx="2920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+mn-ea"/>
              </a:rPr>
              <a:t>反偏截止，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latin typeface="+mn-ea"/>
              </a:rPr>
              <a:t> =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箭头: 右 66"/>
          <p:cNvSpPr/>
          <p:nvPr/>
        </p:nvSpPr>
        <p:spPr>
          <a:xfrm>
            <a:off x="9663339" y="4478672"/>
            <a:ext cx="584763" cy="43784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0" grpId="0"/>
      <p:bldP spid="14" grpId="0"/>
      <p:bldP spid="23" grpId="0"/>
      <p:bldP spid="2" grpId="0" animBg="1"/>
      <p:bldP spid="66" grpId="0" autoUpdateAnimBg="0"/>
      <p:bldP spid="3" grpId="0"/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538" y="896721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）恒压模型：正向导通电压不能忽略，反向截止电流很小</a:t>
            </a:r>
            <a:endParaRPr lang="en-US" altLang="zh-CN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538" y="1683273"/>
            <a:ext cx="238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    伏安特性：</a:t>
            </a:r>
            <a:endParaRPr lang="en-US" altLang="zh-CN" sz="28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29100" y="1678797"/>
            <a:ext cx="238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    等效电路：</a:t>
            </a:r>
            <a:endParaRPr lang="en-US" altLang="zh-CN" sz="2800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68" name="Group 21"/>
          <p:cNvGrpSpPr/>
          <p:nvPr/>
        </p:nvGrpSpPr>
        <p:grpSpPr bwMode="auto">
          <a:xfrm>
            <a:off x="866788" y="2572326"/>
            <a:ext cx="3249586" cy="2819711"/>
            <a:chOff x="671" y="629"/>
            <a:chExt cx="888" cy="668"/>
          </a:xfrm>
        </p:grpSpPr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671" y="1055"/>
              <a:ext cx="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 flipH="1" flipV="1">
              <a:off x="1056" y="652"/>
              <a:ext cx="1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1244" y="1048"/>
              <a:ext cx="3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 dirty="0" err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30000" dirty="0" err="1">
                  <a:ea typeface="宋体" panose="02010600030101010101" pitchFamily="2" charset="-122"/>
                </a:rPr>
                <a:t>D</a:t>
              </a:r>
              <a:endParaRPr kumimoji="1" lang="en-US" altLang="zh-CN" baseline="-30000" dirty="0">
                <a:ea typeface="宋体" panose="02010600030101010101" pitchFamily="2" charset="-122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1010" y="629"/>
              <a:ext cx="26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 dirty="0" err="1">
                  <a:ea typeface="宋体" panose="02010600030101010101" pitchFamily="2" charset="-122"/>
                </a:rPr>
                <a:t>i</a:t>
              </a:r>
              <a:r>
                <a:rPr kumimoji="1" lang="en-US" altLang="zh-CN" baseline="-30000" dirty="0" err="1">
                  <a:ea typeface="宋体" panose="02010600030101010101" pitchFamily="2" charset="-122"/>
                </a:rPr>
                <a:t>D</a:t>
              </a:r>
              <a:endParaRPr kumimoji="1" lang="en-US" altLang="zh-CN" baseline="-30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73" name="Group 26"/>
          <p:cNvGrpSpPr/>
          <p:nvPr/>
        </p:nvGrpSpPr>
        <p:grpSpPr bwMode="auto">
          <a:xfrm>
            <a:off x="936955" y="3333615"/>
            <a:ext cx="1827898" cy="1038246"/>
            <a:chOff x="671" y="1491"/>
            <a:chExt cx="584" cy="284"/>
          </a:xfrm>
        </p:grpSpPr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671" y="1775"/>
              <a:ext cx="5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 flipV="1">
              <a:off x="1255" y="1491"/>
              <a:ext cx="0" cy="2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2267587" y="4356303"/>
            <a:ext cx="2639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baseline="-30000" dirty="0">
                <a:ea typeface="宋体" panose="02010600030101010101" pitchFamily="2" charset="-122"/>
              </a:rPr>
              <a:t>D(on)</a:t>
            </a:r>
            <a:endParaRPr kumimoji="1" lang="en-US" altLang="zh-CN" baseline="-30000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1706" y="2361832"/>
            <a:ext cx="515997" cy="2320494"/>
            <a:chOff x="6054344" y="2463139"/>
            <a:chExt cx="515997" cy="2320494"/>
          </a:xfrm>
        </p:grpSpPr>
        <p:sp>
          <p:nvSpPr>
            <p:cNvPr id="84" name="Oval 34"/>
            <p:cNvSpPr>
              <a:spLocks noChangeArrowheads="1"/>
            </p:cNvSpPr>
            <p:nvPr/>
          </p:nvSpPr>
          <p:spPr bwMode="auto">
            <a:xfrm>
              <a:off x="6224356" y="4622570"/>
              <a:ext cx="161063" cy="1610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Oval 35"/>
            <p:cNvSpPr>
              <a:spLocks noChangeArrowheads="1"/>
            </p:cNvSpPr>
            <p:nvPr/>
          </p:nvSpPr>
          <p:spPr bwMode="auto">
            <a:xfrm>
              <a:off x="6224356" y="2463139"/>
              <a:ext cx="161063" cy="1610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6" name="Group 36"/>
            <p:cNvGrpSpPr/>
            <p:nvPr/>
          </p:nvGrpSpPr>
          <p:grpSpPr bwMode="auto">
            <a:xfrm>
              <a:off x="6054344" y="2603323"/>
              <a:ext cx="515997" cy="2028195"/>
              <a:chOff x="3215" y="898"/>
              <a:chExt cx="173" cy="680"/>
            </a:xfrm>
          </p:grpSpPr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3216" y="1295"/>
                <a:ext cx="1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 flipV="1">
                <a:off x="3299" y="898"/>
                <a:ext cx="0" cy="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AutoShape 39"/>
              <p:cNvSpPr>
                <a:spLocks noChangeArrowheads="1"/>
              </p:cNvSpPr>
              <p:nvPr/>
            </p:nvSpPr>
            <p:spPr bwMode="auto">
              <a:xfrm flipV="1">
                <a:off x="3215" y="1151"/>
                <a:ext cx="172" cy="14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90" name="箭头: 右 89"/>
          <p:cNvSpPr/>
          <p:nvPr/>
        </p:nvSpPr>
        <p:spPr>
          <a:xfrm>
            <a:off x="6613642" y="3209766"/>
            <a:ext cx="584763" cy="43784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7721600" y="2323057"/>
            <a:ext cx="1358061" cy="2296634"/>
            <a:chOff x="7721600" y="2323057"/>
            <a:chExt cx="1358061" cy="2296634"/>
          </a:xfrm>
        </p:grpSpPr>
        <p:sp>
          <p:nvSpPr>
            <p:cNvPr id="92" name="Line 58"/>
            <p:cNvSpPr>
              <a:spLocks noChangeShapeType="1"/>
            </p:cNvSpPr>
            <p:nvPr/>
          </p:nvSpPr>
          <p:spPr bwMode="auto">
            <a:xfrm rot="16200000" flipH="1">
              <a:off x="7681717" y="4220017"/>
              <a:ext cx="477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Oval 59"/>
            <p:cNvSpPr>
              <a:spLocks noChangeArrowheads="1"/>
            </p:cNvSpPr>
            <p:nvPr/>
          </p:nvSpPr>
          <p:spPr bwMode="auto">
            <a:xfrm>
              <a:off x="7839798" y="2323057"/>
              <a:ext cx="161063" cy="1610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Oval 60"/>
            <p:cNvSpPr>
              <a:spLocks noChangeArrowheads="1"/>
            </p:cNvSpPr>
            <p:nvPr/>
          </p:nvSpPr>
          <p:spPr bwMode="auto">
            <a:xfrm>
              <a:off x="7839798" y="4458628"/>
              <a:ext cx="161063" cy="1610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5" name="Line 61"/>
            <p:cNvSpPr>
              <a:spLocks noChangeShapeType="1"/>
            </p:cNvSpPr>
            <p:nvPr/>
          </p:nvSpPr>
          <p:spPr bwMode="auto">
            <a:xfrm rot="16200000" flipH="1">
              <a:off x="7583291" y="2794314"/>
              <a:ext cx="656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Line 62"/>
            <p:cNvSpPr>
              <a:spLocks noChangeShapeType="1"/>
            </p:cNvSpPr>
            <p:nvPr/>
          </p:nvSpPr>
          <p:spPr bwMode="auto">
            <a:xfrm rot="5400000">
              <a:off x="7895080" y="3029185"/>
              <a:ext cx="302690" cy="2548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 Box 63"/>
            <p:cNvSpPr txBox="1">
              <a:spLocks noChangeArrowheads="1"/>
            </p:cNvSpPr>
            <p:nvPr/>
          </p:nvSpPr>
          <p:spPr bwMode="auto">
            <a:xfrm>
              <a:off x="8077977" y="2904114"/>
              <a:ext cx="665129" cy="85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/>
                <a:t>S</a:t>
              </a:r>
              <a:endParaRPr kumimoji="1" lang="en-US" altLang="zh-CN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814141" y="3981405"/>
              <a:ext cx="2272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721600" y="3852738"/>
              <a:ext cx="3836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Line 61"/>
            <p:cNvSpPr>
              <a:spLocks noChangeShapeType="1"/>
            </p:cNvSpPr>
            <p:nvPr/>
          </p:nvSpPr>
          <p:spPr bwMode="auto">
            <a:xfrm rot="16200000" flipH="1">
              <a:off x="7622768" y="3554683"/>
              <a:ext cx="596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8170437" y="3686124"/>
              <a:ext cx="9092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dirty="0"/>
                <a:t>U</a:t>
              </a:r>
              <a:r>
                <a:rPr kumimoji="1" lang="en-US" altLang="zh-CN" baseline="-25000" dirty="0"/>
                <a:t>D(on)</a:t>
              </a:r>
              <a:endParaRPr kumimoji="1" lang="en-US" altLang="zh-CN" baseline="-25000" dirty="0"/>
            </a:p>
          </p:txBody>
        </p:sp>
      </p:grpSp>
      <p:sp>
        <p:nvSpPr>
          <p:cNvPr id="102" name="Rectangle 30"/>
          <p:cNvSpPr>
            <a:spLocks noChangeArrowheads="1"/>
          </p:cNvSpPr>
          <p:nvPr/>
        </p:nvSpPr>
        <p:spPr bwMode="auto">
          <a:xfrm>
            <a:off x="5794375" y="5437437"/>
            <a:ext cx="192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sz="2800" i="1">
                <a:ea typeface="宋体" panose="02010600030101010101" pitchFamily="2" charset="-122"/>
              </a:rPr>
              <a:t>U</a:t>
            </a:r>
            <a:r>
              <a:rPr kumimoji="1" lang="en-US" altLang="zh-CN" sz="2800" baseline="-30000">
                <a:ea typeface="宋体" panose="02010600030101010101" pitchFamily="2" charset="-122"/>
              </a:rPr>
              <a:t>D(on)</a:t>
            </a:r>
            <a:endParaRPr kumimoji="1" lang="en-US" altLang="zh-CN" sz="2800" baseline="-30000">
              <a:ea typeface="宋体" panose="02010600030101010101" pitchFamily="2" charset="-122"/>
            </a:endParaRPr>
          </a:p>
        </p:txBody>
      </p:sp>
      <p:sp>
        <p:nvSpPr>
          <p:cNvPr id="103" name="AutoShape 31"/>
          <p:cNvSpPr/>
          <p:nvPr/>
        </p:nvSpPr>
        <p:spPr bwMode="auto">
          <a:xfrm>
            <a:off x="6831013" y="5489824"/>
            <a:ext cx="109537" cy="658813"/>
          </a:xfrm>
          <a:prstGeom prst="leftBrace">
            <a:avLst>
              <a:gd name="adj1" fmla="val 5012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6921500" y="5324724"/>
            <a:ext cx="183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宋体" panose="02010600030101010101" pitchFamily="2" charset="-122"/>
              </a:rPr>
              <a:t>0.7 V (Si)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105" name="Text Box 33"/>
          <p:cNvSpPr txBox="1">
            <a:spLocks noChangeArrowheads="1"/>
          </p:cNvSpPr>
          <p:nvPr/>
        </p:nvSpPr>
        <p:spPr bwMode="auto">
          <a:xfrm>
            <a:off x="6921500" y="5832724"/>
            <a:ext cx="200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宋体" panose="02010600030101010101" pitchFamily="2" charset="-122"/>
              </a:rPr>
              <a:t>0.3 V (Ge)</a:t>
            </a:r>
            <a:endParaRPr kumimoji="1" lang="en-US" altLang="zh-CN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3" grpId="0"/>
      <p:bldP spid="79" grpId="0" autoUpdateAnimBg="0"/>
      <p:bldP spid="90" grpId="0" animBg="1"/>
      <p:bldP spid="102" grpId="0" autoUpdateAnimBg="0"/>
      <p:bldP spid="103" grpId="0" animBg="1"/>
      <p:bldP spid="104" grpId="0" advAuto="0" autoUpdateAnimBg="0" build="p"/>
      <p:bldP spid="105" grpId="0" advAuto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860119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、含二极管的电路分析方法</a:t>
            </a:r>
            <a:endParaRPr lang="en-US" altLang="zh-CN" sz="28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538" y="1534353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假定二极管工作在截止状态，将二极管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开路</a:t>
            </a:r>
            <a:r>
              <a:rPr lang="zh-CN" altLang="en-US" sz="2800" b="1" dirty="0">
                <a:latin typeface="+mn-ea"/>
              </a:rPr>
              <a:t>，画出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等效电路</a:t>
            </a:r>
            <a:r>
              <a:rPr lang="zh-CN" altLang="en-US" sz="2800" b="1" dirty="0">
                <a:latin typeface="+mn-ea"/>
              </a:rPr>
              <a:t>，求出二极管两端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开路时的电压</a:t>
            </a:r>
            <a:r>
              <a:rPr lang="zh-CN" altLang="en-US" sz="2800" b="1" dirty="0">
                <a:latin typeface="+mn-ea"/>
              </a:rPr>
              <a:t>，以此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判断二极管的真实偏置状态</a:t>
            </a:r>
            <a:r>
              <a:rPr lang="zh-CN" altLang="en-US" sz="2800" b="1" dirty="0">
                <a:latin typeface="+mn-ea"/>
              </a:rPr>
              <a:t>，然后，用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相应的等效模型代替二极管</a:t>
            </a:r>
            <a:r>
              <a:rPr lang="zh-CN" altLang="en-US" sz="2800" b="1" dirty="0">
                <a:latin typeface="+mn-ea"/>
              </a:rPr>
              <a:t>，画出等效电路，求待求量。</a:t>
            </a:r>
            <a:endParaRPr lang="en-US" altLang="zh-CN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538" y="3070362"/>
            <a:ext cx="11123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5.1】</a:t>
            </a:r>
            <a:r>
              <a:rPr lang="zh-CN" altLang="en-US" sz="2800" b="1" dirty="0">
                <a:latin typeface="+mn-ea"/>
              </a:rPr>
              <a:t>电路如图所示，假设图中的二极管是理想的，试判断二极管是否导通，并求出相应的输出电压。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68" name="Picture 2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2"/>
          <a:stretch>
            <a:fillRect/>
          </a:stretch>
        </p:blipFill>
        <p:spPr bwMode="auto">
          <a:xfrm>
            <a:off x="7767320" y="3861733"/>
            <a:ext cx="3770073" cy="240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41538" y="4175483"/>
            <a:ext cx="7017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：假定二极管为截止状态，等效电路如图：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3560" y="4698703"/>
            <a:ext cx="3246120" cy="2073275"/>
            <a:chOff x="1082041" y="4652536"/>
            <a:chExt cx="3246120" cy="2073275"/>
          </a:xfrm>
        </p:grpSpPr>
        <p:pic>
          <p:nvPicPr>
            <p:cNvPr id="69" name="Picture 24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2"/>
            <a:stretch>
              <a:fillRect/>
            </a:stretch>
          </p:blipFill>
          <p:spPr bwMode="auto">
            <a:xfrm>
              <a:off x="1082041" y="4652536"/>
              <a:ext cx="3246120" cy="207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2367280" y="4713030"/>
              <a:ext cx="43688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67280" y="4865430"/>
              <a:ext cx="101600" cy="10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2715692" y="4855270"/>
              <a:ext cx="101600" cy="10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67280" y="4974958"/>
              <a:ext cx="579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67560" y="4929853"/>
              <a:ext cx="31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+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749144" y="4919693"/>
              <a:ext cx="31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-</a:t>
              </a:r>
              <a:endParaRPr lang="zh-CN" altLang="en-US" sz="2400" b="1" dirty="0">
                <a:latin typeface="+mn-ea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665592" y="4849717"/>
          <a:ext cx="1439933" cy="56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1" name="Equation" r:id="rId2" imgW="14020800" imgH="5486400" progId="Equation.DSMT4">
                  <p:embed/>
                </p:oleObj>
              </mc:Choice>
              <mc:Fallback>
                <p:oleObj name="Equation" r:id="rId2" imgW="14020800" imgH="5486400" progId="Equation.DSMT4">
                  <p:embed/>
                  <p:pic>
                    <p:nvPicPr>
                      <p:cNvPr id="0" name="图片 1781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5592" y="4849717"/>
                        <a:ext cx="1439933" cy="563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矩形 76"/>
          <p:cNvSpPr/>
          <p:nvPr/>
        </p:nvSpPr>
        <p:spPr>
          <a:xfrm>
            <a:off x="4295388" y="4849717"/>
            <a:ext cx="1164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可得：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5" grpId="0"/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85146" y="434945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5.2 </a:t>
            </a:r>
            <a:r>
              <a:rPr lang="zh-CN" altLang="en-US" sz="2000" dirty="0">
                <a:latin typeface="Agency FB" panose="020B0503020202020204" pitchFamily="34" charset="0"/>
              </a:rPr>
              <a:t>半导体二极管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860119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、含二极管的电路分析方法</a:t>
            </a:r>
            <a:endParaRPr lang="en-US" altLang="zh-CN" sz="28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538" y="1534353"/>
            <a:ext cx="1112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假定二极管工作在截止状态，将二极管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开路</a:t>
            </a:r>
            <a:r>
              <a:rPr lang="zh-CN" altLang="en-US" sz="2800" b="1" dirty="0">
                <a:latin typeface="+mn-ea"/>
              </a:rPr>
              <a:t>，画出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等效电路</a:t>
            </a:r>
            <a:r>
              <a:rPr lang="zh-CN" altLang="en-US" sz="2800" b="1" dirty="0">
                <a:latin typeface="+mn-ea"/>
              </a:rPr>
              <a:t>，求出二极管两端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开路时的电压</a:t>
            </a:r>
            <a:r>
              <a:rPr lang="zh-CN" altLang="en-US" sz="2800" b="1" dirty="0">
                <a:latin typeface="+mn-ea"/>
              </a:rPr>
              <a:t>，以此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判断二极管的真实偏置状态</a:t>
            </a:r>
            <a:r>
              <a:rPr lang="zh-CN" altLang="en-US" sz="2800" b="1" dirty="0">
                <a:latin typeface="+mn-ea"/>
              </a:rPr>
              <a:t>，然后，用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相应的等效模型代替二极管</a:t>
            </a:r>
            <a:r>
              <a:rPr lang="zh-CN" altLang="en-US" sz="2800" b="1" dirty="0">
                <a:latin typeface="+mn-ea"/>
              </a:rPr>
              <a:t>，画出等效电路，求待求量。</a:t>
            </a:r>
            <a:endParaRPr lang="en-US" altLang="zh-CN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538" y="3070362"/>
            <a:ext cx="11123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5.1】</a:t>
            </a:r>
            <a:r>
              <a:rPr lang="zh-CN" altLang="en-US" sz="2800" b="1" dirty="0">
                <a:latin typeface="+mn-ea"/>
              </a:rPr>
              <a:t>电路如图所示，假设图中的二极管是理想的，试判断二极管是否导通，并求出相应的输出电压。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68" name="Picture 2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2"/>
          <a:stretch>
            <a:fillRect/>
          </a:stretch>
        </p:blipFill>
        <p:spPr bwMode="auto">
          <a:xfrm>
            <a:off x="7767320" y="3861733"/>
            <a:ext cx="3770073" cy="240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41538" y="4175483"/>
            <a:ext cx="7017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：所以二极管满足正向导通，等效电路图：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665592" y="4849717"/>
          <a:ext cx="1439933" cy="56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5" name="Equation" r:id="rId2" imgW="14020800" imgH="5486400" progId="Equation.DSMT4">
                  <p:embed/>
                </p:oleObj>
              </mc:Choice>
              <mc:Fallback>
                <p:oleObj name="Equation" r:id="rId2" imgW="14020800" imgH="5486400" progId="Equation.DSMT4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5592" y="4849717"/>
                        <a:ext cx="1439933" cy="563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矩形 76"/>
          <p:cNvSpPr/>
          <p:nvPr/>
        </p:nvSpPr>
        <p:spPr>
          <a:xfrm>
            <a:off x="4295388" y="4849717"/>
            <a:ext cx="1164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可得：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3560" y="4698703"/>
            <a:ext cx="3246120" cy="2073275"/>
            <a:chOff x="543560" y="4698703"/>
            <a:chExt cx="3246120" cy="2073275"/>
          </a:xfrm>
        </p:grpSpPr>
        <p:pic>
          <p:nvPicPr>
            <p:cNvPr id="69" name="Picture 24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2"/>
            <a:stretch>
              <a:fillRect/>
            </a:stretch>
          </p:blipFill>
          <p:spPr bwMode="auto">
            <a:xfrm>
              <a:off x="543560" y="4698703"/>
              <a:ext cx="3246120" cy="207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828799" y="4759197"/>
              <a:ext cx="43688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828799" y="4911597"/>
              <a:ext cx="101600" cy="10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2177211" y="4901437"/>
              <a:ext cx="101600" cy="10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endCxn id="70" idx="2"/>
            </p:cNvCxnSpPr>
            <p:nvPr/>
          </p:nvCxnSpPr>
          <p:spPr>
            <a:xfrm>
              <a:off x="1910701" y="4952237"/>
              <a:ext cx="2665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68283" y="3013501"/>
            <a:ext cx="468589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dirty="0">
                <a:latin typeface="Agency FB" panose="020B0503020202020204" pitchFamily="34" charset="0"/>
              </a:rPr>
              <a:t>5.1 </a:t>
            </a:r>
            <a:r>
              <a:rPr lang="zh-CN" altLang="en-US" sz="4400" dirty="0">
                <a:latin typeface="Agency FB" panose="020B0503020202020204" pitchFamily="34" charset="0"/>
              </a:rPr>
              <a:t>半导体基础知识</a:t>
            </a:r>
            <a:endParaRPr lang="zh-CN" altLang="en-US" sz="44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156274" y="3044279"/>
            <a:ext cx="368081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dirty="0">
                <a:latin typeface="Agency FB" panose="020B0503020202020204" pitchFamily="34" charset="0"/>
              </a:rPr>
              <a:t>5.3 </a:t>
            </a:r>
            <a:r>
              <a:rPr lang="zh-CN" altLang="en-US" sz="4400" dirty="0">
                <a:latin typeface="Agency FB" panose="020B0503020202020204" pitchFamily="34" charset="0"/>
              </a:rPr>
              <a:t>晶体三极管</a:t>
            </a:r>
            <a:endParaRPr lang="zh-CN" altLang="en-US" sz="44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三极管的结构及分类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3556" name="Rectangle 6"/>
          <p:cNvSpPr/>
          <p:nvPr/>
        </p:nvSpPr>
        <p:spPr>
          <a:xfrm>
            <a:off x="541655" y="1623060"/>
            <a:ext cx="111239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latin typeface="+mn-ea"/>
                <a:cs typeface="+mn-ea"/>
              </a:rPr>
              <a:t>        晶体三极管是通过特殊工艺将两个相距很近的</a:t>
            </a:r>
            <a:r>
              <a:rPr lang="en-US" altLang="zh-CN" sz="2800" b="1" dirty="0">
                <a:latin typeface="+mn-ea"/>
                <a:cs typeface="+mn-ea"/>
              </a:rPr>
              <a:t>PN</a:t>
            </a:r>
            <a:r>
              <a:rPr lang="zh-CN" altLang="en-US" sz="2800" b="1" dirty="0">
                <a:latin typeface="+mn-ea"/>
                <a:cs typeface="+mn-ea"/>
              </a:rPr>
              <a:t>结结合在一起的器件，又称为双极型晶体管、晶体三极管，通常简称为晶体管。</a:t>
            </a:r>
            <a:endParaRPr lang="zh-CN" altLang="en-US" sz="2800" b="1" dirty="0">
              <a:latin typeface="+mn-ea"/>
              <a:cs typeface="+mn-ea"/>
            </a:endParaRPr>
          </a:p>
        </p:txBody>
      </p:sp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3469005" y="3486785"/>
          <a:ext cx="7011988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7015480" imgH="3014345" progId="Paint.Picture">
                  <p:embed/>
                </p:oleObj>
              </mc:Choice>
              <mc:Fallback>
                <p:oleObj name="" r:id="rId1" imgW="7015480" imgH="3014345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9005" y="3486785"/>
                        <a:ext cx="7011988" cy="301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AutoShape 10" descr="40%"/>
          <p:cNvSpPr/>
          <p:nvPr/>
        </p:nvSpPr>
        <p:spPr>
          <a:xfrm>
            <a:off x="3316605" y="5086985"/>
            <a:ext cx="1719263" cy="501650"/>
          </a:xfrm>
          <a:prstGeom prst="wedgeRoundRectCallout">
            <a:avLst>
              <a:gd name="adj1" fmla="val 40120"/>
              <a:gd name="adj2" fmla="val -100634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发射结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(Je)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0123" name="AutoShape 11" descr="30%"/>
          <p:cNvSpPr/>
          <p:nvPr/>
        </p:nvSpPr>
        <p:spPr>
          <a:xfrm>
            <a:off x="5483543" y="5239385"/>
            <a:ext cx="1800225" cy="501650"/>
          </a:xfrm>
          <a:prstGeom prst="wedgeRoundRectCallout">
            <a:avLst>
              <a:gd name="adj1" fmla="val -53926"/>
              <a:gd name="adj2" fmla="val -129690"/>
              <a:gd name="adj3" fmla="val 16667"/>
            </a:avLst>
          </a:prstGeom>
          <a:pattFill prst="pct30">
            <a:fgClr>
              <a:srgbClr val="66FF99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集电结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(Jc)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4" name="AutoShape 12" descr="40%"/>
          <p:cNvSpPr/>
          <p:nvPr/>
        </p:nvSpPr>
        <p:spPr>
          <a:xfrm>
            <a:off x="2935605" y="5315585"/>
            <a:ext cx="4265613" cy="501650"/>
          </a:xfrm>
          <a:prstGeom prst="wedgeRoundRectCallout">
            <a:avLst>
              <a:gd name="adj1" fmla="val 2083"/>
              <a:gd name="adj2" fmla="val -120514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基极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表示（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Base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5" name="AutoShape 13" descr="40%"/>
          <p:cNvSpPr/>
          <p:nvPr/>
        </p:nvSpPr>
        <p:spPr>
          <a:xfrm>
            <a:off x="2249805" y="2877185"/>
            <a:ext cx="2514600" cy="914400"/>
          </a:xfrm>
          <a:prstGeom prst="wedgeRoundRectCallout">
            <a:avLst>
              <a:gd name="adj1" fmla="val 22537"/>
              <a:gd name="adj2" fmla="val 111458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 eaLnBrk="1" hangingPunct="1"/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发射极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表示（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Emitter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6" name="AutoShape 14" descr="40%"/>
          <p:cNvSpPr/>
          <p:nvPr/>
        </p:nvSpPr>
        <p:spPr>
          <a:xfrm>
            <a:off x="6288405" y="2648585"/>
            <a:ext cx="3065463" cy="895350"/>
          </a:xfrm>
          <a:prstGeom prst="wedgeRoundRectCallout">
            <a:avLst>
              <a:gd name="adj1" fmla="val -49616"/>
              <a:gd name="adj2" fmla="val 139759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集电极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表示（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Collector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7" name="AutoShape 15" descr="40%"/>
          <p:cNvSpPr/>
          <p:nvPr/>
        </p:nvSpPr>
        <p:spPr>
          <a:xfrm>
            <a:off x="3318193" y="3258185"/>
            <a:ext cx="1271587" cy="501650"/>
          </a:xfrm>
          <a:prstGeom prst="wedgeRoundRectCallout">
            <a:avLst>
              <a:gd name="adj1" fmla="val 38060"/>
              <a:gd name="adj2" fmla="val 133861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发射区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8" name="AutoShape 16" descr="40%"/>
          <p:cNvSpPr/>
          <p:nvPr/>
        </p:nvSpPr>
        <p:spPr>
          <a:xfrm>
            <a:off x="5680393" y="3181985"/>
            <a:ext cx="1189037" cy="501650"/>
          </a:xfrm>
          <a:prstGeom prst="wedgeRoundRectCallout">
            <a:avLst>
              <a:gd name="adj1" fmla="val -49616"/>
              <a:gd name="adj2" fmla="val 139759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集电区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9" name="AutoShape 17" descr="40%"/>
          <p:cNvSpPr/>
          <p:nvPr/>
        </p:nvSpPr>
        <p:spPr>
          <a:xfrm>
            <a:off x="3851593" y="4783773"/>
            <a:ext cx="858837" cy="498475"/>
          </a:xfrm>
          <a:prstGeom prst="wedgeRoundRectCallout">
            <a:avLst>
              <a:gd name="adj1" fmla="val 90926"/>
              <a:gd name="adj2" fmla="val -90190"/>
              <a:gd name="adj3" fmla="val 16667"/>
            </a:avLst>
          </a:prstGeom>
          <a:pattFill prst="pct40">
            <a:fgClr>
              <a:srgbClr val="66FF99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基区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0122" grpId="0" bldLvl="0" animBg="1"/>
      <p:bldP spid="90123" grpId="0" bldLvl="0" animBg="1"/>
      <p:bldP spid="90124" grpId="0" bldLvl="0" animBg="1"/>
      <p:bldP spid="90125" grpId="0" bldLvl="0" animBg="1"/>
      <p:bldP spid="90126" grpId="0" bldLvl="0" animBg="1"/>
      <p:bldP spid="90127" grpId="0" bldLvl="0" animBg="1"/>
      <p:bldP spid="90128" grpId="0" bldLvl="0" animBg="1"/>
      <p:bldP spid="90129" grpId="0" bldLvl="0" animBg="1"/>
      <p:bldP spid="23556" grpId="0"/>
      <p:bldP spid="2355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387475" y="894080"/>
            <a:ext cx="41910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三极管的结构特点：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1387475" y="1934845"/>
            <a:ext cx="94018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 marL="190500" indent="-190500" eaLnBrk="1" hangingPunct="1">
              <a:spcBef>
                <a:spcPct val="20000"/>
              </a:spcBef>
            </a:pPr>
            <a:r>
              <a:rPr lang="en-US" altLang="zh-CN" sz="2800" b="1" dirty="0">
                <a:effectLst/>
                <a:latin typeface="+mn-ea"/>
                <a:cs typeface="+mn-ea"/>
              </a:rPr>
              <a:t>•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发射区的掺杂浓度最高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1387475" y="2834640"/>
            <a:ext cx="9402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 marL="190500" indent="-190500" eaLnBrk="1" hangingPunct="1">
              <a:spcBef>
                <a:spcPct val="20000"/>
              </a:spcBef>
            </a:pPr>
            <a:r>
              <a:rPr lang="en-US" altLang="zh-CN" sz="2800" b="1" dirty="0">
                <a:effectLst/>
                <a:latin typeface="+mn-ea"/>
                <a:cs typeface="+mn-ea"/>
              </a:rPr>
              <a:t>•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集电区掺杂浓度低于发射区，且面积大；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387475" y="3726815"/>
            <a:ext cx="940181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 marL="190500" indent="-190500" eaLnBrk="1" hangingPunct="1">
              <a:spcBef>
                <a:spcPct val="20000"/>
              </a:spcBef>
            </a:pPr>
            <a:r>
              <a:rPr lang="en-US" altLang="zh-CN" sz="2800" b="1" dirty="0">
                <a:effectLst/>
                <a:latin typeface="+mn-ea"/>
                <a:cs typeface="+mn-ea"/>
              </a:rPr>
              <a:t>•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基区很薄，一般在几个微米至几十个微米，且掺杂浓度最低。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1487170" y="5052060"/>
            <a:ext cx="93021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effectLst/>
                <a:latin typeface="+mn-ea"/>
                <a:cs typeface="+mn-ea"/>
              </a:rPr>
              <a:t>   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三极管内有两种载流子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+mn-ea"/>
                <a:cs typeface="+mn-ea"/>
              </a:rPr>
              <a:t>自由电子和空穴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)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参与导电，故称为双极型三极管。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589405" y="1031875"/>
            <a:ext cx="41910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三极管的分类：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92165" name="Rectangle 5" descr="羊皮纸"/>
          <p:cNvSpPr/>
          <p:nvPr/>
        </p:nvSpPr>
        <p:spPr>
          <a:xfrm>
            <a:off x="1589405" y="2637155"/>
            <a:ext cx="8503285" cy="52197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effectLst/>
                <a:latin typeface="+mn-ea"/>
                <a:cs typeface="+mn-ea"/>
              </a:rPr>
              <a:t>按材料分：          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硅管、锗管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sp>
        <p:nvSpPr>
          <p:cNvPr id="92166" name="Rectangle 6" descr="羊皮纸"/>
          <p:cNvSpPr/>
          <p:nvPr/>
        </p:nvSpPr>
        <p:spPr>
          <a:xfrm>
            <a:off x="1589405" y="4709160"/>
            <a:ext cx="8503285" cy="52197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effectLst/>
                <a:latin typeface="+mn-ea"/>
                <a:cs typeface="+mn-ea"/>
              </a:rPr>
              <a:t>按功率分：          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小功率管 </a:t>
            </a:r>
            <a:r>
              <a:rPr lang="en-US" altLang="zh-CN" sz="2800" b="1" dirty="0">
                <a:effectLst/>
                <a:latin typeface="+mn-ea"/>
                <a:cs typeface="+mn-ea"/>
                <a:sym typeface="Symbol" panose="05050102010706020507" pitchFamily="18" charset="2"/>
              </a:rPr>
              <a:t>&lt;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 500 mW</a:t>
            </a:r>
            <a:endParaRPr lang="en-US" altLang="zh-CN" b="1" dirty="0">
              <a:effectLst/>
              <a:latin typeface="+mn-ea"/>
              <a:cs typeface="+mn-ea"/>
            </a:endParaRPr>
          </a:p>
        </p:txBody>
      </p:sp>
      <p:sp>
        <p:nvSpPr>
          <p:cNvPr id="92167" name="Rectangle 7" descr="羊皮纸"/>
          <p:cNvSpPr/>
          <p:nvPr/>
        </p:nvSpPr>
        <p:spPr>
          <a:xfrm>
            <a:off x="1589405" y="1951355"/>
            <a:ext cx="8503285" cy="52197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effectLst/>
                <a:latin typeface="+mn-ea"/>
                <a:cs typeface="+mn-ea"/>
              </a:rPr>
              <a:t>按结构分：           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NPN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、 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PNP</a:t>
            </a:r>
            <a:endParaRPr lang="en-US" altLang="zh-CN" sz="2800" b="1" dirty="0">
              <a:effectLst/>
              <a:latin typeface="+mn-ea"/>
              <a:cs typeface="+mn-ea"/>
            </a:endParaRPr>
          </a:p>
        </p:txBody>
      </p:sp>
      <p:sp>
        <p:nvSpPr>
          <p:cNvPr id="92168" name="Rectangle 8" descr="羊皮纸"/>
          <p:cNvSpPr/>
          <p:nvPr/>
        </p:nvSpPr>
        <p:spPr>
          <a:xfrm>
            <a:off x="1589405" y="4008755"/>
            <a:ext cx="8503285" cy="52197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effectLst/>
                <a:latin typeface="+mn-ea"/>
                <a:cs typeface="+mn-ea"/>
              </a:rPr>
              <a:t>按工作频率分：   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低频管、高频管</a:t>
            </a:r>
            <a:endParaRPr lang="zh-CN" altLang="en-US" b="1" dirty="0">
              <a:effectLst/>
              <a:latin typeface="+mn-ea"/>
              <a:cs typeface="+mn-ea"/>
            </a:endParaRPr>
          </a:p>
        </p:txBody>
      </p:sp>
      <p:sp>
        <p:nvSpPr>
          <p:cNvPr id="92169" name="Rectangle 9" descr="羊皮纸"/>
          <p:cNvSpPr/>
          <p:nvPr/>
        </p:nvSpPr>
        <p:spPr>
          <a:xfrm>
            <a:off x="1588770" y="5928360"/>
            <a:ext cx="8503285" cy="52197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effectLst/>
                <a:latin typeface="+mn-ea"/>
                <a:cs typeface="+mn-ea"/>
              </a:rPr>
              <a:t>                           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大功率管  </a:t>
            </a:r>
            <a:r>
              <a:rPr lang="en-US" altLang="zh-CN" sz="2800" b="1" dirty="0">
                <a:effectLst/>
                <a:latin typeface="+mn-ea"/>
                <a:cs typeface="+mn-ea"/>
                <a:sym typeface="Symbol" panose="05050102010706020507" pitchFamily="18" charset="2"/>
              </a:rPr>
              <a:t>&gt; 1 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W</a:t>
            </a:r>
            <a:endParaRPr lang="en-US" altLang="zh-CN" b="1" dirty="0">
              <a:effectLst/>
              <a:latin typeface="+mn-ea"/>
              <a:cs typeface="+mn-ea"/>
            </a:endParaRPr>
          </a:p>
        </p:txBody>
      </p:sp>
      <p:sp>
        <p:nvSpPr>
          <p:cNvPr id="92170" name="Rectangle 10" descr="羊皮纸"/>
          <p:cNvSpPr/>
          <p:nvPr/>
        </p:nvSpPr>
        <p:spPr>
          <a:xfrm>
            <a:off x="1589405" y="5318760"/>
            <a:ext cx="8502650" cy="52197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effectLst/>
                <a:latin typeface="+mn-ea"/>
                <a:cs typeface="+mn-ea"/>
              </a:rPr>
              <a:t>                           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中功率管 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0.5 </a:t>
            </a:r>
            <a:r>
              <a:rPr lang="en-US" altLang="zh-CN" sz="2800" b="1" dirty="0">
                <a:effectLst/>
                <a:latin typeface="+mn-ea"/>
                <a:cs typeface="+mn-ea"/>
                <a:sym typeface="Symbol" panose="05050102010706020507" pitchFamily="18" charset="2"/>
              </a:rPr>
              <a:t>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1 W</a:t>
            </a:r>
            <a:endParaRPr lang="en-US" altLang="zh-CN" b="1" dirty="0">
              <a:effectLst/>
              <a:latin typeface="+mn-ea"/>
              <a:cs typeface="+mn-ea"/>
            </a:endParaRPr>
          </a:p>
        </p:txBody>
      </p:sp>
      <p:sp>
        <p:nvSpPr>
          <p:cNvPr id="6" name="Rectangle 5" descr="羊皮纸"/>
          <p:cNvSpPr/>
          <p:nvPr/>
        </p:nvSpPr>
        <p:spPr>
          <a:xfrm>
            <a:off x="1589405" y="3322955"/>
            <a:ext cx="8503285" cy="521970"/>
          </a:xfrm>
          <a:prstGeom prst="rect">
            <a:avLst/>
          </a:prstGeom>
          <a:blipFill rotWithShape="1">
            <a:blip r:embed="rId1"/>
          </a:blip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effectLst/>
                <a:latin typeface="+mn-ea"/>
                <a:cs typeface="+mn-ea"/>
              </a:rPr>
              <a:t>按工艺分：          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扩散型、合金型和平面型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ldLvl="0" animBg="1"/>
      <p:bldP spid="92166" grpId="0" bldLvl="0" animBg="1"/>
      <p:bldP spid="92167" grpId="0" bldLvl="0" animBg="1"/>
      <p:bldP spid="92168" grpId="0" bldLvl="0" animBg="1"/>
      <p:bldP spid="92169" grpId="0" bldLvl="0" animBg="1"/>
      <p:bldP spid="92170" grpId="0" bldLvl="0" animBg="1"/>
      <p:bldP spid="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pic>
        <p:nvPicPr>
          <p:cNvPr id="26627" name="Picture 6" descr="DF4RXXFXBM$M2{HRT[)LAC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940" y="1894205"/>
            <a:ext cx="8579485" cy="30695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257300" y="930275"/>
            <a:ext cx="9399270" cy="59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晶体三极管的电流放大原理</a:t>
            </a:r>
            <a:endParaRPr kumimoji="0" lang="zh-CN" altLang="en-US" sz="36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260475" y="1814195"/>
            <a:ext cx="939609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1.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放大的概念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93190" name="Rectangle 6"/>
          <p:cNvSpPr/>
          <p:nvPr/>
        </p:nvSpPr>
        <p:spPr>
          <a:xfrm>
            <a:off x="1714500" y="2517140"/>
            <a:ext cx="89420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</a:rPr>
              <a:t>放大作用是一种能量控制作用，放大的对象是变化量，能够将微小的变化量不失真的放大输出。放大作用是通过放大电路来实现的，放大电路的核心元件是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+mn-ea"/>
              </a:rPr>
              <a:t>晶体管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lang="zh-CN" altLang="en-US" sz="2800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333500" y="3963670"/>
            <a:ext cx="932307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2. </a:t>
            </a: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晶体管放大的条件</a:t>
            </a: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93192" name="Rectangle 8"/>
          <p:cNvSpPr/>
          <p:nvPr/>
        </p:nvSpPr>
        <p:spPr>
          <a:xfrm>
            <a:off x="1790700" y="4574540"/>
            <a:ext cx="88658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Char char="•"/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+mn-ea"/>
              </a:rPr>
              <a:t>内部条件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</a:rPr>
              <a:t>：在制造晶体管时需保证其发射区掺杂浓度高；基区很薄且掺杂浓度低；集电结面积大。</a:t>
            </a:r>
            <a:endParaRPr lang="zh-CN" altLang="en-US" sz="2800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3193" name="Rectangle 9"/>
          <p:cNvSpPr/>
          <p:nvPr/>
        </p:nvSpPr>
        <p:spPr>
          <a:xfrm>
            <a:off x="1866900" y="5641340"/>
            <a:ext cx="87890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Char char="•"/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+mn-ea"/>
              </a:rPr>
              <a:t>外部条件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</a:rPr>
              <a:t>：发射结正偏，集电结反偏。</a:t>
            </a:r>
            <a:endParaRPr lang="zh-CN" altLang="en-US" sz="2800" b="1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190" grpId="0"/>
      <p:bldP spid="93191" grpId="0"/>
      <p:bldP spid="93192" grpId="0"/>
      <p:bldP spid="931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10640" y="1055370"/>
            <a:ext cx="939609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3.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常见的连接方式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2299970"/>
            <a:ext cx="7950835" cy="3395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95234" name="Rectangle 2"/>
          <p:cNvSpPr/>
          <p:nvPr/>
        </p:nvSpPr>
        <p:spPr>
          <a:xfrm>
            <a:off x="4438015" y="4925060"/>
            <a:ext cx="7108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ffectLst/>
                <a:latin typeface="+mn-ea"/>
                <a:cs typeface="+mn-ea"/>
              </a:rPr>
              <a:t>3) 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集电区收集扩散过来的载流子形成集电极电流 </a:t>
            </a:r>
            <a:r>
              <a:rPr lang="en-US" altLang="zh-CN" sz="24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C</a:t>
            </a:r>
            <a:endParaRPr lang="en-US" altLang="zh-CN" sz="2400" b="1" dirty="0">
              <a:effectLst/>
              <a:latin typeface="+mn-ea"/>
              <a:cs typeface="+mn-ea"/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624523" y="1416685"/>
          <a:ext cx="38100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800475" imgH="4391025" progId="Paint.Picture">
                  <p:embed/>
                </p:oleObj>
              </mc:Choice>
              <mc:Fallback>
                <p:oleObj name="" r:id="rId1" imgW="3800475" imgH="4391025" progId="Paint.Picture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523" y="1416685"/>
                        <a:ext cx="3810000" cy="440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5"/>
          <p:cNvSpPr/>
          <p:nvPr/>
        </p:nvSpPr>
        <p:spPr>
          <a:xfrm>
            <a:off x="4434840" y="788670"/>
            <a:ext cx="72593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7EDFF"/>
                </a:solidFill>
              </a14:hiddenFill>
            </a:ext>
          </a:extLst>
        </p:spPr>
        <p:txBody>
          <a:bodyPr wrap="square">
            <a:spAutoFit/>
          </a:bodyPr>
          <a:p>
            <a:pPr eaLnBrk="1" hangingPunct="1"/>
            <a:r>
              <a:rPr lang="en-US" altLang="zh-CN" sz="2400" b="1" dirty="0">
                <a:effectLst/>
                <a:latin typeface="+mn-ea"/>
                <a:cs typeface="+mn-ea"/>
              </a:rPr>
              <a:t>1) 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发射区向基区注入多子电子，形成发射极电流 </a:t>
            </a:r>
            <a:r>
              <a:rPr lang="en-US" altLang="zh-CN" sz="24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EN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。</a:t>
            </a:r>
            <a:endParaRPr lang="zh-CN" altLang="en-US" sz="2400" b="1" dirty="0">
              <a:effectLst/>
              <a:latin typeface="+mn-ea"/>
              <a:cs typeface="+mn-ea"/>
            </a:endParaRP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137410" y="3429635"/>
          <a:ext cx="7905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71525" imgH="847725" progId="Paint.Picture">
                  <p:embed/>
                </p:oleObj>
              </mc:Choice>
              <mc:Fallback>
                <p:oleObj name="" r:id="rId3" imgW="771525" imgH="84772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7410" y="3429635"/>
                        <a:ext cx="790575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1751648" y="2610485"/>
          <a:ext cx="12668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266825" imgH="1628775" progId="Paint.Picture">
                  <p:embed/>
                </p:oleObj>
              </mc:Choice>
              <mc:Fallback>
                <p:oleObj name="" r:id="rId5" imgW="1266825" imgH="162877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1648" y="2610485"/>
                        <a:ext cx="1266825" cy="162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519873" y="1942148"/>
          <a:ext cx="179070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1790700" imgH="2876550" progId="Paint.Picture">
                  <p:embed/>
                </p:oleObj>
              </mc:Choice>
              <mc:Fallback>
                <p:oleObj name="" r:id="rId7" imgW="1790700" imgH="287655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9873" y="1942148"/>
                        <a:ext cx="1790700" cy="287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1530985" y="2050098"/>
          <a:ext cx="15621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562100" imgH="2743200" progId="Paint.Picture">
                  <p:embed/>
                </p:oleObj>
              </mc:Choice>
              <mc:Fallback>
                <p:oleObj name="" r:id="rId9" imgW="1562100" imgH="27432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0985" y="2050098"/>
                        <a:ext cx="1562100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2" name="Rectangle 10"/>
          <p:cNvSpPr/>
          <p:nvPr/>
        </p:nvSpPr>
        <p:spPr>
          <a:xfrm>
            <a:off x="3124835" y="1811973"/>
            <a:ext cx="5302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solidFill>
                  <a:srgbClr val="FF00FF"/>
                </a:solidFill>
                <a:effectLst/>
                <a:latin typeface="+mn-ea"/>
              </a:rPr>
              <a:t>I</a:t>
            </a:r>
            <a:r>
              <a:rPr lang="en-US" altLang="zh-CN" b="1" baseline="-25000" dirty="0">
                <a:solidFill>
                  <a:srgbClr val="FF00FF"/>
                </a:solidFill>
                <a:effectLst/>
                <a:latin typeface="+mn-ea"/>
              </a:rPr>
              <a:t> CN</a:t>
            </a:r>
            <a:endParaRPr lang="en-US" altLang="zh-CN" b="1" baseline="-25000" dirty="0">
              <a:solidFill>
                <a:srgbClr val="FF00FF"/>
              </a:solidFill>
              <a:effectLst/>
              <a:latin typeface="+mn-ea"/>
            </a:endParaRPr>
          </a:p>
        </p:txBody>
      </p:sp>
      <p:sp>
        <p:nvSpPr>
          <p:cNvPr id="95243" name="Rectangle 11"/>
          <p:cNvSpPr/>
          <p:nvPr/>
        </p:nvSpPr>
        <p:spPr>
          <a:xfrm>
            <a:off x="4436110" y="2453640"/>
            <a:ext cx="71107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400" b="1" dirty="0">
                <a:effectLst/>
                <a:latin typeface="+mn-ea"/>
                <a:cs typeface="+mn-ea"/>
              </a:rPr>
              <a:t>多数向 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BC 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结方向扩散形成 </a:t>
            </a:r>
            <a:r>
              <a:rPr lang="en-US" altLang="zh-CN" sz="24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CN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。</a:t>
            </a:r>
            <a:endParaRPr lang="zh-CN" altLang="en-US" sz="2400" b="1" baseline="-25000" dirty="0">
              <a:effectLst/>
              <a:latin typeface="+mn-ea"/>
              <a:cs typeface="+mn-ea"/>
            </a:endParaRPr>
          </a:p>
        </p:txBody>
      </p:sp>
      <p:sp>
        <p:nvSpPr>
          <p:cNvPr id="95244" name="Rectangle 12"/>
          <p:cNvSpPr/>
          <p:nvPr/>
        </p:nvSpPr>
        <p:spPr>
          <a:xfrm>
            <a:off x="2434273" y="4812348"/>
            <a:ext cx="4343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solidFill>
                  <a:srgbClr val="FF0066"/>
                </a:solidFill>
                <a:effectLst/>
                <a:latin typeface="+mn-ea"/>
              </a:rPr>
              <a:t>I</a:t>
            </a:r>
            <a:r>
              <a:rPr lang="en-US" altLang="zh-CN" sz="2800" b="1" baseline="-25000" dirty="0">
                <a:solidFill>
                  <a:srgbClr val="FF0066"/>
                </a:solidFill>
                <a:effectLst/>
                <a:latin typeface="+mn-ea"/>
              </a:rPr>
              <a:t>E</a:t>
            </a:r>
            <a:endParaRPr lang="en-US" altLang="zh-CN" sz="2800" b="1" baseline="-25000" dirty="0">
              <a:solidFill>
                <a:srgbClr val="FF0066"/>
              </a:solidFill>
              <a:effectLst/>
              <a:latin typeface="+mn-ea"/>
            </a:endParaRP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2462848" y="4848860"/>
            <a:ext cx="0" cy="5365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tailEnd type="stealth" w="med" len="med"/>
          </a:ln>
          <a:effectLst/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 flipV="1">
            <a:off x="2791460" y="2161223"/>
            <a:ext cx="538163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95247" name="Rectangle 15"/>
          <p:cNvSpPr/>
          <p:nvPr/>
        </p:nvSpPr>
        <p:spPr>
          <a:xfrm>
            <a:off x="4438015" y="2969260"/>
            <a:ext cx="7108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400" b="1" dirty="0">
                <a:effectLst/>
                <a:latin typeface="+mn-ea"/>
                <a:cs typeface="+mn-ea"/>
              </a:rPr>
              <a:t>少数与空穴复合，形成 </a:t>
            </a:r>
            <a:r>
              <a:rPr lang="en-US" altLang="zh-CN" sz="24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BN 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。</a:t>
            </a:r>
            <a:endParaRPr lang="zh-CN" altLang="en-US" sz="2400" b="1" dirty="0">
              <a:effectLst/>
              <a:latin typeface="+mn-ea"/>
              <a:cs typeface="+mn-ea"/>
            </a:endParaRP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 flipV="1">
            <a:off x="1456373" y="3699510"/>
            <a:ext cx="40640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95249" name="Rectangle 17"/>
          <p:cNvSpPr/>
          <p:nvPr/>
        </p:nvSpPr>
        <p:spPr>
          <a:xfrm>
            <a:off x="1819910" y="3180398"/>
            <a:ext cx="5702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solidFill>
                  <a:srgbClr val="FF00FF"/>
                </a:solidFill>
                <a:effectLst/>
                <a:latin typeface="+mn-ea"/>
              </a:rPr>
              <a:t>I</a:t>
            </a:r>
            <a:r>
              <a:rPr lang="en-US" altLang="zh-CN" sz="2000" b="1" baseline="-25000" dirty="0">
                <a:solidFill>
                  <a:srgbClr val="FF00FF"/>
                </a:solidFill>
                <a:effectLst/>
                <a:latin typeface="+mn-ea"/>
              </a:rPr>
              <a:t> BN</a:t>
            </a:r>
            <a:endParaRPr lang="en-US" altLang="zh-CN" sz="2000" b="1" baseline="-25000" dirty="0">
              <a:solidFill>
                <a:srgbClr val="FF00FF"/>
              </a:solidFill>
              <a:effectLst/>
              <a:latin typeface="+mn-ea"/>
            </a:endParaRPr>
          </a:p>
        </p:txBody>
      </p:sp>
      <p:sp>
        <p:nvSpPr>
          <p:cNvPr id="95250" name="Rectangle 18"/>
          <p:cNvSpPr/>
          <p:nvPr/>
        </p:nvSpPr>
        <p:spPr>
          <a:xfrm>
            <a:off x="4530090" y="3916680"/>
            <a:ext cx="22313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400" b="1" dirty="0">
                <a:effectLst/>
                <a:latin typeface="+mn-ea"/>
              </a:rPr>
              <a:t>基区空穴来源</a:t>
            </a:r>
            <a:endParaRPr lang="zh-CN" altLang="en-US" sz="2400" b="1" baseline="-25000" dirty="0">
              <a:effectLst/>
              <a:latin typeface="+mn-ea"/>
            </a:endParaRPr>
          </a:p>
        </p:txBody>
      </p:sp>
      <p:sp>
        <p:nvSpPr>
          <p:cNvPr id="95251" name="AutoShape 19"/>
          <p:cNvSpPr/>
          <p:nvPr/>
        </p:nvSpPr>
        <p:spPr bwMode="auto">
          <a:xfrm>
            <a:off x="6613843" y="3718560"/>
            <a:ext cx="80963" cy="855663"/>
          </a:xfrm>
          <a:prstGeom prst="leftBrace">
            <a:avLst>
              <a:gd name="adj1" fmla="val 88072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5252" name="Text Box 20"/>
          <p:cNvSpPr txBox="1"/>
          <p:nvPr/>
        </p:nvSpPr>
        <p:spPr>
          <a:xfrm>
            <a:off x="6704330" y="3429635"/>
            <a:ext cx="32575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effectLst/>
                <a:latin typeface="+mn-ea"/>
                <a:cs typeface="+mn-ea"/>
              </a:rPr>
              <a:t>基极电源提供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(</a:t>
            </a:r>
            <a:r>
              <a:rPr lang="en-US" altLang="zh-CN" sz="24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B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)</a:t>
            </a:r>
            <a:endParaRPr lang="en-US" altLang="zh-CN" sz="2400" b="1" dirty="0">
              <a:effectLst/>
              <a:latin typeface="+mn-ea"/>
              <a:cs typeface="+mn-ea"/>
            </a:endParaRPr>
          </a:p>
        </p:txBody>
      </p:sp>
      <p:sp>
        <p:nvSpPr>
          <p:cNvPr id="95253" name="Rectangle 21"/>
          <p:cNvSpPr/>
          <p:nvPr/>
        </p:nvSpPr>
        <p:spPr>
          <a:xfrm>
            <a:off x="6761480" y="4420235"/>
            <a:ext cx="3613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effectLst/>
                <a:latin typeface="+mn-ea"/>
                <a:cs typeface="+mn-ea"/>
              </a:rPr>
              <a:t>集电区少子漂移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(</a:t>
            </a:r>
            <a:r>
              <a:rPr lang="en-US" altLang="zh-CN" sz="24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CBO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)</a:t>
            </a:r>
            <a:endParaRPr lang="en-US" altLang="zh-CN" sz="2400" b="1" dirty="0">
              <a:effectLst/>
              <a:latin typeface="+mn-ea"/>
              <a:cs typeface="+mn-ea"/>
            </a:endParaRPr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1513523" y="2319973"/>
            <a:ext cx="434975" cy="3778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</a:ln>
          <a:effectLst/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95255" name="Rectangle 23"/>
          <p:cNvSpPr/>
          <p:nvPr/>
        </p:nvSpPr>
        <p:spPr>
          <a:xfrm>
            <a:off x="839470" y="1853248"/>
            <a:ext cx="6273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b="1" i="1" dirty="0">
                <a:solidFill>
                  <a:srgbClr val="FF00FF"/>
                </a:solidFill>
                <a:effectLst/>
                <a:latin typeface="+mn-ea"/>
              </a:rPr>
              <a:t>I</a:t>
            </a:r>
            <a:r>
              <a:rPr lang="en-US" altLang="zh-CN" b="1" i="1" baseline="-25000" dirty="0">
                <a:solidFill>
                  <a:srgbClr val="FF00FF"/>
                </a:solidFill>
                <a:effectLst/>
                <a:latin typeface="+mn-ea"/>
              </a:rPr>
              <a:t> </a:t>
            </a:r>
            <a:r>
              <a:rPr lang="en-US" altLang="zh-CN" b="1" baseline="-25000" dirty="0">
                <a:solidFill>
                  <a:srgbClr val="FF00FF"/>
                </a:solidFill>
                <a:effectLst/>
                <a:latin typeface="+mn-ea"/>
              </a:rPr>
              <a:t>CBO</a:t>
            </a:r>
            <a:endParaRPr lang="en-US" altLang="zh-CN" b="1" baseline="-25000" dirty="0">
              <a:solidFill>
                <a:srgbClr val="FF00FF"/>
              </a:solidFill>
              <a:effectLst/>
              <a:latin typeface="+mn-ea"/>
            </a:endParaRP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rot="-5400000">
            <a:off x="1261110" y="3010535"/>
            <a:ext cx="0" cy="536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stealth" w="med" len="med"/>
          </a:ln>
          <a:effectLst/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95257" name="Rectangle 25"/>
          <p:cNvSpPr/>
          <p:nvPr/>
        </p:nvSpPr>
        <p:spPr>
          <a:xfrm>
            <a:off x="961073" y="2726373"/>
            <a:ext cx="46037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solidFill>
                  <a:srgbClr val="FF0066"/>
                </a:solidFill>
                <a:effectLst/>
                <a:latin typeface="+mn-ea"/>
              </a:rPr>
              <a:t>I</a:t>
            </a:r>
            <a:r>
              <a:rPr lang="en-US" altLang="zh-CN" sz="2800" b="1" baseline="-25000" dirty="0">
                <a:solidFill>
                  <a:srgbClr val="FF0066"/>
                </a:solidFill>
                <a:effectLst/>
                <a:latin typeface="+mn-ea"/>
              </a:rPr>
              <a:t>B</a:t>
            </a:r>
            <a:endParaRPr lang="en-US" altLang="zh-CN" sz="2800" b="1" baseline="-25000" dirty="0">
              <a:solidFill>
                <a:srgbClr val="FF0066"/>
              </a:solidFill>
              <a:effectLst/>
              <a:latin typeface="+mn-ea"/>
            </a:endParaRPr>
          </a:p>
        </p:txBody>
      </p:sp>
      <p:sp>
        <p:nvSpPr>
          <p:cNvPr id="95258" name="Rectangle 26"/>
          <p:cNvSpPr/>
          <p:nvPr/>
        </p:nvSpPr>
        <p:spPr>
          <a:xfrm>
            <a:off x="4435475" y="1351915"/>
            <a:ext cx="71107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400" b="1" dirty="0">
                <a:effectLst/>
                <a:latin typeface="+mn-ea"/>
                <a:cs typeface="+mn-ea"/>
              </a:rPr>
              <a:t>2)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电子到达基区后</a:t>
            </a:r>
            <a:endParaRPr lang="zh-CN" altLang="en-US" sz="2400" b="1" dirty="0">
              <a:effectLst/>
              <a:latin typeface="+mn-ea"/>
              <a:cs typeface="+mn-ea"/>
            </a:endParaRPr>
          </a:p>
        </p:txBody>
      </p:sp>
      <p:sp>
        <p:nvSpPr>
          <p:cNvPr id="95259" name="Rectangle 27"/>
          <p:cNvSpPr/>
          <p:nvPr/>
        </p:nvSpPr>
        <p:spPr>
          <a:xfrm>
            <a:off x="4436110" y="1942465"/>
            <a:ext cx="71100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400" b="1" dirty="0">
                <a:effectLst/>
                <a:latin typeface="+mn-ea"/>
                <a:cs typeface="+mn-ea"/>
              </a:rPr>
              <a:t>(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基区空穴运动因浓度低而忽略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)</a:t>
            </a:r>
            <a:endParaRPr lang="en-US" altLang="zh-CN" sz="2400" b="1" dirty="0">
              <a:effectLst/>
              <a:latin typeface="+mn-ea"/>
              <a:cs typeface="+mn-ea"/>
            </a:endParaRPr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>
            <a:off x="1675448" y="3742373"/>
            <a:ext cx="107950" cy="396875"/>
          </a:xfrm>
          <a:prstGeom prst="line">
            <a:avLst/>
          </a:prstGeom>
          <a:noFill/>
          <a:ln w="57150">
            <a:solidFill>
              <a:srgbClr val="00FF00"/>
            </a:solidFill>
            <a:miter lim="800000"/>
            <a:tailEnd type="triangle" w="med" len="med"/>
          </a:ln>
          <a:effectLst/>
        </p:spPr>
        <p:txBody>
          <a:bodyPr wrap="none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95263" name="Text Box 31"/>
          <p:cNvSpPr txBox="1"/>
          <p:nvPr/>
        </p:nvSpPr>
        <p:spPr>
          <a:xfrm>
            <a:off x="1207135" y="3850323"/>
            <a:ext cx="4425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800" b="1" dirty="0">
                <a:solidFill>
                  <a:schemeClr val="hlink"/>
                </a:solidFill>
                <a:effectLst/>
                <a:latin typeface="+mn-ea"/>
              </a:rPr>
              <a:t>I</a:t>
            </a:r>
            <a:r>
              <a:rPr lang="en-US" altLang="zh-CN" sz="1800" b="1" baseline="-25000" dirty="0">
                <a:solidFill>
                  <a:schemeClr val="hlink"/>
                </a:solidFill>
                <a:effectLst/>
                <a:latin typeface="+mn-ea"/>
              </a:rPr>
              <a:t>EP</a:t>
            </a:r>
            <a:endParaRPr lang="en-US" altLang="zh-CN" sz="1800" b="1" baseline="-25000" dirty="0">
              <a:solidFill>
                <a:schemeClr val="hlink"/>
              </a:solidFill>
              <a:effectLst/>
              <a:latin typeface="+mn-ea"/>
            </a:endParaRPr>
          </a:p>
        </p:txBody>
      </p:sp>
      <p:sp>
        <p:nvSpPr>
          <p:cNvPr id="28701" name="Text Box 32"/>
          <p:cNvSpPr txBox="1"/>
          <p:nvPr/>
        </p:nvSpPr>
        <p:spPr>
          <a:xfrm>
            <a:off x="2612073" y="4247198"/>
            <a:ext cx="47053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800" b="1" dirty="0">
                <a:solidFill>
                  <a:schemeClr val="hlink"/>
                </a:solidFill>
                <a:effectLst/>
                <a:latin typeface="+mn-ea"/>
              </a:rPr>
              <a:t>I</a:t>
            </a:r>
            <a:r>
              <a:rPr lang="en-US" altLang="zh-CN" sz="1800" b="1" baseline="-25000" dirty="0">
                <a:solidFill>
                  <a:schemeClr val="hlink"/>
                </a:solidFill>
                <a:effectLst/>
                <a:latin typeface="+mn-ea"/>
              </a:rPr>
              <a:t>EN</a:t>
            </a:r>
            <a:endParaRPr lang="en-US" altLang="zh-CN" sz="1800" b="1" baseline="-25000" dirty="0">
              <a:solidFill>
                <a:schemeClr val="hlink"/>
              </a:solidFill>
              <a:effectLst/>
              <a:latin typeface="+mn-ea"/>
            </a:endParaRPr>
          </a:p>
        </p:txBody>
      </p:sp>
      <p:sp>
        <p:nvSpPr>
          <p:cNvPr id="95273" name="Line 41"/>
          <p:cNvSpPr>
            <a:spLocks noChangeShapeType="1"/>
          </p:cNvSpPr>
          <p:nvPr/>
        </p:nvSpPr>
        <p:spPr bwMode="auto">
          <a:xfrm>
            <a:off x="2431098" y="1618298"/>
            <a:ext cx="0" cy="4318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95274" name="Rectangle 42"/>
          <p:cNvSpPr/>
          <p:nvPr/>
        </p:nvSpPr>
        <p:spPr>
          <a:xfrm>
            <a:off x="2504123" y="1618298"/>
            <a:ext cx="360045" cy="3683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solidFill>
                  <a:srgbClr val="FF0066"/>
                </a:solidFill>
                <a:effectLst/>
                <a:latin typeface="+mn-ea"/>
              </a:rPr>
              <a:t>I</a:t>
            </a:r>
            <a:r>
              <a:rPr lang="en-US" altLang="zh-CN" b="1" baseline="-25000" dirty="0">
                <a:solidFill>
                  <a:srgbClr val="FF0066"/>
                </a:solidFill>
                <a:effectLst/>
                <a:latin typeface="+mn-ea"/>
              </a:rPr>
              <a:t>C</a:t>
            </a:r>
            <a:endParaRPr lang="en-US" altLang="zh-CN" b="1" baseline="-25000" dirty="0">
              <a:solidFill>
                <a:srgbClr val="FF0066"/>
              </a:solidFill>
              <a:effectLst/>
              <a:latin typeface="+mn-ea"/>
            </a:endParaRPr>
          </a:p>
        </p:txBody>
      </p:sp>
      <p:sp>
        <p:nvSpPr>
          <p:cNvPr id="95276" name="Rectangle 44"/>
          <p:cNvSpPr>
            <a:spLocks noChangeArrowheads="1"/>
          </p:cNvSpPr>
          <p:nvPr/>
        </p:nvSpPr>
        <p:spPr bwMode="auto">
          <a:xfrm>
            <a:off x="624840" y="834073"/>
            <a:ext cx="3657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3.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放大的机理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95277" name="Rectangle 45"/>
          <p:cNvSpPr/>
          <p:nvPr/>
        </p:nvSpPr>
        <p:spPr>
          <a:xfrm>
            <a:off x="3980815" y="5494020"/>
            <a:ext cx="7713345" cy="1198880"/>
          </a:xfrm>
          <a:prstGeom prst="rect">
            <a:avLst/>
          </a:prstGeom>
          <a:solidFill>
            <a:srgbClr val="E7EDFF"/>
          </a:solidFill>
          <a:ln w="38100" cap="flat" cmpd="dbl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fontAlgn="auto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ffectLst/>
                <a:latin typeface="+mn-ea"/>
                <a:cs typeface="+mn-ea"/>
              </a:rPr>
              <a:t>显然：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E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=I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B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+I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C</a:t>
            </a:r>
            <a:endParaRPr lang="en-US" altLang="zh-CN" sz="2400" b="1" baseline="-25000" dirty="0">
              <a:effectLst/>
              <a:latin typeface="+mn-ea"/>
              <a:cs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 dirty="0">
                <a:effectLst/>
                <a:latin typeface="+mn-ea"/>
                <a:cs typeface="+mn-ea"/>
              </a:rPr>
              <a:t>基区低浓度掺杂</a:t>
            </a:r>
            <a:r>
              <a:rPr lang="zh-CN" altLang="en-US" sz="2400" b="1" baseline="-25000" dirty="0">
                <a:effectLst/>
                <a:latin typeface="+mn-ea"/>
                <a:cs typeface="+mn-ea"/>
              </a:rPr>
              <a:t>、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集电极大量收集，起到小的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B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控制大的</a:t>
            </a:r>
            <a:r>
              <a:rPr lang="en-US" altLang="zh-CN" sz="2400" b="1" dirty="0">
                <a:effectLst/>
                <a:latin typeface="+mn-ea"/>
                <a:cs typeface="+mn-ea"/>
              </a:rPr>
              <a:t>I</a:t>
            </a:r>
            <a:r>
              <a:rPr lang="en-US" altLang="zh-CN" sz="2400" b="1" baseline="-25000" dirty="0">
                <a:effectLst/>
                <a:latin typeface="+mn-ea"/>
                <a:cs typeface="+mn-ea"/>
              </a:rPr>
              <a:t>C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输出的放大作用。</a:t>
            </a:r>
            <a:endParaRPr lang="zh-CN" altLang="en-US" sz="2400" b="1" dirty="0">
              <a:effectLst/>
              <a:latin typeface="+mn-ea"/>
              <a:cs typeface="+mn-ea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2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4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2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"/>
                                        <p:tgtEl>
                                          <p:spTgt spid="9524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99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99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9524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25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25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75"/>
                                        <p:tgtEl>
                                          <p:spTgt spid="952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526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523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527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52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ldLvl="0" animBg="1"/>
      <p:bldP spid="95242" grpId="0" advAuto="1000" build="p"/>
      <p:bldP spid="95243" grpId="0" build="p"/>
      <p:bldP spid="95244" grpId="0"/>
      <p:bldP spid="95247" grpId="0" build="p"/>
      <p:bldP spid="95249" grpId="0" advAuto="1000" build="p"/>
      <p:bldP spid="95250" grpId="0"/>
      <p:bldP spid="95251" grpId="0" bldLvl="0" animBg="1"/>
      <p:bldP spid="95252" grpId="0" advAuto="1000" build="p"/>
      <p:bldP spid="95253" grpId="0" build="p"/>
      <p:bldP spid="95255" grpId="0" advAuto="1000" build="p"/>
      <p:bldP spid="95257" grpId="0"/>
      <p:bldP spid="95258" grpId="0" build="p"/>
      <p:bldP spid="95259" grpId="0"/>
      <p:bldP spid="952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21790" y="909003"/>
            <a:ext cx="358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4.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电流放大系数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1556385" y="1748790"/>
            <a:ext cx="4375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</a:rPr>
              <a:t>共射直流电流放大系数：</a:t>
            </a:r>
            <a:endParaRPr lang="en-US" altLang="zh-CN" sz="2800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1556385" y="2781300"/>
            <a:ext cx="4376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</a:rPr>
              <a:t>共射交流电流放大系数：</a:t>
            </a:r>
            <a:endParaRPr lang="zh-CN" altLang="en-US" sz="2800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1621790" y="3768090"/>
            <a:ext cx="43110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</a:rPr>
              <a:t>共基直流电流放大系数：</a:t>
            </a:r>
            <a:endParaRPr lang="zh-CN" altLang="en-US" sz="2800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632585" y="4860925"/>
            <a:ext cx="42995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ffectLst/>
                <a:latin typeface="+mn-ea"/>
              </a:rPr>
              <a:t>④ 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</a:rPr>
              <a:t>共基交流电流放大系数：</a:t>
            </a:r>
            <a:endParaRPr lang="zh-CN" altLang="en-US" sz="2800" b="1" dirty="0"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205220" y="1523365"/>
          <a:ext cx="1081405" cy="97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469900" imgH="419100" progId="Equation.3">
                  <p:embed/>
                </p:oleObj>
              </mc:Choice>
              <mc:Fallback>
                <p:oleObj name="" r:id="rId1" imgW="469900" imgH="419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05220" y="1523365"/>
                        <a:ext cx="1081405" cy="972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6205220" y="2472690"/>
          <a:ext cx="2259330" cy="113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054100" imgH="533400" progId="Equation.3">
                  <p:embed/>
                </p:oleObj>
              </mc:Choice>
              <mc:Fallback>
                <p:oleObj name="" r:id="rId3" imgW="1054100" imgH="533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5220" y="2472690"/>
                        <a:ext cx="2259330" cy="1139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205220" y="3542983"/>
          <a:ext cx="10810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469900" imgH="419100" progId="Equation.3">
                  <p:embed/>
                </p:oleObj>
              </mc:Choice>
              <mc:Fallback>
                <p:oleObj name="" r:id="rId5" imgW="469900" imgH="419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5220" y="3542983"/>
                        <a:ext cx="1081088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6119813" y="4328161"/>
          <a:ext cx="253301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1130300" imgH="711200" progId="Equation.3">
                  <p:embed/>
                </p:oleObj>
              </mc:Choice>
              <mc:Fallback>
                <p:oleObj name="" r:id="rId7" imgW="1130300" imgH="711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9813" y="4328161"/>
                        <a:ext cx="2533015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/>
          <p:nvPr/>
        </p:nvSpPr>
        <p:spPr>
          <a:xfrm>
            <a:off x="1632585" y="5962015"/>
            <a:ext cx="28765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effectLst/>
                <a:latin typeface="+mn-ea"/>
                <a:cs typeface="+mn-ea"/>
              </a:rPr>
              <a:t>⑤ </a:t>
            </a:r>
            <a:r>
              <a:rPr lang="en-US" altLang="zh-C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  <a:cs typeface="+mn-ea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+mn-ea"/>
                <a:cs typeface="+mn-ea"/>
              </a:rPr>
              <a:t>β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+mn-ea"/>
                <a:cs typeface="+mn-ea"/>
              </a:rPr>
              <a:t>的关系：</a:t>
            </a:r>
            <a:endParaRPr lang="zh-CN" altLang="en-US" sz="2800" b="1" dirty="0">
              <a:solidFill>
                <a:srgbClr val="000000"/>
              </a:solidFill>
              <a:effectLst/>
              <a:latin typeface="+mn-ea"/>
              <a:cs typeface="+mn-ea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04903" y="5732145"/>
          <a:ext cx="1458595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622300" imgH="419100" progId="Equation.DSMT4">
                  <p:embed/>
                </p:oleObj>
              </mc:Choice>
              <mc:Fallback>
                <p:oleObj name="" r:id="rId9" imgW="622300" imgH="4191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04903" y="5732145"/>
                        <a:ext cx="1458595" cy="98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9" grpId="0"/>
      <p:bldP spid="1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82015" y="760413"/>
            <a:ext cx="5410200" cy="59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三极管的特性曲线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" name="Text Box 8"/>
          <p:cNvSpPr txBox="1"/>
          <p:nvPr/>
        </p:nvSpPr>
        <p:spPr>
          <a:xfrm>
            <a:off x="882015" y="1496060"/>
            <a:ext cx="6798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cs typeface="+mn-ea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+mn-ea"/>
              </a:rPr>
              <a:t>输入特性曲线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+mn-ea"/>
              </a:rPr>
              <a:t>（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以共射极放大电路为例）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+mn-ea"/>
              <a:sym typeface="+mn-ea"/>
            </a:endParaRPr>
          </a:p>
        </p:txBody>
      </p:sp>
      <p:sp>
        <p:nvSpPr>
          <p:cNvPr id="22" name="Text Box 5"/>
          <p:cNvSpPr txBox="1"/>
          <p:nvPr/>
        </p:nvSpPr>
        <p:spPr>
          <a:xfrm>
            <a:off x="1421448" y="2187258"/>
            <a:ext cx="338455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BE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i="1" baseline="-10000" dirty="0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000" b="1" baseline="-30000" dirty="0">
                <a:latin typeface="Times New Roman" panose="02020603050405020304" pitchFamily="18" charset="0"/>
                <a:ea typeface="黑体" panose="02010609060101010101" pitchFamily="2" charset="-122"/>
              </a:rPr>
              <a:t>CE</a:t>
            </a:r>
            <a:r>
              <a:rPr lang="en-US" altLang="zh-CN" sz="2800" b="1" baseline="-10000" dirty="0">
                <a:latin typeface="Times New Roman" panose="02020603050405020304" pitchFamily="18" charset="0"/>
                <a:ea typeface="黑体" panose="02010609060101010101" pitchFamily="2" charset="-122"/>
              </a:rPr>
              <a:t>=const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0" y="1360170"/>
            <a:ext cx="3749040" cy="2225040"/>
          </a:xfrm>
          <a:prstGeom prst="rect">
            <a:avLst/>
          </a:prstGeom>
        </p:spPr>
      </p:pic>
      <p:sp>
        <p:nvSpPr>
          <p:cNvPr id="59" name="Text Box 6"/>
          <p:cNvSpPr txBox="1"/>
          <p:nvPr/>
        </p:nvSpPr>
        <p:spPr>
          <a:xfrm>
            <a:off x="882015" y="4215130"/>
            <a:ext cx="6799580" cy="21583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+mn-ea"/>
                <a:cs typeface="+mn-ea"/>
              </a:rPr>
              <a:t>(2) </a:t>
            </a:r>
            <a:r>
              <a:rPr lang="zh-CN" altLang="en-US" sz="2800" b="1" dirty="0">
                <a:latin typeface="+mn-ea"/>
                <a:cs typeface="+mn-ea"/>
              </a:rPr>
              <a:t>当</a:t>
            </a:r>
            <a:r>
              <a:rPr lang="en-US" altLang="zh-CN" sz="2800" b="1" i="1" dirty="0">
                <a:latin typeface="+mn-ea"/>
                <a:cs typeface="+mn-ea"/>
              </a:rPr>
              <a:t>v</a:t>
            </a:r>
            <a:r>
              <a:rPr lang="en-US" altLang="zh-CN" sz="2800" b="1" baseline="-25000" dirty="0">
                <a:latin typeface="+mn-ea"/>
                <a:cs typeface="+mn-ea"/>
              </a:rPr>
              <a:t>CE</a:t>
            </a:r>
            <a:r>
              <a:rPr lang="en-US" altLang="zh-CN" sz="2800" b="1" dirty="0">
                <a:latin typeface="+mn-ea"/>
                <a:cs typeface="+mn-ea"/>
              </a:rPr>
              <a:t>≥1V</a:t>
            </a:r>
            <a:r>
              <a:rPr lang="zh-CN" altLang="en-US" sz="2800" b="1" dirty="0">
                <a:latin typeface="+mn-ea"/>
                <a:cs typeface="+mn-ea"/>
              </a:rPr>
              <a:t>时</a:t>
            </a:r>
            <a:endParaRPr lang="zh-CN" altLang="en-US" sz="2800" b="1" dirty="0">
              <a:latin typeface="+mn-ea"/>
              <a:cs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+mn-ea"/>
                <a:cs typeface="+mn-ea"/>
              </a:rPr>
              <a:t>        </a:t>
            </a:r>
            <a:r>
              <a:rPr lang="en-US" altLang="zh-CN" sz="2800" b="1" i="1" dirty="0">
                <a:latin typeface="+mn-ea"/>
                <a:cs typeface="+mn-ea"/>
              </a:rPr>
              <a:t>v</a:t>
            </a:r>
            <a:r>
              <a:rPr lang="en-US" altLang="zh-CN" sz="2800" b="1" baseline="-25000" dirty="0">
                <a:latin typeface="+mn-ea"/>
                <a:cs typeface="+mn-ea"/>
              </a:rPr>
              <a:t>CB</a:t>
            </a:r>
            <a:r>
              <a:rPr lang="en-US" altLang="zh-CN" sz="2800" b="1" dirty="0">
                <a:latin typeface="+mn-ea"/>
                <a:cs typeface="+mn-ea"/>
              </a:rPr>
              <a:t>= </a:t>
            </a:r>
            <a:r>
              <a:rPr lang="en-US" altLang="zh-CN" sz="2800" b="1" i="1" dirty="0">
                <a:latin typeface="+mn-ea"/>
                <a:cs typeface="+mn-ea"/>
              </a:rPr>
              <a:t>v</a:t>
            </a:r>
            <a:r>
              <a:rPr lang="en-US" altLang="zh-CN" sz="2800" b="1" baseline="-25000" dirty="0">
                <a:latin typeface="+mn-ea"/>
                <a:cs typeface="+mn-ea"/>
              </a:rPr>
              <a:t>CE</a:t>
            </a:r>
            <a:r>
              <a:rPr lang="en-US" altLang="zh-CN" sz="2800" b="1" dirty="0">
                <a:latin typeface="+mn-ea"/>
                <a:cs typeface="+mn-ea"/>
              </a:rPr>
              <a:t> - </a:t>
            </a:r>
            <a:r>
              <a:rPr lang="en-US" altLang="zh-CN" sz="2800" b="1" i="1" dirty="0">
                <a:latin typeface="+mn-ea"/>
                <a:cs typeface="+mn-ea"/>
              </a:rPr>
              <a:t>v</a:t>
            </a:r>
            <a:r>
              <a:rPr lang="en-US" altLang="zh-CN" sz="2800" b="1" baseline="-25000" dirty="0">
                <a:latin typeface="+mn-ea"/>
                <a:cs typeface="+mn-ea"/>
              </a:rPr>
              <a:t>BE</a:t>
            </a:r>
            <a:r>
              <a:rPr lang="en-US" altLang="zh-CN" sz="2800" b="1" dirty="0">
                <a:latin typeface="+mn-ea"/>
                <a:cs typeface="+mn-ea"/>
              </a:rPr>
              <a:t>&gt;0</a:t>
            </a:r>
            <a:r>
              <a:rPr lang="zh-CN" altLang="en-US" sz="2800" b="1" dirty="0">
                <a:latin typeface="+mn-ea"/>
                <a:cs typeface="+mn-ea"/>
              </a:rPr>
              <a:t>，集电结已进入反偏状态，开始收 集电子，基区复合减少，同样的</a:t>
            </a:r>
            <a:r>
              <a:rPr lang="en-US" altLang="zh-CN" sz="2800" b="1" i="1" dirty="0">
                <a:latin typeface="+mn-ea"/>
                <a:cs typeface="+mn-ea"/>
              </a:rPr>
              <a:t>v</a:t>
            </a:r>
            <a:r>
              <a:rPr lang="en-US" altLang="zh-CN" sz="2800" b="1" baseline="-25000" dirty="0">
                <a:latin typeface="+mn-ea"/>
                <a:cs typeface="+mn-ea"/>
              </a:rPr>
              <a:t>BE</a:t>
            </a:r>
            <a:r>
              <a:rPr lang="zh-CN" altLang="en-US" sz="2800" b="1" dirty="0">
                <a:latin typeface="+mn-ea"/>
                <a:cs typeface="+mn-ea"/>
              </a:rPr>
              <a:t>下  </a:t>
            </a:r>
            <a:r>
              <a:rPr lang="en-US" altLang="zh-CN" sz="2800" b="1" i="1" dirty="0"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latin typeface="+mn-ea"/>
                <a:cs typeface="+mn-ea"/>
              </a:rPr>
              <a:t>B</a:t>
            </a:r>
            <a:r>
              <a:rPr lang="zh-CN" altLang="en-US" sz="2800" b="1" dirty="0">
                <a:latin typeface="+mn-ea"/>
                <a:cs typeface="+mn-ea"/>
              </a:rPr>
              <a:t>减小，特性曲线右移。</a:t>
            </a:r>
            <a:endParaRPr lang="zh-CN" altLang="en-US" sz="2800" b="1" dirty="0">
              <a:latin typeface="+mn-ea"/>
              <a:cs typeface="+mn-ea"/>
            </a:endParaRPr>
          </a:p>
        </p:txBody>
      </p:sp>
      <p:sp>
        <p:nvSpPr>
          <p:cNvPr id="60" name="Text Box 7"/>
          <p:cNvSpPr txBox="1"/>
          <p:nvPr/>
        </p:nvSpPr>
        <p:spPr>
          <a:xfrm>
            <a:off x="882015" y="2709545"/>
            <a:ext cx="4464050" cy="16414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+mn-ea"/>
                <a:cs typeface="+mn-ea"/>
              </a:rPr>
              <a:t>(1) </a:t>
            </a:r>
            <a:r>
              <a:rPr lang="zh-CN" altLang="en-US" sz="2800" b="1" dirty="0">
                <a:latin typeface="+mn-ea"/>
                <a:cs typeface="+mn-ea"/>
              </a:rPr>
              <a:t>当</a:t>
            </a:r>
            <a:r>
              <a:rPr lang="en-US" altLang="zh-CN" sz="2800" b="1" dirty="0">
                <a:latin typeface="+mn-ea"/>
                <a:cs typeface="+mn-ea"/>
              </a:rPr>
              <a:t>v</a:t>
            </a:r>
            <a:r>
              <a:rPr lang="en-US" altLang="zh-CN" sz="2800" b="1" baseline="-25000" dirty="0">
                <a:latin typeface="+mn-ea"/>
                <a:cs typeface="+mn-ea"/>
              </a:rPr>
              <a:t>CE</a:t>
            </a:r>
            <a:r>
              <a:rPr lang="en-US" altLang="zh-CN" sz="2800" b="1" dirty="0">
                <a:latin typeface="+mn-ea"/>
                <a:cs typeface="+mn-ea"/>
              </a:rPr>
              <a:t>=0V</a:t>
            </a:r>
            <a:r>
              <a:rPr lang="zh-CN" altLang="en-US" sz="2800" b="1" dirty="0">
                <a:latin typeface="+mn-ea"/>
                <a:cs typeface="+mn-ea"/>
              </a:rPr>
              <a:t>时</a:t>
            </a:r>
            <a:endParaRPr lang="zh-CN" altLang="en-US" sz="2800" b="1" dirty="0">
              <a:latin typeface="+mn-ea"/>
              <a:cs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+mn-ea"/>
                <a:cs typeface="+mn-ea"/>
              </a:rPr>
              <a:t>       相当于发射结的正向伏安特性曲线。</a:t>
            </a:r>
            <a:endParaRPr lang="zh-CN" altLang="en-US" sz="2800" b="1" dirty="0">
              <a:latin typeface="+mn-ea"/>
              <a:cs typeface="+mn-ea"/>
            </a:endParaRPr>
          </a:p>
        </p:txBody>
      </p:sp>
      <p:grpSp>
        <p:nvGrpSpPr>
          <p:cNvPr id="61" name="Group 12"/>
          <p:cNvGrpSpPr/>
          <p:nvPr/>
        </p:nvGrpSpPr>
        <p:grpSpPr>
          <a:xfrm>
            <a:off x="8049895" y="3839210"/>
            <a:ext cx="3384550" cy="2771775"/>
            <a:chOff x="447" y="2208"/>
            <a:chExt cx="2097" cy="1710"/>
          </a:xfrm>
        </p:grpSpPr>
        <p:graphicFrame>
          <p:nvGraphicFramePr>
            <p:cNvPr id="62" name="Object 13"/>
            <p:cNvGraphicFramePr>
              <a:graphicFrameLocks noChangeAspect="1"/>
            </p:cNvGraphicFramePr>
            <p:nvPr/>
          </p:nvGraphicFramePr>
          <p:xfrm>
            <a:off x="447" y="2208"/>
            <a:ext cx="2097" cy="1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2" imgW="3511550" imgH="2850515" progId="Paint.Picture">
                    <p:embed/>
                  </p:oleObj>
                </mc:Choice>
                <mc:Fallback>
                  <p:oleObj name="" r:id="rId2" imgW="3511550" imgH="2850515" progId="Paint.Picture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47" y="2208"/>
                          <a:ext cx="2097" cy="17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 Box 14"/>
            <p:cNvSpPr txBox="1">
              <a:spLocks noChangeAspect="1"/>
            </p:cNvSpPr>
            <p:nvPr/>
          </p:nvSpPr>
          <p:spPr>
            <a:xfrm>
              <a:off x="903" y="2427"/>
              <a:ext cx="729" cy="24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CE</a:t>
              </a: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0V</a:t>
              </a:r>
              <a:endPara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Group 15"/>
          <p:cNvGrpSpPr/>
          <p:nvPr/>
        </p:nvGrpSpPr>
        <p:grpSpPr>
          <a:xfrm>
            <a:off x="8049895" y="3875723"/>
            <a:ext cx="3386138" cy="2706687"/>
            <a:chOff x="384" y="2256"/>
            <a:chExt cx="2208" cy="1800"/>
          </a:xfrm>
        </p:grpSpPr>
        <p:grpSp>
          <p:nvGrpSpPr>
            <p:cNvPr id="66" name="Group 16"/>
            <p:cNvGrpSpPr/>
            <p:nvPr/>
          </p:nvGrpSpPr>
          <p:grpSpPr>
            <a:xfrm>
              <a:off x="384" y="2256"/>
              <a:ext cx="2208" cy="1800"/>
              <a:chOff x="432" y="2256"/>
              <a:chExt cx="2208" cy="1800"/>
            </a:xfrm>
          </p:grpSpPr>
          <p:graphicFrame>
            <p:nvGraphicFramePr>
              <p:cNvPr id="67" name="Object 17"/>
              <p:cNvGraphicFramePr/>
              <p:nvPr/>
            </p:nvGraphicFramePr>
            <p:xfrm>
              <a:off x="432" y="2256"/>
              <a:ext cx="2208" cy="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" name="" r:id="rId4" imgW="3511550" imgH="2850515" progId="Paint.Picture">
                      <p:embed/>
                    </p:oleObj>
                  </mc:Choice>
                  <mc:Fallback>
                    <p:oleObj name="" r:id="rId4" imgW="3511550" imgH="2850515" progId="Paint.Picture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32" y="2256"/>
                            <a:ext cx="2208" cy="18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" name="Text Box 18"/>
              <p:cNvSpPr txBox="1"/>
              <p:nvPr/>
            </p:nvSpPr>
            <p:spPr>
              <a:xfrm>
                <a:off x="912" y="2487"/>
                <a:ext cx="768" cy="2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0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CE</a:t>
                </a:r>
                <a:r>
                  <a:rPr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 0V</a:t>
                </a:r>
                <a:endParaRPr lang="en-US" altLang="zh-CN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0" name="Text Box 19"/>
            <p:cNvSpPr txBox="1"/>
            <p:nvPr/>
          </p:nvSpPr>
          <p:spPr>
            <a:xfrm>
              <a:off x="1584" y="2496"/>
              <a:ext cx="768" cy="26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CE</a:t>
              </a: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 </a:t>
              </a: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1V</a:t>
              </a:r>
              <a:endPara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1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865" y="3435985"/>
            <a:ext cx="3816350" cy="317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" name="Text Box 39"/>
          <p:cNvSpPr txBox="1"/>
          <p:nvPr/>
        </p:nvSpPr>
        <p:spPr>
          <a:xfrm>
            <a:off x="882015" y="2720975"/>
            <a:ext cx="5137785" cy="60769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+mn-ea"/>
                <a:cs typeface="+mn-ea"/>
              </a:rPr>
              <a:t>(3) </a:t>
            </a:r>
            <a:r>
              <a:rPr lang="zh-CN" altLang="en-US" sz="2800" b="1" dirty="0">
                <a:latin typeface="+mn-ea"/>
                <a:cs typeface="+mn-ea"/>
              </a:rPr>
              <a:t>输入特性曲线的三个部分</a:t>
            </a:r>
            <a:endParaRPr lang="zh-CN" altLang="en-US" sz="2800" b="1" dirty="0">
              <a:latin typeface="+mn-ea"/>
              <a:cs typeface="+mn-ea"/>
            </a:endParaRPr>
          </a:p>
        </p:txBody>
      </p:sp>
      <p:pic>
        <p:nvPicPr>
          <p:cNvPr id="73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865" y="3435985"/>
            <a:ext cx="3816350" cy="317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865" y="3435985"/>
            <a:ext cx="3816350" cy="317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" name="Rectangle 42"/>
          <p:cNvSpPr/>
          <p:nvPr/>
        </p:nvSpPr>
        <p:spPr>
          <a:xfrm>
            <a:off x="3411855" y="3585210"/>
            <a:ext cx="1284288" cy="398780"/>
          </a:xfrm>
          <a:prstGeom prst="rect">
            <a:avLst/>
          </a:prstGeom>
          <a:noFill/>
          <a:ln w="9525">
            <a:noFill/>
          </a:ln>
        </p:spPr>
        <p:txBody>
          <a:bodyPr lIns="0" tIns="46038" rIns="0" bIns="46038"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rgbClr val="3366FF"/>
                </a:solidFill>
                <a:latin typeface="+mn-ea"/>
              </a:rPr>
              <a:t>①</a:t>
            </a:r>
            <a:r>
              <a:rPr lang="zh-CN" altLang="en-US" sz="2000" b="1" dirty="0">
                <a:solidFill>
                  <a:srgbClr val="3366FF"/>
                </a:solidFill>
                <a:latin typeface="+mn-ea"/>
              </a:rPr>
              <a:t>死区</a:t>
            </a:r>
            <a:endParaRPr lang="zh-CN" altLang="en-US" sz="2000" b="1" dirty="0">
              <a:solidFill>
                <a:srgbClr val="3366FF"/>
              </a:solidFill>
              <a:latin typeface="+mn-ea"/>
            </a:endParaRPr>
          </a:p>
        </p:txBody>
      </p:sp>
      <p:sp>
        <p:nvSpPr>
          <p:cNvPr id="79" name="Rectangle 43"/>
          <p:cNvSpPr/>
          <p:nvPr/>
        </p:nvSpPr>
        <p:spPr>
          <a:xfrm>
            <a:off x="3411855" y="4589780"/>
            <a:ext cx="1517650" cy="398780"/>
          </a:xfrm>
          <a:prstGeom prst="rect">
            <a:avLst/>
          </a:prstGeom>
          <a:noFill/>
          <a:ln w="9525">
            <a:noFill/>
          </a:ln>
        </p:spPr>
        <p:txBody>
          <a:bodyPr lIns="0" tIns="46038" rIns="0" bIns="46038"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③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线性区</a:t>
            </a:r>
            <a:endParaRPr lang="zh-CN" altLang="en-US" sz="20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80" name="Rectangle 44"/>
          <p:cNvSpPr/>
          <p:nvPr/>
        </p:nvSpPr>
        <p:spPr>
          <a:xfrm>
            <a:off x="3411855" y="4052570"/>
            <a:ext cx="1878013" cy="398780"/>
          </a:xfrm>
          <a:prstGeom prst="rect">
            <a:avLst/>
          </a:prstGeom>
          <a:noFill/>
          <a:ln w="9525">
            <a:noFill/>
          </a:ln>
        </p:spPr>
        <p:txBody>
          <a:bodyPr lIns="0" tIns="46038" rIns="0" bIns="46038"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rgbClr val="9933FF"/>
                </a:solidFill>
                <a:latin typeface="+mn-ea"/>
              </a:rPr>
              <a:t>②</a:t>
            </a:r>
            <a:r>
              <a:rPr lang="zh-CN" altLang="en-US" sz="2000" b="1" dirty="0">
                <a:solidFill>
                  <a:srgbClr val="9933FF"/>
                </a:solidFill>
                <a:latin typeface="+mn-ea"/>
              </a:rPr>
              <a:t>非线性区</a:t>
            </a:r>
            <a:endParaRPr lang="zh-CN" altLang="en-US" sz="2000" b="1" dirty="0">
              <a:solidFill>
                <a:srgbClr val="9933FF"/>
              </a:solidFill>
              <a:latin typeface="+mn-ea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9">
                                            <p:txEl>
                                              <p:charRg st="1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500"/>
                                        <p:tgtEl>
                                          <p:spTgt spid="5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59">
                                            <p:txEl>
                                              <p:charRg st="1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1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6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59" grpId="0" build="p"/>
      <p:bldP spid="59" grpId="1" build="allAtOnce"/>
      <p:bldP spid="60" grpId="0" build="p"/>
      <p:bldP spid="60" grpId="1" build="allAtOnce"/>
      <p:bldP spid="72" grpId="0"/>
      <p:bldP spid="78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半导体及特性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1618238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、定义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2303656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导电性介于良导电体与绝缘体之间的一种材料，称为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半导体</a:t>
            </a:r>
            <a:r>
              <a:rPr lang="zh-CN" altLang="en-US" sz="2800" b="1" dirty="0">
                <a:latin typeface="+mn-ea"/>
              </a:rPr>
              <a:t>。常用的半导体材料有硅</a:t>
            </a:r>
            <a:r>
              <a:rPr lang="en-US" altLang="zh-CN" sz="2800" b="1" dirty="0">
                <a:latin typeface="+mn-ea"/>
              </a:rPr>
              <a:t>(Si)</a:t>
            </a:r>
            <a:r>
              <a:rPr lang="zh-CN" altLang="en-US" sz="2800" b="1" dirty="0">
                <a:latin typeface="+mn-ea"/>
              </a:rPr>
              <a:t>、锗</a:t>
            </a:r>
            <a:r>
              <a:rPr lang="en-US" altLang="zh-CN" sz="2800" b="1" dirty="0">
                <a:latin typeface="+mn-ea"/>
              </a:rPr>
              <a:t>(Ge)</a:t>
            </a:r>
            <a:r>
              <a:rPr lang="zh-CN" altLang="en-US" sz="2800" b="1" dirty="0">
                <a:latin typeface="+mn-ea"/>
              </a:rPr>
              <a:t>、砷化镓（</a:t>
            </a:r>
            <a:r>
              <a:rPr lang="en-US" altLang="zh-CN" sz="2800" b="1" dirty="0">
                <a:latin typeface="+mn-ea"/>
              </a:rPr>
              <a:t>GaAs</a:t>
            </a:r>
            <a:r>
              <a:rPr lang="zh-CN" altLang="en-US" sz="2800" b="1" dirty="0">
                <a:latin typeface="+mn-ea"/>
              </a:rPr>
              <a:t>）等。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538" y="3419961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、特性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538" y="4105379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热敏性</a:t>
            </a:r>
            <a:r>
              <a:rPr lang="zh-CN" altLang="en-US" sz="2800" b="1" dirty="0">
                <a:latin typeface="+mn-ea"/>
              </a:rPr>
              <a:t>：导电性能受温度影响很大，可制成热敏电子元件；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2808" y="4628599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光敏性</a:t>
            </a:r>
            <a:r>
              <a:rPr lang="zh-CN" altLang="en-US" sz="2800" b="1" dirty="0">
                <a:latin typeface="+mn-ea"/>
              </a:rPr>
              <a:t>：导电性能受光照射强度的影响很大，可制成光敏电子元件；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538" y="5576669"/>
            <a:ext cx="111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（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杂敏性</a:t>
            </a:r>
            <a:r>
              <a:rPr lang="zh-CN" altLang="en-US" sz="2800" b="1" dirty="0">
                <a:latin typeface="+mn-ea"/>
              </a:rPr>
              <a:t>：通过掺入其他微量元素物质，可以非常显著地提高其导电性能。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281572" y="3762690"/>
            <a:ext cx="4765675" cy="2795375"/>
            <a:chOff x="904" y="1865"/>
            <a:chExt cx="2303" cy="1761"/>
          </a:xfrm>
        </p:grpSpPr>
        <p:sp>
          <p:nvSpPr>
            <p:cNvPr id="98318" name="AutoShape 14"/>
            <p:cNvSpPr>
              <a:spLocks noChangeArrowheads="1"/>
            </p:cNvSpPr>
            <p:nvPr/>
          </p:nvSpPr>
          <p:spPr bwMode="auto">
            <a:xfrm>
              <a:off x="904" y="1865"/>
              <a:ext cx="2303" cy="1592"/>
            </a:xfrm>
            <a:prstGeom prst="wedgeRectCallout">
              <a:avLst>
                <a:gd name="adj1" fmla="val -31561"/>
                <a:gd name="adj2" fmla="val -6807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1778" name="AutoShape 15"/>
            <p:cNvSpPr/>
            <p:nvPr/>
          </p:nvSpPr>
          <p:spPr>
            <a:xfrm>
              <a:off x="1096" y="1941"/>
              <a:ext cx="2004" cy="1685"/>
            </a:xfrm>
            <a:prstGeom prst="wedgeRectCallou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cs typeface="+mn-ea"/>
                </a:rPr>
                <a:t>截止区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：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i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+mn-ea"/>
                  <a:cs typeface="+mn-ea"/>
                </a:rPr>
                <a:t>C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接近零的区域，相当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i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+mn-ea"/>
                  <a:cs typeface="+mn-ea"/>
                </a:rPr>
                <a:t>B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  <a:cs typeface="+mn-ea"/>
                </a:rPr>
                <a:t>=0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的曲线的下方。此时， 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发射结反偏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  <a:cs typeface="+mn-ea"/>
                </a:rPr>
                <a:t>,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集电结反偏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  <a:cs typeface="+mn-ea"/>
                </a:rPr>
                <a:t>.</a:t>
              </a:r>
              <a:endParaRPr lang="en-US" altLang="zh-CN" sz="2800" b="1" dirty="0">
                <a:solidFill>
                  <a:schemeClr val="tx1"/>
                </a:solidFill>
                <a:latin typeface="+mn-ea"/>
                <a:cs typeface="+mn-ea"/>
              </a:endParaRPr>
            </a:p>
            <a:p>
              <a:pPr eaLnBrk="1" hangingPunct="1">
                <a:lnSpc>
                  <a:spcPct val="120000"/>
                </a:lnSpc>
              </a:pPr>
              <a:endParaRPr lang="en-US" altLang="zh-CN" sz="2800" b="1" dirty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98308" name="Text Box 4"/>
          <p:cNvSpPr txBox="1"/>
          <p:nvPr/>
        </p:nvSpPr>
        <p:spPr>
          <a:xfrm>
            <a:off x="1622425" y="914400"/>
            <a:ext cx="29019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cs typeface="+mn-ea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+mn-ea"/>
              </a:rPr>
              <a:t>输出特性曲线</a:t>
            </a:r>
            <a:endParaRPr lang="zh-CN" altLang="en-US" sz="2800" b="1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7421245" y="834390"/>
          <a:ext cx="3709988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699260" imgH="1348740" progId="Paint.Picture">
                  <p:embed/>
                </p:oleObj>
              </mc:Choice>
              <mc:Fallback>
                <p:oleObj name="" r:id="rId1" imgW="1699260" imgH="1348740" progId="Paint.Picture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21245" y="834390"/>
                        <a:ext cx="3709988" cy="2652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>
          <a:xfrm>
            <a:off x="1281323" y="3773483"/>
            <a:ext cx="4765675" cy="2525947"/>
            <a:chOff x="347" y="1891"/>
            <a:chExt cx="2304" cy="1591"/>
          </a:xfrm>
        </p:grpSpPr>
        <p:sp>
          <p:nvSpPr>
            <p:cNvPr id="98312" name="AutoShape 8"/>
            <p:cNvSpPr>
              <a:spLocks noChangeArrowheads="1"/>
            </p:cNvSpPr>
            <p:nvPr/>
          </p:nvSpPr>
          <p:spPr bwMode="auto">
            <a:xfrm>
              <a:off x="347" y="1891"/>
              <a:ext cx="2304" cy="1591"/>
            </a:xfrm>
            <a:prstGeom prst="wedgeRectCallout">
              <a:avLst>
                <a:gd name="adj1" fmla="val -4390"/>
                <a:gd name="adj2" fmla="val -6603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1776" name="Text Box 9"/>
            <p:cNvSpPr txBox="1"/>
            <p:nvPr/>
          </p:nvSpPr>
          <p:spPr>
            <a:xfrm>
              <a:off x="479" y="2007"/>
              <a:ext cx="2104" cy="135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cs typeface="+mn-ea"/>
                </a:rPr>
                <a:t>饱和区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：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i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+mn-ea"/>
                  <a:cs typeface="+mn-ea"/>
                </a:rPr>
                <a:t>C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明显受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u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+mn-ea"/>
                  <a:cs typeface="+mn-ea"/>
                </a:rPr>
                <a:t>CE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控制的区域，该区域内，一般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u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+mn-ea"/>
                  <a:cs typeface="+mn-ea"/>
                </a:rPr>
                <a:t>CE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＜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  <a:cs typeface="+mn-ea"/>
                </a:rPr>
                <a:t>0.7V(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硅管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  <a:cs typeface="+mn-ea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。此时，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发射结正偏，集电结正偏</a:t>
              </a:r>
              <a:endParaRPr lang="zh-CN" altLang="en-US" sz="2800" b="1" i="1" dirty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98314" name="Text Box 10"/>
          <p:cNvSpPr txBox="1"/>
          <p:nvPr/>
        </p:nvSpPr>
        <p:spPr>
          <a:xfrm>
            <a:off x="2163763" y="1610995"/>
            <a:ext cx="31305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CE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 baseline="-10000" dirty="0"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000" baseline="-30000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800" baseline="-10000" dirty="0">
                <a:latin typeface="Times New Roman" panose="02020603050405020304" pitchFamily="18" charset="0"/>
                <a:ea typeface="黑体" panose="02010609060101010101" pitchFamily="2" charset="-122"/>
              </a:rPr>
              <a:t>=const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6" name="Rectangle 12"/>
          <p:cNvSpPr/>
          <p:nvPr/>
        </p:nvSpPr>
        <p:spPr>
          <a:xfrm>
            <a:off x="1622425" y="2251710"/>
            <a:ext cx="4495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800" b="1" dirty="0">
                <a:latin typeface="+mn-ea"/>
                <a:cs typeface="+mn-ea"/>
              </a:rPr>
              <a:t>输出特性曲线的三个区域</a:t>
            </a:r>
            <a:r>
              <a:rPr lang="en-US" altLang="zh-CN" sz="2800" b="1" dirty="0">
                <a:latin typeface="+mn-ea"/>
                <a:cs typeface="+mn-ea"/>
              </a:rPr>
              <a:t>:</a:t>
            </a:r>
            <a:endParaRPr lang="en-US" altLang="zh-CN" sz="2800" b="1" dirty="0">
              <a:latin typeface="+mn-ea"/>
              <a:cs typeface="+mn-ea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1281430" y="3763645"/>
            <a:ext cx="4766310" cy="2525713"/>
            <a:chOff x="930" y="2024"/>
            <a:chExt cx="2303" cy="1591"/>
          </a:xfrm>
        </p:grpSpPr>
        <p:sp>
          <p:nvSpPr>
            <p:cNvPr id="98321" name="AutoShape 17"/>
            <p:cNvSpPr>
              <a:spLocks noChangeArrowheads="1"/>
            </p:cNvSpPr>
            <p:nvPr/>
          </p:nvSpPr>
          <p:spPr bwMode="auto">
            <a:xfrm>
              <a:off x="930" y="2024"/>
              <a:ext cx="2303" cy="1591"/>
            </a:xfrm>
            <a:prstGeom prst="wedgeRectCallout">
              <a:avLst>
                <a:gd name="adj1" fmla="val 29869"/>
                <a:gd name="adj2" fmla="val -676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1774" name="Rectangle 18"/>
            <p:cNvSpPr/>
            <p:nvPr/>
          </p:nvSpPr>
          <p:spPr>
            <a:xfrm>
              <a:off x="1157" y="2155"/>
              <a:ext cx="1871" cy="1360"/>
            </a:xfrm>
            <a:prstGeom prst="wedgeRectCallou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cs typeface="+mn-ea"/>
                </a:rPr>
                <a:t>放大区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：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i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+mn-ea"/>
                  <a:cs typeface="+mn-ea"/>
                </a:rPr>
                <a:t>C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平行于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u</a:t>
              </a:r>
              <a:r>
                <a:rPr lang="en-US" altLang="zh-CN" sz="2800" b="1" baseline="-25000" dirty="0">
                  <a:solidFill>
                    <a:schemeClr val="tx1"/>
                  </a:solidFill>
                  <a:latin typeface="+mn-ea"/>
                  <a:cs typeface="+mn-ea"/>
                </a:rPr>
                <a:t>CE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轴的区域，曲线基本平行等距。此时，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+mn-ea"/>
                  <a:cs typeface="+mn-ea"/>
                </a:rPr>
                <a:t>发射结正偏，集电结反偏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cs typeface="+mn-ea"/>
                </a:rPr>
                <a:t>。</a:t>
              </a:r>
              <a:endParaRPr lang="zh-CN" altLang="en-US" sz="2800" b="1" dirty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98323" name="AutoShape 19"/>
          <p:cNvSpPr/>
          <p:nvPr/>
        </p:nvSpPr>
        <p:spPr>
          <a:xfrm>
            <a:off x="3031490" y="2856230"/>
            <a:ext cx="1219200" cy="431800"/>
          </a:xfrm>
          <a:prstGeom prst="bevel">
            <a:avLst>
              <a:gd name="adj" fmla="val 12500"/>
            </a:avLst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</a:extLst>
        </p:spPr>
        <p:txBody>
          <a:bodyPr wrap="none" anchor="ctr"/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饱和区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1756" name="Group 22"/>
          <p:cNvGrpSpPr>
            <a:grpSpLocks noChangeAspect="1"/>
          </p:cNvGrpSpPr>
          <p:nvPr/>
        </p:nvGrpSpPr>
        <p:grpSpPr>
          <a:xfrm>
            <a:off x="7196455" y="3478530"/>
            <a:ext cx="4343400" cy="3114675"/>
            <a:chOff x="2801" y="2112"/>
            <a:chExt cx="2575" cy="1847"/>
          </a:xfrm>
        </p:grpSpPr>
        <p:graphicFrame>
          <p:nvGraphicFramePr>
            <p:cNvPr id="31757" name="Object 23"/>
            <p:cNvGraphicFramePr>
              <a:graphicFrameLocks noChangeAspect="1"/>
            </p:cNvGraphicFramePr>
            <p:nvPr/>
          </p:nvGraphicFramePr>
          <p:xfrm>
            <a:off x="2801" y="2112"/>
            <a:ext cx="2575" cy="1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" imgW="4523740" imgH="3258820" progId="Paint.Picture">
                    <p:embed/>
                  </p:oleObj>
                </mc:Choice>
                <mc:Fallback>
                  <p:oleObj name="" r:id="rId3" imgW="4523740" imgH="3258820" progId="Paint.Picture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01" y="2112"/>
                          <a:ext cx="2575" cy="18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Text Box 24"/>
            <p:cNvSpPr txBox="1">
              <a:spLocks noChangeAspect="1"/>
            </p:cNvSpPr>
            <p:nvPr/>
          </p:nvSpPr>
          <p:spPr>
            <a:xfrm>
              <a:off x="3626" y="2740"/>
              <a:ext cx="25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lang="en-US" altLang="zh-CN" sz="2000" b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9" name="Text Box 25"/>
            <p:cNvSpPr txBox="1">
              <a:spLocks noChangeAspect="1"/>
            </p:cNvSpPr>
            <p:nvPr/>
          </p:nvSpPr>
          <p:spPr>
            <a:xfrm>
              <a:off x="3885" y="2956"/>
              <a:ext cx="260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lang="en-US" altLang="zh-CN" sz="2000" b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0" name="Text Box 26"/>
            <p:cNvSpPr txBox="1">
              <a:spLocks noChangeAspect="1"/>
            </p:cNvSpPr>
            <p:nvPr/>
          </p:nvSpPr>
          <p:spPr>
            <a:xfrm>
              <a:off x="3694" y="2567"/>
              <a:ext cx="257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lang="en-US" altLang="zh-CN" sz="2000" b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1" name="Text Box 27"/>
            <p:cNvSpPr txBox="1">
              <a:spLocks noChangeAspect="1"/>
            </p:cNvSpPr>
            <p:nvPr/>
          </p:nvSpPr>
          <p:spPr>
            <a:xfrm>
              <a:off x="4037" y="2404"/>
              <a:ext cx="25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endParaRPr lang="en-US" altLang="zh-CN" sz="2000" b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2" name="Text Box 28"/>
            <p:cNvSpPr txBox="1">
              <a:spLocks noChangeAspect="1"/>
            </p:cNvSpPr>
            <p:nvPr/>
          </p:nvSpPr>
          <p:spPr>
            <a:xfrm>
              <a:off x="4037" y="2871"/>
              <a:ext cx="25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3" name="Text Box 29"/>
            <p:cNvSpPr txBox="1">
              <a:spLocks noChangeAspect="1"/>
            </p:cNvSpPr>
            <p:nvPr/>
          </p:nvSpPr>
          <p:spPr>
            <a:xfrm>
              <a:off x="3497" y="3646"/>
              <a:ext cx="1253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+mn-ea"/>
                  <a:sym typeface="Symbol" panose="05050102010706020507" pitchFamily="18" charset="2"/>
                </a:rPr>
                <a:t>共射极放大电路</a:t>
              </a:r>
              <a:endParaRPr lang="zh-CN" altLang="en-US" sz="2000" b="1" baseline="-25000" dirty="0">
                <a:solidFill>
                  <a:srgbClr val="000000"/>
                </a:solidFill>
                <a:latin typeface="+mn-ea"/>
                <a:sym typeface="Symbol" panose="05050102010706020507" pitchFamily="18" charset="2"/>
              </a:endParaRPr>
            </a:p>
          </p:txBody>
        </p:sp>
        <p:sp>
          <p:nvSpPr>
            <p:cNvPr id="31764" name="Text Box 30"/>
            <p:cNvSpPr txBox="1">
              <a:spLocks noChangeAspect="1"/>
            </p:cNvSpPr>
            <p:nvPr/>
          </p:nvSpPr>
          <p:spPr>
            <a:xfrm>
              <a:off x="3159" y="3213"/>
              <a:ext cx="345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BB</a:t>
              </a:r>
              <a:endParaRPr lang="en-US" altLang="zh-CN" sz="2000" b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5" name="Text Box 31"/>
            <p:cNvSpPr txBox="1">
              <a:spLocks noChangeAspect="1"/>
            </p:cNvSpPr>
            <p:nvPr/>
          </p:nvSpPr>
          <p:spPr>
            <a:xfrm>
              <a:off x="4945" y="2965"/>
              <a:ext cx="346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lang="en-US" altLang="zh-CN" sz="2000" b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Text Box 32"/>
            <p:cNvSpPr txBox="1">
              <a:spLocks noChangeAspect="1"/>
            </p:cNvSpPr>
            <p:nvPr/>
          </p:nvSpPr>
          <p:spPr>
            <a:xfrm>
              <a:off x="3605" y="2870"/>
              <a:ext cx="325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7" name="Text Box 33"/>
            <p:cNvSpPr txBox="1">
              <a:spLocks noChangeAspect="1"/>
            </p:cNvSpPr>
            <p:nvPr/>
          </p:nvSpPr>
          <p:spPr>
            <a:xfrm>
              <a:off x="4361" y="2308"/>
              <a:ext cx="279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Kingsoft Phonetic Plain" pitchFamily="2" charset="2"/>
                </a:rPr>
                <a:t>i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8" name="Text Box 34"/>
            <p:cNvSpPr txBox="1">
              <a:spLocks noChangeAspect="1"/>
            </p:cNvSpPr>
            <p:nvPr/>
          </p:nvSpPr>
          <p:spPr>
            <a:xfrm>
              <a:off x="3325" y="2446"/>
              <a:ext cx="237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Kingsoft Phonetic Plain" pitchFamily="2" charset="2"/>
                </a:rPr>
                <a:t>i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1769" name="Group 35"/>
            <p:cNvGrpSpPr>
              <a:grpSpLocks noChangeAspect="1"/>
            </p:cNvGrpSpPr>
            <p:nvPr/>
          </p:nvGrpSpPr>
          <p:grpSpPr>
            <a:xfrm>
              <a:off x="4145" y="2438"/>
              <a:ext cx="324" cy="709"/>
              <a:chOff x="4224" y="2112"/>
              <a:chExt cx="360" cy="788"/>
            </a:xfrm>
          </p:grpSpPr>
          <p:sp>
            <p:nvSpPr>
              <p:cNvPr id="31770" name="Text Box 36"/>
              <p:cNvSpPr txBox="1">
                <a:spLocks noChangeAspect="1"/>
              </p:cNvSpPr>
              <p:nvPr/>
            </p:nvSpPr>
            <p:spPr>
              <a:xfrm>
                <a:off x="4271" y="2112"/>
                <a:ext cx="241" cy="2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r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lang="en-US" altLang="zh-CN" sz="2000" b="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1" name="Text Box 37"/>
              <p:cNvSpPr txBox="1">
                <a:spLocks noChangeAspect="1"/>
              </p:cNvSpPr>
              <p:nvPr/>
            </p:nvSpPr>
            <p:spPr>
              <a:xfrm>
                <a:off x="4271" y="2639"/>
                <a:ext cx="193" cy="2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r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endParaRPr lang="en-US" altLang="zh-CN" sz="2000" b="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2" name="Text Box 38"/>
              <p:cNvSpPr txBox="1">
                <a:spLocks noChangeAspect="1"/>
              </p:cNvSpPr>
              <p:nvPr/>
            </p:nvSpPr>
            <p:spPr>
              <a:xfrm>
                <a:off x="4224" y="2354"/>
                <a:ext cx="360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r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CE</a:t>
                </a:r>
                <a:endPara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" name="AutoShape 20"/>
          <p:cNvSpPr/>
          <p:nvPr/>
        </p:nvSpPr>
        <p:spPr>
          <a:xfrm>
            <a:off x="1622425" y="2856230"/>
            <a:ext cx="1143000" cy="431800"/>
          </a:xfrm>
          <a:prstGeom prst="bevel">
            <a:avLst>
              <a:gd name="adj" fmla="val 12500"/>
            </a:avLst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</a:extLst>
        </p:spPr>
        <p:txBody>
          <a:bodyPr wrap="none" anchor="ctr"/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截止区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AutoShape 21"/>
          <p:cNvSpPr/>
          <p:nvPr/>
        </p:nvSpPr>
        <p:spPr>
          <a:xfrm>
            <a:off x="4524375" y="2856230"/>
            <a:ext cx="1295400" cy="431800"/>
          </a:xfrm>
          <a:prstGeom prst="bevel">
            <a:avLst>
              <a:gd name="adj" fmla="val 12500"/>
            </a:avLst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</a:extLst>
        </p:spPr>
        <p:txBody>
          <a:bodyPr wrap="none" anchor="ctr"/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放大区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14" grpId="0"/>
      <p:bldP spid="98316" grpId="0"/>
      <p:bldP spid="98323" grpId="0" bldLvl="0" animBg="1"/>
      <p:bldP spid="5" grpId="0" bldLvl="0" animBg="1"/>
      <p:bldP spid="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859790" y="772478"/>
            <a:ext cx="4495800" cy="59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三极管的参数</a:t>
            </a:r>
            <a:endParaRPr kumimoji="0" lang="zh-CN" altLang="en-US" sz="36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1" name="Rectangle 5"/>
          <p:cNvSpPr/>
          <p:nvPr/>
        </p:nvSpPr>
        <p:spPr>
          <a:xfrm>
            <a:off x="859790" y="1470025"/>
            <a:ext cx="105695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  <a:cs typeface="+mn-ea"/>
              </a:rPr>
              <a:t>        晶体三极管的主要参数有三类：电流放大系数、极间反向电流和极限参数。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859790" y="2423160"/>
            <a:ext cx="105702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．电流放大系数：表征三极管电流放大能力的参数。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pic>
        <p:nvPicPr>
          <p:cNvPr id="32773" name="Picture 8" descr="[}NLKWBW(W@~LVM}R11[V)V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6305" y="2945130"/>
            <a:ext cx="4953000" cy="2024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Rectangle 9"/>
          <p:cNvSpPr/>
          <p:nvPr/>
        </p:nvSpPr>
        <p:spPr>
          <a:xfrm>
            <a:off x="1386840" y="5071110"/>
            <a:ext cx="74180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  <a:cs typeface="+mn-ea"/>
              </a:rPr>
              <a:t>由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α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和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β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的定义及三极管的电流分配关系，可得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pic>
        <p:nvPicPr>
          <p:cNvPr id="32775" name="Picture 10" descr="STP]7G2SX`GL1]3X3)R_(VW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6195" y="5593080"/>
            <a:ext cx="1371600" cy="8604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57350" grpId="0" animBg="1"/>
      <p:bldP spid="32774" grpId="0"/>
      <p:bldP spid="32771" grpId="1"/>
      <p:bldP spid="57350" grpId="1" animBg="1"/>
      <p:bldP spid="3277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034415" y="958215"/>
            <a:ext cx="7772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．极间反向电流：表征管子工作稳定性的参数。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33795" name="Rectangle 5"/>
          <p:cNvSpPr/>
          <p:nvPr/>
        </p:nvSpPr>
        <p:spPr>
          <a:xfrm>
            <a:off x="1110615" y="1796415"/>
            <a:ext cx="53333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  <a:cs typeface="+mn-ea"/>
              </a:rPr>
              <a:t>① 集电极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-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基极反向饱和电流</a:t>
            </a:r>
            <a:r>
              <a:rPr lang="en-US" altLang="zh-CN" sz="28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CBO</a:t>
            </a:r>
            <a:endParaRPr lang="zh-CN" altLang="en-US" sz="2800" b="1" baseline="-25000" dirty="0">
              <a:effectLst/>
              <a:latin typeface="+mn-ea"/>
              <a:cs typeface="+mn-ea"/>
            </a:endParaRPr>
          </a:p>
        </p:txBody>
      </p:sp>
      <p:sp>
        <p:nvSpPr>
          <p:cNvPr id="33796" name="Rectangle 6"/>
          <p:cNvSpPr/>
          <p:nvPr/>
        </p:nvSpPr>
        <p:spPr>
          <a:xfrm>
            <a:off x="1415415" y="2406015"/>
            <a:ext cx="6939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</a:rPr>
              <a:t>指发射结开路时，集电结的反向饱和电流。</a:t>
            </a:r>
            <a:endParaRPr lang="zh-CN" altLang="en-US" sz="2800" b="1" dirty="0">
              <a:effectLst/>
              <a:latin typeface="+mn-ea"/>
            </a:endParaRPr>
          </a:p>
        </p:txBody>
      </p:sp>
      <p:sp>
        <p:nvSpPr>
          <p:cNvPr id="33797" name="Rectangle 7"/>
          <p:cNvSpPr/>
          <p:nvPr/>
        </p:nvSpPr>
        <p:spPr>
          <a:xfrm>
            <a:off x="1121410" y="3145790"/>
            <a:ext cx="56629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  <a:cs typeface="+mn-ea"/>
              </a:rPr>
              <a:t>② 集电极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-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发射极反向饱和电流</a:t>
            </a:r>
            <a:r>
              <a:rPr lang="en-US" altLang="zh-CN" sz="28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CEO</a:t>
            </a:r>
            <a:endParaRPr lang="zh-CN" altLang="en-US" sz="2800" b="1" baseline="-25000" dirty="0">
              <a:effectLst/>
              <a:latin typeface="+mn-ea"/>
              <a:cs typeface="+mn-ea"/>
            </a:endParaRPr>
          </a:p>
        </p:txBody>
      </p:sp>
      <p:sp>
        <p:nvSpPr>
          <p:cNvPr id="33798" name="Rectangle 8"/>
          <p:cNvSpPr/>
          <p:nvPr/>
        </p:nvSpPr>
        <p:spPr>
          <a:xfrm>
            <a:off x="1426210" y="3755390"/>
            <a:ext cx="8006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</a:rPr>
              <a:t>指基极开路时，集电极与发射极之间的反向电流。</a:t>
            </a:r>
            <a:endParaRPr lang="zh-CN" altLang="en-US" sz="2800" b="1" dirty="0">
              <a:effectLst/>
              <a:latin typeface="+mn-ea"/>
            </a:endParaRPr>
          </a:p>
        </p:txBody>
      </p:sp>
      <p:sp>
        <p:nvSpPr>
          <p:cNvPr id="33799" name="Rectangle 9"/>
          <p:cNvSpPr/>
          <p:nvPr/>
        </p:nvSpPr>
        <p:spPr>
          <a:xfrm>
            <a:off x="1273810" y="4593590"/>
            <a:ext cx="41027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CEO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与</a:t>
            </a:r>
            <a:r>
              <a:rPr lang="en-US" altLang="zh-CN" sz="28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CBO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之间的关系为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pic>
        <p:nvPicPr>
          <p:cNvPr id="33800" name="Picture 10" descr="FUP%E$TZ4AXWR_ZG{EL$E5W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9905" y="4544695"/>
            <a:ext cx="2863850" cy="6197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3379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79170" y="925195"/>
            <a:ext cx="7620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．极限参数：表征三极管安全工作要求的参数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34819" name="Rectangle 5"/>
          <p:cNvSpPr/>
          <p:nvPr/>
        </p:nvSpPr>
        <p:spPr>
          <a:xfrm>
            <a:off x="1294765" y="1649095"/>
            <a:ext cx="43573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  <a:cs typeface="+mn-ea"/>
              </a:rPr>
              <a:t>① 集电极最大允许电流</a:t>
            </a:r>
            <a:r>
              <a:rPr lang="en-US" altLang="zh-CN" sz="28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CM</a:t>
            </a:r>
            <a:endParaRPr lang="zh-CN" altLang="en-US" sz="2800" b="1" baseline="-25000" dirty="0">
              <a:effectLst/>
              <a:latin typeface="+mn-ea"/>
              <a:cs typeface="+mn-ea"/>
            </a:endParaRPr>
          </a:p>
        </p:txBody>
      </p:sp>
      <p:sp>
        <p:nvSpPr>
          <p:cNvPr id="34820" name="Rectangle 6"/>
          <p:cNvSpPr/>
          <p:nvPr/>
        </p:nvSpPr>
        <p:spPr>
          <a:xfrm>
            <a:off x="881380" y="2171065"/>
            <a:ext cx="1029779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  <a:cs typeface="+mn-ea"/>
              </a:rPr>
              <a:t>        指三极管共射电流放大系数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β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下降到正常值的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2/3 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时，集电极的电流</a:t>
            </a:r>
            <a:r>
              <a:rPr lang="en-US" altLang="zh-CN" sz="2800" b="1" i="1" dirty="0">
                <a:effectLst/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C</a:t>
            </a:r>
            <a:endParaRPr lang="zh-CN" altLang="en-US" sz="2800" b="1" baseline="-25000" dirty="0">
              <a:effectLst/>
              <a:latin typeface="+mn-ea"/>
              <a:cs typeface="+mn-ea"/>
            </a:endParaRPr>
          </a:p>
        </p:txBody>
      </p:sp>
      <p:sp>
        <p:nvSpPr>
          <p:cNvPr id="34821" name="Rectangle 7"/>
          <p:cNvSpPr/>
          <p:nvPr/>
        </p:nvSpPr>
        <p:spPr>
          <a:xfrm>
            <a:off x="1360170" y="3168015"/>
            <a:ext cx="44716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  <a:cs typeface="+mn-ea"/>
              </a:rPr>
              <a:t>② 集电极最大允许功耗</a:t>
            </a:r>
            <a:r>
              <a:rPr lang="en-US" altLang="zh-CN" sz="2800" b="1" i="1" dirty="0">
                <a:effectLst/>
                <a:latin typeface="+mn-ea"/>
                <a:cs typeface="+mn-ea"/>
              </a:rPr>
              <a:t>P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CM</a:t>
            </a:r>
            <a:endParaRPr lang="zh-CN" altLang="en-US" sz="2800" b="1" baseline="-25000" dirty="0">
              <a:effectLst/>
              <a:latin typeface="+mn-ea"/>
              <a:cs typeface="+mn-ea"/>
            </a:endParaRPr>
          </a:p>
        </p:txBody>
      </p:sp>
      <p:sp>
        <p:nvSpPr>
          <p:cNvPr id="34822" name="Rectangle 8"/>
          <p:cNvSpPr/>
          <p:nvPr/>
        </p:nvSpPr>
        <p:spPr>
          <a:xfrm>
            <a:off x="1812290" y="3689985"/>
            <a:ext cx="5161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</a:rPr>
              <a:t>指集电结允许功率损耗的最大值</a:t>
            </a:r>
            <a:endParaRPr lang="zh-CN" altLang="en-US" sz="2800" b="1" dirty="0">
              <a:effectLst/>
              <a:latin typeface="+mn-ea"/>
            </a:endParaRPr>
          </a:p>
        </p:txBody>
      </p:sp>
      <p:sp>
        <p:nvSpPr>
          <p:cNvPr id="34823" name="Rectangle 9"/>
          <p:cNvSpPr/>
          <p:nvPr/>
        </p:nvSpPr>
        <p:spPr>
          <a:xfrm>
            <a:off x="1360170" y="4316095"/>
            <a:ext cx="3505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effectLst/>
                <a:latin typeface="+mn-ea"/>
                <a:cs typeface="+mn-ea"/>
              </a:rPr>
              <a:t>③ 反向击穿电压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sp>
        <p:nvSpPr>
          <p:cNvPr id="34824" name="Rectangle 10"/>
          <p:cNvSpPr/>
          <p:nvPr/>
        </p:nvSpPr>
        <p:spPr>
          <a:xfrm>
            <a:off x="1664970" y="4838065"/>
            <a:ext cx="9514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i="1" dirty="0">
                <a:effectLst/>
                <a:latin typeface="+mn-ea"/>
                <a:cs typeface="+mn-ea"/>
              </a:rPr>
              <a:t>U</a:t>
            </a:r>
            <a:r>
              <a:rPr lang="zh-CN" altLang="en-US" sz="2800" b="1" baseline="-25000" dirty="0">
                <a:effectLst/>
                <a:latin typeface="+mn-ea"/>
                <a:cs typeface="+mn-ea"/>
              </a:rPr>
              <a:t>（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BR</a:t>
            </a:r>
            <a:r>
              <a:rPr lang="zh-CN" altLang="en-US" sz="2800" b="1" baseline="-25000" dirty="0">
                <a:effectLst/>
                <a:latin typeface="+mn-ea"/>
                <a:cs typeface="+mn-ea"/>
              </a:rPr>
              <a:t>）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CEO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：指基极开路时，加在集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-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射之间的反向击穿电压。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sp>
        <p:nvSpPr>
          <p:cNvPr id="34825" name="Rectangle 11"/>
          <p:cNvSpPr/>
          <p:nvPr/>
        </p:nvSpPr>
        <p:spPr>
          <a:xfrm>
            <a:off x="1664970" y="5360035"/>
            <a:ext cx="98513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i="1" dirty="0">
                <a:effectLst/>
                <a:latin typeface="+mn-ea"/>
                <a:cs typeface="+mn-ea"/>
              </a:rPr>
              <a:t>U</a:t>
            </a:r>
            <a:r>
              <a:rPr lang="zh-CN" altLang="en-US" sz="2800" b="1" baseline="-25000" dirty="0">
                <a:effectLst/>
                <a:latin typeface="+mn-ea"/>
                <a:cs typeface="+mn-ea"/>
              </a:rPr>
              <a:t>（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BR</a:t>
            </a:r>
            <a:r>
              <a:rPr lang="zh-CN" altLang="en-US" sz="2800" b="1" baseline="-25000" dirty="0">
                <a:effectLst/>
                <a:latin typeface="+mn-ea"/>
                <a:cs typeface="+mn-ea"/>
              </a:rPr>
              <a:t>）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CBO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：指发射极开路时，加在集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-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基之间的反向击穿电压。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  <p:sp>
        <p:nvSpPr>
          <p:cNvPr id="34826" name="Rectangle 12"/>
          <p:cNvSpPr/>
          <p:nvPr/>
        </p:nvSpPr>
        <p:spPr>
          <a:xfrm>
            <a:off x="1664970" y="5882005"/>
            <a:ext cx="100799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i="1" dirty="0">
                <a:effectLst/>
                <a:latin typeface="+mn-ea"/>
                <a:cs typeface="+mn-ea"/>
              </a:rPr>
              <a:t>U</a:t>
            </a:r>
            <a:r>
              <a:rPr lang="zh-CN" altLang="en-US" sz="2800" b="1" baseline="-25000" dirty="0">
                <a:effectLst/>
                <a:latin typeface="+mn-ea"/>
                <a:cs typeface="+mn-ea"/>
              </a:rPr>
              <a:t>（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BR</a:t>
            </a:r>
            <a:r>
              <a:rPr lang="zh-CN" altLang="en-US" sz="2800" b="1" baseline="-25000" dirty="0">
                <a:effectLst/>
                <a:latin typeface="+mn-ea"/>
                <a:cs typeface="+mn-ea"/>
              </a:rPr>
              <a:t>）</a:t>
            </a:r>
            <a:r>
              <a:rPr lang="en-US" altLang="zh-CN" sz="2800" b="1" baseline="-25000" dirty="0">
                <a:effectLst/>
                <a:latin typeface="+mn-ea"/>
                <a:cs typeface="+mn-ea"/>
              </a:rPr>
              <a:t>EBO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：指集电极开路时，加在射</a:t>
            </a:r>
            <a:r>
              <a:rPr lang="en-US" altLang="zh-CN" sz="2800" b="1" dirty="0">
                <a:effectLst/>
                <a:latin typeface="+mn-ea"/>
                <a:cs typeface="+mn-ea"/>
              </a:rPr>
              <a:t>-</a:t>
            </a:r>
            <a:r>
              <a:rPr lang="zh-CN" altLang="en-US" sz="2800" b="1" dirty="0">
                <a:effectLst/>
                <a:latin typeface="+mn-ea"/>
                <a:cs typeface="+mn-ea"/>
              </a:rPr>
              <a:t>基之间的反向击穿电压。</a:t>
            </a:r>
            <a:endParaRPr lang="zh-CN" altLang="en-US" sz="2800" b="1" dirty="0">
              <a:effectLst/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/>
      <p:bldP spid="34821" grpId="0"/>
      <p:bldP spid="34822" grpId="0"/>
      <p:bldP spid="34823" grpId="0"/>
      <p:bldP spid="34824" grpId="0"/>
      <p:bldP spid="34825" grpId="0"/>
      <p:bldP spid="348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735" y="834390"/>
            <a:ext cx="4297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含三极管的电路分析</a:t>
            </a:r>
            <a:endParaRPr lang="zh-CN" altLang="en-US" sz="3600">
              <a:effectLst/>
              <a:latin typeface="+mn-ea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800735" y="1692593"/>
            <a:ext cx="5257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1.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三极管的等效模型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1186815" y="2382203"/>
            <a:ext cx="62280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①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当满足发射结反偏，集电结也反偏时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1720215" y="2989739"/>
            <a:ext cx="7467600" cy="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三极管工作在截止区，则有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=I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=I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=0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共射输入端口和输出端口都相当于开路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186815" y="4134803"/>
            <a:ext cx="62280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②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当满足发射结正偏，集电结也正偏时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796415" y="4816793"/>
            <a:ext cx="7162800" cy="1337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三极管工作在饱和区，则三极管共射输出电压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CE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小于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0.7V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，深度饱和时为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0.3V,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因此在数字系统中看成是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低电平。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bldLvl="0" animBg="1"/>
      <p:bldP spid="99335" grpId="0"/>
      <p:bldP spid="99336" grpId="0" bldLvl="0" animBg="1"/>
      <p:bldP spid="99337" grpId="0" bldLvl="0" animBg="1"/>
      <p:bldP spid="993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458595" y="1206818"/>
            <a:ext cx="62280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③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当满足发射结正偏，而集电结反偏时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991995" y="1837690"/>
            <a:ext cx="8272780" cy="15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三极管工作在放大区，此时无论共射输出端口的电压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CE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为多少，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都不会随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U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CE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变化而变化，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只跟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有关，即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00359" name="Text Box 7"/>
          <p:cNvSpPr txBox="1"/>
          <p:nvPr/>
        </p:nvSpPr>
        <p:spPr>
          <a:xfrm>
            <a:off x="5089525" y="3613785"/>
            <a:ext cx="22098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=βI</a:t>
            </a:r>
            <a:r>
              <a:rPr lang="en-US" altLang="zh-CN" sz="2800" b="1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800" b="1" i="1" baseline="-25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2144395" y="4404995"/>
            <a:ext cx="8120380" cy="107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此时三极管的输出端口可等效为数值是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I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C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的受控电流源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ldLvl="0" animBg="1"/>
      <p:bldP spid="100357" grpId="0" bldLvl="0" animBg="1"/>
      <p:bldP spid="100359" grpId="0"/>
      <p:bldP spid="100361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01381" name="Rectangle 5"/>
          <p:cNvSpPr/>
          <p:nvPr/>
        </p:nvSpPr>
        <p:spPr>
          <a:xfrm>
            <a:off x="1077595" y="1443990"/>
            <a:ext cx="9942830" cy="14700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+mn-ea"/>
              </a:rPr>
              <a:t>① </a:t>
            </a:r>
            <a:r>
              <a:rPr lang="zh-CN" altLang="en-US" sz="2800" b="1" dirty="0">
                <a:latin typeface="+mn-ea"/>
              </a:rPr>
              <a:t>首先判断三极管的发射结的偏置状态</a:t>
            </a:r>
            <a:endParaRPr lang="zh-CN" altLang="en-US" sz="2800" b="1" dirty="0">
              <a:latin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latin typeface="+mn-ea"/>
              </a:rPr>
              <a:t>如果反偏，且集电极也反偏，就按照截止时的等效电路去求解待求量。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1382" name="Rectangle 6"/>
          <p:cNvSpPr/>
          <p:nvPr/>
        </p:nvSpPr>
        <p:spPr>
          <a:xfrm>
            <a:off x="1001395" y="834073"/>
            <a:ext cx="441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含三级管的电路分析方法：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1383" name="Rectangle 7"/>
          <p:cNvSpPr/>
          <p:nvPr/>
        </p:nvSpPr>
        <p:spPr>
          <a:xfrm>
            <a:off x="1077595" y="3051175"/>
            <a:ext cx="9943465" cy="2072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+mn-ea"/>
                <a:cs typeface="+mn-ea"/>
              </a:rPr>
              <a:t>② </a:t>
            </a:r>
            <a:r>
              <a:rPr lang="zh-CN" altLang="en-US" sz="2800" b="1" dirty="0">
                <a:latin typeface="+mn-ea"/>
                <a:cs typeface="+mn-ea"/>
              </a:rPr>
              <a:t>如果发射结是正偏的，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结电压可根据材料不同做如下估算：</a:t>
            </a:r>
            <a:endParaRPr lang="zh-CN" altLang="en-US" sz="2800" b="1" dirty="0">
              <a:solidFill>
                <a:srgbClr val="000000"/>
              </a:solidFill>
              <a:latin typeface="+mn-ea"/>
              <a:cs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    硅三极管：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+mn-ea"/>
              </a:rPr>
              <a:t>U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ea"/>
                <a:cs typeface="+mn-ea"/>
              </a:rPr>
              <a:t>BE</a:t>
            </a:r>
            <a:r>
              <a:rPr lang="en-US" altLang="zh-CN" sz="2800" b="1" dirty="0">
                <a:latin typeface="+mn-ea"/>
                <a:cs typeface="+mn-ea"/>
              </a:rPr>
              <a:t>≈0.7V</a:t>
            </a:r>
            <a:endParaRPr lang="en-US" altLang="zh-CN" sz="2800" b="1" dirty="0">
              <a:latin typeface="+mn-ea"/>
              <a:cs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+mn-ea"/>
                <a:cs typeface="+mn-ea"/>
              </a:rPr>
              <a:t>    </a:t>
            </a:r>
            <a:r>
              <a:rPr lang="zh-CN" altLang="en-US" sz="2800" b="1" dirty="0">
                <a:latin typeface="+mn-ea"/>
                <a:cs typeface="+mn-ea"/>
              </a:rPr>
              <a:t>锗三极管：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+mn-ea"/>
              </a:rPr>
              <a:t>U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ea"/>
                <a:cs typeface="+mn-ea"/>
              </a:rPr>
              <a:t>BE</a:t>
            </a:r>
            <a:r>
              <a:rPr lang="en-US" altLang="zh-CN" sz="2800" b="1" dirty="0">
                <a:latin typeface="+mn-ea"/>
                <a:cs typeface="+mn-ea"/>
              </a:rPr>
              <a:t>≈0.3V</a:t>
            </a:r>
            <a:endParaRPr lang="en-US" altLang="zh-CN" sz="2800" b="1" dirty="0">
              <a:latin typeface="+mn-ea"/>
              <a:cs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+mn-ea"/>
                <a:cs typeface="+mn-ea"/>
              </a:rPr>
              <a:t>    </a:t>
            </a:r>
            <a:r>
              <a:rPr lang="zh-CN" altLang="en-US" sz="2800" b="1" dirty="0">
                <a:latin typeface="+mn-ea"/>
                <a:cs typeface="+mn-ea"/>
              </a:rPr>
              <a:t>根据输入回路的</a:t>
            </a:r>
            <a:r>
              <a:rPr lang="en-US" altLang="zh-CN" sz="2800" b="1" dirty="0">
                <a:latin typeface="+mn-ea"/>
                <a:cs typeface="+mn-ea"/>
              </a:rPr>
              <a:t>KVL</a:t>
            </a:r>
            <a:r>
              <a:rPr lang="zh-CN" altLang="en-US" sz="2800" b="1" dirty="0">
                <a:latin typeface="+mn-ea"/>
                <a:cs typeface="+mn-ea"/>
              </a:rPr>
              <a:t>计算基极电流</a:t>
            </a:r>
            <a:r>
              <a:rPr lang="en-US" altLang="zh-CN" sz="2800" b="1" dirty="0"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latin typeface="+mn-ea"/>
                <a:cs typeface="+mn-ea"/>
              </a:rPr>
              <a:t>B</a:t>
            </a:r>
            <a:endParaRPr lang="en-US" altLang="zh-CN" sz="2800" b="1" dirty="0">
              <a:latin typeface="+mn-ea"/>
              <a:cs typeface="+mn-ea"/>
            </a:endParaRPr>
          </a:p>
        </p:txBody>
      </p:sp>
      <p:sp>
        <p:nvSpPr>
          <p:cNvPr id="101384" name="Rectangle 8"/>
          <p:cNvSpPr/>
          <p:nvPr/>
        </p:nvSpPr>
        <p:spPr>
          <a:xfrm>
            <a:off x="1077595" y="5260975"/>
            <a:ext cx="99434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+mn-ea"/>
                <a:cs typeface="+mn-ea"/>
              </a:rPr>
              <a:t>③ </a:t>
            </a:r>
            <a:r>
              <a:rPr lang="zh-CN" altLang="en-US" sz="2800" b="1" dirty="0">
                <a:latin typeface="+mn-ea"/>
                <a:cs typeface="+mn-ea"/>
              </a:rPr>
              <a:t>假设三极管工作在放大区，根据电流放大关系计算</a:t>
            </a:r>
            <a:r>
              <a:rPr lang="en-US" altLang="zh-CN" sz="2800" b="1" dirty="0"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latin typeface="+mn-ea"/>
                <a:cs typeface="+mn-ea"/>
              </a:rPr>
              <a:t>C</a:t>
            </a:r>
            <a:endParaRPr lang="en-US" altLang="zh-CN" sz="2800" b="1" baseline="-25000" dirty="0">
              <a:latin typeface="+mn-ea"/>
              <a:cs typeface="+mn-ea"/>
            </a:endParaRPr>
          </a:p>
        </p:txBody>
      </p:sp>
      <p:sp>
        <p:nvSpPr>
          <p:cNvPr id="101385" name="Text Box 9"/>
          <p:cNvSpPr txBox="1"/>
          <p:nvPr/>
        </p:nvSpPr>
        <p:spPr>
          <a:xfrm>
            <a:off x="4549775" y="5869940"/>
            <a:ext cx="17526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+mn-ea"/>
              </a:rPr>
              <a:t>I</a:t>
            </a:r>
            <a:r>
              <a:rPr lang="en-US" altLang="zh-CN" sz="2800" b="1" baseline="-25000" dirty="0">
                <a:latin typeface="+mn-ea"/>
              </a:rPr>
              <a:t>C</a:t>
            </a:r>
            <a:r>
              <a:rPr lang="en-US" altLang="zh-CN" sz="2800" b="1" dirty="0">
                <a:latin typeface="+mn-ea"/>
              </a:rPr>
              <a:t>=β</a:t>
            </a:r>
            <a:r>
              <a:rPr lang="en-US" altLang="zh-CN" sz="2800" b="1" i="1" dirty="0">
                <a:latin typeface="+mn-ea"/>
              </a:rPr>
              <a:t>I</a:t>
            </a:r>
            <a:r>
              <a:rPr lang="en-US" altLang="zh-CN" sz="2800" b="1" baseline="-25000" dirty="0">
                <a:latin typeface="+mn-ea"/>
              </a:rPr>
              <a:t>B</a:t>
            </a:r>
            <a:endParaRPr lang="en-US" altLang="zh-CN" sz="2800" b="1" baseline="-250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01382" grpId="0"/>
      <p:bldP spid="101383" grpId="0"/>
      <p:bldP spid="101384" grpId="0"/>
      <p:bldP spid="10138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02404" name="Rectangle 4"/>
          <p:cNvSpPr/>
          <p:nvPr/>
        </p:nvSpPr>
        <p:spPr>
          <a:xfrm>
            <a:off x="1372235" y="948690"/>
            <a:ext cx="94310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zh-CN" sz="2800" b="1" dirty="0">
                <a:latin typeface="+mn-ea"/>
                <a:cs typeface="+mn-ea"/>
              </a:rPr>
              <a:t>④</a:t>
            </a:r>
            <a:r>
              <a:rPr lang="zh-CN" altLang="en-US" sz="2800" b="1" dirty="0">
                <a:latin typeface="+mn-ea"/>
                <a:cs typeface="+mn-ea"/>
              </a:rPr>
              <a:t>根据输出回路的</a:t>
            </a:r>
            <a:r>
              <a:rPr lang="en-US" altLang="zh-CN" sz="2800" b="1" dirty="0">
                <a:latin typeface="+mn-ea"/>
                <a:cs typeface="+mn-ea"/>
              </a:rPr>
              <a:t>KVL</a:t>
            </a:r>
            <a:r>
              <a:rPr lang="zh-CN" altLang="en-US" sz="2800" b="1" dirty="0">
                <a:latin typeface="+mn-ea"/>
                <a:cs typeface="+mn-ea"/>
              </a:rPr>
              <a:t>计算三极管的输出电压</a:t>
            </a:r>
            <a:r>
              <a:rPr lang="en-US" altLang="zh-CN" sz="2800" b="1" dirty="0">
                <a:latin typeface="+mn-ea"/>
                <a:cs typeface="+mn-ea"/>
              </a:rPr>
              <a:t>U</a:t>
            </a:r>
            <a:r>
              <a:rPr lang="en-US" altLang="zh-CN" sz="2800" b="1" baseline="-25000" dirty="0">
                <a:latin typeface="+mn-ea"/>
                <a:cs typeface="+mn-ea"/>
              </a:rPr>
              <a:t>CE</a:t>
            </a:r>
            <a:r>
              <a:rPr lang="zh-CN" altLang="en-US" sz="2800" b="1" dirty="0">
                <a:latin typeface="+mn-ea"/>
                <a:cs typeface="+mn-ea"/>
              </a:rPr>
              <a:t>，并根据计算结果判断三极管真实的工作状态，即</a:t>
            </a:r>
            <a:endParaRPr lang="zh-CN" altLang="en-US" sz="2800" b="1" baseline="-25000" dirty="0">
              <a:latin typeface="+mn-ea"/>
              <a:cs typeface="+mn-ea"/>
            </a:endParaRPr>
          </a:p>
        </p:txBody>
      </p:sp>
      <p:sp>
        <p:nvSpPr>
          <p:cNvPr id="102405" name="Rectangle 5"/>
          <p:cNvSpPr/>
          <p:nvPr/>
        </p:nvSpPr>
        <p:spPr>
          <a:xfrm>
            <a:off x="3671570" y="1992630"/>
            <a:ext cx="330200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+mn-ea"/>
                <a:cs typeface="+mn-ea"/>
              </a:rPr>
              <a:t>U</a:t>
            </a:r>
            <a:r>
              <a:rPr lang="en-US" altLang="zh-CN" sz="2800" b="1" baseline="-25000" dirty="0">
                <a:latin typeface="+mn-ea"/>
                <a:cs typeface="+mn-ea"/>
              </a:rPr>
              <a:t>CE</a:t>
            </a:r>
            <a:r>
              <a:rPr lang="en-US" altLang="zh-CN" sz="2800" b="1" dirty="0">
                <a:latin typeface="+mn-ea"/>
                <a:cs typeface="+mn-ea"/>
              </a:rPr>
              <a:t>&gt;0.7V    </a:t>
            </a:r>
            <a:r>
              <a:rPr lang="zh-CN" altLang="en-US" sz="2800" b="1" dirty="0">
                <a:latin typeface="+mn-ea"/>
                <a:cs typeface="+mn-ea"/>
              </a:rPr>
              <a:t>放大区</a:t>
            </a:r>
            <a:endParaRPr lang="zh-CN" altLang="en-US" sz="2800" b="1" dirty="0">
              <a:latin typeface="+mn-ea"/>
              <a:cs typeface="+mn-ea"/>
            </a:endParaRPr>
          </a:p>
          <a:p>
            <a:pPr eaLnBrk="1" hangingPunct="1"/>
            <a:r>
              <a:rPr lang="en-US" altLang="zh-CN" sz="2800" b="1" dirty="0">
                <a:latin typeface="+mn-ea"/>
                <a:cs typeface="+mn-ea"/>
              </a:rPr>
              <a:t>U</a:t>
            </a:r>
            <a:r>
              <a:rPr lang="en-US" altLang="zh-CN" sz="2800" b="1" baseline="-25000" dirty="0">
                <a:latin typeface="+mn-ea"/>
                <a:cs typeface="+mn-ea"/>
              </a:rPr>
              <a:t>CE</a:t>
            </a:r>
            <a:r>
              <a:rPr lang="en-US" altLang="zh-CN" sz="2800" b="1" dirty="0">
                <a:latin typeface="+mn-ea"/>
                <a:cs typeface="+mn-ea"/>
              </a:rPr>
              <a:t>&lt;0.7V    </a:t>
            </a:r>
            <a:r>
              <a:rPr lang="zh-CN" altLang="en-US" sz="2800" b="1" dirty="0">
                <a:latin typeface="+mn-ea"/>
                <a:cs typeface="+mn-ea"/>
              </a:rPr>
              <a:t>饱和区</a:t>
            </a:r>
            <a:endParaRPr lang="zh-CN" altLang="en-US" sz="2800" b="1" dirty="0">
              <a:latin typeface="+mn-ea"/>
              <a:cs typeface="+mn-ea"/>
            </a:endParaRPr>
          </a:p>
        </p:txBody>
      </p:sp>
      <p:sp>
        <p:nvSpPr>
          <p:cNvPr id="102406" name="Rectangle 6"/>
          <p:cNvSpPr/>
          <p:nvPr/>
        </p:nvSpPr>
        <p:spPr>
          <a:xfrm>
            <a:off x="1361440" y="3081020"/>
            <a:ext cx="94418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latin typeface="+mn-ea"/>
              </a:rPr>
              <a:t>⑤</a:t>
            </a:r>
            <a:r>
              <a:rPr lang="zh-CN" altLang="en-US" sz="2800" b="1" dirty="0">
                <a:latin typeface="+mn-ea"/>
              </a:rPr>
              <a:t>根据三极管真实的工作状态，确定相应的等效电路，计算待求量。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2407" name="Rectangle 7"/>
          <p:cNvSpPr/>
          <p:nvPr/>
        </p:nvSpPr>
        <p:spPr>
          <a:xfrm>
            <a:off x="1665605" y="4104005"/>
            <a:ext cx="913828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/>
            <a:r>
              <a:rPr lang="zh-CN" altLang="en-US" sz="2800" b="1" dirty="0">
                <a:latin typeface="+mn-ea"/>
                <a:cs typeface="+mn-ea"/>
              </a:rPr>
              <a:t>工作在截止区时，三极管</a:t>
            </a:r>
            <a:r>
              <a:rPr lang="en-US" altLang="zh-CN" sz="2800" b="1" dirty="0">
                <a:latin typeface="+mn-ea"/>
                <a:cs typeface="+mn-ea"/>
              </a:rPr>
              <a:t>BE</a:t>
            </a:r>
            <a:r>
              <a:rPr lang="zh-CN" altLang="en-US" sz="2800" b="1" dirty="0">
                <a:latin typeface="+mn-ea"/>
                <a:cs typeface="+mn-ea"/>
              </a:rPr>
              <a:t>端口和</a:t>
            </a:r>
            <a:r>
              <a:rPr lang="en-US" altLang="zh-CN" sz="2800" b="1" dirty="0">
                <a:latin typeface="+mn-ea"/>
                <a:cs typeface="+mn-ea"/>
              </a:rPr>
              <a:t>CE</a:t>
            </a:r>
            <a:r>
              <a:rPr lang="zh-CN" altLang="en-US" sz="2800" b="1" dirty="0">
                <a:latin typeface="+mn-ea"/>
                <a:cs typeface="+mn-ea"/>
              </a:rPr>
              <a:t>端口都开路</a:t>
            </a:r>
            <a:endParaRPr lang="zh-CN" altLang="en-US" sz="2800" b="1" dirty="0">
              <a:latin typeface="+mn-ea"/>
              <a:cs typeface="+mn-ea"/>
            </a:endParaRPr>
          </a:p>
          <a:p>
            <a:pPr fontAlgn="auto"/>
            <a:r>
              <a:rPr lang="zh-CN" altLang="en-US" sz="2800" b="1" dirty="0">
                <a:latin typeface="+mn-ea"/>
                <a:cs typeface="+mn-ea"/>
              </a:rPr>
              <a:t>工作在放大区时，三极管</a:t>
            </a:r>
            <a:r>
              <a:rPr lang="en-US" altLang="zh-CN" sz="2800" b="1" dirty="0">
                <a:latin typeface="+mn-ea"/>
                <a:cs typeface="+mn-ea"/>
              </a:rPr>
              <a:t>CE</a:t>
            </a:r>
            <a:r>
              <a:rPr lang="zh-CN" altLang="en-US" sz="2800" b="1" dirty="0">
                <a:latin typeface="+mn-ea"/>
                <a:cs typeface="+mn-ea"/>
              </a:rPr>
              <a:t>端口等效为数值是</a:t>
            </a:r>
            <a:r>
              <a:rPr lang="en-US" altLang="zh-CN" sz="2800" b="1" dirty="0">
                <a:latin typeface="+mn-ea"/>
                <a:cs typeface="+mn-ea"/>
              </a:rPr>
              <a:t>I</a:t>
            </a:r>
            <a:r>
              <a:rPr lang="en-US" altLang="zh-CN" sz="2800" b="1" baseline="-25000" dirty="0">
                <a:latin typeface="+mn-ea"/>
                <a:cs typeface="+mn-ea"/>
              </a:rPr>
              <a:t>C</a:t>
            </a:r>
            <a:r>
              <a:rPr lang="zh-CN" altLang="en-US" sz="2800" b="1" dirty="0">
                <a:latin typeface="+mn-ea"/>
                <a:cs typeface="+mn-ea"/>
              </a:rPr>
              <a:t>的恒流源</a:t>
            </a:r>
            <a:endParaRPr lang="zh-CN" altLang="en-US" sz="2800" b="1" dirty="0">
              <a:latin typeface="+mn-ea"/>
              <a:cs typeface="+mn-ea"/>
            </a:endParaRPr>
          </a:p>
          <a:p>
            <a:pPr fontAlgn="auto"/>
            <a:r>
              <a:rPr lang="zh-CN" altLang="en-US" sz="2800" b="1" dirty="0">
                <a:latin typeface="+mn-ea"/>
                <a:cs typeface="+mn-ea"/>
              </a:rPr>
              <a:t>工作在饱和区时，三极管</a:t>
            </a:r>
            <a:r>
              <a:rPr lang="en-US" altLang="zh-CN" sz="2800" b="1" dirty="0">
                <a:latin typeface="+mn-ea"/>
                <a:cs typeface="+mn-ea"/>
              </a:rPr>
              <a:t>CE</a:t>
            </a:r>
            <a:r>
              <a:rPr lang="zh-CN" altLang="en-US" sz="2800" b="1" dirty="0">
                <a:latin typeface="+mn-ea"/>
                <a:cs typeface="+mn-ea"/>
              </a:rPr>
              <a:t>端口等效为短路（或数值为</a:t>
            </a:r>
            <a:r>
              <a:rPr lang="en-US" altLang="zh-CN" sz="2800" b="1" dirty="0">
                <a:latin typeface="+mn-ea"/>
                <a:cs typeface="+mn-ea"/>
              </a:rPr>
              <a:t>0.3V</a:t>
            </a:r>
            <a:r>
              <a:rPr lang="zh-CN" altLang="en-US" sz="2800" b="1" dirty="0">
                <a:latin typeface="+mn-ea"/>
                <a:cs typeface="+mn-ea"/>
              </a:rPr>
              <a:t>的恒压源）</a:t>
            </a:r>
            <a:endParaRPr lang="zh-CN" altLang="en-US" sz="2800" b="1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5" grpId="0"/>
      <p:bldP spid="102406" grpId="0"/>
      <p:bldP spid="1024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17861" y="435580"/>
            <a:ext cx="175577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sz="2000" dirty="0">
                <a:latin typeface="Agency FB" panose="020B0503020202020204" pitchFamily="34" charset="0"/>
              </a:rPr>
              <a:t>5.3 晶体三极管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089660" y="914400"/>
            <a:ext cx="9567545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【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5.9】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试根据下图所示管子的对地电位，判断管子处于哪一种工作状态，是硅管还是锗管？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8164195" y="2266315"/>
            <a:ext cx="3762375" cy="2286000"/>
            <a:chOff x="3168" y="1104"/>
            <a:chExt cx="2370" cy="1440"/>
          </a:xfrm>
        </p:grpSpPr>
        <p:pic>
          <p:nvPicPr>
            <p:cNvPr id="39948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68" y="1104"/>
              <a:ext cx="1146" cy="11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9949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0" y="1152"/>
              <a:ext cx="978" cy="10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3600" y="225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0" lang="en-US" altLang="zh-CN" b="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(a)</a:t>
              </a:r>
              <a:endParaRPr kumimoji="0" lang="en-US" altLang="zh-CN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4992" y="225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0" lang="en-US" altLang="zh-CN" b="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(b)</a:t>
              </a:r>
              <a:endParaRPr kumimoji="0" lang="en-US" altLang="zh-CN" b="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sp>
        <p:nvSpPr>
          <p:cNvPr id="103441" name="Rectangle 17"/>
          <p:cNvSpPr/>
          <p:nvPr/>
        </p:nvSpPr>
        <p:spPr>
          <a:xfrm>
            <a:off x="1513205" y="2209800"/>
            <a:ext cx="43922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解： （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+mn-ea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+mn-ea"/>
              </a:rPr>
              <a:t>npn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型三极管：</a:t>
            </a:r>
            <a:endParaRPr lang="zh-CN" altLang="en-US" sz="2800" b="1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103442" name="Rectangle 18"/>
          <p:cNvSpPr/>
          <p:nvPr/>
        </p:nvSpPr>
        <p:spPr>
          <a:xfrm>
            <a:off x="1818005" y="2895600"/>
            <a:ext cx="60496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发射结正偏，集电结也正偏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443" name="Rectangle 19"/>
          <p:cNvSpPr/>
          <p:nvPr/>
        </p:nvSpPr>
        <p:spPr>
          <a:xfrm>
            <a:off x="1818005" y="3505200"/>
            <a:ext cx="61448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三极管工作在饱和状态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444" name="Rectangle 20"/>
          <p:cNvSpPr/>
          <p:nvPr/>
        </p:nvSpPr>
        <p:spPr>
          <a:xfrm>
            <a:off x="2199005" y="4953000"/>
            <a:ext cx="36131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+mn-ea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+mn-ea"/>
              </a:rPr>
              <a:t>pnp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型三极管：</a:t>
            </a:r>
            <a:endParaRPr lang="zh-CN" altLang="en-US" sz="2800" b="1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103445" name="Rectangle 21"/>
          <p:cNvSpPr/>
          <p:nvPr/>
        </p:nvSpPr>
        <p:spPr>
          <a:xfrm>
            <a:off x="1894205" y="5486400"/>
            <a:ext cx="4094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发射结正偏，集电结反偏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447" name="Rectangle 23"/>
          <p:cNvSpPr/>
          <p:nvPr/>
        </p:nvSpPr>
        <p:spPr>
          <a:xfrm>
            <a:off x="1970405" y="6096000"/>
            <a:ext cx="3738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三极管工作在放大状态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448" name="Rectangle 24"/>
          <p:cNvSpPr/>
          <p:nvPr/>
        </p:nvSpPr>
        <p:spPr>
          <a:xfrm>
            <a:off x="1818005" y="4038600"/>
            <a:ext cx="634619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根据发射结正偏电压为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+mn-ea"/>
              </a:rPr>
              <a:t>0.7V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，可知</a:t>
            </a:r>
            <a:endParaRPr lang="zh-CN" altLang="en-US" sz="2800" b="1" dirty="0">
              <a:solidFill>
                <a:srgbClr val="000000"/>
              </a:solidFill>
              <a:latin typeface="+mn-ea"/>
              <a:cs typeface="+mn-ea"/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三极管为硅管</a:t>
            </a:r>
            <a:endParaRPr lang="zh-CN" altLang="en-US" sz="2800" b="1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103449" name="Rectangle 25"/>
          <p:cNvSpPr/>
          <p:nvPr/>
        </p:nvSpPr>
        <p:spPr>
          <a:xfrm>
            <a:off x="6550025" y="5486400"/>
            <a:ext cx="53765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根据发射结正偏电压为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cs typeface="+mn-ea"/>
              </a:rPr>
              <a:t>0.3V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cs typeface="+mn-ea"/>
              </a:rPr>
              <a:t>，可知三极管为锗管</a:t>
            </a:r>
            <a:endParaRPr lang="zh-CN" altLang="en-US" sz="2800" b="1" dirty="0">
              <a:solidFill>
                <a:srgbClr val="000000"/>
              </a:solidFill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bldLvl="0" animBg="1"/>
      <p:bldP spid="103441" grpId="0"/>
      <p:bldP spid="103442" grpId="0"/>
      <p:bldP spid="103443" grpId="0"/>
      <p:bldP spid="103444" grpId="0"/>
      <p:bldP spid="103445" grpId="0"/>
      <p:bldP spid="103447" grpId="0"/>
      <p:bldP spid="103448" grpId="0"/>
      <p:bldP spid="1034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本征半导体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1618238"/>
            <a:ext cx="644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、半导体的原子结构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7" y="2303656"/>
            <a:ext cx="6441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最常用的元素半导体是硅和锗，它们在化学元素周期表上都是第</a:t>
            </a:r>
            <a:r>
              <a:rPr lang="en-US" altLang="zh-CN" sz="2800" b="1" dirty="0">
                <a:latin typeface="+mn-ea"/>
              </a:rPr>
              <a:t>IV</a:t>
            </a:r>
            <a:r>
              <a:rPr lang="zh-CN" altLang="en-US" sz="2800" b="1" dirty="0">
                <a:latin typeface="+mn-ea"/>
              </a:rPr>
              <a:t>族元素，即最外层只有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四个价电子</a:t>
            </a:r>
            <a:r>
              <a:rPr lang="zh-CN" altLang="en-US" sz="2800" b="1" dirty="0">
                <a:latin typeface="+mn-ea"/>
              </a:rPr>
              <a:t>。 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4" name="Group 20"/>
          <p:cNvGrpSpPr/>
          <p:nvPr/>
        </p:nvGrpSpPr>
        <p:grpSpPr bwMode="auto">
          <a:xfrm>
            <a:off x="7211849" y="1450608"/>
            <a:ext cx="4210050" cy="4191000"/>
            <a:chOff x="228" y="1104"/>
            <a:chExt cx="2652" cy="2640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908" y="1440"/>
              <a:ext cx="576" cy="576"/>
              <a:chOff x="1872" y="1536"/>
              <a:chExt cx="576" cy="576"/>
            </a:xfrm>
          </p:grpSpPr>
          <p:sp>
            <p:nvSpPr>
              <p:cNvPr id="109" name="AutoShape 22"/>
              <p:cNvSpPr>
                <a:spLocks noChangeArrowheads="1"/>
              </p:cNvSpPr>
              <p:nvPr/>
            </p:nvSpPr>
            <p:spPr bwMode="auto">
              <a:xfrm>
                <a:off x="2064" y="172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Oval 23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24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Oval 25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Oval 26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1428" y="1248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28"/>
            <p:cNvGrpSpPr/>
            <p:nvPr/>
          </p:nvGrpSpPr>
          <p:grpSpPr bwMode="auto">
            <a:xfrm>
              <a:off x="948" y="1872"/>
              <a:ext cx="1104" cy="1152"/>
              <a:chOff x="912" y="1968"/>
              <a:chExt cx="1104" cy="1152"/>
            </a:xfrm>
          </p:grpSpPr>
          <p:sp>
            <p:nvSpPr>
              <p:cNvPr id="105" name="AutoShape 29"/>
              <p:cNvSpPr>
                <a:spLocks noChangeArrowheads="1"/>
              </p:cNvSpPr>
              <p:nvPr/>
            </p:nvSpPr>
            <p:spPr bwMode="auto">
              <a:xfrm flipV="1">
                <a:off x="1344" y="1968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" name="AutoShape 30"/>
              <p:cNvSpPr>
                <a:spLocks noChangeArrowheads="1"/>
              </p:cNvSpPr>
              <p:nvPr/>
            </p:nvSpPr>
            <p:spPr bwMode="auto">
              <a:xfrm rot="-5400000">
                <a:off x="1008" y="2352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AutoShape 31"/>
              <p:cNvSpPr>
                <a:spLocks noChangeArrowheads="1"/>
              </p:cNvSpPr>
              <p:nvPr/>
            </p:nvSpPr>
            <p:spPr bwMode="auto">
              <a:xfrm rot="-5400000">
                <a:off x="1704" y="2376"/>
                <a:ext cx="240" cy="38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AutoShape 32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33"/>
            <p:cNvGrpSpPr/>
            <p:nvPr/>
          </p:nvGrpSpPr>
          <p:grpSpPr bwMode="auto">
            <a:xfrm>
              <a:off x="900" y="1152"/>
              <a:ext cx="1200" cy="720"/>
              <a:chOff x="864" y="1248"/>
              <a:chExt cx="1200" cy="720"/>
            </a:xfrm>
          </p:grpSpPr>
          <p:sp>
            <p:nvSpPr>
              <p:cNvPr id="102" name="AutoShape 34"/>
              <p:cNvSpPr>
                <a:spLocks noChangeArrowheads="1"/>
              </p:cNvSpPr>
              <p:nvPr/>
            </p:nvSpPr>
            <p:spPr bwMode="auto">
              <a:xfrm rot="-5400000">
                <a:off x="984" y="1608"/>
                <a:ext cx="240" cy="48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AutoShape 35"/>
              <p:cNvSpPr>
                <a:spLocks noChangeArrowheads="1"/>
              </p:cNvSpPr>
              <p:nvPr/>
            </p:nvSpPr>
            <p:spPr bwMode="auto">
              <a:xfrm rot="-5400000">
                <a:off x="1704" y="1608"/>
                <a:ext cx="240" cy="48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AutoShape 36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288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oup 37"/>
            <p:cNvGrpSpPr/>
            <p:nvPr/>
          </p:nvGrpSpPr>
          <p:grpSpPr bwMode="auto">
            <a:xfrm>
              <a:off x="1188" y="1440"/>
              <a:ext cx="576" cy="576"/>
              <a:chOff x="1152" y="1536"/>
              <a:chExt cx="576" cy="576"/>
            </a:xfrm>
          </p:grpSpPr>
          <p:graphicFrame>
            <p:nvGraphicFramePr>
              <p:cNvPr id="96" name="Object 229"/>
              <p:cNvGraphicFramePr>
                <a:graphicFrameLocks noChangeAspect="1"/>
              </p:cNvGraphicFramePr>
              <p:nvPr/>
            </p:nvGraphicFramePr>
            <p:xfrm>
              <a:off x="1152" y="1776"/>
              <a:ext cx="72" cy="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108" name="文档" r:id="rId1" imgW="1407795" imgH="625475" progId="Word.Document.8">
                      <p:embed/>
                    </p:oleObj>
                  </mc:Choice>
                  <mc:Fallback>
                    <p:oleObj name="文档" r:id="rId1" imgW="1407795" imgH="625475" progId="Word.Document.8">
                      <p:embed/>
                      <p:pic>
                        <p:nvPicPr>
                          <p:cNvPr id="0" name="Object 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776"/>
                            <a:ext cx="72" cy="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" name="Oval 39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41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Oval 4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AutoShape 43"/>
              <p:cNvSpPr>
                <a:spLocks noChangeArrowheads="1"/>
              </p:cNvSpPr>
              <p:nvPr/>
            </p:nvSpPr>
            <p:spPr bwMode="auto">
              <a:xfrm>
                <a:off x="1332" y="172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chemeClr val="bg1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Group 44"/>
            <p:cNvGrpSpPr/>
            <p:nvPr/>
          </p:nvGrpSpPr>
          <p:grpSpPr bwMode="auto">
            <a:xfrm>
              <a:off x="516" y="1488"/>
              <a:ext cx="528" cy="528"/>
              <a:chOff x="480" y="1584"/>
              <a:chExt cx="528" cy="528"/>
            </a:xfrm>
          </p:grpSpPr>
          <p:sp>
            <p:nvSpPr>
              <p:cNvPr id="91" name="Oval 4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" name="Oval 4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47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4" name="Oval 48"/>
              <p:cNvSpPr>
                <a:spLocks noChangeArrowheads="1"/>
              </p:cNvSpPr>
              <p:nvPr/>
            </p:nvSpPr>
            <p:spPr bwMode="auto">
              <a:xfrm>
                <a:off x="48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AutoShape 49"/>
              <p:cNvSpPr>
                <a:spLocks noChangeArrowheads="1"/>
              </p:cNvSpPr>
              <p:nvPr/>
            </p:nvSpPr>
            <p:spPr bwMode="auto">
              <a:xfrm>
                <a:off x="624" y="174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50"/>
            <p:cNvGrpSpPr/>
            <p:nvPr/>
          </p:nvGrpSpPr>
          <p:grpSpPr bwMode="auto">
            <a:xfrm>
              <a:off x="516" y="2208"/>
              <a:ext cx="528" cy="576"/>
              <a:chOff x="480" y="2304"/>
              <a:chExt cx="528" cy="576"/>
            </a:xfrm>
          </p:grpSpPr>
          <p:sp>
            <p:nvSpPr>
              <p:cNvPr id="86" name="Oval 51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AutoShape 55"/>
              <p:cNvSpPr>
                <a:spLocks noChangeArrowheads="1"/>
              </p:cNvSpPr>
              <p:nvPr/>
            </p:nvSpPr>
            <p:spPr bwMode="auto">
              <a:xfrm>
                <a:off x="636" y="244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" name="Oval 56"/>
            <p:cNvSpPr>
              <a:spLocks noChangeArrowheads="1"/>
            </p:cNvSpPr>
            <p:nvPr/>
          </p:nvSpPr>
          <p:spPr bwMode="auto">
            <a:xfrm>
              <a:off x="1476" y="2688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" name="Group 57"/>
            <p:cNvGrpSpPr/>
            <p:nvPr/>
          </p:nvGrpSpPr>
          <p:grpSpPr bwMode="auto">
            <a:xfrm>
              <a:off x="1188" y="2160"/>
              <a:ext cx="624" cy="432"/>
              <a:chOff x="1152" y="2256"/>
              <a:chExt cx="624" cy="432"/>
            </a:xfrm>
          </p:grpSpPr>
          <p:sp>
            <p:nvSpPr>
              <p:cNvPr id="82" name="Oval 58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" name="Oval 59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4" name="Oval 60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5" name="AutoShape 61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Group 62"/>
            <p:cNvGrpSpPr/>
            <p:nvPr/>
          </p:nvGrpSpPr>
          <p:grpSpPr bwMode="auto">
            <a:xfrm>
              <a:off x="1908" y="2160"/>
              <a:ext cx="624" cy="624"/>
              <a:chOff x="1872" y="2256"/>
              <a:chExt cx="624" cy="624"/>
            </a:xfrm>
          </p:grpSpPr>
          <p:sp>
            <p:nvSpPr>
              <p:cNvPr id="77" name="Oval 63"/>
              <p:cNvSpPr>
                <a:spLocks noChangeArrowheads="1"/>
              </p:cNvSpPr>
              <p:nvPr/>
            </p:nvSpPr>
            <p:spPr bwMode="auto">
              <a:xfrm>
                <a:off x="2160" y="22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" name="Oval 64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" name="Oval 65"/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Oval 6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AutoShape 67"/>
              <p:cNvSpPr>
                <a:spLocks noChangeArrowheads="1"/>
              </p:cNvSpPr>
              <p:nvPr/>
            </p:nvSpPr>
            <p:spPr bwMode="auto">
              <a:xfrm>
                <a:off x="2064" y="246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Group 68"/>
            <p:cNvGrpSpPr/>
            <p:nvPr/>
          </p:nvGrpSpPr>
          <p:grpSpPr bwMode="auto">
            <a:xfrm>
              <a:off x="1188" y="2832"/>
              <a:ext cx="624" cy="576"/>
              <a:chOff x="1152" y="2928"/>
              <a:chExt cx="624" cy="576"/>
            </a:xfrm>
          </p:grpSpPr>
          <p:sp>
            <p:nvSpPr>
              <p:cNvPr id="69" name="Oval 69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Oval 70"/>
              <p:cNvSpPr>
                <a:spLocks noChangeArrowheads="1"/>
              </p:cNvSpPr>
              <p:nvPr/>
            </p:nvSpPr>
            <p:spPr bwMode="auto">
              <a:xfrm>
                <a:off x="1152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Oval 71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Oval 7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AutoShape 73"/>
              <p:cNvSpPr>
                <a:spLocks noChangeArrowheads="1"/>
              </p:cNvSpPr>
              <p:nvPr/>
            </p:nvSpPr>
            <p:spPr bwMode="auto">
              <a:xfrm>
                <a:off x="1356" y="312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chemeClr val="bg1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Group 74"/>
            <p:cNvGrpSpPr/>
            <p:nvPr/>
          </p:nvGrpSpPr>
          <p:grpSpPr bwMode="auto">
            <a:xfrm>
              <a:off x="228" y="1104"/>
              <a:ext cx="2652" cy="2640"/>
              <a:chOff x="192" y="1200"/>
              <a:chExt cx="2652" cy="2640"/>
            </a:xfrm>
          </p:grpSpPr>
          <p:sp>
            <p:nvSpPr>
              <p:cNvPr id="28" name="Oval 75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Oval 76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Oval 77"/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Oval 78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Oval 79"/>
              <p:cNvSpPr>
                <a:spLocks noChangeArrowheads="1"/>
              </p:cNvSpPr>
              <p:nvPr/>
            </p:nvSpPr>
            <p:spPr bwMode="auto">
              <a:xfrm>
                <a:off x="336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Oval 80"/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Oval 81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Oval 82"/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83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Oval 84"/>
              <p:cNvSpPr>
                <a:spLocks noChangeArrowheads="1"/>
              </p:cNvSpPr>
              <p:nvPr/>
            </p:nvSpPr>
            <p:spPr bwMode="auto">
              <a:xfrm>
                <a:off x="1440" y="3600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Oval 85"/>
              <p:cNvSpPr>
                <a:spLocks noChangeArrowheads="1"/>
              </p:cNvSpPr>
              <p:nvPr/>
            </p:nvSpPr>
            <p:spPr bwMode="auto">
              <a:xfrm>
                <a:off x="768" y="36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9" name="Group 86"/>
              <p:cNvGrpSpPr/>
              <p:nvPr/>
            </p:nvGrpSpPr>
            <p:grpSpPr bwMode="auto">
              <a:xfrm>
                <a:off x="192" y="1200"/>
                <a:ext cx="2652" cy="2640"/>
                <a:chOff x="192" y="1200"/>
                <a:chExt cx="2652" cy="2640"/>
              </a:xfrm>
            </p:grpSpPr>
            <p:sp>
              <p:nvSpPr>
                <p:cNvPr id="40" name="AutoShape 87"/>
                <p:cNvSpPr>
                  <a:spLocks noChangeArrowheads="1"/>
                </p:cNvSpPr>
                <p:nvPr/>
              </p:nvSpPr>
              <p:spPr bwMode="auto">
                <a:xfrm>
                  <a:off x="2064" y="196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" name="AutoShape 8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384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" name="AutoShape 89"/>
                <p:cNvSpPr>
                  <a:spLocks noChangeArrowheads="1"/>
                </p:cNvSpPr>
                <p:nvPr/>
              </p:nvSpPr>
              <p:spPr bwMode="auto">
                <a:xfrm>
                  <a:off x="624" y="196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AutoShape 90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4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984" y="304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" name="AutoShape 92"/>
                <p:cNvSpPr>
                  <a:spLocks noChangeArrowheads="1"/>
                </p:cNvSpPr>
                <p:nvPr/>
              </p:nvSpPr>
              <p:spPr bwMode="auto">
                <a:xfrm rot="-5400000">
                  <a:off x="1728" y="3024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88" y="2976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AutoShape 94"/>
                <p:cNvSpPr>
                  <a:spLocks noChangeArrowheads="1"/>
                </p:cNvSpPr>
                <p:nvPr/>
              </p:nvSpPr>
              <p:spPr bwMode="auto">
                <a:xfrm rot="-5400000">
                  <a:off x="264" y="232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AutoShape 95"/>
                <p:cNvSpPr>
                  <a:spLocks noChangeArrowheads="1"/>
                </p:cNvSpPr>
                <p:nvPr/>
              </p:nvSpPr>
              <p:spPr bwMode="auto">
                <a:xfrm rot="-5400000">
                  <a:off x="288" y="1620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AutoShape 96"/>
                <p:cNvSpPr>
                  <a:spLocks noChangeArrowheads="1"/>
                </p:cNvSpPr>
                <p:nvPr/>
              </p:nvSpPr>
              <p:spPr bwMode="auto">
                <a:xfrm>
                  <a:off x="2064" y="336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AutoShape 97"/>
                <p:cNvSpPr>
                  <a:spLocks noChangeArrowheads="1"/>
                </p:cNvSpPr>
                <p:nvPr/>
              </p:nvSpPr>
              <p:spPr bwMode="auto">
                <a:xfrm>
                  <a:off x="1344" y="336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AutoShape 98"/>
                <p:cNvSpPr>
                  <a:spLocks noChangeArrowheads="1"/>
                </p:cNvSpPr>
                <p:nvPr/>
              </p:nvSpPr>
              <p:spPr bwMode="auto">
                <a:xfrm>
                  <a:off x="624" y="340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AutoShape 99"/>
                <p:cNvSpPr>
                  <a:spLocks noChangeArrowheads="1"/>
                </p:cNvSpPr>
                <p:nvPr/>
              </p:nvSpPr>
              <p:spPr bwMode="auto">
                <a:xfrm>
                  <a:off x="2040" y="120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3" name="AutoShape 100"/>
                <p:cNvSpPr>
                  <a:spLocks noChangeArrowheads="1"/>
                </p:cNvSpPr>
                <p:nvPr/>
              </p:nvSpPr>
              <p:spPr bwMode="auto">
                <a:xfrm>
                  <a:off x="624" y="124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54" name="Group 101"/>
                <p:cNvGrpSpPr/>
                <p:nvPr/>
              </p:nvGrpSpPr>
              <p:grpSpPr bwMode="auto">
                <a:xfrm>
                  <a:off x="480" y="2976"/>
                  <a:ext cx="576" cy="528"/>
                  <a:chOff x="480" y="2976"/>
                  <a:chExt cx="576" cy="528"/>
                </a:xfrm>
              </p:grpSpPr>
              <p:sp>
                <p:nvSpPr>
                  <p:cNvPr id="6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97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6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3168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7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5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144"/>
                    <a:ext cx="240" cy="240"/>
                  </a:xfrm>
                  <a:prstGeom prst="flowChartConnector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C200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aseline="-4000">
                        <a:solidFill>
                          <a:srgbClr val="FFFF99"/>
                        </a:solidFill>
                        <a:ea typeface="宋体" panose="02010600030101010101" pitchFamily="2" charset="-122"/>
                      </a:rPr>
                      <a:t>+4</a:t>
                    </a:r>
                    <a:endParaRPr kumimoji="1" lang="en-US" altLang="zh-CN" baseline="-4000">
                      <a:solidFill>
                        <a:srgbClr val="FFFF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5" name="Group 107"/>
                <p:cNvGrpSpPr/>
                <p:nvPr/>
              </p:nvGrpSpPr>
              <p:grpSpPr bwMode="auto">
                <a:xfrm>
                  <a:off x="1920" y="2976"/>
                  <a:ext cx="576" cy="528"/>
                  <a:chOff x="1920" y="2976"/>
                  <a:chExt cx="576" cy="528"/>
                </a:xfrm>
              </p:grpSpPr>
              <p:sp>
                <p:nvSpPr>
                  <p:cNvPr id="59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7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2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45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3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088" y="3144"/>
                    <a:ext cx="240" cy="240"/>
                  </a:xfrm>
                  <a:prstGeom prst="flowChartConnector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C200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aseline="-4000">
                        <a:solidFill>
                          <a:srgbClr val="FFFF99"/>
                        </a:solidFill>
                        <a:ea typeface="宋体" panose="02010600030101010101" pitchFamily="2" charset="-122"/>
                      </a:rPr>
                      <a:t>+4</a:t>
                    </a:r>
                    <a:endParaRPr kumimoji="1" lang="en-US" altLang="zh-CN" baseline="-4000">
                      <a:solidFill>
                        <a:srgbClr val="FFFF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6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424" y="160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AutoShape 114"/>
                <p:cNvSpPr>
                  <a:spLocks noChangeArrowheads="1"/>
                </p:cNvSpPr>
                <p:nvPr/>
              </p:nvSpPr>
              <p:spPr bwMode="auto">
                <a:xfrm rot="-5400000">
                  <a:off x="2472" y="2340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AutoShape 115"/>
                <p:cNvSpPr>
                  <a:spLocks noChangeArrowheads="1"/>
                </p:cNvSpPr>
                <p:nvPr/>
              </p:nvSpPr>
              <p:spPr bwMode="auto">
                <a:xfrm rot="-5400000">
                  <a:off x="2484" y="3012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14" name="文本框 113"/>
          <p:cNvSpPr txBox="1"/>
          <p:nvPr/>
        </p:nvSpPr>
        <p:spPr>
          <a:xfrm>
            <a:off x="541538" y="3688651"/>
            <a:ext cx="6441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将天然的硅和锗提纯可形成单晶半导体，在单晶半导体中，原子在空间排列成有规则的空间点阵。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41538" y="5108208"/>
            <a:ext cx="6441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以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硅原子</a:t>
            </a:r>
            <a:r>
              <a:rPr lang="zh-CN" altLang="en-US" sz="2800" b="1" dirty="0">
                <a:latin typeface="+mn-ea"/>
              </a:rPr>
              <a:t>为例：每个硅原子最外层的</a:t>
            </a:r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个价电子分别和周围</a:t>
            </a:r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个硅原子的价电子形成共用电子对，构成共价键结构。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9" grpId="0"/>
      <p:bldP spid="114" grpId="0"/>
      <p:bldP spid="1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本征半导体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1618238"/>
            <a:ext cx="644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、本征半导体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7" y="2303656"/>
            <a:ext cx="6441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完全纯净的、无任何结构缺陷的单晶半导体称为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本征半导体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4" name="Group 20"/>
          <p:cNvGrpSpPr/>
          <p:nvPr/>
        </p:nvGrpSpPr>
        <p:grpSpPr bwMode="auto">
          <a:xfrm>
            <a:off x="7211849" y="1450608"/>
            <a:ext cx="4210050" cy="4191000"/>
            <a:chOff x="228" y="1104"/>
            <a:chExt cx="2652" cy="2640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908" y="1440"/>
              <a:ext cx="576" cy="576"/>
              <a:chOff x="1872" y="1536"/>
              <a:chExt cx="576" cy="576"/>
            </a:xfrm>
          </p:grpSpPr>
          <p:sp>
            <p:nvSpPr>
              <p:cNvPr id="109" name="AutoShape 22"/>
              <p:cNvSpPr>
                <a:spLocks noChangeArrowheads="1"/>
              </p:cNvSpPr>
              <p:nvPr/>
            </p:nvSpPr>
            <p:spPr bwMode="auto">
              <a:xfrm>
                <a:off x="2064" y="172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Oval 23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24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Oval 25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Oval 26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1428" y="1248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28"/>
            <p:cNvGrpSpPr/>
            <p:nvPr/>
          </p:nvGrpSpPr>
          <p:grpSpPr bwMode="auto">
            <a:xfrm>
              <a:off x="948" y="1872"/>
              <a:ext cx="1104" cy="1152"/>
              <a:chOff x="912" y="1968"/>
              <a:chExt cx="1104" cy="1152"/>
            </a:xfrm>
          </p:grpSpPr>
          <p:sp>
            <p:nvSpPr>
              <p:cNvPr id="105" name="AutoShape 29"/>
              <p:cNvSpPr>
                <a:spLocks noChangeArrowheads="1"/>
              </p:cNvSpPr>
              <p:nvPr/>
            </p:nvSpPr>
            <p:spPr bwMode="auto">
              <a:xfrm flipV="1">
                <a:off x="1344" y="1968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" name="AutoShape 30"/>
              <p:cNvSpPr>
                <a:spLocks noChangeArrowheads="1"/>
              </p:cNvSpPr>
              <p:nvPr/>
            </p:nvSpPr>
            <p:spPr bwMode="auto">
              <a:xfrm rot="-5400000">
                <a:off x="1008" y="2352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AutoShape 31"/>
              <p:cNvSpPr>
                <a:spLocks noChangeArrowheads="1"/>
              </p:cNvSpPr>
              <p:nvPr/>
            </p:nvSpPr>
            <p:spPr bwMode="auto">
              <a:xfrm rot="-5400000">
                <a:off x="1704" y="2376"/>
                <a:ext cx="240" cy="38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AutoShape 32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33"/>
            <p:cNvGrpSpPr/>
            <p:nvPr/>
          </p:nvGrpSpPr>
          <p:grpSpPr bwMode="auto">
            <a:xfrm>
              <a:off x="900" y="1152"/>
              <a:ext cx="1200" cy="720"/>
              <a:chOff x="864" y="1248"/>
              <a:chExt cx="1200" cy="720"/>
            </a:xfrm>
          </p:grpSpPr>
          <p:sp>
            <p:nvSpPr>
              <p:cNvPr id="102" name="AutoShape 34"/>
              <p:cNvSpPr>
                <a:spLocks noChangeArrowheads="1"/>
              </p:cNvSpPr>
              <p:nvPr/>
            </p:nvSpPr>
            <p:spPr bwMode="auto">
              <a:xfrm rot="-5400000">
                <a:off x="984" y="1608"/>
                <a:ext cx="240" cy="48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AutoShape 35"/>
              <p:cNvSpPr>
                <a:spLocks noChangeArrowheads="1"/>
              </p:cNvSpPr>
              <p:nvPr/>
            </p:nvSpPr>
            <p:spPr bwMode="auto">
              <a:xfrm rot="-5400000">
                <a:off x="1704" y="1608"/>
                <a:ext cx="240" cy="48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AutoShape 36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288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oup 37"/>
            <p:cNvGrpSpPr/>
            <p:nvPr/>
          </p:nvGrpSpPr>
          <p:grpSpPr bwMode="auto">
            <a:xfrm>
              <a:off x="1188" y="1440"/>
              <a:ext cx="576" cy="576"/>
              <a:chOff x="1152" y="1536"/>
              <a:chExt cx="576" cy="576"/>
            </a:xfrm>
          </p:grpSpPr>
          <p:graphicFrame>
            <p:nvGraphicFramePr>
              <p:cNvPr id="96" name="Object 229"/>
              <p:cNvGraphicFramePr>
                <a:graphicFrameLocks noChangeAspect="1"/>
              </p:cNvGraphicFramePr>
              <p:nvPr/>
            </p:nvGraphicFramePr>
            <p:xfrm>
              <a:off x="1152" y="1776"/>
              <a:ext cx="72" cy="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134" name="文档" r:id="rId1" imgW="1407795" imgH="625475" progId="Word.Document.8">
                      <p:embed/>
                    </p:oleObj>
                  </mc:Choice>
                  <mc:Fallback>
                    <p:oleObj name="文档" r:id="rId1" imgW="1407795" imgH="625475" progId="Word.Document.8">
                      <p:embed/>
                      <p:pic>
                        <p:nvPicPr>
                          <p:cNvPr id="0" name="Object 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776"/>
                            <a:ext cx="72" cy="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" name="Oval 39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41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Oval 4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AutoShape 43"/>
              <p:cNvSpPr>
                <a:spLocks noChangeArrowheads="1"/>
              </p:cNvSpPr>
              <p:nvPr/>
            </p:nvSpPr>
            <p:spPr bwMode="auto">
              <a:xfrm>
                <a:off x="1332" y="172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chemeClr val="bg1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Group 44"/>
            <p:cNvGrpSpPr/>
            <p:nvPr/>
          </p:nvGrpSpPr>
          <p:grpSpPr bwMode="auto">
            <a:xfrm>
              <a:off x="516" y="1488"/>
              <a:ext cx="528" cy="528"/>
              <a:chOff x="480" y="1584"/>
              <a:chExt cx="528" cy="528"/>
            </a:xfrm>
          </p:grpSpPr>
          <p:sp>
            <p:nvSpPr>
              <p:cNvPr id="91" name="Oval 4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" name="Oval 4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47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4" name="Oval 48"/>
              <p:cNvSpPr>
                <a:spLocks noChangeArrowheads="1"/>
              </p:cNvSpPr>
              <p:nvPr/>
            </p:nvSpPr>
            <p:spPr bwMode="auto">
              <a:xfrm>
                <a:off x="48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AutoShape 49"/>
              <p:cNvSpPr>
                <a:spLocks noChangeArrowheads="1"/>
              </p:cNvSpPr>
              <p:nvPr/>
            </p:nvSpPr>
            <p:spPr bwMode="auto">
              <a:xfrm>
                <a:off x="624" y="174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50"/>
            <p:cNvGrpSpPr/>
            <p:nvPr/>
          </p:nvGrpSpPr>
          <p:grpSpPr bwMode="auto">
            <a:xfrm>
              <a:off x="516" y="2208"/>
              <a:ext cx="528" cy="576"/>
              <a:chOff x="480" y="2304"/>
              <a:chExt cx="528" cy="576"/>
            </a:xfrm>
          </p:grpSpPr>
          <p:sp>
            <p:nvSpPr>
              <p:cNvPr id="86" name="Oval 51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/>
            </p:nvSpPr>
            <p:spPr bwMode="auto">
              <a:xfrm>
                <a:off x="720" y="230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AutoShape 55"/>
              <p:cNvSpPr>
                <a:spLocks noChangeArrowheads="1"/>
              </p:cNvSpPr>
              <p:nvPr/>
            </p:nvSpPr>
            <p:spPr bwMode="auto">
              <a:xfrm>
                <a:off x="636" y="244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" name="Oval 56"/>
            <p:cNvSpPr>
              <a:spLocks noChangeArrowheads="1"/>
            </p:cNvSpPr>
            <p:nvPr/>
          </p:nvSpPr>
          <p:spPr bwMode="auto">
            <a:xfrm>
              <a:off x="1476" y="2688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" name="Group 57"/>
            <p:cNvGrpSpPr/>
            <p:nvPr/>
          </p:nvGrpSpPr>
          <p:grpSpPr bwMode="auto">
            <a:xfrm>
              <a:off x="1188" y="2160"/>
              <a:ext cx="624" cy="432"/>
              <a:chOff x="1152" y="2256"/>
              <a:chExt cx="624" cy="432"/>
            </a:xfrm>
          </p:grpSpPr>
          <p:sp>
            <p:nvSpPr>
              <p:cNvPr id="82" name="Oval 58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" name="Oval 59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4" name="Oval 60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5" name="AutoShape 61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Group 62"/>
            <p:cNvGrpSpPr/>
            <p:nvPr/>
          </p:nvGrpSpPr>
          <p:grpSpPr bwMode="auto">
            <a:xfrm>
              <a:off x="1908" y="2160"/>
              <a:ext cx="624" cy="624"/>
              <a:chOff x="1872" y="2256"/>
              <a:chExt cx="624" cy="624"/>
            </a:xfrm>
          </p:grpSpPr>
          <p:sp>
            <p:nvSpPr>
              <p:cNvPr id="77" name="Oval 63"/>
              <p:cNvSpPr>
                <a:spLocks noChangeArrowheads="1"/>
              </p:cNvSpPr>
              <p:nvPr/>
            </p:nvSpPr>
            <p:spPr bwMode="auto">
              <a:xfrm>
                <a:off x="2160" y="22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" name="Oval 64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" name="Oval 65"/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Oval 6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AutoShape 67"/>
              <p:cNvSpPr>
                <a:spLocks noChangeArrowheads="1"/>
              </p:cNvSpPr>
              <p:nvPr/>
            </p:nvSpPr>
            <p:spPr bwMode="auto">
              <a:xfrm>
                <a:off x="2064" y="246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Group 68"/>
            <p:cNvGrpSpPr/>
            <p:nvPr/>
          </p:nvGrpSpPr>
          <p:grpSpPr bwMode="auto">
            <a:xfrm>
              <a:off x="1188" y="2832"/>
              <a:ext cx="624" cy="576"/>
              <a:chOff x="1152" y="2928"/>
              <a:chExt cx="624" cy="576"/>
            </a:xfrm>
          </p:grpSpPr>
          <p:sp>
            <p:nvSpPr>
              <p:cNvPr id="69" name="Oval 69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Oval 70"/>
              <p:cNvSpPr>
                <a:spLocks noChangeArrowheads="1"/>
              </p:cNvSpPr>
              <p:nvPr/>
            </p:nvSpPr>
            <p:spPr bwMode="auto">
              <a:xfrm>
                <a:off x="1152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Oval 71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Oval 7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AutoShape 73"/>
              <p:cNvSpPr>
                <a:spLocks noChangeArrowheads="1"/>
              </p:cNvSpPr>
              <p:nvPr/>
            </p:nvSpPr>
            <p:spPr bwMode="auto">
              <a:xfrm>
                <a:off x="1356" y="312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chemeClr val="bg1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Group 74"/>
            <p:cNvGrpSpPr/>
            <p:nvPr/>
          </p:nvGrpSpPr>
          <p:grpSpPr bwMode="auto">
            <a:xfrm>
              <a:off x="228" y="1104"/>
              <a:ext cx="2652" cy="2640"/>
              <a:chOff x="192" y="1200"/>
              <a:chExt cx="2652" cy="2640"/>
            </a:xfrm>
          </p:grpSpPr>
          <p:sp>
            <p:nvSpPr>
              <p:cNvPr id="28" name="Oval 75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Oval 76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Oval 77"/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Oval 78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Oval 79"/>
              <p:cNvSpPr>
                <a:spLocks noChangeArrowheads="1"/>
              </p:cNvSpPr>
              <p:nvPr/>
            </p:nvSpPr>
            <p:spPr bwMode="auto">
              <a:xfrm>
                <a:off x="336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Oval 80"/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Oval 81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Oval 82"/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83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Oval 84"/>
              <p:cNvSpPr>
                <a:spLocks noChangeArrowheads="1"/>
              </p:cNvSpPr>
              <p:nvPr/>
            </p:nvSpPr>
            <p:spPr bwMode="auto">
              <a:xfrm>
                <a:off x="1440" y="3600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Oval 85"/>
              <p:cNvSpPr>
                <a:spLocks noChangeArrowheads="1"/>
              </p:cNvSpPr>
              <p:nvPr/>
            </p:nvSpPr>
            <p:spPr bwMode="auto">
              <a:xfrm>
                <a:off x="768" y="36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9" name="Group 86"/>
              <p:cNvGrpSpPr/>
              <p:nvPr/>
            </p:nvGrpSpPr>
            <p:grpSpPr bwMode="auto">
              <a:xfrm>
                <a:off x="192" y="1200"/>
                <a:ext cx="2652" cy="2640"/>
                <a:chOff x="192" y="1200"/>
                <a:chExt cx="2652" cy="2640"/>
              </a:xfrm>
            </p:grpSpPr>
            <p:sp>
              <p:nvSpPr>
                <p:cNvPr id="40" name="AutoShape 87"/>
                <p:cNvSpPr>
                  <a:spLocks noChangeArrowheads="1"/>
                </p:cNvSpPr>
                <p:nvPr/>
              </p:nvSpPr>
              <p:spPr bwMode="auto">
                <a:xfrm>
                  <a:off x="2064" y="196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" name="AutoShape 8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384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" name="AutoShape 89"/>
                <p:cNvSpPr>
                  <a:spLocks noChangeArrowheads="1"/>
                </p:cNvSpPr>
                <p:nvPr/>
              </p:nvSpPr>
              <p:spPr bwMode="auto">
                <a:xfrm>
                  <a:off x="624" y="196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AutoShape 90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4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984" y="304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" name="AutoShape 92"/>
                <p:cNvSpPr>
                  <a:spLocks noChangeArrowheads="1"/>
                </p:cNvSpPr>
                <p:nvPr/>
              </p:nvSpPr>
              <p:spPr bwMode="auto">
                <a:xfrm rot="-5400000">
                  <a:off x="1728" y="3024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88" y="2976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AutoShape 94"/>
                <p:cNvSpPr>
                  <a:spLocks noChangeArrowheads="1"/>
                </p:cNvSpPr>
                <p:nvPr/>
              </p:nvSpPr>
              <p:spPr bwMode="auto">
                <a:xfrm rot="-5400000">
                  <a:off x="264" y="232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AutoShape 95"/>
                <p:cNvSpPr>
                  <a:spLocks noChangeArrowheads="1"/>
                </p:cNvSpPr>
                <p:nvPr/>
              </p:nvSpPr>
              <p:spPr bwMode="auto">
                <a:xfrm rot="-5400000">
                  <a:off x="288" y="1620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AutoShape 96"/>
                <p:cNvSpPr>
                  <a:spLocks noChangeArrowheads="1"/>
                </p:cNvSpPr>
                <p:nvPr/>
              </p:nvSpPr>
              <p:spPr bwMode="auto">
                <a:xfrm>
                  <a:off x="2064" y="336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AutoShape 97"/>
                <p:cNvSpPr>
                  <a:spLocks noChangeArrowheads="1"/>
                </p:cNvSpPr>
                <p:nvPr/>
              </p:nvSpPr>
              <p:spPr bwMode="auto">
                <a:xfrm>
                  <a:off x="1344" y="336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AutoShape 98"/>
                <p:cNvSpPr>
                  <a:spLocks noChangeArrowheads="1"/>
                </p:cNvSpPr>
                <p:nvPr/>
              </p:nvSpPr>
              <p:spPr bwMode="auto">
                <a:xfrm>
                  <a:off x="624" y="340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AutoShape 99"/>
                <p:cNvSpPr>
                  <a:spLocks noChangeArrowheads="1"/>
                </p:cNvSpPr>
                <p:nvPr/>
              </p:nvSpPr>
              <p:spPr bwMode="auto">
                <a:xfrm>
                  <a:off x="2040" y="120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3" name="AutoShape 100"/>
                <p:cNvSpPr>
                  <a:spLocks noChangeArrowheads="1"/>
                </p:cNvSpPr>
                <p:nvPr/>
              </p:nvSpPr>
              <p:spPr bwMode="auto">
                <a:xfrm>
                  <a:off x="624" y="124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54" name="Group 101"/>
                <p:cNvGrpSpPr/>
                <p:nvPr/>
              </p:nvGrpSpPr>
              <p:grpSpPr bwMode="auto">
                <a:xfrm>
                  <a:off x="480" y="2976"/>
                  <a:ext cx="576" cy="528"/>
                  <a:chOff x="480" y="2976"/>
                  <a:chExt cx="576" cy="528"/>
                </a:xfrm>
              </p:grpSpPr>
              <p:sp>
                <p:nvSpPr>
                  <p:cNvPr id="6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97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6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3168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7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5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144"/>
                    <a:ext cx="240" cy="240"/>
                  </a:xfrm>
                  <a:prstGeom prst="flowChartConnector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C200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aseline="-4000">
                        <a:solidFill>
                          <a:srgbClr val="FFFF99"/>
                        </a:solidFill>
                        <a:ea typeface="宋体" panose="02010600030101010101" pitchFamily="2" charset="-122"/>
                      </a:rPr>
                      <a:t>+4</a:t>
                    </a:r>
                    <a:endParaRPr kumimoji="1" lang="en-US" altLang="zh-CN" baseline="-4000">
                      <a:solidFill>
                        <a:srgbClr val="FFFF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5" name="Group 107"/>
                <p:cNvGrpSpPr/>
                <p:nvPr/>
              </p:nvGrpSpPr>
              <p:grpSpPr bwMode="auto">
                <a:xfrm>
                  <a:off x="1920" y="2976"/>
                  <a:ext cx="576" cy="528"/>
                  <a:chOff x="1920" y="2976"/>
                  <a:chExt cx="576" cy="528"/>
                </a:xfrm>
              </p:grpSpPr>
              <p:sp>
                <p:nvSpPr>
                  <p:cNvPr id="59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7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2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45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3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088" y="3144"/>
                    <a:ext cx="240" cy="240"/>
                  </a:xfrm>
                  <a:prstGeom prst="flowChartConnector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C200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aseline="-4000">
                        <a:solidFill>
                          <a:srgbClr val="FFFF99"/>
                        </a:solidFill>
                        <a:ea typeface="宋体" panose="02010600030101010101" pitchFamily="2" charset="-122"/>
                      </a:rPr>
                      <a:t>+4</a:t>
                    </a:r>
                    <a:endParaRPr kumimoji="1" lang="en-US" altLang="zh-CN" baseline="-4000">
                      <a:solidFill>
                        <a:srgbClr val="FFFF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6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424" y="160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AutoShape 114"/>
                <p:cNvSpPr>
                  <a:spLocks noChangeArrowheads="1"/>
                </p:cNvSpPr>
                <p:nvPr/>
              </p:nvSpPr>
              <p:spPr bwMode="auto">
                <a:xfrm rot="-5400000">
                  <a:off x="2472" y="2340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AutoShape 115"/>
                <p:cNvSpPr>
                  <a:spLocks noChangeArrowheads="1"/>
                </p:cNvSpPr>
                <p:nvPr/>
              </p:nvSpPr>
              <p:spPr bwMode="auto">
                <a:xfrm rot="-5400000">
                  <a:off x="2484" y="3012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16" name="文本框 115"/>
          <p:cNvSpPr txBox="1"/>
          <p:nvPr/>
        </p:nvSpPr>
        <p:spPr>
          <a:xfrm>
            <a:off x="541537" y="3257763"/>
            <a:ext cx="6441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本征半导体中，共价键对价电子的束缚力非常强，热力学温度为零（</a:t>
            </a:r>
            <a:r>
              <a:rPr lang="en-US" altLang="zh-CN" sz="2800" b="1" dirty="0">
                <a:latin typeface="+mn-ea"/>
              </a:rPr>
              <a:t>T=0K</a:t>
            </a:r>
            <a:r>
              <a:rPr lang="zh-CN" altLang="en-US" sz="2800" b="1" dirty="0">
                <a:latin typeface="+mn-ea"/>
              </a:rPr>
              <a:t>）且无其他外界激发的情况下，半导体不能导电。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41537" y="5032008"/>
            <a:ext cx="6441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当温度升高或受到其他外界因素的激发时：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8" name="Line 147"/>
          <p:cNvSpPr>
            <a:spLocks noChangeShapeType="1"/>
          </p:cNvSpPr>
          <p:nvPr/>
        </p:nvSpPr>
        <p:spPr bwMode="auto">
          <a:xfrm flipV="1">
            <a:off x="8164349" y="2974607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Line 147"/>
          <p:cNvSpPr>
            <a:spLocks noChangeShapeType="1"/>
          </p:cNvSpPr>
          <p:nvPr/>
        </p:nvSpPr>
        <p:spPr bwMode="auto">
          <a:xfrm flipV="1">
            <a:off x="9311640" y="2907933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Oval 145"/>
          <p:cNvSpPr>
            <a:spLocks noChangeArrowheads="1"/>
          </p:cNvSpPr>
          <p:nvPr/>
        </p:nvSpPr>
        <p:spPr bwMode="auto">
          <a:xfrm>
            <a:off x="8747760" y="2902585"/>
            <a:ext cx="76200" cy="762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7098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Oval 145"/>
          <p:cNvSpPr>
            <a:spLocks noChangeArrowheads="1"/>
          </p:cNvSpPr>
          <p:nvPr/>
        </p:nvSpPr>
        <p:spPr bwMode="auto">
          <a:xfrm>
            <a:off x="9885680" y="2851785"/>
            <a:ext cx="76200" cy="762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7098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Oval 146"/>
          <p:cNvSpPr>
            <a:spLocks noChangeArrowheads="1"/>
          </p:cNvSpPr>
          <p:nvPr/>
        </p:nvSpPr>
        <p:spPr bwMode="auto">
          <a:xfrm>
            <a:off x="8046720" y="3207385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Oval 146"/>
          <p:cNvSpPr>
            <a:spLocks noChangeArrowheads="1"/>
          </p:cNvSpPr>
          <p:nvPr/>
        </p:nvSpPr>
        <p:spPr bwMode="auto">
          <a:xfrm>
            <a:off x="9194800" y="3126105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AutoShape 157" descr="羊皮纸"/>
          <p:cNvSpPr>
            <a:spLocks noChangeArrowheads="1"/>
          </p:cNvSpPr>
          <p:nvPr/>
        </p:nvSpPr>
        <p:spPr bwMode="auto">
          <a:xfrm>
            <a:off x="8754764" y="936258"/>
            <a:ext cx="2971800" cy="1600200"/>
          </a:xfrm>
          <a:prstGeom prst="wedgeRoundRectCallout">
            <a:avLst>
              <a:gd name="adj1" fmla="val -46602"/>
              <a:gd name="adj2" fmla="val 69940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127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+mn-ea"/>
                <a:ea typeface="+mn-ea"/>
              </a:rPr>
              <a:t>共价键内的价电子</a:t>
            </a:r>
            <a:endParaRPr kumimoji="1" lang="en-US" altLang="zh-CN" dirty="0">
              <a:latin typeface="+mn-ea"/>
              <a:ea typeface="+mn-ea"/>
            </a:endParaRPr>
          </a:p>
          <a:p>
            <a:pPr eaLnBrk="1" hangingPunct="1"/>
            <a:r>
              <a:rPr kumimoji="1" lang="zh-CN" altLang="en-US" dirty="0">
                <a:latin typeface="+mn-ea"/>
                <a:ea typeface="+mn-ea"/>
              </a:rPr>
              <a:t>挣脱原子核束缚的</a:t>
            </a:r>
            <a:endParaRPr kumimoji="1" lang="en-US" altLang="zh-CN" dirty="0">
              <a:latin typeface="+mn-ea"/>
              <a:ea typeface="+mn-ea"/>
            </a:endParaRPr>
          </a:p>
          <a:p>
            <a:pPr eaLnBrk="1" hangingPunct="1"/>
            <a:r>
              <a:rPr kumimoji="1" lang="zh-CN" altLang="en-US" dirty="0">
                <a:latin typeface="+mn-ea"/>
                <a:ea typeface="+mn-ea"/>
              </a:rPr>
              <a:t>电子成为</a:t>
            </a:r>
            <a:r>
              <a:rPr kumimoji="1" lang="zh-CN" altLang="en-US" dirty="0">
                <a:solidFill>
                  <a:srgbClr val="FF3300"/>
                </a:solidFill>
                <a:latin typeface="+mn-ea"/>
                <a:ea typeface="+mn-ea"/>
              </a:rPr>
              <a:t>自由电子</a:t>
            </a:r>
            <a:endParaRPr kumimoji="1" lang="zh-CN" altLang="en-US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126" name="AutoShape 158" descr="羊皮纸"/>
          <p:cNvSpPr>
            <a:spLocks noChangeArrowheads="1"/>
          </p:cNvSpPr>
          <p:nvPr/>
        </p:nvSpPr>
        <p:spPr bwMode="auto">
          <a:xfrm>
            <a:off x="8431049" y="3879751"/>
            <a:ext cx="2819400" cy="1066800"/>
          </a:xfrm>
          <a:prstGeom prst="wedgeRoundRectCallout">
            <a:avLst>
              <a:gd name="adj1" fmla="val -58568"/>
              <a:gd name="adj2" fmla="val -106250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127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+mn-ea"/>
                <a:ea typeface="+mn-ea"/>
              </a:rPr>
              <a:t>留下的空位称为</a:t>
            </a:r>
            <a:r>
              <a:rPr kumimoji="1" lang="zh-CN" altLang="en-US" dirty="0">
                <a:solidFill>
                  <a:srgbClr val="FF3300"/>
                </a:solidFill>
                <a:latin typeface="+mn-ea"/>
                <a:ea typeface="+mn-ea"/>
              </a:rPr>
              <a:t>空穴</a:t>
            </a:r>
            <a:endParaRPr kumimoji="1" lang="zh-CN" altLang="en-US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41537" y="3093997"/>
            <a:ext cx="644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能够参与导电的带电粒子统称为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载流子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43306" y="3850303"/>
            <a:ext cx="6441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半导体中存在两种载流子，即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自由电子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空穴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6" grpId="0"/>
      <p:bldP spid="116" grpId="1"/>
      <p:bldP spid="117" grpId="0"/>
      <p:bldP spid="117" grpId="1"/>
      <p:bldP spid="120" grpId="0" animBg="1"/>
      <p:bldP spid="121" grpId="0" animBg="1"/>
      <p:bldP spid="122" grpId="0" animBg="1"/>
      <p:bldP spid="123" grpId="0" animBg="1"/>
      <p:bldP spid="124" grpId="0" animBg="1"/>
      <p:bldP spid="126" grpId="0" animBg="1"/>
      <p:bldP spid="127" grpId="0"/>
      <p:bldP spid="1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本征半导体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1618238"/>
            <a:ext cx="111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、本征激发与复合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6" y="2303656"/>
            <a:ext cx="1112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半导体由于热激发产生自由电子空穴对的现象，称为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本征激发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41537" y="2989074"/>
            <a:ext cx="11123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本征激发产生的自由电子和空穴总是成对出现的，二者数量相等。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41538" y="3674492"/>
            <a:ext cx="1112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本征半导体中的电流等于自由电子电流和空穴电流之和。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41536" y="4359910"/>
            <a:ext cx="11123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自由电子在运动过程中，如果与空穴相遇，就会填补空穴，使自由电子和空穴成对消失，这个过程称为载流子的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复合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41536" y="5476215"/>
            <a:ext cx="11123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在本征半导体中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自由电子的浓度和空穴的浓度相等</a:t>
            </a:r>
            <a:r>
              <a:rPr lang="zh-CN" altLang="en-US" sz="2800" b="1" dirty="0">
                <a:latin typeface="+mn-ea"/>
              </a:rPr>
              <a:t>，且在材料一定的情况下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载流子的浓度随温度升高而增大</a:t>
            </a:r>
            <a:r>
              <a:rPr lang="zh-CN" altLang="en-US" sz="2800" b="1" dirty="0">
                <a:latin typeface="+mn-ea"/>
              </a:rPr>
              <a:t>。 </a:t>
            </a:r>
            <a:endParaRPr lang="zh-CN" altLang="en-US" sz="2800" b="1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9" grpId="0"/>
      <p:bldP spid="114" grpId="0"/>
      <p:bldP spid="115" grpId="0"/>
      <p:bldP spid="116" grpId="0"/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538" y="804277"/>
            <a:ext cx="111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杂质半导体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1618238"/>
            <a:ext cx="667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型半导体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538" y="2303656"/>
            <a:ext cx="6666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在本征半导体中掺入</a:t>
            </a:r>
            <a:r>
              <a:rPr lang="en-US" altLang="zh-CN" sz="2800" b="1" dirty="0">
                <a:latin typeface="+mn-ea"/>
              </a:rPr>
              <a:t>+5</a:t>
            </a:r>
            <a:r>
              <a:rPr lang="zh-CN" altLang="en-US" sz="2800" b="1" dirty="0">
                <a:latin typeface="+mn-ea"/>
              </a:rPr>
              <a:t>价元素，如掺磷（</a:t>
            </a:r>
            <a:r>
              <a:rPr lang="en-US" altLang="zh-CN" sz="2800" b="1" dirty="0">
                <a:latin typeface="+mn-ea"/>
              </a:rPr>
              <a:t>P</a:t>
            </a:r>
            <a:r>
              <a:rPr lang="zh-CN" altLang="en-US" sz="2800" b="1" dirty="0">
                <a:latin typeface="+mn-ea"/>
              </a:rPr>
              <a:t>）。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4" name="Group 20"/>
          <p:cNvGrpSpPr/>
          <p:nvPr/>
        </p:nvGrpSpPr>
        <p:grpSpPr bwMode="auto">
          <a:xfrm>
            <a:off x="7589520" y="1618238"/>
            <a:ext cx="4210050" cy="4191000"/>
            <a:chOff x="228" y="1104"/>
            <a:chExt cx="2652" cy="2640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908" y="1440"/>
              <a:ext cx="576" cy="576"/>
              <a:chOff x="1872" y="1536"/>
              <a:chExt cx="576" cy="576"/>
            </a:xfrm>
          </p:grpSpPr>
          <p:sp>
            <p:nvSpPr>
              <p:cNvPr id="109" name="AutoShape 22"/>
              <p:cNvSpPr>
                <a:spLocks noChangeArrowheads="1"/>
              </p:cNvSpPr>
              <p:nvPr/>
            </p:nvSpPr>
            <p:spPr bwMode="auto">
              <a:xfrm>
                <a:off x="2064" y="172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Oval 23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24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Oval 25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Oval 26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1428" y="1248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28"/>
            <p:cNvGrpSpPr/>
            <p:nvPr/>
          </p:nvGrpSpPr>
          <p:grpSpPr bwMode="auto">
            <a:xfrm>
              <a:off x="948" y="1872"/>
              <a:ext cx="1104" cy="1152"/>
              <a:chOff x="912" y="1968"/>
              <a:chExt cx="1104" cy="1152"/>
            </a:xfrm>
          </p:grpSpPr>
          <p:sp>
            <p:nvSpPr>
              <p:cNvPr id="105" name="AutoShape 29"/>
              <p:cNvSpPr>
                <a:spLocks noChangeArrowheads="1"/>
              </p:cNvSpPr>
              <p:nvPr/>
            </p:nvSpPr>
            <p:spPr bwMode="auto">
              <a:xfrm flipV="1">
                <a:off x="1344" y="1968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" name="AutoShape 30"/>
              <p:cNvSpPr>
                <a:spLocks noChangeArrowheads="1"/>
              </p:cNvSpPr>
              <p:nvPr/>
            </p:nvSpPr>
            <p:spPr bwMode="auto">
              <a:xfrm rot="-5400000">
                <a:off x="1008" y="2352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AutoShape 31"/>
              <p:cNvSpPr>
                <a:spLocks noChangeArrowheads="1"/>
              </p:cNvSpPr>
              <p:nvPr/>
            </p:nvSpPr>
            <p:spPr bwMode="auto">
              <a:xfrm rot="-5400000">
                <a:off x="1704" y="2376"/>
                <a:ext cx="240" cy="38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AutoShape 32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33"/>
            <p:cNvGrpSpPr/>
            <p:nvPr/>
          </p:nvGrpSpPr>
          <p:grpSpPr bwMode="auto">
            <a:xfrm>
              <a:off x="900" y="1152"/>
              <a:ext cx="1200" cy="720"/>
              <a:chOff x="864" y="1248"/>
              <a:chExt cx="1200" cy="720"/>
            </a:xfrm>
          </p:grpSpPr>
          <p:sp>
            <p:nvSpPr>
              <p:cNvPr id="102" name="AutoShape 34"/>
              <p:cNvSpPr>
                <a:spLocks noChangeArrowheads="1"/>
              </p:cNvSpPr>
              <p:nvPr/>
            </p:nvSpPr>
            <p:spPr bwMode="auto">
              <a:xfrm rot="-5400000">
                <a:off x="984" y="1608"/>
                <a:ext cx="240" cy="48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AutoShape 35"/>
              <p:cNvSpPr>
                <a:spLocks noChangeArrowheads="1"/>
              </p:cNvSpPr>
              <p:nvPr/>
            </p:nvSpPr>
            <p:spPr bwMode="auto">
              <a:xfrm rot="-5400000">
                <a:off x="1704" y="1608"/>
                <a:ext cx="240" cy="48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AutoShape 36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288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oup 37"/>
            <p:cNvGrpSpPr/>
            <p:nvPr/>
          </p:nvGrpSpPr>
          <p:grpSpPr bwMode="auto">
            <a:xfrm>
              <a:off x="1188" y="1440"/>
              <a:ext cx="576" cy="576"/>
              <a:chOff x="1152" y="1536"/>
              <a:chExt cx="576" cy="576"/>
            </a:xfrm>
          </p:grpSpPr>
          <p:graphicFrame>
            <p:nvGraphicFramePr>
              <p:cNvPr id="96" name="Object 38"/>
              <p:cNvGraphicFramePr>
                <a:graphicFrameLocks noChangeAspect="1"/>
              </p:cNvGraphicFramePr>
              <p:nvPr/>
            </p:nvGraphicFramePr>
            <p:xfrm>
              <a:off x="1152" y="1776"/>
              <a:ext cx="72" cy="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54" name="文档" r:id="rId1" imgW="1407795" imgH="625475" progId="Word.Document.8">
                      <p:embed/>
                    </p:oleObj>
                  </mc:Choice>
                  <mc:Fallback>
                    <p:oleObj name="文档" r:id="rId1" imgW="1407795" imgH="625475" progId="Word.Document.8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776"/>
                            <a:ext cx="72" cy="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" name="Oval 39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41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Oval 4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AutoShape 43"/>
              <p:cNvSpPr>
                <a:spLocks noChangeArrowheads="1"/>
              </p:cNvSpPr>
              <p:nvPr/>
            </p:nvSpPr>
            <p:spPr bwMode="auto">
              <a:xfrm>
                <a:off x="1332" y="172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chemeClr val="bg1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Group 44"/>
            <p:cNvGrpSpPr/>
            <p:nvPr/>
          </p:nvGrpSpPr>
          <p:grpSpPr bwMode="auto">
            <a:xfrm>
              <a:off x="516" y="1488"/>
              <a:ext cx="528" cy="528"/>
              <a:chOff x="480" y="1584"/>
              <a:chExt cx="528" cy="528"/>
            </a:xfrm>
          </p:grpSpPr>
          <p:sp>
            <p:nvSpPr>
              <p:cNvPr id="91" name="Oval 4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" name="Oval 46"/>
              <p:cNvSpPr>
                <a:spLocks noChangeArrowheads="1"/>
              </p:cNvSpPr>
              <p:nvPr/>
            </p:nvSpPr>
            <p:spPr bwMode="auto">
              <a:xfrm>
                <a:off x="768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47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4" name="Oval 48"/>
              <p:cNvSpPr>
                <a:spLocks noChangeArrowheads="1"/>
              </p:cNvSpPr>
              <p:nvPr/>
            </p:nvSpPr>
            <p:spPr bwMode="auto">
              <a:xfrm>
                <a:off x="48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AutoShape 49"/>
              <p:cNvSpPr>
                <a:spLocks noChangeArrowheads="1"/>
              </p:cNvSpPr>
              <p:nvPr/>
            </p:nvSpPr>
            <p:spPr bwMode="auto">
              <a:xfrm>
                <a:off x="624" y="174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50"/>
            <p:cNvGrpSpPr/>
            <p:nvPr/>
          </p:nvGrpSpPr>
          <p:grpSpPr bwMode="auto">
            <a:xfrm>
              <a:off x="516" y="2208"/>
              <a:ext cx="528" cy="576"/>
              <a:chOff x="480" y="2304"/>
              <a:chExt cx="528" cy="576"/>
            </a:xfrm>
          </p:grpSpPr>
          <p:sp>
            <p:nvSpPr>
              <p:cNvPr id="86" name="Oval 51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/>
            </p:nvSpPr>
            <p:spPr bwMode="auto">
              <a:xfrm>
                <a:off x="768" y="230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AutoShape 55"/>
              <p:cNvSpPr>
                <a:spLocks noChangeArrowheads="1"/>
              </p:cNvSpPr>
              <p:nvPr/>
            </p:nvSpPr>
            <p:spPr bwMode="auto">
              <a:xfrm>
                <a:off x="636" y="244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" name="Oval 56"/>
            <p:cNvSpPr>
              <a:spLocks noChangeArrowheads="1"/>
            </p:cNvSpPr>
            <p:nvPr/>
          </p:nvSpPr>
          <p:spPr bwMode="auto">
            <a:xfrm>
              <a:off x="1476" y="2688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" name="Group 57"/>
            <p:cNvGrpSpPr/>
            <p:nvPr/>
          </p:nvGrpSpPr>
          <p:grpSpPr bwMode="auto">
            <a:xfrm>
              <a:off x="1188" y="2160"/>
              <a:ext cx="624" cy="432"/>
              <a:chOff x="1152" y="2256"/>
              <a:chExt cx="624" cy="432"/>
            </a:xfrm>
          </p:grpSpPr>
          <p:sp>
            <p:nvSpPr>
              <p:cNvPr id="82" name="Oval 58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" name="Oval 59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4" name="Oval 60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5" name="AutoShape 61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Group 62"/>
            <p:cNvGrpSpPr/>
            <p:nvPr/>
          </p:nvGrpSpPr>
          <p:grpSpPr bwMode="auto">
            <a:xfrm>
              <a:off x="1908" y="2160"/>
              <a:ext cx="624" cy="624"/>
              <a:chOff x="1872" y="2256"/>
              <a:chExt cx="624" cy="624"/>
            </a:xfrm>
          </p:grpSpPr>
          <p:sp>
            <p:nvSpPr>
              <p:cNvPr id="77" name="Oval 63"/>
              <p:cNvSpPr>
                <a:spLocks noChangeArrowheads="1"/>
              </p:cNvSpPr>
              <p:nvPr/>
            </p:nvSpPr>
            <p:spPr bwMode="auto">
              <a:xfrm>
                <a:off x="2160" y="22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" name="Oval 64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" name="Oval 65"/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Oval 6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AutoShape 67"/>
              <p:cNvSpPr>
                <a:spLocks noChangeArrowheads="1"/>
              </p:cNvSpPr>
              <p:nvPr/>
            </p:nvSpPr>
            <p:spPr bwMode="auto">
              <a:xfrm>
                <a:off x="2064" y="246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Group 68"/>
            <p:cNvGrpSpPr/>
            <p:nvPr/>
          </p:nvGrpSpPr>
          <p:grpSpPr bwMode="auto">
            <a:xfrm>
              <a:off x="1188" y="2832"/>
              <a:ext cx="624" cy="576"/>
              <a:chOff x="1152" y="2928"/>
              <a:chExt cx="624" cy="576"/>
            </a:xfrm>
          </p:grpSpPr>
          <p:sp>
            <p:nvSpPr>
              <p:cNvPr id="69" name="Oval 69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Oval 70"/>
              <p:cNvSpPr>
                <a:spLocks noChangeArrowheads="1"/>
              </p:cNvSpPr>
              <p:nvPr/>
            </p:nvSpPr>
            <p:spPr bwMode="auto">
              <a:xfrm>
                <a:off x="1152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Oval 71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Oval 7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AutoShape 73"/>
              <p:cNvSpPr>
                <a:spLocks noChangeArrowheads="1"/>
              </p:cNvSpPr>
              <p:nvPr/>
            </p:nvSpPr>
            <p:spPr bwMode="auto">
              <a:xfrm>
                <a:off x="1356" y="312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chemeClr val="bg1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Group 74"/>
            <p:cNvGrpSpPr/>
            <p:nvPr/>
          </p:nvGrpSpPr>
          <p:grpSpPr bwMode="auto">
            <a:xfrm>
              <a:off x="228" y="1104"/>
              <a:ext cx="2652" cy="2640"/>
              <a:chOff x="192" y="1200"/>
              <a:chExt cx="2652" cy="2640"/>
            </a:xfrm>
          </p:grpSpPr>
          <p:sp>
            <p:nvSpPr>
              <p:cNvPr id="28" name="Oval 75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Oval 76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Oval 77"/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Oval 78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Oval 79"/>
              <p:cNvSpPr>
                <a:spLocks noChangeArrowheads="1"/>
              </p:cNvSpPr>
              <p:nvPr/>
            </p:nvSpPr>
            <p:spPr bwMode="auto">
              <a:xfrm>
                <a:off x="336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Oval 80"/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Oval 81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Oval 82"/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83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Oval 84"/>
              <p:cNvSpPr>
                <a:spLocks noChangeArrowheads="1"/>
              </p:cNvSpPr>
              <p:nvPr/>
            </p:nvSpPr>
            <p:spPr bwMode="auto">
              <a:xfrm>
                <a:off x="1440" y="3600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Oval 85"/>
              <p:cNvSpPr>
                <a:spLocks noChangeArrowheads="1"/>
              </p:cNvSpPr>
              <p:nvPr/>
            </p:nvSpPr>
            <p:spPr bwMode="auto">
              <a:xfrm>
                <a:off x="768" y="36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9" name="Group 86"/>
              <p:cNvGrpSpPr/>
              <p:nvPr/>
            </p:nvGrpSpPr>
            <p:grpSpPr bwMode="auto">
              <a:xfrm>
                <a:off x="192" y="1200"/>
                <a:ext cx="2652" cy="2640"/>
                <a:chOff x="192" y="1200"/>
                <a:chExt cx="2652" cy="2640"/>
              </a:xfrm>
            </p:grpSpPr>
            <p:sp>
              <p:nvSpPr>
                <p:cNvPr id="40" name="AutoShape 87"/>
                <p:cNvSpPr>
                  <a:spLocks noChangeArrowheads="1"/>
                </p:cNvSpPr>
                <p:nvPr/>
              </p:nvSpPr>
              <p:spPr bwMode="auto">
                <a:xfrm>
                  <a:off x="2064" y="196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" name="AutoShape 8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384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" name="AutoShape 89"/>
                <p:cNvSpPr>
                  <a:spLocks noChangeArrowheads="1"/>
                </p:cNvSpPr>
                <p:nvPr/>
              </p:nvSpPr>
              <p:spPr bwMode="auto">
                <a:xfrm>
                  <a:off x="624" y="196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AutoShape 90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4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984" y="304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" name="AutoShape 92"/>
                <p:cNvSpPr>
                  <a:spLocks noChangeArrowheads="1"/>
                </p:cNvSpPr>
                <p:nvPr/>
              </p:nvSpPr>
              <p:spPr bwMode="auto">
                <a:xfrm rot="-5400000">
                  <a:off x="1728" y="3024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88" y="2976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AutoShape 94"/>
                <p:cNvSpPr>
                  <a:spLocks noChangeArrowheads="1"/>
                </p:cNvSpPr>
                <p:nvPr/>
              </p:nvSpPr>
              <p:spPr bwMode="auto">
                <a:xfrm rot="-5400000">
                  <a:off x="264" y="232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AutoShape 95"/>
                <p:cNvSpPr>
                  <a:spLocks noChangeArrowheads="1"/>
                </p:cNvSpPr>
                <p:nvPr/>
              </p:nvSpPr>
              <p:spPr bwMode="auto">
                <a:xfrm rot="-5400000">
                  <a:off x="288" y="1620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AutoShape 96"/>
                <p:cNvSpPr>
                  <a:spLocks noChangeArrowheads="1"/>
                </p:cNvSpPr>
                <p:nvPr/>
              </p:nvSpPr>
              <p:spPr bwMode="auto">
                <a:xfrm>
                  <a:off x="2064" y="336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AutoShape 97"/>
                <p:cNvSpPr>
                  <a:spLocks noChangeArrowheads="1"/>
                </p:cNvSpPr>
                <p:nvPr/>
              </p:nvSpPr>
              <p:spPr bwMode="auto">
                <a:xfrm>
                  <a:off x="1344" y="336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AutoShape 98"/>
                <p:cNvSpPr>
                  <a:spLocks noChangeArrowheads="1"/>
                </p:cNvSpPr>
                <p:nvPr/>
              </p:nvSpPr>
              <p:spPr bwMode="auto">
                <a:xfrm>
                  <a:off x="624" y="340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AutoShape 99"/>
                <p:cNvSpPr>
                  <a:spLocks noChangeArrowheads="1"/>
                </p:cNvSpPr>
                <p:nvPr/>
              </p:nvSpPr>
              <p:spPr bwMode="auto">
                <a:xfrm>
                  <a:off x="2040" y="120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3" name="AutoShape 100"/>
                <p:cNvSpPr>
                  <a:spLocks noChangeArrowheads="1"/>
                </p:cNvSpPr>
                <p:nvPr/>
              </p:nvSpPr>
              <p:spPr bwMode="auto">
                <a:xfrm>
                  <a:off x="624" y="124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54" name="Group 101"/>
                <p:cNvGrpSpPr/>
                <p:nvPr/>
              </p:nvGrpSpPr>
              <p:grpSpPr bwMode="auto">
                <a:xfrm>
                  <a:off x="480" y="2976"/>
                  <a:ext cx="576" cy="528"/>
                  <a:chOff x="480" y="2976"/>
                  <a:chExt cx="576" cy="528"/>
                </a:xfrm>
              </p:grpSpPr>
              <p:sp>
                <p:nvSpPr>
                  <p:cNvPr id="6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97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6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3168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7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5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144"/>
                    <a:ext cx="240" cy="240"/>
                  </a:xfrm>
                  <a:prstGeom prst="flowChartConnector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C200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aseline="-4000">
                        <a:solidFill>
                          <a:srgbClr val="FFFF99"/>
                        </a:solidFill>
                        <a:ea typeface="宋体" panose="02010600030101010101" pitchFamily="2" charset="-122"/>
                      </a:rPr>
                      <a:t>+4</a:t>
                    </a:r>
                    <a:endParaRPr kumimoji="1" lang="en-US" altLang="zh-CN" baseline="-4000">
                      <a:solidFill>
                        <a:srgbClr val="FFFF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5" name="Group 107"/>
                <p:cNvGrpSpPr/>
                <p:nvPr/>
              </p:nvGrpSpPr>
              <p:grpSpPr bwMode="auto">
                <a:xfrm>
                  <a:off x="1920" y="2976"/>
                  <a:ext cx="576" cy="528"/>
                  <a:chOff x="1920" y="2976"/>
                  <a:chExt cx="576" cy="528"/>
                </a:xfrm>
              </p:grpSpPr>
              <p:sp>
                <p:nvSpPr>
                  <p:cNvPr id="59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7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2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45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3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088" y="3144"/>
                    <a:ext cx="240" cy="240"/>
                  </a:xfrm>
                  <a:prstGeom prst="flowChartConnector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C200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aseline="-4000">
                        <a:solidFill>
                          <a:srgbClr val="FFFF99"/>
                        </a:solidFill>
                        <a:ea typeface="宋体" panose="02010600030101010101" pitchFamily="2" charset="-122"/>
                      </a:rPr>
                      <a:t>+4</a:t>
                    </a:r>
                    <a:endParaRPr kumimoji="1" lang="en-US" altLang="zh-CN" baseline="-4000">
                      <a:solidFill>
                        <a:srgbClr val="FFFF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6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424" y="160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AutoShape 114"/>
                <p:cNvSpPr>
                  <a:spLocks noChangeArrowheads="1"/>
                </p:cNvSpPr>
                <p:nvPr/>
              </p:nvSpPr>
              <p:spPr bwMode="auto">
                <a:xfrm rot="-5400000">
                  <a:off x="2472" y="2340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AutoShape 115"/>
                <p:cNvSpPr>
                  <a:spLocks noChangeArrowheads="1"/>
                </p:cNvSpPr>
                <p:nvPr/>
              </p:nvSpPr>
              <p:spPr bwMode="auto">
                <a:xfrm rot="-5400000">
                  <a:off x="2484" y="3012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14" name="AutoShape 122"/>
          <p:cNvSpPr>
            <a:spLocks noChangeArrowheads="1"/>
          </p:cNvSpPr>
          <p:nvPr/>
        </p:nvSpPr>
        <p:spPr bwMode="auto">
          <a:xfrm>
            <a:off x="9399270" y="2456437"/>
            <a:ext cx="381000" cy="3810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en-US" altLang="zh-CN" baseline="-4000" dirty="0">
                <a:ea typeface="宋体" panose="02010600030101010101" pitchFamily="2" charset="-122"/>
              </a:rPr>
              <a:t>+5</a:t>
            </a:r>
            <a:endParaRPr kumimoji="1" lang="en-US" altLang="zh-CN" baseline="-4000" dirty="0">
              <a:ea typeface="宋体" panose="02010600030101010101" pitchFamily="2" charset="-122"/>
            </a:endParaRPr>
          </a:p>
        </p:txBody>
      </p:sp>
      <p:sp>
        <p:nvSpPr>
          <p:cNvPr id="115" name="AutoShape 122"/>
          <p:cNvSpPr>
            <a:spLocks noChangeArrowheads="1"/>
          </p:cNvSpPr>
          <p:nvPr/>
        </p:nvSpPr>
        <p:spPr bwMode="auto">
          <a:xfrm>
            <a:off x="9429115" y="4670623"/>
            <a:ext cx="381000" cy="3810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en-US" altLang="zh-CN" baseline="-4000" dirty="0">
                <a:ea typeface="宋体" panose="02010600030101010101" pitchFamily="2" charset="-122"/>
              </a:rPr>
              <a:t>+5</a:t>
            </a:r>
            <a:endParaRPr kumimoji="1" lang="en-US" altLang="zh-CN" baseline="-4000" dirty="0">
              <a:ea typeface="宋体" panose="02010600030101010101" pitchFamily="2" charset="-122"/>
            </a:endParaRPr>
          </a:p>
        </p:txBody>
      </p:sp>
      <p:sp>
        <p:nvSpPr>
          <p:cNvPr id="116" name="Oval 120"/>
          <p:cNvSpPr>
            <a:spLocks noChangeArrowheads="1"/>
          </p:cNvSpPr>
          <p:nvPr/>
        </p:nvSpPr>
        <p:spPr bwMode="auto">
          <a:xfrm>
            <a:off x="10038080" y="2209800"/>
            <a:ext cx="76200" cy="762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Oval 120"/>
          <p:cNvSpPr>
            <a:spLocks noChangeArrowheads="1"/>
          </p:cNvSpPr>
          <p:nvPr/>
        </p:nvSpPr>
        <p:spPr bwMode="auto">
          <a:xfrm>
            <a:off x="10017760" y="4424680"/>
            <a:ext cx="76200" cy="762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541538" y="3419961"/>
            <a:ext cx="6666982" cy="1384995"/>
          </a:xfrm>
          <a:prstGeom prst="rect">
            <a:avLst/>
          </a:prstGeom>
          <a:noFill/>
          <a:ln w="76200" cmpd="thickThin">
            <a:solidFill>
              <a:srgbClr val="298CC5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由于五价元素的核外电子中有一个电子不受共价键束缚，所以很容易成为自由电子。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41538" y="4967154"/>
            <a:ext cx="6666982" cy="1384995"/>
          </a:xfrm>
          <a:prstGeom prst="rect">
            <a:avLst/>
          </a:prstGeom>
          <a:noFill/>
          <a:ln w="76200" cmpd="thickThin">
            <a:solidFill>
              <a:srgbClr val="298CC5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自由电子是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多数载流子（多子）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    空穴是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少数载流子（少子）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20" name="AutoShape 149"/>
          <p:cNvSpPr>
            <a:spLocks noChangeArrowheads="1"/>
          </p:cNvSpPr>
          <p:nvPr/>
        </p:nvSpPr>
        <p:spPr bwMode="auto">
          <a:xfrm>
            <a:off x="3360420" y="4361438"/>
            <a:ext cx="2590800" cy="533400"/>
          </a:xfrm>
          <a:prstGeom prst="wedgeRoundRectCallout">
            <a:avLst>
              <a:gd name="adj1" fmla="val -66129"/>
              <a:gd name="adj2" fmla="val 62320"/>
              <a:gd name="adj3" fmla="val 16667"/>
            </a:avLst>
          </a:prstGeom>
          <a:solidFill>
            <a:srgbClr val="FFCC99"/>
          </a:solidFill>
          <a:ln w="12700">
            <a:solidFill>
              <a:srgbClr val="CC3300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rgbClr val="CC3300"/>
                </a:solidFill>
                <a:latin typeface="+mn-ea"/>
                <a:ea typeface="+mn-ea"/>
              </a:rPr>
              <a:t>杂质原子提供</a:t>
            </a:r>
            <a:endParaRPr kumimoji="1" lang="zh-CN" altLang="en-US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121" name="AutoShape 150"/>
          <p:cNvSpPr>
            <a:spLocks noChangeArrowheads="1"/>
          </p:cNvSpPr>
          <p:nvPr/>
        </p:nvSpPr>
        <p:spPr bwMode="auto">
          <a:xfrm>
            <a:off x="5379720" y="5466338"/>
            <a:ext cx="2286000" cy="533400"/>
          </a:xfrm>
          <a:prstGeom prst="wedgeRoundRectCallout">
            <a:avLst>
              <a:gd name="adj1" fmla="val -131833"/>
              <a:gd name="adj2" fmla="val 24226"/>
              <a:gd name="adj3" fmla="val 16667"/>
            </a:avLst>
          </a:prstGeom>
          <a:solidFill>
            <a:srgbClr val="FFCC99"/>
          </a:solidFill>
          <a:ln w="12700">
            <a:solidFill>
              <a:srgbClr val="CC3300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dirty="0">
                <a:solidFill>
                  <a:srgbClr val="CC3300"/>
                </a:solidFill>
                <a:latin typeface="+mn-ea"/>
                <a:ea typeface="+mn-ea"/>
              </a:rPr>
              <a:t>由热激发形成</a:t>
            </a:r>
            <a:endParaRPr kumimoji="1" lang="zh-CN" altLang="en-US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122" name="Line 118"/>
          <p:cNvSpPr>
            <a:spLocks noChangeShapeType="1"/>
          </p:cNvSpPr>
          <p:nvPr/>
        </p:nvSpPr>
        <p:spPr bwMode="auto">
          <a:xfrm flipV="1">
            <a:off x="8618220" y="3180337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Oval 116"/>
          <p:cNvSpPr>
            <a:spLocks noChangeArrowheads="1"/>
          </p:cNvSpPr>
          <p:nvPr/>
        </p:nvSpPr>
        <p:spPr bwMode="auto">
          <a:xfrm>
            <a:off x="9216390" y="3112770"/>
            <a:ext cx="76200" cy="762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7098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Oval 117"/>
          <p:cNvSpPr>
            <a:spLocks noChangeArrowheads="1"/>
          </p:cNvSpPr>
          <p:nvPr/>
        </p:nvSpPr>
        <p:spPr bwMode="auto">
          <a:xfrm>
            <a:off x="8505190" y="336804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9" grpId="0"/>
      <p:bldP spid="114" grpId="0" animBg="1" autoUpdateAnimBg="0"/>
      <p:bldP spid="115" grpId="0" animBg="1" autoUpdateAnimBg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0148" y="4349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5.1 </a:t>
            </a:r>
            <a:r>
              <a:rPr lang="zh-CN" altLang="en-US" sz="2000" dirty="0">
                <a:latin typeface="Agency FB" panose="020B0503020202020204" pitchFamily="34" charset="0"/>
              </a:rPr>
              <a:t>半导体基础知识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538" y="901429"/>
            <a:ext cx="667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型半导体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457" y="1615956"/>
            <a:ext cx="6666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在本征半导体中掺入</a:t>
            </a:r>
            <a:r>
              <a:rPr lang="en-US" altLang="zh-CN" sz="2800" b="1" dirty="0">
                <a:latin typeface="+mn-ea"/>
              </a:rPr>
              <a:t>+3</a:t>
            </a:r>
            <a:r>
              <a:rPr lang="zh-CN" altLang="en-US" sz="2800" b="1" dirty="0">
                <a:latin typeface="+mn-ea"/>
              </a:rPr>
              <a:t>价元素，如掺硼（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）。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4" name="Group 20"/>
          <p:cNvGrpSpPr/>
          <p:nvPr/>
        </p:nvGrpSpPr>
        <p:grpSpPr bwMode="auto">
          <a:xfrm>
            <a:off x="7589520" y="1618238"/>
            <a:ext cx="4210050" cy="4191000"/>
            <a:chOff x="228" y="1104"/>
            <a:chExt cx="2652" cy="2640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908" y="1440"/>
              <a:ext cx="576" cy="576"/>
              <a:chOff x="1872" y="1536"/>
              <a:chExt cx="576" cy="576"/>
            </a:xfrm>
          </p:grpSpPr>
          <p:sp>
            <p:nvSpPr>
              <p:cNvPr id="109" name="AutoShape 22"/>
              <p:cNvSpPr>
                <a:spLocks noChangeArrowheads="1"/>
              </p:cNvSpPr>
              <p:nvPr/>
            </p:nvSpPr>
            <p:spPr bwMode="auto">
              <a:xfrm>
                <a:off x="2064" y="172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Oval 23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24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Oval 25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Oval 26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1428" y="1248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28"/>
            <p:cNvGrpSpPr/>
            <p:nvPr/>
          </p:nvGrpSpPr>
          <p:grpSpPr bwMode="auto">
            <a:xfrm>
              <a:off x="948" y="1872"/>
              <a:ext cx="1104" cy="1152"/>
              <a:chOff x="912" y="1968"/>
              <a:chExt cx="1104" cy="1152"/>
            </a:xfrm>
          </p:grpSpPr>
          <p:sp>
            <p:nvSpPr>
              <p:cNvPr id="105" name="AutoShape 29"/>
              <p:cNvSpPr>
                <a:spLocks noChangeArrowheads="1"/>
              </p:cNvSpPr>
              <p:nvPr/>
            </p:nvSpPr>
            <p:spPr bwMode="auto">
              <a:xfrm flipV="1">
                <a:off x="1344" y="1968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" name="AutoShape 30"/>
              <p:cNvSpPr>
                <a:spLocks noChangeArrowheads="1"/>
              </p:cNvSpPr>
              <p:nvPr/>
            </p:nvSpPr>
            <p:spPr bwMode="auto">
              <a:xfrm rot="-5400000">
                <a:off x="1008" y="2352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AutoShape 31"/>
              <p:cNvSpPr>
                <a:spLocks noChangeArrowheads="1"/>
              </p:cNvSpPr>
              <p:nvPr/>
            </p:nvSpPr>
            <p:spPr bwMode="auto">
              <a:xfrm rot="-5400000">
                <a:off x="1704" y="2376"/>
                <a:ext cx="240" cy="38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AutoShape 32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24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33"/>
            <p:cNvGrpSpPr/>
            <p:nvPr/>
          </p:nvGrpSpPr>
          <p:grpSpPr bwMode="auto">
            <a:xfrm>
              <a:off x="900" y="1152"/>
              <a:ext cx="1200" cy="720"/>
              <a:chOff x="864" y="1248"/>
              <a:chExt cx="1200" cy="720"/>
            </a:xfrm>
          </p:grpSpPr>
          <p:sp>
            <p:nvSpPr>
              <p:cNvPr id="102" name="AutoShape 34"/>
              <p:cNvSpPr>
                <a:spLocks noChangeArrowheads="1"/>
              </p:cNvSpPr>
              <p:nvPr/>
            </p:nvSpPr>
            <p:spPr bwMode="auto">
              <a:xfrm rot="-5400000">
                <a:off x="984" y="1608"/>
                <a:ext cx="240" cy="48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AutoShape 35"/>
              <p:cNvSpPr>
                <a:spLocks noChangeArrowheads="1"/>
              </p:cNvSpPr>
              <p:nvPr/>
            </p:nvSpPr>
            <p:spPr bwMode="auto">
              <a:xfrm rot="-5400000">
                <a:off x="1704" y="1608"/>
                <a:ext cx="240" cy="48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AutoShape 36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288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oup 37"/>
            <p:cNvGrpSpPr/>
            <p:nvPr/>
          </p:nvGrpSpPr>
          <p:grpSpPr bwMode="auto">
            <a:xfrm>
              <a:off x="1188" y="1440"/>
              <a:ext cx="576" cy="576"/>
              <a:chOff x="1152" y="1536"/>
              <a:chExt cx="576" cy="576"/>
            </a:xfrm>
          </p:grpSpPr>
          <p:graphicFrame>
            <p:nvGraphicFramePr>
              <p:cNvPr id="96" name="Object 38"/>
              <p:cNvGraphicFramePr>
                <a:graphicFrameLocks noChangeAspect="1"/>
              </p:cNvGraphicFramePr>
              <p:nvPr/>
            </p:nvGraphicFramePr>
            <p:xfrm>
              <a:off x="1152" y="1776"/>
              <a:ext cx="72" cy="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74" name="文档" r:id="rId1" imgW="1407795" imgH="625475" progId="Word.Document.8">
                      <p:embed/>
                    </p:oleObj>
                  </mc:Choice>
                  <mc:Fallback>
                    <p:oleObj name="文档" r:id="rId1" imgW="1407795" imgH="625475" progId="Word.Document.8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776"/>
                            <a:ext cx="72" cy="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" name="Oval 39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41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Oval 4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AutoShape 43"/>
              <p:cNvSpPr>
                <a:spLocks noChangeArrowheads="1"/>
              </p:cNvSpPr>
              <p:nvPr/>
            </p:nvSpPr>
            <p:spPr bwMode="auto">
              <a:xfrm>
                <a:off x="1332" y="172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chemeClr val="bg1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Group 44"/>
            <p:cNvGrpSpPr/>
            <p:nvPr/>
          </p:nvGrpSpPr>
          <p:grpSpPr bwMode="auto">
            <a:xfrm>
              <a:off x="516" y="1488"/>
              <a:ext cx="528" cy="528"/>
              <a:chOff x="480" y="1584"/>
              <a:chExt cx="528" cy="528"/>
            </a:xfrm>
          </p:grpSpPr>
          <p:sp>
            <p:nvSpPr>
              <p:cNvPr id="91" name="Oval 4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" name="Oval 46"/>
              <p:cNvSpPr>
                <a:spLocks noChangeArrowheads="1"/>
              </p:cNvSpPr>
              <p:nvPr/>
            </p:nvSpPr>
            <p:spPr bwMode="auto">
              <a:xfrm>
                <a:off x="768" y="206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47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4" name="Oval 48"/>
              <p:cNvSpPr>
                <a:spLocks noChangeArrowheads="1"/>
              </p:cNvSpPr>
              <p:nvPr/>
            </p:nvSpPr>
            <p:spPr bwMode="auto">
              <a:xfrm>
                <a:off x="480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AutoShape 49"/>
              <p:cNvSpPr>
                <a:spLocks noChangeArrowheads="1"/>
              </p:cNvSpPr>
              <p:nvPr/>
            </p:nvSpPr>
            <p:spPr bwMode="auto">
              <a:xfrm>
                <a:off x="624" y="174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50"/>
            <p:cNvGrpSpPr/>
            <p:nvPr/>
          </p:nvGrpSpPr>
          <p:grpSpPr bwMode="auto">
            <a:xfrm>
              <a:off x="516" y="2208"/>
              <a:ext cx="528" cy="576"/>
              <a:chOff x="480" y="2304"/>
              <a:chExt cx="528" cy="576"/>
            </a:xfrm>
          </p:grpSpPr>
          <p:sp>
            <p:nvSpPr>
              <p:cNvPr id="86" name="Oval 51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/>
            </p:nvSpPr>
            <p:spPr bwMode="auto">
              <a:xfrm>
                <a:off x="768" y="230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AutoShape 55"/>
              <p:cNvSpPr>
                <a:spLocks noChangeArrowheads="1"/>
              </p:cNvSpPr>
              <p:nvPr/>
            </p:nvSpPr>
            <p:spPr bwMode="auto">
              <a:xfrm>
                <a:off x="636" y="244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" name="Oval 56"/>
            <p:cNvSpPr>
              <a:spLocks noChangeArrowheads="1"/>
            </p:cNvSpPr>
            <p:nvPr/>
          </p:nvSpPr>
          <p:spPr bwMode="auto">
            <a:xfrm>
              <a:off x="1476" y="2688"/>
              <a:ext cx="48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" name="Group 57"/>
            <p:cNvGrpSpPr/>
            <p:nvPr/>
          </p:nvGrpSpPr>
          <p:grpSpPr bwMode="auto">
            <a:xfrm>
              <a:off x="1188" y="2160"/>
              <a:ext cx="624" cy="432"/>
              <a:chOff x="1152" y="2256"/>
              <a:chExt cx="624" cy="432"/>
            </a:xfrm>
          </p:grpSpPr>
          <p:sp>
            <p:nvSpPr>
              <p:cNvPr id="82" name="Oval 58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" name="Oval 59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4" name="Oval 60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5" name="AutoShape 61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Group 62"/>
            <p:cNvGrpSpPr/>
            <p:nvPr/>
          </p:nvGrpSpPr>
          <p:grpSpPr bwMode="auto">
            <a:xfrm>
              <a:off x="1908" y="2160"/>
              <a:ext cx="624" cy="624"/>
              <a:chOff x="1872" y="2256"/>
              <a:chExt cx="624" cy="624"/>
            </a:xfrm>
          </p:grpSpPr>
          <p:sp>
            <p:nvSpPr>
              <p:cNvPr id="77" name="Oval 63"/>
              <p:cNvSpPr>
                <a:spLocks noChangeArrowheads="1"/>
              </p:cNvSpPr>
              <p:nvPr/>
            </p:nvSpPr>
            <p:spPr bwMode="auto">
              <a:xfrm>
                <a:off x="2160" y="22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" name="Oval 64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" name="Oval 65"/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Oval 6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AutoShape 67"/>
              <p:cNvSpPr>
                <a:spLocks noChangeArrowheads="1"/>
              </p:cNvSpPr>
              <p:nvPr/>
            </p:nvSpPr>
            <p:spPr bwMode="auto">
              <a:xfrm>
                <a:off x="2064" y="246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rgbClr val="FFFF99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rgbClr val="FFFF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Group 68"/>
            <p:cNvGrpSpPr/>
            <p:nvPr/>
          </p:nvGrpSpPr>
          <p:grpSpPr bwMode="auto">
            <a:xfrm>
              <a:off x="1188" y="2832"/>
              <a:ext cx="624" cy="576"/>
              <a:chOff x="1152" y="2928"/>
              <a:chExt cx="624" cy="576"/>
            </a:xfrm>
          </p:grpSpPr>
          <p:sp>
            <p:nvSpPr>
              <p:cNvPr id="69" name="Oval 69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Oval 70"/>
              <p:cNvSpPr>
                <a:spLocks noChangeArrowheads="1"/>
              </p:cNvSpPr>
              <p:nvPr/>
            </p:nvSpPr>
            <p:spPr bwMode="auto">
              <a:xfrm>
                <a:off x="1152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Oval 71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Oval 7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AutoShape 73"/>
              <p:cNvSpPr>
                <a:spLocks noChangeArrowheads="1"/>
              </p:cNvSpPr>
              <p:nvPr/>
            </p:nvSpPr>
            <p:spPr bwMode="auto">
              <a:xfrm>
                <a:off x="1356" y="3120"/>
                <a:ext cx="240" cy="240"/>
              </a:xfrm>
              <a:prstGeom prst="flowChartConnector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C2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aseline="-4000">
                    <a:solidFill>
                      <a:schemeClr val="bg1"/>
                    </a:solidFill>
                    <a:ea typeface="宋体" panose="02010600030101010101" pitchFamily="2" charset="-122"/>
                  </a:rPr>
                  <a:t>+4</a:t>
                </a:r>
                <a:endParaRPr kumimoji="1" lang="en-US" altLang="zh-CN" baseline="-4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Group 74"/>
            <p:cNvGrpSpPr/>
            <p:nvPr/>
          </p:nvGrpSpPr>
          <p:grpSpPr bwMode="auto">
            <a:xfrm>
              <a:off x="228" y="1104"/>
              <a:ext cx="2652" cy="2640"/>
              <a:chOff x="192" y="1200"/>
              <a:chExt cx="2652" cy="2640"/>
            </a:xfrm>
          </p:grpSpPr>
          <p:sp>
            <p:nvSpPr>
              <p:cNvPr id="28" name="Oval 75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Oval 76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Oval 77"/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Oval 78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Oval 79"/>
              <p:cNvSpPr>
                <a:spLocks noChangeArrowheads="1"/>
              </p:cNvSpPr>
              <p:nvPr/>
            </p:nvSpPr>
            <p:spPr bwMode="auto">
              <a:xfrm>
                <a:off x="336" y="18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Oval 80"/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Oval 81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Oval 82"/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83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Oval 84"/>
              <p:cNvSpPr>
                <a:spLocks noChangeArrowheads="1"/>
              </p:cNvSpPr>
              <p:nvPr/>
            </p:nvSpPr>
            <p:spPr bwMode="auto">
              <a:xfrm>
                <a:off x="1440" y="3600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Oval 85"/>
              <p:cNvSpPr>
                <a:spLocks noChangeArrowheads="1"/>
              </p:cNvSpPr>
              <p:nvPr/>
            </p:nvSpPr>
            <p:spPr bwMode="auto">
              <a:xfrm>
                <a:off x="768" y="3624"/>
                <a:ext cx="48" cy="48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9" name="Group 86"/>
              <p:cNvGrpSpPr/>
              <p:nvPr/>
            </p:nvGrpSpPr>
            <p:grpSpPr bwMode="auto">
              <a:xfrm>
                <a:off x="192" y="1200"/>
                <a:ext cx="2652" cy="2640"/>
                <a:chOff x="192" y="1200"/>
                <a:chExt cx="2652" cy="2640"/>
              </a:xfrm>
            </p:grpSpPr>
            <p:sp>
              <p:nvSpPr>
                <p:cNvPr id="40" name="AutoShape 87"/>
                <p:cNvSpPr>
                  <a:spLocks noChangeArrowheads="1"/>
                </p:cNvSpPr>
                <p:nvPr/>
              </p:nvSpPr>
              <p:spPr bwMode="auto">
                <a:xfrm>
                  <a:off x="2064" y="196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" name="AutoShape 8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384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" name="AutoShape 89"/>
                <p:cNvSpPr>
                  <a:spLocks noChangeArrowheads="1"/>
                </p:cNvSpPr>
                <p:nvPr/>
              </p:nvSpPr>
              <p:spPr bwMode="auto">
                <a:xfrm>
                  <a:off x="624" y="196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AutoShape 90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4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984" y="304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" name="AutoShape 92"/>
                <p:cNvSpPr>
                  <a:spLocks noChangeArrowheads="1"/>
                </p:cNvSpPr>
                <p:nvPr/>
              </p:nvSpPr>
              <p:spPr bwMode="auto">
                <a:xfrm rot="-5400000">
                  <a:off x="1728" y="3024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88" y="2976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AutoShape 94"/>
                <p:cNvSpPr>
                  <a:spLocks noChangeArrowheads="1"/>
                </p:cNvSpPr>
                <p:nvPr/>
              </p:nvSpPr>
              <p:spPr bwMode="auto">
                <a:xfrm rot="-5400000">
                  <a:off x="264" y="232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AutoShape 95"/>
                <p:cNvSpPr>
                  <a:spLocks noChangeArrowheads="1"/>
                </p:cNvSpPr>
                <p:nvPr/>
              </p:nvSpPr>
              <p:spPr bwMode="auto">
                <a:xfrm rot="-5400000">
                  <a:off x="288" y="1620"/>
                  <a:ext cx="240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AutoShape 96"/>
                <p:cNvSpPr>
                  <a:spLocks noChangeArrowheads="1"/>
                </p:cNvSpPr>
                <p:nvPr/>
              </p:nvSpPr>
              <p:spPr bwMode="auto">
                <a:xfrm>
                  <a:off x="2064" y="336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AutoShape 97"/>
                <p:cNvSpPr>
                  <a:spLocks noChangeArrowheads="1"/>
                </p:cNvSpPr>
                <p:nvPr/>
              </p:nvSpPr>
              <p:spPr bwMode="auto">
                <a:xfrm>
                  <a:off x="1344" y="336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AutoShape 98"/>
                <p:cNvSpPr>
                  <a:spLocks noChangeArrowheads="1"/>
                </p:cNvSpPr>
                <p:nvPr/>
              </p:nvSpPr>
              <p:spPr bwMode="auto">
                <a:xfrm>
                  <a:off x="624" y="340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AutoShape 99"/>
                <p:cNvSpPr>
                  <a:spLocks noChangeArrowheads="1"/>
                </p:cNvSpPr>
                <p:nvPr/>
              </p:nvSpPr>
              <p:spPr bwMode="auto">
                <a:xfrm>
                  <a:off x="2040" y="1200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3" name="AutoShape 100"/>
                <p:cNvSpPr>
                  <a:spLocks noChangeArrowheads="1"/>
                </p:cNvSpPr>
                <p:nvPr/>
              </p:nvSpPr>
              <p:spPr bwMode="auto">
                <a:xfrm>
                  <a:off x="624" y="1248"/>
                  <a:ext cx="288" cy="432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54" name="Group 101"/>
                <p:cNvGrpSpPr/>
                <p:nvPr/>
              </p:nvGrpSpPr>
              <p:grpSpPr bwMode="auto">
                <a:xfrm>
                  <a:off x="480" y="2976"/>
                  <a:ext cx="576" cy="528"/>
                  <a:chOff x="480" y="2976"/>
                  <a:chExt cx="576" cy="528"/>
                </a:xfrm>
              </p:grpSpPr>
              <p:sp>
                <p:nvSpPr>
                  <p:cNvPr id="6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97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6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3168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7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5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3144"/>
                    <a:ext cx="240" cy="240"/>
                  </a:xfrm>
                  <a:prstGeom prst="flowChartConnector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C200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aseline="-4000">
                        <a:solidFill>
                          <a:srgbClr val="FFFF99"/>
                        </a:solidFill>
                        <a:ea typeface="宋体" panose="02010600030101010101" pitchFamily="2" charset="-122"/>
                      </a:rPr>
                      <a:t>+4</a:t>
                    </a:r>
                    <a:endParaRPr kumimoji="1" lang="en-US" altLang="zh-CN" baseline="-4000">
                      <a:solidFill>
                        <a:srgbClr val="FFFF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5" name="Group 107"/>
                <p:cNvGrpSpPr/>
                <p:nvPr/>
              </p:nvGrpSpPr>
              <p:grpSpPr bwMode="auto">
                <a:xfrm>
                  <a:off x="1920" y="2976"/>
                  <a:ext cx="576" cy="528"/>
                  <a:chOff x="1920" y="2976"/>
                  <a:chExt cx="576" cy="528"/>
                </a:xfrm>
              </p:grpSpPr>
              <p:sp>
                <p:nvSpPr>
                  <p:cNvPr id="59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7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2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456"/>
                    <a:ext cx="48" cy="48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3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088" y="3144"/>
                    <a:ext cx="240" cy="240"/>
                  </a:xfrm>
                  <a:prstGeom prst="flowChartConnector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C20000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baseline="-4000">
                        <a:solidFill>
                          <a:srgbClr val="FFFF99"/>
                        </a:solidFill>
                        <a:ea typeface="宋体" panose="02010600030101010101" pitchFamily="2" charset="-122"/>
                      </a:rPr>
                      <a:t>+4</a:t>
                    </a:r>
                    <a:endParaRPr kumimoji="1" lang="en-US" altLang="zh-CN" baseline="-4000">
                      <a:solidFill>
                        <a:srgbClr val="FFFF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6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424" y="1608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AutoShape 114"/>
                <p:cNvSpPr>
                  <a:spLocks noChangeArrowheads="1"/>
                </p:cNvSpPr>
                <p:nvPr/>
              </p:nvSpPr>
              <p:spPr bwMode="auto">
                <a:xfrm rot="-5400000">
                  <a:off x="2472" y="2340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AutoShape 115"/>
                <p:cNvSpPr>
                  <a:spLocks noChangeArrowheads="1"/>
                </p:cNvSpPr>
                <p:nvPr/>
              </p:nvSpPr>
              <p:spPr bwMode="auto">
                <a:xfrm rot="-5400000">
                  <a:off x="2484" y="3012"/>
                  <a:ext cx="240" cy="48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14" name="AutoShape 122"/>
          <p:cNvSpPr>
            <a:spLocks noChangeArrowheads="1"/>
          </p:cNvSpPr>
          <p:nvPr/>
        </p:nvSpPr>
        <p:spPr bwMode="auto">
          <a:xfrm>
            <a:off x="9399270" y="2456437"/>
            <a:ext cx="381000" cy="3810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en-US" altLang="zh-CN" baseline="-4000" dirty="0">
                <a:ea typeface="宋体" panose="02010600030101010101" pitchFamily="2" charset="-122"/>
              </a:rPr>
              <a:t>+3</a:t>
            </a:r>
            <a:endParaRPr kumimoji="1" lang="en-US" altLang="zh-CN" baseline="-4000" dirty="0">
              <a:ea typeface="宋体" panose="02010600030101010101" pitchFamily="2" charset="-122"/>
            </a:endParaRPr>
          </a:p>
        </p:txBody>
      </p:sp>
      <p:sp>
        <p:nvSpPr>
          <p:cNvPr id="115" name="AutoShape 122"/>
          <p:cNvSpPr>
            <a:spLocks noChangeArrowheads="1"/>
          </p:cNvSpPr>
          <p:nvPr/>
        </p:nvSpPr>
        <p:spPr bwMode="auto">
          <a:xfrm>
            <a:off x="9429115" y="4670623"/>
            <a:ext cx="381000" cy="381000"/>
          </a:xfrm>
          <a:prstGeom prst="flowChartConnector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en-US" altLang="zh-CN" baseline="-4000" dirty="0">
                <a:ea typeface="宋体" panose="02010600030101010101" pitchFamily="2" charset="-122"/>
              </a:rPr>
              <a:t>+3</a:t>
            </a:r>
            <a:endParaRPr kumimoji="1" lang="en-US" altLang="zh-CN" baseline="-4000" dirty="0">
              <a:ea typeface="宋体" panose="02010600030101010101" pitchFamily="2" charset="-122"/>
            </a:endParaRPr>
          </a:p>
        </p:txBody>
      </p:sp>
      <p:sp>
        <p:nvSpPr>
          <p:cNvPr id="116" name="Oval 120"/>
          <p:cNvSpPr>
            <a:spLocks noChangeArrowheads="1"/>
          </p:cNvSpPr>
          <p:nvPr/>
        </p:nvSpPr>
        <p:spPr bwMode="auto">
          <a:xfrm>
            <a:off x="9946640" y="260604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Oval 120"/>
          <p:cNvSpPr>
            <a:spLocks noChangeArrowheads="1"/>
          </p:cNvSpPr>
          <p:nvPr/>
        </p:nvSpPr>
        <p:spPr bwMode="auto">
          <a:xfrm>
            <a:off x="10027920" y="481076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541538" y="2830751"/>
            <a:ext cx="6666982" cy="954107"/>
          </a:xfrm>
          <a:prstGeom prst="rect">
            <a:avLst/>
          </a:prstGeom>
          <a:noFill/>
          <a:ln w="76200" cmpd="thickThin">
            <a:solidFill>
              <a:srgbClr val="298CC5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由于三价元素的核外只有三个价电子，因而一个掺杂元素将形成一个空穴。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41538" y="4360352"/>
            <a:ext cx="6666982" cy="1384995"/>
          </a:xfrm>
          <a:prstGeom prst="rect">
            <a:avLst/>
          </a:prstGeom>
          <a:noFill/>
          <a:ln w="76200" cmpd="thickThin">
            <a:solidFill>
              <a:srgbClr val="298CC5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    空穴是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多数载流子（多子）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    自由电子是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少数载流子（少子）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20" name="AutoShape 149"/>
          <p:cNvSpPr>
            <a:spLocks noChangeArrowheads="1"/>
          </p:cNvSpPr>
          <p:nvPr/>
        </p:nvSpPr>
        <p:spPr bwMode="auto">
          <a:xfrm>
            <a:off x="3360420" y="3754636"/>
            <a:ext cx="2590800" cy="533400"/>
          </a:xfrm>
          <a:prstGeom prst="wedgeRoundRectCallout">
            <a:avLst>
              <a:gd name="adj1" fmla="val -66129"/>
              <a:gd name="adj2" fmla="val 62320"/>
              <a:gd name="adj3" fmla="val 16667"/>
            </a:avLst>
          </a:prstGeom>
          <a:solidFill>
            <a:srgbClr val="FFCC99"/>
          </a:solidFill>
          <a:ln w="12700">
            <a:solidFill>
              <a:srgbClr val="CC3300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rgbClr val="CC3300"/>
                </a:solidFill>
                <a:latin typeface="+mn-ea"/>
                <a:ea typeface="+mn-ea"/>
              </a:rPr>
              <a:t>杂质原子提供</a:t>
            </a:r>
            <a:endParaRPr kumimoji="1" lang="zh-CN" altLang="en-US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121" name="AutoShape 150"/>
          <p:cNvSpPr>
            <a:spLocks noChangeArrowheads="1"/>
          </p:cNvSpPr>
          <p:nvPr/>
        </p:nvSpPr>
        <p:spPr bwMode="auto">
          <a:xfrm>
            <a:off x="5246370" y="4666238"/>
            <a:ext cx="2286000" cy="533400"/>
          </a:xfrm>
          <a:prstGeom prst="wedgeRoundRectCallout">
            <a:avLst>
              <a:gd name="adj1" fmla="val -81167"/>
              <a:gd name="adj2" fmla="val 54702"/>
              <a:gd name="adj3" fmla="val 16667"/>
            </a:avLst>
          </a:prstGeom>
          <a:solidFill>
            <a:srgbClr val="FFCC99"/>
          </a:solidFill>
          <a:ln w="12700">
            <a:solidFill>
              <a:srgbClr val="CC3300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dirty="0">
                <a:solidFill>
                  <a:srgbClr val="CC3300"/>
                </a:solidFill>
                <a:latin typeface="+mn-ea"/>
                <a:ea typeface="+mn-ea"/>
              </a:rPr>
              <a:t>由本征激发形成</a:t>
            </a:r>
            <a:endParaRPr kumimoji="1" lang="zh-CN" altLang="en-US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122" name="Line 118"/>
          <p:cNvSpPr>
            <a:spLocks noChangeShapeType="1"/>
          </p:cNvSpPr>
          <p:nvPr/>
        </p:nvSpPr>
        <p:spPr bwMode="auto">
          <a:xfrm flipV="1">
            <a:off x="8618220" y="3180337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Oval 116"/>
          <p:cNvSpPr>
            <a:spLocks noChangeArrowheads="1"/>
          </p:cNvSpPr>
          <p:nvPr/>
        </p:nvSpPr>
        <p:spPr bwMode="auto">
          <a:xfrm>
            <a:off x="9216390" y="3112770"/>
            <a:ext cx="76200" cy="762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7098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Oval 117"/>
          <p:cNvSpPr>
            <a:spLocks noChangeArrowheads="1"/>
          </p:cNvSpPr>
          <p:nvPr/>
        </p:nvSpPr>
        <p:spPr bwMode="auto">
          <a:xfrm>
            <a:off x="8505190" y="336804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4" grpId="0" animBg="1" autoUpdateAnimBg="0"/>
      <p:bldP spid="115" grpId="0" animBg="1" autoUpdateAnimBg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4" grpId="0" animBg="1"/>
    </p:bldLst>
  </p:timing>
</p:sld>
</file>

<file path=ppt/tags/tag1.xml><?xml version="1.0" encoding="utf-8"?>
<p:tagLst xmlns:p="http://schemas.openxmlformats.org/presentationml/2006/main">
  <p:tag name="ISLIDE.DIAGRAM" val="fce02f6d-e5cd-4546-9067-9c516b8d3097"/>
</p:tagLst>
</file>

<file path=ppt/tags/tag10.xml><?xml version="1.0" encoding="utf-8"?>
<p:tagLst xmlns:p="http://schemas.openxmlformats.org/presentationml/2006/main">
  <p:tag name="ISLIDE.DIAGRAM" val="fce02f6d-e5cd-4546-9067-9c516b8d3097"/>
</p:tagLst>
</file>

<file path=ppt/tags/tag11.xml><?xml version="1.0" encoding="utf-8"?>
<p:tagLst xmlns:p="http://schemas.openxmlformats.org/presentationml/2006/main">
  <p:tag name="ISLIDE.DIAGRAM" val="fce02f6d-e5cd-4546-9067-9c516b8d3097"/>
</p:tagLst>
</file>

<file path=ppt/tags/tag12.xml><?xml version="1.0" encoding="utf-8"?>
<p:tagLst xmlns:p="http://schemas.openxmlformats.org/presentationml/2006/main">
  <p:tag name="ISLIDE.DIAGRAM" val="fce02f6d-e5cd-4546-9067-9c516b8d3097"/>
</p:tagLst>
</file>

<file path=ppt/tags/tag13.xml><?xml version="1.0" encoding="utf-8"?>
<p:tagLst xmlns:p="http://schemas.openxmlformats.org/presentationml/2006/main">
  <p:tag name="ISLIDE.DIAGRAM" val="fce02f6d-e5cd-4546-9067-9c516b8d3097"/>
</p:tagLst>
</file>

<file path=ppt/tags/tag14.xml><?xml version="1.0" encoding="utf-8"?>
<p:tagLst xmlns:p="http://schemas.openxmlformats.org/presentationml/2006/main">
  <p:tag name="ISLIDE.DIAGRAM" val="fce02f6d-e5cd-4546-9067-9c516b8d3097"/>
</p:tagLst>
</file>

<file path=ppt/tags/tag15.xml><?xml version="1.0" encoding="utf-8"?>
<p:tagLst xmlns:p="http://schemas.openxmlformats.org/presentationml/2006/main">
  <p:tag name="ISLIDE.DIAGRAM" val="fce02f6d-e5cd-4546-9067-9c516b8d3097"/>
</p:tagLst>
</file>

<file path=ppt/tags/tag16.xml><?xml version="1.0" encoding="utf-8"?>
<p:tagLst xmlns:p="http://schemas.openxmlformats.org/presentationml/2006/main">
  <p:tag name="ISLIDE.DIAGRAM" val="fce02f6d-e5cd-4546-9067-9c516b8d3097"/>
</p:tagLst>
</file>

<file path=ppt/tags/tag17.xml><?xml version="1.0" encoding="utf-8"?>
<p:tagLst xmlns:p="http://schemas.openxmlformats.org/presentationml/2006/main">
  <p:tag name="ISLIDE.DIAGRAM" val="fce02f6d-e5cd-4546-9067-9c516b8d3097"/>
</p:tagLst>
</file>

<file path=ppt/tags/tag18.xml><?xml version="1.0" encoding="utf-8"?>
<p:tagLst xmlns:p="http://schemas.openxmlformats.org/presentationml/2006/main">
  <p:tag name="ISLIDE.DIAGRAM" val="fce02f6d-e5cd-4546-9067-9c516b8d3097"/>
</p:tagLst>
</file>

<file path=ppt/tags/tag19.xml><?xml version="1.0" encoding="utf-8"?>
<p:tagLst xmlns:p="http://schemas.openxmlformats.org/presentationml/2006/main">
  <p:tag name="ISLIDE.DIAGRAM" val="fce02f6d-e5cd-4546-9067-9c516b8d3097"/>
</p:tagLst>
</file>

<file path=ppt/tags/tag2.xml><?xml version="1.0" encoding="utf-8"?>
<p:tagLst xmlns:p="http://schemas.openxmlformats.org/presentationml/2006/main">
  <p:tag name="ISLIDE.DIAGRAM" val="fce02f6d-e5cd-4546-9067-9c516b8d3097"/>
</p:tagLst>
</file>

<file path=ppt/tags/tag20.xml><?xml version="1.0" encoding="utf-8"?>
<p:tagLst xmlns:p="http://schemas.openxmlformats.org/presentationml/2006/main">
  <p:tag name="ISLIDE.DIAGRAM" val="fce02f6d-e5cd-4546-9067-9c516b8d3097"/>
</p:tagLst>
</file>

<file path=ppt/tags/tag21.xml><?xml version="1.0" encoding="utf-8"?>
<p:tagLst xmlns:p="http://schemas.openxmlformats.org/presentationml/2006/main">
  <p:tag name="ISLIDE.DIAGRAM" val="fce02f6d-e5cd-4546-9067-9c516b8d3097"/>
</p:tagLst>
</file>

<file path=ppt/tags/tag22.xml><?xml version="1.0" encoding="utf-8"?>
<p:tagLst xmlns:p="http://schemas.openxmlformats.org/presentationml/2006/main">
  <p:tag name="ISLIDE.DIAGRAM" val="fce02f6d-e5cd-4546-9067-9c516b8d3097"/>
</p:tagLst>
</file>

<file path=ppt/tags/tag23.xml><?xml version="1.0" encoding="utf-8"?>
<p:tagLst xmlns:p="http://schemas.openxmlformats.org/presentationml/2006/main">
  <p:tag name="ISLIDE.DIAGRAM" val="fce02f6d-e5cd-4546-9067-9c516b8d3097"/>
</p:tagLst>
</file>

<file path=ppt/tags/tag24.xml><?xml version="1.0" encoding="utf-8"?>
<p:tagLst xmlns:p="http://schemas.openxmlformats.org/presentationml/2006/main">
  <p:tag name="ISLIDE.DIAGRAM" val="fce02f6d-e5cd-4546-9067-9c516b8d3097"/>
</p:tagLst>
</file>

<file path=ppt/tags/tag25.xml><?xml version="1.0" encoding="utf-8"?>
<p:tagLst xmlns:p="http://schemas.openxmlformats.org/presentationml/2006/main">
  <p:tag name="ISLIDE.DIAGRAM" val="fce02f6d-e5cd-4546-9067-9c516b8d3097"/>
</p:tagLst>
</file>

<file path=ppt/tags/tag26.xml><?xml version="1.0" encoding="utf-8"?>
<p:tagLst xmlns:p="http://schemas.openxmlformats.org/presentationml/2006/main">
  <p:tag name="ISLIDE.DIAGRAM" val="fce02f6d-e5cd-4546-9067-9c516b8d3097"/>
</p:tagLst>
</file>

<file path=ppt/tags/tag27.xml><?xml version="1.0" encoding="utf-8"?>
<p:tagLst xmlns:p="http://schemas.openxmlformats.org/presentationml/2006/main">
  <p:tag name="ISLIDE.DIAGRAM" val="fce02f6d-e5cd-4546-9067-9c516b8d3097"/>
</p:tagLst>
</file>

<file path=ppt/tags/tag28.xml><?xml version="1.0" encoding="utf-8"?>
<p:tagLst xmlns:p="http://schemas.openxmlformats.org/presentationml/2006/main">
  <p:tag name="ISLIDE.DIAGRAM" val="fce02f6d-e5cd-4546-9067-9c516b8d3097"/>
</p:tagLst>
</file>

<file path=ppt/tags/tag29.xml><?xml version="1.0" encoding="utf-8"?>
<p:tagLst xmlns:p="http://schemas.openxmlformats.org/presentationml/2006/main">
  <p:tag name="ISLIDE.DIAGRAM" val="fce02f6d-e5cd-4546-9067-9c516b8d3097"/>
</p:tagLst>
</file>

<file path=ppt/tags/tag3.xml><?xml version="1.0" encoding="utf-8"?>
<p:tagLst xmlns:p="http://schemas.openxmlformats.org/presentationml/2006/main">
  <p:tag name="ISLIDE.DIAGRAM" val="fce02f6d-e5cd-4546-9067-9c516b8d3097"/>
</p:tagLst>
</file>

<file path=ppt/tags/tag30.xml><?xml version="1.0" encoding="utf-8"?>
<p:tagLst xmlns:p="http://schemas.openxmlformats.org/presentationml/2006/main">
  <p:tag name="ISLIDE.DIAGRAM" val="fce02f6d-e5cd-4546-9067-9c516b8d3097"/>
</p:tagLst>
</file>

<file path=ppt/tags/tag31.xml><?xml version="1.0" encoding="utf-8"?>
<p:tagLst xmlns:p="http://schemas.openxmlformats.org/presentationml/2006/main">
  <p:tag name="ISLIDE.DIAGRAM" val="fce02f6d-e5cd-4546-9067-9c516b8d3097"/>
</p:tagLst>
</file>

<file path=ppt/tags/tag32.xml><?xml version="1.0" encoding="utf-8"?>
<p:tagLst xmlns:p="http://schemas.openxmlformats.org/presentationml/2006/main">
  <p:tag name="ISLIDE.DIAGRAM" val="fce02f6d-e5cd-4546-9067-9c516b8d3097"/>
</p:tagLst>
</file>

<file path=ppt/tags/tag33.xml><?xml version="1.0" encoding="utf-8"?>
<p:tagLst xmlns:p="http://schemas.openxmlformats.org/presentationml/2006/main">
  <p:tag name="ISLIDE.DIAGRAM" val="fce02f6d-e5cd-4546-9067-9c516b8d3097"/>
</p:tagLst>
</file>

<file path=ppt/tags/tag34.xml><?xml version="1.0" encoding="utf-8"?>
<p:tagLst xmlns:p="http://schemas.openxmlformats.org/presentationml/2006/main">
  <p:tag name="ISLIDE.DIAGRAM" val="fce02f6d-e5cd-4546-9067-9c516b8d3097"/>
</p:tagLst>
</file>

<file path=ppt/tags/tag35.xml><?xml version="1.0" encoding="utf-8"?>
<p:tagLst xmlns:p="http://schemas.openxmlformats.org/presentationml/2006/main">
  <p:tag name="ISLIDE.DIAGRAM" val="fce02f6d-e5cd-4546-9067-9c516b8d3097"/>
</p:tagLst>
</file>

<file path=ppt/tags/tag36.xml><?xml version="1.0" encoding="utf-8"?>
<p:tagLst xmlns:p="http://schemas.openxmlformats.org/presentationml/2006/main">
  <p:tag name="ISLIDE.DIAGRAM" val="fce02f6d-e5cd-4546-9067-9c516b8d3097"/>
</p:tagLst>
</file>

<file path=ppt/tags/tag37.xml><?xml version="1.0" encoding="utf-8"?>
<p:tagLst xmlns:p="http://schemas.openxmlformats.org/presentationml/2006/main">
  <p:tag name="ISLIDE.DIAGRAM" val="fce02f6d-e5cd-4546-9067-9c516b8d3097"/>
</p:tagLst>
</file>

<file path=ppt/tags/tag38.xml><?xml version="1.0" encoding="utf-8"?>
<p:tagLst xmlns:p="http://schemas.openxmlformats.org/presentationml/2006/main">
  <p:tag name="ISLIDE.DIAGRAM" val="fce02f6d-e5cd-4546-9067-9c516b8d3097"/>
</p:tagLst>
</file>

<file path=ppt/tags/tag39.xml><?xml version="1.0" encoding="utf-8"?>
<p:tagLst xmlns:p="http://schemas.openxmlformats.org/presentationml/2006/main">
  <p:tag name="ISLIDE.DIAGRAM" val="fce02f6d-e5cd-4546-9067-9c516b8d3097"/>
</p:tagLst>
</file>

<file path=ppt/tags/tag4.xml><?xml version="1.0" encoding="utf-8"?>
<p:tagLst xmlns:p="http://schemas.openxmlformats.org/presentationml/2006/main">
  <p:tag name="ISLIDE.DIAGRAM" val="fce02f6d-e5cd-4546-9067-9c516b8d3097"/>
</p:tagLst>
</file>

<file path=ppt/tags/tag40.xml><?xml version="1.0" encoding="utf-8"?>
<p:tagLst xmlns:p="http://schemas.openxmlformats.org/presentationml/2006/main">
  <p:tag name="ISLIDE.DIAGRAM" val="fce02f6d-e5cd-4546-9067-9c516b8d3097"/>
</p:tagLst>
</file>

<file path=ppt/tags/tag41.xml><?xml version="1.0" encoding="utf-8"?>
<p:tagLst xmlns:p="http://schemas.openxmlformats.org/presentationml/2006/main">
  <p:tag name="ISLIDE.DIAGRAM" val="fce02f6d-e5cd-4546-9067-9c516b8d3097"/>
</p:tagLst>
</file>

<file path=ppt/tags/tag42.xml><?xml version="1.0" encoding="utf-8"?>
<p:tagLst xmlns:p="http://schemas.openxmlformats.org/presentationml/2006/main">
  <p:tag name="ISLIDE.DIAGRAM" val="fce02f6d-e5cd-4546-9067-9c516b8d3097"/>
</p:tagLst>
</file>

<file path=ppt/tags/tag43.xml><?xml version="1.0" encoding="utf-8"?>
<p:tagLst xmlns:p="http://schemas.openxmlformats.org/presentationml/2006/main">
  <p:tag name="ISLIDE.DIAGRAM" val="fce02f6d-e5cd-4546-9067-9c516b8d3097"/>
</p:tagLst>
</file>

<file path=ppt/tags/tag5.xml><?xml version="1.0" encoding="utf-8"?>
<p:tagLst xmlns:p="http://schemas.openxmlformats.org/presentationml/2006/main">
  <p:tag name="ISLIDE.DIAGRAM" val="fce02f6d-e5cd-4546-9067-9c516b8d3097"/>
</p:tagLst>
</file>

<file path=ppt/tags/tag6.xml><?xml version="1.0" encoding="utf-8"?>
<p:tagLst xmlns:p="http://schemas.openxmlformats.org/presentationml/2006/main">
  <p:tag name="ISLIDE.DIAGRAM" val="fce02f6d-e5cd-4546-9067-9c516b8d3097"/>
</p:tagLst>
</file>

<file path=ppt/tags/tag7.xml><?xml version="1.0" encoding="utf-8"?>
<p:tagLst xmlns:p="http://schemas.openxmlformats.org/presentationml/2006/main">
  <p:tag name="ISLIDE.DIAGRAM" val="fce02f6d-e5cd-4546-9067-9c516b8d3097"/>
</p:tagLst>
</file>

<file path=ppt/tags/tag8.xml><?xml version="1.0" encoding="utf-8"?>
<p:tagLst xmlns:p="http://schemas.openxmlformats.org/presentationml/2006/main">
  <p:tag name="ISLIDE.DIAGRAM" val="fce02f6d-e5cd-4546-9067-9c516b8d3097"/>
</p:tagLst>
</file>

<file path=ppt/tags/tag9.xml><?xml version="1.0" encoding="utf-8"?>
<p:tagLst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7024</Words>
  <Application>WPS 演示</Application>
  <PresentationFormat>宽屏</PresentationFormat>
  <Paragraphs>799</Paragraphs>
  <Slides>48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48</vt:i4>
      </vt:variant>
    </vt:vector>
  </HeadingPairs>
  <TitlesOfParts>
    <vt:vector size="94" baseType="lpstr">
      <vt:lpstr>Arial</vt:lpstr>
      <vt:lpstr>宋体</vt:lpstr>
      <vt:lpstr>Wingdings</vt:lpstr>
      <vt:lpstr>Calibri</vt:lpstr>
      <vt:lpstr>Arial</vt:lpstr>
      <vt:lpstr>微软雅黑</vt:lpstr>
      <vt:lpstr>Agency FB</vt:lpstr>
      <vt:lpstr>Times New Roman</vt:lpstr>
      <vt:lpstr>楷体_GB2312</vt:lpstr>
      <vt:lpstr>Arial Unicode MS</vt:lpstr>
      <vt:lpstr>等线</vt:lpstr>
      <vt:lpstr>黑体</vt:lpstr>
      <vt:lpstr>Symbol</vt:lpstr>
      <vt:lpstr>Kingsoft Phonetic Plain</vt:lpstr>
      <vt:lpstr>Courier Prime</vt:lpstr>
      <vt:lpstr>华文中宋</vt:lpstr>
      <vt:lpstr>新宋体</vt:lpstr>
      <vt:lpstr>方正黑体简体</vt:lpstr>
      <vt:lpstr>PMingLiU-ExtB</vt:lpstr>
      <vt:lpstr>Yu Gothic Medium</vt:lpstr>
      <vt:lpstr>第一PPT，www.1ppt.com</vt:lpstr>
      <vt:lpstr>Word.Document.8</vt:lpstr>
      <vt:lpstr>Equation.DSMT4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Equation.3</vt:lpstr>
      <vt:lpstr>Equation.3</vt:lpstr>
      <vt:lpstr>Equation.3</vt:lpstr>
      <vt:lpstr>Word.Document.8</vt:lpstr>
      <vt:lpstr>Equation.3</vt:lpstr>
      <vt:lpstr>Equation.DSMT4</vt:lpstr>
      <vt:lpstr>Paint.Picture</vt:lpstr>
      <vt:lpstr>Paint.Picture</vt:lpstr>
      <vt:lpstr>Paint.Picture</vt:lpstr>
      <vt:lpstr>Paint.Picture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蜜桔夹心糖</cp:lastModifiedBy>
  <cp:revision>589</cp:revision>
  <dcterms:created xsi:type="dcterms:W3CDTF">2017-08-08T02:58:00Z</dcterms:created>
  <dcterms:modified xsi:type="dcterms:W3CDTF">2019-04-18T13:05:50Z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