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tags/tag19.xml" ContentType="application/vnd.openxmlformats-officedocument.presentationml.tags+xml"/>
  <Override PartName="/ppt/notesSlides/notesSlide23.xml" ContentType="application/vnd.openxmlformats-officedocument.presentationml.notesSlide+xml"/>
  <Override PartName="/ppt/tags/tag20.xml" ContentType="application/vnd.openxmlformats-officedocument.presentationml.tags+xml"/>
  <Override PartName="/ppt/notesSlides/notesSlide24.xml" ContentType="application/vnd.openxmlformats-officedocument.presentationml.notesSlide+xml"/>
  <Override PartName="/ppt/tags/tag21.xml" ContentType="application/vnd.openxmlformats-officedocument.presentationml.tags+xml"/>
  <Override PartName="/ppt/notesSlides/notesSlide25.xml" ContentType="application/vnd.openxmlformats-officedocument.presentationml.notesSlide+xml"/>
  <Override PartName="/ppt/tags/tag22.xml" ContentType="application/vnd.openxmlformats-officedocument.presentationml.tags+xml"/>
  <Override PartName="/ppt/notesSlides/notesSlide26.xml" ContentType="application/vnd.openxmlformats-officedocument.presentationml.notesSlide+xml"/>
  <Override PartName="/ppt/tags/tag23.xml" ContentType="application/vnd.openxmlformats-officedocument.presentationml.tags+xml"/>
  <Override PartName="/ppt/notesSlides/notesSlide27.xml" ContentType="application/vnd.openxmlformats-officedocument.presentationml.notesSlide+xml"/>
  <Override PartName="/ppt/tags/tag24.xml" ContentType="application/vnd.openxmlformats-officedocument.presentationml.tags+xml"/>
  <Override PartName="/ppt/notesSlides/notesSlide28.xml" ContentType="application/vnd.openxmlformats-officedocument.presentationml.notesSlide+xml"/>
  <Override PartName="/ppt/tags/tag25.xml" ContentType="application/vnd.openxmlformats-officedocument.presentationml.tags+xml"/>
  <Override PartName="/ppt/notesSlides/notesSlide29.xml" ContentType="application/vnd.openxmlformats-officedocument.presentationml.notesSlide+xml"/>
  <Override PartName="/ppt/tags/tag26.xml" ContentType="application/vnd.openxmlformats-officedocument.presentationml.tags+xml"/>
  <Override PartName="/ppt/notesSlides/notesSlide30.xml" ContentType="application/vnd.openxmlformats-officedocument.presentationml.notesSlide+xml"/>
  <Override PartName="/ppt/tags/tag27.xml" ContentType="application/vnd.openxmlformats-officedocument.presentationml.tags+xml"/>
  <Override PartName="/ppt/notesSlides/notesSlide31.xml" ContentType="application/vnd.openxmlformats-officedocument.presentationml.notesSlide+xml"/>
  <Override PartName="/ppt/tags/tag28.xml" ContentType="application/vnd.openxmlformats-officedocument.presentationml.tags+xml"/>
  <Override PartName="/ppt/notesSlides/notesSlide32.xml" ContentType="application/vnd.openxmlformats-officedocument.presentationml.notesSlide+xml"/>
  <Override PartName="/ppt/tags/tag29.xml" ContentType="application/vnd.openxmlformats-officedocument.presentationml.tags+xml"/>
  <Override PartName="/ppt/notesSlides/notesSlide33.xml" ContentType="application/vnd.openxmlformats-officedocument.presentationml.notesSlide+xml"/>
  <Override PartName="/ppt/tags/tag30.xml" ContentType="application/vnd.openxmlformats-officedocument.presentationml.tags+xml"/>
  <Override PartName="/ppt/notesSlides/notesSlide34.xml" ContentType="application/vnd.openxmlformats-officedocument.presentationml.notesSlide+xml"/>
  <Override PartName="/ppt/tags/tag31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32.xml" ContentType="application/vnd.openxmlformats-officedocument.presentationml.tags+xml"/>
  <Override PartName="/ppt/notesSlides/notesSlide37.xml" ContentType="application/vnd.openxmlformats-officedocument.presentationml.notesSlide+xml"/>
  <Override PartName="/ppt/tags/tag33.xml" ContentType="application/vnd.openxmlformats-officedocument.presentationml.tags+xml"/>
  <Override PartName="/ppt/notesSlides/notesSlide38.xml" ContentType="application/vnd.openxmlformats-officedocument.presentationml.notesSlide+xml"/>
  <Override PartName="/ppt/tags/tag34.xml" ContentType="application/vnd.openxmlformats-officedocument.presentationml.tags+xml"/>
  <Override PartName="/ppt/notesSlides/notesSlide39.xml" ContentType="application/vnd.openxmlformats-officedocument.presentationml.notesSlide+xml"/>
  <Override PartName="/ppt/tags/tag35.xml" ContentType="application/vnd.openxmlformats-officedocument.presentationml.tags+xml"/>
  <Override PartName="/ppt/notesSlides/notesSlide40.xml" ContentType="application/vnd.openxmlformats-officedocument.presentationml.notesSlide+xml"/>
  <Override PartName="/ppt/tags/tag36.xml" ContentType="application/vnd.openxmlformats-officedocument.presentationml.tags+xml"/>
  <Override PartName="/ppt/notesSlides/notesSlide41.xml" ContentType="application/vnd.openxmlformats-officedocument.presentationml.notesSlide+xml"/>
  <Override PartName="/ppt/tags/tag37.xml" ContentType="application/vnd.openxmlformats-officedocument.presentationml.tags+xml"/>
  <Override PartName="/ppt/notesSlides/notesSlide42.xml" ContentType="application/vnd.openxmlformats-officedocument.presentationml.notesSlide+xml"/>
  <Override PartName="/ppt/tags/tag38.xml" ContentType="application/vnd.openxmlformats-officedocument.presentationml.tags+xml"/>
  <Override PartName="/ppt/notesSlides/notesSlide43.xml" ContentType="application/vnd.openxmlformats-officedocument.presentationml.notesSlide+xml"/>
  <Override PartName="/ppt/tags/tag39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40.xml" ContentType="application/vnd.openxmlformats-officedocument.presentationml.tags+xml"/>
  <Override PartName="/ppt/notesSlides/notesSlide46.xml" ContentType="application/vnd.openxmlformats-officedocument.presentationml.notesSlide+xml"/>
  <Override PartName="/ppt/tags/tag41.xml" ContentType="application/vnd.openxmlformats-officedocument.presentationml.tags+xml"/>
  <Override PartName="/ppt/notesSlides/notesSlide47.xml" ContentType="application/vnd.openxmlformats-officedocument.presentationml.notesSlide+xml"/>
  <Override PartName="/ppt/tags/tag42.xml" ContentType="application/vnd.openxmlformats-officedocument.presentationml.tags+xml"/>
  <Override PartName="/ppt/notesSlides/notesSlide48.xml" ContentType="application/vnd.openxmlformats-officedocument.presentationml.notesSlide+xml"/>
  <Override PartName="/ppt/tags/tag43.xml" ContentType="application/vnd.openxmlformats-officedocument.presentationml.tags+xml"/>
  <Override PartName="/ppt/notesSlides/notesSlide49.xml" ContentType="application/vnd.openxmlformats-officedocument.presentationml.notesSlide+xml"/>
  <Override PartName="/ppt/tags/tag44.xml" ContentType="application/vnd.openxmlformats-officedocument.presentationml.tags+xml"/>
  <Override PartName="/ppt/notesSlides/notesSlide50.xml" ContentType="application/vnd.openxmlformats-officedocument.presentationml.notesSlide+xml"/>
  <Override PartName="/ppt/tags/tag45.xml" ContentType="application/vnd.openxmlformats-officedocument.presentationml.tags+xml"/>
  <Override PartName="/ppt/notesSlides/notesSlide51.xml" ContentType="application/vnd.openxmlformats-officedocument.presentationml.notesSlide+xml"/>
  <Override PartName="/ppt/tags/tag46.xml" ContentType="application/vnd.openxmlformats-officedocument.presentationml.tags+xml"/>
  <Override PartName="/ppt/notesSlides/notesSlide52.xml" ContentType="application/vnd.openxmlformats-officedocument.presentationml.notesSlide+xml"/>
  <Override PartName="/ppt/tags/tag47.xml" ContentType="application/vnd.openxmlformats-officedocument.presentationml.tags+xml"/>
  <Override PartName="/ppt/notesSlides/notesSlide53.xml" ContentType="application/vnd.openxmlformats-officedocument.presentationml.notesSlide+xml"/>
  <Override PartName="/ppt/tags/tag48.xml" ContentType="application/vnd.openxmlformats-officedocument.presentationml.tags+xml"/>
  <Override PartName="/ppt/notesSlides/notesSlide54.xml" ContentType="application/vnd.openxmlformats-officedocument.presentationml.notesSlide+xml"/>
  <Override PartName="/ppt/tags/tag49.xml" ContentType="application/vnd.openxmlformats-officedocument.presentationml.tags+xml"/>
  <Override PartName="/ppt/notesSlides/notesSlide55.xml" ContentType="application/vnd.openxmlformats-officedocument.presentationml.notesSlide+xml"/>
  <Override PartName="/ppt/tags/tag50.xml" ContentType="application/vnd.openxmlformats-officedocument.presentationml.tags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82" r:id="rId2"/>
    <p:sldId id="257" r:id="rId3"/>
    <p:sldId id="259" r:id="rId4"/>
    <p:sldId id="266" r:id="rId5"/>
    <p:sldId id="341" r:id="rId6"/>
    <p:sldId id="342" r:id="rId7"/>
    <p:sldId id="343" r:id="rId8"/>
    <p:sldId id="344" r:id="rId9"/>
    <p:sldId id="345" r:id="rId10"/>
    <p:sldId id="346" r:id="rId11"/>
    <p:sldId id="348" r:id="rId12"/>
    <p:sldId id="349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7" r:id="rId50"/>
    <p:sldId id="388" r:id="rId51"/>
    <p:sldId id="389" r:id="rId52"/>
    <p:sldId id="390" r:id="rId53"/>
    <p:sldId id="391" r:id="rId54"/>
    <p:sldId id="392" r:id="rId55"/>
    <p:sldId id="393" r:id="rId56"/>
    <p:sldId id="394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恬 蒋" initials="恬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CC5"/>
    <a:srgbClr val="4C4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87573" autoAdjust="0"/>
  </p:normalViewPr>
  <p:slideViewPr>
    <p:cSldViewPr snapToGrid="0" showGuides="1">
      <p:cViewPr varScale="1">
        <p:scale>
          <a:sx n="75" d="100"/>
          <a:sy n="75" d="100"/>
        </p:scale>
        <p:origin x="86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AF21E-AA1D-4678-9985-583FF147C86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E13EF-56DF-477F-9799-2CC6E8A63D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7168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在实际应用中，往往需要足够大的增益，并且还要考虑输入电阻和输出电阻等特殊要求。因为单级放大电路很难全面满足这些要求，所以需要采用多级放大电路。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382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42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5145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16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2249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3548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9910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583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2869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016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75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68512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8227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679425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293017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3230786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516855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7167864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913144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38226" y="1866901"/>
            <a:ext cx="3143250" cy="3946525"/>
          </a:xfrm>
          <a:custGeom>
            <a:avLst/>
            <a:gdLst>
              <a:gd name="connsiteX0" fmla="*/ 0 w 3143250"/>
              <a:gd name="connsiteY0" fmla="*/ 0 h 3946525"/>
              <a:gd name="connsiteX1" fmla="*/ 3143250 w 3143250"/>
              <a:gd name="connsiteY1" fmla="*/ 0 h 3946525"/>
              <a:gd name="connsiteX2" fmla="*/ 3143250 w 3143250"/>
              <a:gd name="connsiteY2" fmla="*/ 3946525 h 3946525"/>
              <a:gd name="connsiteX3" fmla="*/ 0 w 3143250"/>
              <a:gd name="connsiteY3" fmla="*/ 3946525 h 394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0" h="3946525">
                <a:moveTo>
                  <a:pt x="0" y="0"/>
                </a:moveTo>
                <a:lnTo>
                  <a:pt x="3143250" y="0"/>
                </a:lnTo>
                <a:lnTo>
                  <a:pt x="3143250" y="3946525"/>
                </a:lnTo>
                <a:lnTo>
                  <a:pt x="0" y="3946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6905625" y="1866901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905625" y="3903307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904224" y="1683655"/>
            <a:ext cx="7583462" cy="4287616"/>
          </a:xfrm>
          <a:custGeom>
            <a:avLst/>
            <a:gdLst>
              <a:gd name="connsiteX0" fmla="*/ 0 w 7583462"/>
              <a:gd name="connsiteY0" fmla="*/ 0 h 4287616"/>
              <a:gd name="connsiteX1" fmla="*/ 7583462 w 7583462"/>
              <a:gd name="connsiteY1" fmla="*/ 0 h 4287616"/>
              <a:gd name="connsiteX2" fmla="*/ 7583462 w 7583462"/>
              <a:gd name="connsiteY2" fmla="*/ 4287616 h 4287616"/>
              <a:gd name="connsiteX3" fmla="*/ 0 w 7583462"/>
              <a:gd name="connsiteY3" fmla="*/ 4287616 h 428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3462" h="4287616">
                <a:moveTo>
                  <a:pt x="0" y="0"/>
                </a:moveTo>
                <a:lnTo>
                  <a:pt x="7583462" y="0"/>
                </a:lnTo>
                <a:lnTo>
                  <a:pt x="7583462" y="4287616"/>
                </a:lnTo>
                <a:lnTo>
                  <a:pt x="0" y="42876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52500" y="1574801"/>
            <a:ext cx="5168900" cy="2214563"/>
          </a:xfrm>
          <a:custGeom>
            <a:avLst/>
            <a:gdLst>
              <a:gd name="connsiteX0" fmla="*/ 0 w 5168900"/>
              <a:gd name="connsiteY0" fmla="*/ 0 h 2214563"/>
              <a:gd name="connsiteX1" fmla="*/ 5168900 w 5168900"/>
              <a:gd name="connsiteY1" fmla="*/ 0 h 2214563"/>
              <a:gd name="connsiteX2" fmla="*/ 5168900 w 5168900"/>
              <a:gd name="connsiteY2" fmla="*/ 2214563 h 2214563"/>
              <a:gd name="connsiteX3" fmla="*/ 0 w 5168900"/>
              <a:gd name="connsiteY3" fmla="*/ 2214563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900" h="2214563">
                <a:moveTo>
                  <a:pt x="0" y="0"/>
                </a:moveTo>
                <a:lnTo>
                  <a:pt x="5168900" y="0"/>
                </a:lnTo>
                <a:lnTo>
                  <a:pt x="5168900" y="2214563"/>
                </a:lnTo>
                <a:lnTo>
                  <a:pt x="0" y="22145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527800" y="3910167"/>
            <a:ext cx="4687888" cy="2100107"/>
          </a:xfrm>
          <a:custGeom>
            <a:avLst/>
            <a:gdLst>
              <a:gd name="connsiteX0" fmla="*/ 0 w 4687888"/>
              <a:gd name="connsiteY0" fmla="*/ 0 h 2100107"/>
              <a:gd name="connsiteX1" fmla="*/ 4687888 w 4687888"/>
              <a:gd name="connsiteY1" fmla="*/ 0 h 2100107"/>
              <a:gd name="connsiteX2" fmla="*/ 4687888 w 4687888"/>
              <a:gd name="connsiteY2" fmla="*/ 2100107 h 2100107"/>
              <a:gd name="connsiteX3" fmla="*/ 0 w 4687888"/>
              <a:gd name="connsiteY3" fmla="*/ 2100107 h 210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7888" h="2100107">
                <a:moveTo>
                  <a:pt x="0" y="0"/>
                </a:moveTo>
                <a:lnTo>
                  <a:pt x="4687888" y="0"/>
                </a:lnTo>
                <a:lnTo>
                  <a:pt x="4687888" y="2100107"/>
                </a:lnTo>
                <a:lnTo>
                  <a:pt x="0" y="2100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3432175" y="1"/>
            <a:ext cx="8759827" cy="7893048"/>
          </a:xfrm>
          <a:custGeom>
            <a:avLst/>
            <a:gdLst>
              <a:gd name="connsiteX0" fmla="*/ 7838282 w 8759827"/>
              <a:gd name="connsiteY0" fmla="*/ 3101973 h 7893048"/>
              <a:gd name="connsiteX1" fmla="*/ 8759827 w 8759827"/>
              <a:gd name="connsiteY1" fmla="*/ 4025048 h 7893048"/>
              <a:gd name="connsiteX2" fmla="*/ 8759827 w 8759827"/>
              <a:gd name="connsiteY2" fmla="*/ 6969974 h 7893048"/>
              <a:gd name="connsiteX3" fmla="*/ 7838282 w 8759827"/>
              <a:gd name="connsiteY3" fmla="*/ 7893048 h 7893048"/>
              <a:gd name="connsiteX4" fmla="*/ 5446713 w 8759827"/>
              <a:gd name="connsiteY4" fmla="*/ 5497511 h 7893048"/>
              <a:gd name="connsiteX5" fmla="*/ 5087145 w 8759827"/>
              <a:gd name="connsiteY5" fmla="*/ 352424 h 7893048"/>
              <a:gd name="connsiteX6" fmla="*/ 7478714 w 8759827"/>
              <a:gd name="connsiteY6" fmla="*/ 2747962 h 7893048"/>
              <a:gd name="connsiteX7" fmla="*/ 5087145 w 8759827"/>
              <a:gd name="connsiteY7" fmla="*/ 5143499 h 7893048"/>
              <a:gd name="connsiteX8" fmla="*/ 2695578 w 8759827"/>
              <a:gd name="connsiteY8" fmla="*/ 2747962 h 7893048"/>
              <a:gd name="connsiteX9" fmla="*/ 5459391 w 8759827"/>
              <a:gd name="connsiteY9" fmla="*/ 0 h 7893048"/>
              <a:gd name="connsiteX10" fmla="*/ 8759827 w 8759827"/>
              <a:gd name="connsiteY10" fmla="*/ 0 h 7893048"/>
              <a:gd name="connsiteX11" fmla="*/ 8759827 w 8759827"/>
              <a:gd name="connsiteY11" fmla="*/ 1485162 h 7893048"/>
              <a:gd name="connsiteX12" fmla="*/ 7838282 w 8759827"/>
              <a:gd name="connsiteY12" fmla="*/ 2408236 h 7893048"/>
              <a:gd name="connsiteX13" fmla="*/ 5446713 w 8759827"/>
              <a:gd name="connsiteY13" fmla="*/ 12699 h 7893048"/>
              <a:gd name="connsiteX14" fmla="*/ 12678 w 8759827"/>
              <a:gd name="connsiteY14" fmla="*/ 0 h 7893048"/>
              <a:gd name="connsiteX15" fmla="*/ 4770461 w 8759827"/>
              <a:gd name="connsiteY15" fmla="*/ 0 h 7893048"/>
              <a:gd name="connsiteX16" fmla="*/ 4783139 w 8759827"/>
              <a:gd name="connsiteY16" fmla="*/ 12699 h 7893048"/>
              <a:gd name="connsiteX17" fmla="*/ 2391571 w 8759827"/>
              <a:gd name="connsiteY17" fmla="*/ 2408236 h 7893048"/>
              <a:gd name="connsiteX18" fmla="*/ 0 w 8759827"/>
              <a:gd name="connsiteY18" fmla="*/ 12699 h 789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59827" h="7893048">
                <a:moveTo>
                  <a:pt x="7838282" y="3101973"/>
                </a:moveTo>
                <a:lnTo>
                  <a:pt x="8759827" y="4025048"/>
                </a:lnTo>
                <a:lnTo>
                  <a:pt x="8759827" y="6969974"/>
                </a:lnTo>
                <a:lnTo>
                  <a:pt x="7838282" y="7893048"/>
                </a:lnTo>
                <a:lnTo>
                  <a:pt x="5446713" y="5497511"/>
                </a:lnTo>
                <a:close/>
                <a:moveTo>
                  <a:pt x="5087145" y="352424"/>
                </a:moveTo>
                <a:lnTo>
                  <a:pt x="7478714" y="2747962"/>
                </a:lnTo>
                <a:lnTo>
                  <a:pt x="5087145" y="5143499"/>
                </a:lnTo>
                <a:lnTo>
                  <a:pt x="2695578" y="2747962"/>
                </a:lnTo>
                <a:close/>
                <a:moveTo>
                  <a:pt x="5459391" y="0"/>
                </a:moveTo>
                <a:lnTo>
                  <a:pt x="8759827" y="0"/>
                </a:lnTo>
                <a:lnTo>
                  <a:pt x="8759827" y="1485162"/>
                </a:lnTo>
                <a:lnTo>
                  <a:pt x="7838282" y="2408236"/>
                </a:lnTo>
                <a:lnTo>
                  <a:pt x="5446713" y="12699"/>
                </a:lnTo>
                <a:close/>
                <a:moveTo>
                  <a:pt x="12678" y="0"/>
                </a:moveTo>
                <a:lnTo>
                  <a:pt x="4770461" y="0"/>
                </a:lnTo>
                <a:lnTo>
                  <a:pt x="4783139" y="12699"/>
                </a:lnTo>
                <a:lnTo>
                  <a:pt x="2391571" y="2408236"/>
                </a:lnTo>
                <a:lnTo>
                  <a:pt x="0" y="126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9.bin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4.emf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4.emf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3.bin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6.bin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5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8.bin"/><Relationship Id="rId2" Type="http://schemas.openxmlformats.org/officeDocument/2006/relationships/tags" Target="../tags/tag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4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9.bin"/><Relationship Id="rId4" Type="http://schemas.openxmlformats.org/officeDocument/2006/relationships/notesSlide" Target="../notesSlides/notesSlide23.xml"/><Relationship Id="rId9" Type="http://schemas.openxmlformats.org/officeDocument/2006/relationships/image" Target="../media/image3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32.bin"/><Relationship Id="rId2" Type="http://schemas.openxmlformats.org/officeDocument/2006/relationships/tags" Target="../tags/tag2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1.bin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34.bin"/><Relationship Id="rId2" Type="http://schemas.openxmlformats.org/officeDocument/2006/relationships/tags" Target="../tags/tag2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1.wmf"/><Relationship Id="rId4" Type="http://schemas.openxmlformats.org/officeDocument/2006/relationships/notesSlide" Target="../notesSlides/notesSlide27.xml"/><Relationship Id="rId9" Type="http://schemas.openxmlformats.org/officeDocument/2006/relationships/oleObject" Target="../embeddings/oleObject3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5.w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8.png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47.wmf"/><Relationship Id="rId2" Type="http://schemas.openxmlformats.org/officeDocument/2006/relationships/tags" Target="../tags/tag24.xml"/><Relationship Id="rId16" Type="http://schemas.openxmlformats.org/officeDocument/2006/relationships/oleObject" Target="../embeddings/oleObject41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2.wmf"/><Relationship Id="rId11" Type="http://schemas.openxmlformats.org/officeDocument/2006/relationships/image" Target="../media/image44.wmf"/><Relationship Id="rId5" Type="http://schemas.openxmlformats.org/officeDocument/2006/relationships/oleObject" Target="../embeddings/oleObject36.bin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38.bin"/><Relationship Id="rId4" Type="http://schemas.openxmlformats.org/officeDocument/2006/relationships/notesSlide" Target="../notesSlides/notesSlide28.xml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4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42.bin"/><Relationship Id="rId2" Type="http://schemas.openxmlformats.org/officeDocument/2006/relationships/tags" Target="../tags/tag2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3.png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6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49.bin"/><Relationship Id="rId2" Type="http://schemas.openxmlformats.org/officeDocument/2006/relationships/tags" Target="../tags/tag26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52.wmf"/><Relationship Id="rId4" Type="http://schemas.openxmlformats.org/officeDocument/2006/relationships/notesSlide" Target="../notesSlides/notesSlide30.xml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0.bin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8.wmf"/><Relationship Id="rId2" Type="http://schemas.openxmlformats.org/officeDocument/2006/relationships/tags" Target="../tags/tag28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9.png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0.wmf"/><Relationship Id="rId12" Type="http://schemas.openxmlformats.org/officeDocument/2006/relationships/image" Target="../media/image64.png"/><Relationship Id="rId2" Type="http://schemas.openxmlformats.org/officeDocument/2006/relationships/tags" Target="../tags/tag29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62.wmf"/><Relationship Id="rId5" Type="http://schemas.openxmlformats.org/officeDocument/2006/relationships/image" Target="../media/image63.png"/><Relationship Id="rId10" Type="http://schemas.openxmlformats.org/officeDocument/2006/relationships/oleObject" Target="../embeddings/oleObject54.bin"/><Relationship Id="rId4" Type="http://schemas.openxmlformats.org/officeDocument/2006/relationships/notesSlide" Target="../notesSlides/notesSlide33.xml"/><Relationship Id="rId9" Type="http://schemas.openxmlformats.org/officeDocument/2006/relationships/image" Target="../media/image6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59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8.wmf"/><Relationship Id="rId2" Type="http://schemas.openxmlformats.org/officeDocument/2006/relationships/tags" Target="../tags/tag30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67.wmf"/><Relationship Id="rId4" Type="http://schemas.openxmlformats.org/officeDocument/2006/relationships/notesSlide" Target="../notesSlides/notesSlide34.xml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61.bin"/><Relationship Id="rId2" Type="http://schemas.openxmlformats.org/officeDocument/2006/relationships/tags" Target="../tags/tag3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72.wmf"/><Relationship Id="rId4" Type="http://schemas.openxmlformats.org/officeDocument/2006/relationships/notesSlide" Target="../notesSlides/notesSlide35.xml"/><Relationship Id="rId9" Type="http://schemas.openxmlformats.org/officeDocument/2006/relationships/oleObject" Target="../embeddings/oleObject62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8.png"/><Relationship Id="rId2" Type="http://schemas.openxmlformats.org/officeDocument/2006/relationships/tags" Target="../tags/tag3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5.wmf"/><Relationship Id="rId11" Type="http://schemas.openxmlformats.org/officeDocument/2006/relationships/image" Target="../media/image77.wmf"/><Relationship Id="rId5" Type="http://schemas.openxmlformats.org/officeDocument/2006/relationships/oleObject" Target="../embeddings/oleObject63.bin"/><Relationship Id="rId10" Type="http://schemas.openxmlformats.org/officeDocument/2006/relationships/oleObject" Target="../embeddings/oleObject65.bin"/><Relationship Id="rId4" Type="http://schemas.openxmlformats.org/officeDocument/2006/relationships/notesSlide" Target="../notesSlides/notesSlide40.xml"/><Relationship Id="rId9" Type="http://schemas.openxmlformats.org/officeDocument/2006/relationships/image" Target="../media/image7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Relationship Id="rId5" Type="http://schemas.openxmlformats.org/officeDocument/2006/relationships/image" Target="../media/image73.png"/><Relationship Id="rId4" Type="http://schemas.openxmlformats.org/officeDocument/2006/relationships/image" Target="../media/image79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Relationship Id="rId5" Type="http://schemas.openxmlformats.org/officeDocument/2006/relationships/image" Target="../media/image81.jpeg"/><Relationship Id="rId4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Relationship Id="rId5" Type="http://schemas.openxmlformats.org/officeDocument/2006/relationships/image" Target="../media/image82.jpeg"/><Relationship Id="rId4" Type="http://schemas.openxmlformats.org/officeDocument/2006/relationships/image" Target="../media/image8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3.emf"/><Relationship Id="rId5" Type="http://schemas.openxmlformats.org/officeDocument/2006/relationships/oleObject" Target="../embeddings/oleObject66.bin"/><Relationship Id="rId4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Relationship Id="rId4" Type="http://schemas.openxmlformats.org/officeDocument/2006/relationships/image" Target="../media/image8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Relationship Id="rId4" Type="http://schemas.openxmlformats.org/officeDocument/2006/relationships/image" Target="../media/image8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8.emf"/><Relationship Id="rId5" Type="http://schemas.openxmlformats.org/officeDocument/2006/relationships/oleObject" Target="../embeddings/oleObject67.bin"/><Relationship Id="rId4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Relationship Id="rId4" Type="http://schemas.openxmlformats.org/officeDocument/2006/relationships/image" Target="../media/image8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Relationship Id="rId4" Type="http://schemas.openxmlformats.org/officeDocument/2006/relationships/image" Target="../media/image9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0.png"/><Relationship Id="rId2" Type="http://schemas.openxmlformats.org/officeDocument/2006/relationships/tags" Target="../tags/tag4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68.bin"/><Relationship Id="rId4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Relationship Id="rId4" Type="http://schemas.openxmlformats.org/officeDocument/2006/relationships/image" Target="../media/image9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Relationship Id="rId4" Type="http://schemas.openxmlformats.org/officeDocument/2006/relationships/image" Target="../media/image9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4.emf"/><Relationship Id="rId5" Type="http://schemas.openxmlformats.org/officeDocument/2006/relationships/oleObject" Target="../embeddings/oleObject69.bin"/><Relationship Id="rId4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9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7.bin"/><Relationship Id="rId2" Type="http://schemas.openxmlformats.org/officeDocument/2006/relationships/tags" Target="../tags/tag3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8.bin"/><Relationship Id="rId4" Type="http://schemas.openxmlformats.org/officeDocument/2006/relationships/notesSlide" Target="../notesSlides/notesSlide6.xml"/><Relationship Id="rId9" Type="http://schemas.openxmlformats.org/officeDocument/2006/relationships/oleObject" Target="../embeddings/oleObject3.bin"/><Relationship Id="rId1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w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wmf"/><Relationship Id="rId4" Type="http://schemas.openxmlformats.org/officeDocument/2006/relationships/notesSlide" Target="../notesSlides/notesSlide7.xml"/><Relationship Id="rId9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4.bin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7.wmf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9.wmf"/><Relationship Id="rId5" Type="http://schemas.openxmlformats.org/officeDocument/2006/relationships/image" Target="../media/image20.png"/><Relationship Id="rId10" Type="http://schemas.openxmlformats.org/officeDocument/2006/relationships/oleObject" Target="../embeddings/oleObject17.bin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181366" y="2380269"/>
            <a:ext cx="532130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第六章 放大电路基础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243673" y="435580"/>
            <a:ext cx="170370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6.1 放大的概念</a:t>
            </a:r>
          </a:p>
        </p:txBody>
      </p:sp>
      <p:sp>
        <p:nvSpPr>
          <p:cNvPr id="2" name="矩形 1"/>
          <p:cNvSpPr/>
          <p:nvPr/>
        </p:nvSpPr>
        <p:spPr>
          <a:xfrm>
            <a:off x="1741805" y="1088390"/>
            <a:ext cx="324675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．非线性失真系数</a:t>
            </a:r>
          </a:p>
        </p:txBody>
      </p:sp>
      <p:sp>
        <p:nvSpPr>
          <p:cNvPr id="5" name="矩形 4"/>
          <p:cNvSpPr/>
          <p:nvPr/>
        </p:nvSpPr>
        <p:spPr>
          <a:xfrm>
            <a:off x="2209800" y="1709420"/>
            <a:ext cx="87617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D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=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sqrt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( (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A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2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/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A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1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)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2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+ (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A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3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/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A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1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)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2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+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…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) 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（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6.13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）</a:t>
            </a:r>
          </a:p>
        </p:txBody>
      </p:sp>
      <p:sp>
        <p:nvSpPr>
          <p:cNvPr id="6" name="矩形 5"/>
          <p:cNvSpPr/>
          <p:nvPr/>
        </p:nvSpPr>
        <p:spPr>
          <a:xfrm>
            <a:off x="1741805" y="2616200"/>
            <a:ext cx="395446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．最大不失真输出电压</a:t>
            </a:r>
          </a:p>
        </p:txBody>
      </p:sp>
      <p:sp>
        <p:nvSpPr>
          <p:cNvPr id="7" name="矩形 6"/>
          <p:cNvSpPr/>
          <p:nvPr/>
        </p:nvSpPr>
        <p:spPr>
          <a:xfrm>
            <a:off x="1741805" y="5038725"/>
            <a:ext cx="395446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．最大输出功率与效率</a:t>
            </a:r>
          </a:p>
        </p:txBody>
      </p:sp>
      <p:grpSp>
        <p:nvGrpSpPr>
          <p:cNvPr id="5127" name="组合 8"/>
          <p:cNvGrpSpPr/>
          <p:nvPr/>
        </p:nvGrpSpPr>
        <p:grpSpPr>
          <a:xfrm>
            <a:off x="5645785" y="5660390"/>
            <a:ext cx="1600200" cy="990600"/>
            <a:chOff x="3771900" y="4495800"/>
            <a:chExt cx="1600200" cy="990600"/>
          </a:xfrm>
        </p:grpSpPr>
        <p:sp>
          <p:nvSpPr>
            <p:cNvPr id="143362" name="Rectangle 2"/>
            <p:cNvSpPr>
              <a:spLocks noChangeArrowheads="1"/>
            </p:cNvSpPr>
            <p:nvPr/>
          </p:nvSpPr>
          <p:spPr bwMode="auto">
            <a:xfrm>
              <a:off x="3771900" y="4724400"/>
              <a:ext cx="1600200" cy="523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l-GR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Times New Roman" panose="02020603050405020304"/>
                  <a:sym typeface="Symbol Tiger" panose="05050102010706020507"/>
                </a:rPr>
                <a:t>η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=</a:t>
              </a:r>
              <a:endPara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  <a:sym typeface="Symbol Tiger" panose="05050102010706020507"/>
              </a:endParaRPr>
            </a:p>
          </p:txBody>
        </p:sp>
        <p:graphicFrame>
          <p:nvGraphicFramePr>
            <p:cNvPr id="5122" name="Object 1"/>
            <p:cNvGraphicFramePr/>
            <p:nvPr/>
          </p:nvGraphicFramePr>
          <p:xfrm>
            <a:off x="4324350" y="4495800"/>
            <a:ext cx="495300" cy="99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r:id="rId5" imgW="190500" imgH="381000" progId="Equation.DSMT4">
                    <p:embed/>
                  </p:oleObj>
                </mc:Choice>
                <mc:Fallback>
                  <p:oleObj r:id="rId5" imgW="190500" imgH="381000" progId="Equation.DSMT4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24350" y="4495800"/>
                          <a:ext cx="495300" cy="990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42890" y="4306570"/>
          <a:ext cx="2205990" cy="62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r:id="rId7" imgW="939800" imgH="266700" progId="Equation.DSMT4">
                  <p:embed/>
                </p:oleObj>
              </mc:Choice>
              <mc:Fallback>
                <p:oleObj r:id="rId7" imgW="939800" imgH="266700" progId="Equation.DSMT4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42890" y="4306570"/>
                        <a:ext cx="2205990" cy="626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2210435" y="3190875"/>
            <a:ext cx="847090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当输入电压再增大就会使输出波形产生非线性失真是的输出电压，一般用有效值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US" altLang="zh-CN" sz="2800" b="1" i="1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表示，也可用峰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峰值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US" altLang="zh-CN" sz="2800" b="1" i="1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opp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表示。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  <p:bldP spid="6" grpId="0"/>
      <p:bldP spid="6" grpId="1"/>
      <p:bldP spid="7" grpId="0"/>
      <p:bldP spid="7" grpId="1"/>
      <p:bldP spid="9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968283" y="3044616"/>
            <a:ext cx="698627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4400" dirty="0">
                <a:latin typeface="Agency FB" panose="020B0503020202020204" pitchFamily="34" charset="0"/>
              </a:rPr>
              <a:t>6.2 </a:t>
            </a:r>
            <a:r>
              <a:rPr kumimoji="1" lang="zh-CN" altLang="en-US" sz="4400" noProof="0" dirty="0">
                <a:effectLst/>
                <a:latin typeface="+mn-ea"/>
                <a:sym typeface="+mn-ea"/>
              </a:rPr>
              <a:t>基本共射放大电路的分析</a:t>
            </a: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7" grpId="0"/>
      <p:bldP spid="4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58178" y="435580"/>
            <a:ext cx="327533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6.2 基本共射放大电路的分析</a:t>
            </a:r>
          </a:p>
        </p:txBody>
      </p:sp>
      <p:sp>
        <p:nvSpPr>
          <p:cNvPr id="144385" name="Rectangle 1"/>
          <p:cNvSpPr>
            <a:spLocks noChangeArrowheads="1"/>
          </p:cNvSpPr>
          <p:nvPr/>
        </p:nvSpPr>
        <p:spPr bwMode="auto">
          <a:xfrm>
            <a:off x="1082675" y="834073"/>
            <a:ext cx="4876800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放大电路的基本组成 </a:t>
            </a:r>
          </a:p>
        </p:txBody>
      </p:sp>
      <p:pic>
        <p:nvPicPr>
          <p:cNvPr id="44035" name="Picture 2" descr="06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860" y="1590675"/>
            <a:ext cx="4017963" cy="312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4086543" y="4791075"/>
            <a:ext cx="49117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图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6.4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基本共发射极放大电路</a:t>
            </a:r>
          </a:p>
        </p:txBody>
      </p:sp>
      <p:sp>
        <p:nvSpPr>
          <p:cNvPr id="7" name="AutoShape 33"/>
          <p:cNvSpPr>
            <a:spLocks noChangeArrowheads="1"/>
          </p:cNvSpPr>
          <p:nvPr/>
        </p:nvSpPr>
        <p:spPr bwMode="auto">
          <a:xfrm>
            <a:off x="1953260" y="3136265"/>
            <a:ext cx="1214755" cy="532765"/>
          </a:xfrm>
          <a:prstGeom prst="wedgeRoundRectCallout">
            <a:avLst>
              <a:gd name="adj1" fmla="val 113398"/>
              <a:gd name="adj2" fmla="val 85362"/>
              <a:gd name="adj3" fmla="val 16667"/>
            </a:avLst>
          </a:prstGeom>
          <a:solidFill>
            <a:srgbClr val="FFFF99">
              <a:alpha val="37000"/>
            </a:srgbClr>
          </a:solidFill>
          <a:ln w="38100">
            <a:solidFill>
              <a:srgbClr val="CC99FF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信号源</a:t>
            </a:r>
          </a:p>
        </p:txBody>
      </p:sp>
      <p:grpSp>
        <p:nvGrpSpPr>
          <p:cNvPr id="4" name="组合 24"/>
          <p:cNvGrpSpPr/>
          <p:nvPr/>
        </p:nvGrpSpPr>
        <p:grpSpPr>
          <a:xfrm>
            <a:off x="4848860" y="3800475"/>
            <a:ext cx="1219200" cy="533400"/>
            <a:chOff x="3124200" y="3429000"/>
            <a:chExt cx="1219200" cy="533400"/>
          </a:xfrm>
        </p:grpSpPr>
        <p:sp>
          <p:nvSpPr>
            <p:cNvPr id="16" name="弧形 15"/>
            <p:cNvSpPr/>
            <p:nvPr/>
          </p:nvSpPr>
          <p:spPr>
            <a:xfrm>
              <a:off x="3124200" y="3429000"/>
              <a:ext cx="1219200" cy="533400"/>
            </a:xfrm>
            <a:prstGeom prst="arc">
              <a:avLst>
                <a:gd name="adj1" fmla="val 11886086"/>
                <a:gd name="adj2" fmla="val 3850419"/>
              </a:avLst>
            </a:prstGeom>
            <a:ln w="254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3657600" y="3429000"/>
              <a:ext cx="228600" cy="1588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25"/>
          <p:cNvGrpSpPr/>
          <p:nvPr/>
        </p:nvGrpSpPr>
        <p:grpSpPr>
          <a:xfrm rot="-5400000">
            <a:off x="6342698" y="3511550"/>
            <a:ext cx="1203325" cy="590550"/>
            <a:chOff x="3124200" y="3429000"/>
            <a:chExt cx="1219200" cy="533400"/>
          </a:xfrm>
        </p:grpSpPr>
        <p:sp>
          <p:nvSpPr>
            <p:cNvPr id="27" name="弧形 26"/>
            <p:cNvSpPr/>
            <p:nvPr/>
          </p:nvSpPr>
          <p:spPr>
            <a:xfrm>
              <a:off x="3124200" y="3429000"/>
              <a:ext cx="1219200" cy="533400"/>
            </a:xfrm>
            <a:prstGeom prst="arc">
              <a:avLst>
                <a:gd name="adj1" fmla="val 11886086"/>
                <a:gd name="adj2" fmla="val 3850419"/>
              </a:avLst>
            </a:prstGeom>
            <a:ln w="254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3658203" y="3429000"/>
              <a:ext cx="228399" cy="1434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AutoShape 33"/>
          <p:cNvSpPr>
            <a:spLocks noChangeArrowheads="1"/>
          </p:cNvSpPr>
          <p:nvPr/>
        </p:nvSpPr>
        <p:spPr bwMode="auto">
          <a:xfrm>
            <a:off x="2301875" y="4780915"/>
            <a:ext cx="1676400" cy="544195"/>
          </a:xfrm>
          <a:prstGeom prst="wedgeRoundRectCallout">
            <a:avLst>
              <a:gd name="adj1" fmla="val 121136"/>
              <a:gd name="adj2" fmla="val -163768"/>
              <a:gd name="adj3" fmla="val 16667"/>
            </a:avLst>
          </a:prstGeom>
          <a:solidFill>
            <a:srgbClr val="FFFF99">
              <a:alpha val="37000"/>
            </a:srgbClr>
          </a:solidFill>
          <a:ln w="38100">
            <a:solidFill>
              <a:srgbClr val="0000CC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输入回路</a:t>
            </a:r>
          </a:p>
        </p:txBody>
      </p:sp>
      <p:sp>
        <p:nvSpPr>
          <p:cNvPr id="34" name="AutoShape 33"/>
          <p:cNvSpPr>
            <a:spLocks noChangeArrowheads="1"/>
          </p:cNvSpPr>
          <p:nvPr/>
        </p:nvSpPr>
        <p:spPr bwMode="auto">
          <a:xfrm>
            <a:off x="8201660" y="2799715"/>
            <a:ext cx="1676400" cy="564515"/>
          </a:xfrm>
          <a:prstGeom prst="wedgeRoundRectCallout">
            <a:avLst>
              <a:gd name="adj1" fmla="val -48977"/>
              <a:gd name="adj2" fmla="val 105343"/>
              <a:gd name="adj3" fmla="val 16667"/>
            </a:avLst>
          </a:prstGeom>
          <a:solidFill>
            <a:srgbClr val="FFFF99">
              <a:alpha val="37000"/>
            </a:srgbClr>
          </a:solidFill>
          <a:ln w="38100">
            <a:solidFill>
              <a:srgbClr val="CC99FF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输出电压</a:t>
            </a:r>
          </a:p>
        </p:txBody>
      </p:sp>
      <p:sp>
        <p:nvSpPr>
          <p:cNvPr id="35" name="AutoShape 33"/>
          <p:cNvSpPr>
            <a:spLocks noChangeArrowheads="1"/>
          </p:cNvSpPr>
          <p:nvPr/>
        </p:nvSpPr>
        <p:spPr bwMode="auto">
          <a:xfrm>
            <a:off x="8735060" y="4149725"/>
            <a:ext cx="1676400" cy="509905"/>
          </a:xfrm>
          <a:prstGeom prst="wedgeRoundRectCallout">
            <a:avLst>
              <a:gd name="adj1" fmla="val -100075"/>
              <a:gd name="adj2" fmla="val -92092"/>
              <a:gd name="adj3" fmla="val 16667"/>
            </a:avLst>
          </a:prstGeom>
          <a:solidFill>
            <a:srgbClr val="FFFF99">
              <a:alpha val="37000"/>
            </a:srgbClr>
          </a:solidFill>
          <a:ln w="38100">
            <a:solidFill>
              <a:srgbClr val="CC99FF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负载电阻</a:t>
            </a:r>
          </a:p>
        </p:txBody>
      </p:sp>
      <p:sp>
        <p:nvSpPr>
          <p:cNvPr id="36" name="AutoShape 33"/>
          <p:cNvSpPr>
            <a:spLocks noChangeArrowheads="1"/>
          </p:cNvSpPr>
          <p:nvPr/>
        </p:nvSpPr>
        <p:spPr bwMode="auto">
          <a:xfrm>
            <a:off x="8281035" y="1311910"/>
            <a:ext cx="1981200" cy="564515"/>
          </a:xfrm>
          <a:prstGeom prst="wedgeRoundRectCallout">
            <a:avLst>
              <a:gd name="adj1" fmla="val -64647"/>
              <a:gd name="adj2" fmla="val 13217"/>
              <a:gd name="adj3" fmla="val 16667"/>
            </a:avLst>
          </a:prstGeom>
          <a:solidFill>
            <a:srgbClr val="FFFF99">
              <a:alpha val="37000"/>
            </a:srgbClr>
          </a:solidFill>
          <a:ln w="38100">
            <a:solidFill>
              <a:srgbClr val="CC99FF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/>
          <a:lstStyle/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直流电源</a:t>
            </a:r>
          </a:p>
        </p:txBody>
      </p:sp>
      <p:sp>
        <p:nvSpPr>
          <p:cNvPr id="37" name="AutoShape 33"/>
          <p:cNvSpPr>
            <a:spLocks noChangeArrowheads="1"/>
          </p:cNvSpPr>
          <p:nvPr/>
        </p:nvSpPr>
        <p:spPr bwMode="auto">
          <a:xfrm>
            <a:off x="2715260" y="1666875"/>
            <a:ext cx="1981200" cy="499110"/>
          </a:xfrm>
          <a:prstGeom prst="wedgeRoundRectCallout">
            <a:avLst>
              <a:gd name="adj1" fmla="val 60544"/>
              <a:gd name="adj2" fmla="val 101526"/>
              <a:gd name="adj3" fmla="val 16667"/>
            </a:avLst>
          </a:prstGeom>
          <a:solidFill>
            <a:srgbClr val="FFFF99">
              <a:alpha val="37000"/>
            </a:srgbClr>
          </a:solidFill>
          <a:ln w="38100">
            <a:solidFill>
              <a:srgbClr val="CC99FF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/>
          <a:lstStyle/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基极电阻</a:t>
            </a:r>
          </a:p>
        </p:txBody>
      </p:sp>
      <p:sp>
        <p:nvSpPr>
          <p:cNvPr id="38" name="AutoShape 33"/>
          <p:cNvSpPr>
            <a:spLocks noChangeArrowheads="1"/>
          </p:cNvSpPr>
          <p:nvPr/>
        </p:nvSpPr>
        <p:spPr bwMode="auto">
          <a:xfrm>
            <a:off x="7058660" y="2047875"/>
            <a:ext cx="1981200" cy="521970"/>
          </a:xfrm>
          <a:prstGeom prst="wedgeRoundRectCallout">
            <a:avLst>
              <a:gd name="adj1" fmla="val -66923"/>
              <a:gd name="adj2" fmla="val 3406"/>
              <a:gd name="adj3" fmla="val 16667"/>
            </a:avLst>
          </a:prstGeom>
          <a:solidFill>
            <a:srgbClr val="FFFF99">
              <a:alpha val="37000"/>
            </a:srgbClr>
          </a:solidFill>
          <a:ln w="38100">
            <a:solidFill>
              <a:srgbClr val="CC99FF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/>
          <a:lstStyle/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集电极电阻</a:t>
            </a:r>
          </a:p>
        </p:txBody>
      </p:sp>
      <p:sp>
        <p:nvSpPr>
          <p:cNvPr id="39" name="AutoShape 33"/>
          <p:cNvSpPr>
            <a:spLocks noChangeArrowheads="1"/>
          </p:cNvSpPr>
          <p:nvPr/>
        </p:nvSpPr>
        <p:spPr bwMode="auto">
          <a:xfrm>
            <a:off x="6830060" y="5314950"/>
            <a:ext cx="1676400" cy="487680"/>
          </a:xfrm>
          <a:prstGeom prst="wedgeRoundRectCallout">
            <a:avLst>
              <a:gd name="adj1" fmla="val -44659"/>
              <a:gd name="adj2" fmla="val -373177"/>
              <a:gd name="adj3" fmla="val 16667"/>
            </a:avLst>
          </a:prstGeom>
          <a:solidFill>
            <a:srgbClr val="FFFF99">
              <a:alpha val="37000"/>
            </a:srgbClr>
          </a:solidFill>
          <a:ln w="38100">
            <a:solidFill>
              <a:srgbClr val="0000CC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输出回路</a:t>
            </a:r>
          </a:p>
        </p:txBody>
      </p:sp>
      <p:sp>
        <p:nvSpPr>
          <p:cNvPr id="40" name="云形标注 39"/>
          <p:cNvSpPr/>
          <p:nvPr/>
        </p:nvSpPr>
        <p:spPr>
          <a:xfrm>
            <a:off x="184785" y="1591310"/>
            <a:ext cx="3726815" cy="3068955"/>
          </a:xfrm>
          <a:prstGeom prst="cloudCallout">
            <a:avLst>
              <a:gd name="adj1" fmla="val 47052"/>
              <a:gd name="adj2" fmla="val 819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发射极为输入输出的公共端，因此称为共发射极放大电路，简称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共射放大电路。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29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0" grpId="1" animBg="1"/>
      <p:bldP spid="40" grpId="2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58178" y="435580"/>
            <a:ext cx="327533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6.2 基本共射放大电路的分析</a:t>
            </a:r>
          </a:p>
        </p:txBody>
      </p:sp>
      <p:sp>
        <p:nvSpPr>
          <p:cNvPr id="144385" name="Rectangle 1"/>
          <p:cNvSpPr>
            <a:spLocks noChangeArrowheads="1"/>
          </p:cNvSpPr>
          <p:nvPr/>
        </p:nvSpPr>
        <p:spPr bwMode="auto">
          <a:xfrm>
            <a:off x="1082675" y="834073"/>
            <a:ext cx="4876800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放大电路的基本组成 </a:t>
            </a:r>
          </a:p>
        </p:txBody>
      </p:sp>
      <p:pic>
        <p:nvPicPr>
          <p:cNvPr id="44035" name="Picture 2" descr="06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860" y="1590675"/>
            <a:ext cx="4017963" cy="312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4086543" y="4791075"/>
            <a:ext cx="49117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图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6.4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基本共发射极放大电路</a:t>
            </a:r>
          </a:p>
        </p:txBody>
      </p:sp>
      <p:sp>
        <p:nvSpPr>
          <p:cNvPr id="36" name="AutoShape 33"/>
          <p:cNvSpPr>
            <a:spLocks noChangeArrowheads="1"/>
          </p:cNvSpPr>
          <p:nvPr/>
        </p:nvSpPr>
        <p:spPr bwMode="auto">
          <a:xfrm>
            <a:off x="8281035" y="1311910"/>
            <a:ext cx="1981200" cy="564515"/>
          </a:xfrm>
          <a:prstGeom prst="wedgeRoundRectCallout">
            <a:avLst>
              <a:gd name="adj1" fmla="val -64647"/>
              <a:gd name="adj2" fmla="val 13217"/>
              <a:gd name="adj3" fmla="val 16667"/>
            </a:avLst>
          </a:prstGeom>
          <a:solidFill>
            <a:srgbClr val="FFFF99">
              <a:alpha val="37000"/>
            </a:srgbClr>
          </a:solidFill>
          <a:ln w="38100">
            <a:solidFill>
              <a:srgbClr val="CC99FF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/>
          <a:lstStyle/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直流电源</a:t>
            </a:r>
          </a:p>
        </p:txBody>
      </p:sp>
      <p:sp>
        <p:nvSpPr>
          <p:cNvPr id="37" name="AutoShape 33"/>
          <p:cNvSpPr>
            <a:spLocks noChangeArrowheads="1"/>
          </p:cNvSpPr>
          <p:nvPr/>
        </p:nvSpPr>
        <p:spPr bwMode="auto">
          <a:xfrm>
            <a:off x="2715260" y="1666875"/>
            <a:ext cx="1981200" cy="499110"/>
          </a:xfrm>
          <a:prstGeom prst="wedgeRoundRectCallout">
            <a:avLst>
              <a:gd name="adj1" fmla="val 60544"/>
              <a:gd name="adj2" fmla="val 101526"/>
              <a:gd name="adj3" fmla="val 16667"/>
            </a:avLst>
          </a:prstGeom>
          <a:solidFill>
            <a:srgbClr val="FFFF99">
              <a:alpha val="37000"/>
            </a:srgbClr>
          </a:solidFill>
          <a:ln w="38100">
            <a:solidFill>
              <a:srgbClr val="CC99FF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/>
          <a:lstStyle/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基极电阻</a:t>
            </a:r>
          </a:p>
        </p:txBody>
      </p:sp>
      <p:sp>
        <p:nvSpPr>
          <p:cNvPr id="38" name="AutoShape 33"/>
          <p:cNvSpPr>
            <a:spLocks noChangeArrowheads="1"/>
          </p:cNvSpPr>
          <p:nvPr/>
        </p:nvSpPr>
        <p:spPr bwMode="auto">
          <a:xfrm>
            <a:off x="7058660" y="2047875"/>
            <a:ext cx="1981200" cy="521970"/>
          </a:xfrm>
          <a:prstGeom prst="wedgeRoundRectCallout">
            <a:avLst>
              <a:gd name="adj1" fmla="val -66923"/>
              <a:gd name="adj2" fmla="val 3406"/>
              <a:gd name="adj3" fmla="val 16667"/>
            </a:avLst>
          </a:prstGeom>
          <a:solidFill>
            <a:srgbClr val="FFFF99">
              <a:alpha val="37000"/>
            </a:srgbClr>
          </a:solidFill>
          <a:ln w="38100">
            <a:solidFill>
              <a:srgbClr val="CC99FF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/>
          <a:lstStyle/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集电极电阻</a:t>
            </a:r>
          </a:p>
        </p:txBody>
      </p:sp>
      <p:sp>
        <p:nvSpPr>
          <p:cNvPr id="2" name="AutoShape 33"/>
          <p:cNvSpPr>
            <a:spLocks noChangeArrowheads="1"/>
          </p:cNvSpPr>
          <p:nvPr/>
        </p:nvSpPr>
        <p:spPr bwMode="auto">
          <a:xfrm>
            <a:off x="8520430" y="3582035"/>
            <a:ext cx="3308985" cy="914400"/>
          </a:xfrm>
          <a:prstGeom prst="wedgeRoundRectCallout">
            <a:avLst>
              <a:gd name="adj1" fmla="val -99472"/>
              <a:gd name="adj2" fmla="val -75208"/>
              <a:gd name="adj3" fmla="val 16667"/>
            </a:avLst>
          </a:prstGeom>
          <a:solidFill>
            <a:srgbClr val="FFFF99">
              <a:alpha val="37000"/>
            </a:srgbClr>
          </a:solidFill>
          <a:ln w="38100">
            <a:solidFill>
              <a:srgbClr val="0000CC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是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NPN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型三极管，起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放大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的作用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58178" y="435580"/>
            <a:ext cx="327533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6.2 基本共射放大电路的分析</a:t>
            </a:r>
          </a:p>
        </p:txBody>
      </p:sp>
      <p:sp>
        <p:nvSpPr>
          <p:cNvPr id="3" name="矩形 2"/>
          <p:cNvSpPr/>
          <p:nvPr/>
        </p:nvSpPr>
        <p:spPr>
          <a:xfrm>
            <a:off x="1981200" y="1074103"/>
            <a:ext cx="8229600" cy="22453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        放大电路中直流电源的作用和交流信号的作用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ea"/>
                <a:cs typeface="+mn-ea"/>
              </a:rPr>
              <a:t>同时存在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。要使放大电路正常工作，首先要设置合适的静态工作点，通过适当选取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V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CC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、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R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和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R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的值，保证三极管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工作在放大区。这样，放大电路既能放大，还能保证不失真。</a:t>
            </a:r>
          </a:p>
        </p:txBody>
      </p:sp>
      <p:sp>
        <p:nvSpPr>
          <p:cNvPr id="4" name="矩形 3"/>
          <p:cNvSpPr/>
          <p:nvPr/>
        </p:nvSpPr>
        <p:spPr>
          <a:xfrm>
            <a:off x="1981200" y="3559810"/>
            <a:ext cx="8230235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        放大电路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工作原理实质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是用微弱的信号电压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u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i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改变三极管的基极电流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i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，即控制三极管的集电极电流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i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，并依靠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R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将电流变化转变成电压变化。因此三极管的放大实际上是根据输入信号，利用三极管的控制作用，把直流电能转化成输出的交流电能。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58178" y="435580"/>
            <a:ext cx="327533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6.2 基本共射放大电路的分析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030595" y="1186815"/>
            <a:ext cx="2133600" cy="52197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0" dirty="0">
                <a:effectLst/>
                <a:latin typeface="+mn-ea"/>
                <a:cs typeface="Times New Roman" panose="02020603050405020304" pitchFamily="18" charset="0"/>
              </a:rPr>
              <a:t>图解分析法</a:t>
            </a:r>
            <a:endParaRPr kumimoji="0" lang="zh-CN" altLang="en-US" sz="2800" b="1" kern="1200" cap="none" spc="0" normalizeH="0" baseline="0" noProof="0" dirty="0">
              <a:solidFill>
                <a:srgbClr val="FF0000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201795" y="3168015"/>
            <a:ext cx="1116013" cy="5238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0" dirty="0">
                <a:effectLst/>
                <a:latin typeface="+mn-ea"/>
                <a:cs typeface="Times New Roman" panose="02020603050405020304" pitchFamily="18" charset="0"/>
              </a:rPr>
              <a:t>动态</a:t>
            </a:r>
            <a:endParaRPr kumimoji="0" lang="zh-CN" altLang="en-US" sz="2800" b="1" kern="1200" cap="none" spc="0" normalizeH="0" baseline="0" noProof="0" dirty="0">
              <a:solidFill>
                <a:srgbClr val="FF0000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449195" y="1732915"/>
            <a:ext cx="1295400" cy="18161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0" dirty="0">
                <a:effectLst/>
                <a:latin typeface="+mn-ea"/>
                <a:cs typeface="Times New Roman" panose="02020603050405020304" pitchFamily="18" charset="0"/>
              </a:rPr>
              <a:t>分析放大电路常用的方法</a:t>
            </a:r>
            <a:endParaRPr kumimoji="0" lang="zh-CN" altLang="en-US" sz="2800" b="1" kern="1200" cap="none" spc="0" normalizeH="0" baseline="0" noProof="0" dirty="0">
              <a:solidFill>
                <a:srgbClr val="D25500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3798" name="AutoShape 6"/>
          <p:cNvSpPr/>
          <p:nvPr/>
        </p:nvSpPr>
        <p:spPr bwMode="auto">
          <a:xfrm>
            <a:off x="3820795" y="1720215"/>
            <a:ext cx="360363" cy="1752600"/>
          </a:xfrm>
          <a:prstGeom prst="leftBrace">
            <a:avLst>
              <a:gd name="adj1" fmla="val 56388"/>
              <a:gd name="adj2" fmla="val 50000"/>
            </a:avLst>
          </a:prstGeom>
          <a:noFill/>
          <a:ln w="28575">
            <a:solidFill>
              <a:srgbClr val="8636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4201795" y="1491615"/>
            <a:ext cx="1116013" cy="5238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0" dirty="0">
                <a:effectLst/>
                <a:latin typeface="+mn-ea"/>
                <a:cs typeface="Times New Roman" panose="02020603050405020304" pitchFamily="18" charset="0"/>
              </a:rPr>
              <a:t>静态</a:t>
            </a:r>
            <a:endParaRPr kumimoji="0" lang="zh-CN" altLang="en-US" sz="2800" b="1" kern="1200" cap="none" spc="0" normalizeH="0" baseline="0" noProof="0" dirty="0">
              <a:solidFill>
                <a:srgbClr val="FF0000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3805" name="AutoShape 13"/>
          <p:cNvSpPr/>
          <p:nvPr/>
        </p:nvSpPr>
        <p:spPr bwMode="auto">
          <a:xfrm>
            <a:off x="5344795" y="1415415"/>
            <a:ext cx="360363" cy="720725"/>
          </a:xfrm>
          <a:prstGeom prst="leftBrace">
            <a:avLst>
              <a:gd name="adj1" fmla="val 16667"/>
              <a:gd name="adj2" fmla="val 50000"/>
            </a:avLst>
          </a:prstGeom>
          <a:noFill/>
          <a:ln w="28575">
            <a:solidFill>
              <a:srgbClr val="8636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5801995" y="3558540"/>
            <a:ext cx="3505200" cy="5238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0" dirty="0">
                <a:effectLst/>
                <a:latin typeface="+mn-ea"/>
                <a:cs typeface="Times New Roman" panose="02020603050405020304" pitchFamily="18" charset="0"/>
              </a:rPr>
              <a:t>微变等效电路分析法</a:t>
            </a:r>
            <a:endParaRPr kumimoji="0" lang="zh-CN" altLang="en-US" sz="2800" b="1" kern="1200" cap="none" spc="0" normalizeH="0" baseline="0" noProof="0" dirty="0">
              <a:solidFill>
                <a:srgbClr val="FF0000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AutoShape 13"/>
          <p:cNvSpPr/>
          <p:nvPr/>
        </p:nvSpPr>
        <p:spPr bwMode="auto">
          <a:xfrm>
            <a:off x="5365433" y="3091815"/>
            <a:ext cx="360363" cy="720725"/>
          </a:xfrm>
          <a:prstGeom prst="leftBrace">
            <a:avLst>
              <a:gd name="adj1" fmla="val 16667"/>
              <a:gd name="adj2" fmla="val 50000"/>
            </a:avLst>
          </a:prstGeom>
          <a:noFill/>
          <a:ln w="28575">
            <a:solidFill>
              <a:srgbClr val="8636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801995" y="2710815"/>
            <a:ext cx="3505200" cy="5238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0" dirty="0">
                <a:effectLst/>
                <a:latin typeface="+mn-ea"/>
                <a:cs typeface="Times New Roman" panose="02020603050405020304" pitchFamily="18" charset="0"/>
              </a:rPr>
              <a:t>图解分析法</a:t>
            </a:r>
            <a:endParaRPr kumimoji="0" lang="zh-CN" altLang="en-US" sz="2800" b="1" kern="1200" cap="none" spc="0" normalizeH="0" baseline="0" noProof="0" dirty="0">
              <a:solidFill>
                <a:srgbClr val="FF0000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6030595" y="1872615"/>
            <a:ext cx="2133600" cy="5238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0" dirty="0">
                <a:effectLst/>
                <a:latin typeface="+mn-ea"/>
                <a:cs typeface="Times New Roman" panose="02020603050405020304" pitchFamily="18" charset="0"/>
              </a:rPr>
              <a:t>估算法</a:t>
            </a:r>
          </a:p>
        </p:txBody>
      </p:sp>
      <p:sp>
        <p:nvSpPr>
          <p:cNvPr id="19" name="矩形 18"/>
          <p:cNvSpPr/>
          <p:nvPr/>
        </p:nvSpPr>
        <p:spPr>
          <a:xfrm>
            <a:off x="1991995" y="4158615"/>
            <a:ext cx="8610600" cy="2246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         在分析时，可以把直流电源对电路的作用和输入信号对电路的作用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分开考虑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，分别画出电路的直流通路和交流通路进行独立地分析，并且遵循“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先静态、后动态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”的原则，先利用直流通路求解静态工作点，再利用交流通路求解动态参数。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70" decel="1000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770" decel="100000"/>
                                        <p:tgtEl>
                                          <p:spTgt spid="3379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77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70" decel="100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770" decel="100000"/>
                                        <p:tgtEl>
                                          <p:spTgt spid="3379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2" dur="77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4" dur="77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ldLvl="0" animBg="1"/>
      <p:bldP spid="33796" grpId="0" bldLvl="0" animBg="1"/>
      <p:bldP spid="33797" grpId="0" bldLvl="0" animBg="1"/>
      <p:bldP spid="33798" grpId="0" bldLvl="0" animBg="1"/>
      <p:bldP spid="33799" grpId="0" bldLvl="0" animBg="1"/>
      <p:bldP spid="33805" grpId="0" bldLvl="0" animBg="1"/>
      <p:bldP spid="33806" grpId="0" bldLvl="0" animBg="1"/>
      <p:bldP spid="16" grpId="0" bldLvl="0" animBg="1"/>
      <p:bldP spid="17" grpId="0" bldLvl="0" animBg="1"/>
      <p:bldP spid="18" grpId="0" bldLvl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58178" y="435580"/>
            <a:ext cx="327533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6.2 基本共射放大电路的分析</a:t>
            </a:r>
          </a:p>
        </p:txBody>
      </p:sp>
      <p:sp>
        <p:nvSpPr>
          <p:cNvPr id="145409" name="Rectangle 1"/>
          <p:cNvSpPr>
            <a:spLocks noChangeArrowheads="1"/>
          </p:cNvSpPr>
          <p:nvPr/>
        </p:nvSpPr>
        <p:spPr bwMode="auto">
          <a:xfrm>
            <a:off x="1828800" y="755333"/>
            <a:ext cx="3200400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ea"/>
                <a:cs typeface="+mn-ea"/>
              </a:rPr>
              <a:t>静态分析 </a:t>
            </a:r>
          </a:p>
        </p:txBody>
      </p:sp>
      <p:sp>
        <p:nvSpPr>
          <p:cNvPr id="3" name="矩形 2"/>
          <p:cNvSpPr/>
          <p:nvPr/>
        </p:nvSpPr>
        <p:spPr>
          <a:xfrm>
            <a:off x="1752600" y="1501775"/>
            <a:ext cx="21669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ea"/>
                <a:cs typeface="+mn-ea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ea"/>
                <a:cs typeface="+mn-ea"/>
              </a:rPr>
              <a:t>．直流通路</a:t>
            </a:r>
          </a:p>
        </p:txBody>
      </p:sp>
      <p:sp>
        <p:nvSpPr>
          <p:cNvPr id="4" name="矩形 3"/>
          <p:cNvSpPr/>
          <p:nvPr/>
        </p:nvSpPr>
        <p:spPr>
          <a:xfrm>
            <a:off x="1943100" y="2035175"/>
            <a:ext cx="8305800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所谓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直流通路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，是指在直流电源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V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CC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单独作用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下直流电流流经的通路，也就是静态电流流经的通路，用于设计和分析静态工作点。</a:t>
            </a:r>
          </a:p>
        </p:txBody>
      </p:sp>
      <p:pic>
        <p:nvPicPr>
          <p:cNvPr id="6150" name="Picture 2" descr="06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3559175"/>
            <a:ext cx="4017963" cy="31242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45410" name="Object 2"/>
          <p:cNvGraphicFramePr/>
          <p:nvPr/>
        </p:nvGraphicFramePr>
        <p:xfrm>
          <a:off x="7391400" y="3482975"/>
          <a:ext cx="2924175" cy="315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r:id="rId6" imgW="1790700" imgH="1930400" progId="Visio.Drawing.11">
                  <p:embed/>
                </p:oleObj>
              </mc:Choice>
              <mc:Fallback>
                <p:oleObj r:id="rId6" imgW="1790700" imgH="1930400" progId="Visio.Drawing.11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91400" y="3482975"/>
                        <a:ext cx="2924175" cy="3154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58"/>
          <p:cNvSpPr>
            <a:spLocks noChangeArrowheads="1"/>
          </p:cNvSpPr>
          <p:nvPr/>
        </p:nvSpPr>
        <p:spPr bwMode="auto">
          <a:xfrm rot="5631431" flipH="1" flipV="1">
            <a:off x="6290469" y="3952081"/>
            <a:ext cx="431800" cy="1252538"/>
          </a:xfrm>
          <a:prstGeom prst="curvedLeftArrow">
            <a:avLst>
              <a:gd name="adj1" fmla="val 58606"/>
              <a:gd name="adj2" fmla="val 116029"/>
              <a:gd name="adj3" fmla="val 33333"/>
            </a:avLst>
          </a:prstGeom>
          <a:solidFill>
            <a:srgbClr val="CC99FF"/>
          </a:solidFill>
          <a:ln w="19050">
            <a:solidFill>
              <a:srgbClr val="924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58178" y="435580"/>
            <a:ext cx="327533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6.2 基本共射放大电路的分析</a:t>
            </a:r>
          </a:p>
        </p:txBody>
      </p:sp>
      <p:pic>
        <p:nvPicPr>
          <p:cNvPr id="7171" name="Picture 2" descr="06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060" y="910590"/>
            <a:ext cx="4017963" cy="312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1648460" y="759143"/>
            <a:ext cx="30988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7170" name="Object 2"/>
          <p:cNvGraphicFramePr/>
          <p:nvPr/>
        </p:nvGraphicFramePr>
        <p:xfrm>
          <a:off x="7515860" y="834390"/>
          <a:ext cx="2924175" cy="315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r:id="rId6" imgW="1790700" imgH="1930400" progId="Visio.Drawing.11">
                  <p:embed/>
                </p:oleObj>
              </mc:Choice>
              <mc:Fallback>
                <p:oleObj r:id="rId6" imgW="1790700" imgH="1930400" progId="Visio.Drawing.11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15860" y="834390"/>
                        <a:ext cx="2924175" cy="3154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58"/>
          <p:cNvSpPr>
            <a:spLocks noChangeArrowheads="1"/>
          </p:cNvSpPr>
          <p:nvPr/>
        </p:nvSpPr>
        <p:spPr bwMode="auto">
          <a:xfrm rot="5631431" flipH="1" flipV="1">
            <a:off x="6414929" y="1303496"/>
            <a:ext cx="431800" cy="1252538"/>
          </a:xfrm>
          <a:prstGeom prst="curvedLeftArrow">
            <a:avLst>
              <a:gd name="adj1" fmla="val 58606"/>
              <a:gd name="adj2" fmla="val 116029"/>
              <a:gd name="adj3" fmla="val 33333"/>
            </a:avLst>
          </a:prstGeom>
          <a:solidFill>
            <a:srgbClr val="CC99FF"/>
          </a:solidFill>
          <a:ln w="19050">
            <a:solidFill>
              <a:srgbClr val="924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8015" y="4284345"/>
            <a:ext cx="1093597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在直流通路中，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电容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阻止直流通过，相当于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开路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；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ea"/>
                <a:cs typeface="+mn-ea"/>
              </a:rPr>
              <a:t>电感线圈相当于短路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忽略线圈电阻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；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ea"/>
                <a:cs typeface="+mn-ea"/>
              </a:rPr>
              <a:t>信号源为零，即为短路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，但应保留其内阻。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       对于图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所示的共射放大电路，耦合电容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C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、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C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开路，信号源短路，其直流通路如图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所示。可以看出，由于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C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、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C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的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“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隔直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作用，静态工作点与信号源内阻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R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和负载电阻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R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无关。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58178" y="435580"/>
            <a:ext cx="327533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6.2 基本共射放大电路的分析</a:t>
            </a:r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1648460" y="759143"/>
            <a:ext cx="30988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0700" y="859790"/>
            <a:ext cx="395795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ea"/>
                <a:cs typeface="+mn-ea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ea"/>
                <a:cs typeface="+mn-ea"/>
              </a:rPr>
              <a:t>．画图法解静态工作点</a:t>
            </a:r>
          </a:p>
        </p:txBody>
      </p:sp>
      <p:sp>
        <p:nvSpPr>
          <p:cNvPr id="4" name="矩形 3"/>
          <p:cNvSpPr/>
          <p:nvPr/>
        </p:nvSpPr>
        <p:spPr>
          <a:xfrm>
            <a:off x="2095500" y="1469390"/>
            <a:ext cx="8001000" cy="31076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       当无输入信号，即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u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i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=0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时，放大电路处于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静态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或叫处于直流工作状态，这时常用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I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BQ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、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I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CQ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、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U</a:t>
            </a:r>
            <a:r>
              <a:rPr kumimoji="0" lang="en-US" altLang="zh-CN" sz="2800" b="1" i="1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CEQ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表示基极电流、集电极电流和集电极发射极电压。在三极管特性曲线上所确定的点称为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静态工作点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，习惯上用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Q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表示。静态工作点既满足三极管的电压与电流的关系，同时也满足电路中的电压与电流的关系。</a:t>
            </a:r>
          </a:p>
        </p:txBody>
      </p:sp>
      <p:sp>
        <p:nvSpPr>
          <p:cNvPr id="5" name="矩形 4"/>
          <p:cNvSpPr/>
          <p:nvPr/>
        </p:nvSpPr>
        <p:spPr>
          <a:xfrm>
            <a:off x="2171700" y="4669790"/>
            <a:ext cx="34305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外电路的回路方程为</a:t>
            </a:r>
          </a:p>
        </p:txBody>
      </p:sp>
      <p:graphicFrame>
        <p:nvGraphicFramePr>
          <p:cNvPr id="150529" name="Object 1"/>
          <p:cNvGraphicFramePr/>
          <p:nvPr/>
        </p:nvGraphicFramePr>
        <p:xfrm>
          <a:off x="4808538" y="5184140"/>
          <a:ext cx="26511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r:id="rId5" imgW="914400" imgH="190500" progId="Equation.DSMT4">
                  <p:embed/>
                </p:oleObj>
              </mc:Choice>
              <mc:Fallback>
                <p:oleObj r:id="rId5" imgW="914400" imgH="1905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08538" y="5184140"/>
                        <a:ext cx="2651125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1" name="Object 3"/>
          <p:cNvGraphicFramePr/>
          <p:nvPr/>
        </p:nvGraphicFramePr>
        <p:xfrm>
          <a:off x="4808538" y="5736590"/>
          <a:ext cx="26511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r:id="rId7" imgW="914400" imgH="190500" progId="Equation.DSMT4">
                  <p:embed/>
                </p:oleObj>
              </mc:Choice>
              <mc:Fallback>
                <p:oleObj r:id="rId7" imgW="914400" imgH="1905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08538" y="5736590"/>
                        <a:ext cx="2651125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115300" y="5184140"/>
            <a:ext cx="15351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（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6.15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）</a:t>
            </a:r>
          </a:p>
        </p:txBody>
      </p:sp>
      <p:sp>
        <p:nvSpPr>
          <p:cNvPr id="10" name="矩形 9"/>
          <p:cNvSpPr/>
          <p:nvPr/>
        </p:nvSpPr>
        <p:spPr>
          <a:xfrm>
            <a:off x="8115300" y="5660390"/>
            <a:ext cx="15351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（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6.16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）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58178" y="435580"/>
            <a:ext cx="327533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6.2 基本共射放大电路的分析</a:t>
            </a:r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1648460" y="759143"/>
            <a:ext cx="30988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0700" y="859790"/>
            <a:ext cx="395795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ea"/>
                <a:cs typeface="+mn-ea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ea"/>
                <a:cs typeface="+mn-ea"/>
              </a:rPr>
              <a:t>．画图法解静态工作点</a:t>
            </a:r>
          </a:p>
        </p:txBody>
      </p:sp>
      <p:sp>
        <p:nvSpPr>
          <p:cNvPr id="2" name="矩形 1"/>
          <p:cNvSpPr/>
          <p:nvPr/>
        </p:nvSpPr>
        <p:spPr>
          <a:xfrm>
            <a:off x="3770948" y="5584825"/>
            <a:ext cx="449072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图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6.6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图解法分析放大电路</a:t>
            </a:r>
          </a:p>
        </p:txBody>
      </p:sp>
      <p:graphicFrame>
        <p:nvGraphicFramePr>
          <p:cNvPr id="9218" name="Object 4"/>
          <p:cNvGraphicFramePr/>
          <p:nvPr/>
        </p:nvGraphicFramePr>
        <p:xfrm>
          <a:off x="1646873" y="1546225"/>
          <a:ext cx="8897937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r:id="rId5" imgW="5054600" imgH="2603500" progId="Visio.Drawing.11">
                  <p:embed/>
                </p:oleObj>
              </mc:Choice>
              <mc:Fallback>
                <p:oleObj r:id="rId5" imgW="5054600" imgH="2603500" progId="Visio.Drawing.11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6873" y="1546225"/>
                        <a:ext cx="8897937" cy="45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3155950" y="0"/>
            <a:ext cx="5880100" cy="2400738"/>
            <a:chOff x="3155950" y="0"/>
            <a:chExt cx="5880100" cy="2400738"/>
          </a:xfrm>
        </p:grpSpPr>
        <p:sp>
          <p:nvSpPr>
            <p:cNvPr id="2" name="等腰三角形 1"/>
            <p:cNvSpPr/>
            <p:nvPr/>
          </p:nvSpPr>
          <p:spPr>
            <a:xfrm flipV="1">
              <a:off x="3155950" y="0"/>
              <a:ext cx="5880100" cy="240073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647525" y="538769"/>
              <a:ext cx="289694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CONTENTS</a:t>
              </a:r>
              <a:endParaRPr lang="zh-CN" altLang="en-US" sz="66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 flipH="1">
            <a:off x="8709200" y="390818"/>
            <a:ext cx="1303474" cy="1081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" y="5629275"/>
            <a:ext cx="1481567" cy="12287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10"/>
          <p:cNvSpPr/>
          <p:nvPr/>
        </p:nvSpPr>
        <p:spPr>
          <a:xfrm>
            <a:off x="4640791" y="3696079"/>
            <a:ext cx="501652" cy="50089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椭圆 11"/>
          <p:cNvSpPr/>
          <p:nvPr/>
        </p:nvSpPr>
        <p:spPr>
          <a:xfrm>
            <a:off x="7049558" y="3696084"/>
            <a:ext cx="501652" cy="500883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07535" h="606604">
                <a:moveTo>
                  <a:pt x="394900" y="353768"/>
                </a:moveTo>
                <a:cubicBezTo>
                  <a:pt x="400507" y="353768"/>
                  <a:pt x="405045" y="358301"/>
                  <a:pt x="405045" y="363900"/>
                </a:cubicBezTo>
                <a:lnTo>
                  <a:pt x="405045" y="515616"/>
                </a:lnTo>
                <a:cubicBezTo>
                  <a:pt x="405045" y="543435"/>
                  <a:pt x="382353" y="566099"/>
                  <a:pt x="354410" y="566099"/>
                </a:cubicBezTo>
                <a:lnTo>
                  <a:pt x="212649" y="566099"/>
                </a:lnTo>
                <a:cubicBezTo>
                  <a:pt x="207131" y="566099"/>
                  <a:pt x="202593" y="561566"/>
                  <a:pt x="202593" y="556056"/>
                </a:cubicBezTo>
                <a:cubicBezTo>
                  <a:pt x="202593" y="550457"/>
                  <a:pt x="207131" y="545924"/>
                  <a:pt x="212649" y="545924"/>
                </a:cubicBezTo>
                <a:lnTo>
                  <a:pt x="354410" y="545924"/>
                </a:lnTo>
                <a:cubicBezTo>
                  <a:pt x="371140" y="545924"/>
                  <a:pt x="384845" y="532325"/>
                  <a:pt x="384845" y="515616"/>
                </a:cubicBezTo>
                <a:lnTo>
                  <a:pt x="384845" y="363900"/>
                </a:lnTo>
                <a:cubicBezTo>
                  <a:pt x="384845" y="358301"/>
                  <a:pt x="389294" y="353768"/>
                  <a:pt x="394900" y="353768"/>
                </a:cubicBezTo>
                <a:close/>
                <a:moveTo>
                  <a:pt x="131640" y="262739"/>
                </a:moveTo>
                <a:cubicBezTo>
                  <a:pt x="137236" y="262739"/>
                  <a:pt x="141766" y="267271"/>
                  <a:pt x="141766" y="272870"/>
                </a:cubicBezTo>
                <a:lnTo>
                  <a:pt x="141766" y="333565"/>
                </a:lnTo>
                <a:cubicBezTo>
                  <a:pt x="141766" y="339075"/>
                  <a:pt x="137236" y="343607"/>
                  <a:pt x="131640" y="343607"/>
                </a:cubicBezTo>
                <a:cubicBezTo>
                  <a:pt x="126044" y="343607"/>
                  <a:pt x="121514" y="339075"/>
                  <a:pt x="121514" y="333565"/>
                </a:cubicBezTo>
                <a:lnTo>
                  <a:pt x="121514" y="272870"/>
                </a:lnTo>
                <a:cubicBezTo>
                  <a:pt x="121514" y="267271"/>
                  <a:pt x="126044" y="262739"/>
                  <a:pt x="131640" y="262739"/>
                </a:cubicBezTo>
                <a:close/>
                <a:moveTo>
                  <a:pt x="489057" y="194973"/>
                </a:moveTo>
                <a:cubicBezTo>
                  <a:pt x="492973" y="190974"/>
                  <a:pt x="499381" y="190974"/>
                  <a:pt x="503386" y="194973"/>
                </a:cubicBezTo>
                <a:lnTo>
                  <a:pt x="604576" y="296095"/>
                </a:lnTo>
                <a:cubicBezTo>
                  <a:pt x="605555" y="296983"/>
                  <a:pt x="606267" y="298138"/>
                  <a:pt x="606801" y="299383"/>
                </a:cubicBezTo>
                <a:cubicBezTo>
                  <a:pt x="607780" y="301871"/>
                  <a:pt x="607780" y="304625"/>
                  <a:pt x="606801" y="307113"/>
                </a:cubicBezTo>
                <a:cubicBezTo>
                  <a:pt x="606267" y="308357"/>
                  <a:pt x="605555" y="309424"/>
                  <a:pt x="604576" y="310401"/>
                </a:cubicBezTo>
                <a:lnTo>
                  <a:pt x="503386" y="411434"/>
                </a:lnTo>
                <a:cubicBezTo>
                  <a:pt x="501339" y="413478"/>
                  <a:pt x="498758" y="414455"/>
                  <a:pt x="496177" y="414455"/>
                </a:cubicBezTo>
                <a:cubicBezTo>
                  <a:pt x="493596" y="414455"/>
                  <a:pt x="491015" y="413478"/>
                  <a:pt x="489057" y="411434"/>
                </a:cubicBezTo>
                <a:cubicBezTo>
                  <a:pt x="485052" y="407524"/>
                  <a:pt x="485052" y="401126"/>
                  <a:pt x="489057" y="397217"/>
                </a:cubicBezTo>
                <a:lnTo>
                  <a:pt x="572982" y="313333"/>
                </a:lnTo>
                <a:lnTo>
                  <a:pt x="232921" y="313333"/>
                </a:lnTo>
                <a:cubicBezTo>
                  <a:pt x="227314" y="313333"/>
                  <a:pt x="222775" y="308802"/>
                  <a:pt x="222775" y="303203"/>
                </a:cubicBezTo>
                <a:cubicBezTo>
                  <a:pt x="222775" y="297605"/>
                  <a:pt x="227314" y="293074"/>
                  <a:pt x="232921" y="293074"/>
                </a:cubicBezTo>
                <a:lnTo>
                  <a:pt x="572982" y="293074"/>
                </a:lnTo>
                <a:lnTo>
                  <a:pt x="489057" y="209279"/>
                </a:lnTo>
                <a:cubicBezTo>
                  <a:pt x="485052" y="205281"/>
                  <a:pt x="485052" y="198883"/>
                  <a:pt x="489057" y="194973"/>
                </a:cubicBezTo>
                <a:close/>
                <a:moveTo>
                  <a:pt x="211398" y="40317"/>
                </a:moveTo>
                <a:lnTo>
                  <a:pt x="354409" y="40317"/>
                </a:lnTo>
                <a:cubicBezTo>
                  <a:pt x="382353" y="40317"/>
                  <a:pt x="405046" y="62981"/>
                  <a:pt x="405046" y="90889"/>
                </a:cubicBezTo>
                <a:lnTo>
                  <a:pt x="405046" y="242605"/>
                </a:lnTo>
                <a:cubicBezTo>
                  <a:pt x="405046" y="248115"/>
                  <a:pt x="400508" y="252648"/>
                  <a:pt x="394901" y="252648"/>
                </a:cubicBezTo>
                <a:cubicBezTo>
                  <a:pt x="389295" y="252648"/>
                  <a:pt x="384845" y="248115"/>
                  <a:pt x="384845" y="242605"/>
                </a:cubicBezTo>
                <a:lnTo>
                  <a:pt x="384845" y="90889"/>
                </a:lnTo>
                <a:cubicBezTo>
                  <a:pt x="384845" y="74180"/>
                  <a:pt x="371140" y="60581"/>
                  <a:pt x="354409" y="60581"/>
                </a:cubicBezTo>
                <a:lnTo>
                  <a:pt x="211398" y="60581"/>
                </a:lnTo>
                <a:cubicBezTo>
                  <a:pt x="205791" y="60581"/>
                  <a:pt x="201253" y="56048"/>
                  <a:pt x="201253" y="50449"/>
                </a:cubicBezTo>
                <a:cubicBezTo>
                  <a:pt x="201253" y="44850"/>
                  <a:pt x="205791" y="40317"/>
                  <a:pt x="211398" y="40317"/>
                </a:cubicBezTo>
                <a:close/>
                <a:moveTo>
                  <a:pt x="147115" y="20146"/>
                </a:moveTo>
                <a:cubicBezTo>
                  <a:pt x="144890" y="20146"/>
                  <a:pt x="142576" y="20590"/>
                  <a:pt x="140084" y="21568"/>
                </a:cubicBezTo>
                <a:lnTo>
                  <a:pt x="44232" y="59782"/>
                </a:lnTo>
                <a:cubicBezTo>
                  <a:pt x="24919" y="66981"/>
                  <a:pt x="20292" y="73024"/>
                  <a:pt x="20292" y="90887"/>
                </a:cubicBezTo>
                <a:lnTo>
                  <a:pt x="20292" y="515689"/>
                </a:lnTo>
                <a:cubicBezTo>
                  <a:pt x="20292" y="533464"/>
                  <a:pt x="24919" y="539596"/>
                  <a:pt x="44054" y="546616"/>
                </a:cubicBezTo>
                <a:lnTo>
                  <a:pt x="140262" y="585098"/>
                </a:lnTo>
                <a:cubicBezTo>
                  <a:pt x="142576" y="585897"/>
                  <a:pt x="144890" y="586431"/>
                  <a:pt x="147115" y="586431"/>
                </a:cubicBezTo>
                <a:cubicBezTo>
                  <a:pt x="156015" y="586431"/>
                  <a:pt x="161978" y="578254"/>
                  <a:pt x="161978" y="566257"/>
                </a:cubicBezTo>
                <a:lnTo>
                  <a:pt x="161978" y="40319"/>
                </a:lnTo>
                <a:cubicBezTo>
                  <a:pt x="161978" y="28233"/>
                  <a:pt x="156015" y="20146"/>
                  <a:pt x="147115" y="20146"/>
                </a:cubicBezTo>
                <a:close/>
                <a:moveTo>
                  <a:pt x="151669" y="315"/>
                </a:moveTo>
                <a:cubicBezTo>
                  <a:pt x="169354" y="2727"/>
                  <a:pt x="182270" y="18724"/>
                  <a:pt x="182270" y="40319"/>
                </a:cubicBezTo>
                <a:lnTo>
                  <a:pt x="182270" y="566257"/>
                </a:lnTo>
                <a:cubicBezTo>
                  <a:pt x="182270" y="589630"/>
                  <a:pt x="167496" y="606604"/>
                  <a:pt x="147115" y="606604"/>
                </a:cubicBezTo>
                <a:cubicBezTo>
                  <a:pt x="142487" y="606604"/>
                  <a:pt x="137681" y="605716"/>
                  <a:pt x="132964" y="603938"/>
                </a:cubicBezTo>
                <a:lnTo>
                  <a:pt x="36756" y="565457"/>
                </a:lnTo>
                <a:cubicBezTo>
                  <a:pt x="10057" y="555592"/>
                  <a:pt x="0" y="542084"/>
                  <a:pt x="0" y="515689"/>
                </a:cubicBezTo>
                <a:lnTo>
                  <a:pt x="0" y="90887"/>
                </a:lnTo>
                <a:cubicBezTo>
                  <a:pt x="0" y="64492"/>
                  <a:pt x="10057" y="50895"/>
                  <a:pt x="37023" y="40942"/>
                </a:cubicBezTo>
                <a:lnTo>
                  <a:pt x="132697" y="2727"/>
                </a:lnTo>
                <a:cubicBezTo>
                  <a:pt x="139350" y="217"/>
                  <a:pt x="145774" y="-489"/>
                  <a:pt x="151669" y="3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482340" y="2400935"/>
            <a:ext cx="6530340" cy="37846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>
                <a:latin typeface="Agency FB" panose="020B0503020202020204" pitchFamily="34" charset="0"/>
              </a:rPr>
              <a:t>6.1 </a:t>
            </a:r>
            <a:r>
              <a:rPr kumimoji="1" lang="zh-CN" altLang="en-US" sz="3200" noProof="0" dirty="0">
                <a:effectLst/>
                <a:latin typeface="+mn-ea"/>
                <a:sym typeface="+mn-ea"/>
              </a:rPr>
              <a:t>放大的概念</a:t>
            </a:r>
          </a:p>
          <a:p>
            <a:pPr algn="l">
              <a:lnSpc>
                <a:spcPct val="150000"/>
              </a:lnSpc>
            </a:pPr>
            <a:r>
              <a:rPr lang="en-US" altLang="zh-CN" sz="3200" dirty="0">
                <a:latin typeface="Agency FB" panose="020B0503020202020204" pitchFamily="34" charset="0"/>
              </a:rPr>
              <a:t>6.2 </a:t>
            </a:r>
            <a:r>
              <a:rPr kumimoji="1" lang="zh-CN" altLang="en-US" sz="3200" noProof="0" dirty="0">
                <a:effectLst/>
                <a:latin typeface="+mn-ea"/>
                <a:sym typeface="+mn-ea"/>
              </a:rPr>
              <a:t>基本共射放大电路的分析</a:t>
            </a:r>
            <a:endParaRPr lang="en-US" altLang="zh-CN" sz="3200" dirty="0">
              <a:latin typeface="Agency FB" panose="020B0503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 dirty="0">
                <a:latin typeface="Agency FB" panose="020B0503020202020204" pitchFamily="34" charset="0"/>
              </a:rPr>
              <a:t>6.3 </a:t>
            </a:r>
            <a:r>
              <a:rPr kumimoji="1" lang="zh-CN" altLang="en-US" sz="3200" noProof="0" dirty="0">
                <a:effectLst/>
                <a:latin typeface="+mn-ea"/>
                <a:sym typeface="+mn-ea"/>
              </a:rPr>
              <a:t>放大电路静态工作点的稳定</a:t>
            </a:r>
            <a:endParaRPr kumimoji="1" lang="zh-CN" altLang="en-US" sz="3200" noProof="0" dirty="0">
              <a:effectLst/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 dirty="0">
                <a:latin typeface="Agency FB" panose="020B0503020202020204" pitchFamily="34" charset="0"/>
              </a:rPr>
              <a:t>6.4 </a:t>
            </a:r>
            <a:r>
              <a:rPr kumimoji="1" lang="zh-CN" altLang="en-US" sz="3200" noProof="0" dirty="0">
                <a:effectLst/>
                <a:latin typeface="+mn-ea"/>
                <a:sym typeface="+mn-ea"/>
              </a:rPr>
              <a:t>放大电路的三种组态及比较（略）</a:t>
            </a:r>
            <a:endParaRPr kumimoji="1" lang="zh-CN" altLang="en-US" sz="3200" b="1" noProof="0" dirty="0"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 dirty="0">
                <a:latin typeface="Agency FB" panose="020B0503020202020204" pitchFamily="34" charset="0"/>
                <a:sym typeface="+mn-ea"/>
              </a:rPr>
              <a:t>6.5</a:t>
            </a:r>
            <a:r>
              <a:rPr kumimoji="1" lang="zh-CN" altLang="en-US" sz="3200" noProof="0" dirty="0">
                <a:effectLst/>
                <a:latin typeface="+mn-ea"/>
                <a:sym typeface="+mn-ea"/>
              </a:rPr>
              <a:t>多级放大电路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58178" y="435580"/>
            <a:ext cx="327533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6.2 基本共射放大电路的分析</a:t>
            </a:r>
          </a:p>
        </p:txBody>
      </p:sp>
      <p:sp>
        <p:nvSpPr>
          <p:cNvPr id="4" name="矩形 3"/>
          <p:cNvSpPr/>
          <p:nvPr/>
        </p:nvSpPr>
        <p:spPr>
          <a:xfrm>
            <a:off x="1828165" y="1066800"/>
            <a:ext cx="395795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ea"/>
                <a:cs typeface="+mn-ea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ea"/>
                <a:cs typeface="+mn-ea"/>
              </a:rPr>
              <a:t>．估算法解静态工作点</a:t>
            </a:r>
          </a:p>
        </p:txBody>
      </p:sp>
      <p:sp>
        <p:nvSpPr>
          <p:cNvPr id="5" name="矩形 4"/>
          <p:cNvSpPr/>
          <p:nvPr/>
        </p:nvSpPr>
        <p:spPr>
          <a:xfrm>
            <a:off x="2209165" y="1828800"/>
            <a:ext cx="78486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一般近似认为：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U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BEQ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=0.7V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（硅管）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            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或   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U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BEQ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=0.2V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（锗管）</a:t>
            </a: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2209165" y="3048000"/>
            <a:ext cx="26670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回路方程</a:t>
            </a:r>
          </a:p>
        </p:txBody>
      </p:sp>
      <p:graphicFrame>
        <p:nvGraphicFramePr>
          <p:cNvPr id="152577" name="Object 1"/>
          <p:cNvGraphicFramePr/>
          <p:nvPr/>
        </p:nvGraphicFramePr>
        <p:xfrm>
          <a:off x="3885565" y="3048000"/>
          <a:ext cx="25288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r:id="rId5" imgW="1054100" imgH="203200" progId="Equation.DSMT4">
                  <p:embed/>
                </p:oleObj>
              </mc:Choice>
              <mc:Fallback>
                <p:oleObj r:id="rId5" imgW="1054100" imgH="2032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85565" y="3048000"/>
                        <a:ext cx="2528888" cy="47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1523365" y="809625"/>
            <a:ext cx="274638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800" b="1" dirty="0">
                <a:effectLst/>
                <a:latin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2209165" y="3776663"/>
            <a:ext cx="37099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Q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的近似估算表达式为</a:t>
            </a:r>
          </a:p>
        </p:txBody>
      </p:sp>
      <p:graphicFrame>
        <p:nvGraphicFramePr>
          <p:cNvPr id="152580" name="Object 4"/>
          <p:cNvGraphicFramePr/>
          <p:nvPr/>
        </p:nvGraphicFramePr>
        <p:xfrm>
          <a:off x="4785678" y="4267200"/>
          <a:ext cx="2619375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r:id="rId7" imgW="1091565" imgH="1002665" progId="Equation.DSMT4">
                  <p:embed/>
                </p:oleObj>
              </mc:Choice>
              <mc:Fallback>
                <p:oleObj r:id="rId7" imgW="1091565" imgH="1002665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85678" y="4267200"/>
                        <a:ext cx="2619375" cy="2392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8914765" y="5105400"/>
            <a:ext cx="15351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（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6.16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）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bldLvl="0" animBg="1"/>
      <p:bldP spid="7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58178" y="435580"/>
            <a:ext cx="327533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6.2 基本共射放大电路的分析</a:t>
            </a:r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1523365" y="809625"/>
            <a:ext cx="274638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800" b="1" dirty="0">
                <a:effectLst/>
                <a:latin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3601" name="Rectangle 1"/>
          <p:cNvSpPr>
            <a:spLocks noChangeArrowheads="1"/>
          </p:cNvSpPr>
          <p:nvPr/>
        </p:nvSpPr>
        <p:spPr bwMode="auto">
          <a:xfrm>
            <a:off x="1219200" y="748348"/>
            <a:ext cx="3962400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ea"/>
                <a:cs typeface="+mn-ea"/>
              </a:rPr>
              <a:t>动态分析 </a:t>
            </a:r>
          </a:p>
        </p:txBody>
      </p:sp>
      <p:sp>
        <p:nvSpPr>
          <p:cNvPr id="3" name="矩形 2"/>
          <p:cNvSpPr/>
          <p:nvPr/>
        </p:nvSpPr>
        <p:spPr>
          <a:xfrm>
            <a:off x="1219200" y="1393508"/>
            <a:ext cx="218916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ea"/>
                <a:cs typeface="+mn-ea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ea"/>
                <a:cs typeface="+mn-ea"/>
              </a:rPr>
              <a:t>．交流通路</a:t>
            </a:r>
          </a:p>
        </p:txBody>
      </p:sp>
      <p:sp>
        <p:nvSpPr>
          <p:cNvPr id="2" name="矩形 1"/>
          <p:cNvSpPr/>
          <p:nvPr/>
        </p:nvSpPr>
        <p:spPr>
          <a:xfrm>
            <a:off x="1219200" y="1917700"/>
            <a:ext cx="973074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交流通路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是指输入信号作用下交流信号流经的通路，也就是动态电流流经的通路。</a:t>
            </a:r>
          </a:p>
        </p:txBody>
      </p:sp>
      <p:sp>
        <p:nvSpPr>
          <p:cNvPr id="6" name="矩形 5"/>
          <p:cNvSpPr/>
          <p:nvPr/>
        </p:nvSpPr>
        <p:spPr>
          <a:xfrm>
            <a:off x="1219200" y="2870835"/>
            <a:ext cx="973074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在交流通路中，容量大的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电容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（如耦合电容）视为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短路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；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独立直流电压源短路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；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独立恒流源开路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153602" name="Picture 2" descr="06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720" y="4052570"/>
            <a:ext cx="4546600" cy="2027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5264785" y="6198235"/>
            <a:ext cx="630047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图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6.7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基本共射放大电路的交流通路</a:t>
            </a:r>
          </a:p>
        </p:txBody>
      </p:sp>
      <p:pic>
        <p:nvPicPr>
          <p:cNvPr id="9" name="Picture 2" descr="06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3823970"/>
            <a:ext cx="3724910" cy="28962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AutoShape 58"/>
          <p:cNvSpPr>
            <a:spLocks noChangeArrowheads="1"/>
          </p:cNvSpPr>
          <p:nvPr/>
        </p:nvSpPr>
        <p:spPr bwMode="auto">
          <a:xfrm rot="5631431" flipH="1" flipV="1">
            <a:off x="5351145" y="4003358"/>
            <a:ext cx="309563" cy="1252538"/>
          </a:xfrm>
          <a:prstGeom prst="curvedLeftArrow">
            <a:avLst>
              <a:gd name="adj1" fmla="val 58606"/>
              <a:gd name="adj2" fmla="val 145037"/>
              <a:gd name="adj3" fmla="val 33333"/>
            </a:avLst>
          </a:prstGeom>
          <a:solidFill>
            <a:srgbClr val="CC99FF"/>
          </a:solidFill>
          <a:ln w="19050">
            <a:solidFill>
              <a:srgbClr val="924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11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58178" y="435580"/>
            <a:ext cx="327533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6.2 基本共射放大电路的分析</a:t>
            </a:r>
          </a:p>
        </p:txBody>
      </p:sp>
      <p:sp>
        <p:nvSpPr>
          <p:cNvPr id="4" name="矩形 3"/>
          <p:cNvSpPr/>
          <p:nvPr/>
        </p:nvSpPr>
        <p:spPr>
          <a:xfrm>
            <a:off x="1106170" y="942975"/>
            <a:ext cx="360235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ea"/>
                <a:cs typeface="+mn-ea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ea"/>
                <a:cs typeface="+mn-ea"/>
              </a:rPr>
              <a:t>．画图法解放大倍数</a:t>
            </a:r>
          </a:p>
        </p:txBody>
      </p:sp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1182370" y="1705928"/>
            <a:ext cx="48006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当加入输入信号         ：</a:t>
            </a:r>
          </a:p>
        </p:txBody>
      </p:sp>
      <p:graphicFrame>
        <p:nvGraphicFramePr>
          <p:cNvPr id="11266" name="Object 1"/>
          <p:cNvGraphicFramePr/>
          <p:nvPr/>
        </p:nvGraphicFramePr>
        <p:xfrm>
          <a:off x="3773170" y="1781175"/>
          <a:ext cx="10064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r:id="rId5" imgW="419100" imgH="190500" progId="Equation.DSMT4">
                  <p:embed/>
                </p:oleObj>
              </mc:Choice>
              <mc:Fallback>
                <p:oleObj r:id="rId5" imgW="419100" imgH="1905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3170" y="1781175"/>
                        <a:ext cx="10064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1868170" y="3543300"/>
            <a:ext cx="35814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如：输入回路方程为 </a:t>
            </a:r>
          </a:p>
        </p:txBody>
      </p:sp>
      <p:graphicFrame>
        <p:nvGraphicFramePr>
          <p:cNvPr id="11267" name="Object 4"/>
          <p:cNvGraphicFramePr/>
          <p:nvPr/>
        </p:nvGraphicFramePr>
        <p:xfrm>
          <a:off x="5373370" y="3543300"/>
          <a:ext cx="2922905" cy="52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r:id="rId7" imgW="1066800" imgH="190500" progId="Equation.DSMT4">
                  <p:embed/>
                </p:oleObj>
              </mc:Choice>
              <mc:Fallback>
                <p:oleObj r:id="rId7" imgW="1066800" imgH="1905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73370" y="3543300"/>
                        <a:ext cx="2922905" cy="521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791970" y="2390775"/>
            <a:ext cx="822960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三极管上的电压或电流电量都视为在原来直流分量的基础上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叠加一个交流电量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58178" y="435580"/>
            <a:ext cx="327533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6.2 基本共射放大电路的分析</a:t>
            </a: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1040765" y="834073"/>
            <a:ext cx="35814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输入回路方程为 </a:t>
            </a:r>
          </a:p>
        </p:txBody>
      </p:sp>
      <p:graphicFrame>
        <p:nvGraphicFramePr>
          <p:cNvPr id="11267" name="Object 4"/>
          <p:cNvGraphicFramePr/>
          <p:nvPr/>
        </p:nvGraphicFramePr>
        <p:xfrm>
          <a:off x="4672965" y="1461453"/>
          <a:ext cx="3444875" cy="522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r:id="rId5" imgW="1257300" imgH="190500" progId="Equation.DSMT4">
                  <p:embed/>
                </p:oleObj>
              </mc:Choice>
              <mc:Fallback>
                <p:oleObj r:id="rId5" imgW="1257300" imgH="1905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2965" y="1461453"/>
                        <a:ext cx="3444875" cy="5226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06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1180" y="2823845"/>
            <a:ext cx="8550275" cy="396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40765" y="1461453"/>
            <a:ext cx="35814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输出回路方程为 </a:t>
            </a:r>
          </a:p>
        </p:txBody>
      </p:sp>
      <p:graphicFrame>
        <p:nvGraphicFramePr>
          <p:cNvPr id="3" name="Object 4"/>
          <p:cNvGraphicFramePr/>
          <p:nvPr/>
        </p:nvGraphicFramePr>
        <p:xfrm>
          <a:off x="4672965" y="834390"/>
          <a:ext cx="2922905" cy="52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r:id="rId8" imgW="1066800" imgH="190500" progId="Equation.DSMT4">
                  <p:embed/>
                </p:oleObj>
              </mc:Choice>
              <mc:Fallback>
                <p:oleObj r:id="rId8" imgW="1066800" imgH="1905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72965" y="834390"/>
                        <a:ext cx="2922905" cy="521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040765" y="2060575"/>
            <a:ext cx="1011174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求解过程可简述为：给定输入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u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i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→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i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b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→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i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c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→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u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ce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（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u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o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产生输出。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58178" y="435580"/>
            <a:ext cx="327533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6.2 基本共射放大电路的分析</a:t>
            </a:r>
          </a:p>
        </p:txBody>
      </p:sp>
      <p:sp>
        <p:nvSpPr>
          <p:cNvPr id="4" name="矩形 3"/>
          <p:cNvSpPr/>
          <p:nvPr/>
        </p:nvSpPr>
        <p:spPr>
          <a:xfrm>
            <a:off x="914718" y="903605"/>
            <a:ext cx="431355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ea"/>
                <a:cs typeface="+mn-ea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ea"/>
                <a:cs typeface="+mn-ea"/>
              </a:rPr>
              <a:t>．波形非线性失真的分析</a:t>
            </a:r>
          </a:p>
        </p:txBody>
      </p:sp>
      <p:sp>
        <p:nvSpPr>
          <p:cNvPr id="8" name="矩形 7"/>
          <p:cNvSpPr/>
          <p:nvPr/>
        </p:nvSpPr>
        <p:spPr>
          <a:xfrm>
            <a:off x="1314450" y="1740535"/>
            <a:ext cx="911098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静态工作点的位置必须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设置适当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，否则放大电路的输出波形会产生严重的非线性失真</a:t>
            </a:r>
          </a:p>
        </p:txBody>
      </p:sp>
      <p:sp>
        <p:nvSpPr>
          <p:cNvPr id="9" name="矩形 8"/>
          <p:cNvSpPr/>
          <p:nvPr/>
        </p:nvSpPr>
        <p:spPr>
          <a:xfrm>
            <a:off x="2961640" y="3482975"/>
            <a:ext cx="226695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静态工作点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Q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009640" y="3187700"/>
            <a:ext cx="4038600" cy="5238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0" dirty="0">
                <a:effectLst/>
                <a:latin typeface="+mn-ea"/>
                <a:cs typeface="Times New Roman" panose="02020603050405020304" pitchFamily="18" charset="0"/>
              </a:rPr>
              <a:t>设置</a:t>
            </a:r>
            <a:r>
              <a:rPr kumimoji="0" lang="zh-CN" altLang="en-US" sz="2800" b="1" kern="1200" cap="none" spc="0" normalizeH="0" baseline="0" noProof="0" dirty="0">
                <a:solidFill>
                  <a:srgbClr val="7030A0"/>
                </a:solidFill>
                <a:effectLst/>
                <a:latin typeface="+mn-ea"/>
                <a:cs typeface="Times New Roman" panose="02020603050405020304" pitchFamily="18" charset="0"/>
              </a:rPr>
              <a:t>过低</a:t>
            </a:r>
            <a:r>
              <a:rPr kumimoji="0" lang="zh-CN" altLang="en-US" sz="2800" b="1" kern="1200" cap="none" spc="0" normalizeH="0" baseline="0" noProof="0" dirty="0">
                <a:effectLst/>
                <a:latin typeface="+mn-ea"/>
                <a:cs typeface="Times New Roman" panose="02020603050405020304" pitchFamily="18" charset="0"/>
              </a:rPr>
              <a:t>：</a:t>
            </a:r>
            <a:r>
              <a:rPr kumimoji="0" lang="zh-CN" altLang="en-US" sz="2800" b="1" kern="1200" cap="none" spc="0" normalizeH="0" baseline="0" noProof="0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截止失真</a:t>
            </a:r>
          </a:p>
        </p:txBody>
      </p:sp>
      <p:sp>
        <p:nvSpPr>
          <p:cNvPr id="11" name="AutoShape 13"/>
          <p:cNvSpPr/>
          <p:nvPr/>
        </p:nvSpPr>
        <p:spPr bwMode="auto">
          <a:xfrm>
            <a:off x="5323840" y="3416300"/>
            <a:ext cx="360363" cy="720725"/>
          </a:xfrm>
          <a:prstGeom prst="leftBrace">
            <a:avLst>
              <a:gd name="adj1" fmla="val 16667"/>
              <a:gd name="adj2" fmla="val 50000"/>
            </a:avLst>
          </a:prstGeom>
          <a:noFill/>
          <a:ln w="28575">
            <a:solidFill>
              <a:srgbClr val="8636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6009640" y="3873500"/>
            <a:ext cx="4114800" cy="5238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0" dirty="0">
                <a:effectLst/>
                <a:latin typeface="+mn-ea"/>
                <a:cs typeface="Times New Roman" panose="02020603050405020304" pitchFamily="18" charset="0"/>
              </a:rPr>
              <a:t>设置</a:t>
            </a:r>
            <a:r>
              <a:rPr kumimoji="0" lang="zh-CN" altLang="en-US" sz="2800" b="1" kern="1200" cap="none" spc="0" normalizeH="0" baseline="0" noProof="0" dirty="0">
                <a:solidFill>
                  <a:srgbClr val="7030A0"/>
                </a:solidFill>
                <a:effectLst/>
                <a:latin typeface="+mn-ea"/>
                <a:cs typeface="Times New Roman" panose="02020603050405020304" pitchFamily="18" charset="0"/>
              </a:rPr>
              <a:t>过高</a:t>
            </a:r>
            <a:r>
              <a:rPr kumimoji="0" lang="zh-CN" altLang="en-US" sz="2800" b="1" kern="1200" cap="none" spc="0" normalizeH="0" baseline="0" noProof="0" dirty="0">
                <a:effectLst/>
                <a:latin typeface="+mn-ea"/>
                <a:cs typeface="Times New Roman" panose="02020603050405020304" pitchFamily="18" charset="0"/>
              </a:rPr>
              <a:t>：</a:t>
            </a:r>
            <a:r>
              <a:rPr kumimoji="0" lang="zh-CN" altLang="en-US" sz="2800" b="1" kern="1200" cap="none" spc="0" normalizeH="0" baseline="0" noProof="0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饱和失真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nimBg="1"/>
      <p:bldP spid="11" grpId="0" bldLvl="0" animBg="1"/>
      <p:bldP spid="12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58178" y="435580"/>
            <a:ext cx="327533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6.2 基本共射放大电路的分析</a:t>
            </a:r>
          </a:p>
        </p:txBody>
      </p:sp>
      <p:pic>
        <p:nvPicPr>
          <p:cNvPr id="155650" name="Picture 2" descr="06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05" y="996950"/>
            <a:ext cx="7404735" cy="2767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8356600" y="1459230"/>
            <a:ext cx="344170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图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6.8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共射放大电路的截止失真</a:t>
            </a:r>
          </a:p>
        </p:txBody>
      </p:sp>
      <p:pic>
        <p:nvPicPr>
          <p:cNvPr id="12293" name="Picture 2" descr="06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905" y="3951605"/>
            <a:ext cx="6776720" cy="2806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8357235" y="4757420"/>
            <a:ext cx="383476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图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6.9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共射放大电路的饱和失真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58178" y="435580"/>
            <a:ext cx="327533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6.2 基本共射放大电路的分析</a:t>
            </a:r>
          </a:p>
        </p:txBody>
      </p:sp>
      <p:sp>
        <p:nvSpPr>
          <p:cNvPr id="2" name="矩形 1"/>
          <p:cNvSpPr/>
          <p:nvPr/>
        </p:nvSpPr>
        <p:spPr>
          <a:xfrm>
            <a:off x="1089025" y="881380"/>
            <a:ext cx="460565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．三极管的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参数等效模型</a:t>
            </a:r>
          </a:p>
        </p:txBody>
      </p:sp>
      <p:sp>
        <p:nvSpPr>
          <p:cNvPr id="4" name="矩形 3"/>
          <p:cNvSpPr/>
          <p:nvPr/>
        </p:nvSpPr>
        <p:spPr>
          <a:xfrm>
            <a:off x="1203325" y="1502728"/>
            <a:ext cx="83058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        在低频小信号作用下，三极管可以看成一个有源双口网络。</a:t>
            </a:r>
          </a:p>
        </p:txBody>
      </p:sp>
      <p:graphicFrame>
        <p:nvGraphicFramePr>
          <p:cNvPr id="13314" name="Object 1"/>
          <p:cNvGraphicFramePr/>
          <p:nvPr/>
        </p:nvGraphicFramePr>
        <p:xfrm>
          <a:off x="3527425" y="2457450"/>
          <a:ext cx="3733800" cy="219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r:id="rId5" imgW="2472055" imgH="1456055" progId="Visio.Drawing.11">
                  <p:embed/>
                </p:oleObj>
              </mc:Choice>
              <mc:Fallback>
                <p:oleObj r:id="rId5" imgW="2472055" imgH="1456055" progId="Visio.Drawing.11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27425" y="2457450"/>
                        <a:ext cx="3733800" cy="2192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236913" y="4756785"/>
            <a:ext cx="42386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图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6.10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共射接法的三极管</a:t>
            </a:r>
          </a:p>
        </p:txBody>
      </p:sp>
      <p:graphicFrame>
        <p:nvGraphicFramePr>
          <p:cNvPr id="157699" name="Object 3"/>
          <p:cNvGraphicFramePr/>
          <p:nvPr/>
        </p:nvGraphicFramePr>
        <p:xfrm>
          <a:off x="4022725" y="5431790"/>
          <a:ext cx="27432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r:id="rId7" imgW="927100" imgH="419100" progId="Equation.DSMT4">
                  <p:embed/>
                </p:oleObj>
              </mc:Choice>
              <mc:Fallback>
                <p:oleObj r:id="rId7" imgW="927100" imgH="4191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2725" y="5431790"/>
                        <a:ext cx="2743200" cy="124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7299325" y="5812790"/>
            <a:ext cx="15351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（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6.19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）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58178" y="435580"/>
            <a:ext cx="327533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6.2 基本共射放大电路的分析</a:t>
            </a:r>
          </a:p>
        </p:txBody>
      </p:sp>
      <p:graphicFrame>
        <p:nvGraphicFramePr>
          <p:cNvPr id="14338" name="Object 1"/>
          <p:cNvGraphicFramePr/>
          <p:nvPr/>
        </p:nvGraphicFramePr>
        <p:xfrm>
          <a:off x="4335780" y="1096010"/>
          <a:ext cx="35210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r:id="rId5" imgW="1879600" imgH="774700" progId="Equation.DSMT4">
                  <p:embed/>
                </p:oleObj>
              </mc:Choice>
              <mc:Fallback>
                <p:oleObj r:id="rId5" imgW="1879600" imgH="7747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35780" y="1096010"/>
                        <a:ext cx="3521075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668780" y="1096010"/>
            <a:ext cx="2672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全微分形式表示</a:t>
            </a:r>
          </a:p>
        </p:txBody>
      </p:sp>
      <p:sp>
        <p:nvSpPr>
          <p:cNvPr id="3" name="矩形 2"/>
          <p:cNvSpPr/>
          <p:nvPr/>
        </p:nvSpPr>
        <p:spPr>
          <a:xfrm>
            <a:off x="1744980" y="2772410"/>
            <a:ext cx="19065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参数方程</a:t>
            </a:r>
          </a:p>
        </p:txBody>
      </p:sp>
      <p:graphicFrame>
        <p:nvGraphicFramePr>
          <p:cNvPr id="14339" name="Object 3"/>
          <p:cNvGraphicFramePr/>
          <p:nvPr/>
        </p:nvGraphicFramePr>
        <p:xfrm>
          <a:off x="4335780" y="2772410"/>
          <a:ext cx="200183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r:id="rId7" imgW="1066165" imgH="444500" progId="Equation.DSMT4">
                  <p:embed/>
                </p:oleObj>
              </mc:Choice>
              <mc:Fallback>
                <p:oleObj r:id="rId7" imgW="1066165" imgH="4445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35780" y="2772410"/>
                        <a:ext cx="2001838" cy="839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202180" y="3763010"/>
            <a:ext cx="90646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其中</a:t>
            </a:r>
          </a:p>
        </p:txBody>
      </p:sp>
      <p:graphicFrame>
        <p:nvGraphicFramePr>
          <p:cNvPr id="14340" name="Object 5"/>
          <p:cNvGraphicFramePr/>
          <p:nvPr/>
        </p:nvGraphicFramePr>
        <p:xfrm>
          <a:off x="4384993" y="3763010"/>
          <a:ext cx="1627187" cy="287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r:id="rId9" imgW="862965" imgH="1536065" progId="Equation.DSMT4">
                  <p:embed/>
                </p:oleObj>
              </mc:Choice>
              <mc:Fallback>
                <p:oleObj r:id="rId9" imgW="862965" imgH="1536065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84993" y="3763010"/>
                        <a:ext cx="1627187" cy="2878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8907780" y="1477010"/>
            <a:ext cx="15351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（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6.20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）</a:t>
            </a:r>
          </a:p>
        </p:txBody>
      </p:sp>
      <p:sp>
        <p:nvSpPr>
          <p:cNvPr id="13" name="矩形 12"/>
          <p:cNvSpPr/>
          <p:nvPr/>
        </p:nvSpPr>
        <p:spPr>
          <a:xfrm>
            <a:off x="8907780" y="3012123"/>
            <a:ext cx="15351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（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6.21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）</a:t>
            </a:r>
          </a:p>
        </p:txBody>
      </p:sp>
      <p:sp>
        <p:nvSpPr>
          <p:cNvPr id="14" name="矩形 13"/>
          <p:cNvSpPr/>
          <p:nvPr/>
        </p:nvSpPr>
        <p:spPr>
          <a:xfrm>
            <a:off x="8907780" y="5058410"/>
            <a:ext cx="15351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（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6.22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）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58178" y="435580"/>
            <a:ext cx="327533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6.2 基本共射放大电路的分析</a:t>
            </a:r>
          </a:p>
        </p:txBody>
      </p:sp>
      <p:sp>
        <p:nvSpPr>
          <p:cNvPr id="2" name="矩形 1"/>
          <p:cNvSpPr/>
          <p:nvPr/>
        </p:nvSpPr>
        <p:spPr>
          <a:xfrm>
            <a:off x="1965325" y="1034415"/>
            <a:ext cx="1249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简化为</a:t>
            </a:r>
          </a:p>
        </p:txBody>
      </p:sp>
      <p:graphicFrame>
        <p:nvGraphicFramePr>
          <p:cNvPr id="15362" name="Object 1"/>
          <p:cNvGraphicFramePr/>
          <p:nvPr/>
        </p:nvGraphicFramePr>
        <p:xfrm>
          <a:off x="5013325" y="882015"/>
          <a:ext cx="167640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r:id="rId5" imgW="660400" imgH="444500" progId="Equation.DSMT4">
                  <p:embed/>
                </p:oleObj>
              </mc:Choice>
              <mc:Fallback>
                <p:oleObj r:id="rId5" imgW="660400" imgH="4445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13325" y="882015"/>
                        <a:ext cx="1676400" cy="1141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0" name="Picture 8" descr="06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1825" y="2558415"/>
            <a:ext cx="3581400" cy="2320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4473575" y="4920615"/>
            <a:ext cx="35179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图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6.12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简化等效电路</a:t>
            </a:r>
          </a:p>
        </p:txBody>
      </p:sp>
      <p:grpSp>
        <p:nvGrpSpPr>
          <p:cNvPr id="15373" name="组合 16"/>
          <p:cNvGrpSpPr/>
          <p:nvPr/>
        </p:nvGrpSpPr>
        <p:grpSpPr>
          <a:xfrm>
            <a:off x="2041525" y="2023745"/>
            <a:ext cx="8061960" cy="561975"/>
            <a:chOff x="381000" y="2057400"/>
            <a:chExt cx="8061324" cy="562113"/>
          </a:xfrm>
        </p:grpSpPr>
        <p:sp>
          <p:nvSpPr>
            <p:cNvPr id="10" name="矩形 9"/>
            <p:cNvSpPr/>
            <p:nvPr/>
          </p:nvSpPr>
          <p:spPr>
            <a:xfrm>
              <a:off x="381000" y="2057400"/>
              <a:ext cx="8061324" cy="5220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ea"/>
                </a:rPr>
                <a:t>用             和           ，可得三极管的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cs typeface="+mn-ea"/>
                </a:rPr>
                <a:t>简化等效电路</a:t>
              </a:r>
            </a:p>
          </p:txBody>
        </p:sp>
        <p:graphicFrame>
          <p:nvGraphicFramePr>
            <p:cNvPr id="15366" name="Object 9"/>
            <p:cNvGraphicFramePr/>
            <p:nvPr/>
          </p:nvGraphicFramePr>
          <p:xfrm>
            <a:off x="838200" y="2133600"/>
            <a:ext cx="1069009" cy="485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6" r:id="rId8" imgW="419100" imgH="190500" progId="Equation.DSMT4">
                    <p:embed/>
                  </p:oleObj>
                </mc:Choice>
                <mc:Fallback>
                  <p:oleObj r:id="rId8" imgW="419100" imgH="190500" progId="Equation.DSMT4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38200" y="2133600"/>
                          <a:ext cx="1069009" cy="4859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Object 11"/>
            <p:cNvGraphicFramePr/>
            <p:nvPr/>
          </p:nvGraphicFramePr>
          <p:xfrm>
            <a:off x="2677776" y="2133600"/>
            <a:ext cx="996122" cy="485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7" r:id="rId10" imgW="393700" imgH="190500" progId="Equation.DSMT4">
                    <p:embed/>
                  </p:oleObj>
                </mc:Choice>
                <mc:Fallback>
                  <p:oleObj r:id="rId10" imgW="393700" imgH="190500" progId="Equation.DSMT4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677776" y="2133600"/>
                          <a:ext cx="996122" cy="4859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9757" name="Object 13"/>
          <p:cNvGraphicFramePr/>
          <p:nvPr/>
        </p:nvGraphicFramePr>
        <p:xfrm>
          <a:off x="2041525" y="5303203"/>
          <a:ext cx="47244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r:id="rId12" imgW="1866265" imgH="393700" progId="Equation.DSMT4">
                  <p:embed/>
                </p:oleObj>
              </mc:Choice>
              <mc:Fallback>
                <p:oleObj r:id="rId12" imgW="1866265" imgH="3937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41525" y="5303203"/>
                        <a:ext cx="4724400" cy="989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22"/>
          <p:cNvGrpSpPr/>
          <p:nvPr/>
        </p:nvGrpSpPr>
        <p:grpSpPr>
          <a:xfrm>
            <a:off x="8211185" y="5062220"/>
            <a:ext cx="2839085" cy="706755"/>
            <a:chOff x="6858000" y="5105400"/>
            <a:chExt cx="2064372" cy="401638"/>
          </a:xfrm>
        </p:grpSpPr>
        <p:sp>
          <p:nvSpPr>
            <p:cNvPr id="20" name="AutoShape 33"/>
            <p:cNvSpPr>
              <a:spLocks noChangeArrowheads="1"/>
            </p:cNvSpPr>
            <p:nvPr/>
          </p:nvSpPr>
          <p:spPr bwMode="auto">
            <a:xfrm>
              <a:off x="6858000" y="5105400"/>
              <a:ext cx="2064372" cy="401638"/>
            </a:xfrm>
            <a:prstGeom prst="wedgeRoundRectCallout">
              <a:avLst>
                <a:gd name="adj1" fmla="val -96387"/>
                <a:gd name="adj2" fmla="val 26460"/>
                <a:gd name="adj3" fmla="val 16667"/>
              </a:avLst>
            </a:prstGeom>
            <a:solidFill>
              <a:srgbClr val="FFFF99">
                <a:alpha val="37000"/>
              </a:srgbClr>
            </a:solidFill>
            <a:ln w="38100">
              <a:solidFill>
                <a:srgbClr val="CC99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marL="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常温下</a:t>
              </a:r>
            </a:p>
          </p:txBody>
        </p:sp>
        <p:graphicFrame>
          <p:nvGraphicFramePr>
            <p:cNvPr id="15365" name="Object 15"/>
            <p:cNvGraphicFramePr/>
            <p:nvPr/>
          </p:nvGraphicFramePr>
          <p:xfrm>
            <a:off x="7666609" y="5153814"/>
            <a:ext cx="109728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9" r:id="rId14" imgW="685800" imgH="190500" progId="Equation.DSMT4">
                    <p:embed/>
                  </p:oleObj>
                </mc:Choice>
                <mc:Fallback>
                  <p:oleObj r:id="rId14" imgW="685800" imgH="190500" progId="Equation.DSMT4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7666609" y="5153814"/>
                          <a:ext cx="1097280" cy="3048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29"/>
          <p:cNvGrpSpPr/>
          <p:nvPr/>
        </p:nvGrpSpPr>
        <p:grpSpPr>
          <a:xfrm>
            <a:off x="7310120" y="5949950"/>
            <a:ext cx="3951605" cy="716280"/>
            <a:chOff x="5649595" y="6058534"/>
            <a:chExt cx="3951605" cy="847092"/>
          </a:xfrm>
        </p:grpSpPr>
        <p:sp>
          <p:nvSpPr>
            <p:cNvPr id="25" name="AutoShape 33"/>
            <p:cNvSpPr>
              <a:spLocks noChangeArrowheads="1"/>
            </p:cNvSpPr>
            <p:nvPr/>
          </p:nvSpPr>
          <p:spPr bwMode="auto">
            <a:xfrm>
              <a:off x="5649595" y="6058534"/>
              <a:ext cx="3951605" cy="847092"/>
            </a:xfrm>
            <a:prstGeom prst="wedgeRoundRectCallout">
              <a:avLst>
                <a:gd name="adj1" fmla="val -91153"/>
                <a:gd name="adj2" fmla="val -46719"/>
                <a:gd name="adj3" fmla="val 16667"/>
              </a:avLst>
            </a:prstGeom>
            <a:solidFill>
              <a:srgbClr val="FFFF99">
                <a:alpha val="37000"/>
              </a:srgbClr>
            </a:solidFill>
            <a:ln w="38100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marL="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+mn-ea"/>
                  <a:cs typeface="+mn-ea"/>
                </a:rPr>
                <a:t>       多选取</a:t>
              </a:r>
              <a:r>
                <a:rPr kumimoji="1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+mn-ea"/>
                  <a:cs typeface="+mn-ea"/>
                </a:rPr>
                <a:t>100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+mn-ea"/>
                  <a:cs typeface="+mn-ea"/>
                </a:rPr>
                <a:t>～</a:t>
              </a:r>
              <a:r>
                <a:rPr kumimoji="1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+mn-ea"/>
                  <a:cs typeface="+mn-ea"/>
                </a:rPr>
                <a:t>300</a:t>
              </a:r>
              <a:r>
                <a:rPr kumimoji="1" lang="el-G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+mn-ea"/>
                  <a:cs typeface="+mn-ea"/>
                </a:rPr>
                <a:t>Ω</a:t>
              </a:r>
              <a:r>
                <a:rPr kumimoji="1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+mn-ea"/>
                  <a:cs typeface="+mn-ea"/>
                </a:rPr>
                <a:t> 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  <p:graphicFrame>
          <p:nvGraphicFramePr>
            <p:cNvPr id="15364" name="Object 18"/>
            <p:cNvGraphicFramePr/>
            <p:nvPr/>
          </p:nvGraphicFramePr>
          <p:xfrm>
            <a:off x="5812155" y="6208728"/>
            <a:ext cx="638175" cy="546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0" r:id="rId16" imgW="177800" imgH="190500" progId="Equation.DSMT4">
                    <p:embed/>
                  </p:oleObj>
                </mc:Choice>
                <mc:Fallback>
                  <p:oleObj r:id="rId16" imgW="177800" imgH="1905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812155" y="6208728"/>
                          <a:ext cx="638175" cy="5467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58178" y="435580"/>
            <a:ext cx="327533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6.2 基本共射放大电路的分析</a:t>
            </a:r>
          </a:p>
        </p:txBody>
      </p:sp>
      <p:pic>
        <p:nvPicPr>
          <p:cNvPr id="16387" name="Picture 2" descr="06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025" y="1273175"/>
            <a:ext cx="4546600" cy="20272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8" name="Picture 2" descr="06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8625" y="1044575"/>
            <a:ext cx="3604895" cy="28028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AutoShape 58"/>
          <p:cNvSpPr>
            <a:spLocks noChangeArrowheads="1"/>
          </p:cNvSpPr>
          <p:nvPr/>
        </p:nvSpPr>
        <p:spPr bwMode="auto">
          <a:xfrm rot="5631431" flipH="1" flipV="1">
            <a:off x="5251450" y="1223963"/>
            <a:ext cx="309563" cy="1252538"/>
          </a:xfrm>
          <a:prstGeom prst="curvedLeftArrow">
            <a:avLst>
              <a:gd name="adj1" fmla="val 58606"/>
              <a:gd name="adj2" fmla="val 145037"/>
              <a:gd name="adj3" fmla="val 33333"/>
            </a:avLst>
          </a:prstGeom>
          <a:solidFill>
            <a:srgbClr val="CC99FF"/>
          </a:solidFill>
          <a:ln w="19050">
            <a:solidFill>
              <a:srgbClr val="924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91" name="Rectangle 2"/>
          <p:cNvSpPr/>
          <p:nvPr/>
        </p:nvSpPr>
        <p:spPr>
          <a:xfrm>
            <a:off x="1698625" y="9683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6386" name="Object 1"/>
          <p:cNvGraphicFramePr/>
          <p:nvPr/>
        </p:nvGraphicFramePr>
        <p:xfrm>
          <a:off x="2931160" y="4108133"/>
          <a:ext cx="6496050" cy="210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r:id="rId7" imgW="3352800" imgH="1094740" progId="Visio.Drawing.11">
                  <p:embed/>
                </p:oleObj>
              </mc:Choice>
              <mc:Fallback>
                <p:oleObj r:id="rId7" imgW="3352800" imgH="1094740" progId="Visio.Drawing.11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31160" y="4108133"/>
                        <a:ext cx="6496050" cy="2106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293110" y="6214745"/>
            <a:ext cx="61341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图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6.13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基本共射放大电路的动态分析</a:t>
            </a:r>
          </a:p>
        </p:txBody>
      </p:sp>
      <p:sp>
        <p:nvSpPr>
          <p:cNvPr id="11" name="右弧形箭头 10"/>
          <p:cNvSpPr/>
          <p:nvPr/>
        </p:nvSpPr>
        <p:spPr>
          <a:xfrm>
            <a:off x="7249160" y="3461385"/>
            <a:ext cx="467995" cy="968375"/>
          </a:xfrm>
          <a:prstGeom prst="curved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 animBg="1"/>
      <p:bldP spid="1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734728" y="3044616"/>
            <a:ext cx="352933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4400" dirty="0">
                <a:latin typeface="Agency FB" panose="020B0503020202020204" pitchFamily="34" charset="0"/>
              </a:rPr>
              <a:t>6.1 </a:t>
            </a:r>
            <a:r>
              <a:rPr kumimoji="1" lang="zh-CN" altLang="en-US" sz="4400" noProof="0" dirty="0">
                <a:effectLst/>
                <a:latin typeface="+mn-ea"/>
                <a:sym typeface="+mn-ea"/>
              </a:rPr>
              <a:t>放大的概念</a:t>
            </a:r>
            <a:endParaRPr lang="zh-CN" altLang="en-US" sz="4400" dirty="0">
              <a:latin typeface="Agency FB" panose="020B0503020202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/>
      <p:bldP spid="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58178" y="435580"/>
            <a:ext cx="327533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6.2 基本共射放大电路的分析</a:t>
            </a:r>
          </a:p>
        </p:txBody>
      </p:sp>
      <p:sp>
        <p:nvSpPr>
          <p:cNvPr id="2" name="矩形 1"/>
          <p:cNvSpPr/>
          <p:nvPr/>
        </p:nvSpPr>
        <p:spPr>
          <a:xfrm>
            <a:off x="1520825" y="834390"/>
            <a:ext cx="433228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ea"/>
                <a:cs typeface="+mn-ea"/>
              </a:rPr>
              <a:t>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ea"/>
                <a:cs typeface="+mn-ea"/>
              </a:rPr>
              <a:t>．估算法解主要性能指标</a:t>
            </a:r>
          </a:p>
        </p:txBody>
      </p:sp>
      <p:graphicFrame>
        <p:nvGraphicFramePr>
          <p:cNvPr id="17410" name="Object 1"/>
          <p:cNvGraphicFramePr/>
          <p:nvPr/>
        </p:nvGraphicFramePr>
        <p:xfrm>
          <a:off x="2101215" y="1445895"/>
          <a:ext cx="1311910" cy="513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r:id="rId5" imgW="520700" imgH="203200" progId="Equation.DSMT4">
                  <p:embed/>
                </p:oleObj>
              </mc:Choice>
              <mc:Fallback>
                <p:oleObj r:id="rId5" imgW="520700" imgH="2032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1215" y="1445895"/>
                        <a:ext cx="1311910" cy="513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5"/>
          <p:cNvGraphicFramePr/>
          <p:nvPr/>
        </p:nvGraphicFramePr>
        <p:xfrm>
          <a:off x="4116705" y="1445895"/>
          <a:ext cx="3766820" cy="51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r:id="rId7" imgW="1828800" imgH="241300" progId="Equation.3">
                  <p:embed/>
                </p:oleObj>
              </mc:Choice>
              <mc:Fallback>
                <p:oleObj r:id="rId7" imgW="1828800" imgH="2413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6705" y="1445895"/>
                        <a:ext cx="3766820" cy="5162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810385" y="2061210"/>
            <a:ext cx="379095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电压放大倍数的表达式</a:t>
            </a:r>
          </a:p>
        </p:txBody>
      </p:sp>
      <p:graphicFrame>
        <p:nvGraphicFramePr>
          <p:cNvPr id="161799" name="Object 7"/>
          <p:cNvGraphicFramePr/>
          <p:nvPr/>
        </p:nvGraphicFramePr>
        <p:xfrm>
          <a:off x="5749925" y="2002790"/>
          <a:ext cx="2133600" cy="906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r:id="rId9" imgW="939165" imgH="393700" progId="Equation.DSMT4">
                  <p:embed/>
                </p:oleObj>
              </mc:Choice>
              <mc:Fallback>
                <p:oleObj r:id="rId9" imgW="939165" imgH="3937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49925" y="2002790"/>
                        <a:ext cx="2133600" cy="906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27"/>
          <p:cNvGrpSpPr/>
          <p:nvPr/>
        </p:nvGrpSpPr>
        <p:grpSpPr>
          <a:xfrm>
            <a:off x="8921750" y="1095375"/>
            <a:ext cx="1676400" cy="624205"/>
            <a:chOff x="7315200" y="761999"/>
            <a:chExt cx="1676400" cy="609601"/>
          </a:xfrm>
        </p:grpSpPr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7315200" y="761999"/>
              <a:ext cx="1676400" cy="609601"/>
            </a:xfrm>
            <a:prstGeom prst="wedgeRoundRectCallout">
              <a:avLst>
                <a:gd name="adj1" fmla="val -101422"/>
                <a:gd name="adj2" fmla="val 44344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2B8156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7416" name="Object 9"/>
            <p:cNvGraphicFramePr/>
            <p:nvPr/>
          </p:nvGraphicFramePr>
          <p:xfrm>
            <a:off x="7467600" y="838200"/>
            <a:ext cx="1510747" cy="397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2" r:id="rId11" imgW="723900" imgH="190500" progId="Equation.DSMT4">
                    <p:embed/>
                  </p:oleObj>
                </mc:Choice>
                <mc:Fallback>
                  <p:oleObj r:id="rId11" imgW="723900" imgH="1905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467600" y="838200"/>
                          <a:ext cx="1510747" cy="3975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矩形 14"/>
          <p:cNvSpPr/>
          <p:nvPr/>
        </p:nvSpPr>
        <p:spPr>
          <a:xfrm>
            <a:off x="1810385" y="2908935"/>
            <a:ext cx="631666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当放大电路空载时，空载电压放大倍数</a:t>
            </a:r>
          </a:p>
        </p:txBody>
      </p:sp>
      <p:graphicFrame>
        <p:nvGraphicFramePr>
          <p:cNvPr id="161803" name="Object 11"/>
          <p:cNvGraphicFramePr/>
          <p:nvPr/>
        </p:nvGraphicFramePr>
        <p:xfrm>
          <a:off x="5588000" y="3548380"/>
          <a:ext cx="1676400" cy="954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r:id="rId13" imgW="685800" imgH="381000" progId="Equation.DSMT4">
                  <p:embed/>
                </p:oleObj>
              </mc:Choice>
              <mc:Fallback>
                <p:oleObj r:id="rId13" imgW="685800" imgH="3810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88000" y="3548380"/>
                        <a:ext cx="1676400" cy="954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8921750" y="2186305"/>
            <a:ext cx="153511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（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6.25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）</a:t>
            </a:r>
          </a:p>
        </p:txBody>
      </p:sp>
      <p:sp>
        <p:nvSpPr>
          <p:cNvPr id="19" name="矩形 18"/>
          <p:cNvSpPr/>
          <p:nvPr/>
        </p:nvSpPr>
        <p:spPr>
          <a:xfrm>
            <a:off x="8836025" y="3646805"/>
            <a:ext cx="153511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（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6.26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）</a:t>
            </a:r>
          </a:p>
        </p:txBody>
      </p:sp>
      <p:sp>
        <p:nvSpPr>
          <p:cNvPr id="20" name="矩形 19"/>
          <p:cNvSpPr/>
          <p:nvPr/>
        </p:nvSpPr>
        <p:spPr>
          <a:xfrm>
            <a:off x="1810385" y="4502785"/>
            <a:ext cx="162718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输入电阻</a:t>
            </a:r>
          </a:p>
        </p:txBody>
      </p:sp>
      <p:graphicFrame>
        <p:nvGraphicFramePr>
          <p:cNvPr id="161805" name="Object 13"/>
          <p:cNvGraphicFramePr/>
          <p:nvPr/>
        </p:nvGraphicFramePr>
        <p:xfrm>
          <a:off x="4779010" y="4330700"/>
          <a:ext cx="1987550" cy="83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r:id="rId15" imgW="951865" imgH="393700" progId="Equation.DSMT4">
                  <p:embed/>
                </p:oleObj>
              </mc:Choice>
              <mc:Fallback>
                <p:oleObj r:id="rId15" imgW="951865" imgH="3937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79010" y="4330700"/>
                        <a:ext cx="1987550" cy="8343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8668385" y="4578985"/>
            <a:ext cx="153511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（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6.27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）</a:t>
            </a:r>
          </a:p>
        </p:txBody>
      </p:sp>
      <p:sp>
        <p:nvSpPr>
          <p:cNvPr id="24" name="矩形 23"/>
          <p:cNvSpPr/>
          <p:nvPr/>
        </p:nvSpPr>
        <p:spPr>
          <a:xfrm>
            <a:off x="1810385" y="5165090"/>
            <a:ext cx="559435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输出电压对信号源电压的放大倍数</a:t>
            </a:r>
          </a:p>
        </p:txBody>
      </p:sp>
      <p:graphicFrame>
        <p:nvGraphicFramePr>
          <p:cNvPr id="161807" name="Object 15"/>
          <p:cNvGraphicFramePr/>
          <p:nvPr/>
        </p:nvGraphicFramePr>
        <p:xfrm>
          <a:off x="4648835" y="5771515"/>
          <a:ext cx="3478530" cy="83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r:id="rId17" imgW="1663700" imgH="393700" progId="Equation.DSMT4">
                  <p:embed/>
                </p:oleObj>
              </mc:Choice>
              <mc:Fallback>
                <p:oleObj r:id="rId17" imgW="1663700" imgH="3937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48835" y="5771515"/>
                        <a:ext cx="3478530" cy="8343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8735060" y="5943600"/>
            <a:ext cx="153511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（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6.28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）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8" grpId="0"/>
      <p:bldP spid="19" grpId="0"/>
      <p:bldP spid="20" grpId="0"/>
      <p:bldP spid="23" grpId="0"/>
      <p:bldP spid="24" grpId="0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58178" y="435580"/>
            <a:ext cx="327533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6.2 基本共射放大电路的分析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133600" y="1219200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输出电阻</a:t>
            </a:r>
          </a:p>
        </p:txBody>
      </p:sp>
      <p:graphicFrame>
        <p:nvGraphicFramePr>
          <p:cNvPr id="18434" name="Object 1"/>
          <p:cNvGraphicFramePr/>
          <p:nvPr/>
        </p:nvGraphicFramePr>
        <p:xfrm>
          <a:off x="4991100" y="1066800"/>
          <a:ext cx="2363470" cy="959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r:id="rId5" imgW="965200" imgH="393700" progId="Equation.DSMT4">
                  <p:embed/>
                </p:oleObj>
              </mc:Choice>
              <mc:Fallback>
                <p:oleObj r:id="rId5" imgW="965200" imgH="3937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91100" y="1066800"/>
                        <a:ext cx="2363470" cy="9594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610600" y="1143000"/>
            <a:ext cx="165290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（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6.30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2057400" y="3429000"/>
            <a:ext cx="8077200" cy="22453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放大电路的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输入电阻与信号源内阻无关，输出电阻与负载无关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。还应当指出，虽然利用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参数等效模型分析的是动态参数，但是由于等效模型中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r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be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与静态工作点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Q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紧密相关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，所以动态参数也与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Q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点相关，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只有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Q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点合适，动态分析才有意义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。</a:t>
            </a:r>
          </a:p>
        </p:txBody>
      </p:sp>
      <p:sp>
        <p:nvSpPr>
          <p:cNvPr id="18439" name="WordArt 4"/>
          <p:cNvSpPr>
            <a:spLocks noTextEdit="1"/>
          </p:cNvSpPr>
          <p:nvPr/>
        </p:nvSpPr>
        <p:spPr>
          <a:xfrm>
            <a:off x="2057400" y="2819400"/>
            <a:ext cx="914400" cy="609600"/>
          </a:xfrm>
          <a:prstGeom prst="rect">
            <a:avLst/>
          </a:prstGeom>
        </p:spPr>
        <p:txBody>
          <a:bodyPr wrap="none" fromWordArt="1">
            <a:prstTxWarp prst="textNoShape">
              <a:avLst/>
            </a:prstTxWarp>
            <a:normAutofit/>
          </a:bodyPr>
          <a:lstStyle/>
          <a:p>
            <a:pPr algn="ctr" eaLnBrk="0" hangingPunct="0"/>
            <a:r>
              <a:rPr lang="zh-CN" altLang="en-US" sz="2800" b="1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注意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58178" y="435580"/>
            <a:ext cx="327533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6.2 基本共射放大电路的分析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1491615" y="954405"/>
            <a:ext cx="9208770" cy="22453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cs typeface="+mn-ea"/>
              </a:rPr>
              <a:t>         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6.1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直接耦合共射放大电路如图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6.14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所示，已知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V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CC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=15V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，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R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B1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=56kΩ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，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R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B2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=1.5kΩ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，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R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C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=5.1kΩ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，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R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=1.5kΩ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，三极管的  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=100Ω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，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 </a:t>
            </a:r>
            <a:r>
              <a:rPr kumimoji="0" lang="el-GR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β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=80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，导通时的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U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BEQ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=0.7V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。分别求解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R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L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=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  <a:sym typeface="Symbol" panose="05050102010706020507"/>
              </a:rPr>
              <a:t>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和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R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L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=5.1kΩ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时的静态工作点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Q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和放大倍数和输入、输出电阻。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5098415" y="5867400"/>
            <a:ext cx="1173163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6.14</a:t>
            </a:r>
          </a:p>
        </p:txBody>
      </p:sp>
      <p:pic>
        <p:nvPicPr>
          <p:cNvPr id="6155" name="Picture 11" descr="06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903" y="3124200"/>
            <a:ext cx="4365625" cy="26955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9458" name="Object 12"/>
          <p:cNvGraphicFramePr/>
          <p:nvPr/>
        </p:nvGraphicFramePr>
        <p:xfrm>
          <a:off x="4958715" y="1828800"/>
          <a:ext cx="4572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r:id="rId6" imgW="177800" imgH="190500" progId="Equation.DSMT4">
                  <p:embed/>
                </p:oleObj>
              </mc:Choice>
              <mc:Fallback>
                <p:oleObj r:id="rId6" imgW="177800" imgH="1905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58715" y="1828800"/>
                        <a:ext cx="457200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WordArt 2"/>
          <p:cNvSpPr>
            <a:spLocks noTextEdit="1"/>
          </p:cNvSpPr>
          <p:nvPr/>
        </p:nvSpPr>
        <p:spPr>
          <a:xfrm rot="312896">
            <a:off x="1930400" y="799783"/>
            <a:ext cx="609600" cy="601662"/>
          </a:xfrm>
          <a:prstGeom prst="rect">
            <a:avLst/>
          </a:prstGeom>
        </p:spPr>
        <p:txBody>
          <a:bodyPr wrap="none" fromWordArt="1">
            <a:prstTxWarp prst="textCanUp">
              <a:avLst>
                <a:gd name="adj" fmla="val 85713"/>
              </a:avLst>
            </a:prstTxWarp>
            <a:normAutofit fontScale="90000" lnSpcReduction="10000"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 eaLnBrk="0" hangingPunct="0"/>
            <a:r>
              <a:rPr lang="zh-CN" altLang="en-US" sz="4000"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040000" scaled="1"/>
                  <a:tileRect/>
                </a:gradFill>
                <a:effectLst/>
                <a:latin typeface="+mn-ea"/>
              </a:rPr>
              <a:t>例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58178" y="435580"/>
            <a:ext cx="327533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6.2 基本共射放大电路的分析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656205" y="903605"/>
            <a:ext cx="592010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放大电路的直流通路如图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6.15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所示。</a:t>
            </a:r>
          </a:p>
        </p:txBody>
      </p:sp>
      <p:pic>
        <p:nvPicPr>
          <p:cNvPr id="163842" name="Picture 2" descr="06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2643" y="1589405"/>
            <a:ext cx="3840162" cy="2590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3494405" y="4027805"/>
            <a:ext cx="97980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图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6.15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61405" y="1741805"/>
            <a:ext cx="42910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当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R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L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=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∞时，静态工作点为</a:t>
            </a:r>
          </a:p>
        </p:txBody>
      </p:sp>
      <p:graphicFrame>
        <p:nvGraphicFramePr>
          <p:cNvPr id="163845" name="Object 5"/>
          <p:cNvGraphicFramePr/>
          <p:nvPr/>
        </p:nvGraphicFramePr>
        <p:xfrm>
          <a:off x="6313805" y="2351405"/>
          <a:ext cx="38465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r:id="rId6" imgW="1968500" imgH="393700" progId="Equation.DSMT4">
                  <p:embed/>
                </p:oleObj>
              </mc:Choice>
              <mc:Fallback>
                <p:oleObj r:id="rId6" imgW="1968500" imgH="3937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13805" y="2351405"/>
                        <a:ext cx="3846513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4" name="Object 4"/>
          <p:cNvGraphicFramePr/>
          <p:nvPr/>
        </p:nvGraphicFramePr>
        <p:xfrm>
          <a:off x="6313805" y="3199130"/>
          <a:ext cx="23796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r:id="rId8" imgW="1218565" imgH="203200" progId="Equation.DSMT4">
                  <p:embed/>
                </p:oleObj>
              </mc:Choice>
              <mc:Fallback>
                <p:oleObj r:id="rId8" imgW="1218565" imgH="2032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13805" y="3199130"/>
                        <a:ext cx="2379663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3" name="Object 3"/>
          <p:cNvGraphicFramePr/>
          <p:nvPr/>
        </p:nvGraphicFramePr>
        <p:xfrm>
          <a:off x="6313805" y="3875405"/>
          <a:ext cx="26574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r:id="rId10" imgW="1358265" imgH="203200" progId="Equation.DSMT4">
                  <p:embed/>
                </p:oleObj>
              </mc:Choice>
              <mc:Fallback>
                <p:oleObj r:id="rId10" imgW="1358265" imgH="2032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13805" y="3875405"/>
                        <a:ext cx="2657475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49" name="Picture 9" descr="6-16"/>
          <p:cNvPicPr>
            <a:picLocks noChangeAspect="1"/>
          </p:cNvPicPr>
          <p:nvPr/>
        </p:nvPicPr>
        <p:blipFill>
          <a:blip r:embed="rId12"/>
          <a:srcRect b="18694"/>
          <a:stretch>
            <a:fillRect/>
          </a:stretch>
        </p:blipFill>
        <p:spPr>
          <a:xfrm>
            <a:off x="1324293" y="4942205"/>
            <a:ext cx="9170987" cy="1752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/>
          <p:cNvSpPr/>
          <p:nvPr/>
        </p:nvSpPr>
        <p:spPr>
          <a:xfrm>
            <a:off x="10918190" y="6296025"/>
            <a:ext cx="97980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图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6.16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13205" y="4426585"/>
            <a:ext cx="8001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交流通路和微变等效电路如图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6.16(a)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和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(b)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所示。</a:t>
            </a:r>
          </a:p>
        </p:txBody>
      </p:sp>
      <p:sp>
        <p:nvSpPr>
          <p:cNvPr id="20492" name="WordArt 6"/>
          <p:cNvSpPr>
            <a:spLocks noTextEdit="1"/>
          </p:cNvSpPr>
          <p:nvPr/>
        </p:nvSpPr>
        <p:spPr>
          <a:xfrm rot="312896">
            <a:off x="1546543" y="628968"/>
            <a:ext cx="685800" cy="762000"/>
          </a:xfrm>
          <a:prstGeom prst="rect">
            <a:avLst/>
          </a:prstGeom>
        </p:spPr>
        <p:txBody>
          <a:bodyPr wrap="none" fromWordArt="1">
            <a:prstTxWarp prst="textStop">
              <a:avLst>
                <a:gd name="adj" fmla="val 22222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 eaLnBrk="0" hangingPunct="0"/>
            <a:r>
              <a:rPr lang="zh-CN" altLang="en-US" sz="4000"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040000" scaled="1"/>
                  <a:tileRect/>
                </a:gradFill>
                <a:effectLst/>
                <a:latin typeface="+mn-ea"/>
              </a:rPr>
              <a:t>解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58178" y="435580"/>
            <a:ext cx="327533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6.2 基本共射放大电路的分析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506" name="Object 1"/>
          <p:cNvGraphicFramePr/>
          <p:nvPr/>
        </p:nvGraphicFramePr>
        <p:xfrm>
          <a:off x="4567555" y="1034415"/>
          <a:ext cx="31448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r:id="rId5" imgW="1345565" imgH="393700" progId="Equation.DSMT4">
                  <p:embed/>
                </p:oleObj>
              </mc:Choice>
              <mc:Fallback>
                <p:oleObj r:id="rId5" imgW="1345565" imgH="3937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67555" y="1034415"/>
                        <a:ext cx="3144838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9" name="Object 5"/>
          <p:cNvGraphicFramePr/>
          <p:nvPr/>
        </p:nvGraphicFramePr>
        <p:xfrm>
          <a:off x="4567555" y="1875790"/>
          <a:ext cx="30559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r:id="rId7" imgW="1308100" imgH="381000" progId="Equation.DSMT4">
                  <p:embed/>
                </p:oleObj>
              </mc:Choice>
              <mc:Fallback>
                <p:oleObj r:id="rId7" imgW="1308100" imgH="3810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67555" y="1875790"/>
                        <a:ext cx="3055938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8" name="Object 4"/>
          <p:cNvGraphicFramePr/>
          <p:nvPr/>
        </p:nvGraphicFramePr>
        <p:xfrm>
          <a:off x="4567555" y="2864803"/>
          <a:ext cx="49958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r:id="rId9" imgW="2133600" imgH="190500" progId="Equation.DSMT4">
                  <p:embed/>
                </p:oleObj>
              </mc:Choice>
              <mc:Fallback>
                <p:oleObj r:id="rId9" imgW="2133600" imgH="1905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67555" y="2864803"/>
                        <a:ext cx="4995863" cy="44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3" name="Object 9"/>
          <p:cNvGraphicFramePr/>
          <p:nvPr/>
        </p:nvGraphicFramePr>
        <p:xfrm>
          <a:off x="4567555" y="3399790"/>
          <a:ext cx="301466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r:id="rId11" imgW="1282065" imgH="381000" progId="Equation.3">
                  <p:embed/>
                </p:oleObj>
              </mc:Choice>
              <mc:Fallback>
                <p:oleObj r:id="rId11" imgW="1282065" imgH="3810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67555" y="3399790"/>
                        <a:ext cx="3014663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5" name="Object 11"/>
          <p:cNvGraphicFramePr/>
          <p:nvPr/>
        </p:nvGraphicFramePr>
        <p:xfrm>
          <a:off x="4567555" y="4312603"/>
          <a:ext cx="211931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r:id="rId13" imgW="901065" imgH="190500" progId="Equation.DSMT4">
                  <p:embed/>
                </p:oleObj>
              </mc:Choice>
              <mc:Fallback>
                <p:oleObj r:id="rId13" imgW="901065" imgH="1905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67555" y="4312603"/>
                        <a:ext cx="2119313" cy="44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58178" y="435580"/>
            <a:ext cx="327533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6.2 基本共射放大电路的分析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133600" y="969010"/>
            <a:ext cx="7924800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当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R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L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=5.1kΩ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时，电路中的静态电流和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r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be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均不变。</a:t>
            </a:r>
          </a:p>
        </p:txBody>
      </p:sp>
      <p:graphicFrame>
        <p:nvGraphicFramePr>
          <p:cNvPr id="22530" name="Object 14"/>
          <p:cNvGraphicFramePr/>
          <p:nvPr/>
        </p:nvGraphicFramePr>
        <p:xfrm>
          <a:off x="4191000" y="1426210"/>
          <a:ext cx="461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r:id="rId5" imgW="2095500" imgH="381000" progId="Equation.DSMT4">
                  <p:embed/>
                </p:oleObj>
              </mc:Choice>
              <mc:Fallback>
                <p:oleObj r:id="rId5" imgW="2095500" imgH="3810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1000" y="1426210"/>
                        <a:ext cx="4610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13"/>
          <p:cNvGraphicFramePr/>
          <p:nvPr/>
        </p:nvGraphicFramePr>
        <p:xfrm>
          <a:off x="4191000" y="2112010"/>
          <a:ext cx="261937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r:id="rId7" imgW="1193800" imgH="393700" progId="Equation.DSMT4">
                  <p:embed/>
                </p:oleObj>
              </mc:Choice>
              <mc:Fallback>
                <p:oleObj r:id="rId7" imgW="1193800" imgH="3937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1000" y="2112010"/>
                        <a:ext cx="2619375" cy="858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2286000" y="3407410"/>
            <a:ext cx="451326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输入电阻和输出电阻不变。</a:t>
            </a:r>
          </a:p>
        </p:txBody>
      </p:sp>
      <p:graphicFrame>
        <p:nvGraphicFramePr>
          <p:cNvPr id="22532" name="Object 9"/>
          <p:cNvGraphicFramePr/>
          <p:nvPr/>
        </p:nvGraphicFramePr>
        <p:xfrm>
          <a:off x="4343400" y="3940810"/>
          <a:ext cx="29495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r:id="rId9" imgW="1231265" imgH="381000" progId="Equation.DSMT4">
                  <p:embed/>
                </p:oleObj>
              </mc:Choice>
              <mc:Fallback>
                <p:oleObj r:id="rId9" imgW="1231265" imgH="3810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43400" y="3940810"/>
                        <a:ext cx="294957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2305050" y="4855210"/>
            <a:ext cx="836295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该电路带上负载后，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会影响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静态工作点，放大倍数也有所减小。还应当指出，对于放大电路，当含有信号源内阻时有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可能会影响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输出电阻的值，电路带负载有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可能会影响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输入电阻的值。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968283" y="3044616"/>
            <a:ext cx="756285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4400" dirty="0">
                <a:latin typeface="Agency FB" panose="020B0503020202020204" pitchFamily="34" charset="0"/>
              </a:rPr>
              <a:t>6.3 </a:t>
            </a:r>
            <a:r>
              <a:rPr lang="zh-CN" altLang="en-US" sz="4400" dirty="0">
                <a:latin typeface="Agency FB" panose="020B0503020202020204" pitchFamily="34" charset="0"/>
              </a:rPr>
              <a:t>放大电路静态工作点的稳定</a:t>
            </a: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7" grpId="0"/>
      <p:bldP spid="40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327368" y="435580"/>
            <a:ext cx="353758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6.3 放大电路静态工作点的稳定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981835" y="1803718"/>
            <a:ext cx="8229600" cy="37090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723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放大电路的静态工作点不仅决定了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电路是否会失真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，而且还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影响着电压放大倍数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输入电阻等动态参数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。实际上，电源电压的波动、元件的老化以及因温度变化所引起三极管参数的变化，都会造成静态工作点的不稳定，从而使动态参数不稳定，有时电路甚至无法正常工作。引起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Q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点不稳定的诸多因素中，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温度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对三极管参数的影响最为重要。</a:t>
            </a:r>
          </a:p>
        </p:txBody>
      </p:sp>
      <p:sp>
        <p:nvSpPr>
          <p:cNvPr id="166913" name="Rectangle 1"/>
          <p:cNvSpPr>
            <a:spLocks noChangeArrowheads="1"/>
          </p:cNvSpPr>
          <p:nvPr/>
        </p:nvSpPr>
        <p:spPr bwMode="auto">
          <a:xfrm>
            <a:off x="1915795" y="950913"/>
            <a:ext cx="7086600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ea"/>
                <a:cs typeface="+mn-ea"/>
              </a:rPr>
              <a:t>静态工作点稳定的必要性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327368" y="435580"/>
            <a:ext cx="353758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6.3 放大电路静态工作点的稳定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61490" y="1063625"/>
            <a:ext cx="866838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        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所谓</a:t>
            </a:r>
            <a:r>
              <a:rPr lang="en-US" sz="28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  <a:sym typeface="+mn-ea"/>
              </a:rPr>
              <a:t>Q</a:t>
            </a:r>
            <a:r>
              <a:rPr lang="zh-CN" altLang="en-US" sz="28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  <a:sym typeface="+mn-ea"/>
              </a:rPr>
              <a:t>点稳定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，通常是指在环境温度变化时静态</a:t>
            </a:r>
            <a:r>
              <a:rPr lang="zh-CN" altLang="en-US" sz="28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  <a:sym typeface="+mn-ea"/>
              </a:rPr>
              <a:t>集电极电流</a:t>
            </a:r>
            <a:r>
              <a:rPr lang="en-US" sz="2800" b="1" i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  <a:sym typeface="+mn-ea"/>
              </a:rPr>
              <a:t>I</a:t>
            </a:r>
            <a:r>
              <a:rPr lang="en-US" sz="2800" b="1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  <a:sym typeface="+mn-ea"/>
              </a:rPr>
              <a:t>CQ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和</a:t>
            </a:r>
            <a:r>
              <a:rPr lang="zh-CN" altLang="en-US" sz="28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  <a:sym typeface="+mn-ea"/>
              </a:rPr>
              <a:t>管压降</a:t>
            </a:r>
            <a:r>
              <a:rPr lang="en-US" sz="2800" b="1" i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  <a:sym typeface="+mn-ea"/>
              </a:rPr>
              <a:t>U</a:t>
            </a:r>
            <a:r>
              <a:rPr lang="en-US" sz="2800" b="1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  <a:sym typeface="+mn-ea"/>
              </a:rPr>
              <a:t>CEQ</a:t>
            </a:r>
            <a:r>
              <a:rPr lang="zh-CN" altLang="en-US" sz="28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  <a:sym typeface="+mn-ea"/>
              </a:rPr>
              <a:t>基本不变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，即</a:t>
            </a:r>
            <a:r>
              <a:rPr lang="en-US" sz="2800" b="1" noProof="0" dirty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Q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点在三极管</a:t>
            </a:r>
            <a:r>
              <a:rPr lang="zh-CN" altLang="en-US" sz="28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  <a:sym typeface="+mn-ea"/>
              </a:rPr>
              <a:t>输出特性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坐标平面中的位置基本不变，而且，依靠</a:t>
            </a:r>
            <a:r>
              <a:rPr lang="en-US" sz="2800" b="1" i="1" noProof="0" dirty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I</a:t>
            </a:r>
            <a:r>
              <a:rPr lang="en-US" sz="2800" b="1" baseline="-25000" noProof="0" dirty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BQ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的变化来抵消</a:t>
            </a:r>
            <a:r>
              <a:rPr lang="en-US" sz="2800" b="1" i="1" noProof="0" dirty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I</a:t>
            </a:r>
            <a:r>
              <a:rPr lang="en-US" sz="2800" b="1" baseline="-25000" noProof="0" dirty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CQ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和</a:t>
            </a:r>
            <a:r>
              <a:rPr lang="en-US" sz="2800" b="1" i="1" noProof="0" dirty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U</a:t>
            </a:r>
            <a:r>
              <a:rPr lang="en-US" sz="2800" b="1" baseline="-25000" noProof="0" dirty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CEQ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的变化。常用引入</a:t>
            </a:r>
            <a:r>
              <a:rPr lang="zh-CN" altLang="en-US" sz="28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  <a:sym typeface="+mn-ea"/>
              </a:rPr>
              <a:t>直流负载反馈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或</a:t>
            </a:r>
            <a:r>
              <a:rPr lang="zh-CN" altLang="en-US" sz="28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  <a:sym typeface="+mn-ea"/>
              </a:rPr>
              <a:t>温度补偿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的方法使</a:t>
            </a:r>
            <a:r>
              <a:rPr lang="en-US" sz="2800" b="1" i="1" noProof="0" dirty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I</a:t>
            </a:r>
            <a:r>
              <a:rPr lang="en-US" sz="2800" b="1" baseline="-25000" noProof="0" dirty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BQ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在温度变化时产生与</a:t>
            </a:r>
            <a:r>
              <a:rPr lang="en-US" sz="2800" b="1" i="1" noProof="0" dirty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I</a:t>
            </a:r>
            <a:r>
              <a:rPr lang="en-US" sz="2800" b="1" baseline="-25000" noProof="0" dirty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CQ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相反的变化。</a:t>
            </a:r>
            <a:endParaRPr lang="zh-CN" altLang="en-US" sz="2800">
              <a:effectLst/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327368" y="435580"/>
            <a:ext cx="353758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6.3 放大电路静态工作点的稳定</a:t>
            </a:r>
          </a:p>
        </p:txBody>
      </p:sp>
      <p:sp>
        <p:nvSpPr>
          <p:cNvPr id="167937" name="Rectangle 1"/>
          <p:cNvSpPr>
            <a:spLocks noChangeArrowheads="1"/>
          </p:cNvSpPr>
          <p:nvPr/>
        </p:nvSpPr>
        <p:spPr bwMode="auto">
          <a:xfrm>
            <a:off x="1643380" y="883603"/>
            <a:ext cx="52578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ea"/>
                <a:cs typeface="+mn-ea"/>
              </a:rPr>
              <a:t>静态工作点稳定电路 </a:t>
            </a:r>
          </a:p>
        </p:txBody>
      </p:sp>
      <p:sp>
        <p:nvSpPr>
          <p:cNvPr id="2" name="矩形 1"/>
          <p:cNvSpPr/>
          <p:nvPr/>
        </p:nvSpPr>
        <p:spPr>
          <a:xfrm>
            <a:off x="1795780" y="1644650"/>
            <a:ext cx="54197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典型的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Q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点稳定电路如图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6.18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所示</a:t>
            </a:r>
          </a:p>
        </p:txBody>
      </p:sp>
      <p:pic>
        <p:nvPicPr>
          <p:cNvPr id="167938" name="Picture 2" descr="06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980" y="2216150"/>
            <a:ext cx="3917950" cy="358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1795780" y="5911850"/>
            <a:ext cx="39624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图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6.18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静态工作点稳定电路图</a:t>
            </a:r>
          </a:p>
        </p:txBody>
      </p:sp>
      <p:pic>
        <p:nvPicPr>
          <p:cNvPr id="167939" name="Picture 3" descr="06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7380" y="2025650"/>
            <a:ext cx="3327400" cy="3806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7434580" y="5759450"/>
            <a:ext cx="27432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图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6.19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分压式偏置电路</a:t>
            </a:r>
          </a:p>
        </p:txBody>
      </p:sp>
      <p:grpSp>
        <p:nvGrpSpPr>
          <p:cNvPr id="4" name="组合 9"/>
          <p:cNvGrpSpPr/>
          <p:nvPr/>
        </p:nvGrpSpPr>
        <p:grpSpPr>
          <a:xfrm>
            <a:off x="5393057" y="3594100"/>
            <a:ext cx="2054225" cy="989330"/>
            <a:chOff x="3902321" y="3016312"/>
            <a:chExt cx="2054614" cy="869887"/>
          </a:xfrm>
        </p:grpSpPr>
        <p:sp>
          <p:nvSpPr>
            <p:cNvPr id="8" name="下箭头 7"/>
            <p:cNvSpPr/>
            <p:nvPr/>
          </p:nvSpPr>
          <p:spPr>
            <a:xfrm rot="16200000">
              <a:off x="4494684" y="2423948"/>
              <a:ext cx="869887" cy="2054614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935663" y="3209973"/>
              <a:ext cx="1627495" cy="4589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直流通路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243673" y="435580"/>
            <a:ext cx="170370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6.1 放大的概念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026920" y="1132205"/>
            <a:ext cx="8137525" cy="10388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放大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是增大信号（电压、电流或者两者同时）的等级。</a:t>
            </a:r>
          </a:p>
        </p:txBody>
      </p:sp>
      <p:grpSp>
        <p:nvGrpSpPr>
          <p:cNvPr id="40965" name="组合 6"/>
          <p:cNvGrpSpPr/>
          <p:nvPr/>
        </p:nvGrpSpPr>
        <p:grpSpPr>
          <a:xfrm>
            <a:off x="3355658" y="2359343"/>
            <a:ext cx="5419725" cy="2603500"/>
            <a:chOff x="1667233" y="2895600"/>
            <a:chExt cx="5809533" cy="2920344"/>
          </a:xfrm>
        </p:grpSpPr>
        <p:pic>
          <p:nvPicPr>
            <p:cNvPr id="40967" name="Picture 5" descr="060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7233" y="2895600"/>
              <a:ext cx="5809533" cy="20780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矩形 5"/>
            <p:cNvSpPr/>
            <p:nvPr/>
          </p:nvSpPr>
          <p:spPr>
            <a:xfrm>
              <a:off x="2355732" y="5182016"/>
              <a:ext cx="4432534" cy="6339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ea"/>
                </a:rPr>
                <a:t>图</a:t>
              </a: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ea"/>
                </a:rPr>
                <a:t>6.1  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ea"/>
                </a:rPr>
                <a:t>放大概念的示意图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026920" y="5323205"/>
            <a:ext cx="813689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放大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的前提是不失真，即输出量与输入量始终保持线性关系。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327368" y="435580"/>
            <a:ext cx="353758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6.3 放大电路静态工作点的稳定</a:t>
            </a:r>
          </a:p>
        </p:txBody>
      </p:sp>
      <p:sp>
        <p:nvSpPr>
          <p:cNvPr id="3" name="矩形 2"/>
          <p:cNvSpPr/>
          <p:nvPr/>
        </p:nvSpPr>
        <p:spPr>
          <a:xfrm>
            <a:off x="1960245" y="1012190"/>
            <a:ext cx="3027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使参数的选取满足</a:t>
            </a:r>
          </a:p>
        </p:txBody>
      </p:sp>
      <p:graphicFrame>
        <p:nvGraphicFramePr>
          <p:cNvPr id="23554" name="Object 1"/>
          <p:cNvGraphicFramePr/>
          <p:nvPr/>
        </p:nvGraphicFramePr>
        <p:xfrm>
          <a:off x="4932045" y="1012190"/>
          <a:ext cx="1371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r:id="rId5" imgW="545465" imgH="215900" progId="Equation.DSMT4">
                  <p:embed/>
                </p:oleObj>
              </mc:Choice>
              <mc:Fallback>
                <p:oleObj r:id="rId5" imgW="545465" imgH="2159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2045" y="1012190"/>
                        <a:ext cx="1371600" cy="554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9" name="Picture 3" descr="06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5245" y="783590"/>
            <a:ext cx="2557463" cy="292576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69990" name="Object 6"/>
          <p:cNvGraphicFramePr/>
          <p:nvPr/>
        </p:nvGraphicFramePr>
        <p:xfrm>
          <a:off x="2493645" y="1697990"/>
          <a:ext cx="23082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r:id="rId8" imgW="1053465" imgH="381000" progId="Equation.3">
                  <p:embed/>
                </p:oleObj>
              </mc:Choice>
              <mc:Fallback>
                <p:oleObj r:id="rId8" imgW="1053465" imgH="3810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93645" y="1697990"/>
                        <a:ext cx="230822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2112645" y="935990"/>
            <a:ext cx="18415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69992" name="Object 8"/>
          <p:cNvGraphicFramePr/>
          <p:nvPr/>
        </p:nvGraphicFramePr>
        <p:xfrm>
          <a:off x="2493645" y="2612390"/>
          <a:ext cx="25749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r:id="rId10" imgW="989965" imgH="381000" progId="Equation.DSMT4">
                  <p:embed/>
                </p:oleObj>
              </mc:Choice>
              <mc:Fallback>
                <p:oleObj r:id="rId10" imgW="989965" imgH="3810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93645" y="2612390"/>
                        <a:ext cx="2574925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998345" y="3679190"/>
            <a:ext cx="8610600" cy="31076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当环境温度增大时，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V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基本不变，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I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和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I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随温度升高，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V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增大；因而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U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BE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=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V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B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-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V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势必减小，导致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I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减小，于是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I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随之相应减小。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        结果，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I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随温度升高而增大的部分几乎被由于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I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减小而减小的部分相抵消，静态工作点基本保持不变。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该电路是通过发射极电阻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R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负反馈作用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牵制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I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的变化，也称为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电流负反馈式工作点稳定电路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。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327368" y="435580"/>
            <a:ext cx="353758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6.3 放大电路静态工作点的稳定</a:t>
            </a:r>
          </a:p>
        </p:txBody>
      </p:sp>
      <p:sp>
        <p:nvSpPr>
          <p:cNvPr id="171009" name="Rectangle 1"/>
          <p:cNvSpPr>
            <a:spLocks noChangeArrowheads="1"/>
          </p:cNvSpPr>
          <p:nvPr/>
        </p:nvSpPr>
        <p:spPr bwMode="auto">
          <a:xfrm>
            <a:off x="1752600" y="835660"/>
            <a:ext cx="8686800" cy="22453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        6.2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在图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6.18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所示电路中，已知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V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CC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=12V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，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R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B1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=15kΩ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，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R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B2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=5kΩ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，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R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C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=5.1kΩ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，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R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=2.3kΩ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，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R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L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=5.1kΩ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；三极管的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β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=50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，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r</a:t>
            </a:r>
            <a:r>
              <a:rPr kumimoji="0" lang="en-US" altLang="zh-CN" sz="2800" b="1" i="0" u="none" strike="noStrike" kern="120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be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=1.5kΩ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，导通时的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U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BEQ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=0.7V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。估算静态工作点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Q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，并分别求出有和无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C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两种情况下的放大倍数和输入、输出电阻。     </a:t>
            </a:r>
          </a:p>
        </p:txBody>
      </p:sp>
      <p:sp>
        <p:nvSpPr>
          <p:cNvPr id="54275" name="WordArt 2"/>
          <p:cNvSpPr>
            <a:spLocks noTextEdit="1"/>
          </p:cNvSpPr>
          <p:nvPr/>
        </p:nvSpPr>
        <p:spPr>
          <a:xfrm rot="312896">
            <a:off x="1752600" y="740728"/>
            <a:ext cx="609600" cy="601662"/>
          </a:xfrm>
          <a:prstGeom prst="rect">
            <a:avLst/>
          </a:prstGeom>
        </p:spPr>
        <p:txBody>
          <a:bodyPr wrap="none" fromWordArt="1">
            <a:prstTxWarp prst="textCanUp">
              <a:avLst>
                <a:gd name="adj" fmla="val 85713"/>
              </a:avLst>
            </a:prstTxWarp>
            <a:normAutofit fontScale="90000" lnSpcReduction="10000"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 eaLnBrk="0" hangingPunct="0"/>
            <a:r>
              <a:rPr lang="zh-CN" altLang="en-US" sz="4000" b="1"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040000" scaled="1"/>
                  <a:tileRect/>
                </a:gradFill>
                <a:effectLst/>
                <a:latin typeface="+mn-ea"/>
              </a:rPr>
              <a:t>例</a:t>
            </a:r>
          </a:p>
        </p:txBody>
      </p:sp>
      <p:sp>
        <p:nvSpPr>
          <p:cNvPr id="7" name="矩形 6"/>
          <p:cNvSpPr/>
          <p:nvPr/>
        </p:nvSpPr>
        <p:spPr>
          <a:xfrm>
            <a:off x="2830195" y="3081020"/>
            <a:ext cx="22472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首先求解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Q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点</a:t>
            </a:r>
          </a:p>
        </p:txBody>
      </p:sp>
      <p:pic>
        <p:nvPicPr>
          <p:cNvPr id="171010" name="Picture 2" descr="C:\Users\acer\AppData\Roaming\Tencent\Users\56288691\QQ\WinTemp\RichOle\0FQ%C_Q]OVNT}VY@JZP[WGF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565" y="3777615"/>
            <a:ext cx="5876925" cy="3000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4279" name="Picture 2" descr="06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3195" y="3081020"/>
            <a:ext cx="3917950" cy="358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76" name="WordArt 6"/>
          <p:cNvSpPr>
            <a:spLocks noTextEdit="1"/>
          </p:cNvSpPr>
          <p:nvPr/>
        </p:nvSpPr>
        <p:spPr>
          <a:xfrm rot="312896">
            <a:off x="1771968" y="3110548"/>
            <a:ext cx="685800" cy="762000"/>
          </a:xfrm>
          <a:prstGeom prst="rect">
            <a:avLst/>
          </a:prstGeom>
        </p:spPr>
        <p:txBody>
          <a:bodyPr wrap="none" fromWordArt="1">
            <a:prstTxWarp prst="textStop">
              <a:avLst>
                <a:gd name="adj" fmla="val 22222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 eaLnBrk="0" hangingPunct="0"/>
            <a:r>
              <a:rPr lang="zh-CN" altLang="en-US" sz="4000" b="1"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040000" scaled="1"/>
                  <a:tileRect/>
                </a:gradFill>
                <a:effectLst/>
                <a:latin typeface="+mn-ea"/>
              </a:rPr>
              <a:t>解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327368" y="435580"/>
            <a:ext cx="353758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6.3 放大电路静态工作点的稳定</a:t>
            </a:r>
          </a:p>
        </p:txBody>
      </p:sp>
      <p:sp>
        <p:nvSpPr>
          <p:cNvPr id="2" name="矩形 1"/>
          <p:cNvSpPr/>
          <p:nvPr/>
        </p:nvSpPr>
        <p:spPr>
          <a:xfrm>
            <a:off x="1763395" y="801370"/>
            <a:ext cx="8305800" cy="9531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当有旁路电容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C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时，电阻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R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被交流短路，其微变等效电路如图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6.20(a)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所示。</a:t>
            </a:r>
          </a:p>
        </p:txBody>
      </p:sp>
      <p:pic>
        <p:nvPicPr>
          <p:cNvPr id="172034" name="Picture 2" descr="0620"/>
          <p:cNvPicPr>
            <a:picLocks noChangeAspect="1"/>
          </p:cNvPicPr>
          <p:nvPr/>
        </p:nvPicPr>
        <p:blipFill>
          <a:blip r:embed="rId4"/>
          <a:srcRect r="52567" b="7439"/>
          <a:stretch>
            <a:fillRect/>
          </a:stretch>
        </p:blipFill>
        <p:spPr>
          <a:xfrm>
            <a:off x="3592195" y="1895158"/>
            <a:ext cx="6019800" cy="27193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2035" name="Picture 3" descr="C:\Users\acer\AppData\Roaming\Tencent\Users\56288691\QQ\WinTemp\RichOle\]]NB%B[C{5KE`6X`87_KK{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595" y="4678045"/>
            <a:ext cx="4581525" cy="1990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7478395" y="4535170"/>
            <a:ext cx="1090613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图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6.20(a)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327368" y="435580"/>
            <a:ext cx="353758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6.3 放大电路静态工作点的稳定</a:t>
            </a:r>
          </a:p>
        </p:txBody>
      </p:sp>
      <p:sp>
        <p:nvSpPr>
          <p:cNvPr id="3" name="矩形 2"/>
          <p:cNvSpPr/>
          <p:nvPr/>
        </p:nvSpPr>
        <p:spPr>
          <a:xfrm>
            <a:off x="1905635" y="860425"/>
            <a:ext cx="81534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当无旁路电容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时，微变等效电路如图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6.20(b)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</a:p>
        </p:txBody>
      </p:sp>
      <p:pic>
        <p:nvPicPr>
          <p:cNvPr id="173058" name="Picture 2" descr="0620"/>
          <p:cNvPicPr>
            <a:picLocks noChangeAspect="1"/>
          </p:cNvPicPr>
          <p:nvPr/>
        </p:nvPicPr>
        <p:blipFill>
          <a:blip r:embed="rId4"/>
          <a:srcRect l="47449"/>
          <a:stretch>
            <a:fillRect/>
          </a:stretch>
        </p:blipFill>
        <p:spPr>
          <a:xfrm>
            <a:off x="3156585" y="1698625"/>
            <a:ext cx="5880100" cy="2590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3059" name="Picture 3" descr="C:\Users\acer\AppData\Roaming\Tencent\Users\56288691\QQ\WinTemp\RichOle\M0~XZ7Y%YXH52`CEY15T3`I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3235" y="4746625"/>
            <a:ext cx="5514975" cy="194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7087235" y="4289425"/>
            <a:ext cx="16144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6.20(b)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327368" y="435580"/>
            <a:ext cx="353758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6.3 放大电路静态工作点的稳定</a:t>
            </a:r>
          </a:p>
        </p:txBody>
      </p:sp>
      <p:sp>
        <p:nvSpPr>
          <p:cNvPr id="2" name="矩形 1"/>
          <p:cNvSpPr/>
          <p:nvPr/>
        </p:nvSpPr>
        <p:spPr>
          <a:xfrm>
            <a:off x="2171700" y="2381250"/>
            <a:ext cx="7848600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当无电容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C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时，电路的电压放大能力很差，但是输入电阻增大，因此在实用电路中常常将发射极电阻分为两部分，只将其中一部分接旁路电容。</a:t>
            </a:r>
          </a:p>
        </p:txBody>
      </p:sp>
      <p:sp>
        <p:nvSpPr>
          <p:cNvPr id="57347" name="WordArt 6"/>
          <p:cNvSpPr>
            <a:spLocks noTextEdit="1"/>
          </p:cNvSpPr>
          <p:nvPr/>
        </p:nvSpPr>
        <p:spPr>
          <a:xfrm rot="312896">
            <a:off x="1824038" y="1249363"/>
            <a:ext cx="685800" cy="762000"/>
          </a:xfrm>
          <a:prstGeom prst="rect">
            <a:avLst/>
          </a:prstGeom>
        </p:spPr>
        <p:txBody>
          <a:bodyPr wrap="none" fromWordArt="1">
            <a:prstTxWarp prst="textStop">
              <a:avLst>
                <a:gd name="adj" fmla="val 22222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 eaLnBrk="0" hangingPunct="0"/>
            <a:r>
              <a:rPr lang="zh-CN" altLang="en-US" sz="4000" b="1"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040000" scaled="1"/>
                  <a:tileRect/>
                </a:gradFill>
                <a:effectLst/>
                <a:latin typeface="+mn-ea"/>
              </a:rPr>
              <a:t>小结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734332" y="3044279"/>
            <a:ext cx="4245073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4400" dirty="0">
                <a:latin typeface="Agency FB" panose="020B0503020202020204" pitchFamily="34" charset="0"/>
              </a:rPr>
              <a:t>6.5 </a:t>
            </a:r>
            <a:r>
              <a:rPr lang="zh-CN" altLang="en-US" sz="4400" dirty="0">
                <a:latin typeface="Agency FB" panose="020B0503020202020204" pitchFamily="34" charset="0"/>
              </a:rPr>
              <a:t>多级放大电路</a:t>
            </a: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61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7" grpId="0"/>
      <p:bldP spid="40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80337" y="446981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6.5 </a:t>
            </a:r>
            <a:r>
              <a:rPr lang="zh-CN" altLang="en-US" sz="2000" dirty="0">
                <a:latin typeface="Agency FB" panose="020B0503020202020204" pitchFamily="34" charset="0"/>
              </a:rPr>
              <a:t>多级放大电路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FFFF44-B23D-4119-8FEC-A38D4E5C73B9}"/>
              </a:ext>
            </a:extLst>
          </p:cNvPr>
          <p:cNvSpPr/>
          <p:nvPr/>
        </p:nvSpPr>
        <p:spPr>
          <a:xfrm>
            <a:off x="2114550" y="847091"/>
            <a:ext cx="79248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一般多级放大电路由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输入级、中间级和输出级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组成，其框图如图</a:t>
            </a:r>
            <a:r>
              <a:rPr lang="en-US" sz="2800" b="1" dirty="0">
                <a:latin typeface="+mn-ea"/>
                <a:cs typeface="Times New Roman" pitchFamily="18" charset="0"/>
              </a:rPr>
              <a:t>6.28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所示。</a:t>
            </a:r>
          </a:p>
        </p:txBody>
      </p:sp>
      <p:graphicFrame>
        <p:nvGraphicFramePr>
          <p:cNvPr id="8" name="Object 1">
            <a:extLst>
              <a:ext uri="{FF2B5EF4-FFF2-40B4-BE49-F238E27FC236}">
                <a16:creationId xmlns:a16="http://schemas.microsoft.com/office/drawing/2014/main" id="{353AF64C-D571-44BA-94DE-44CE5BFBA0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202780"/>
              </p:ext>
            </p:extLst>
          </p:nvPr>
        </p:nvGraphicFramePr>
        <p:xfrm>
          <a:off x="2665413" y="1990091"/>
          <a:ext cx="728027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Visio" r:id="rId5" imgW="3319577" imgH="799795" progId="Visio.Drawing.11">
                  <p:embed/>
                </p:oleObj>
              </mc:Choice>
              <mc:Fallback>
                <p:oleObj name="Visio" r:id="rId5" imgW="3319577" imgH="799795" progId="Visio.Drawing.11">
                  <p:embed/>
                  <p:pic>
                    <p:nvPicPr>
                      <p:cNvPr id="104449" name="Object 1">
                        <a:extLst>
                          <a:ext uri="{FF2B5EF4-FFF2-40B4-BE49-F238E27FC236}">
                            <a16:creationId xmlns:a16="http://schemas.microsoft.com/office/drawing/2014/main" id="{18401E62-08B6-4AB2-9147-C09F36CEC3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1990091"/>
                        <a:ext cx="7280275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1FAFAE1-5E43-4631-87AE-67E3B1EDE7FA}"/>
              </a:ext>
            </a:extLst>
          </p:cNvPr>
          <p:cNvSpPr/>
          <p:nvPr/>
        </p:nvSpPr>
        <p:spPr>
          <a:xfrm>
            <a:off x="4005263" y="3818891"/>
            <a:ext cx="47564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图</a:t>
            </a:r>
            <a:r>
              <a:rPr lang="en-US" sz="2800" b="1" dirty="0">
                <a:latin typeface="+mn-ea"/>
                <a:cs typeface="Times New Roman" pitchFamily="18" charset="0"/>
              </a:rPr>
              <a:t>6.28  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多级放大电路的框图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952B84-0FBC-4C93-971C-8536E1B0601E}"/>
              </a:ext>
            </a:extLst>
          </p:cNvPr>
          <p:cNvSpPr/>
          <p:nvPr/>
        </p:nvSpPr>
        <p:spPr>
          <a:xfrm>
            <a:off x="2343150" y="4580891"/>
            <a:ext cx="7924800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多级放大电路各级之间的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耦合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（即连接）方式一般有四种：</a:t>
            </a:r>
            <a:r>
              <a:rPr lang="zh-CN" altLang="en-US" sz="2800" b="1" dirty="0">
                <a:solidFill>
                  <a:srgbClr val="7030A0"/>
                </a:solidFill>
                <a:latin typeface="+mn-ea"/>
                <a:cs typeface="Times New Roman" pitchFamily="18" charset="0"/>
              </a:rPr>
              <a:t>阻容（电阻、电容）耦合、直接耦合、变压器耦合和光电耦合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394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80337" y="446981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6.5 </a:t>
            </a:r>
            <a:r>
              <a:rPr lang="zh-CN" altLang="en-US" sz="2000" dirty="0">
                <a:latin typeface="Agency FB" panose="020B0503020202020204" pitchFamily="34" charset="0"/>
              </a:rPr>
              <a:t>多级放大电路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C0A11AA2-1EA2-40BA-8AB0-929FE68A6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680" y="847091"/>
            <a:ext cx="525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 bmk="_Toc390068473">
                <a:solidFill>
                  <a:srgbClr val="006600"/>
                </a:solidFill>
                <a:latin typeface="+mn-ea"/>
                <a:cs typeface="Times New Roman" pitchFamily="18" charset="0"/>
              </a:rPr>
              <a:t>多级放大电路的耦合方式</a:t>
            </a:r>
            <a:r>
              <a:rPr lang="zh-CN" altLang="en-US" sz="2800" b="1" dirty="0">
                <a:solidFill>
                  <a:srgbClr val="006600"/>
                </a:solidFill>
                <a:latin typeface="+mn-ea"/>
                <a:cs typeface="Times New Roman" pitchFamily="18" charset="0"/>
              </a:rPr>
              <a:t>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A674280-B663-44D6-B3AF-B728D427F334}"/>
              </a:ext>
            </a:extLst>
          </p:cNvPr>
          <p:cNvSpPr/>
          <p:nvPr/>
        </p:nvSpPr>
        <p:spPr>
          <a:xfrm>
            <a:off x="2189480" y="1532891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6600"/>
                </a:solidFill>
                <a:latin typeface="+mn-ea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6600"/>
                </a:solidFill>
                <a:latin typeface="+mn-ea"/>
                <a:cs typeface="Times New Roman" pitchFamily="18" charset="0"/>
              </a:rPr>
              <a:t>．阻容耦合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52E8E1-FE0B-4C32-AF88-5A1D07803C49}"/>
              </a:ext>
            </a:extLst>
          </p:cNvPr>
          <p:cNvSpPr/>
          <p:nvPr/>
        </p:nvSpPr>
        <p:spPr>
          <a:xfrm>
            <a:off x="2341880" y="2066291"/>
            <a:ext cx="81534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阻容耦合方式是指将放大电路的前级输出端通过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电容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接到后级输入端。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3DE3A96-6CBA-4263-B76C-B6D426313837}"/>
              </a:ext>
            </a:extLst>
          </p:cNvPr>
          <p:cNvSpPr/>
          <p:nvPr/>
        </p:nvSpPr>
        <p:spPr>
          <a:xfrm>
            <a:off x="4589780" y="5876291"/>
            <a:ext cx="3886200" cy="9906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图</a:t>
            </a:r>
            <a:r>
              <a:rPr lang="en-US" sz="2800" b="1" dirty="0">
                <a:latin typeface="+mn-ea"/>
                <a:cs typeface="Times New Roman" pitchFamily="18" charset="0"/>
              </a:rPr>
              <a:t>6.29  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两级阻容耦合放大电路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7BABC3D-7E1A-45B0-9645-938572C63974}"/>
              </a:ext>
            </a:extLst>
          </p:cNvPr>
          <p:cNvSpPr/>
          <p:nvPr/>
        </p:nvSpPr>
        <p:spPr>
          <a:xfrm>
            <a:off x="8971280" y="3361691"/>
            <a:ext cx="2057400" cy="2246313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  <a:latin typeface="+mn-ea"/>
                <a:ea typeface="+mn-ea"/>
                <a:cs typeface="Times New Roman" panose="02020603050405020304" pitchFamily="18" charset="0"/>
              </a:rPr>
              <a:t>缺点：</a:t>
            </a:r>
            <a:endParaRPr lang="en-US" altLang="zh-CN" sz="2800" b="1">
              <a:solidFill>
                <a:srgbClr val="0000CC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1">
                <a:latin typeface="+mn-ea"/>
                <a:ea typeface="+mn-ea"/>
                <a:cs typeface="Times New Roman" panose="02020603050405020304" pitchFamily="18" charset="0"/>
              </a:rPr>
              <a:t>不能放大直流信号</a:t>
            </a:r>
            <a:endParaRPr lang="en-US" altLang="zh-CN" sz="2800" b="1">
              <a:latin typeface="+mn-ea"/>
              <a:ea typeface="+mn-ea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1">
                <a:latin typeface="+mn-ea"/>
                <a:ea typeface="+mn-ea"/>
                <a:cs typeface="Times New Roman" panose="02020603050405020304" pitchFamily="18" charset="0"/>
              </a:rPr>
              <a:t>不便于集成化</a:t>
            </a:r>
          </a:p>
        </p:txBody>
      </p:sp>
      <p:pic>
        <p:nvPicPr>
          <p:cNvPr id="17" name="Picture 2" descr="0629">
            <a:extLst>
              <a:ext uri="{FF2B5EF4-FFF2-40B4-BE49-F238E27FC236}">
                <a16:creationId xmlns:a16="http://schemas.microsoft.com/office/drawing/2014/main" id="{4225534B-DBFD-4134-B09E-ECEA76F33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80" y="3133091"/>
            <a:ext cx="457993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0702D4C-2A7B-4811-BB4C-F4D4E0B300C9}"/>
              </a:ext>
            </a:extLst>
          </p:cNvPr>
          <p:cNvSpPr/>
          <p:nvPr/>
        </p:nvSpPr>
        <p:spPr>
          <a:xfrm>
            <a:off x="2113280" y="3437891"/>
            <a:ext cx="2362200" cy="1816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优点：</a:t>
            </a:r>
            <a:endParaRPr lang="en-US" altLang="zh-CN" sz="2800" b="1" dirty="0">
              <a:solidFill>
                <a:srgbClr val="7030A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1" dirty="0">
                <a:latin typeface="+mn-ea"/>
                <a:ea typeface="+mn-ea"/>
                <a:cs typeface="Times New Roman" panose="02020603050405020304" pitchFamily="18" charset="0"/>
              </a:rPr>
              <a:t>“隔直流”</a:t>
            </a:r>
            <a:endParaRPr lang="en-US" altLang="zh-CN" sz="2800" b="1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1" dirty="0">
                <a:latin typeface="+mn-ea"/>
                <a:ea typeface="+mn-ea"/>
                <a:cs typeface="Times New Roman" panose="02020603050405020304" pitchFamily="18" charset="0"/>
              </a:rPr>
              <a:t>每一级静态工作点相互独立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47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80337" y="446981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6.5 </a:t>
            </a:r>
            <a:r>
              <a:rPr lang="zh-CN" altLang="en-US" sz="2000" dirty="0">
                <a:latin typeface="Agency FB" panose="020B0503020202020204" pitchFamily="34" charset="0"/>
              </a:rPr>
              <a:t>多级放大电路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42C5FD9-2622-4764-BCFD-327845C56350}"/>
              </a:ext>
            </a:extLst>
          </p:cNvPr>
          <p:cNvSpPr/>
          <p:nvPr/>
        </p:nvSpPr>
        <p:spPr>
          <a:xfrm>
            <a:off x="1879600" y="847091"/>
            <a:ext cx="218916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6600"/>
                </a:solidFill>
                <a:latin typeface="+mn-ea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6600"/>
                </a:solidFill>
                <a:latin typeface="+mn-ea"/>
                <a:cs typeface="Times New Roman" pitchFamily="18" charset="0"/>
              </a:rPr>
              <a:t>．直接耦合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E435A3F-BEE1-4C98-89F4-86A61F16752B}"/>
              </a:ext>
            </a:extLst>
          </p:cNvPr>
          <p:cNvSpPr/>
          <p:nvPr/>
        </p:nvSpPr>
        <p:spPr>
          <a:xfrm>
            <a:off x="2032000" y="1609091"/>
            <a:ext cx="83820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直接耦合是指前级的输出端和后级的输入端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直接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连接的方式。</a:t>
            </a:r>
          </a:p>
        </p:txBody>
      </p:sp>
      <p:pic>
        <p:nvPicPr>
          <p:cNvPr id="20" name="Picture 2" descr="0630">
            <a:extLst>
              <a:ext uri="{FF2B5EF4-FFF2-40B4-BE49-F238E27FC236}">
                <a16:creationId xmlns:a16="http://schemas.microsoft.com/office/drawing/2014/main" id="{A08E423D-AE2E-4415-A0B0-4C26382C2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74" b="-198"/>
          <a:stretch>
            <a:fillRect/>
          </a:stretch>
        </p:blipFill>
        <p:spPr bwMode="auto">
          <a:xfrm>
            <a:off x="2108200" y="2523491"/>
            <a:ext cx="3759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 descr="0630">
            <a:extLst>
              <a:ext uri="{FF2B5EF4-FFF2-40B4-BE49-F238E27FC236}">
                <a16:creationId xmlns:a16="http://schemas.microsoft.com/office/drawing/2014/main" id="{FC9896E9-299D-4F64-8A22-DA987F828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4"/>
          <a:stretch>
            <a:fillRect/>
          </a:stretch>
        </p:blipFill>
        <p:spPr bwMode="auto">
          <a:xfrm>
            <a:off x="5994400" y="2447291"/>
            <a:ext cx="47783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5A8869C9-0EBD-43EB-894F-E66AE245A4ED}"/>
              </a:ext>
            </a:extLst>
          </p:cNvPr>
          <p:cNvSpPr/>
          <p:nvPr/>
        </p:nvSpPr>
        <p:spPr>
          <a:xfrm>
            <a:off x="4013200" y="5419091"/>
            <a:ext cx="31242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图</a:t>
            </a:r>
            <a:r>
              <a:rPr lang="en-US" altLang="en-US" sz="2800" b="1" dirty="0">
                <a:latin typeface="+mn-ea"/>
                <a:cs typeface="Times New Roman" pitchFamily="18" charset="0"/>
              </a:rPr>
              <a:t>6.30  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直接耦合放大电路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5D4826C-3E00-4887-9F08-EA27F059F60A}"/>
              </a:ext>
            </a:extLst>
          </p:cNvPr>
          <p:cNvSpPr/>
          <p:nvPr/>
        </p:nvSpPr>
        <p:spPr>
          <a:xfrm>
            <a:off x="101600" y="3202941"/>
            <a:ext cx="2133600" cy="1384300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030A0"/>
                </a:solidFill>
                <a:latin typeface="+mn-ea"/>
                <a:cs typeface="Times New Roman" pitchFamily="18" charset="0"/>
              </a:rPr>
              <a:t>优点：</a:t>
            </a:r>
            <a:endParaRPr lang="en-US" altLang="zh-CN" sz="2800" b="1" dirty="0">
              <a:solidFill>
                <a:srgbClr val="7030A0"/>
              </a:solidFill>
              <a:latin typeface="+mn-ea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低频特性好。</a:t>
            </a:r>
            <a:endParaRPr lang="en-US" altLang="zh-CN" sz="2800" b="1" dirty="0">
              <a:latin typeface="+mn-ea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便于集成化</a:t>
            </a:r>
            <a:endParaRPr lang="en-US" altLang="zh-CN" sz="2800" b="1" dirty="0">
              <a:latin typeface="+mn-ea"/>
              <a:cs typeface="Times New Roman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5C75228-2D2B-42DC-B778-2457C5F86A4E}"/>
              </a:ext>
            </a:extLst>
          </p:cNvPr>
          <p:cNvSpPr/>
          <p:nvPr/>
        </p:nvSpPr>
        <p:spPr>
          <a:xfrm>
            <a:off x="7442200" y="4898391"/>
            <a:ext cx="3657600" cy="1816100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cs typeface="Times New Roman" pitchFamily="18" charset="0"/>
              </a:rPr>
              <a:t>缺点：</a:t>
            </a:r>
            <a:endParaRPr lang="en-US" altLang="zh-CN" sz="2800" b="1" dirty="0">
              <a:solidFill>
                <a:srgbClr val="0000CC"/>
              </a:solidFill>
              <a:latin typeface="+mn-ea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各级的静态工作点相互影响，不能独立</a:t>
            </a:r>
            <a:endParaRPr lang="en-US" altLang="zh-CN" sz="2800" b="1" dirty="0">
              <a:latin typeface="+mn-ea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零点漂移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850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80337" y="446981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6.5 </a:t>
            </a:r>
            <a:r>
              <a:rPr lang="zh-CN" altLang="en-US" sz="2000" dirty="0">
                <a:latin typeface="Agency FB" panose="020B0503020202020204" pitchFamily="34" charset="0"/>
              </a:rPr>
              <a:t>多级放大电路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F24353-BB9C-4303-BED5-E4B0684D93C7}"/>
              </a:ext>
            </a:extLst>
          </p:cNvPr>
          <p:cNvSpPr/>
          <p:nvPr/>
        </p:nvSpPr>
        <p:spPr>
          <a:xfrm>
            <a:off x="2324100" y="847091"/>
            <a:ext cx="2560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6600"/>
                </a:solidFill>
                <a:latin typeface="+mn-ea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006600"/>
                </a:solidFill>
                <a:latin typeface="+mn-ea"/>
                <a:cs typeface="Times New Roman" pitchFamily="18" charset="0"/>
              </a:rPr>
              <a:t>．变压器耦合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E2D1D64-8790-407B-A874-4DAB8236F45A}"/>
              </a:ext>
            </a:extLst>
          </p:cNvPr>
          <p:cNvSpPr/>
          <p:nvPr/>
        </p:nvSpPr>
        <p:spPr>
          <a:xfrm>
            <a:off x="2628900" y="1609091"/>
            <a:ext cx="81534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变压器耦合是指通过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变压器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将前级的输出端与后级的输入端或负载连接起来的方式。</a:t>
            </a:r>
          </a:p>
        </p:txBody>
      </p:sp>
      <p:pic>
        <p:nvPicPr>
          <p:cNvPr id="14" name="Picture 2" descr="0631">
            <a:extLst>
              <a:ext uri="{FF2B5EF4-FFF2-40B4-BE49-F238E27FC236}">
                <a16:creationId xmlns:a16="http://schemas.microsoft.com/office/drawing/2014/main" id="{555D8D63-292F-4112-892B-08906187D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525079"/>
            <a:ext cx="5310188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635CCD2-3B5B-46C8-A2B9-60254FD9B6D5}"/>
              </a:ext>
            </a:extLst>
          </p:cNvPr>
          <p:cNvSpPr/>
          <p:nvPr/>
        </p:nvSpPr>
        <p:spPr>
          <a:xfrm>
            <a:off x="4729163" y="5038091"/>
            <a:ext cx="4038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图</a:t>
            </a:r>
            <a:r>
              <a:rPr lang="en-US" sz="2800" b="1" dirty="0">
                <a:latin typeface="+mn-ea"/>
                <a:cs typeface="Times New Roman" pitchFamily="18" charset="0"/>
              </a:rPr>
              <a:t>6.31  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变压器耦合方式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A8B53B-2939-430C-B76D-940192ABF46D}"/>
              </a:ext>
            </a:extLst>
          </p:cNvPr>
          <p:cNvSpPr/>
          <p:nvPr/>
        </p:nvSpPr>
        <p:spPr>
          <a:xfrm>
            <a:off x="2171700" y="2828291"/>
            <a:ext cx="1981200" cy="3108325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030A0"/>
                </a:solidFill>
                <a:latin typeface="+mn-ea"/>
                <a:cs typeface="Times New Roman" pitchFamily="18" charset="0"/>
              </a:rPr>
              <a:t>优点：</a:t>
            </a:r>
            <a:endParaRPr lang="en-US" altLang="zh-CN" sz="2800" b="1" dirty="0">
              <a:solidFill>
                <a:srgbClr val="7030A0"/>
              </a:solidFill>
              <a:latin typeface="+mn-ea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各级放大电路的静态工作点相互独立</a:t>
            </a:r>
            <a:endParaRPr lang="en-US" altLang="zh-CN" sz="2800" b="1" dirty="0">
              <a:latin typeface="+mn-ea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能实现阻抗变换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560E51A-104B-4259-8122-02C7CC914A40}"/>
              </a:ext>
            </a:extLst>
          </p:cNvPr>
          <p:cNvSpPr/>
          <p:nvPr/>
        </p:nvSpPr>
        <p:spPr>
          <a:xfrm>
            <a:off x="9563100" y="2828291"/>
            <a:ext cx="1371600" cy="26781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cs typeface="Times New Roman" pitchFamily="18" charset="0"/>
              </a:rPr>
              <a:t>缺点：</a:t>
            </a:r>
            <a:endParaRPr lang="en-US" altLang="zh-CN" sz="2800" b="1" dirty="0">
              <a:solidFill>
                <a:srgbClr val="0000CC"/>
              </a:solidFill>
              <a:latin typeface="+mn-ea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低频特性差</a:t>
            </a:r>
            <a:endParaRPr lang="en-US" altLang="zh-CN" sz="2800" b="1" dirty="0">
              <a:latin typeface="+mn-ea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不能实现集成化。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225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243673" y="435580"/>
            <a:ext cx="170370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6.1 放大的概念</a:t>
            </a: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981200" y="928370"/>
            <a:ext cx="8229600" cy="65341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电压放大电路的等效电路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981200" y="1687195"/>
            <a:ext cx="8229600" cy="15976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不论放大电路内部采用何种复杂的结构与元件，放大电路可以被看做是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信号源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负载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之间的接口。电压放大电路的等效电路如图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所示。</a:t>
            </a:r>
          </a:p>
        </p:txBody>
      </p:sp>
      <p:pic>
        <p:nvPicPr>
          <p:cNvPr id="41989" name="Picture 1" descr="06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775" y="3429635"/>
            <a:ext cx="7156450" cy="2362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3162300" y="5967572"/>
            <a:ext cx="5867400" cy="565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6.2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电压放大电路等效模型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26979" grpId="0" animBg="1"/>
      <p:bldP spid="126979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80337" y="446981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6.5 </a:t>
            </a:r>
            <a:r>
              <a:rPr lang="zh-CN" altLang="en-US" sz="2000" dirty="0">
                <a:latin typeface="Agency FB" panose="020B0503020202020204" pitchFamily="34" charset="0"/>
              </a:rPr>
              <a:t>多级放大电路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24D0DA-A37D-4D95-B598-56F30608F025}"/>
              </a:ext>
            </a:extLst>
          </p:cNvPr>
          <p:cNvSpPr/>
          <p:nvPr/>
        </p:nvSpPr>
        <p:spPr>
          <a:xfrm>
            <a:off x="2153920" y="842011"/>
            <a:ext cx="218916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6600"/>
                </a:solidFill>
                <a:latin typeface="+mn-ea"/>
                <a:cs typeface="Times New Roman" pitchFamily="18" charset="0"/>
              </a:rPr>
              <a:t>4</a:t>
            </a:r>
            <a:r>
              <a:rPr lang="zh-CN" altLang="en-US" sz="2800" b="1" dirty="0">
                <a:solidFill>
                  <a:srgbClr val="006600"/>
                </a:solidFill>
                <a:latin typeface="+mn-ea"/>
                <a:cs typeface="Times New Roman" pitchFamily="18" charset="0"/>
              </a:rPr>
              <a:t>．光电耦合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E503EBD-62AF-4265-BF39-C0BDABC41FB7}"/>
              </a:ext>
            </a:extLst>
          </p:cNvPr>
          <p:cNvSpPr/>
          <p:nvPr/>
        </p:nvSpPr>
        <p:spPr>
          <a:xfrm>
            <a:off x="2382520" y="1604011"/>
            <a:ext cx="80010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光电耦合是指以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光信号为媒介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来实现电信号的耦合与传递。</a:t>
            </a:r>
          </a:p>
        </p:txBody>
      </p:sp>
      <p:graphicFrame>
        <p:nvGraphicFramePr>
          <p:cNvPr id="19" name="Object 1">
            <a:extLst>
              <a:ext uri="{FF2B5EF4-FFF2-40B4-BE49-F238E27FC236}">
                <a16:creationId xmlns:a16="http://schemas.microsoft.com/office/drawing/2014/main" id="{21FB22D1-10B0-4B33-A681-6E775AB3A0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728615"/>
              </p:ext>
            </p:extLst>
          </p:nvPr>
        </p:nvGraphicFramePr>
        <p:xfrm>
          <a:off x="3281045" y="2708911"/>
          <a:ext cx="62801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Visio" r:id="rId5" imgW="2075383" imgH="776326" progId="Visio.Drawing.11">
                  <p:embed/>
                </p:oleObj>
              </mc:Choice>
              <mc:Fallback>
                <p:oleObj name="Visio" r:id="rId5" imgW="2075383" imgH="776326" progId="Visio.Drawing.11">
                  <p:embed/>
                  <p:pic>
                    <p:nvPicPr>
                      <p:cNvPr id="110593" name="Object 1">
                        <a:extLst>
                          <a:ext uri="{FF2B5EF4-FFF2-40B4-BE49-F238E27FC236}">
                            <a16:creationId xmlns:a16="http://schemas.microsoft.com/office/drawing/2014/main" id="{0569523F-BE8F-4A0D-BB7C-302F49CD77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045" y="2708911"/>
                        <a:ext cx="6280150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57116057-D173-4013-9F6A-496E31E06D2A}"/>
              </a:ext>
            </a:extLst>
          </p:cNvPr>
          <p:cNvSpPr/>
          <p:nvPr/>
        </p:nvSpPr>
        <p:spPr>
          <a:xfrm>
            <a:off x="4301808" y="5337811"/>
            <a:ext cx="43973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图</a:t>
            </a:r>
            <a:r>
              <a:rPr lang="en-US" sz="2800" b="1" dirty="0">
                <a:latin typeface="+mn-ea"/>
                <a:cs typeface="Times New Roman" pitchFamily="18" charset="0"/>
              </a:rPr>
              <a:t>6.32  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光电耦合放大电路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3312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80337" y="446981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6.5 </a:t>
            </a:r>
            <a:r>
              <a:rPr lang="zh-CN" altLang="en-US" sz="2000" dirty="0">
                <a:latin typeface="Agency FB" panose="020B0503020202020204" pitchFamily="34" charset="0"/>
              </a:rPr>
              <a:t>多级放大电路</a:t>
            </a:r>
          </a:p>
        </p:txBody>
      </p:sp>
      <p:pic>
        <p:nvPicPr>
          <p:cNvPr id="9" name="Picture 2" descr="0633">
            <a:extLst>
              <a:ext uri="{FF2B5EF4-FFF2-40B4-BE49-F238E27FC236}">
                <a16:creationId xmlns:a16="http://schemas.microsoft.com/office/drawing/2014/main" id="{9D4EC298-0459-4706-8713-572BAD318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833" y="847091"/>
            <a:ext cx="77501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363EE871-2F36-478D-B4C1-AFFBC429F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120" y="3056891"/>
            <a:ext cx="67056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n-GB" altLang="zh-CN" sz="2800" b="1" dirty="0">
                <a:latin typeface="+mn-ea"/>
                <a:cs typeface="Times New Roman" pitchFamily="18" charset="0"/>
              </a:rPr>
              <a:t>(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a</a:t>
            </a:r>
            <a:r>
              <a:rPr lang="en-GB" altLang="zh-CN" sz="2800" b="1" dirty="0">
                <a:latin typeface="+mn-ea"/>
                <a:cs typeface="Times New Roman" pitchFamily="18" charset="0"/>
              </a:rPr>
              <a:t>)</a:t>
            </a:r>
            <a:r>
              <a:rPr lang="zh-CN" altLang="en-GB" sz="2800" b="1" dirty="0">
                <a:latin typeface="+mn-ea"/>
                <a:cs typeface="Times New Roman" pitchFamily="18" charset="0"/>
              </a:rPr>
              <a:t>光电耦合器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                 </a:t>
            </a:r>
            <a:r>
              <a:rPr lang="en-GB" altLang="zh-CN" sz="2800" b="1" dirty="0">
                <a:latin typeface="+mn-ea"/>
                <a:cs typeface="Times New Roman" pitchFamily="18" charset="0"/>
              </a:rPr>
              <a:t>(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b</a:t>
            </a:r>
            <a:r>
              <a:rPr lang="en-GB" altLang="zh-CN" sz="2800" b="1" dirty="0">
                <a:latin typeface="+mn-ea"/>
                <a:cs typeface="Times New Roman" pitchFamily="18" charset="0"/>
              </a:rPr>
              <a:t>)</a:t>
            </a:r>
            <a:r>
              <a:rPr lang="zh-CN" altLang="en-GB" sz="2800" b="1" dirty="0">
                <a:latin typeface="+mn-ea"/>
                <a:cs typeface="Times New Roman" pitchFamily="18" charset="0"/>
              </a:rPr>
              <a:t>传输特性</a:t>
            </a:r>
            <a:endParaRPr lang="zh-CN" altLang="en-US" sz="2800" b="1" dirty="0">
              <a:latin typeface="+mn-ea"/>
              <a:cs typeface="Times New Roman" pitchFamily="18" charset="0"/>
            </a:endParaRPr>
          </a:p>
          <a:p>
            <a:pPr algn="ctr" eaLnBrk="0" hangingPunct="0">
              <a:defRPr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图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6.33  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光电耦合器及其传输特性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7B413F5-8F4D-4027-9640-7164A87EA80A}"/>
              </a:ext>
            </a:extLst>
          </p:cNvPr>
          <p:cNvSpPr/>
          <p:nvPr/>
        </p:nvSpPr>
        <p:spPr>
          <a:xfrm>
            <a:off x="1722120" y="3971291"/>
            <a:ext cx="3962400" cy="2678113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优点：</a:t>
            </a:r>
            <a:endParaRPr lang="en-US" altLang="zh-CN" sz="2800" b="1" dirty="0">
              <a:latin typeface="+mn-ea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实现了两部分电路的电气隔阂，隔离性能好，有效地抑制电干扰</a:t>
            </a:r>
            <a:endParaRPr lang="en-US" altLang="zh-CN" sz="2800" b="1" dirty="0">
              <a:latin typeface="+mn-ea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便于集成</a:t>
            </a:r>
            <a:endParaRPr lang="en-US" altLang="zh-CN" sz="2800" b="1" dirty="0">
              <a:latin typeface="+mn-ea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频率特性好</a:t>
            </a:r>
            <a:endParaRPr lang="en-US" altLang="zh-CN" sz="2800" b="1" dirty="0">
              <a:latin typeface="+mn-ea"/>
              <a:cs typeface="Times New Roman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4D5420-0ACD-4F4F-8456-BFEB3FFBAB80}"/>
              </a:ext>
            </a:extLst>
          </p:cNvPr>
          <p:cNvSpPr/>
          <p:nvPr/>
        </p:nvSpPr>
        <p:spPr>
          <a:xfrm>
            <a:off x="7665720" y="4657091"/>
            <a:ext cx="2709863" cy="954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缺点：</a:t>
            </a:r>
            <a:endParaRPr lang="en-US" altLang="zh-CN" sz="2800" b="1" dirty="0">
              <a:latin typeface="+mn-ea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受温度影响较大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323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80337" y="446981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6.5 </a:t>
            </a:r>
            <a:r>
              <a:rPr lang="zh-CN" altLang="en-US" sz="2000" dirty="0">
                <a:latin typeface="Agency FB" panose="020B0503020202020204" pitchFamily="34" charset="0"/>
              </a:rPr>
              <a:t>多级放大电路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0691471-3E36-4ACC-A0A4-0852DDA35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87" y="847418"/>
            <a:ext cx="541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 bmk="_Toc390068474">
                <a:solidFill>
                  <a:srgbClr val="006600"/>
                </a:solidFill>
                <a:latin typeface="+mn-ea"/>
                <a:cs typeface="Times New Roman" pitchFamily="18" charset="0"/>
              </a:rPr>
              <a:t>多级放大电路性能指标分析</a:t>
            </a:r>
            <a:r>
              <a:rPr lang="zh-CN" altLang="en-US" sz="2800" b="1" dirty="0">
                <a:solidFill>
                  <a:srgbClr val="006600"/>
                </a:solidFill>
                <a:latin typeface="+mn-ea"/>
                <a:cs typeface="Times New Roman" pitchFamily="18" charset="0"/>
              </a:rPr>
              <a:t>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138CB2-3558-4817-ACC7-C4623978815A}"/>
              </a:ext>
            </a:extLst>
          </p:cNvPr>
          <p:cNvSpPr/>
          <p:nvPr/>
        </p:nvSpPr>
        <p:spPr>
          <a:xfrm>
            <a:off x="2097087" y="1609091"/>
            <a:ext cx="80772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一个</a:t>
            </a:r>
            <a:r>
              <a:rPr lang="en-US" sz="2800" b="1" i="1" dirty="0">
                <a:latin typeface="+mn-ea"/>
                <a:cs typeface="Times New Roman" pitchFamily="18" charset="0"/>
              </a:rPr>
              <a:t>n 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级放大电路的交流等效电路通用框图可用图</a:t>
            </a:r>
            <a:r>
              <a:rPr lang="en-US" sz="2800" b="1" dirty="0">
                <a:latin typeface="+mn-ea"/>
                <a:cs typeface="Times New Roman" pitchFamily="18" charset="0"/>
              </a:rPr>
              <a:t>6.34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表示。</a:t>
            </a:r>
          </a:p>
        </p:txBody>
      </p:sp>
      <p:pic>
        <p:nvPicPr>
          <p:cNvPr id="15" name="Picture 2" descr="0634">
            <a:extLst>
              <a:ext uri="{FF2B5EF4-FFF2-40B4-BE49-F238E27FC236}">
                <a16:creationId xmlns:a16="http://schemas.microsoft.com/office/drawing/2014/main" id="{9FEBE53A-8A22-4332-BEA0-735EFE254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7" y="2958466"/>
            <a:ext cx="90646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5B5FFB8-903D-408B-AF64-0A432F3685D2}"/>
              </a:ext>
            </a:extLst>
          </p:cNvPr>
          <p:cNvSpPr/>
          <p:nvPr/>
        </p:nvSpPr>
        <p:spPr>
          <a:xfrm>
            <a:off x="3835400" y="5419091"/>
            <a:ext cx="47564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图</a:t>
            </a:r>
            <a:r>
              <a:rPr lang="en-US" sz="2800" b="1" dirty="0">
                <a:latin typeface="+mn-ea"/>
                <a:cs typeface="Times New Roman" pitchFamily="18" charset="0"/>
              </a:rPr>
              <a:t>6.34  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多级放大电路方框图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510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80337" y="446981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6.5 </a:t>
            </a:r>
            <a:r>
              <a:rPr lang="zh-CN" altLang="en-US" sz="2000" dirty="0">
                <a:latin typeface="Agency FB" panose="020B0503020202020204" pitchFamily="34" charset="0"/>
              </a:rPr>
              <a:t>多级放大电路</a:t>
            </a:r>
          </a:p>
        </p:txBody>
      </p:sp>
      <p:graphicFrame>
        <p:nvGraphicFramePr>
          <p:cNvPr id="9" name="Object 1">
            <a:extLst>
              <a:ext uri="{FF2B5EF4-FFF2-40B4-BE49-F238E27FC236}">
                <a16:creationId xmlns:a16="http://schemas.microsoft.com/office/drawing/2014/main" id="{02401EA6-F880-473C-8333-8A71095BCD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264275"/>
              </p:ext>
            </p:extLst>
          </p:nvPr>
        </p:nvGraphicFramePr>
        <p:xfrm>
          <a:off x="2443480" y="3514091"/>
          <a:ext cx="64770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5" imgW="2907038" imgH="444307" progId="Equation.DSMT4">
                  <p:embed/>
                </p:oleObj>
              </mc:Choice>
              <mc:Fallback>
                <p:oleObj name="Equation" r:id="rId5" imgW="2907038" imgH="444307" progId="Equation.DSMT4">
                  <p:embed/>
                  <p:pic>
                    <p:nvPicPr>
                      <p:cNvPr id="113665" name="Object 1">
                        <a:extLst>
                          <a:ext uri="{FF2B5EF4-FFF2-40B4-BE49-F238E27FC236}">
                            <a16:creationId xmlns:a16="http://schemas.microsoft.com/office/drawing/2014/main" id="{EAB1BA27-E91E-44BC-B8D4-3D70CAA044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480" y="3514091"/>
                        <a:ext cx="6477000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 descr="0634">
            <a:extLst>
              <a:ext uri="{FF2B5EF4-FFF2-40B4-BE49-F238E27FC236}">
                <a16:creationId xmlns:a16="http://schemas.microsoft.com/office/drawing/2014/main" id="{D46DBD26-DF48-430B-B84F-8B4B9A45E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655" y="847091"/>
            <a:ext cx="90646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3BE815D-8C18-442D-8644-D4DB1DE6D68A}"/>
              </a:ext>
            </a:extLst>
          </p:cNvPr>
          <p:cNvSpPr/>
          <p:nvPr/>
        </p:nvSpPr>
        <p:spPr>
          <a:xfrm>
            <a:off x="9214168" y="3752216"/>
            <a:ext cx="1535112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6.46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4F53012-DC98-45B9-A9C0-0EA4F3E25ED2}"/>
              </a:ext>
            </a:extLst>
          </p:cNvPr>
          <p:cNvSpPr/>
          <p:nvPr/>
        </p:nvSpPr>
        <p:spPr>
          <a:xfrm>
            <a:off x="4869180" y="4657091"/>
            <a:ext cx="58801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sz="2800" b="1" baseline="-250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sz="2800" b="1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i1</a:t>
            </a:r>
            <a:r>
              <a:rPr 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                    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6.47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6C55442-491D-4337-AA46-14CA928AE2B4}"/>
              </a:ext>
            </a:extLst>
          </p:cNvPr>
          <p:cNvSpPr/>
          <p:nvPr/>
        </p:nvSpPr>
        <p:spPr>
          <a:xfrm>
            <a:off x="4837430" y="5419091"/>
            <a:ext cx="591185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sz="2800" b="1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o</a:t>
            </a:r>
            <a:r>
              <a:rPr 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sz="2800" b="1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o</a:t>
            </a:r>
            <a:r>
              <a:rPr lang="en-US" sz="2800" b="1" i="1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                   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6.48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1315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80337" y="446981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6.5 </a:t>
            </a:r>
            <a:r>
              <a:rPr lang="zh-CN" altLang="en-US" sz="2000" dirty="0">
                <a:latin typeface="Agency FB" panose="020B0503020202020204" pitchFamily="34" charset="0"/>
              </a:rPr>
              <a:t>多级放大电路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E4F0F75-AA08-476B-BA65-DABF1D60A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920" y="734016"/>
            <a:ext cx="6172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 bmk="_Toc390068475">
                <a:solidFill>
                  <a:srgbClr val="006600"/>
                </a:solidFill>
                <a:latin typeface="+mn-ea"/>
                <a:cs typeface="Times New Roman" pitchFamily="18" charset="0"/>
              </a:rPr>
              <a:t>两级阻容多级放大电路分析</a:t>
            </a:r>
            <a:r>
              <a:rPr lang="zh-CN" altLang="en-US" sz="2800" b="1" dirty="0">
                <a:solidFill>
                  <a:srgbClr val="006600"/>
                </a:solidFill>
                <a:latin typeface="+mn-ea"/>
                <a:cs typeface="Times New Roman" pitchFamily="18" charset="0"/>
              </a:rPr>
              <a:t> 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787626F-2BA0-4BD6-87AD-CF18A496A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560" y="1356907"/>
            <a:ext cx="86106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altLang="zh-CN" sz="2800" b="1" dirty="0">
                <a:latin typeface="+mn-ea"/>
                <a:cs typeface="Times New Roman" pitchFamily="18" charset="0"/>
              </a:rPr>
              <a:t>          6.5  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已知图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6.29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所示电路中，</a:t>
            </a:r>
            <a:r>
              <a:rPr lang="en-US" altLang="zh-CN" sz="2800" b="1" i="1" dirty="0">
                <a:latin typeface="+mn-ea"/>
                <a:cs typeface="Times New Roman" pitchFamily="18" charset="0"/>
              </a:rPr>
              <a:t>R</a:t>
            </a:r>
            <a:r>
              <a:rPr lang="en-US" altLang="zh-CN" sz="2800" b="1" baseline="-30000" dirty="0">
                <a:latin typeface="+mn-ea"/>
                <a:cs typeface="Times New Roman" pitchFamily="18" charset="0"/>
              </a:rPr>
              <a:t>B1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=50kΩ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+mn-ea"/>
                <a:cs typeface="Times New Roman" pitchFamily="18" charset="0"/>
              </a:rPr>
              <a:t>R</a:t>
            </a:r>
            <a:r>
              <a:rPr lang="en-US" altLang="zh-CN" sz="2800" b="1" baseline="-30000" dirty="0">
                <a:latin typeface="+mn-ea"/>
                <a:cs typeface="Times New Roman" pitchFamily="18" charset="0"/>
              </a:rPr>
              <a:t>B2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=10kΩ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+mn-ea"/>
                <a:cs typeface="Times New Roman" pitchFamily="18" charset="0"/>
              </a:rPr>
              <a:t>R</a:t>
            </a:r>
            <a:r>
              <a:rPr lang="en-US" altLang="zh-CN" sz="2800" b="1" baseline="-30000" dirty="0">
                <a:latin typeface="+mn-ea"/>
                <a:cs typeface="Times New Roman" pitchFamily="18" charset="0"/>
              </a:rPr>
              <a:t>C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=5.1kΩ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+mn-ea"/>
                <a:cs typeface="Times New Roman" pitchFamily="18" charset="0"/>
              </a:rPr>
              <a:t>R</a:t>
            </a:r>
            <a:r>
              <a:rPr lang="en-US" altLang="zh-CN" sz="2800" b="1" baseline="-30000" dirty="0">
                <a:latin typeface="+mn-ea"/>
                <a:cs typeface="Times New Roman" pitchFamily="18" charset="0"/>
              </a:rPr>
              <a:t>E1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=1.1kΩ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+mn-ea"/>
                <a:cs typeface="Times New Roman" pitchFamily="18" charset="0"/>
              </a:rPr>
              <a:t>R</a:t>
            </a:r>
            <a:r>
              <a:rPr lang="en-US" altLang="zh-CN" sz="2800" b="1" baseline="-30000" dirty="0">
                <a:latin typeface="+mn-ea"/>
                <a:cs typeface="Times New Roman" pitchFamily="18" charset="0"/>
              </a:rPr>
              <a:t>B3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=150kΩ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+mn-ea"/>
                <a:cs typeface="Times New Roman" pitchFamily="18" charset="0"/>
              </a:rPr>
              <a:t>R</a:t>
            </a:r>
            <a:r>
              <a:rPr lang="en-US" altLang="zh-CN" sz="2800" b="1" baseline="-30000" dirty="0">
                <a:latin typeface="+mn-ea"/>
                <a:cs typeface="Times New Roman" pitchFamily="18" charset="0"/>
              </a:rPr>
              <a:t>E2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=3.3kΩ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+mn-ea"/>
                <a:cs typeface="Times New Roman" pitchFamily="18" charset="0"/>
              </a:rPr>
              <a:t>R</a:t>
            </a:r>
            <a:r>
              <a:rPr lang="en-US" altLang="zh-CN" sz="2800" b="1" baseline="-30000" dirty="0">
                <a:latin typeface="+mn-ea"/>
                <a:cs typeface="Times New Roman" pitchFamily="18" charset="0"/>
              </a:rPr>
              <a:t>L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=5.1kΩ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+mn-ea"/>
                <a:cs typeface="Times New Roman" pitchFamily="18" charset="0"/>
              </a:rPr>
              <a:t>V</a:t>
            </a:r>
            <a:r>
              <a:rPr lang="en-US" altLang="zh-CN" sz="2800" b="1" baseline="-30000" dirty="0">
                <a:latin typeface="+mn-ea"/>
                <a:cs typeface="Times New Roman" pitchFamily="18" charset="0"/>
              </a:rPr>
              <a:t>CC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=12V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，三极管的</a:t>
            </a:r>
            <a:r>
              <a:rPr lang="en-US" altLang="zh-CN" sz="2800" b="1" i="1" dirty="0">
                <a:latin typeface="+mn-ea"/>
                <a:cs typeface="Times New Roman" pitchFamily="18" charset="0"/>
              </a:rPr>
              <a:t>β</a:t>
            </a:r>
            <a:r>
              <a:rPr lang="en-US" altLang="zh-CN" sz="2800" b="1" baseline="-30000" dirty="0">
                <a:latin typeface="+mn-ea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=</a:t>
            </a:r>
            <a:r>
              <a:rPr lang="en-US" altLang="zh-CN" sz="2800" b="1" i="1" dirty="0">
                <a:latin typeface="+mn-ea"/>
                <a:cs typeface="Times New Roman" pitchFamily="18" charset="0"/>
              </a:rPr>
              <a:t>β</a:t>
            </a:r>
            <a:r>
              <a:rPr lang="en-US" altLang="zh-CN" sz="2800" b="1" baseline="-30000" dirty="0">
                <a:latin typeface="+mn-ea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=100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+mn-ea"/>
                <a:cs typeface="Times New Roman" pitchFamily="18" charset="0"/>
              </a:rPr>
              <a:t>r</a:t>
            </a:r>
            <a:r>
              <a:rPr lang="en-US" altLang="zh-CN" sz="2800" b="1" baseline="-30000" dirty="0">
                <a:latin typeface="+mn-ea"/>
                <a:cs typeface="Times New Roman" pitchFamily="18" charset="0"/>
              </a:rPr>
              <a:t>be1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=3kΩ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+mn-ea"/>
                <a:cs typeface="Times New Roman" pitchFamily="18" charset="0"/>
              </a:rPr>
              <a:t>r</a:t>
            </a:r>
            <a:r>
              <a:rPr lang="en-US" altLang="zh-CN" sz="2800" b="1" baseline="-30000" dirty="0">
                <a:latin typeface="+mn-ea"/>
                <a:cs typeface="Times New Roman" pitchFamily="18" charset="0"/>
              </a:rPr>
              <a:t>be2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=1kΩ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+mn-ea"/>
                <a:cs typeface="Times New Roman" pitchFamily="18" charset="0"/>
              </a:rPr>
              <a:t>U</a:t>
            </a:r>
            <a:r>
              <a:rPr lang="en-US" altLang="zh-CN" sz="2800" b="1" baseline="-30000" dirty="0">
                <a:latin typeface="+mn-ea"/>
                <a:cs typeface="Times New Roman" pitchFamily="18" charset="0"/>
              </a:rPr>
              <a:t>BE1Q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=</a:t>
            </a:r>
            <a:r>
              <a:rPr lang="en-US" altLang="zh-CN" sz="2800" b="1" i="1" dirty="0">
                <a:latin typeface="+mn-ea"/>
                <a:cs typeface="Times New Roman" pitchFamily="18" charset="0"/>
              </a:rPr>
              <a:t>U</a:t>
            </a:r>
            <a:r>
              <a:rPr lang="en-US" altLang="zh-CN" sz="2800" b="1" baseline="-30000" dirty="0">
                <a:latin typeface="+mn-ea"/>
                <a:cs typeface="Times New Roman" pitchFamily="18" charset="0"/>
              </a:rPr>
              <a:t>BE2Q 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=0.7V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。试估算电路的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Q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点、放大倍数和输入、输出电阻。</a:t>
            </a:r>
          </a:p>
        </p:txBody>
      </p:sp>
      <p:sp>
        <p:nvSpPr>
          <p:cNvPr id="15" name="WordArt 2">
            <a:extLst>
              <a:ext uri="{FF2B5EF4-FFF2-40B4-BE49-F238E27FC236}">
                <a16:creationId xmlns:a16="http://schemas.microsoft.com/office/drawing/2014/main" id="{58525AFA-82EF-421A-B6ED-F36EA64C785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312896">
            <a:off x="2418081" y="1210055"/>
            <a:ext cx="609600" cy="601662"/>
          </a:xfrm>
          <a:prstGeom prst="rect">
            <a:avLst/>
          </a:prstGeom>
        </p:spPr>
        <p:txBody>
          <a:bodyPr wrap="none" fromWordArt="1">
            <a:prstTxWarp prst="textCanUp">
              <a:avLst>
                <a:gd name="adj" fmla="val 85713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28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040000" scaled="1"/>
                </a:gradFill>
                <a:latin typeface="+mn-ea"/>
              </a:rPr>
              <a:t>例</a:t>
            </a:r>
          </a:p>
        </p:txBody>
      </p:sp>
      <p:pic>
        <p:nvPicPr>
          <p:cNvPr id="16" name="Picture 3" descr="0629">
            <a:extLst>
              <a:ext uri="{FF2B5EF4-FFF2-40B4-BE49-F238E27FC236}">
                <a16:creationId xmlns:a16="http://schemas.microsoft.com/office/drawing/2014/main" id="{1214DACD-E137-4FF7-A804-F371551BD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218" y="3581400"/>
            <a:ext cx="54705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388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80337" y="446981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6.5 </a:t>
            </a:r>
            <a:r>
              <a:rPr lang="zh-CN" altLang="en-US" sz="2000" dirty="0">
                <a:latin typeface="Agency FB" panose="020B0503020202020204" pitchFamily="34" charset="0"/>
              </a:rPr>
              <a:t>多级放大电路</a:t>
            </a:r>
          </a:p>
        </p:txBody>
      </p:sp>
      <p:sp>
        <p:nvSpPr>
          <p:cNvPr id="9" name="WordArt 6">
            <a:extLst>
              <a:ext uri="{FF2B5EF4-FFF2-40B4-BE49-F238E27FC236}">
                <a16:creationId xmlns:a16="http://schemas.microsoft.com/office/drawing/2014/main" id="{511AD626-65CA-4699-8912-C7CE85DDF30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312896">
            <a:off x="1958658" y="1182054"/>
            <a:ext cx="685800" cy="762000"/>
          </a:xfrm>
          <a:prstGeom prst="rect">
            <a:avLst/>
          </a:prstGeom>
        </p:spPr>
        <p:txBody>
          <a:bodyPr wrap="none" fromWordArt="1">
            <a:prstTxWarp prst="textStop">
              <a:avLst>
                <a:gd name="adj" fmla="val 22222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28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040000" scaled="1"/>
                </a:gradFill>
                <a:latin typeface="+mn-ea"/>
              </a:rPr>
              <a:t>解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D6EBB9-F3CF-49EE-A184-4657FDA9EAB9}"/>
              </a:ext>
            </a:extLst>
          </p:cNvPr>
          <p:cNvSpPr/>
          <p:nvPr/>
        </p:nvSpPr>
        <p:spPr>
          <a:xfrm>
            <a:off x="1849120" y="2066291"/>
            <a:ext cx="51816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第一级为共射放大电路，采用分压式</a:t>
            </a:r>
            <a:r>
              <a:rPr lang="en-US" sz="2800" b="1" dirty="0">
                <a:latin typeface="+mn-ea"/>
                <a:cs typeface="Times New Roman" pitchFamily="18" charset="0"/>
              </a:rPr>
              <a:t>Q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点稳定电路，忽略</a:t>
            </a:r>
            <a:r>
              <a:rPr lang="en-US" sz="2800" b="1" i="1" dirty="0">
                <a:latin typeface="+mn-ea"/>
                <a:cs typeface="Times New Roman" pitchFamily="18" charset="0"/>
              </a:rPr>
              <a:t>I</a:t>
            </a:r>
            <a:r>
              <a:rPr lang="en-US" sz="2800" b="1" baseline="-25000" dirty="0">
                <a:latin typeface="+mn-ea"/>
                <a:cs typeface="Times New Roman" pitchFamily="18" charset="0"/>
              </a:rPr>
              <a:t>B1Q</a:t>
            </a:r>
            <a:endParaRPr lang="zh-CN" altLang="en-US" sz="2800" b="1" dirty="0">
              <a:latin typeface="+mn-ea"/>
              <a:cs typeface="Times New Roman" pitchFamily="18" charset="0"/>
            </a:endParaRPr>
          </a:p>
        </p:txBody>
      </p:sp>
      <p:pic>
        <p:nvPicPr>
          <p:cNvPr id="12" name="Picture 2" descr="0629">
            <a:extLst>
              <a:ext uri="{FF2B5EF4-FFF2-40B4-BE49-F238E27FC236}">
                <a16:creationId xmlns:a16="http://schemas.microsoft.com/office/drawing/2014/main" id="{C6104528-2E37-4ABF-A82A-C341A02B0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49" y="1152464"/>
            <a:ext cx="4513263" cy="2703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98E657C-C9D6-4B8F-9ACE-7070D4260107}"/>
              </a:ext>
            </a:extLst>
          </p:cNvPr>
          <p:cNvSpPr/>
          <p:nvPr/>
        </p:nvSpPr>
        <p:spPr>
          <a:xfrm>
            <a:off x="1849120" y="4992371"/>
            <a:ext cx="451326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第二级为共集电极放大电路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4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80337" y="446981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6.5 </a:t>
            </a:r>
            <a:r>
              <a:rPr lang="zh-CN" altLang="en-US" sz="2000" dirty="0">
                <a:latin typeface="Agency FB" panose="020B0503020202020204" pitchFamily="34" charset="0"/>
              </a:rPr>
              <a:t>多级放大电路</a:t>
            </a:r>
          </a:p>
        </p:txBody>
      </p:sp>
      <p:graphicFrame>
        <p:nvGraphicFramePr>
          <p:cNvPr id="11" name="Object 1">
            <a:extLst>
              <a:ext uri="{FF2B5EF4-FFF2-40B4-BE49-F238E27FC236}">
                <a16:creationId xmlns:a16="http://schemas.microsoft.com/office/drawing/2014/main" id="{B6789A1F-303E-4815-A284-FB322CF412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687621"/>
              </p:ext>
            </p:extLst>
          </p:nvPr>
        </p:nvGraphicFramePr>
        <p:xfrm>
          <a:off x="2578100" y="862331"/>
          <a:ext cx="70358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Visio" r:id="rId5" imgW="3595726" imgH="1288694" progId="Visio.Drawing.11">
                  <p:embed/>
                </p:oleObj>
              </mc:Choice>
              <mc:Fallback>
                <p:oleObj name="Visio" r:id="rId5" imgW="3595726" imgH="1288694" progId="Visio.Drawing.11">
                  <p:embed/>
                  <p:pic>
                    <p:nvPicPr>
                      <p:cNvPr id="34818" name="Object 1">
                        <a:extLst>
                          <a:ext uri="{FF2B5EF4-FFF2-40B4-BE49-F238E27FC236}">
                            <a16:creationId xmlns:a16="http://schemas.microsoft.com/office/drawing/2014/main" id="{41345188-018F-4110-989A-112DA51F37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102"/>
                      <a:stretch>
                        <a:fillRect/>
                      </a:stretch>
                    </p:blipFill>
                    <p:spPr bwMode="auto">
                      <a:xfrm>
                        <a:off x="2578100" y="862331"/>
                        <a:ext cx="7035800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A11E237C-CBAC-4B0D-A8AB-C15231032410}"/>
              </a:ext>
            </a:extLst>
          </p:cNvPr>
          <p:cNvSpPr/>
          <p:nvPr/>
        </p:nvSpPr>
        <p:spPr>
          <a:xfrm>
            <a:off x="5664200" y="3376931"/>
            <a:ext cx="1309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图</a:t>
            </a:r>
            <a:r>
              <a:rPr lang="en-US" altLang="en-US" sz="2800" b="1" dirty="0">
                <a:latin typeface="+mn-ea"/>
                <a:cs typeface="Times New Roman" pitchFamily="18" charset="0"/>
              </a:rPr>
              <a:t>6.35</a:t>
            </a:r>
            <a:endParaRPr lang="zh-CN" altLang="en-US" sz="2800" b="1" dirty="0">
              <a:latin typeface="+mn-ea"/>
              <a:cs typeface="Times New Roman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1547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243673" y="435580"/>
            <a:ext cx="170370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6.1 放大的概念</a:t>
            </a:r>
          </a:p>
        </p:txBody>
      </p:sp>
      <p:graphicFrame>
        <p:nvGraphicFramePr>
          <p:cNvPr id="139280" name="Object 16"/>
          <p:cNvGraphicFramePr/>
          <p:nvPr/>
        </p:nvGraphicFramePr>
        <p:xfrm>
          <a:off x="5888990" y="1360805"/>
          <a:ext cx="1231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r:id="rId5" imgW="482600" imgH="393700" progId="Equation.DSMT4">
                  <p:embed/>
                </p:oleObj>
              </mc:Choice>
              <mc:Fallback>
                <p:oleObj r:id="rId5" imgW="482600" imgH="3937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88990" y="1360805"/>
                        <a:ext cx="12319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9" name="Object 15"/>
          <p:cNvGraphicFramePr/>
          <p:nvPr/>
        </p:nvGraphicFramePr>
        <p:xfrm>
          <a:off x="5965190" y="2300605"/>
          <a:ext cx="1066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r:id="rId7" imgW="457200" imgH="381000" progId="Equation.DSMT4">
                  <p:embed/>
                </p:oleObj>
              </mc:Choice>
              <mc:Fallback>
                <p:oleObj r:id="rId7" imgW="457200" imgH="3810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65190" y="2300605"/>
                        <a:ext cx="10668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3" name="Rectangle 19"/>
          <p:cNvSpPr>
            <a:spLocks noChangeArrowheads="1"/>
          </p:cNvSpPr>
          <p:nvPr/>
        </p:nvSpPr>
        <p:spPr bwMode="auto">
          <a:xfrm>
            <a:off x="935990" y="838518"/>
            <a:ext cx="77724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25908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．放大倍数与输入、输出电阻输出电压</a:t>
            </a:r>
          </a:p>
        </p:txBody>
      </p:sp>
      <p:sp>
        <p:nvSpPr>
          <p:cNvPr id="139286" name="Rectangle 22"/>
          <p:cNvSpPr>
            <a:spLocks noChangeArrowheads="1"/>
          </p:cNvSpPr>
          <p:nvPr/>
        </p:nvSpPr>
        <p:spPr bwMode="auto">
          <a:xfrm>
            <a:off x="1774190" y="2427605"/>
            <a:ext cx="3430588" cy="954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放大电路的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功率增益</a:t>
            </a: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9287" name="Rectangle 23"/>
          <p:cNvSpPr>
            <a:spLocks noChangeArrowheads="1"/>
          </p:cNvSpPr>
          <p:nvPr/>
        </p:nvSpPr>
        <p:spPr bwMode="auto">
          <a:xfrm>
            <a:off x="1774190" y="3399155"/>
            <a:ext cx="4151313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放大电路的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电流放大倍数</a:t>
            </a:r>
          </a:p>
        </p:txBody>
      </p:sp>
      <p:sp>
        <p:nvSpPr>
          <p:cNvPr id="139291" name="Rectangle 27"/>
          <p:cNvSpPr>
            <a:spLocks noChangeArrowheads="1"/>
          </p:cNvSpPr>
          <p:nvPr/>
        </p:nvSpPr>
        <p:spPr bwMode="auto">
          <a:xfrm>
            <a:off x="1850390" y="4332605"/>
            <a:ext cx="379095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电压对电流的放大倍数</a:t>
            </a:r>
          </a:p>
        </p:txBody>
      </p:sp>
      <p:sp>
        <p:nvSpPr>
          <p:cNvPr id="139296" name="Rectangle 32"/>
          <p:cNvSpPr>
            <a:spLocks noChangeArrowheads="1"/>
          </p:cNvSpPr>
          <p:nvPr/>
        </p:nvSpPr>
        <p:spPr bwMode="auto">
          <a:xfrm>
            <a:off x="1774190" y="6009005"/>
            <a:ext cx="379095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电流对电压的放大倍数</a:t>
            </a:r>
          </a:p>
        </p:txBody>
      </p:sp>
      <p:grpSp>
        <p:nvGrpSpPr>
          <p:cNvPr id="2" name="组合 41"/>
          <p:cNvGrpSpPr/>
          <p:nvPr/>
        </p:nvGrpSpPr>
        <p:grpSpPr>
          <a:xfrm>
            <a:off x="5696903" y="5780405"/>
            <a:ext cx="1577975" cy="1066800"/>
            <a:chOff x="2314574" y="4644378"/>
            <a:chExt cx="387512" cy="390525"/>
          </a:xfrm>
        </p:grpSpPr>
        <p:graphicFrame>
          <p:nvGraphicFramePr>
            <p:cNvPr id="1032" name="Object 2"/>
            <p:cNvGraphicFramePr/>
            <p:nvPr/>
          </p:nvGraphicFramePr>
          <p:xfrm>
            <a:off x="2314574" y="4724400"/>
            <a:ext cx="161925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" r:id="rId9" imgW="165100" imgH="228600" progId="Equation.DSMT4">
                    <p:embed/>
                  </p:oleObj>
                </mc:Choice>
                <mc:Fallback>
                  <p:oleObj r:id="rId9" imgW="165100" imgH="2286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314574" y="4724400"/>
                          <a:ext cx="161925" cy="228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Object 1"/>
            <p:cNvGraphicFramePr/>
            <p:nvPr/>
          </p:nvGraphicFramePr>
          <p:xfrm>
            <a:off x="2511586" y="4644378"/>
            <a:ext cx="190500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" r:id="rId11" imgW="190500" imgH="393700" progId="Equation.DSMT4">
                    <p:embed/>
                  </p:oleObj>
                </mc:Choice>
                <mc:Fallback>
                  <p:oleObj r:id="rId11" imgW="190500" imgH="3937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511586" y="4644378"/>
                          <a:ext cx="190500" cy="3905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矩形 38"/>
            <p:cNvSpPr/>
            <p:nvPr/>
          </p:nvSpPr>
          <p:spPr>
            <a:xfrm>
              <a:off x="2438547" y="4724575"/>
              <a:ext cx="149703" cy="274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=</a:t>
              </a:r>
            </a:p>
          </p:txBody>
        </p:sp>
      </p:grpSp>
      <p:grpSp>
        <p:nvGrpSpPr>
          <p:cNvPr id="5" name="组合 47"/>
          <p:cNvGrpSpPr/>
          <p:nvPr/>
        </p:nvGrpSpPr>
        <p:grpSpPr>
          <a:xfrm>
            <a:off x="5736590" y="4180205"/>
            <a:ext cx="1617663" cy="990600"/>
            <a:chOff x="1893767" y="3233737"/>
            <a:chExt cx="454521" cy="390525"/>
          </a:xfrm>
        </p:grpSpPr>
        <p:grpSp>
          <p:nvGrpSpPr>
            <p:cNvPr id="1052" name="组合 40"/>
            <p:cNvGrpSpPr/>
            <p:nvPr/>
          </p:nvGrpSpPr>
          <p:grpSpPr>
            <a:xfrm>
              <a:off x="1905000" y="3233737"/>
              <a:ext cx="443288" cy="390525"/>
              <a:chOff x="1905000" y="3233737"/>
              <a:chExt cx="443288" cy="390525"/>
            </a:xfrm>
          </p:grpSpPr>
          <p:graphicFrame>
            <p:nvGraphicFramePr>
              <p:cNvPr id="1030" name="Object 7"/>
              <p:cNvGraphicFramePr/>
              <p:nvPr/>
            </p:nvGraphicFramePr>
            <p:xfrm>
              <a:off x="1905000" y="3319462"/>
              <a:ext cx="152400" cy="219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9" r:id="rId13" imgW="152400" imgH="215900" progId="Equation.DSMT4">
                      <p:embed/>
                    </p:oleObj>
                  </mc:Choice>
                  <mc:Fallback>
                    <p:oleObj r:id="rId13" imgW="152400" imgH="215900" progId="Equation.DSMT4">
                      <p:embed/>
                      <p:pic>
                        <p:nvPicPr>
                          <p:cNvPr id="0" name="图片 3081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905000" y="3319462"/>
                            <a:ext cx="152400" cy="21907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1" name="Object 6"/>
              <p:cNvGraphicFramePr/>
              <p:nvPr/>
            </p:nvGraphicFramePr>
            <p:xfrm>
              <a:off x="2129213" y="3233737"/>
              <a:ext cx="219075" cy="390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50" r:id="rId15" imgW="215900" imgH="393065" progId="Equation.DSMT4">
                      <p:embed/>
                    </p:oleObj>
                  </mc:Choice>
                  <mc:Fallback>
                    <p:oleObj r:id="rId15" imgW="215900" imgH="393065" progId="Equation.DSMT4">
                      <p:embed/>
                      <p:pic>
                        <p:nvPicPr>
                          <p:cNvPr id="0" name="图片 3082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129213" y="3233737"/>
                            <a:ext cx="219075" cy="3905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0" name="矩形 39"/>
            <p:cNvSpPr/>
            <p:nvPr/>
          </p:nvSpPr>
          <p:spPr>
            <a:xfrm>
              <a:off x="1893767" y="3308838"/>
              <a:ext cx="248448" cy="274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254000" algn="r" eaLnBrk="0" hangingPunct="0"/>
              <a:r>
                <a:rPr lang="en-US" altLang="zh-CN" sz="2800" b="1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=</a:t>
              </a:r>
            </a:p>
          </p:txBody>
        </p:sp>
      </p:grpSp>
      <p:grpSp>
        <p:nvGrpSpPr>
          <p:cNvPr id="6" name="组合 43"/>
          <p:cNvGrpSpPr/>
          <p:nvPr/>
        </p:nvGrpSpPr>
        <p:grpSpPr>
          <a:xfrm>
            <a:off x="5844540" y="3207068"/>
            <a:ext cx="1492250" cy="973137"/>
            <a:chOff x="3733800" y="2286000"/>
            <a:chExt cx="485775" cy="390525"/>
          </a:xfrm>
        </p:grpSpPr>
        <p:graphicFrame>
          <p:nvGraphicFramePr>
            <p:cNvPr id="1028" name="Object 12"/>
            <p:cNvGraphicFramePr/>
            <p:nvPr/>
          </p:nvGraphicFramePr>
          <p:xfrm>
            <a:off x="3733800" y="2362200"/>
            <a:ext cx="152400" cy="219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1" r:id="rId17" imgW="152400" imgH="215900" progId="Equation.DSMT4">
                    <p:embed/>
                  </p:oleObj>
                </mc:Choice>
                <mc:Fallback>
                  <p:oleObj r:id="rId17" imgW="152400" imgH="215900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733800" y="2362200"/>
                          <a:ext cx="152400" cy="2190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11"/>
            <p:cNvGraphicFramePr/>
            <p:nvPr/>
          </p:nvGraphicFramePr>
          <p:xfrm>
            <a:off x="4038600" y="2286000"/>
            <a:ext cx="180975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2" r:id="rId19" imgW="177800" imgH="393065" progId="Equation.DSMT4">
                    <p:embed/>
                  </p:oleObj>
                </mc:Choice>
                <mc:Fallback>
                  <p:oleObj r:id="rId19" imgW="177800" imgH="393065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038600" y="2286000"/>
                          <a:ext cx="180975" cy="3905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矩形 42"/>
            <p:cNvSpPr/>
            <p:nvPr/>
          </p:nvSpPr>
          <p:spPr>
            <a:xfrm>
              <a:off x="3779277" y="2347159"/>
              <a:ext cx="248572" cy="2745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254000" algn="r" eaLnBrk="0" hangingPunct="0"/>
              <a:r>
                <a:rPr lang="en-US" altLang="zh-CN" sz="2800" b="1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=</a:t>
              </a:r>
            </a:p>
          </p:txBody>
        </p:sp>
      </p:grpSp>
      <p:sp>
        <p:nvSpPr>
          <p:cNvPr id="45" name="AutoShape 53"/>
          <p:cNvSpPr>
            <a:spLocks noChangeArrowheads="1"/>
          </p:cNvSpPr>
          <p:nvPr/>
        </p:nvSpPr>
        <p:spPr bwMode="auto">
          <a:xfrm>
            <a:off x="7189470" y="4789805"/>
            <a:ext cx="3424555" cy="1370965"/>
          </a:xfrm>
          <a:prstGeom prst="wedgeRoundRectCallout">
            <a:avLst>
              <a:gd name="adj1" fmla="val -42749"/>
              <a:gd name="adj2" fmla="val -583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2B8156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因其量纲为电阻，有些文献也称为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互阻放大倍数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6" name="AutoShape 33"/>
          <p:cNvSpPr>
            <a:spLocks noChangeArrowheads="1"/>
          </p:cNvSpPr>
          <p:nvPr/>
        </p:nvSpPr>
        <p:spPr bwMode="auto">
          <a:xfrm>
            <a:off x="7793990" y="1894205"/>
            <a:ext cx="1214755" cy="532765"/>
          </a:xfrm>
          <a:prstGeom prst="wedgeRoundRectCallout">
            <a:avLst>
              <a:gd name="adj1" fmla="val -107396"/>
              <a:gd name="adj2" fmla="val 61799"/>
              <a:gd name="adj3" fmla="val 16667"/>
            </a:avLst>
          </a:prstGeom>
          <a:solidFill>
            <a:srgbClr val="FFFF99">
              <a:alpha val="37000"/>
            </a:srgbClr>
          </a:solidFill>
          <a:ln w="38100">
            <a:solidFill>
              <a:srgbClr val="CC99FF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有效值</a:t>
            </a:r>
          </a:p>
        </p:txBody>
      </p:sp>
      <p:sp>
        <p:nvSpPr>
          <p:cNvPr id="47" name="矩形 46"/>
          <p:cNvSpPr/>
          <p:nvPr/>
        </p:nvSpPr>
        <p:spPr>
          <a:xfrm>
            <a:off x="1774190" y="1513205"/>
            <a:ext cx="379095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放大电路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电压放大倍数</a:t>
            </a:r>
          </a:p>
        </p:txBody>
      </p:sp>
      <p:sp>
        <p:nvSpPr>
          <p:cNvPr id="49" name="矩形 48"/>
          <p:cNvSpPr/>
          <p:nvPr/>
        </p:nvSpPr>
        <p:spPr>
          <a:xfrm>
            <a:off x="8632190" y="2503805"/>
            <a:ext cx="13541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）</a:t>
            </a:r>
          </a:p>
        </p:txBody>
      </p:sp>
      <p:sp>
        <p:nvSpPr>
          <p:cNvPr id="50" name="矩形 49"/>
          <p:cNvSpPr/>
          <p:nvPr/>
        </p:nvSpPr>
        <p:spPr>
          <a:xfrm>
            <a:off x="8708390" y="3429318"/>
            <a:ext cx="13541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）</a:t>
            </a:r>
          </a:p>
        </p:txBody>
      </p:sp>
      <p:sp>
        <p:nvSpPr>
          <p:cNvPr id="51" name="矩形 50"/>
          <p:cNvSpPr/>
          <p:nvPr/>
        </p:nvSpPr>
        <p:spPr>
          <a:xfrm>
            <a:off x="8708390" y="4332605"/>
            <a:ext cx="13541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）</a:t>
            </a:r>
          </a:p>
        </p:txBody>
      </p:sp>
      <p:sp>
        <p:nvSpPr>
          <p:cNvPr id="52" name="矩形 51"/>
          <p:cNvSpPr/>
          <p:nvPr/>
        </p:nvSpPr>
        <p:spPr>
          <a:xfrm>
            <a:off x="8555990" y="6161405"/>
            <a:ext cx="14065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（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）</a:t>
            </a:r>
          </a:p>
        </p:txBody>
      </p:sp>
      <p:sp>
        <p:nvSpPr>
          <p:cNvPr id="53" name="矩形 52"/>
          <p:cNvSpPr/>
          <p:nvPr/>
        </p:nvSpPr>
        <p:spPr>
          <a:xfrm>
            <a:off x="8632190" y="1513205"/>
            <a:ext cx="13541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）</a:t>
            </a:r>
          </a:p>
        </p:txBody>
      </p:sp>
      <p:sp>
        <p:nvSpPr>
          <p:cNvPr id="54" name="AutoShape 53"/>
          <p:cNvSpPr>
            <a:spLocks noChangeArrowheads="1"/>
          </p:cNvSpPr>
          <p:nvPr/>
        </p:nvSpPr>
        <p:spPr bwMode="auto">
          <a:xfrm>
            <a:off x="1773873" y="5056505"/>
            <a:ext cx="3424238" cy="838200"/>
          </a:xfrm>
          <a:prstGeom prst="wedgeRoundRectCallout">
            <a:avLst>
              <a:gd name="adj1" fmla="val 65966"/>
              <a:gd name="adj2" fmla="val 6295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2B8156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也称为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互导放大倍数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" fill="hold"/>
                                        <p:tgtEl>
                                          <p:spTgt spid="4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" fill="hold"/>
                                        <p:tgtEl>
                                          <p:spTgt spid="5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6" grpId="0" bldLvl="0" animBg="1"/>
      <p:bldP spid="139287" grpId="0" bldLvl="0" animBg="1"/>
      <p:bldP spid="139291" grpId="0" bldLvl="0" animBg="1"/>
      <p:bldP spid="139296" grpId="0" bldLvl="0" animBg="1"/>
      <p:bldP spid="45" grpId="0" bldLvl="0" animBg="1"/>
      <p:bldP spid="46" grpId="0" bldLvl="0" animBg="1"/>
      <p:bldP spid="47" grpId="0"/>
      <p:bldP spid="49" grpId="0"/>
      <p:bldP spid="50" grpId="0"/>
      <p:bldP spid="51" grpId="0"/>
      <p:bldP spid="52" grpId="0"/>
      <p:bldP spid="53" grpId="0"/>
      <p:bldP spid="5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243673" y="435580"/>
            <a:ext cx="170370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6.1 放大的概念</a:t>
            </a:r>
          </a:p>
        </p:txBody>
      </p:sp>
      <p:sp>
        <p:nvSpPr>
          <p:cNvPr id="3" name="矩形 2"/>
          <p:cNvSpPr/>
          <p:nvPr/>
        </p:nvSpPr>
        <p:spPr>
          <a:xfrm>
            <a:off x="1768475" y="1415415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输入电阻</a:t>
            </a:r>
          </a:p>
        </p:txBody>
      </p:sp>
      <p:grpSp>
        <p:nvGrpSpPr>
          <p:cNvPr id="4" name="组合 6"/>
          <p:cNvGrpSpPr/>
          <p:nvPr/>
        </p:nvGrpSpPr>
        <p:grpSpPr>
          <a:xfrm>
            <a:off x="4321175" y="1263015"/>
            <a:ext cx="1219200" cy="936625"/>
            <a:chOff x="2971800" y="1219200"/>
            <a:chExt cx="1219200" cy="937260"/>
          </a:xfrm>
        </p:grpSpPr>
        <p:sp>
          <p:nvSpPr>
            <p:cNvPr id="140290" name="Rectangle 2"/>
            <p:cNvSpPr>
              <a:spLocks noChangeArrowheads="1"/>
            </p:cNvSpPr>
            <p:nvPr/>
          </p:nvSpPr>
          <p:spPr bwMode="auto">
            <a:xfrm>
              <a:off x="2971800" y="1371703"/>
              <a:ext cx="1219200" cy="52264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R</a:t>
              </a:r>
              <a:r>
                <a:rPr kumimoji="0" lang="en-US" altLang="zh-CN" sz="2800" b="1" i="0" u="none" strike="noStrike" kern="1200" cap="none" spc="0" normalizeH="0" baseline="-3000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=</a:t>
              </a:r>
            </a:p>
          </p:txBody>
        </p:sp>
        <p:graphicFrame>
          <p:nvGraphicFramePr>
            <p:cNvPr id="2053" name="Object 1"/>
            <p:cNvGraphicFramePr/>
            <p:nvPr/>
          </p:nvGraphicFramePr>
          <p:xfrm>
            <a:off x="3657600" y="1219200"/>
            <a:ext cx="457200" cy="937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5" r:id="rId5" imgW="190500" imgH="393700" progId="Equation.DSMT4">
                    <p:embed/>
                  </p:oleObj>
                </mc:Choice>
                <mc:Fallback>
                  <p:oleObj r:id="rId5" imgW="190500" imgH="393700" progId="Equation.DSMT4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57600" y="1219200"/>
                          <a:ext cx="457200" cy="937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349375" y="891540"/>
            <a:ext cx="274638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800" b="1" dirty="0">
                <a:effectLst/>
                <a:latin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1768475" y="2329815"/>
            <a:ext cx="83058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输出电阻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R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o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是从放大电路的输出端看放大电路时的等效电阻，也就是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cs typeface="+mn-ea"/>
              </a:rPr>
              <a:t>戴维南等效电阻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8207375" y="1491615"/>
            <a:ext cx="13541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（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）</a:t>
            </a:r>
          </a:p>
        </p:txBody>
      </p:sp>
      <p:sp>
        <p:nvSpPr>
          <p:cNvPr id="9" name="AutoShape 33"/>
          <p:cNvSpPr>
            <a:spLocks noChangeArrowheads="1"/>
          </p:cNvSpPr>
          <p:nvPr/>
        </p:nvSpPr>
        <p:spPr bwMode="auto">
          <a:xfrm>
            <a:off x="8207375" y="3071495"/>
            <a:ext cx="1676400" cy="520700"/>
          </a:xfrm>
          <a:prstGeom prst="wedgeRoundRectCallout">
            <a:avLst>
              <a:gd name="adj1" fmla="val -97007"/>
              <a:gd name="adj2" fmla="val -62727"/>
              <a:gd name="adj3" fmla="val 16667"/>
            </a:avLst>
          </a:prstGeom>
          <a:solidFill>
            <a:srgbClr val="FFFF99">
              <a:alpha val="37000"/>
            </a:srgbClr>
          </a:solidFill>
          <a:ln w="38100">
            <a:solidFill>
              <a:srgbClr val="CC99FF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理论计算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730375" y="3832860"/>
            <a:ext cx="8382000" cy="1814830"/>
            <a:chOff x="2725" y="6036"/>
            <a:chExt cx="13200" cy="2858"/>
          </a:xfrm>
        </p:grpSpPr>
        <p:sp>
          <p:nvSpPr>
            <p:cNvPr id="140294" name="Rectangle 6"/>
            <p:cNvSpPr>
              <a:spLocks noChangeArrowheads="1"/>
            </p:cNvSpPr>
            <p:nvPr/>
          </p:nvSpPr>
          <p:spPr bwMode="auto">
            <a:xfrm>
              <a:off x="2725" y="6036"/>
              <a:ext cx="13200" cy="285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ea"/>
                  <a:cs typeface="+mn-ea"/>
                </a:rPr>
                <a:t>测定输出电阻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ea"/>
                </a:rPr>
                <a:t>的办法是在输入端加正弦波试验信号，测出负载开路时的空载输出电压    和接入负载</a:t>
              </a:r>
              <a:r>
                <a:rPr kumimoji="0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ea"/>
                </a:rPr>
                <a:t>R</a:t>
              </a:r>
              <a:r>
                <a:rPr kumimoji="0" lang="en-US" altLang="zh-CN" sz="2800" b="1" i="0" u="none" strike="noStrike" kern="1200" cap="none" spc="0" normalizeH="0" baseline="-30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ea"/>
                </a:rPr>
                <a:t>L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ea"/>
                </a:rPr>
                <a:t>时的输出电压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  <p:graphicFrame>
          <p:nvGraphicFramePr>
            <p:cNvPr id="2051" name="Object 5"/>
            <p:cNvGraphicFramePr/>
            <p:nvPr/>
          </p:nvGraphicFramePr>
          <p:xfrm>
            <a:off x="10764" y="6788"/>
            <a:ext cx="651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" r:id="rId7" imgW="177800" imgH="203200" progId="Equation.DSMT4">
                    <p:embed/>
                  </p:oleObj>
                </mc:Choice>
                <mc:Fallback>
                  <p:oleObj r:id="rId7" imgW="177800" imgH="203200" progId="Equation.DSMT4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764" y="6788"/>
                          <a:ext cx="651" cy="7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" name="Object 4"/>
            <p:cNvGraphicFramePr/>
            <p:nvPr/>
          </p:nvGraphicFramePr>
          <p:xfrm>
            <a:off x="5725" y="7508"/>
            <a:ext cx="600" cy="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7" r:id="rId9" imgW="177800" imgH="203200" progId="Equation.DSMT4">
                    <p:embed/>
                  </p:oleObj>
                </mc:Choice>
                <mc:Fallback>
                  <p:oleObj r:id="rId9" imgW="177800" imgH="2032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725" y="7508"/>
                          <a:ext cx="600" cy="6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0297" name="Object 9"/>
          <p:cNvGraphicFramePr/>
          <p:nvPr/>
        </p:nvGraphicFramePr>
        <p:xfrm>
          <a:off x="4724400" y="5225415"/>
          <a:ext cx="23939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r:id="rId11" imgW="875665" imgH="393700" progId="Equation.DSMT4">
                  <p:embed/>
                </p:oleObj>
              </mc:Choice>
              <mc:Fallback>
                <p:oleObj r:id="rId11" imgW="875665" imgH="3937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24400" y="5225415"/>
                        <a:ext cx="239395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8131175" y="5377815"/>
            <a:ext cx="13541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（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6.7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）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0291" grpId="0" bldLvl="0" animBg="1"/>
      <p:bldP spid="7" grpId="0"/>
      <p:bldP spid="8" grpId="0"/>
      <p:bldP spid="9" grpId="0" bldLvl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243673" y="435580"/>
            <a:ext cx="170370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6.1 放大的概念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349375" y="891540"/>
            <a:ext cx="274638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800" b="1" dirty="0">
                <a:effectLst/>
                <a:latin typeface="+mn-ea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074" name="Object 1"/>
          <p:cNvGraphicFramePr/>
          <p:nvPr/>
        </p:nvGraphicFramePr>
        <p:xfrm>
          <a:off x="4897438" y="1415415"/>
          <a:ext cx="18954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r:id="rId5" imgW="812165" imgH="381000" progId="Equation.DSMT4">
                  <p:embed/>
                </p:oleObj>
              </mc:Choice>
              <mc:Fallback>
                <p:oleObj r:id="rId5" imgW="812165" imgH="3810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97438" y="1415415"/>
                        <a:ext cx="1895475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/>
          <p:nvPr/>
        </p:nvGraphicFramePr>
        <p:xfrm>
          <a:off x="3894138" y="3472815"/>
          <a:ext cx="39020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r:id="rId7" imgW="1663700" imgH="393700" progId="Equation.DSMT4">
                  <p:embed/>
                </p:oleObj>
              </mc:Choice>
              <mc:Fallback>
                <p:oleObj r:id="rId7" imgW="1663700" imgH="3937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94138" y="3472815"/>
                        <a:ext cx="390207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693863" y="2787015"/>
            <a:ext cx="4094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对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信号源的电压放大倍数</a:t>
            </a:r>
          </a:p>
        </p:txBody>
      </p:sp>
      <p:sp>
        <p:nvSpPr>
          <p:cNvPr id="2" name="矩形 1"/>
          <p:cNvSpPr/>
          <p:nvPr/>
        </p:nvSpPr>
        <p:spPr>
          <a:xfrm>
            <a:off x="8588375" y="1644015"/>
            <a:ext cx="135096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（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8685213" y="3634740"/>
            <a:ext cx="135096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（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）</a:t>
            </a:r>
          </a:p>
        </p:txBody>
      </p:sp>
      <p:sp>
        <p:nvSpPr>
          <p:cNvPr id="10" name="矩形 9"/>
          <p:cNvSpPr/>
          <p:nvPr/>
        </p:nvSpPr>
        <p:spPr>
          <a:xfrm>
            <a:off x="1654175" y="1567815"/>
            <a:ext cx="538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由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243673" y="435580"/>
            <a:ext cx="170370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6.1 放大的概念</a:t>
            </a: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981200" y="927735"/>
            <a:ext cx="8229600" cy="5969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2</a:t>
            </a:r>
            <a:r>
              <a:rPr kumimoji="0" 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．通频带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981200" y="1590040"/>
            <a:ext cx="8648700" cy="6515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通频带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：</a:t>
            </a:r>
            <a:r>
              <a:rPr kumimoji="0" 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衡量放大电路对不同频率信号的放大能力。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3352800" y="5224780"/>
            <a:ext cx="55626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 marR="0" algn="ctr" defTabSz="914400">
              <a:spcAft>
                <a:spcPts val="775"/>
              </a:spcAft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0" dirty="0">
                <a:effectLst/>
                <a:latin typeface="+mn-ea"/>
                <a:cs typeface="+mn-ea"/>
              </a:rPr>
              <a:t>图</a:t>
            </a:r>
            <a:r>
              <a:rPr kumimoji="0" lang="en-US" altLang="zh-CN" sz="2800" b="1" kern="1200" cap="none" spc="0" normalizeH="0" baseline="0" noProof="0" dirty="0">
                <a:effectLst/>
                <a:latin typeface="+mn-ea"/>
                <a:cs typeface="+mn-ea"/>
              </a:rPr>
              <a:t>6.3  </a:t>
            </a:r>
            <a:r>
              <a:rPr kumimoji="0" lang="zh-CN" altLang="en-US" sz="2800" b="1" kern="1200" cap="none" spc="0" normalizeH="0" baseline="0" noProof="0" dirty="0">
                <a:effectLst/>
                <a:latin typeface="+mn-ea"/>
                <a:cs typeface="+mn-ea"/>
              </a:rPr>
              <a:t>放大电路的幅频响应</a:t>
            </a:r>
            <a:endParaRPr kumimoji="0" lang="zh-CN" sz="2800" b="1" kern="1200" cap="none" spc="0" normalizeH="0" baseline="0" noProof="0" dirty="0">
              <a:effectLst/>
              <a:latin typeface="+mn-ea"/>
              <a:cs typeface="+mn-ea"/>
            </a:endParaRPr>
          </a:p>
        </p:txBody>
      </p:sp>
      <p:pic>
        <p:nvPicPr>
          <p:cNvPr id="4104" name="Picture 3" descr="06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7853" y="2437765"/>
            <a:ext cx="5991225" cy="25908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106" name="组合 12"/>
          <p:cNvGrpSpPr/>
          <p:nvPr/>
        </p:nvGrpSpPr>
        <p:grpSpPr>
          <a:xfrm>
            <a:off x="4732655" y="5807024"/>
            <a:ext cx="3007360" cy="661721"/>
            <a:chOff x="901065" y="5205695"/>
            <a:chExt cx="3007360" cy="662159"/>
          </a:xfrm>
        </p:grpSpPr>
        <p:graphicFrame>
          <p:nvGraphicFramePr>
            <p:cNvPr id="4098" name="Object 6"/>
            <p:cNvGraphicFramePr/>
            <p:nvPr/>
          </p:nvGraphicFramePr>
          <p:xfrm>
            <a:off x="901065" y="5206381"/>
            <a:ext cx="1232647" cy="627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7" r:id="rId6" imgW="241300" imgH="190500" progId="Equation.DSMT4">
                    <p:embed/>
                  </p:oleObj>
                </mc:Choice>
                <mc:Fallback>
                  <p:oleObj r:id="rId6" imgW="241300" imgH="190500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01065" y="5206381"/>
                          <a:ext cx="1232647" cy="6275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5"/>
            <p:cNvGraphicFramePr/>
            <p:nvPr/>
          </p:nvGraphicFramePr>
          <p:xfrm>
            <a:off x="2133600" y="5205695"/>
            <a:ext cx="936812" cy="627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8" r:id="rId8" imgW="177800" imgH="190500" progId="Equation.DSMT4">
                    <p:embed/>
                  </p:oleObj>
                </mc:Choice>
                <mc:Fallback>
                  <p:oleObj r:id="rId8" imgW="177800" imgH="1905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133600" y="5205695"/>
                          <a:ext cx="936812" cy="6275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4"/>
            <p:cNvGraphicFramePr/>
            <p:nvPr/>
          </p:nvGraphicFramePr>
          <p:xfrm>
            <a:off x="3070225" y="5205695"/>
            <a:ext cx="838200" cy="627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" r:id="rId10" imgW="165100" imgH="190500" progId="Equation.DSMT4">
                    <p:embed/>
                  </p:oleObj>
                </mc:Choice>
                <mc:Fallback>
                  <p:oleObj r:id="rId10" imgW="165100" imgH="190500" progId="Equation.DSMT4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070225" y="5205695"/>
                          <a:ext cx="838200" cy="6275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344" name="Rectangle 8"/>
            <p:cNvSpPr>
              <a:spLocks noChangeArrowheads="1"/>
            </p:cNvSpPr>
            <p:nvPr/>
          </p:nvSpPr>
          <p:spPr bwMode="auto">
            <a:xfrm flipV="1">
              <a:off x="1828800" y="5257850"/>
              <a:ext cx="381000" cy="52422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altLang="zh-CN" sz="2800" b="1" dirty="0">
                  <a:effectLst/>
                  <a:latin typeface="+mn-ea"/>
                  <a:cs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142345" name="Rectangle 9"/>
            <p:cNvSpPr>
              <a:spLocks noChangeArrowheads="1"/>
            </p:cNvSpPr>
            <p:nvPr/>
          </p:nvSpPr>
          <p:spPr bwMode="auto">
            <a:xfrm flipV="1">
              <a:off x="2667000" y="5343632"/>
              <a:ext cx="457200" cy="52422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altLang="zh-CN" sz="2800" b="1" dirty="0">
                  <a:effectLst/>
                  <a:latin typeface="+mn-ea"/>
                  <a:cs typeface="Times New Roman" panose="02020603050405020304" pitchFamily="18" charset="0"/>
                </a:rPr>
                <a:t>-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8403590" y="5858510"/>
            <a:ext cx="15351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（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6.12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）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42338" grpId="0"/>
      <p:bldP spid="142338" grpId="1"/>
      <p:bldP spid="14" grpId="0"/>
      <p:bldP spid="14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heme/theme1.xml><?xml version="1.0" encoding="utf-8"?>
<a:theme xmlns:a="http://schemas.openxmlformats.org/drawingml/2006/main" name="第一PPT，www.1ppt.com">
  <a:themeElements>
    <a:clrScheme name="自定义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CC5"/>
      </a:accent1>
      <a:accent2>
        <a:srgbClr val="4C4676"/>
      </a:accent2>
      <a:accent3>
        <a:srgbClr val="298CC5"/>
      </a:accent3>
      <a:accent4>
        <a:srgbClr val="4C4676"/>
      </a:accent4>
      <a:accent5>
        <a:srgbClr val="298CC5"/>
      </a:accent5>
      <a:accent6>
        <a:srgbClr val="4C4676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30</TotalTime>
  <Words>2673</Words>
  <Application>Microsoft Office PowerPoint</Application>
  <PresentationFormat>宽屏</PresentationFormat>
  <Paragraphs>351</Paragraphs>
  <Slides>56</Slides>
  <Notes>56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56</vt:i4>
      </vt:variant>
    </vt:vector>
  </HeadingPairs>
  <TitlesOfParts>
    <vt:vector size="69" baseType="lpstr">
      <vt:lpstr>等线</vt:lpstr>
      <vt:lpstr>楷体_GB2312</vt:lpstr>
      <vt:lpstr>微软雅黑</vt:lpstr>
      <vt:lpstr>Agency FB</vt:lpstr>
      <vt:lpstr>Arial</vt:lpstr>
      <vt:lpstr>Calibri</vt:lpstr>
      <vt:lpstr>Times New Roman</vt:lpstr>
      <vt:lpstr>第一PPT，www.1ppt.com</vt:lpstr>
      <vt:lpstr>MathType 7.0 Equation</vt:lpstr>
      <vt:lpstr>Visio.Drawing.11</vt:lpstr>
      <vt:lpstr>Equation.3</vt:lpstr>
      <vt:lpstr>Microsoft Visio 绘图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</dc:creator>
  <cp:keywords>www.1ppt.com</cp:keywords>
  <dc:description>www.1ppt.com</dc:description>
  <cp:lastModifiedBy>恬 蒋</cp:lastModifiedBy>
  <cp:revision>638</cp:revision>
  <dcterms:created xsi:type="dcterms:W3CDTF">2017-08-08T02:58:00Z</dcterms:created>
  <dcterms:modified xsi:type="dcterms:W3CDTF">2019-04-25T12:04:43Z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