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tags/tag2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7.xml" ContentType="application/vnd.openxmlformats-officedocument.presentationml.tags+xml"/>
  <Override PartName="/ppt/notesSlides/notesSlide31.xml" ContentType="application/vnd.openxmlformats-officedocument.presentationml.notesSlide+xml"/>
  <Override PartName="/ppt/tags/tag28.xml" ContentType="application/vnd.openxmlformats-officedocument.presentationml.tags+xml"/>
  <Override PartName="/ppt/notesSlides/notesSlide32.xml" ContentType="application/vnd.openxmlformats-officedocument.presentationml.notesSlide+xml"/>
  <Override PartName="/ppt/tags/tag29.xml" ContentType="application/vnd.openxmlformats-officedocument.presentationml.tags+xml"/>
  <Override PartName="/ppt/notesSlides/notesSlide33.xml" ContentType="application/vnd.openxmlformats-officedocument.presentationml.notesSlide+xml"/>
  <Override PartName="/ppt/tags/tag30.xml" ContentType="application/vnd.openxmlformats-officedocument.presentationml.tags+xml"/>
  <Override PartName="/ppt/notesSlides/notesSlide34.xml" ContentType="application/vnd.openxmlformats-officedocument.presentationml.notesSlide+xml"/>
  <Override PartName="/ppt/tags/tag31.xml" ContentType="application/vnd.openxmlformats-officedocument.presentationml.tags+xml"/>
  <Override PartName="/ppt/notesSlides/notesSlide35.xml" ContentType="application/vnd.openxmlformats-officedocument.presentationml.notesSlide+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tags/tag35.xml" ContentType="application/vnd.openxmlformats-officedocument.presentationml.tags+xml"/>
  <Override PartName="/ppt/notesSlides/notesSlide39.xml" ContentType="application/vnd.openxmlformats-officedocument.presentationml.notesSlide+xml"/>
  <Override PartName="/ppt/tags/tag36.xml" ContentType="application/vnd.openxmlformats-officedocument.presentationml.tags+xml"/>
  <Override PartName="/ppt/notesSlides/notesSlide40.xml" ContentType="application/vnd.openxmlformats-officedocument.presentationml.notesSlide+xml"/>
  <Override PartName="/ppt/tags/tag37.xml" ContentType="application/vnd.openxmlformats-officedocument.presentationml.tags+xml"/>
  <Override PartName="/ppt/notesSlides/notesSlide41.xml" ContentType="application/vnd.openxmlformats-officedocument.presentationml.notesSlide+xml"/>
  <Override PartName="/ppt/tags/tag38.xml" ContentType="application/vnd.openxmlformats-officedocument.presentationml.tags+xml"/>
  <Override PartName="/ppt/notesSlides/notesSlide42.xml" ContentType="application/vnd.openxmlformats-officedocument.presentationml.notesSlide+xml"/>
  <Override PartName="/ppt/tags/tag39.xml" ContentType="application/vnd.openxmlformats-officedocument.presentationml.tags+xml"/>
  <Override PartName="/ppt/notesSlides/notesSlide43.xml" ContentType="application/vnd.openxmlformats-officedocument.presentationml.notesSlide+xml"/>
  <Override PartName="/ppt/tags/tag40.xml" ContentType="application/vnd.openxmlformats-officedocument.presentationml.tags+xml"/>
  <Override PartName="/ppt/notesSlides/notesSlide44.xml" ContentType="application/vnd.openxmlformats-officedocument.presentationml.notesSlide+xml"/>
  <Override PartName="/ppt/tags/tag41.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42.xml" ContentType="application/vnd.openxmlformats-officedocument.presentationml.tags+xml"/>
  <Override PartName="/ppt/notesSlides/notesSlide47.xml" ContentType="application/vnd.openxmlformats-officedocument.presentationml.notesSlide+xml"/>
  <Override PartName="/ppt/tags/tag43.xml" ContentType="application/vnd.openxmlformats-officedocument.presentationml.tags+xml"/>
  <Override PartName="/ppt/notesSlides/notesSlide48.xml" ContentType="application/vnd.openxmlformats-officedocument.presentationml.notesSlide+xml"/>
  <Override PartName="/ppt/tags/tag44.xml" ContentType="application/vnd.openxmlformats-officedocument.presentationml.tags+xml"/>
  <Override PartName="/ppt/notesSlides/notesSlide49.xml" ContentType="application/vnd.openxmlformats-officedocument.presentationml.notesSlide+xml"/>
  <Override PartName="/ppt/tags/tag45.xml" ContentType="application/vnd.openxmlformats-officedocument.presentationml.tags+xml"/>
  <Override PartName="/ppt/notesSlides/notesSlide50.xml" ContentType="application/vnd.openxmlformats-officedocument.presentationml.notesSlide+xml"/>
  <Override PartName="/ppt/tags/tag46.xml" ContentType="application/vnd.openxmlformats-officedocument.presentationml.tags+xml"/>
  <Override PartName="/ppt/notesSlides/notesSlide51.xml" ContentType="application/vnd.openxmlformats-officedocument.presentationml.notesSlide+xml"/>
  <Override PartName="/ppt/tags/tag47.xml" ContentType="application/vnd.openxmlformats-officedocument.presentationml.tags+xml"/>
  <Override PartName="/ppt/notesSlides/notesSlide52.xml" ContentType="application/vnd.openxmlformats-officedocument.presentationml.notesSlide+xml"/>
  <Override PartName="/ppt/tags/tag48.xml" ContentType="application/vnd.openxmlformats-officedocument.presentationml.tags+xml"/>
  <Override PartName="/ppt/notesSlides/notesSlide53.xml" ContentType="application/vnd.openxmlformats-officedocument.presentationml.notesSlide+xml"/>
  <Override PartName="/ppt/tags/tag49.xml" ContentType="application/vnd.openxmlformats-officedocument.presentationml.tags+xml"/>
  <Override PartName="/ppt/notesSlides/notesSlide54.xml" ContentType="application/vnd.openxmlformats-officedocument.presentationml.notesSlide+xml"/>
  <Override PartName="/ppt/tags/tag50.xml" ContentType="application/vnd.openxmlformats-officedocument.presentationml.tags+xml"/>
  <Override PartName="/ppt/notesSlides/notesSlide55.xml" ContentType="application/vnd.openxmlformats-officedocument.presentationml.notesSlide+xml"/>
  <Override PartName="/ppt/tags/tag51.xml" ContentType="application/vnd.openxmlformats-officedocument.presentationml.tags+xml"/>
  <Override PartName="/ppt/notesSlides/notesSlide56.xml" ContentType="application/vnd.openxmlformats-officedocument.presentationml.notesSlide+xml"/>
  <Override PartName="/ppt/tags/tag52.xml" ContentType="application/vnd.openxmlformats-officedocument.presentationml.tags+xml"/>
  <Override PartName="/ppt/notesSlides/notesSlide57.xml" ContentType="application/vnd.openxmlformats-officedocument.presentationml.notesSlide+xml"/>
  <Override PartName="/ppt/tags/tag53.xml" ContentType="application/vnd.openxmlformats-officedocument.presentationml.tags+xml"/>
  <Override PartName="/ppt/notesSlides/notesSlide58.xml" ContentType="application/vnd.openxmlformats-officedocument.presentationml.notesSlide+xml"/>
  <Override PartName="/ppt/tags/tag54.xml" ContentType="application/vnd.openxmlformats-officedocument.presentationml.tags+xml"/>
  <Override PartName="/ppt/notesSlides/notesSlide59.xml" ContentType="application/vnd.openxmlformats-officedocument.presentationml.notesSlide+xml"/>
  <Override PartName="/ppt/tags/tag55.xml" ContentType="application/vnd.openxmlformats-officedocument.presentationml.tags+xml"/>
  <Override PartName="/ppt/notesSlides/notesSlide60.xml" ContentType="application/vnd.openxmlformats-officedocument.presentationml.notesSlide+xml"/>
  <Override PartName="/ppt/tags/tag56.xml" ContentType="application/vnd.openxmlformats-officedocument.presentationml.tags+xml"/>
  <Override PartName="/ppt/notesSlides/notesSlide61.xml" ContentType="application/vnd.openxmlformats-officedocument.presentationml.notesSlide+xml"/>
  <Override PartName="/ppt/tags/tag57.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58.xml" ContentType="application/vnd.openxmlformats-officedocument.presentationml.tags+xml"/>
  <Override PartName="/ppt/notesSlides/notesSlide64.xml" ContentType="application/vnd.openxmlformats-officedocument.presentationml.notesSlide+xml"/>
  <Override PartName="/ppt/tags/tag59.xml" ContentType="application/vnd.openxmlformats-officedocument.presentationml.tags+xml"/>
  <Override PartName="/ppt/notesSlides/notesSlide65.xml" ContentType="application/vnd.openxmlformats-officedocument.presentationml.notesSlide+xml"/>
  <Override PartName="/ppt/tags/tag60.xml" ContentType="application/vnd.openxmlformats-officedocument.presentationml.tags+xml"/>
  <Override PartName="/ppt/notesSlides/notesSlide66.xml" ContentType="application/vnd.openxmlformats-officedocument.presentationml.notesSlide+xml"/>
  <Override PartName="/ppt/tags/tag61.xml" ContentType="application/vnd.openxmlformats-officedocument.presentationml.tags+xml"/>
  <Override PartName="/ppt/notesSlides/notesSlide67.xml" ContentType="application/vnd.openxmlformats-officedocument.presentationml.notesSlide+xml"/>
  <Override PartName="/ppt/tags/tag62.xml" ContentType="application/vnd.openxmlformats-officedocument.presentationml.tags+xml"/>
  <Override PartName="/ppt/notesSlides/notesSlide68.xml" ContentType="application/vnd.openxmlformats-officedocument.presentationml.notesSlide+xml"/>
  <Override PartName="/ppt/tags/tag63.xml" ContentType="application/vnd.openxmlformats-officedocument.presentationml.tags+xml"/>
  <Override PartName="/ppt/notesSlides/notesSlide69.xml" ContentType="application/vnd.openxmlformats-officedocument.presentationml.notesSlide+xml"/>
  <Override PartName="/ppt/tags/tag64.xml" ContentType="application/vnd.openxmlformats-officedocument.presentationml.tags+xml"/>
  <Override PartName="/ppt/notesSlides/notesSlide70.xml" ContentType="application/vnd.openxmlformats-officedocument.presentationml.notesSlide+xml"/>
  <Override PartName="/ppt/tags/tag65.xml" ContentType="application/vnd.openxmlformats-officedocument.presentationml.tags+xml"/>
  <Override PartName="/ppt/notesSlides/notesSlide71.xml" ContentType="application/vnd.openxmlformats-officedocument.presentationml.notesSlide+xml"/>
  <Override PartName="/ppt/tags/tag66.xml" ContentType="application/vnd.openxmlformats-officedocument.presentationml.tags+xml"/>
  <Override PartName="/ppt/notesSlides/notesSlide72.xml" ContentType="application/vnd.openxmlformats-officedocument.presentationml.notesSlide+xml"/>
  <Override PartName="/ppt/tags/tag67.xml" ContentType="application/vnd.openxmlformats-officedocument.presentationml.tags+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82" r:id="rId2"/>
    <p:sldId id="257" r:id="rId3"/>
    <p:sldId id="259" r:id="rId4"/>
    <p:sldId id="266" r:id="rId5"/>
    <p:sldId id="350" r:id="rId6"/>
    <p:sldId id="351" r:id="rId7"/>
    <p:sldId id="352" r:id="rId8"/>
    <p:sldId id="353" r:id="rId9"/>
    <p:sldId id="354" r:id="rId10"/>
    <p:sldId id="355" r:id="rId11"/>
    <p:sldId id="356" r:id="rId12"/>
    <p:sldId id="357" r:id="rId13"/>
    <p:sldId id="358" r:id="rId14"/>
    <p:sldId id="359" r:id="rId15"/>
    <p:sldId id="360" r:id="rId16"/>
    <p:sldId id="294" r:id="rId17"/>
    <p:sldId id="361" r:id="rId18"/>
    <p:sldId id="362" r:id="rId19"/>
    <p:sldId id="298" r:id="rId20"/>
    <p:sldId id="299" r:id="rId21"/>
    <p:sldId id="363" r:id="rId22"/>
    <p:sldId id="364" r:id="rId23"/>
    <p:sldId id="365" r:id="rId24"/>
    <p:sldId id="366" r:id="rId25"/>
    <p:sldId id="367" r:id="rId26"/>
    <p:sldId id="368" r:id="rId27"/>
    <p:sldId id="369" r:id="rId28"/>
    <p:sldId id="370" r:id="rId29"/>
    <p:sldId id="371" r:id="rId30"/>
    <p:sldId id="372" r:id="rId31"/>
    <p:sldId id="373" r:id="rId32"/>
    <p:sldId id="374" r:id="rId33"/>
    <p:sldId id="375" r:id="rId34"/>
    <p:sldId id="376" r:id="rId35"/>
    <p:sldId id="377" r:id="rId36"/>
    <p:sldId id="378" r:id="rId37"/>
    <p:sldId id="379" r:id="rId38"/>
    <p:sldId id="380" r:id="rId39"/>
    <p:sldId id="381" r:id="rId40"/>
    <p:sldId id="382" r:id="rId41"/>
    <p:sldId id="383" r:id="rId42"/>
    <p:sldId id="384" r:id="rId43"/>
    <p:sldId id="385" r:id="rId44"/>
    <p:sldId id="386" r:id="rId45"/>
    <p:sldId id="387" r:id="rId46"/>
    <p:sldId id="388" r:id="rId47"/>
    <p:sldId id="389" r:id="rId48"/>
    <p:sldId id="390" r:id="rId49"/>
    <p:sldId id="391" r:id="rId50"/>
    <p:sldId id="392" r:id="rId51"/>
    <p:sldId id="393" r:id="rId52"/>
    <p:sldId id="394" r:id="rId53"/>
    <p:sldId id="395" r:id="rId54"/>
    <p:sldId id="396" r:id="rId55"/>
    <p:sldId id="397" r:id="rId56"/>
    <p:sldId id="398" r:id="rId57"/>
    <p:sldId id="399" r:id="rId58"/>
    <p:sldId id="400" r:id="rId59"/>
    <p:sldId id="401" r:id="rId60"/>
    <p:sldId id="402" r:id="rId61"/>
    <p:sldId id="403" r:id="rId62"/>
    <p:sldId id="404" r:id="rId63"/>
    <p:sldId id="405" r:id="rId64"/>
    <p:sldId id="407" r:id="rId65"/>
    <p:sldId id="408" r:id="rId66"/>
    <p:sldId id="409" r:id="rId67"/>
    <p:sldId id="410" r:id="rId68"/>
    <p:sldId id="411" r:id="rId69"/>
    <p:sldId id="412" r:id="rId70"/>
    <p:sldId id="413" r:id="rId71"/>
    <p:sldId id="414" r:id="rId72"/>
    <p:sldId id="415" r:id="rId73"/>
    <p:sldId id="416" r:id="rId74"/>
  </p:sldIdLst>
  <p:sldSz cx="12192000" cy="6858000"/>
  <p:notesSz cx="6858000" cy="9144000"/>
  <p:custDataLst>
    <p:tags r:id="rId7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恬 蒋" initials="恬" lastIdx="1" clrIdx="0">
    <p:extLst>
      <p:ext uri="{19B8F6BF-5375-455C-9EA6-DF929625EA0E}">
        <p15:presenceInfo xmlns:p15="http://schemas.microsoft.com/office/powerpoint/2012/main" userId="184e82705771f9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C4676"/>
    <a:srgbClr val="298C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87573" autoAdjust="0"/>
  </p:normalViewPr>
  <p:slideViewPr>
    <p:cSldViewPr snapToGrid="0" showGuides="1">
      <p:cViewPr varScale="1">
        <p:scale>
          <a:sx n="75" d="100"/>
          <a:sy n="75" d="100"/>
        </p:scale>
        <p:origin x="835"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emf"/><Relationship Id="rId4"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emf"/><Relationship Id="rId1" Type="http://schemas.openxmlformats.org/officeDocument/2006/relationships/image" Target="../media/image47.emf"/><Relationship Id="rId5" Type="http://schemas.openxmlformats.org/officeDocument/2006/relationships/image" Target="../media/image51.wmf"/><Relationship Id="rId4"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wmf"/><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2.wmf"/><Relationship Id="rId4" Type="http://schemas.openxmlformats.org/officeDocument/2006/relationships/image" Target="../media/image61.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 Id="rId4" Type="http://schemas.openxmlformats.org/officeDocument/2006/relationships/image" Target="../media/image66.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6.wmf"/><Relationship Id="rId7" Type="http://schemas.openxmlformats.org/officeDocument/2006/relationships/image" Target="../media/image7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8.wmf"/><Relationship Id="rId4" Type="http://schemas.openxmlformats.org/officeDocument/2006/relationships/image" Target="../media/image82.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85.wmf"/><Relationship Id="rId7" Type="http://schemas.openxmlformats.org/officeDocument/2006/relationships/image" Target="../media/image89.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100.wmf"/><Relationship Id="rId7" Type="http://schemas.openxmlformats.org/officeDocument/2006/relationships/image" Target="../media/image104.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7.e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 Id="rId9" Type="http://schemas.openxmlformats.org/officeDocument/2006/relationships/image" Target="../media/image10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image" Target="../media/image103.wmf"/><Relationship Id="rId7" Type="http://schemas.openxmlformats.org/officeDocument/2006/relationships/image" Target="../media/image111.e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10.wmf"/><Relationship Id="rId5" Type="http://schemas.openxmlformats.org/officeDocument/2006/relationships/image" Target="../media/image105.wmf"/><Relationship Id="rId4" Type="http://schemas.openxmlformats.org/officeDocument/2006/relationships/image" Target="../media/image104.wmf"/><Relationship Id="rId9" Type="http://schemas.openxmlformats.org/officeDocument/2006/relationships/image" Target="../media/image113.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5" Type="http://schemas.openxmlformats.org/officeDocument/2006/relationships/image" Target="../media/image118.wmf"/><Relationship Id="rId4" Type="http://schemas.openxmlformats.org/officeDocument/2006/relationships/image" Target="../media/image11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emf"/><Relationship Id="rId1" Type="http://schemas.openxmlformats.org/officeDocument/2006/relationships/image" Target="../media/image12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emf"/><Relationship Id="rId1" Type="http://schemas.openxmlformats.org/officeDocument/2006/relationships/image" Target="../media/image125.emf"/><Relationship Id="rId6" Type="http://schemas.openxmlformats.org/officeDocument/2006/relationships/image" Target="../media/image130.emf"/><Relationship Id="rId5" Type="http://schemas.openxmlformats.org/officeDocument/2006/relationships/image" Target="../media/image129.emf"/><Relationship Id="rId4" Type="http://schemas.openxmlformats.org/officeDocument/2006/relationships/image" Target="../media/image128.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4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49.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49.emf"/><Relationship Id="rId4" Type="http://schemas.openxmlformats.org/officeDocument/2006/relationships/image" Target="../media/image157.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49.emf"/><Relationship Id="rId6" Type="http://schemas.openxmlformats.org/officeDocument/2006/relationships/image" Target="../media/image162.emf"/><Relationship Id="rId5" Type="http://schemas.openxmlformats.org/officeDocument/2006/relationships/image" Target="../media/image161.wmf"/><Relationship Id="rId4" Type="http://schemas.openxmlformats.org/officeDocument/2006/relationships/image" Target="../media/image160.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63.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65.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69.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7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73.emf"/><Relationship Id="rId1" Type="http://schemas.openxmlformats.org/officeDocument/2006/relationships/image" Target="../media/image172.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 Id="rId5" Type="http://schemas.openxmlformats.org/officeDocument/2006/relationships/image" Target="../media/image178.wmf"/><Relationship Id="rId4" Type="http://schemas.openxmlformats.org/officeDocument/2006/relationships/image" Target="../media/image17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 Id="rId4" Type="http://schemas.openxmlformats.org/officeDocument/2006/relationships/image" Target="../media/image183.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 Id="rId6" Type="http://schemas.openxmlformats.org/officeDocument/2006/relationships/image" Target="../media/image189.wmf"/><Relationship Id="rId5" Type="http://schemas.openxmlformats.org/officeDocument/2006/relationships/image" Target="../media/image188.wmf"/><Relationship Id="rId4" Type="http://schemas.openxmlformats.org/officeDocument/2006/relationships/image" Target="../media/image187.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 Id="rId4" Type="http://schemas.openxmlformats.org/officeDocument/2006/relationships/image" Target="../media/image19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AF21E-AA1D-4678-9985-583FF147C867}" type="datetimeFigureOut">
              <a:rPr lang="zh-CN" altLang="en-US" smtClean="0"/>
              <a:t>2019/5/3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E13EF-56DF-477F-9799-2CC6E8A63DC6}" type="slidenum">
              <a:rPr lang="zh-CN" altLang="en-US" smtClean="0"/>
              <a:t>‹#›</a:t>
            </a:fld>
            <a:endParaRPr lang="zh-CN" altLang="en-US"/>
          </a:p>
        </p:txBody>
      </p:sp>
    </p:spTree>
    <p:extLst>
      <p:ext uri="{BB962C8B-B14F-4D97-AF65-F5344CB8AC3E}">
        <p14:creationId xmlns:p14="http://schemas.microsoft.com/office/powerpoint/2010/main" val="3668839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a:t>
            </a:fld>
            <a:endParaRPr lang="zh-CN" altLang="en-US"/>
          </a:p>
        </p:txBody>
      </p:sp>
    </p:spTree>
    <p:extLst>
      <p:ext uri="{BB962C8B-B14F-4D97-AF65-F5344CB8AC3E}">
        <p14:creationId xmlns:p14="http://schemas.microsoft.com/office/powerpoint/2010/main" val="133850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10</a:t>
            </a:fld>
            <a:endParaRPr lang="zh-CN" altLang="en-US"/>
          </a:p>
        </p:txBody>
      </p:sp>
    </p:spTree>
    <p:extLst>
      <p:ext uri="{BB962C8B-B14F-4D97-AF65-F5344CB8AC3E}">
        <p14:creationId xmlns:p14="http://schemas.microsoft.com/office/powerpoint/2010/main" val="1510278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11</a:t>
            </a:fld>
            <a:endParaRPr lang="zh-CN" altLang="en-US"/>
          </a:p>
        </p:txBody>
      </p:sp>
    </p:spTree>
    <p:extLst>
      <p:ext uri="{BB962C8B-B14F-4D97-AF65-F5344CB8AC3E}">
        <p14:creationId xmlns:p14="http://schemas.microsoft.com/office/powerpoint/2010/main" val="70447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12</a:t>
            </a:fld>
            <a:endParaRPr lang="zh-CN" altLang="en-US"/>
          </a:p>
        </p:txBody>
      </p:sp>
    </p:spTree>
    <p:extLst>
      <p:ext uri="{BB962C8B-B14F-4D97-AF65-F5344CB8AC3E}">
        <p14:creationId xmlns:p14="http://schemas.microsoft.com/office/powerpoint/2010/main" val="2217795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13</a:t>
            </a:fld>
            <a:endParaRPr lang="zh-CN" altLang="en-US"/>
          </a:p>
        </p:txBody>
      </p:sp>
    </p:spTree>
    <p:extLst>
      <p:ext uri="{BB962C8B-B14F-4D97-AF65-F5344CB8AC3E}">
        <p14:creationId xmlns:p14="http://schemas.microsoft.com/office/powerpoint/2010/main" val="1882404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14</a:t>
            </a:fld>
            <a:endParaRPr lang="zh-CN" altLang="en-US"/>
          </a:p>
        </p:txBody>
      </p:sp>
    </p:spTree>
    <p:extLst>
      <p:ext uri="{BB962C8B-B14F-4D97-AF65-F5344CB8AC3E}">
        <p14:creationId xmlns:p14="http://schemas.microsoft.com/office/powerpoint/2010/main" val="1755896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15</a:t>
            </a:fld>
            <a:endParaRPr lang="zh-CN" altLang="en-US"/>
          </a:p>
        </p:txBody>
      </p:sp>
    </p:spTree>
    <p:extLst>
      <p:ext uri="{BB962C8B-B14F-4D97-AF65-F5344CB8AC3E}">
        <p14:creationId xmlns:p14="http://schemas.microsoft.com/office/powerpoint/2010/main" val="4213795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16</a:t>
            </a:fld>
            <a:endParaRPr lang="zh-CN" altLang="en-US"/>
          </a:p>
        </p:txBody>
      </p:sp>
    </p:spTree>
    <p:extLst>
      <p:ext uri="{BB962C8B-B14F-4D97-AF65-F5344CB8AC3E}">
        <p14:creationId xmlns:p14="http://schemas.microsoft.com/office/powerpoint/2010/main" val="555289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17</a:t>
            </a:fld>
            <a:endParaRPr lang="zh-CN" altLang="en-US"/>
          </a:p>
        </p:txBody>
      </p:sp>
    </p:spTree>
    <p:extLst>
      <p:ext uri="{BB962C8B-B14F-4D97-AF65-F5344CB8AC3E}">
        <p14:creationId xmlns:p14="http://schemas.microsoft.com/office/powerpoint/2010/main" val="1969854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18</a:t>
            </a:fld>
            <a:endParaRPr lang="zh-CN" altLang="en-US"/>
          </a:p>
        </p:txBody>
      </p:sp>
    </p:spTree>
    <p:extLst>
      <p:ext uri="{BB962C8B-B14F-4D97-AF65-F5344CB8AC3E}">
        <p14:creationId xmlns:p14="http://schemas.microsoft.com/office/powerpoint/2010/main" val="226587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19</a:t>
            </a:fld>
            <a:endParaRPr lang="zh-CN" altLang="en-US"/>
          </a:p>
        </p:txBody>
      </p:sp>
    </p:spTree>
    <p:extLst>
      <p:ext uri="{BB962C8B-B14F-4D97-AF65-F5344CB8AC3E}">
        <p14:creationId xmlns:p14="http://schemas.microsoft.com/office/powerpoint/2010/main" val="1967444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a:t>
            </a:fld>
            <a:endParaRPr lang="zh-CN" altLang="en-US"/>
          </a:p>
        </p:txBody>
      </p:sp>
    </p:spTree>
    <p:extLst>
      <p:ext uri="{BB962C8B-B14F-4D97-AF65-F5344CB8AC3E}">
        <p14:creationId xmlns:p14="http://schemas.microsoft.com/office/powerpoint/2010/main" val="360742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20</a:t>
            </a:fld>
            <a:endParaRPr lang="zh-CN" altLang="en-US"/>
          </a:p>
        </p:txBody>
      </p:sp>
    </p:spTree>
    <p:extLst>
      <p:ext uri="{BB962C8B-B14F-4D97-AF65-F5344CB8AC3E}">
        <p14:creationId xmlns:p14="http://schemas.microsoft.com/office/powerpoint/2010/main" val="1773072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21</a:t>
            </a:fld>
            <a:endParaRPr lang="zh-CN" altLang="en-US"/>
          </a:p>
        </p:txBody>
      </p:sp>
    </p:spTree>
    <p:extLst>
      <p:ext uri="{BB962C8B-B14F-4D97-AF65-F5344CB8AC3E}">
        <p14:creationId xmlns:p14="http://schemas.microsoft.com/office/powerpoint/2010/main" val="3794271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22</a:t>
            </a:fld>
            <a:endParaRPr lang="zh-CN" altLang="en-US"/>
          </a:p>
        </p:txBody>
      </p:sp>
    </p:spTree>
    <p:extLst>
      <p:ext uri="{BB962C8B-B14F-4D97-AF65-F5344CB8AC3E}">
        <p14:creationId xmlns:p14="http://schemas.microsoft.com/office/powerpoint/2010/main" val="1839797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23</a:t>
            </a:fld>
            <a:endParaRPr lang="zh-CN" altLang="en-US"/>
          </a:p>
        </p:txBody>
      </p:sp>
    </p:spTree>
    <p:extLst>
      <p:ext uri="{BB962C8B-B14F-4D97-AF65-F5344CB8AC3E}">
        <p14:creationId xmlns:p14="http://schemas.microsoft.com/office/powerpoint/2010/main" val="3545988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24</a:t>
            </a:fld>
            <a:endParaRPr lang="zh-CN" altLang="en-US"/>
          </a:p>
        </p:txBody>
      </p:sp>
    </p:spTree>
    <p:extLst>
      <p:ext uri="{BB962C8B-B14F-4D97-AF65-F5344CB8AC3E}">
        <p14:creationId xmlns:p14="http://schemas.microsoft.com/office/powerpoint/2010/main" val="1817085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25</a:t>
            </a:fld>
            <a:endParaRPr lang="zh-CN" altLang="en-US"/>
          </a:p>
        </p:txBody>
      </p:sp>
    </p:spTree>
    <p:extLst>
      <p:ext uri="{BB962C8B-B14F-4D97-AF65-F5344CB8AC3E}">
        <p14:creationId xmlns:p14="http://schemas.microsoft.com/office/powerpoint/2010/main" val="1706558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26</a:t>
            </a:fld>
            <a:endParaRPr lang="zh-CN" altLang="en-US"/>
          </a:p>
        </p:txBody>
      </p:sp>
    </p:spTree>
    <p:extLst>
      <p:ext uri="{BB962C8B-B14F-4D97-AF65-F5344CB8AC3E}">
        <p14:creationId xmlns:p14="http://schemas.microsoft.com/office/powerpoint/2010/main" val="2126476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27</a:t>
            </a:fld>
            <a:endParaRPr lang="zh-CN" altLang="en-US"/>
          </a:p>
        </p:txBody>
      </p:sp>
    </p:spTree>
    <p:extLst>
      <p:ext uri="{BB962C8B-B14F-4D97-AF65-F5344CB8AC3E}">
        <p14:creationId xmlns:p14="http://schemas.microsoft.com/office/powerpoint/2010/main" val="3610751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28</a:t>
            </a:fld>
            <a:endParaRPr lang="zh-CN" altLang="en-US"/>
          </a:p>
        </p:txBody>
      </p:sp>
    </p:spTree>
    <p:extLst>
      <p:ext uri="{BB962C8B-B14F-4D97-AF65-F5344CB8AC3E}">
        <p14:creationId xmlns:p14="http://schemas.microsoft.com/office/powerpoint/2010/main" val="401700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29</a:t>
            </a:fld>
            <a:endParaRPr lang="zh-CN" altLang="en-US"/>
          </a:p>
        </p:txBody>
      </p:sp>
    </p:spTree>
    <p:extLst>
      <p:ext uri="{BB962C8B-B14F-4D97-AF65-F5344CB8AC3E}">
        <p14:creationId xmlns:p14="http://schemas.microsoft.com/office/powerpoint/2010/main" val="188091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a:t>
            </a:fld>
            <a:endParaRPr lang="zh-CN" altLang="en-US"/>
          </a:p>
        </p:txBody>
      </p:sp>
    </p:spTree>
    <p:extLst>
      <p:ext uri="{BB962C8B-B14F-4D97-AF65-F5344CB8AC3E}">
        <p14:creationId xmlns:p14="http://schemas.microsoft.com/office/powerpoint/2010/main" val="1341444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30</a:t>
            </a:fld>
            <a:endParaRPr lang="zh-CN" altLang="en-US"/>
          </a:p>
        </p:txBody>
      </p:sp>
    </p:spTree>
    <p:extLst>
      <p:ext uri="{BB962C8B-B14F-4D97-AF65-F5344CB8AC3E}">
        <p14:creationId xmlns:p14="http://schemas.microsoft.com/office/powerpoint/2010/main" val="4005054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31</a:t>
            </a:fld>
            <a:endParaRPr lang="zh-CN" altLang="en-US"/>
          </a:p>
        </p:txBody>
      </p:sp>
    </p:spTree>
    <p:extLst>
      <p:ext uri="{BB962C8B-B14F-4D97-AF65-F5344CB8AC3E}">
        <p14:creationId xmlns:p14="http://schemas.microsoft.com/office/powerpoint/2010/main" val="1825531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32</a:t>
            </a:fld>
            <a:endParaRPr lang="zh-CN" altLang="en-US"/>
          </a:p>
        </p:txBody>
      </p:sp>
    </p:spTree>
    <p:extLst>
      <p:ext uri="{BB962C8B-B14F-4D97-AF65-F5344CB8AC3E}">
        <p14:creationId xmlns:p14="http://schemas.microsoft.com/office/powerpoint/2010/main" val="3522667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33</a:t>
            </a:fld>
            <a:endParaRPr lang="zh-CN" altLang="en-US"/>
          </a:p>
        </p:txBody>
      </p:sp>
    </p:spTree>
    <p:extLst>
      <p:ext uri="{BB962C8B-B14F-4D97-AF65-F5344CB8AC3E}">
        <p14:creationId xmlns:p14="http://schemas.microsoft.com/office/powerpoint/2010/main" val="10068612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34</a:t>
            </a:fld>
            <a:endParaRPr lang="zh-CN" altLang="en-US"/>
          </a:p>
        </p:txBody>
      </p:sp>
    </p:spTree>
    <p:extLst>
      <p:ext uri="{BB962C8B-B14F-4D97-AF65-F5344CB8AC3E}">
        <p14:creationId xmlns:p14="http://schemas.microsoft.com/office/powerpoint/2010/main" val="5345757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35</a:t>
            </a:fld>
            <a:endParaRPr lang="zh-CN" altLang="en-US"/>
          </a:p>
        </p:txBody>
      </p:sp>
    </p:spTree>
    <p:extLst>
      <p:ext uri="{BB962C8B-B14F-4D97-AF65-F5344CB8AC3E}">
        <p14:creationId xmlns:p14="http://schemas.microsoft.com/office/powerpoint/2010/main" val="40112610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36</a:t>
            </a:fld>
            <a:endParaRPr lang="zh-CN" altLang="en-US"/>
          </a:p>
        </p:txBody>
      </p:sp>
    </p:spTree>
    <p:extLst>
      <p:ext uri="{BB962C8B-B14F-4D97-AF65-F5344CB8AC3E}">
        <p14:creationId xmlns:p14="http://schemas.microsoft.com/office/powerpoint/2010/main" val="19349626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37</a:t>
            </a:fld>
            <a:endParaRPr lang="zh-CN" altLang="en-US"/>
          </a:p>
        </p:txBody>
      </p:sp>
    </p:spTree>
    <p:extLst>
      <p:ext uri="{BB962C8B-B14F-4D97-AF65-F5344CB8AC3E}">
        <p14:creationId xmlns:p14="http://schemas.microsoft.com/office/powerpoint/2010/main" val="3225103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38</a:t>
            </a:fld>
            <a:endParaRPr lang="zh-CN" altLang="en-US"/>
          </a:p>
        </p:txBody>
      </p:sp>
    </p:spTree>
    <p:extLst>
      <p:ext uri="{BB962C8B-B14F-4D97-AF65-F5344CB8AC3E}">
        <p14:creationId xmlns:p14="http://schemas.microsoft.com/office/powerpoint/2010/main" val="29223738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39</a:t>
            </a:fld>
            <a:endParaRPr lang="zh-CN" altLang="en-US"/>
          </a:p>
        </p:txBody>
      </p:sp>
    </p:spTree>
    <p:extLst>
      <p:ext uri="{BB962C8B-B14F-4D97-AF65-F5344CB8AC3E}">
        <p14:creationId xmlns:p14="http://schemas.microsoft.com/office/powerpoint/2010/main" val="3860548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a:t>
            </a:fld>
            <a:endParaRPr lang="zh-CN" altLang="en-US"/>
          </a:p>
        </p:txBody>
      </p:sp>
    </p:spTree>
    <p:extLst>
      <p:ext uri="{BB962C8B-B14F-4D97-AF65-F5344CB8AC3E}">
        <p14:creationId xmlns:p14="http://schemas.microsoft.com/office/powerpoint/2010/main" val="1186547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40</a:t>
            </a:fld>
            <a:endParaRPr lang="zh-CN" altLang="en-US"/>
          </a:p>
        </p:txBody>
      </p:sp>
    </p:spTree>
    <p:extLst>
      <p:ext uri="{BB962C8B-B14F-4D97-AF65-F5344CB8AC3E}">
        <p14:creationId xmlns:p14="http://schemas.microsoft.com/office/powerpoint/2010/main" val="32378657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41</a:t>
            </a:fld>
            <a:endParaRPr lang="zh-CN" altLang="en-US"/>
          </a:p>
        </p:txBody>
      </p:sp>
    </p:spTree>
    <p:extLst>
      <p:ext uri="{BB962C8B-B14F-4D97-AF65-F5344CB8AC3E}">
        <p14:creationId xmlns:p14="http://schemas.microsoft.com/office/powerpoint/2010/main" val="17796365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42</a:t>
            </a:fld>
            <a:endParaRPr lang="zh-CN" altLang="en-US"/>
          </a:p>
        </p:txBody>
      </p:sp>
    </p:spTree>
    <p:extLst>
      <p:ext uri="{BB962C8B-B14F-4D97-AF65-F5344CB8AC3E}">
        <p14:creationId xmlns:p14="http://schemas.microsoft.com/office/powerpoint/2010/main" val="18796065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43</a:t>
            </a:fld>
            <a:endParaRPr lang="zh-CN" altLang="en-US"/>
          </a:p>
        </p:txBody>
      </p:sp>
    </p:spTree>
    <p:extLst>
      <p:ext uri="{BB962C8B-B14F-4D97-AF65-F5344CB8AC3E}">
        <p14:creationId xmlns:p14="http://schemas.microsoft.com/office/powerpoint/2010/main" val="19415107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44</a:t>
            </a:fld>
            <a:endParaRPr lang="zh-CN" altLang="en-US"/>
          </a:p>
        </p:txBody>
      </p:sp>
    </p:spTree>
    <p:extLst>
      <p:ext uri="{BB962C8B-B14F-4D97-AF65-F5344CB8AC3E}">
        <p14:creationId xmlns:p14="http://schemas.microsoft.com/office/powerpoint/2010/main" val="6471474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45</a:t>
            </a:fld>
            <a:endParaRPr lang="zh-CN" altLang="en-US"/>
          </a:p>
        </p:txBody>
      </p:sp>
    </p:spTree>
    <p:extLst>
      <p:ext uri="{BB962C8B-B14F-4D97-AF65-F5344CB8AC3E}">
        <p14:creationId xmlns:p14="http://schemas.microsoft.com/office/powerpoint/2010/main" val="17686088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46</a:t>
            </a:fld>
            <a:endParaRPr lang="zh-CN" altLang="en-US"/>
          </a:p>
        </p:txBody>
      </p:sp>
    </p:spTree>
    <p:extLst>
      <p:ext uri="{BB962C8B-B14F-4D97-AF65-F5344CB8AC3E}">
        <p14:creationId xmlns:p14="http://schemas.microsoft.com/office/powerpoint/2010/main" val="21506012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47</a:t>
            </a:fld>
            <a:endParaRPr lang="zh-CN" altLang="en-US"/>
          </a:p>
        </p:txBody>
      </p:sp>
    </p:spTree>
    <p:extLst>
      <p:ext uri="{BB962C8B-B14F-4D97-AF65-F5344CB8AC3E}">
        <p14:creationId xmlns:p14="http://schemas.microsoft.com/office/powerpoint/2010/main" val="4800138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48</a:t>
            </a:fld>
            <a:endParaRPr lang="zh-CN" altLang="en-US"/>
          </a:p>
        </p:txBody>
      </p:sp>
    </p:spTree>
    <p:extLst>
      <p:ext uri="{BB962C8B-B14F-4D97-AF65-F5344CB8AC3E}">
        <p14:creationId xmlns:p14="http://schemas.microsoft.com/office/powerpoint/2010/main" val="3772298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49</a:t>
            </a:fld>
            <a:endParaRPr lang="zh-CN" altLang="en-US"/>
          </a:p>
        </p:txBody>
      </p:sp>
    </p:spTree>
    <p:extLst>
      <p:ext uri="{BB962C8B-B14F-4D97-AF65-F5344CB8AC3E}">
        <p14:creationId xmlns:p14="http://schemas.microsoft.com/office/powerpoint/2010/main" val="1158371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a:t>
            </a:fld>
            <a:endParaRPr lang="zh-CN" altLang="en-US"/>
          </a:p>
        </p:txBody>
      </p:sp>
    </p:spTree>
    <p:extLst>
      <p:ext uri="{BB962C8B-B14F-4D97-AF65-F5344CB8AC3E}">
        <p14:creationId xmlns:p14="http://schemas.microsoft.com/office/powerpoint/2010/main" val="8546486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50</a:t>
            </a:fld>
            <a:endParaRPr lang="zh-CN" altLang="en-US"/>
          </a:p>
        </p:txBody>
      </p:sp>
    </p:spTree>
    <p:extLst>
      <p:ext uri="{BB962C8B-B14F-4D97-AF65-F5344CB8AC3E}">
        <p14:creationId xmlns:p14="http://schemas.microsoft.com/office/powerpoint/2010/main" val="18687563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51</a:t>
            </a:fld>
            <a:endParaRPr lang="zh-CN" altLang="en-US"/>
          </a:p>
        </p:txBody>
      </p:sp>
    </p:spTree>
    <p:extLst>
      <p:ext uri="{BB962C8B-B14F-4D97-AF65-F5344CB8AC3E}">
        <p14:creationId xmlns:p14="http://schemas.microsoft.com/office/powerpoint/2010/main" val="6780968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52</a:t>
            </a:fld>
            <a:endParaRPr lang="zh-CN" altLang="en-US"/>
          </a:p>
        </p:txBody>
      </p:sp>
    </p:spTree>
    <p:extLst>
      <p:ext uri="{BB962C8B-B14F-4D97-AF65-F5344CB8AC3E}">
        <p14:creationId xmlns:p14="http://schemas.microsoft.com/office/powerpoint/2010/main" val="14405878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53</a:t>
            </a:fld>
            <a:endParaRPr lang="zh-CN" altLang="en-US"/>
          </a:p>
        </p:txBody>
      </p:sp>
    </p:spTree>
    <p:extLst>
      <p:ext uri="{BB962C8B-B14F-4D97-AF65-F5344CB8AC3E}">
        <p14:creationId xmlns:p14="http://schemas.microsoft.com/office/powerpoint/2010/main" val="37948940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54</a:t>
            </a:fld>
            <a:endParaRPr lang="zh-CN" altLang="en-US"/>
          </a:p>
        </p:txBody>
      </p:sp>
    </p:spTree>
    <p:extLst>
      <p:ext uri="{BB962C8B-B14F-4D97-AF65-F5344CB8AC3E}">
        <p14:creationId xmlns:p14="http://schemas.microsoft.com/office/powerpoint/2010/main" val="19392430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55</a:t>
            </a:fld>
            <a:endParaRPr lang="zh-CN" altLang="en-US"/>
          </a:p>
        </p:txBody>
      </p:sp>
    </p:spTree>
    <p:extLst>
      <p:ext uri="{BB962C8B-B14F-4D97-AF65-F5344CB8AC3E}">
        <p14:creationId xmlns:p14="http://schemas.microsoft.com/office/powerpoint/2010/main" val="37369111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56</a:t>
            </a:fld>
            <a:endParaRPr lang="zh-CN" altLang="en-US"/>
          </a:p>
        </p:txBody>
      </p:sp>
    </p:spTree>
    <p:extLst>
      <p:ext uri="{BB962C8B-B14F-4D97-AF65-F5344CB8AC3E}">
        <p14:creationId xmlns:p14="http://schemas.microsoft.com/office/powerpoint/2010/main" val="37197261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57</a:t>
            </a:fld>
            <a:endParaRPr lang="zh-CN" altLang="en-US"/>
          </a:p>
        </p:txBody>
      </p:sp>
    </p:spTree>
    <p:extLst>
      <p:ext uri="{BB962C8B-B14F-4D97-AF65-F5344CB8AC3E}">
        <p14:creationId xmlns:p14="http://schemas.microsoft.com/office/powerpoint/2010/main" val="30029056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58</a:t>
            </a:fld>
            <a:endParaRPr lang="zh-CN" altLang="en-US"/>
          </a:p>
        </p:txBody>
      </p:sp>
    </p:spTree>
    <p:extLst>
      <p:ext uri="{BB962C8B-B14F-4D97-AF65-F5344CB8AC3E}">
        <p14:creationId xmlns:p14="http://schemas.microsoft.com/office/powerpoint/2010/main" val="39328343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59</a:t>
            </a:fld>
            <a:endParaRPr lang="zh-CN" altLang="en-US"/>
          </a:p>
        </p:txBody>
      </p:sp>
    </p:spTree>
    <p:extLst>
      <p:ext uri="{BB962C8B-B14F-4D97-AF65-F5344CB8AC3E}">
        <p14:creationId xmlns:p14="http://schemas.microsoft.com/office/powerpoint/2010/main" val="3700938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a:t>
            </a:fld>
            <a:endParaRPr lang="zh-CN" altLang="en-US"/>
          </a:p>
        </p:txBody>
      </p:sp>
    </p:spTree>
    <p:extLst>
      <p:ext uri="{BB962C8B-B14F-4D97-AF65-F5344CB8AC3E}">
        <p14:creationId xmlns:p14="http://schemas.microsoft.com/office/powerpoint/2010/main" val="18299411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60</a:t>
            </a:fld>
            <a:endParaRPr lang="zh-CN" altLang="en-US"/>
          </a:p>
        </p:txBody>
      </p:sp>
    </p:spTree>
    <p:extLst>
      <p:ext uri="{BB962C8B-B14F-4D97-AF65-F5344CB8AC3E}">
        <p14:creationId xmlns:p14="http://schemas.microsoft.com/office/powerpoint/2010/main" val="17070766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61</a:t>
            </a:fld>
            <a:endParaRPr lang="zh-CN" altLang="en-US"/>
          </a:p>
        </p:txBody>
      </p:sp>
    </p:spTree>
    <p:extLst>
      <p:ext uri="{BB962C8B-B14F-4D97-AF65-F5344CB8AC3E}">
        <p14:creationId xmlns:p14="http://schemas.microsoft.com/office/powerpoint/2010/main" val="20958760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62</a:t>
            </a:fld>
            <a:endParaRPr lang="zh-CN" altLang="en-US"/>
          </a:p>
        </p:txBody>
      </p:sp>
    </p:spTree>
    <p:extLst>
      <p:ext uri="{BB962C8B-B14F-4D97-AF65-F5344CB8AC3E}">
        <p14:creationId xmlns:p14="http://schemas.microsoft.com/office/powerpoint/2010/main" val="70785875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63</a:t>
            </a:fld>
            <a:endParaRPr lang="zh-CN" altLang="en-US"/>
          </a:p>
        </p:txBody>
      </p:sp>
    </p:spTree>
    <p:extLst>
      <p:ext uri="{BB962C8B-B14F-4D97-AF65-F5344CB8AC3E}">
        <p14:creationId xmlns:p14="http://schemas.microsoft.com/office/powerpoint/2010/main" val="31701265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64</a:t>
            </a:fld>
            <a:endParaRPr lang="zh-CN" altLang="en-US"/>
          </a:p>
        </p:txBody>
      </p:sp>
    </p:spTree>
    <p:extLst>
      <p:ext uri="{BB962C8B-B14F-4D97-AF65-F5344CB8AC3E}">
        <p14:creationId xmlns:p14="http://schemas.microsoft.com/office/powerpoint/2010/main" val="21570838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65</a:t>
            </a:fld>
            <a:endParaRPr lang="zh-CN" altLang="en-US"/>
          </a:p>
        </p:txBody>
      </p:sp>
    </p:spTree>
    <p:extLst>
      <p:ext uri="{BB962C8B-B14F-4D97-AF65-F5344CB8AC3E}">
        <p14:creationId xmlns:p14="http://schemas.microsoft.com/office/powerpoint/2010/main" val="36209233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66</a:t>
            </a:fld>
            <a:endParaRPr lang="zh-CN" altLang="en-US"/>
          </a:p>
        </p:txBody>
      </p:sp>
    </p:spTree>
    <p:extLst>
      <p:ext uri="{BB962C8B-B14F-4D97-AF65-F5344CB8AC3E}">
        <p14:creationId xmlns:p14="http://schemas.microsoft.com/office/powerpoint/2010/main" val="7733561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67</a:t>
            </a:fld>
            <a:endParaRPr lang="zh-CN" altLang="en-US"/>
          </a:p>
        </p:txBody>
      </p:sp>
    </p:spTree>
    <p:extLst>
      <p:ext uri="{BB962C8B-B14F-4D97-AF65-F5344CB8AC3E}">
        <p14:creationId xmlns:p14="http://schemas.microsoft.com/office/powerpoint/2010/main" val="9761160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68</a:t>
            </a:fld>
            <a:endParaRPr lang="zh-CN" altLang="en-US"/>
          </a:p>
        </p:txBody>
      </p:sp>
    </p:spTree>
    <p:extLst>
      <p:ext uri="{BB962C8B-B14F-4D97-AF65-F5344CB8AC3E}">
        <p14:creationId xmlns:p14="http://schemas.microsoft.com/office/powerpoint/2010/main" val="12105196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69</a:t>
            </a:fld>
            <a:endParaRPr lang="zh-CN" altLang="en-US"/>
          </a:p>
        </p:txBody>
      </p:sp>
    </p:spTree>
    <p:extLst>
      <p:ext uri="{BB962C8B-B14F-4D97-AF65-F5344CB8AC3E}">
        <p14:creationId xmlns:p14="http://schemas.microsoft.com/office/powerpoint/2010/main" val="379519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a:t>
            </a:fld>
            <a:endParaRPr lang="zh-CN" altLang="en-US"/>
          </a:p>
        </p:txBody>
      </p:sp>
    </p:spTree>
    <p:extLst>
      <p:ext uri="{BB962C8B-B14F-4D97-AF65-F5344CB8AC3E}">
        <p14:creationId xmlns:p14="http://schemas.microsoft.com/office/powerpoint/2010/main" val="17237711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70</a:t>
            </a:fld>
            <a:endParaRPr lang="zh-CN" altLang="en-US"/>
          </a:p>
        </p:txBody>
      </p:sp>
    </p:spTree>
    <p:extLst>
      <p:ext uri="{BB962C8B-B14F-4D97-AF65-F5344CB8AC3E}">
        <p14:creationId xmlns:p14="http://schemas.microsoft.com/office/powerpoint/2010/main" val="22281189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71</a:t>
            </a:fld>
            <a:endParaRPr lang="zh-CN" altLang="en-US"/>
          </a:p>
        </p:txBody>
      </p:sp>
    </p:spTree>
    <p:extLst>
      <p:ext uri="{BB962C8B-B14F-4D97-AF65-F5344CB8AC3E}">
        <p14:creationId xmlns:p14="http://schemas.microsoft.com/office/powerpoint/2010/main" val="37983375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72</a:t>
            </a:fld>
            <a:endParaRPr lang="zh-CN" altLang="en-US"/>
          </a:p>
        </p:txBody>
      </p:sp>
    </p:spTree>
    <p:extLst>
      <p:ext uri="{BB962C8B-B14F-4D97-AF65-F5344CB8AC3E}">
        <p14:creationId xmlns:p14="http://schemas.microsoft.com/office/powerpoint/2010/main" val="32546597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73</a:t>
            </a:fld>
            <a:endParaRPr lang="zh-CN" altLang="en-US"/>
          </a:p>
        </p:txBody>
      </p:sp>
    </p:spTree>
    <p:extLst>
      <p:ext uri="{BB962C8B-B14F-4D97-AF65-F5344CB8AC3E}">
        <p14:creationId xmlns:p14="http://schemas.microsoft.com/office/powerpoint/2010/main" val="1645432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a:t>
            </a:fld>
            <a:endParaRPr lang="zh-CN" altLang="en-US"/>
          </a:p>
        </p:txBody>
      </p:sp>
    </p:spTree>
    <p:extLst>
      <p:ext uri="{BB962C8B-B14F-4D97-AF65-F5344CB8AC3E}">
        <p14:creationId xmlns:p14="http://schemas.microsoft.com/office/powerpoint/2010/main" val="1172826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9</a:t>
            </a:fld>
            <a:endParaRPr lang="zh-CN" altLang="en-US"/>
          </a:p>
        </p:txBody>
      </p:sp>
    </p:spTree>
    <p:extLst>
      <p:ext uri="{BB962C8B-B14F-4D97-AF65-F5344CB8AC3E}">
        <p14:creationId xmlns:p14="http://schemas.microsoft.com/office/powerpoint/2010/main" val="2769618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954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331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685124"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182274"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679425"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37150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1293017"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5" name="图片占位符 14"/>
          <p:cNvSpPr>
            <a:spLocks noGrp="1"/>
          </p:cNvSpPr>
          <p:nvPr>
            <p:ph type="pic" sz="quarter" idx="11"/>
          </p:nvPr>
        </p:nvSpPr>
        <p:spPr>
          <a:xfrm>
            <a:off x="3230786" y="2427901"/>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6" name="图片占位符 15"/>
          <p:cNvSpPr>
            <a:spLocks noGrp="1"/>
          </p:cNvSpPr>
          <p:nvPr>
            <p:ph type="pic" sz="quarter" idx="12"/>
          </p:nvPr>
        </p:nvSpPr>
        <p:spPr>
          <a:xfrm>
            <a:off x="5168555"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8" name="图片占位符 17"/>
          <p:cNvSpPr>
            <a:spLocks noGrp="1"/>
          </p:cNvSpPr>
          <p:nvPr>
            <p:ph type="pic" sz="quarter" idx="13"/>
          </p:nvPr>
        </p:nvSpPr>
        <p:spPr>
          <a:xfrm>
            <a:off x="7167864" y="2427901"/>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7" name="图片占位符 16"/>
          <p:cNvSpPr>
            <a:spLocks noGrp="1"/>
          </p:cNvSpPr>
          <p:nvPr>
            <p:ph type="pic" sz="quarter" idx="14"/>
          </p:nvPr>
        </p:nvSpPr>
        <p:spPr>
          <a:xfrm>
            <a:off x="9131445"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61009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038226" y="1866901"/>
            <a:ext cx="3143250" cy="3946525"/>
          </a:xfrm>
          <a:custGeom>
            <a:avLst/>
            <a:gdLst>
              <a:gd name="connsiteX0" fmla="*/ 0 w 3143250"/>
              <a:gd name="connsiteY0" fmla="*/ 0 h 3946525"/>
              <a:gd name="connsiteX1" fmla="*/ 3143250 w 3143250"/>
              <a:gd name="connsiteY1" fmla="*/ 0 h 3946525"/>
              <a:gd name="connsiteX2" fmla="*/ 3143250 w 3143250"/>
              <a:gd name="connsiteY2" fmla="*/ 3946525 h 3946525"/>
              <a:gd name="connsiteX3" fmla="*/ 0 w 3143250"/>
              <a:gd name="connsiteY3" fmla="*/ 3946525 h 3946525"/>
            </a:gdLst>
            <a:ahLst/>
            <a:cxnLst>
              <a:cxn ang="0">
                <a:pos x="connsiteX0" y="connsiteY0"/>
              </a:cxn>
              <a:cxn ang="0">
                <a:pos x="connsiteX1" y="connsiteY1"/>
              </a:cxn>
              <a:cxn ang="0">
                <a:pos x="connsiteX2" y="connsiteY2"/>
              </a:cxn>
              <a:cxn ang="0">
                <a:pos x="connsiteX3" y="connsiteY3"/>
              </a:cxn>
            </a:cxnLst>
            <a:rect l="l" t="t" r="r" b="b"/>
            <a:pathLst>
              <a:path w="3143250" h="3946525">
                <a:moveTo>
                  <a:pt x="0" y="0"/>
                </a:moveTo>
                <a:lnTo>
                  <a:pt x="3143250" y="0"/>
                </a:lnTo>
                <a:lnTo>
                  <a:pt x="3143250" y="3946525"/>
                </a:lnTo>
                <a:lnTo>
                  <a:pt x="0" y="3946525"/>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6905625" y="1866901"/>
            <a:ext cx="4248150" cy="1910119"/>
          </a:xfrm>
          <a:custGeom>
            <a:avLst/>
            <a:gdLst>
              <a:gd name="connsiteX0" fmla="*/ 0 w 4248150"/>
              <a:gd name="connsiteY0" fmla="*/ 0 h 1910119"/>
              <a:gd name="connsiteX1" fmla="*/ 4248150 w 4248150"/>
              <a:gd name="connsiteY1" fmla="*/ 0 h 1910119"/>
              <a:gd name="connsiteX2" fmla="*/ 4248150 w 4248150"/>
              <a:gd name="connsiteY2" fmla="*/ 1910119 h 1910119"/>
              <a:gd name="connsiteX3" fmla="*/ 0 w 4248150"/>
              <a:gd name="connsiteY3" fmla="*/ 1910119 h 1910119"/>
            </a:gdLst>
            <a:ahLst/>
            <a:cxnLst>
              <a:cxn ang="0">
                <a:pos x="connsiteX0" y="connsiteY0"/>
              </a:cxn>
              <a:cxn ang="0">
                <a:pos x="connsiteX1" y="connsiteY1"/>
              </a:cxn>
              <a:cxn ang="0">
                <a:pos x="connsiteX2" y="connsiteY2"/>
              </a:cxn>
              <a:cxn ang="0">
                <a:pos x="connsiteX3" y="connsiteY3"/>
              </a:cxn>
            </a:cxnLst>
            <a:rect l="l" t="t" r="r" b="b"/>
            <a:pathLst>
              <a:path w="4248150" h="1910119">
                <a:moveTo>
                  <a:pt x="0" y="0"/>
                </a:moveTo>
                <a:lnTo>
                  <a:pt x="4248150" y="0"/>
                </a:lnTo>
                <a:lnTo>
                  <a:pt x="4248150" y="1910119"/>
                </a:lnTo>
                <a:lnTo>
                  <a:pt x="0" y="1910119"/>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6905625" y="3903307"/>
            <a:ext cx="4248150" cy="1910119"/>
          </a:xfrm>
          <a:custGeom>
            <a:avLst/>
            <a:gdLst>
              <a:gd name="connsiteX0" fmla="*/ 0 w 4248150"/>
              <a:gd name="connsiteY0" fmla="*/ 0 h 1910119"/>
              <a:gd name="connsiteX1" fmla="*/ 4248150 w 4248150"/>
              <a:gd name="connsiteY1" fmla="*/ 0 h 1910119"/>
              <a:gd name="connsiteX2" fmla="*/ 4248150 w 4248150"/>
              <a:gd name="connsiteY2" fmla="*/ 1910119 h 1910119"/>
              <a:gd name="connsiteX3" fmla="*/ 0 w 4248150"/>
              <a:gd name="connsiteY3" fmla="*/ 1910119 h 1910119"/>
            </a:gdLst>
            <a:ahLst/>
            <a:cxnLst>
              <a:cxn ang="0">
                <a:pos x="connsiteX0" y="connsiteY0"/>
              </a:cxn>
              <a:cxn ang="0">
                <a:pos x="connsiteX1" y="connsiteY1"/>
              </a:cxn>
              <a:cxn ang="0">
                <a:pos x="connsiteX2" y="connsiteY2"/>
              </a:cxn>
              <a:cxn ang="0">
                <a:pos x="connsiteX3" y="connsiteY3"/>
              </a:cxn>
            </a:cxnLst>
            <a:rect l="l" t="t" r="r" b="b"/>
            <a:pathLst>
              <a:path w="4248150" h="1910119">
                <a:moveTo>
                  <a:pt x="0" y="0"/>
                </a:moveTo>
                <a:lnTo>
                  <a:pt x="4248150" y="0"/>
                </a:lnTo>
                <a:lnTo>
                  <a:pt x="4248150" y="1910119"/>
                </a:lnTo>
                <a:lnTo>
                  <a:pt x="0" y="191011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2579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904224" y="1683655"/>
            <a:ext cx="7583462" cy="4287616"/>
          </a:xfrm>
          <a:custGeom>
            <a:avLst/>
            <a:gdLst>
              <a:gd name="connsiteX0" fmla="*/ 0 w 7583462"/>
              <a:gd name="connsiteY0" fmla="*/ 0 h 4287616"/>
              <a:gd name="connsiteX1" fmla="*/ 7583462 w 7583462"/>
              <a:gd name="connsiteY1" fmla="*/ 0 h 4287616"/>
              <a:gd name="connsiteX2" fmla="*/ 7583462 w 7583462"/>
              <a:gd name="connsiteY2" fmla="*/ 4287616 h 4287616"/>
              <a:gd name="connsiteX3" fmla="*/ 0 w 7583462"/>
              <a:gd name="connsiteY3" fmla="*/ 4287616 h 4287616"/>
            </a:gdLst>
            <a:ahLst/>
            <a:cxnLst>
              <a:cxn ang="0">
                <a:pos x="connsiteX0" y="connsiteY0"/>
              </a:cxn>
              <a:cxn ang="0">
                <a:pos x="connsiteX1" y="connsiteY1"/>
              </a:cxn>
              <a:cxn ang="0">
                <a:pos x="connsiteX2" y="connsiteY2"/>
              </a:cxn>
              <a:cxn ang="0">
                <a:pos x="connsiteX3" y="connsiteY3"/>
              </a:cxn>
            </a:cxnLst>
            <a:rect l="l" t="t" r="r" b="b"/>
            <a:pathLst>
              <a:path w="7583462" h="4287616">
                <a:moveTo>
                  <a:pt x="0" y="0"/>
                </a:moveTo>
                <a:lnTo>
                  <a:pt x="7583462" y="0"/>
                </a:lnTo>
                <a:lnTo>
                  <a:pt x="7583462" y="4287616"/>
                </a:lnTo>
                <a:lnTo>
                  <a:pt x="0" y="428761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1368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52500" y="1574801"/>
            <a:ext cx="5168900" cy="2214563"/>
          </a:xfrm>
          <a:custGeom>
            <a:avLst/>
            <a:gdLst>
              <a:gd name="connsiteX0" fmla="*/ 0 w 5168900"/>
              <a:gd name="connsiteY0" fmla="*/ 0 h 2214563"/>
              <a:gd name="connsiteX1" fmla="*/ 5168900 w 5168900"/>
              <a:gd name="connsiteY1" fmla="*/ 0 h 2214563"/>
              <a:gd name="connsiteX2" fmla="*/ 5168900 w 5168900"/>
              <a:gd name="connsiteY2" fmla="*/ 2214563 h 2214563"/>
              <a:gd name="connsiteX3" fmla="*/ 0 w 5168900"/>
              <a:gd name="connsiteY3" fmla="*/ 2214563 h 2214563"/>
            </a:gdLst>
            <a:ahLst/>
            <a:cxnLst>
              <a:cxn ang="0">
                <a:pos x="connsiteX0" y="connsiteY0"/>
              </a:cxn>
              <a:cxn ang="0">
                <a:pos x="connsiteX1" y="connsiteY1"/>
              </a:cxn>
              <a:cxn ang="0">
                <a:pos x="connsiteX2" y="connsiteY2"/>
              </a:cxn>
              <a:cxn ang="0">
                <a:pos x="connsiteX3" y="connsiteY3"/>
              </a:cxn>
            </a:cxnLst>
            <a:rect l="l" t="t" r="r" b="b"/>
            <a:pathLst>
              <a:path w="5168900" h="2214563">
                <a:moveTo>
                  <a:pt x="0" y="0"/>
                </a:moveTo>
                <a:lnTo>
                  <a:pt x="5168900" y="0"/>
                </a:lnTo>
                <a:lnTo>
                  <a:pt x="5168900" y="2214563"/>
                </a:lnTo>
                <a:lnTo>
                  <a:pt x="0" y="2214563"/>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527800" y="3910167"/>
            <a:ext cx="4687888" cy="2100107"/>
          </a:xfrm>
          <a:custGeom>
            <a:avLst/>
            <a:gdLst>
              <a:gd name="connsiteX0" fmla="*/ 0 w 4687888"/>
              <a:gd name="connsiteY0" fmla="*/ 0 h 2100107"/>
              <a:gd name="connsiteX1" fmla="*/ 4687888 w 4687888"/>
              <a:gd name="connsiteY1" fmla="*/ 0 h 2100107"/>
              <a:gd name="connsiteX2" fmla="*/ 4687888 w 4687888"/>
              <a:gd name="connsiteY2" fmla="*/ 2100107 h 2100107"/>
              <a:gd name="connsiteX3" fmla="*/ 0 w 4687888"/>
              <a:gd name="connsiteY3" fmla="*/ 2100107 h 2100107"/>
            </a:gdLst>
            <a:ahLst/>
            <a:cxnLst>
              <a:cxn ang="0">
                <a:pos x="connsiteX0" y="connsiteY0"/>
              </a:cxn>
              <a:cxn ang="0">
                <a:pos x="connsiteX1" y="connsiteY1"/>
              </a:cxn>
              <a:cxn ang="0">
                <a:pos x="connsiteX2" y="connsiteY2"/>
              </a:cxn>
              <a:cxn ang="0">
                <a:pos x="connsiteX3" y="connsiteY3"/>
              </a:cxn>
            </a:cxnLst>
            <a:rect l="l" t="t" r="r" b="b"/>
            <a:pathLst>
              <a:path w="4687888" h="2100107">
                <a:moveTo>
                  <a:pt x="0" y="0"/>
                </a:moveTo>
                <a:lnTo>
                  <a:pt x="4687888" y="0"/>
                </a:lnTo>
                <a:lnTo>
                  <a:pt x="4687888" y="2100107"/>
                </a:lnTo>
                <a:lnTo>
                  <a:pt x="0" y="210010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7858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3432175" y="1"/>
            <a:ext cx="8759827" cy="7893048"/>
          </a:xfrm>
          <a:custGeom>
            <a:avLst/>
            <a:gdLst>
              <a:gd name="connsiteX0" fmla="*/ 7838282 w 8759827"/>
              <a:gd name="connsiteY0" fmla="*/ 3101973 h 7893048"/>
              <a:gd name="connsiteX1" fmla="*/ 8759827 w 8759827"/>
              <a:gd name="connsiteY1" fmla="*/ 4025048 h 7893048"/>
              <a:gd name="connsiteX2" fmla="*/ 8759827 w 8759827"/>
              <a:gd name="connsiteY2" fmla="*/ 6969974 h 7893048"/>
              <a:gd name="connsiteX3" fmla="*/ 7838282 w 8759827"/>
              <a:gd name="connsiteY3" fmla="*/ 7893048 h 7893048"/>
              <a:gd name="connsiteX4" fmla="*/ 5446713 w 8759827"/>
              <a:gd name="connsiteY4" fmla="*/ 5497511 h 7893048"/>
              <a:gd name="connsiteX5" fmla="*/ 5087145 w 8759827"/>
              <a:gd name="connsiteY5" fmla="*/ 352424 h 7893048"/>
              <a:gd name="connsiteX6" fmla="*/ 7478714 w 8759827"/>
              <a:gd name="connsiteY6" fmla="*/ 2747962 h 7893048"/>
              <a:gd name="connsiteX7" fmla="*/ 5087145 w 8759827"/>
              <a:gd name="connsiteY7" fmla="*/ 5143499 h 7893048"/>
              <a:gd name="connsiteX8" fmla="*/ 2695578 w 8759827"/>
              <a:gd name="connsiteY8" fmla="*/ 2747962 h 7893048"/>
              <a:gd name="connsiteX9" fmla="*/ 5459391 w 8759827"/>
              <a:gd name="connsiteY9" fmla="*/ 0 h 7893048"/>
              <a:gd name="connsiteX10" fmla="*/ 8759827 w 8759827"/>
              <a:gd name="connsiteY10" fmla="*/ 0 h 7893048"/>
              <a:gd name="connsiteX11" fmla="*/ 8759827 w 8759827"/>
              <a:gd name="connsiteY11" fmla="*/ 1485162 h 7893048"/>
              <a:gd name="connsiteX12" fmla="*/ 7838282 w 8759827"/>
              <a:gd name="connsiteY12" fmla="*/ 2408236 h 7893048"/>
              <a:gd name="connsiteX13" fmla="*/ 5446713 w 8759827"/>
              <a:gd name="connsiteY13" fmla="*/ 12699 h 7893048"/>
              <a:gd name="connsiteX14" fmla="*/ 12678 w 8759827"/>
              <a:gd name="connsiteY14" fmla="*/ 0 h 7893048"/>
              <a:gd name="connsiteX15" fmla="*/ 4770461 w 8759827"/>
              <a:gd name="connsiteY15" fmla="*/ 0 h 7893048"/>
              <a:gd name="connsiteX16" fmla="*/ 4783139 w 8759827"/>
              <a:gd name="connsiteY16" fmla="*/ 12699 h 7893048"/>
              <a:gd name="connsiteX17" fmla="*/ 2391571 w 8759827"/>
              <a:gd name="connsiteY17" fmla="*/ 2408236 h 7893048"/>
              <a:gd name="connsiteX18" fmla="*/ 0 w 8759827"/>
              <a:gd name="connsiteY18" fmla="*/ 12699 h 789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59827" h="7893048">
                <a:moveTo>
                  <a:pt x="7838282" y="3101973"/>
                </a:moveTo>
                <a:lnTo>
                  <a:pt x="8759827" y="4025048"/>
                </a:lnTo>
                <a:lnTo>
                  <a:pt x="8759827" y="6969974"/>
                </a:lnTo>
                <a:lnTo>
                  <a:pt x="7838282" y="7893048"/>
                </a:lnTo>
                <a:lnTo>
                  <a:pt x="5446713" y="5497511"/>
                </a:lnTo>
                <a:close/>
                <a:moveTo>
                  <a:pt x="5087145" y="352424"/>
                </a:moveTo>
                <a:lnTo>
                  <a:pt x="7478714" y="2747962"/>
                </a:lnTo>
                <a:lnTo>
                  <a:pt x="5087145" y="5143499"/>
                </a:lnTo>
                <a:lnTo>
                  <a:pt x="2695578" y="2747962"/>
                </a:lnTo>
                <a:close/>
                <a:moveTo>
                  <a:pt x="5459391" y="0"/>
                </a:moveTo>
                <a:lnTo>
                  <a:pt x="8759827" y="0"/>
                </a:lnTo>
                <a:lnTo>
                  <a:pt x="8759827" y="1485162"/>
                </a:lnTo>
                <a:lnTo>
                  <a:pt x="7838282" y="2408236"/>
                </a:lnTo>
                <a:lnTo>
                  <a:pt x="5446713" y="12699"/>
                </a:lnTo>
                <a:close/>
                <a:moveTo>
                  <a:pt x="12678" y="0"/>
                </a:moveTo>
                <a:lnTo>
                  <a:pt x="4770461" y="0"/>
                </a:lnTo>
                <a:lnTo>
                  <a:pt x="4783139" y="12699"/>
                </a:lnTo>
                <a:lnTo>
                  <a:pt x="2391571" y="2408236"/>
                </a:lnTo>
                <a:lnTo>
                  <a:pt x="0" y="1269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9707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1639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037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7" r:id="rId4"/>
    <p:sldLayoutId id="2147483666" r:id="rId5"/>
    <p:sldLayoutId id="2147483665" r:id="rId6"/>
    <p:sldLayoutId id="2147483664" r:id="rId7"/>
    <p:sldLayoutId id="2147483663"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slideLayout" Target="../slideLayouts/slideLayout7.xml"/><Relationship Id="rId7" Type="http://schemas.openxmlformats.org/officeDocument/2006/relationships/oleObject" Target="../embeddings/oleObject15.bin"/><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slideLayout" Target="../slideLayouts/slideLayout7.xml"/><Relationship Id="rId7" Type="http://schemas.openxmlformats.org/officeDocument/2006/relationships/oleObject" Target="../embeddings/oleObject17.bin"/><Relationship Id="rId12" Type="http://schemas.openxmlformats.org/officeDocument/2006/relationships/image" Target="../media/image22.emf"/><Relationship Id="rId2" Type="http://schemas.openxmlformats.org/officeDocument/2006/relationships/tags" Target="../tags/tag14.xml"/><Relationship Id="rId1" Type="http://schemas.openxmlformats.org/officeDocument/2006/relationships/vmlDrawing" Target="../drawings/vmlDrawing6.vml"/><Relationship Id="rId6" Type="http://schemas.openxmlformats.org/officeDocument/2006/relationships/image" Target="../media/image19.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1.emf"/><Relationship Id="rId4" Type="http://schemas.openxmlformats.org/officeDocument/2006/relationships/notesSlide" Target="../notesSlides/notesSlide16.xml"/><Relationship Id="rId9"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slideLayout" Target="../slideLayouts/slideLayout7.xml"/><Relationship Id="rId7" Type="http://schemas.openxmlformats.org/officeDocument/2006/relationships/oleObject" Target="../embeddings/oleObject21.bin"/><Relationship Id="rId12" Type="http://schemas.openxmlformats.org/officeDocument/2006/relationships/image" Target="../media/image26.wmf"/><Relationship Id="rId2" Type="http://schemas.openxmlformats.org/officeDocument/2006/relationships/tags" Target="../tags/tag15.xml"/><Relationship Id="rId1" Type="http://schemas.openxmlformats.org/officeDocument/2006/relationships/vmlDrawing" Target="../drawings/vmlDrawing7.vml"/><Relationship Id="rId6" Type="http://schemas.openxmlformats.org/officeDocument/2006/relationships/image" Target="../media/image23.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5.emf"/><Relationship Id="rId4" Type="http://schemas.openxmlformats.org/officeDocument/2006/relationships/notesSlide" Target="../notesSlides/notesSlide17.xml"/><Relationship Id="rId9"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slideLayout" Target="../slideLayouts/slideLayout7.xml"/><Relationship Id="rId7" Type="http://schemas.openxmlformats.org/officeDocument/2006/relationships/oleObject" Target="../embeddings/oleObject25.bin"/><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24.bin"/><Relationship Id="rId4" Type="http://schemas.openxmlformats.org/officeDocument/2006/relationships/notesSlide" Target="../notesSlides/notesSlide18.xml"/><Relationship Id="rId9"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26.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slideLayout" Target="../slideLayouts/slideLayout7.xml"/><Relationship Id="rId7" Type="http://schemas.openxmlformats.org/officeDocument/2006/relationships/image" Target="../media/image31.png"/><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27.bin"/><Relationship Id="rId4" Type="http://schemas.openxmlformats.org/officeDocument/2006/relationships/notesSlide" Target="../notesSlides/notesSlide21.xml"/><Relationship Id="rId9" Type="http://schemas.openxmlformats.org/officeDocument/2006/relationships/image" Target="../media/image30.wmf"/></Relationships>
</file>

<file path=ppt/slides/_rels/slide22.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slideLayout" Target="../slideLayouts/slideLayout7.xml"/><Relationship Id="rId7" Type="http://schemas.openxmlformats.org/officeDocument/2006/relationships/oleObject" Target="../embeddings/oleObject30.bin"/><Relationship Id="rId12" Type="http://schemas.openxmlformats.org/officeDocument/2006/relationships/image" Target="../media/image35.wmf"/><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image" Target="../media/image32.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4.wmf"/><Relationship Id="rId4" Type="http://schemas.openxmlformats.org/officeDocument/2006/relationships/notesSlide" Target="../notesSlides/notesSlide22.xml"/><Relationship Id="rId9" Type="http://schemas.openxmlformats.org/officeDocument/2006/relationships/oleObject" Target="../embeddings/oleObject31.bin"/></Relationships>
</file>

<file path=ppt/slides/_rels/slide23.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7.bin"/><Relationship Id="rId3" Type="http://schemas.openxmlformats.org/officeDocument/2006/relationships/slideLayout" Target="../slideLayouts/slideLayout7.xml"/><Relationship Id="rId7" Type="http://schemas.openxmlformats.org/officeDocument/2006/relationships/oleObject" Target="../embeddings/oleObject34.bin"/><Relationship Id="rId12" Type="http://schemas.openxmlformats.org/officeDocument/2006/relationships/image" Target="../media/image39.wmf"/><Relationship Id="rId2" Type="http://schemas.openxmlformats.org/officeDocument/2006/relationships/tags" Target="../tags/tag20.xml"/><Relationship Id="rId1" Type="http://schemas.openxmlformats.org/officeDocument/2006/relationships/vmlDrawing" Target="../drawings/vmlDrawing12.vml"/><Relationship Id="rId6" Type="http://schemas.openxmlformats.org/officeDocument/2006/relationships/image" Target="../media/image36.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38.wmf"/><Relationship Id="rId4" Type="http://schemas.openxmlformats.org/officeDocument/2006/relationships/notesSlide" Target="../notesSlides/notesSlide23.xml"/><Relationship Id="rId9" Type="http://schemas.openxmlformats.org/officeDocument/2006/relationships/oleObject" Target="../embeddings/oleObject35.bin"/><Relationship Id="rId14" Type="http://schemas.openxmlformats.org/officeDocument/2006/relationships/image" Target="../media/image40.emf"/></Relationships>
</file>

<file path=ppt/slides/_rels/slide24.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slideLayout" Target="../slideLayouts/slideLayout7.xml"/><Relationship Id="rId7" Type="http://schemas.openxmlformats.org/officeDocument/2006/relationships/oleObject" Target="../embeddings/oleObject34.bin"/><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image" Target="../media/image36.wmf"/><Relationship Id="rId11" Type="http://schemas.openxmlformats.org/officeDocument/2006/relationships/image" Target="../media/image42.png"/><Relationship Id="rId5" Type="http://schemas.openxmlformats.org/officeDocument/2006/relationships/oleObject" Target="../embeddings/oleObject38.bin"/><Relationship Id="rId10" Type="http://schemas.openxmlformats.org/officeDocument/2006/relationships/image" Target="../media/image41.emf"/><Relationship Id="rId4" Type="http://schemas.openxmlformats.org/officeDocument/2006/relationships/notesSlide" Target="../notesSlides/notesSlide24.xml"/><Relationship Id="rId9" Type="http://schemas.openxmlformats.org/officeDocument/2006/relationships/oleObject" Target="../embeddings/oleObject39.bin"/></Relationships>
</file>

<file path=ppt/slides/_rels/slide25.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slideLayout" Target="../slideLayouts/slideLayout7.xml"/><Relationship Id="rId7" Type="http://schemas.openxmlformats.org/officeDocument/2006/relationships/oleObject" Target="../embeddings/oleObject41.bin"/><Relationship Id="rId2" Type="http://schemas.openxmlformats.org/officeDocument/2006/relationships/tags" Target="../tags/tag22.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40.bin"/><Relationship Id="rId10" Type="http://schemas.openxmlformats.org/officeDocument/2006/relationships/image" Target="../media/image45.wmf"/><Relationship Id="rId4" Type="http://schemas.openxmlformats.org/officeDocument/2006/relationships/notesSlide" Target="../notesSlides/notesSlide25.xml"/><Relationship Id="rId9" Type="http://schemas.openxmlformats.org/officeDocument/2006/relationships/oleObject" Target="../embeddings/oleObject42.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vmlDrawing" Target="../drawings/vmlDrawing15.vml"/><Relationship Id="rId6" Type="http://schemas.openxmlformats.org/officeDocument/2006/relationships/image" Target="../media/image46.emf"/><Relationship Id="rId5" Type="http://schemas.openxmlformats.org/officeDocument/2006/relationships/oleObject" Target="../embeddings/oleObject43.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8" Type="http://schemas.openxmlformats.org/officeDocument/2006/relationships/image" Target="../media/image48.emf"/><Relationship Id="rId13" Type="http://schemas.openxmlformats.org/officeDocument/2006/relationships/oleObject" Target="../embeddings/oleObject48.bin"/><Relationship Id="rId3" Type="http://schemas.openxmlformats.org/officeDocument/2006/relationships/slideLayout" Target="../slideLayouts/slideLayout7.xml"/><Relationship Id="rId7" Type="http://schemas.openxmlformats.org/officeDocument/2006/relationships/oleObject" Target="../embeddings/oleObject45.bin"/><Relationship Id="rId12" Type="http://schemas.openxmlformats.org/officeDocument/2006/relationships/image" Target="../media/image50.wmf"/><Relationship Id="rId2" Type="http://schemas.openxmlformats.org/officeDocument/2006/relationships/tags" Target="../tags/tag24.xml"/><Relationship Id="rId1" Type="http://schemas.openxmlformats.org/officeDocument/2006/relationships/vmlDrawing" Target="../drawings/vmlDrawing16.vml"/><Relationship Id="rId6" Type="http://schemas.openxmlformats.org/officeDocument/2006/relationships/image" Target="../media/image47.e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49.wmf"/><Relationship Id="rId4" Type="http://schemas.openxmlformats.org/officeDocument/2006/relationships/notesSlide" Target="../notesSlides/notesSlide27.xml"/><Relationship Id="rId9" Type="http://schemas.openxmlformats.org/officeDocument/2006/relationships/oleObject" Target="../embeddings/oleObject46.bin"/><Relationship Id="rId14" Type="http://schemas.openxmlformats.org/officeDocument/2006/relationships/image" Target="../media/image51.wmf"/></Relationships>
</file>

<file path=ppt/slides/_rels/slide2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slideLayout" Target="../slideLayouts/slideLayout7.xml"/><Relationship Id="rId7" Type="http://schemas.openxmlformats.org/officeDocument/2006/relationships/oleObject" Target="../embeddings/oleObject50.bin"/><Relationship Id="rId2" Type="http://schemas.openxmlformats.org/officeDocument/2006/relationships/tags" Target="../tags/tag25.xml"/><Relationship Id="rId1" Type="http://schemas.openxmlformats.org/officeDocument/2006/relationships/vmlDrawing" Target="../drawings/vmlDrawing17.vml"/><Relationship Id="rId6" Type="http://schemas.openxmlformats.org/officeDocument/2006/relationships/image" Target="../media/image52.wmf"/><Relationship Id="rId5" Type="http://schemas.openxmlformats.org/officeDocument/2006/relationships/oleObject" Target="../embeddings/oleObject49.bin"/><Relationship Id="rId10" Type="http://schemas.openxmlformats.org/officeDocument/2006/relationships/image" Target="../media/image54.wmf"/><Relationship Id="rId4" Type="http://schemas.openxmlformats.org/officeDocument/2006/relationships/notesSlide" Target="../notesSlides/notesSlide28.xml"/><Relationship Id="rId9" Type="http://schemas.openxmlformats.org/officeDocument/2006/relationships/oleObject" Target="../embeddings/oleObject51.bin"/></Relationships>
</file>

<file path=ppt/slides/_rels/slide29.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slideLayout" Target="../slideLayouts/slideLayout7.xml"/><Relationship Id="rId7" Type="http://schemas.openxmlformats.org/officeDocument/2006/relationships/oleObject" Target="../embeddings/oleObject53.bin"/><Relationship Id="rId2" Type="http://schemas.openxmlformats.org/officeDocument/2006/relationships/tags" Target="../tags/tag26.xml"/><Relationship Id="rId1" Type="http://schemas.openxmlformats.org/officeDocument/2006/relationships/vmlDrawing" Target="../drawings/vmlDrawing18.vml"/><Relationship Id="rId6" Type="http://schemas.openxmlformats.org/officeDocument/2006/relationships/image" Target="../media/image53.wmf"/><Relationship Id="rId5" Type="http://schemas.openxmlformats.org/officeDocument/2006/relationships/oleObject" Target="../embeddings/oleObject52.bin"/><Relationship Id="rId10" Type="http://schemas.openxmlformats.org/officeDocument/2006/relationships/image" Target="../media/image56.emf"/><Relationship Id="rId4" Type="http://schemas.openxmlformats.org/officeDocument/2006/relationships/notesSlide" Target="../notesSlides/notesSlide29.xml"/><Relationship Id="rId9" Type="http://schemas.openxmlformats.org/officeDocument/2006/relationships/oleObject" Target="../embeddings/oleObject5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vmlDrawing" Target="../drawings/vmlDrawing19.vml"/><Relationship Id="rId6" Type="http://schemas.openxmlformats.org/officeDocument/2006/relationships/image" Target="../media/image57.emf"/><Relationship Id="rId5" Type="http://schemas.openxmlformats.org/officeDocument/2006/relationships/oleObject" Target="../embeddings/oleObject55.bin"/><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0.bin"/><Relationship Id="rId3" Type="http://schemas.openxmlformats.org/officeDocument/2006/relationships/slideLayout" Target="../slideLayouts/slideLayout7.xml"/><Relationship Id="rId7" Type="http://schemas.openxmlformats.org/officeDocument/2006/relationships/oleObject" Target="../embeddings/oleObject57.bin"/><Relationship Id="rId12" Type="http://schemas.openxmlformats.org/officeDocument/2006/relationships/image" Target="../media/image61.emf"/><Relationship Id="rId2" Type="http://schemas.openxmlformats.org/officeDocument/2006/relationships/tags" Target="../tags/tag28.xml"/><Relationship Id="rId1" Type="http://schemas.openxmlformats.org/officeDocument/2006/relationships/vmlDrawing" Target="../drawings/vmlDrawing20.vml"/><Relationship Id="rId6" Type="http://schemas.openxmlformats.org/officeDocument/2006/relationships/image" Target="../media/image58.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60.wmf"/><Relationship Id="rId4" Type="http://schemas.openxmlformats.org/officeDocument/2006/relationships/notesSlide" Target="../notesSlides/notesSlide32.xml"/><Relationship Id="rId9" Type="http://schemas.openxmlformats.org/officeDocument/2006/relationships/oleObject" Target="../embeddings/oleObject58.bin"/><Relationship Id="rId14" Type="http://schemas.openxmlformats.org/officeDocument/2006/relationships/image" Target="../media/image62.wmf"/></Relationships>
</file>

<file path=ppt/slides/_rels/slide33.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slideLayout" Target="../slideLayouts/slideLayout7.xml"/><Relationship Id="rId7" Type="http://schemas.openxmlformats.org/officeDocument/2006/relationships/oleObject" Target="../embeddings/oleObject62.bin"/><Relationship Id="rId12" Type="http://schemas.openxmlformats.org/officeDocument/2006/relationships/image" Target="../media/image66.emf"/><Relationship Id="rId2" Type="http://schemas.openxmlformats.org/officeDocument/2006/relationships/tags" Target="../tags/tag29.xml"/><Relationship Id="rId1" Type="http://schemas.openxmlformats.org/officeDocument/2006/relationships/vmlDrawing" Target="../drawings/vmlDrawing21.vml"/><Relationship Id="rId6" Type="http://schemas.openxmlformats.org/officeDocument/2006/relationships/image" Target="../media/image63.e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65.emf"/><Relationship Id="rId4" Type="http://schemas.openxmlformats.org/officeDocument/2006/relationships/notesSlide" Target="../notesSlides/notesSlide33.xml"/><Relationship Id="rId9" Type="http://schemas.openxmlformats.org/officeDocument/2006/relationships/oleObject" Target="../embeddings/oleObject63.bin"/></Relationships>
</file>

<file path=ppt/slides/_rels/slide34.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69.bin"/><Relationship Id="rId18" Type="http://schemas.openxmlformats.org/officeDocument/2006/relationships/image" Target="../media/image73.wmf"/><Relationship Id="rId3" Type="http://schemas.openxmlformats.org/officeDocument/2006/relationships/slideLayout" Target="../slideLayouts/slideLayout7.xml"/><Relationship Id="rId7" Type="http://schemas.openxmlformats.org/officeDocument/2006/relationships/oleObject" Target="../embeddings/oleObject66.bin"/><Relationship Id="rId12" Type="http://schemas.openxmlformats.org/officeDocument/2006/relationships/image" Target="../media/image70.wmf"/><Relationship Id="rId17" Type="http://schemas.openxmlformats.org/officeDocument/2006/relationships/oleObject" Target="../embeddings/oleObject71.bin"/><Relationship Id="rId2" Type="http://schemas.openxmlformats.org/officeDocument/2006/relationships/tags" Target="../tags/tag30.xml"/><Relationship Id="rId16" Type="http://schemas.openxmlformats.org/officeDocument/2006/relationships/image" Target="../media/image72.wmf"/><Relationship Id="rId1" Type="http://schemas.openxmlformats.org/officeDocument/2006/relationships/vmlDrawing" Target="../drawings/vmlDrawing22.vml"/><Relationship Id="rId6" Type="http://schemas.openxmlformats.org/officeDocument/2006/relationships/image" Target="../media/image67.w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0.bin"/><Relationship Id="rId10" Type="http://schemas.openxmlformats.org/officeDocument/2006/relationships/image" Target="../media/image69.wmf"/><Relationship Id="rId4" Type="http://schemas.openxmlformats.org/officeDocument/2006/relationships/notesSlide" Target="../notesSlides/notesSlide34.xml"/><Relationship Id="rId9" Type="http://schemas.openxmlformats.org/officeDocument/2006/relationships/oleObject" Target="../embeddings/oleObject67.bin"/><Relationship Id="rId14" Type="http://schemas.openxmlformats.org/officeDocument/2006/relationships/image" Target="../media/image71.wmf"/></Relationships>
</file>

<file path=ppt/slides/_rels/slide35.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76.bin"/><Relationship Id="rId18" Type="http://schemas.openxmlformats.org/officeDocument/2006/relationships/image" Target="../media/image70.wmf"/><Relationship Id="rId3" Type="http://schemas.openxmlformats.org/officeDocument/2006/relationships/slideLayout" Target="../slideLayouts/slideLayout7.xml"/><Relationship Id="rId7" Type="http://schemas.openxmlformats.org/officeDocument/2006/relationships/oleObject" Target="../embeddings/oleObject73.bin"/><Relationship Id="rId12" Type="http://schemas.openxmlformats.org/officeDocument/2006/relationships/image" Target="../media/image77.wmf"/><Relationship Id="rId17" Type="http://schemas.openxmlformats.org/officeDocument/2006/relationships/oleObject" Target="../embeddings/oleObject78.bin"/><Relationship Id="rId2" Type="http://schemas.openxmlformats.org/officeDocument/2006/relationships/tags" Target="../tags/tag31.xml"/><Relationship Id="rId16" Type="http://schemas.openxmlformats.org/officeDocument/2006/relationships/image" Target="../media/image79.wmf"/><Relationship Id="rId1" Type="http://schemas.openxmlformats.org/officeDocument/2006/relationships/vmlDrawing" Target="../drawings/vmlDrawing23.vml"/><Relationship Id="rId6" Type="http://schemas.openxmlformats.org/officeDocument/2006/relationships/image" Target="../media/image74.w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oleObject" Target="../embeddings/oleObject77.bin"/><Relationship Id="rId10" Type="http://schemas.openxmlformats.org/officeDocument/2006/relationships/image" Target="../media/image76.wmf"/><Relationship Id="rId4" Type="http://schemas.openxmlformats.org/officeDocument/2006/relationships/notesSlide" Target="../notesSlides/notesSlide35.xml"/><Relationship Id="rId9" Type="http://schemas.openxmlformats.org/officeDocument/2006/relationships/oleObject" Target="../embeddings/oleObject74.bin"/><Relationship Id="rId14" Type="http://schemas.openxmlformats.org/officeDocument/2006/relationships/image" Target="../media/image78.wmf"/></Relationships>
</file>

<file path=ppt/slides/_rels/slide36.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slideLayout" Target="../slideLayouts/slideLayout7.xml"/><Relationship Id="rId7" Type="http://schemas.openxmlformats.org/officeDocument/2006/relationships/oleObject" Target="../embeddings/oleObject80.bin"/><Relationship Id="rId12" Type="http://schemas.openxmlformats.org/officeDocument/2006/relationships/image" Target="../media/image82.wmf"/><Relationship Id="rId2" Type="http://schemas.openxmlformats.org/officeDocument/2006/relationships/tags" Target="../tags/tag32.xml"/><Relationship Id="rId1" Type="http://schemas.openxmlformats.org/officeDocument/2006/relationships/vmlDrawing" Target="../drawings/vmlDrawing24.vml"/><Relationship Id="rId6" Type="http://schemas.openxmlformats.org/officeDocument/2006/relationships/image" Target="../media/image78.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81.wmf"/><Relationship Id="rId4" Type="http://schemas.openxmlformats.org/officeDocument/2006/relationships/notesSlide" Target="../notesSlides/notesSlide36.xml"/><Relationship Id="rId9" Type="http://schemas.openxmlformats.org/officeDocument/2006/relationships/oleObject" Target="../embeddings/oleObject81.bin"/></Relationships>
</file>

<file path=ppt/slides/_rels/slide37.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87.bin"/><Relationship Id="rId18" Type="http://schemas.openxmlformats.org/officeDocument/2006/relationships/image" Target="../media/image89.wmf"/><Relationship Id="rId3" Type="http://schemas.openxmlformats.org/officeDocument/2006/relationships/slideLayout" Target="../slideLayouts/slideLayout7.xml"/><Relationship Id="rId7" Type="http://schemas.openxmlformats.org/officeDocument/2006/relationships/oleObject" Target="../embeddings/oleObject84.bin"/><Relationship Id="rId12" Type="http://schemas.openxmlformats.org/officeDocument/2006/relationships/image" Target="../media/image86.wmf"/><Relationship Id="rId17" Type="http://schemas.openxmlformats.org/officeDocument/2006/relationships/oleObject" Target="../embeddings/oleObject89.bin"/><Relationship Id="rId2" Type="http://schemas.openxmlformats.org/officeDocument/2006/relationships/tags" Target="../tags/tag33.xml"/><Relationship Id="rId16" Type="http://schemas.openxmlformats.org/officeDocument/2006/relationships/image" Target="../media/image88.wmf"/><Relationship Id="rId20" Type="http://schemas.openxmlformats.org/officeDocument/2006/relationships/image" Target="../media/image90.wmf"/><Relationship Id="rId1" Type="http://schemas.openxmlformats.org/officeDocument/2006/relationships/vmlDrawing" Target="../drawings/vmlDrawing25.vml"/><Relationship Id="rId6" Type="http://schemas.openxmlformats.org/officeDocument/2006/relationships/image" Target="../media/image83.wmf"/><Relationship Id="rId11" Type="http://schemas.openxmlformats.org/officeDocument/2006/relationships/oleObject" Target="../embeddings/oleObject86.bin"/><Relationship Id="rId5" Type="http://schemas.openxmlformats.org/officeDocument/2006/relationships/oleObject" Target="../embeddings/oleObject83.bin"/><Relationship Id="rId15" Type="http://schemas.openxmlformats.org/officeDocument/2006/relationships/oleObject" Target="../embeddings/oleObject88.bin"/><Relationship Id="rId10" Type="http://schemas.openxmlformats.org/officeDocument/2006/relationships/image" Target="../media/image85.wmf"/><Relationship Id="rId19" Type="http://schemas.openxmlformats.org/officeDocument/2006/relationships/oleObject" Target="../embeddings/oleObject90.bin"/><Relationship Id="rId4" Type="http://schemas.openxmlformats.org/officeDocument/2006/relationships/notesSlide" Target="../notesSlides/notesSlide37.xml"/><Relationship Id="rId9" Type="http://schemas.openxmlformats.org/officeDocument/2006/relationships/oleObject" Target="../embeddings/oleObject85.bin"/><Relationship Id="rId14" Type="http://schemas.openxmlformats.org/officeDocument/2006/relationships/image" Target="../media/image87.wmf"/></Relationships>
</file>

<file path=ppt/slides/_rels/slide38.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slideLayout" Target="../slideLayouts/slideLayout7.xml"/><Relationship Id="rId7" Type="http://schemas.openxmlformats.org/officeDocument/2006/relationships/oleObject" Target="../embeddings/oleObject92.bin"/><Relationship Id="rId12" Type="http://schemas.openxmlformats.org/officeDocument/2006/relationships/image" Target="../media/image94.wmf"/><Relationship Id="rId2" Type="http://schemas.openxmlformats.org/officeDocument/2006/relationships/tags" Target="../tags/tag34.xml"/><Relationship Id="rId1" Type="http://schemas.openxmlformats.org/officeDocument/2006/relationships/vmlDrawing" Target="../drawings/vmlDrawing26.vml"/><Relationship Id="rId6" Type="http://schemas.openxmlformats.org/officeDocument/2006/relationships/image" Target="../media/image91.wmf"/><Relationship Id="rId11" Type="http://schemas.openxmlformats.org/officeDocument/2006/relationships/oleObject" Target="../embeddings/oleObject94.bin"/><Relationship Id="rId5" Type="http://schemas.openxmlformats.org/officeDocument/2006/relationships/oleObject" Target="../embeddings/oleObject91.bin"/><Relationship Id="rId10" Type="http://schemas.openxmlformats.org/officeDocument/2006/relationships/image" Target="../media/image93.wmf"/><Relationship Id="rId4" Type="http://schemas.openxmlformats.org/officeDocument/2006/relationships/notesSlide" Target="../notesSlides/notesSlide38.xml"/><Relationship Id="rId9" Type="http://schemas.openxmlformats.org/officeDocument/2006/relationships/oleObject" Target="../embeddings/oleObject93.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9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slideLayout" Target="../slideLayouts/slideLayout7.xml"/><Relationship Id="rId7" Type="http://schemas.openxmlformats.org/officeDocument/2006/relationships/oleObject" Target="../embeddings/oleObject96.bin"/><Relationship Id="rId2" Type="http://schemas.openxmlformats.org/officeDocument/2006/relationships/tags" Target="../tags/tag36.xml"/><Relationship Id="rId1" Type="http://schemas.openxmlformats.org/officeDocument/2006/relationships/vmlDrawing" Target="../drawings/vmlDrawing27.vml"/><Relationship Id="rId6" Type="http://schemas.openxmlformats.org/officeDocument/2006/relationships/image" Target="../media/image96.wmf"/><Relationship Id="rId5" Type="http://schemas.openxmlformats.org/officeDocument/2006/relationships/oleObject" Target="../embeddings/oleObject95.bin"/><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3.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01.bin"/><Relationship Id="rId18" Type="http://schemas.openxmlformats.org/officeDocument/2006/relationships/image" Target="../media/image104.wmf"/><Relationship Id="rId3" Type="http://schemas.openxmlformats.org/officeDocument/2006/relationships/slideLayout" Target="../slideLayouts/slideLayout7.xml"/><Relationship Id="rId7" Type="http://schemas.openxmlformats.org/officeDocument/2006/relationships/oleObject" Target="../embeddings/oleObject98.bin"/><Relationship Id="rId12" Type="http://schemas.openxmlformats.org/officeDocument/2006/relationships/image" Target="../media/image101.wmf"/><Relationship Id="rId17" Type="http://schemas.openxmlformats.org/officeDocument/2006/relationships/oleObject" Target="../embeddings/oleObject103.bin"/><Relationship Id="rId2" Type="http://schemas.openxmlformats.org/officeDocument/2006/relationships/tags" Target="../tags/tag39.xml"/><Relationship Id="rId16" Type="http://schemas.openxmlformats.org/officeDocument/2006/relationships/image" Target="../media/image103.wmf"/><Relationship Id="rId20" Type="http://schemas.openxmlformats.org/officeDocument/2006/relationships/image" Target="../media/image105.wmf"/><Relationship Id="rId1" Type="http://schemas.openxmlformats.org/officeDocument/2006/relationships/vmlDrawing" Target="../drawings/vmlDrawing28.vml"/><Relationship Id="rId6" Type="http://schemas.openxmlformats.org/officeDocument/2006/relationships/image" Target="../media/image98.wmf"/><Relationship Id="rId11" Type="http://schemas.openxmlformats.org/officeDocument/2006/relationships/oleObject" Target="../embeddings/oleObject100.bin"/><Relationship Id="rId5" Type="http://schemas.openxmlformats.org/officeDocument/2006/relationships/oleObject" Target="../embeddings/oleObject97.bin"/><Relationship Id="rId15" Type="http://schemas.openxmlformats.org/officeDocument/2006/relationships/oleObject" Target="../embeddings/oleObject102.bin"/><Relationship Id="rId10" Type="http://schemas.openxmlformats.org/officeDocument/2006/relationships/image" Target="../media/image100.wmf"/><Relationship Id="rId19" Type="http://schemas.openxmlformats.org/officeDocument/2006/relationships/oleObject" Target="../embeddings/oleObject104.bin"/><Relationship Id="rId4" Type="http://schemas.openxmlformats.org/officeDocument/2006/relationships/notesSlide" Target="../notesSlides/notesSlide43.xml"/><Relationship Id="rId9" Type="http://schemas.openxmlformats.org/officeDocument/2006/relationships/oleObject" Target="../embeddings/oleObject99.bin"/><Relationship Id="rId14" Type="http://schemas.openxmlformats.org/officeDocument/2006/relationships/image" Target="../media/image102.wmf"/></Relationships>
</file>

<file path=ppt/slides/_rels/slide44.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04.bin"/><Relationship Id="rId18" Type="http://schemas.openxmlformats.org/officeDocument/2006/relationships/image" Target="../media/image107.emf"/><Relationship Id="rId3" Type="http://schemas.openxmlformats.org/officeDocument/2006/relationships/slideLayout" Target="../slideLayouts/slideLayout7.xml"/><Relationship Id="rId21" Type="http://schemas.openxmlformats.org/officeDocument/2006/relationships/oleObject" Target="../embeddings/oleObject108.bin"/><Relationship Id="rId7" Type="http://schemas.openxmlformats.org/officeDocument/2006/relationships/oleObject" Target="../embeddings/oleObject101.bin"/><Relationship Id="rId12" Type="http://schemas.openxmlformats.org/officeDocument/2006/relationships/image" Target="../media/image104.wmf"/><Relationship Id="rId17" Type="http://schemas.openxmlformats.org/officeDocument/2006/relationships/oleObject" Target="../embeddings/oleObject106.bin"/><Relationship Id="rId2" Type="http://schemas.openxmlformats.org/officeDocument/2006/relationships/tags" Target="../tags/tag40.xml"/><Relationship Id="rId16" Type="http://schemas.openxmlformats.org/officeDocument/2006/relationships/image" Target="../media/image106.wmf"/><Relationship Id="rId20" Type="http://schemas.openxmlformats.org/officeDocument/2006/relationships/image" Target="../media/image108.wmf"/><Relationship Id="rId1" Type="http://schemas.openxmlformats.org/officeDocument/2006/relationships/vmlDrawing" Target="../drawings/vmlDrawing29.vml"/><Relationship Id="rId6" Type="http://schemas.openxmlformats.org/officeDocument/2006/relationships/image" Target="../media/image101.wmf"/><Relationship Id="rId11" Type="http://schemas.openxmlformats.org/officeDocument/2006/relationships/oleObject" Target="../embeddings/oleObject103.bin"/><Relationship Id="rId5" Type="http://schemas.openxmlformats.org/officeDocument/2006/relationships/oleObject" Target="../embeddings/oleObject100.bin"/><Relationship Id="rId15" Type="http://schemas.openxmlformats.org/officeDocument/2006/relationships/oleObject" Target="../embeddings/oleObject105.bin"/><Relationship Id="rId10" Type="http://schemas.openxmlformats.org/officeDocument/2006/relationships/image" Target="../media/image103.wmf"/><Relationship Id="rId19" Type="http://schemas.openxmlformats.org/officeDocument/2006/relationships/oleObject" Target="../embeddings/oleObject107.bin"/><Relationship Id="rId4" Type="http://schemas.openxmlformats.org/officeDocument/2006/relationships/notesSlide" Target="../notesSlides/notesSlide44.xml"/><Relationship Id="rId9" Type="http://schemas.openxmlformats.org/officeDocument/2006/relationships/oleObject" Target="../embeddings/oleObject102.bin"/><Relationship Id="rId14" Type="http://schemas.openxmlformats.org/officeDocument/2006/relationships/image" Target="../media/image105.wmf"/><Relationship Id="rId22" Type="http://schemas.openxmlformats.org/officeDocument/2006/relationships/image" Target="../media/image109.emf"/></Relationships>
</file>

<file path=ppt/slides/_rels/slide45.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04.bin"/><Relationship Id="rId18" Type="http://schemas.openxmlformats.org/officeDocument/2006/relationships/image" Target="../media/image111.emf"/><Relationship Id="rId3" Type="http://schemas.openxmlformats.org/officeDocument/2006/relationships/slideLayout" Target="../slideLayouts/slideLayout7.xml"/><Relationship Id="rId21" Type="http://schemas.openxmlformats.org/officeDocument/2006/relationships/oleObject" Target="../embeddings/oleObject112.bin"/><Relationship Id="rId7" Type="http://schemas.openxmlformats.org/officeDocument/2006/relationships/oleObject" Target="../embeddings/oleObject101.bin"/><Relationship Id="rId12" Type="http://schemas.openxmlformats.org/officeDocument/2006/relationships/image" Target="../media/image104.wmf"/><Relationship Id="rId17" Type="http://schemas.openxmlformats.org/officeDocument/2006/relationships/oleObject" Target="../embeddings/oleObject110.bin"/><Relationship Id="rId2" Type="http://schemas.openxmlformats.org/officeDocument/2006/relationships/tags" Target="../tags/tag41.xml"/><Relationship Id="rId16" Type="http://schemas.openxmlformats.org/officeDocument/2006/relationships/image" Target="../media/image110.wmf"/><Relationship Id="rId20" Type="http://schemas.openxmlformats.org/officeDocument/2006/relationships/image" Target="../media/image112.wmf"/><Relationship Id="rId1" Type="http://schemas.openxmlformats.org/officeDocument/2006/relationships/vmlDrawing" Target="../drawings/vmlDrawing30.vml"/><Relationship Id="rId6" Type="http://schemas.openxmlformats.org/officeDocument/2006/relationships/image" Target="../media/image101.wmf"/><Relationship Id="rId11" Type="http://schemas.openxmlformats.org/officeDocument/2006/relationships/oleObject" Target="../embeddings/oleObject103.bin"/><Relationship Id="rId5" Type="http://schemas.openxmlformats.org/officeDocument/2006/relationships/oleObject" Target="../embeddings/oleObject100.bin"/><Relationship Id="rId15" Type="http://schemas.openxmlformats.org/officeDocument/2006/relationships/oleObject" Target="../embeddings/oleObject109.bin"/><Relationship Id="rId10" Type="http://schemas.openxmlformats.org/officeDocument/2006/relationships/image" Target="../media/image103.wmf"/><Relationship Id="rId19" Type="http://schemas.openxmlformats.org/officeDocument/2006/relationships/oleObject" Target="../embeddings/oleObject111.bin"/><Relationship Id="rId4" Type="http://schemas.openxmlformats.org/officeDocument/2006/relationships/notesSlide" Target="../notesSlides/notesSlide45.xml"/><Relationship Id="rId9" Type="http://schemas.openxmlformats.org/officeDocument/2006/relationships/oleObject" Target="../embeddings/oleObject102.bin"/><Relationship Id="rId14" Type="http://schemas.openxmlformats.org/officeDocument/2006/relationships/image" Target="../media/image105.wmf"/><Relationship Id="rId22" Type="http://schemas.openxmlformats.org/officeDocument/2006/relationships/image" Target="../media/image113.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14.bin"/><Relationship Id="rId13" Type="http://schemas.openxmlformats.org/officeDocument/2006/relationships/image" Target="../media/image117.wmf"/><Relationship Id="rId3" Type="http://schemas.openxmlformats.org/officeDocument/2006/relationships/slideLayout" Target="../slideLayouts/slideLayout7.xml"/><Relationship Id="rId7" Type="http://schemas.openxmlformats.org/officeDocument/2006/relationships/image" Target="../media/image114.wmf"/><Relationship Id="rId12" Type="http://schemas.openxmlformats.org/officeDocument/2006/relationships/oleObject" Target="../embeddings/oleObject116.bin"/><Relationship Id="rId2" Type="http://schemas.openxmlformats.org/officeDocument/2006/relationships/tags" Target="../tags/tag42.xml"/><Relationship Id="rId1" Type="http://schemas.openxmlformats.org/officeDocument/2006/relationships/vmlDrawing" Target="../drawings/vmlDrawing31.vml"/><Relationship Id="rId6" Type="http://schemas.openxmlformats.org/officeDocument/2006/relationships/oleObject" Target="../embeddings/oleObject113.bin"/><Relationship Id="rId11" Type="http://schemas.openxmlformats.org/officeDocument/2006/relationships/image" Target="../media/image116.wmf"/><Relationship Id="rId5" Type="http://schemas.openxmlformats.org/officeDocument/2006/relationships/image" Target="../media/image119.png"/><Relationship Id="rId15" Type="http://schemas.openxmlformats.org/officeDocument/2006/relationships/image" Target="../media/image118.wmf"/><Relationship Id="rId10" Type="http://schemas.openxmlformats.org/officeDocument/2006/relationships/oleObject" Target="../embeddings/oleObject115.bin"/><Relationship Id="rId4" Type="http://schemas.openxmlformats.org/officeDocument/2006/relationships/notesSlide" Target="../notesSlides/notesSlide47.xml"/><Relationship Id="rId9" Type="http://schemas.openxmlformats.org/officeDocument/2006/relationships/image" Target="../media/image115.wmf"/><Relationship Id="rId14" Type="http://schemas.openxmlformats.org/officeDocument/2006/relationships/oleObject" Target="../embeddings/oleObject117.bin"/></Relationships>
</file>

<file path=ppt/slides/_rels/slide48.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slideLayout" Target="../slideLayouts/slideLayout7.xml"/><Relationship Id="rId7" Type="http://schemas.openxmlformats.org/officeDocument/2006/relationships/oleObject" Target="../embeddings/oleObject119.bin"/><Relationship Id="rId2" Type="http://schemas.openxmlformats.org/officeDocument/2006/relationships/tags" Target="../tags/tag43.xml"/><Relationship Id="rId1" Type="http://schemas.openxmlformats.org/officeDocument/2006/relationships/vmlDrawing" Target="../drawings/vmlDrawing32.vml"/><Relationship Id="rId6" Type="http://schemas.openxmlformats.org/officeDocument/2006/relationships/image" Target="../media/image120.wmf"/><Relationship Id="rId5" Type="http://schemas.openxmlformats.org/officeDocument/2006/relationships/oleObject" Target="../embeddings/oleObject118.bin"/><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8" Type="http://schemas.openxmlformats.org/officeDocument/2006/relationships/image" Target="../media/image123.emf"/><Relationship Id="rId3" Type="http://schemas.openxmlformats.org/officeDocument/2006/relationships/slideLayout" Target="../slideLayouts/slideLayout7.xml"/><Relationship Id="rId7" Type="http://schemas.openxmlformats.org/officeDocument/2006/relationships/oleObject" Target="../embeddings/oleObject121.bin"/><Relationship Id="rId2" Type="http://schemas.openxmlformats.org/officeDocument/2006/relationships/tags" Target="../tags/tag44.xml"/><Relationship Id="rId1" Type="http://schemas.openxmlformats.org/officeDocument/2006/relationships/vmlDrawing" Target="../drawings/vmlDrawing33.vml"/><Relationship Id="rId6" Type="http://schemas.openxmlformats.org/officeDocument/2006/relationships/image" Target="../media/image122.wmf"/><Relationship Id="rId5" Type="http://schemas.openxmlformats.org/officeDocument/2006/relationships/oleObject" Target="../embeddings/oleObject120.bin"/><Relationship Id="rId10" Type="http://schemas.openxmlformats.org/officeDocument/2006/relationships/image" Target="../media/image124.wmf"/><Relationship Id="rId4" Type="http://schemas.openxmlformats.org/officeDocument/2006/relationships/notesSlide" Target="../notesSlides/notesSlide49.xml"/><Relationship Id="rId9" Type="http://schemas.openxmlformats.org/officeDocument/2006/relationships/oleObject" Target="../embeddings/oleObject122.bin"/></Relationships>
</file>

<file path=ppt/slides/_rels/slide5.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5.bin"/><Relationship Id="rId3" Type="http://schemas.openxmlformats.org/officeDocument/2006/relationships/slideLayout" Target="../slideLayouts/slideLayout7.xml"/><Relationship Id="rId7" Type="http://schemas.openxmlformats.org/officeDocument/2006/relationships/oleObject" Target="../embeddings/oleObject2.bin"/><Relationship Id="rId12" Type="http://schemas.openxmlformats.org/officeDocument/2006/relationships/image" Target="../media/image4.wmf"/><Relationship Id="rId2" Type="http://schemas.openxmlformats.org/officeDocument/2006/relationships/tags" Target="../tags/tag3.xml"/><Relationship Id="rId16" Type="http://schemas.openxmlformats.org/officeDocument/2006/relationships/image" Target="../media/image6.wmf"/><Relationship Id="rId1" Type="http://schemas.openxmlformats.org/officeDocument/2006/relationships/vmlDrawing" Target="../drawings/vmlDrawing1.vml"/><Relationship Id="rId6" Type="http://schemas.openxmlformats.org/officeDocument/2006/relationships/image" Target="../media/image1.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3.wmf"/><Relationship Id="rId4" Type="http://schemas.openxmlformats.org/officeDocument/2006/relationships/notesSlide" Target="../notesSlides/notesSlide5.xml"/><Relationship Id="rId9" Type="http://schemas.openxmlformats.org/officeDocument/2006/relationships/oleObject" Target="../embeddings/oleObject3.bin"/><Relationship Id="rId14" Type="http://schemas.openxmlformats.org/officeDocument/2006/relationships/image" Target="../media/image5.wmf"/></Relationships>
</file>

<file path=ppt/slides/_rels/slide50.xml.rels><?xml version="1.0" encoding="UTF-8" standalone="yes"?>
<Relationships xmlns="http://schemas.openxmlformats.org/package/2006/relationships"><Relationship Id="rId8" Type="http://schemas.openxmlformats.org/officeDocument/2006/relationships/image" Target="../media/image126.emf"/><Relationship Id="rId13" Type="http://schemas.openxmlformats.org/officeDocument/2006/relationships/oleObject" Target="../embeddings/oleObject127.bin"/><Relationship Id="rId3" Type="http://schemas.openxmlformats.org/officeDocument/2006/relationships/slideLayout" Target="../slideLayouts/slideLayout7.xml"/><Relationship Id="rId7" Type="http://schemas.openxmlformats.org/officeDocument/2006/relationships/oleObject" Target="../embeddings/oleObject124.bin"/><Relationship Id="rId12" Type="http://schemas.openxmlformats.org/officeDocument/2006/relationships/image" Target="../media/image128.emf"/><Relationship Id="rId2" Type="http://schemas.openxmlformats.org/officeDocument/2006/relationships/tags" Target="../tags/tag45.xml"/><Relationship Id="rId16" Type="http://schemas.openxmlformats.org/officeDocument/2006/relationships/image" Target="../media/image130.emf"/><Relationship Id="rId1" Type="http://schemas.openxmlformats.org/officeDocument/2006/relationships/vmlDrawing" Target="../drawings/vmlDrawing34.vml"/><Relationship Id="rId6" Type="http://schemas.openxmlformats.org/officeDocument/2006/relationships/image" Target="../media/image125.emf"/><Relationship Id="rId11" Type="http://schemas.openxmlformats.org/officeDocument/2006/relationships/oleObject" Target="../embeddings/oleObject126.bin"/><Relationship Id="rId5" Type="http://schemas.openxmlformats.org/officeDocument/2006/relationships/oleObject" Target="../embeddings/oleObject123.bin"/><Relationship Id="rId15" Type="http://schemas.openxmlformats.org/officeDocument/2006/relationships/oleObject" Target="../embeddings/oleObject128.bin"/><Relationship Id="rId10" Type="http://schemas.openxmlformats.org/officeDocument/2006/relationships/image" Target="../media/image127.wmf"/><Relationship Id="rId4" Type="http://schemas.openxmlformats.org/officeDocument/2006/relationships/notesSlide" Target="../notesSlides/notesSlide50.xml"/><Relationship Id="rId9" Type="http://schemas.openxmlformats.org/officeDocument/2006/relationships/oleObject" Target="../embeddings/oleObject125.bin"/><Relationship Id="rId14" Type="http://schemas.openxmlformats.org/officeDocument/2006/relationships/image" Target="../media/image129.e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30.bin"/><Relationship Id="rId3" Type="http://schemas.openxmlformats.org/officeDocument/2006/relationships/slideLayout" Target="../slideLayouts/slideLayout7.xml"/><Relationship Id="rId7" Type="http://schemas.openxmlformats.org/officeDocument/2006/relationships/image" Target="../media/image131.wmf"/><Relationship Id="rId2" Type="http://schemas.openxmlformats.org/officeDocument/2006/relationships/tags" Target="../tags/tag46.xml"/><Relationship Id="rId1" Type="http://schemas.openxmlformats.org/officeDocument/2006/relationships/vmlDrawing" Target="../drawings/vmlDrawing35.vml"/><Relationship Id="rId6" Type="http://schemas.openxmlformats.org/officeDocument/2006/relationships/oleObject" Target="../embeddings/oleObject129.bin"/><Relationship Id="rId5" Type="http://schemas.openxmlformats.org/officeDocument/2006/relationships/image" Target="../media/image133.png"/><Relationship Id="rId4" Type="http://schemas.openxmlformats.org/officeDocument/2006/relationships/notesSlide" Target="../notesSlides/notesSlide51.xml"/><Relationship Id="rId9" Type="http://schemas.openxmlformats.org/officeDocument/2006/relationships/image" Target="../media/image132.wmf"/></Relationships>
</file>

<file path=ppt/slides/_rels/slide52.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slideLayout" Target="../slideLayouts/slideLayout7.xml"/><Relationship Id="rId7" Type="http://schemas.openxmlformats.org/officeDocument/2006/relationships/oleObject" Target="../embeddings/oleObject131.bin"/><Relationship Id="rId12" Type="http://schemas.openxmlformats.org/officeDocument/2006/relationships/image" Target="../media/image139.png"/><Relationship Id="rId2" Type="http://schemas.openxmlformats.org/officeDocument/2006/relationships/tags" Target="../tags/tag47.xml"/><Relationship Id="rId1" Type="http://schemas.openxmlformats.org/officeDocument/2006/relationships/vmlDrawing" Target="../drawings/vmlDrawing36.vml"/><Relationship Id="rId6" Type="http://schemas.openxmlformats.org/officeDocument/2006/relationships/image" Target="../media/image137.png"/><Relationship Id="rId11" Type="http://schemas.openxmlformats.org/officeDocument/2006/relationships/image" Target="../media/image135.wmf"/><Relationship Id="rId5" Type="http://schemas.openxmlformats.org/officeDocument/2006/relationships/image" Target="../media/image136.png"/><Relationship Id="rId10" Type="http://schemas.openxmlformats.org/officeDocument/2006/relationships/oleObject" Target="../embeddings/oleObject132.bin"/><Relationship Id="rId4" Type="http://schemas.openxmlformats.org/officeDocument/2006/relationships/notesSlide" Target="../notesSlides/notesSlide52.xml"/><Relationship Id="rId9" Type="http://schemas.openxmlformats.org/officeDocument/2006/relationships/image" Target="../media/image138.png"/></Relationships>
</file>

<file path=ppt/slides/_rels/slide53.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slideLayout" Target="../slideLayouts/slideLayout7.xml"/><Relationship Id="rId7" Type="http://schemas.openxmlformats.org/officeDocument/2006/relationships/image" Target="../media/image142.png"/><Relationship Id="rId2" Type="http://schemas.openxmlformats.org/officeDocument/2006/relationships/tags" Target="../tags/tag48.xml"/><Relationship Id="rId1" Type="http://schemas.openxmlformats.org/officeDocument/2006/relationships/vmlDrawing" Target="../drawings/vmlDrawing37.vml"/><Relationship Id="rId6" Type="http://schemas.openxmlformats.org/officeDocument/2006/relationships/image" Target="../media/image140.emf"/><Relationship Id="rId5" Type="http://schemas.openxmlformats.org/officeDocument/2006/relationships/oleObject" Target="../embeddings/oleObject133.bin"/><Relationship Id="rId10" Type="http://schemas.openxmlformats.org/officeDocument/2006/relationships/image" Target="../media/image141.wmf"/><Relationship Id="rId4" Type="http://schemas.openxmlformats.org/officeDocument/2006/relationships/notesSlide" Target="../notesSlides/notesSlide53.xml"/><Relationship Id="rId9" Type="http://schemas.openxmlformats.org/officeDocument/2006/relationships/oleObject" Target="../embeddings/oleObject134.bin"/></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44.emf"/><Relationship Id="rId2" Type="http://schemas.openxmlformats.org/officeDocument/2006/relationships/tags" Target="../tags/tag49.xml"/><Relationship Id="rId1" Type="http://schemas.openxmlformats.org/officeDocument/2006/relationships/vmlDrawing" Target="../drawings/vmlDrawing38.vml"/><Relationship Id="rId6" Type="http://schemas.openxmlformats.org/officeDocument/2006/relationships/oleObject" Target="../embeddings/oleObject135.bin"/><Relationship Id="rId5" Type="http://schemas.openxmlformats.org/officeDocument/2006/relationships/image" Target="../media/image145.png"/><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46.wmf"/><Relationship Id="rId2" Type="http://schemas.openxmlformats.org/officeDocument/2006/relationships/tags" Target="../tags/tag50.xml"/><Relationship Id="rId1" Type="http://schemas.openxmlformats.org/officeDocument/2006/relationships/vmlDrawing" Target="../drawings/vmlDrawing39.vml"/><Relationship Id="rId6" Type="http://schemas.openxmlformats.org/officeDocument/2006/relationships/oleObject" Target="../embeddings/oleObject136.bin"/><Relationship Id="rId5" Type="http://schemas.openxmlformats.org/officeDocument/2006/relationships/image" Target="../media/image147.png"/><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1.xml"/><Relationship Id="rId1" Type="http://schemas.openxmlformats.org/officeDocument/2006/relationships/vmlDrawing" Target="../drawings/vmlDrawing40.vml"/><Relationship Id="rId6" Type="http://schemas.openxmlformats.org/officeDocument/2006/relationships/image" Target="../media/image148.wmf"/><Relationship Id="rId5" Type="http://schemas.openxmlformats.org/officeDocument/2006/relationships/oleObject" Target="../embeddings/oleObject137.bin"/><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slideLayout" Target="../slideLayouts/slideLayout7.xml"/><Relationship Id="rId7" Type="http://schemas.openxmlformats.org/officeDocument/2006/relationships/image" Target="../media/image151.png"/><Relationship Id="rId2" Type="http://schemas.openxmlformats.org/officeDocument/2006/relationships/tags" Target="../tags/tag52.xml"/><Relationship Id="rId1" Type="http://schemas.openxmlformats.org/officeDocument/2006/relationships/vmlDrawing" Target="../drawings/vmlDrawing41.vml"/><Relationship Id="rId6" Type="http://schemas.openxmlformats.org/officeDocument/2006/relationships/image" Target="../media/image149.emf"/><Relationship Id="rId5" Type="http://schemas.openxmlformats.org/officeDocument/2006/relationships/oleObject" Target="../embeddings/oleObject138.bin"/><Relationship Id="rId10" Type="http://schemas.openxmlformats.org/officeDocument/2006/relationships/image" Target="../media/image150.wmf"/><Relationship Id="rId4" Type="http://schemas.openxmlformats.org/officeDocument/2006/relationships/notesSlide" Target="../notesSlides/notesSlide57.xml"/><Relationship Id="rId9" Type="http://schemas.openxmlformats.org/officeDocument/2006/relationships/oleObject" Target="../embeddings/oleObject139.bin"/></Relationships>
</file>

<file path=ppt/slides/_rels/slide58.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slideLayout" Target="../slideLayouts/slideLayout7.xml"/><Relationship Id="rId7" Type="http://schemas.openxmlformats.org/officeDocument/2006/relationships/oleObject" Target="../embeddings/oleObject141.bin"/><Relationship Id="rId2" Type="http://schemas.openxmlformats.org/officeDocument/2006/relationships/tags" Target="../tags/tag53.xml"/><Relationship Id="rId1" Type="http://schemas.openxmlformats.org/officeDocument/2006/relationships/vmlDrawing" Target="../drawings/vmlDrawing42.vml"/><Relationship Id="rId6" Type="http://schemas.openxmlformats.org/officeDocument/2006/relationships/image" Target="../media/image149.emf"/><Relationship Id="rId5" Type="http://schemas.openxmlformats.org/officeDocument/2006/relationships/oleObject" Target="../embeddings/oleObject140.bin"/><Relationship Id="rId10" Type="http://schemas.openxmlformats.org/officeDocument/2006/relationships/image" Target="../media/image154.wmf"/><Relationship Id="rId4" Type="http://schemas.openxmlformats.org/officeDocument/2006/relationships/notesSlide" Target="../notesSlides/notesSlide58.xml"/><Relationship Id="rId9" Type="http://schemas.openxmlformats.org/officeDocument/2006/relationships/oleObject" Target="../embeddings/oleObject142.bin"/></Relationships>
</file>

<file path=ppt/slides/_rels/slide59.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slideLayout" Target="../slideLayouts/slideLayout7.xml"/><Relationship Id="rId7" Type="http://schemas.openxmlformats.org/officeDocument/2006/relationships/oleObject" Target="../embeddings/oleObject144.bin"/><Relationship Id="rId12" Type="http://schemas.openxmlformats.org/officeDocument/2006/relationships/image" Target="../media/image157.wmf"/><Relationship Id="rId2" Type="http://schemas.openxmlformats.org/officeDocument/2006/relationships/tags" Target="../tags/tag54.xml"/><Relationship Id="rId1" Type="http://schemas.openxmlformats.org/officeDocument/2006/relationships/vmlDrawing" Target="../drawings/vmlDrawing43.vml"/><Relationship Id="rId6" Type="http://schemas.openxmlformats.org/officeDocument/2006/relationships/image" Target="../media/image149.emf"/><Relationship Id="rId11" Type="http://schemas.openxmlformats.org/officeDocument/2006/relationships/oleObject" Target="../embeddings/oleObject146.bin"/><Relationship Id="rId5" Type="http://schemas.openxmlformats.org/officeDocument/2006/relationships/oleObject" Target="../embeddings/oleObject143.bin"/><Relationship Id="rId10" Type="http://schemas.openxmlformats.org/officeDocument/2006/relationships/image" Target="../media/image156.wmf"/><Relationship Id="rId4" Type="http://schemas.openxmlformats.org/officeDocument/2006/relationships/notesSlide" Target="../notesSlides/notesSlide59.xml"/><Relationship Id="rId9" Type="http://schemas.openxmlformats.org/officeDocument/2006/relationships/oleObject" Target="../embeddings/oleObject145.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oleObject" Target="../embeddings/oleObject151.bin"/><Relationship Id="rId3" Type="http://schemas.openxmlformats.org/officeDocument/2006/relationships/slideLayout" Target="../slideLayouts/slideLayout7.xml"/><Relationship Id="rId7" Type="http://schemas.openxmlformats.org/officeDocument/2006/relationships/oleObject" Target="../embeddings/oleObject148.bin"/><Relationship Id="rId12" Type="http://schemas.openxmlformats.org/officeDocument/2006/relationships/image" Target="../media/image160.wmf"/><Relationship Id="rId2" Type="http://schemas.openxmlformats.org/officeDocument/2006/relationships/tags" Target="../tags/tag55.xml"/><Relationship Id="rId16" Type="http://schemas.openxmlformats.org/officeDocument/2006/relationships/image" Target="../media/image162.emf"/><Relationship Id="rId1" Type="http://schemas.openxmlformats.org/officeDocument/2006/relationships/vmlDrawing" Target="../drawings/vmlDrawing44.vml"/><Relationship Id="rId6" Type="http://schemas.openxmlformats.org/officeDocument/2006/relationships/image" Target="../media/image149.emf"/><Relationship Id="rId11" Type="http://schemas.openxmlformats.org/officeDocument/2006/relationships/oleObject" Target="../embeddings/oleObject150.bin"/><Relationship Id="rId5" Type="http://schemas.openxmlformats.org/officeDocument/2006/relationships/oleObject" Target="../embeddings/oleObject147.bin"/><Relationship Id="rId15" Type="http://schemas.openxmlformats.org/officeDocument/2006/relationships/oleObject" Target="../embeddings/oleObject152.bin"/><Relationship Id="rId10" Type="http://schemas.openxmlformats.org/officeDocument/2006/relationships/image" Target="../media/image159.wmf"/><Relationship Id="rId4" Type="http://schemas.openxmlformats.org/officeDocument/2006/relationships/notesSlide" Target="../notesSlides/notesSlide60.xml"/><Relationship Id="rId9" Type="http://schemas.openxmlformats.org/officeDocument/2006/relationships/oleObject" Target="../embeddings/oleObject149.bin"/><Relationship Id="rId14" Type="http://schemas.openxmlformats.org/officeDocument/2006/relationships/image" Target="../media/image161.wmf"/></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63.emf"/><Relationship Id="rId2" Type="http://schemas.openxmlformats.org/officeDocument/2006/relationships/tags" Target="../tags/tag56.xml"/><Relationship Id="rId1" Type="http://schemas.openxmlformats.org/officeDocument/2006/relationships/vmlDrawing" Target="../drawings/vmlDrawing45.vml"/><Relationship Id="rId6" Type="http://schemas.openxmlformats.org/officeDocument/2006/relationships/oleObject" Target="../embeddings/oleObject153.bin"/><Relationship Id="rId5" Type="http://schemas.openxmlformats.org/officeDocument/2006/relationships/image" Target="../media/image164.png"/><Relationship Id="rId4"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7.xml"/><Relationship Id="rId1" Type="http://schemas.openxmlformats.org/officeDocument/2006/relationships/vmlDrawing" Target="../drawings/vmlDrawing46.vml"/><Relationship Id="rId6" Type="http://schemas.openxmlformats.org/officeDocument/2006/relationships/image" Target="../media/image165.wmf"/><Relationship Id="rId5" Type="http://schemas.openxmlformats.org/officeDocument/2006/relationships/oleObject" Target="../embeddings/oleObject154.bin"/><Relationship Id="rId4"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slideLayout" Target="../slideLayouts/slideLayout7.xml"/><Relationship Id="rId7" Type="http://schemas.openxmlformats.org/officeDocument/2006/relationships/oleObject" Target="../embeddings/oleObject156.bin"/><Relationship Id="rId2" Type="http://schemas.openxmlformats.org/officeDocument/2006/relationships/tags" Target="../tags/tag58.xml"/><Relationship Id="rId1" Type="http://schemas.openxmlformats.org/officeDocument/2006/relationships/vmlDrawing" Target="../drawings/vmlDrawing47.vml"/><Relationship Id="rId6" Type="http://schemas.openxmlformats.org/officeDocument/2006/relationships/image" Target="../media/image166.wmf"/><Relationship Id="rId5" Type="http://schemas.openxmlformats.org/officeDocument/2006/relationships/oleObject" Target="../embeddings/oleObject155.bin"/><Relationship Id="rId10" Type="http://schemas.openxmlformats.org/officeDocument/2006/relationships/image" Target="../media/image168.wmf"/><Relationship Id="rId4" Type="http://schemas.openxmlformats.org/officeDocument/2006/relationships/notesSlide" Target="../notesSlides/notesSlide64.xml"/><Relationship Id="rId9" Type="http://schemas.openxmlformats.org/officeDocument/2006/relationships/oleObject" Target="../embeddings/oleObject157.bin"/></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69.emf"/><Relationship Id="rId2" Type="http://schemas.openxmlformats.org/officeDocument/2006/relationships/tags" Target="../tags/tag59.xml"/><Relationship Id="rId1" Type="http://schemas.openxmlformats.org/officeDocument/2006/relationships/vmlDrawing" Target="../drawings/vmlDrawing48.vml"/><Relationship Id="rId6" Type="http://schemas.openxmlformats.org/officeDocument/2006/relationships/oleObject" Target="../embeddings/oleObject158.bin"/><Relationship Id="rId5" Type="http://schemas.openxmlformats.org/officeDocument/2006/relationships/image" Target="../media/image170.png"/><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vmlDrawing" Target="../drawings/vmlDrawing49.vml"/><Relationship Id="rId6" Type="http://schemas.openxmlformats.org/officeDocument/2006/relationships/image" Target="../media/image171.emf"/><Relationship Id="rId5" Type="http://schemas.openxmlformats.org/officeDocument/2006/relationships/oleObject" Target="../embeddings/oleObject159.bin"/><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8" Type="http://schemas.openxmlformats.org/officeDocument/2006/relationships/image" Target="../media/image173.emf"/><Relationship Id="rId3" Type="http://schemas.openxmlformats.org/officeDocument/2006/relationships/slideLayout" Target="../slideLayouts/slideLayout7.xml"/><Relationship Id="rId7" Type="http://schemas.openxmlformats.org/officeDocument/2006/relationships/oleObject" Target="../embeddings/oleObject161.bin"/><Relationship Id="rId2" Type="http://schemas.openxmlformats.org/officeDocument/2006/relationships/tags" Target="../tags/tag61.xml"/><Relationship Id="rId1" Type="http://schemas.openxmlformats.org/officeDocument/2006/relationships/vmlDrawing" Target="../drawings/vmlDrawing50.vml"/><Relationship Id="rId6" Type="http://schemas.openxmlformats.org/officeDocument/2006/relationships/image" Target="../media/image172.wmf"/><Relationship Id="rId5" Type="http://schemas.openxmlformats.org/officeDocument/2006/relationships/oleObject" Target="../embeddings/oleObject160.bin"/><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166.bin"/><Relationship Id="rId3" Type="http://schemas.openxmlformats.org/officeDocument/2006/relationships/slideLayout" Target="../slideLayouts/slideLayout7.xml"/><Relationship Id="rId7" Type="http://schemas.openxmlformats.org/officeDocument/2006/relationships/oleObject" Target="../embeddings/oleObject163.bin"/><Relationship Id="rId12" Type="http://schemas.openxmlformats.org/officeDocument/2006/relationships/image" Target="../media/image177.wmf"/><Relationship Id="rId2" Type="http://schemas.openxmlformats.org/officeDocument/2006/relationships/tags" Target="../tags/tag62.xml"/><Relationship Id="rId1" Type="http://schemas.openxmlformats.org/officeDocument/2006/relationships/vmlDrawing" Target="../drawings/vmlDrawing51.vml"/><Relationship Id="rId6" Type="http://schemas.openxmlformats.org/officeDocument/2006/relationships/image" Target="../media/image174.wmf"/><Relationship Id="rId11" Type="http://schemas.openxmlformats.org/officeDocument/2006/relationships/oleObject" Target="../embeddings/oleObject165.bin"/><Relationship Id="rId5" Type="http://schemas.openxmlformats.org/officeDocument/2006/relationships/oleObject" Target="../embeddings/oleObject162.bin"/><Relationship Id="rId10" Type="http://schemas.openxmlformats.org/officeDocument/2006/relationships/image" Target="../media/image176.wmf"/><Relationship Id="rId4" Type="http://schemas.openxmlformats.org/officeDocument/2006/relationships/notesSlide" Target="../notesSlides/notesSlide68.xml"/><Relationship Id="rId9" Type="http://schemas.openxmlformats.org/officeDocument/2006/relationships/oleObject" Target="../embeddings/oleObject164.bin"/><Relationship Id="rId14" Type="http://schemas.openxmlformats.org/officeDocument/2006/relationships/image" Target="../media/image178.wmf"/></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tags" Target="../tags/tag64.xml"/><Relationship Id="rId4" Type="http://schemas.openxmlformats.org/officeDocument/2006/relationships/image" Target="../media/image179.png"/></Relationships>
</file>

<file path=ppt/slides/_rels/slide71.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slideLayout" Target="../slideLayouts/slideLayout7.xml"/><Relationship Id="rId7" Type="http://schemas.openxmlformats.org/officeDocument/2006/relationships/oleObject" Target="../embeddings/oleObject168.bin"/><Relationship Id="rId12" Type="http://schemas.openxmlformats.org/officeDocument/2006/relationships/image" Target="../media/image183.wmf"/><Relationship Id="rId2" Type="http://schemas.openxmlformats.org/officeDocument/2006/relationships/tags" Target="../tags/tag65.xml"/><Relationship Id="rId1" Type="http://schemas.openxmlformats.org/officeDocument/2006/relationships/vmlDrawing" Target="../drawings/vmlDrawing52.vml"/><Relationship Id="rId6" Type="http://schemas.openxmlformats.org/officeDocument/2006/relationships/image" Target="../media/image180.wmf"/><Relationship Id="rId11" Type="http://schemas.openxmlformats.org/officeDocument/2006/relationships/oleObject" Target="../embeddings/oleObject170.bin"/><Relationship Id="rId5" Type="http://schemas.openxmlformats.org/officeDocument/2006/relationships/oleObject" Target="../embeddings/oleObject167.bin"/><Relationship Id="rId10" Type="http://schemas.openxmlformats.org/officeDocument/2006/relationships/image" Target="../media/image182.wmf"/><Relationship Id="rId4" Type="http://schemas.openxmlformats.org/officeDocument/2006/relationships/notesSlide" Target="../notesSlides/notesSlide71.xml"/><Relationship Id="rId9" Type="http://schemas.openxmlformats.org/officeDocument/2006/relationships/oleObject" Target="../embeddings/oleObject169.bin"/></Relationships>
</file>

<file path=ppt/slides/_rels/slide72.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175.bin"/><Relationship Id="rId3" Type="http://schemas.openxmlformats.org/officeDocument/2006/relationships/slideLayout" Target="../slideLayouts/slideLayout7.xml"/><Relationship Id="rId7" Type="http://schemas.openxmlformats.org/officeDocument/2006/relationships/oleObject" Target="../embeddings/oleObject172.bin"/><Relationship Id="rId12" Type="http://schemas.openxmlformats.org/officeDocument/2006/relationships/image" Target="../media/image187.wmf"/><Relationship Id="rId2" Type="http://schemas.openxmlformats.org/officeDocument/2006/relationships/tags" Target="../tags/tag66.xml"/><Relationship Id="rId16" Type="http://schemas.openxmlformats.org/officeDocument/2006/relationships/image" Target="../media/image189.wmf"/><Relationship Id="rId1" Type="http://schemas.openxmlformats.org/officeDocument/2006/relationships/vmlDrawing" Target="../drawings/vmlDrawing53.vml"/><Relationship Id="rId6" Type="http://schemas.openxmlformats.org/officeDocument/2006/relationships/image" Target="../media/image184.wmf"/><Relationship Id="rId11" Type="http://schemas.openxmlformats.org/officeDocument/2006/relationships/oleObject" Target="../embeddings/oleObject174.bin"/><Relationship Id="rId5" Type="http://schemas.openxmlformats.org/officeDocument/2006/relationships/oleObject" Target="../embeddings/oleObject171.bin"/><Relationship Id="rId15" Type="http://schemas.openxmlformats.org/officeDocument/2006/relationships/oleObject" Target="../embeddings/oleObject176.bin"/><Relationship Id="rId10" Type="http://schemas.openxmlformats.org/officeDocument/2006/relationships/image" Target="../media/image186.wmf"/><Relationship Id="rId4" Type="http://schemas.openxmlformats.org/officeDocument/2006/relationships/notesSlide" Target="../notesSlides/notesSlide72.xml"/><Relationship Id="rId9" Type="http://schemas.openxmlformats.org/officeDocument/2006/relationships/oleObject" Target="../embeddings/oleObject173.bin"/><Relationship Id="rId14" Type="http://schemas.openxmlformats.org/officeDocument/2006/relationships/image" Target="../media/image188.wmf"/></Relationships>
</file>

<file path=ppt/slides/_rels/slide73.x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slideLayout" Target="../slideLayouts/slideLayout7.xml"/><Relationship Id="rId7" Type="http://schemas.openxmlformats.org/officeDocument/2006/relationships/oleObject" Target="../embeddings/oleObject178.bin"/><Relationship Id="rId12" Type="http://schemas.openxmlformats.org/officeDocument/2006/relationships/image" Target="../media/image193.wmf"/><Relationship Id="rId2" Type="http://schemas.openxmlformats.org/officeDocument/2006/relationships/tags" Target="../tags/tag67.xml"/><Relationship Id="rId1" Type="http://schemas.openxmlformats.org/officeDocument/2006/relationships/vmlDrawing" Target="../drawings/vmlDrawing54.vml"/><Relationship Id="rId6" Type="http://schemas.openxmlformats.org/officeDocument/2006/relationships/image" Target="../media/image190.wmf"/><Relationship Id="rId11" Type="http://schemas.openxmlformats.org/officeDocument/2006/relationships/oleObject" Target="../embeddings/oleObject180.bin"/><Relationship Id="rId5" Type="http://schemas.openxmlformats.org/officeDocument/2006/relationships/oleObject" Target="../embeddings/oleObject177.bin"/><Relationship Id="rId10" Type="http://schemas.openxmlformats.org/officeDocument/2006/relationships/image" Target="../media/image192.wmf"/><Relationship Id="rId4" Type="http://schemas.openxmlformats.org/officeDocument/2006/relationships/notesSlide" Target="../notesSlides/notesSlide73.xml"/><Relationship Id="rId9" Type="http://schemas.openxmlformats.org/officeDocument/2006/relationships/oleObject" Target="../embeddings/oleObject179.bin"/></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slideLayout" Target="../slideLayouts/slideLayout7.xml"/><Relationship Id="rId7" Type="http://schemas.openxmlformats.org/officeDocument/2006/relationships/oleObject" Target="../embeddings/oleObject9.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slideLayout" Target="../slideLayouts/slideLayout7.xml"/><Relationship Id="rId7" Type="http://schemas.openxmlformats.org/officeDocument/2006/relationships/oleObject" Target="../embeddings/oleObject11.bin"/><Relationship Id="rId12" Type="http://schemas.openxmlformats.org/officeDocument/2006/relationships/image" Target="../media/image14.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1.e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3.emf"/><Relationship Id="rId4" Type="http://schemas.openxmlformats.org/officeDocument/2006/relationships/notesSlide" Target="../notesSlides/notesSlide9.xml"/><Relationship Id="rId9"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flipV="1">
            <a:off x="0" y="0"/>
            <a:ext cx="4961528" cy="4114800"/>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等腰三角形 5"/>
          <p:cNvSpPr/>
          <p:nvPr/>
        </p:nvSpPr>
        <p:spPr>
          <a:xfrm rot="10800000" flipV="1">
            <a:off x="10055786" y="5086350"/>
            <a:ext cx="2136213" cy="1771650"/>
          </a:xfrm>
          <a:prstGeom prst="triangle">
            <a:avLst>
              <a:gd name="adj" fmla="val 0"/>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8" name="直接连接符 7"/>
          <p:cNvCxnSpPr/>
          <p:nvPr/>
        </p:nvCxnSpPr>
        <p:spPr>
          <a:xfrm flipH="1">
            <a:off x="1622774" y="3045418"/>
            <a:ext cx="1146506" cy="950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 y="4456560"/>
            <a:ext cx="2895599" cy="24014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961528" y="0"/>
            <a:ext cx="2429874" cy="20151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181366" y="2380269"/>
            <a:ext cx="6502101" cy="769441"/>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prstClr val="black"/>
                </a:solidFill>
                <a:effectLst/>
                <a:uLnTx/>
                <a:uFillTx/>
                <a:latin typeface="Agency FB" panose="020B0503020202020204" pitchFamily="34" charset="0"/>
                <a:ea typeface="微软雅黑"/>
                <a:cs typeface="+mn-cs"/>
              </a:rPr>
              <a:t>第四章 正弦稳态电路分析</a:t>
            </a:r>
          </a:p>
        </p:txBody>
      </p:sp>
      <p:cxnSp>
        <p:nvCxnSpPr>
          <p:cNvPr id="24" name="直接连接符 23"/>
          <p:cNvCxnSpPr/>
          <p:nvPr/>
        </p:nvCxnSpPr>
        <p:spPr>
          <a:xfrm flipH="1">
            <a:off x="11569700" y="4310556"/>
            <a:ext cx="622300" cy="5161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2176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1"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500"/>
                                        <p:tgtEl>
                                          <p:spTgt spid="24"/>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sp>
        <p:nvSpPr>
          <p:cNvPr id="16" name="Text Box 5">
            <a:extLst>
              <a:ext uri="{FF2B5EF4-FFF2-40B4-BE49-F238E27FC236}">
                <a16:creationId xmlns:a16="http://schemas.microsoft.com/office/drawing/2014/main" id="{2579CB04-3F39-4D47-B429-702261DA4E04}"/>
              </a:ext>
            </a:extLst>
          </p:cNvPr>
          <p:cNvSpPr txBox="1">
            <a:spLocks noChangeArrowheads="1"/>
          </p:cNvSpPr>
          <p:nvPr/>
        </p:nvSpPr>
        <p:spPr bwMode="auto">
          <a:xfrm>
            <a:off x="647700" y="1417965"/>
            <a:ext cx="10877550" cy="523220"/>
          </a:xfrm>
          <a:prstGeom prst="rect">
            <a:avLst/>
          </a:prstGeom>
          <a:noFill/>
          <a:ln w="9525">
            <a:noFill/>
            <a:miter lim="800000"/>
            <a:headEnd/>
            <a:tailEnd/>
          </a:ln>
          <a:effectLst/>
        </p:spPr>
        <p:txBody>
          <a:bodyPr wrap="square">
            <a:spAutoFit/>
          </a:bodyPr>
          <a:lstStyle/>
          <a:p>
            <a:pPr>
              <a:spcBef>
                <a:spcPct val="50000"/>
              </a:spcBef>
              <a:defRPr/>
            </a:pPr>
            <a:r>
              <a:rPr kumimoji="1" lang="zh-CN" altLang="en-US" sz="2800" b="1" dirty="0">
                <a:latin typeface="+mn-ea"/>
              </a:rPr>
              <a:t>    若一交流电压有效值为</a:t>
            </a:r>
            <a:r>
              <a:rPr kumimoji="1" lang="en-US" altLang="zh-CN" sz="2800" b="1" i="1" dirty="0">
                <a:latin typeface="+mn-ea"/>
              </a:rPr>
              <a:t>U</a:t>
            </a:r>
            <a:r>
              <a:rPr kumimoji="1" lang="en-US" altLang="zh-CN" sz="2800" b="1" dirty="0">
                <a:latin typeface="+mn-ea"/>
              </a:rPr>
              <a:t>=220V</a:t>
            </a:r>
            <a:r>
              <a:rPr kumimoji="1" lang="zh-CN" altLang="en-US" sz="2800" b="1" dirty="0">
                <a:latin typeface="+mn-ea"/>
              </a:rPr>
              <a:t>，则其最大值为</a:t>
            </a:r>
            <a:r>
              <a:rPr kumimoji="1" lang="en-US" altLang="zh-CN" sz="2800" b="1" i="1" dirty="0">
                <a:latin typeface="+mn-ea"/>
              </a:rPr>
              <a:t>U</a:t>
            </a:r>
            <a:r>
              <a:rPr kumimoji="1" lang="en-US" altLang="zh-CN" sz="2800" b="1" baseline="-25000" dirty="0">
                <a:latin typeface="+mn-ea"/>
              </a:rPr>
              <a:t>m</a:t>
            </a:r>
            <a:r>
              <a:rPr kumimoji="1" lang="en-US" altLang="zh-CN" sz="2800" b="1" dirty="0">
                <a:latin typeface="+mn-ea"/>
                <a:sym typeface="Symbol" pitchFamily="18" charset="2"/>
              </a:rPr>
              <a:t></a:t>
            </a:r>
            <a:r>
              <a:rPr kumimoji="1" lang="en-US" altLang="zh-CN" sz="2800" b="1" dirty="0">
                <a:latin typeface="+mn-ea"/>
              </a:rPr>
              <a:t>311V</a:t>
            </a:r>
            <a:r>
              <a:rPr kumimoji="1" lang="zh-CN" altLang="en-US" sz="2800" b="1" dirty="0">
                <a:latin typeface="+mn-ea"/>
              </a:rPr>
              <a:t>；</a:t>
            </a:r>
          </a:p>
        </p:txBody>
      </p:sp>
      <p:sp>
        <p:nvSpPr>
          <p:cNvPr id="17" name="Text Box 6">
            <a:extLst>
              <a:ext uri="{FF2B5EF4-FFF2-40B4-BE49-F238E27FC236}">
                <a16:creationId xmlns:a16="http://schemas.microsoft.com/office/drawing/2014/main" id="{13D09913-2D98-46B0-8611-394743F59681}"/>
              </a:ext>
            </a:extLst>
          </p:cNvPr>
          <p:cNvSpPr txBox="1">
            <a:spLocks noChangeArrowheads="1"/>
          </p:cNvSpPr>
          <p:nvPr/>
        </p:nvSpPr>
        <p:spPr bwMode="auto">
          <a:xfrm>
            <a:off x="647700" y="2190749"/>
            <a:ext cx="10877549" cy="1599733"/>
          </a:xfrm>
          <a:prstGeom prst="rect">
            <a:avLst/>
          </a:prstGeom>
          <a:noFill/>
          <a:ln w="9525">
            <a:noFill/>
            <a:miter lim="800000"/>
            <a:headEnd/>
            <a:tailEnd/>
          </a:ln>
        </p:spPr>
        <p:txBody>
          <a:bodyPr wrap="square">
            <a:spAutoFit/>
          </a:bodyPr>
          <a:lstStyle/>
          <a:p>
            <a:pPr algn="just">
              <a:lnSpc>
                <a:spcPct val="120000"/>
              </a:lnSpc>
              <a:tabLst>
                <a:tab pos="476250" algn="l"/>
                <a:tab pos="571500" algn="l"/>
              </a:tabLst>
              <a:defRPr/>
            </a:pPr>
            <a:r>
              <a:rPr kumimoji="1" lang="zh-CN" altLang="en-US" sz="2800" b="1" dirty="0">
                <a:latin typeface="+mn-ea"/>
              </a:rPr>
              <a:t>    工程上说的正弦电压、电流一般指有效值，如设备铭牌额定值、电网的电压等级等。但绝缘水平、耐压值指的是最大值。因此，在考虑电器设备的耐压水平时应按最大值考虑。</a:t>
            </a:r>
          </a:p>
        </p:txBody>
      </p:sp>
      <p:sp>
        <p:nvSpPr>
          <p:cNvPr id="18" name="Text Box 7">
            <a:extLst>
              <a:ext uri="{FF2B5EF4-FFF2-40B4-BE49-F238E27FC236}">
                <a16:creationId xmlns:a16="http://schemas.microsoft.com/office/drawing/2014/main" id="{50D06679-9164-4802-B831-508E7422D536}"/>
              </a:ext>
            </a:extLst>
          </p:cNvPr>
          <p:cNvSpPr txBox="1">
            <a:spLocks noChangeArrowheads="1"/>
          </p:cNvSpPr>
          <p:nvPr/>
        </p:nvSpPr>
        <p:spPr bwMode="auto">
          <a:xfrm>
            <a:off x="647700" y="4040046"/>
            <a:ext cx="10877548" cy="523220"/>
          </a:xfrm>
          <a:prstGeom prst="rect">
            <a:avLst/>
          </a:prstGeom>
          <a:noFill/>
          <a:ln w="9525">
            <a:noFill/>
            <a:miter lim="800000"/>
            <a:headEnd/>
            <a:tailEnd/>
          </a:ln>
          <a:effectLst/>
        </p:spPr>
        <p:txBody>
          <a:bodyPr wrap="square">
            <a:spAutoFit/>
          </a:bodyPr>
          <a:lstStyle/>
          <a:p>
            <a:pPr>
              <a:spcBef>
                <a:spcPct val="50000"/>
              </a:spcBef>
              <a:defRPr/>
            </a:pPr>
            <a:r>
              <a:rPr kumimoji="1" lang="zh-CN" altLang="en-US" sz="2800" b="1" dirty="0">
                <a:latin typeface="+mn-ea"/>
              </a:rPr>
              <a:t>    测量中，电磁式交流电压、电流表读数均为有效值。</a:t>
            </a:r>
          </a:p>
        </p:txBody>
      </p:sp>
      <p:sp>
        <p:nvSpPr>
          <p:cNvPr id="20" name="Text Box 8">
            <a:extLst>
              <a:ext uri="{FF2B5EF4-FFF2-40B4-BE49-F238E27FC236}">
                <a16:creationId xmlns:a16="http://schemas.microsoft.com/office/drawing/2014/main" id="{E54DA8C5-6BC5-4686-9EEA-C16385789CE1}"/>
              </a:ext>
            </a:extLst>
          </p:cNvPr>
          <p:cNvSpPr txBox="1">
            <a:spLocks noChangeArrowheads="1"/>
          </p:cNvSpPr>
          <p:nvPr/>
        </p:nvSpPr>
        <p:spPr bwMode="auto">
          <a:xfrm>
            <a:off x="647699" y="4812830"/>
            <a:ext cx="10877547" cy="523220"/>
          </a:xfrm>
          <a:prstGeom prst="rect">
            <a:avLst/>
          </a:prstGeom>
          <a:noFill/>
          <a:ln w="9525">
            <a:noFill/>
            <a:miter lim="800000"/>
            <a:headEnd/>
            <a:tailEnd/>
          </a:ln>
          <a:effectLst/>
        </p:spPr>
        <p:txBody>
          <a:bodyPr wrap="square">
            <a:spAutoFit/>
          </a:bodyPr>
          <a:lstStyle/>
          <a:p>
            <a:pPr>
              <a:spcBef>
                <a:spcPct val="50000"/>
              </a:spcBef>
              <a:defRPr/>
            </a:pPr>
            <a:r>
              <a:rPr kumimoji="1" lang="en-US" altLang="zh-CN" sz="2800" b="1" dirty="0">
                <a:solidFill>
                  <a:srgbClr val="FF0000"/>
                </a:solidFill>
                <a:latin typeface="+mn-ea"/>
              </a:rPr>
              <a:t>    </a:t>
            </a:r>
            <a:r>
              <a:rPr kumimoji="1" lang="zh-CN" altLang="en-US" sz="2800" b="1" dirty="0">
                <a:solidFill>
                  <a:srgbClr val="FF0000"/>
                </a:solidFill>
                <a:latin typeface="+mn-ea"/>
              </a:rPr>
              <a:t>注意</a:t>
            </a:r>
            <a:r>
              <a:rPr kumimoji="1" lang="en-US" altLang="zh-CN" sz="2800" b="1" dirty="0">
                <a:solidFill>
                  <a:srgbClr val="FF0000"/>
                </a:solidFill>
                <a:latin typeface="+mn-ea"/>
              </a:rPr>
              <a:t>: </a:t>
            </a:r>
            <a:r>
              <a:rPr kumimoji="1" lang="zh-CN" altLang="en-US" sz="2800" b="1" dirty="0">
                <a:solidFill>
                  <a:srgbClr val="FF0000"/>
                </a:solidFill>
                <a:latin typeface="+mn-ea"/>
              </a:rPr>
              <a:t>区分电压、电流的瞬时值、最大值、有效值的符号。</a:t>
            </a:r>
            <a:endParaRPr kumimoji="1" lang="zh-CN" altLang="en-US" sz="2800" b="1" dirty="0">
              <a:latin typeface="+mn-ea"/>
            </a:endParaRPr>
          </a:p>
        </p:txBody>
      </p:sp>
    </p:spTree>
    <p:custDataLst>
      <p:tags r:id="rId1"/>
    </p:custDataLst>
    <p:extLst>
      <p:ext uri="{BB962C8B-B14F-4D97-AF65-F5344CB8AC3E}">
        <p14:creationId xmlns:p14="http://schemas.microsoft.com/office/powerpoint/2010/main" val="37905722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p:bldP spid="18" grpId="0"/>
      <p:bldP spid="2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sp>
        <p:nvSpPr>
          <p:cNvPr id="18" name="文本框 17">
            <a:extLst>
              <a:ext uri="{FF2B5EF4-FFF2-40B4-BE49-F238E27FC236}">
                <a16:creationId xmlns:a16="http://schemas.microsoft.com/office/drawing/2014/main" id="{948A60DE-A640-471C-AB95-749042459E1E}"/>
              </a:ext>
            </a:extLst>
          </p:cNvPr>
          <p:cNvSpPr txBox="1"/>
          <p:nvPr/>
        </p:nvSpPr>
        <p:spPr>
          <a:xfrm>
            <a:off x="541538" y="804277"/>
            <a:ext cx="11123720" cy="646331"/>
          </a:xfrm>
          <a:prstGeom prst="rect">
            <a:avLst/>
          </a:prstGeom>
          <a:noFill/>
        </p:spPr>
        <p:txBody>
          <a:bodyPr wrap="square" rtlCol="0">
            <a:spAutoFit/>
          </a:bodyPr>
          <a:lstStyle/>
          <a:p>
            <a:r>
              <a:rPr lang="zh-CN" altLang="en-US" sz="3600" b="1" dirty="0">
                <a:solidFill>
                  <a:srgbClr val="FF0000"/>
                </a:solidFill>
              </a:rPr>
              <a:t>同频率正弦量的相位差</a:t>
            </a:r>
          </a:p>
        </p:txBody>
      </p:sp>
      <p:sp>
        <p:nvSpPr>
          <p:cNvPr id="9" name="文本框 8">
            <a:extLst>
              <a:ext uri="{FF2B5EF4-FFF2-40B4-BE49-F238E27FC236}">
                <a16:creationId xmlns:a16="http://schemas.microsoft.com/office/drawing/2014/main" id="{7FEDB6E0-B904-452A-A303-8D39747C59B7}"/>
              </a:ext>
            </a:extLst>
          </p:cNvPr>
          <p:cNvSpPr txBox="1"/>
          <p:nvPr/>
        </p:nvSpPr>
        <p:spPr>
          <a:xfrm>
            <a:off x="541538" y="1850718"/>
            <a:ext cx="11123720" cy="523220"/>
          </a:xfrm>
          <a:prstGeom prst="rect">
            <a:avLst/>
          </a:prstGeom>
          <a:noFill/>
        </p:spPr>
        <p:txBody>
          <a:bodyPr wrap="square" rtlCol="0">
            <a:spAutoFit/>
          </a:bodyPr>
          <a:lstStyle/>
          <a:p>
            <a:r>
              <a:rPr lang="zh-CN" altLang="en-US" sz="2800" b="1" dirty="0">
                <a:latin typeface="+mn-ea"/>
              </a:rPr>
              <a:t>    两个正弦电压或电流相位之差，称为相位差∆</a:t>
            </a:r>
            <a:r>
              <a:rPr lang="en-US" altLang="zh-CN" sz="2800" b="1" i="1" dirty="0">
                <a:latin typeface="+mn-ea"/>
              </a:rPr>
              <a:t>φ</a:t>
            </a:r>
            <a:r>
              <a:rPr lang="zh-CN" altLang="en-US" sz="2800" b="1" dirty="0">
                <a:latin typeface="+mn-ea"/>
              </a:rPr>
              <a:t>。</a:t>
            </a:r>
          </a:p>
        </p:txBody>
      </p:sp>
      <p:sp>
        <p:nvSpPr>
          <p:cNvPr id="4" name="矩形 3">
            <a:extLst>
              <a:ext uri="{FF2B5EF4-FFF2-40B4-BE49-F238E27FC236}">
                <a16:creationId xmlns:a16="http://schemas.microsoft.com/office/drawing/2014/main" id="{3D98CBA1-BE26-45FF-AA70-873B1CACD93F}"/>
              </a:ext>
            </a:extLst>
          </p:cNvPr>
          <p:cNvSpPr/>
          <p:nvPr/>
        </p:nvSpPr>
        <p:spPr>
          <a:xfrm>
            <a:off x="541538" y="2774048"/>
            <a:ext cx="5030544" cy="523220"/>
          </a:xfrm>
          <a:prstGeom prst="rect">
            <a:avLst/>
          </a:prstGeom>
        </p:spPr>
        <p:txBody>
          <a:bodyPr wrap="none">
            <a:spAutoFit/>
          </a:bodyPr>
          <a:lstStyle/>
          <a:p>
            <a:pPr eaLnBrk="0" hangingPunct="0">
              <a:spcBef>
                <a:spcPct val="50000"/>
              </a:spcBef>
              <a:defRPr/>
            </a:pPr>
            <a:r>
              <a:rPr kumimoji="1" lang="zh-CN" altLang="en-US" sz="2800" b="1" dirty="0">
                <a:latin typeface="+mn-ea"/>
              </a:rPr>
              <a:t>    如两个</a:t>
            </a:r>
            <a:r>
              <a:rPr kumimoji="1" lang="zh-CN" altLang="en-US" sz="2800" b="1" dirty="0">
                <a:solidFill>
                  <a:srgbClr val="FF0000"/>
                </a:solidFill>
                <a:latin typeface="+mn-ea"/>
              </a:rPr>
              <a:t>同频率</a:t>
            </a:r>
            <a:r>
              <a:rPr kumimoji="1" lang="zh-CN" altLang="en-US" sz="2800" b="1" dirty="0">
                <a:latin typeface="+mn-ea"/>
              </a:rPr>
              <a:t>的正弦电流：</a:t>
            </a:r>
            <a:r>
              <a:rPr kumimoji="1" lang="zh-CN" altLang="en-US" sz="2800" b="1" dirty="0">
                <a:effectLst>
                  <a:outerShdw blurRad="38100" dist="38100" dir="2700000" algn="tl">
                    <a:srgbClr val="C0C0C0"/>
                  </a:outerShdw>
                </a:effectLst>
                <a:latin typeface="+mn-ea"/>
              </a:rPr>
              <a:t> </a:t>
            </a:r>
          </a:p>
        </p:txBody>
      </p:sp>
      <p:graphicFrame>
        <p:nvGraphicFramePr>
          <p:cNvPr id="5" name="对象 4">
            <a:extLst>
              <a:ext uri="{FF2B5EF4-FFF2-40B4-BE49-F238E27FC236}">
                <a16:creationId xmlns:a16="http://schemas.microsoft.com/office/drawing/2014/main" id="{84305075-461A-41EA-B6CF-1B70D317272D}"/>
              </a:ext>
            </a:extLst>
          </p:cNvPr>
          <p:cNvGraphicFramePr>
            <a:graphicFrameLocks noChangeAspect="1"/>
          </p:cNvGraphicFramePr>
          <p:nvPr>
            <p:extLst>
              <p:ext uri="{D42A27DB-BD31-4B8C-83A1-F6EECF244321}">
                <p14:modId xmlns:p14="http://schemas.microsoft.com/office/powerpoint/2010/main" val="1141303685"/>
              </p:ext>
            </p:extLst>
          </p:nvPr>
        </p:nvGraphicFramePr>
        <p:xfrm>
          <a:off x="4377984" y="3560733"/>
          <a:ext cx="3450827" cy="1119187"/>
        </p:xfrm>
        <a:graphic>
          <a:graphicData uri="http://schemas.openxmlformats.org/presentationml/2006/ole">
            <mc:AlternateContent xmlns:mc="http://schemas.openxmlformats.org/markup-compatibility/2006">
              <mc:Choice xmlns:v="urn:schemas-microsoft-com:vml" Requires="v">
                <p:oleObj spid="_x0000_s113866" name="Equation" r:id="rId5" imgW="1409400" imgH="457200" progId="Equation.DSMT4">
                  <p:embed/>
                </p:oleObj>
              </mc:Choice>
              <mc:Fallback>
                <p:oleObj name="Equation" r:id="rId5" imgW="1409400" imgH="457200" progId="Equation.DSMT4">
                  <p:embed/>
                  <p:pic>
                    <p:nvPicPr>
                      <p:cNvPr id="0" name=""/>
                      <p:cNvPicPr/>
                      <p:nvPr/>
                    </p:nvPicPr>
                    <p:blipFill>
                      <a:blip r:embed="rId6"/>
                      <a:stretch>
                        <a:fillRect/>
                      </a:stretch>
                    </p:blipFill>
                    <p:spPr>
                      <a:xfrm>
                        <a:off x="4377984" y="3560733"/>
                        <a:ext cx="3450827" cy="1119187"/>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0999B253-E297-48CF-B165-B71437C3521A}"/>
              </a:ext>
            </a:extLst>
          </p:cNvPr>
          <p:cNvSpPr/>
          <p:nvPr/>
        </p:nvSpPr>
        <p:spPr>
          <a:xfrm>
            <a:off x="541538" y="4943385"/>
            <a:ext cx="2517036" cy="523220"/>
          </a:xfrm>
          <a:prstGeom prst="rect">
            <a:avLst/>
          </a:prstGeom>
        </p:spPr>
        <p:txBody>
          <a:bodyPr wrap="none">
            <a:spAutoFit/>
          </a:bodyPr>
          <a:lstStyle/>
          <a:p>
            <a:pPr eaLnBrk="0" hangingPunct="0">
              <a:spcBef>
                <a:spcPct val="50000"/>
              </a:spcBef>
              <a:defRPr/>
            </a:pPr>
            <a:r>
              <a:rPr kumimoji="1" lang="zh-CN" altLang="en-US" sz="2800" b="1" dirty="0">
                <a:latin typeface="+mn-ea"/>
              </a:rPr>
              <a:t>    相位差为：</a:t>
            </a:r>
            <a:r>
              <a:rPr kumimoji="1" lang="zh-CN" altLang="en-US" sz="2800" b="1" dirty="0">
                <a:effectLst>
                  <a:outerShdw blurRad="38100" dist="38100" dir="2700000" algn="tl">
                    <a:srgbClr val="C0C0C0"/>
                  </a:outerShdw>
                </a:effectLst>
                <a:latin typeface="+mn-ea"/>
              </a:rPr>
              <a:t> </a:t>
            </a:r>
          </a:p>
        </p:txBody>
      </p:sp>
      <p:graphicFrame>
        <p:nvGraphicFramePr>
          <p:cNvPr id="6" name="对象 5">
            <a:extLst>
              <a:ext uri="{FF2B5EF4-FFF2-40B4-BE49-F238E27FC236}">
                <a16:creationId xmlns:a16="http://schemas.microsoft.com/office/drawing/2014/main" id="{29423C98-3070-43FD-A4DA-116201168AE8}"/>
              </a:ext>
            </a:extLst>
          </p:cNvPr>
          <p:cNvGraphicFramePr>
            <a:graphicFrameLocks noChangeAspect="1"/>
          </p:cNvGraphicFramePr>
          <p:nvPr>
            <p:extLst>
              <p:ext uri="{D42A27DB-BD31-4B8C-83A1-F6EECF244321}">
                <p14:modId xmlns:p14="http://schemas.microsoft.com/office/powerpoint/2010/main" val="4189399671"/>
              </p:ext>
            </p:extLst>
          </p:nvPr>
        </p:nvGraphicFramePr>
        <p:xfrm>
          <a:off x="3857624" y="4943385"/>
          <a:ext cx="4794207" cy="513665"/>
        </p:xfrm>
        <a:graphic>
          <a:graphicData uri="http://schemas.openxmlformats.org/presentationml/2006/ole">
            <mc:AlternateContent xmlns:mc="http://schemas.openxmlformats.org/markup-compatibility/2006">
              <mc:Choice xmlns:v="urn:schemas-microsoft-com:vml" Requires="v">
                <p:oleObj spid="_x0000_s113867" name="Equation" r:id="rId7" imgW="2133360" imgH="228600" progId="Equation.DSMT4">
                  <p:embed/>
                </p:oleObj>
              </mc:Choice>
              <mc:Fallback>
                <p:oleObj name="Equation" r:id="rId7" imgW="2133360" imgH="228600" progId="Equation.DSMT4">
                  <p:embed/>
                  <p:pic>
                    <p:nvPicPr>
                      <p:cNvPr id="0" name=""/>
                      <p:cNvPicPr/>
                      <p:nvPr/>
                    </p:nvPicPr>
                    <p:blipFill>
                      <a:blip r:embed="rId8"/>
                      <a:stretch>
                        <a:fillRect/>
                      </a:stretch>
                    </p:blipFill>
                    <p:spPr>
                      <a:xfrm>
                        <a:off x="3857624" y="4943385"/>
                        <a:ext cx="4794207" cy="513665"/>
                      </a:xfrm>
                      <a:prstGeom prst="rect">
                        <a:avLst/>
                      </a:prstGeom>
                    </p:spPr>
                  </p:pic>
                </p:oleObj>
              </mc:Fallback>
            </mc:AlternateContent>
          </a:graphicData>
        </a:graphic>
      </p:graphicFrame>
      <p:sp>
        <p:nvSpPr>
          <p:cNvPr id="15" name="Text Box 11">
            <a:extLst>
              <a:ext uri="{FF2B5EF4-FFF2-40B4-BE49-F238E27FC236}">
                <a16:creationId xmlns:a16="http://schemas.microsoft.com/office/drawing/2014/main" id="{29E0078F-BCCF-49C7-8286-4989DA924D07}"/>
              </a:ext>
            </a:extLst>
          </p:cNvPr>
          <p:cNvSpPr txBox="1">
            <a:spLocks noChangeArrowheads="1"/>
          </p:cNvSpPr>
          <p:nvPr/>
        </p:nvSpPr>
        <p:spPr bwMode="auto">
          <a:xfrm>
            <a:off x="541537" y="5720515"/>
            <a:ext cx="11123719"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dirty="0">
                <a:latin typeface="+mn-ea"/>
                <a:ea typeface="+mn-ea"/>
              </a:rPr>
              <a:t>    </a:t>
            </a:r>
            <a:r>
              <a:rPr kumimoji="1" lang="zh-CN" altLang="en-US" sz="2800" b="1" dirty="0">
                <a:latin typeface="+mn-ea"/>
                <a:ea typeface="+mn-ea"/>
              </a:rPr>
              <a:t>上式表明两个同频率正弦量在任意时刻的相位差均等于它们</a:t>
            </a:r>
            <a:r>
              <a:rPr kumimoji="1" lang="zh-CN" altLang="en-US" sz="2800" b="1" dirty="0">
                <a:solidFill>
                  <a:srgbClr val="FF0000"/>
                </a:solidFill>
                <a:latin typeface="+mn-ea"/>
                <a:ea typeface="+mn-ea"/>
              </a:rPr>
              <a:t>初相之差，与时间</a:t>
            </a:r>
            <a:r>
              <a:rPr kumimoji="1" lang="en-US" altLang="zh-CN" sz="2800" b="1" dirty="0">
                <a:solidFill>
                  <a:srgbClr val="FF0000"/>
                </a:solidFill>
                <a:latin typeface="+mn-ea"/>
                <a:ea typeface="+mn-ea"/>
              </a:rPr>
              <a:t>t</a:t>
            </a:r>
            <a:r>
              <a:rPr kumimoji="1" lang="zh-CN" altLang="en-US" sz="2800" b="1" dirty="0">
                <a:solidFill>
                  <a:srgbClr val="FF0000"/>
                </a:solidFill>
                <a:latin typeface="+mn-ea"/>
                <a:ea typeface="+mn-ea"/>
              </a:rPr>
              <a:t>无关</a:t>
            </a:r>
            <a:r>
              <a:rPr kumimoji="1" lang="zh-CN" altLang="en-US" sz="2800" b="1" dirty="0">
                <a:latin typeface="+mn-ea"/>
                <a:ea typeface="+mn-ea"/>
              </a:rPr>
              <a:t>。</a:t>
            </a:r>
          </a:p>
        </p:txBody>
      </p:sp>
    </p:spTree>
    <p:custDataLst>
      <p:tags r:id="rId2"/>
    </p:custDataLst>
    <p:extLst>
      <p:ext uri="{BB962C8B-B14F-4D97-AF65-F5344CB8AC3E}">
        <p14:creationId xmlns:p14="http://schemas.microsoft.com/office/powerpoint/2010/main" val="8134956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P spid="4"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sp>
        <p:nvSpPr>
          <p:cNvPr id="9" name="文本框 8">
            <a:extLst>
              <a:ext uri="{FF2B5EF4-FFF2-40B4-BE49-F238E27FC236}">
                <a16:creationId xmlns:a16="http://schemas.microsoft.com/office/drawing/2014/main" id="{7FEDB6E0-B904-452A-A303-8D39747C59B7}"/>
              </a:ext>
            </a:extLst>
          </p:cNvPr>
          <p:cNvSpPr txBox="1"/>
          <p:nvPr/>
        </p:nvSpPr>
        <p:spPr>
          <a:xfrm>
            <a:off x="541537" y="1250861"/>
            <a:ext cx="11123720" cy="2452210"/>
          </a:xfrm>
          <a:prstGeom prst="rect">
            <a:avLst/>
          </a:prstGeom>
          <a:noFill/>
        </p:spPr>
        <p:txBody>
          <a:bodyPr wrap="square" rtlCol="0">
            <a:spAutoFit/>
          </a:bodyPr>
          <a:lstStyle/>
          <a:p>
            <a:pPr>
              <a:lnSpc>
                <a:spcPct val="110000"/>
              </a:lnSpc>
              <a:spcBef>
                <a:spcPct val="50000"/>
              </a:spcBef>
            </a:pPr>
            <a:r>
              <a:rPr kumimoji="1" lang="zh-CN" altLang="en-US" sz="2800" b="1" dirty="0">
                <a:latin typeface="+mn-ea"/>
              </a:rPr>
              <a:t>    相位差</a:t>
            </a:r>
            <a:r>
              <a:rPr kumimoji="1" lang="en-US" altLang="zh-CN" sz="2800" b="1" i="1" dirty="0">
                <a:latin typeface="+mn-ea"/>
                <a:sym typeface="Symbol" panose="05050102010706020507" pitchFamily="18" charset="2"/>
              </a:rPr>
              <a:t>Δ</a:t>
            </a:r>
            <a:r>
              <a:rPr kumimoji="1" lang="en-US" altLang="zh-CN" sz="2800" b="1" dirty="0">
                <a:latin typeface="+mn-ea"/>
                <a:sym typeface="Symbol" panose="05050102010706020507" pitchFamily="18" charset="2"/>
              </a:rPr>
              <a:t>(</a:t>
            </a:r>
            <a:r>
              <a:rPr kumimoji="1" lang="en-US" altLang="zh-CN" sz="2800" b="1" i="1" dirty="0">
                <a:latin typeface="+mn-ea"/>
                <a:sym typeface="Symbol" panose="05050102010706020507" pitchFamily="18" charset="2"/>
              </a:rPr>
              <a:t>Δ</a:t>
            </a:r>
            <a:r>
              <a:rPr kumimoji="1" lang="en-US" altLang="zh-CN" sz="2800" b="1" dirty="0">
                <a:latin typeface="+mn-ea"/>
                <a:sym typeface="Symbol" panose="05050102010706020507" pitchFamily="18" charset="2"/>
              </a:rPr>
              <a:t> ∈[-</a:t>
            </a:r>
            <a:r>
              <a:rPr kumimoji="1" lang="el-GR" altLang="zh-CN" sz="2800" b="1" dirty="0">
                <a:latin typeface="+mn-ea"/>
                <a:sym typeface="Symbol" panose="05050102010706020507" pitchFamily="18" charset="2"/>
              </a:rPr>
              <a:t>π</a:t>
            </a:r>
            <a:r>
              <a:rPr kumimoji="1" lang="en-US" altLang="zh-CN" sz="2800" b="1" dirty="0">
                <a:latin typeface="+mn-ea"/>
                <a:sym typeface="Symbol" panose="05050102010706020507" pitchFamily="18" charset="2"/>
              </a:rPr>
              <a:t>,</a:t>
            </a:r>
            <a:r>
              <a:rPr kumimoji="1" lang="el-GR" altLang="zh-CN" sz="2800" b="1" dirty="0">
                <a:latin typeface="+mn-ea"/>
                <a:sym typeface="Symbol" panose="05050102010706020507" pitchFamily="18" charset="2"/>
              </a:rPr>
              <a:t>π</a:t>
            </a:r>
            <a:r>
              <a:rPr kumimoji="1" lang="en-US" altLang="zh-CN" sz="2800" b="1" dirty="0">
                <a:latin typeface="+mn-ea"/>
                <a:sym typeface="Symbol" panose="05050102010706020507" pitchFamily="18" charset="2"/>
              </a:rPr>
              <a:t>])</a:t>
            </a:r>
            <a:r>
              <a:rPr kumimoji="1" lang="zh-CN" altLang="en-US" sz="2800" b="1" dirty="0">
                <a:latin typeface="+mn-ea"/>
              </a:rPr>
              <a:t>反映出电流</a:t>
            </a:r>
            <a:r>
              <a:rPr kumimoji="1" lang="en-US" altLang="zh-CN" sz="2800" b="1" i="1" dirty="0">
                <a:latin typeface="+mn-ea"/>
              </a:rPr>
              <a:t>i</a:t>
            </a:r>
            <a:r>
              <a:rPr kumimoji="1" lang="en-US" altLang="zh-CN" sz="2800" b="1" baseline="-30000" dirty="0">
                <a:latin typeface="+mn-ea"/>
              </a:rPr>
              <a:t>1</a:t>
            </a:r>
            <a:r>
              <a:rPr kumimoji="1" lang="en-US" altLang="zh-CN" sz="2800" b="1" dirty="0">
                <a:latin typeface="+mn-ea"/>
              </a:rPr>
              <a:t>(</a:t>
            </a:r>
            <a:r>
              <a:rPr kumimoji="1" lang="en-US" altLang="zh-CN" sz="2800" b="1" i="1" dirty="0">
                <a:latin typeface="+mn-ea"/>
              </a:rPr>
              <a:t>t</a:t>
            </a:r>
            <a:r>
              <a:rPr kumimoji="1" lang="en-US" altLang="zh-CN" sz="2800" b="1" dirty="0">
                <a:latin typeface="+mn-ea"/>
              </a:rPr>
              <a:t>)</a:t>
            </a:r>
            <a:r>
              <a:rPr kumimoji="1" lang="zh-CN" altLang="en-US" sz="2800" b="1" dirty="0">
                <a:latin typeface="+mn-ea"/>
              </a:rPr>
              <a:t>与电流</a:t>
            </a:r>
            <a:r>
              <a:rPr kumimoji="1" lang="en-US" altLang="zh-CN" sz="2800" b="1" i="1" dirty="0">
                <a:latin typeface="+mn-ea"/>
              </a:rPr>
              <a:t>i</a:t>
            </a:r>
            <a:r>
              <a:rPr kumimoji="1" lang="en-US" altLang="zh-CN" sz="2800" b="1" baseline="-30000" dirty="0">
                <a:latin typeface="+mn-ea"/>
              </a:rPr>
              <a:t>2</a:t>
            </a:r>
            <a:r>
              <a:rPr kumimoji="1" lang="en-US" altLang="zh-CN" sz="2800" b="1" dirty="0">
                <a:latin typeface="+mn-ea"/>
              </a:rPr>
              <a:t>(</a:t>
            </a:r>
            <a:r>
              <a:rPr kumimoji="1" lang="en-US" altLang="zh-CN" sz="2800" b="1" i="1" dirty="0">
                <a:latin typeface="+mn-ea"/>
              </a:rPr>
              <a:t>t</a:t>
            </a:r>
            <a:r>
              <a:rPr kumimoji="1" lang="en-US" altLang="zh-CN" sz="2800" b="1" dirty="0">
                <a:latin typeface="+mn-ea"/>
              </a:rPr>
              <a:t>)</a:t>
            </a:r>
            <a:r>
              <a:rPr kumimoji="1" lang="zh-CN" altLang="en-US" sz="2800" b="1" dirty="0">
                <a:latin typeface="+mn-ea"/>
              </a:rPr>
              <a:t>在时间上的超前和滞后关系：          </a:t>
            </a:r>
          </a:p>
          <a:p>
            <a:pPr lvl="1">
              <a:lnSpc>
                <a:spcPct val="110000"/>
              </a:lnSpc>
              <a:spcBef>
                <a:spcPct val="50000"/>
              </a:spcBef>
              <a:buFontTx/>
              <a:buChar char="•"/>
            </a:pPr>
            <a:r>
              <a:rPr kumimoji="1" lang="zh-CN" altLang="en-US" sz="2800" b="1" dirty="0">
                <a:latin typeface="+mn-ea"/>
              </a:rPr>
              <a:t>当</a:t>
            </a:r>
            <a:r>
              <a:rPr kumimoji="1" lang="en-US" altLang="zh-CN" sz="2800" b="1" i="1" dirty="0">
                <a:latin typeface="+mn-ea"/>
                <a:sym typeface="Symbol" panose="05050102010706020507" pitchFamily="18" charset="2"/>
              </a:rPr>
              <a:t>Δ</a:t>
            </a:r>
            <a:r>
              <a:rPr kumimoji="1" lang="en-US" altLang="zh-CN" sz="2800" b="1" dirty="0">
                <a:latin typeface="+mn-ea"/>
                <a:sym typeface="Symbol" panose="05050102010706020507" pitchFamily="18" charset="2"/>
              </a:rPr>
              <a:t> </a:t>
            </a:r>
            <a:r>
              <a:rPr kumimoji="1" lang="en-US" altLang="zh-CN" sz="2800" b="1" i="1" dirty="0">
                <a:latin typeface="+mn-ea"/>
              </a:rPr>
              <a:t>=</a:t>
            </a:r>
            <a:r>
              <a:rPr kumimoji="1" lang="en-US" altLang="zh-CN" sz="2800" b="1" i="1" dirty="0">
                <a:latin typeface="+mn-ea"/>
                <a:sym typeface="Symbol" panose="05050102010706020507" pitchFamily="18" charset="2"/>
              </a:rPr>
              <a:t></a:t>
            </a:r>
            <a:r>
              <a:rPr kumimoji="1" lang="en-US" altLang="zh-CN" sz="2800" b="1" baseline="-30000" dirty="0">
                <a:latin typeface="+mn-ea"/>
              </a:rPr>
              <a:t>1</a:t>
            </a:r>
            <a:r>
              <a:rPr kumimoji="1" lang="en-US" altLang="zh-CN" sz="2800" b="1" dirty="0">
                <a:latin typeface="+mn-ea"/>
              </a:rPr>
              <a:t>-</a:t>
            </a:r>
            <a:r>
              <a:rPr kumimoji="1" lang="en-US" altLang="zh-CN" sz="2800" b="1" i="1" dirty="0">
                <a:latin typeface="+mn-ea"/>
                <a:sym typeface="Symbol" panose="05050102010706020507" pitchFamily="18" charset="2"/>
              </a:rPr>
              <a:t></a:t>
            </a:r>
            <a:r>
              <a:rPr kumimoji="1" lang="en-US" altLang="zh-CN" sz="2800" b="1" baseline="-30000" dirty="0">
                <a:latin typeface="+mn-ea"/>
              </a:rPr>
              <a:t>2</a:t>
            </a:r>
            <a:r>
              <a:rPr kumimoji="1" lang="en-US" altLang="zh-CN" sz="2800" b="1" dirty="0">
                <a:latin typeface="+mn-ea"/>
              </a:rPr>
              <a:t>&gt;0</a:t>
            </a:r>
            <a:r>
              <a:rPr kumimoji="1" lang="zh-CN" altLang="en-US" sz="2800" b="1" dirty="0">
                <a:latin typeface="+mn-ea"/>
              </a:rPr>
              <a:t>时，表明</a:t>
            </a:r>
            <a:r>
              <a:rPr kumimoji="1" lang="en-US" altLang="zh-CN" sz="2800" b="1" i="1" dirty="0">
                <a:latin typeface="+mn-ea"/>
              </a:rPr>
              <a:t>i</a:t>
            </a:r>
            <a:r>
              <a:rPr kumimoji="1" lang="en-US" altLang="zh-CN" sz="2800" b="1" baseline="-30000" dirty="0">
                <a:latin typeface="+mn-ea"/>
              </a:rPr>
              <a:t>1</a:t>
            </a:r>
            <a:r>
              <a:rPr kumimoji="1" lang="en-US" altLang="zh-CN" sz="2800" b="1" dirty="0">
                <a:latin typeface="+mn-ea"/>
              </a:rPr>
              <a:t>(</a:t>
            </a:r>
            <a:r>
              <a:rPr kumimoji="1" lang="en-US" altLang="zh-CN" sz="2800" b="1" i="1" dirty="0">
                <a:latin typeface="+mn-ea"/>
              </a:rPr>
              <a:t>t</a:t>
            </a:r>
            <a:r>
              <a:rPr kumimoji="1" lang="en-US" altLang="zh-CN" sz="2800" b="1" dirty="0">
                <a:latin typeface="+mn-ea"/>
              </a:rPr>
              <a:t>)</a:t>
            </a:r>
            <a:r>
              <a:rPr kumimoji="1" lang="zh-CN" altLang="en-US" sz="2800" b="1" dirty="0">
                <a:latin typeface="+mn-ea"/>
              </a:rPr>
              <a:t>超前</a:t>
            </a:r>
            <a:r>
              <a:rPr kumimoji="1" lang="en-US" altLang="zh-CN" sz="2800" b="1" i="1" dirty="0">
                <a:latin typeface="+mn-ea"/>
              </a:rPr>
              <a:t>i</a:t>
            </a:r>
            <a:r>
              <a:rPr kumimoji="1" lang="en-US" altLang="zh-CN" sz="2800" b="1" baseline="-30000" dirty="0">
                <a:latin typeface="+mn-ea"/>
              </a:rPr>
              <a:t>2</a:t>
            </a:r>
            <a:r>
              <a:rPr kumimoji="1" lang="en-US" altLang="zh-CN" sz="2800" b="1" dirty="0">
                <a:latin typeface="+mn-ea"/>
              </a:rPr>
              <a:t>(</a:t>
            </a:r>
            <a:r>
              <a:rPr kumimoji="1" lang="en-US" altLang="zh-CN" sz="2800" b="1" i="1" dirty="0">
                <a:latin typeface="+mn-ea"/>
              </a:rPr>
              <a:t>t</a:t>
            </a:r>
            <a:r>
              <a:rPr kumimoji="1" lang="en-US" altLang="zh-CN" sz="2800" b="1" dirty="0">
                <a:latin typeface="+mn-ea"/>
              </a:rPr>
              <a:t>)</a:t>
            </a:r>
            <a:r>
              <a:rPr kumimoji="1" lang="zh-CN" altLang="en-US" sz="2800" b="1" dirty="0">
                <a:latin typeface="+mn-ea"/>
              </a:rPr>
              <a:t>，超前的角度为</a:t>
            </a:r>
            <a:r>
              <a:rPr kumimoji="1" lang="en-US" altLang="zh-CN" sz="2800" b="1" i="1" dirty="0">
                <a:latin typeface="+mn-ea"/>
                <a:sym typeface="Symbol" panose="05050102010706020507" pitchFamily="18" charset="2"/>
              </a:rPr>
              <a:t>Δ</a:t>
            </a:r>
            <a:r>
              <a:rPr kumimoji="1" lang="zh-CN" altLang="en-US" sz="2800" b="1" dirty="0">
                <a:latin typeface="+mn-ea"/>
              </a:rPr>
              <a:t>。                 </a:t>
            </a:r>
          </a:p>
          <a:p>
            <a:pPr lvl="1">
              <a:lnSpc>
                <a:spcPct val="110000"/>
              </a:lnSpc>
              <a:spcBef>
                <a:spcPct val="50000"/>
              </a:spcBef>
              <a:buFontTx/>
              <a:buChar char="•"/>
            </a:pPr>
            <a:r>
              <a:rPr kumimoji="1" lang="zh-CN" altLang="en-US" sz="2800" b="1" dirty="0">
                <a:latin typeface="+mn-ea"/>
              </a:rPr>
              <a:t>当</a:t>
            </a:r>
            <a:r>
              <a:rPr kumimoji="1" lang="en-US" altLang="zh-CN" sz="2800" b="1" i="1" dirty="0">
                <a:latin typeface="+mn-ea"/>
                <a:sym typeface="Symbol" panose="05050102010706020507" pitchFamily="18" charset="2"/>
              </a:rPr>
              <a:t>Δ</a:t>
            </a:r>
            <a:r>
              <a:rPr kumimoji="1" lang="en-US" altLang="zh-CN" sz="2800" b="1" dirty="0">
                <a:latin typeface="+mn-ea"/>
                <a:sym typeface="Symbol" panose="05050102010706020507" pitchFamily="18" charset="2"/>
              </a:rPr>
              <a:t> </a:t>
            </a:r>
            <a:r>
              <a:rPr kumimoji="1" lang="en-US" altLang="zh-CN" sz="2800" b="1" i="1" dirty="0">
                <a:latin typeface="+mn-ea"/>
              </a:rPr>
              <a:t>=</a:t>
            </a:r>
            <a:r>
              <a:rPr kumimoji="1" lang="en-US" altLang="zh-CN" sz="2800" b="1" i="1" dirty="0">
                <a:latin typeface="+mn-ea"/>
                <a:sym typeface="Symbol" panose="05050102010706020507" pitchFamily="18" charset="2"/>
              </a:rPr>
              <a:t></a:t>
            </a:r>
            <a:r>
              <a:rPr kumimoji="1" lang="en-US" altLang="zh-CN" sz="2800" b="1" baseline="-30000" dirty="0">
                <a:latin typeface="+mn-ea"/>
              </a:rPr>
              <a:t>1</a:t>
            </a:r>
            <a:r>
              <a:rPr kumimoji="1" lang="en-US" altLang="zh-CN" sz="2800" b="1" dirty="0">
                <a:latin typeface="+mn-ea"/>
              </a:rPr>
              <a:t>-</a:t>
            </a:r>
            <a:r>
              <a:rPr kumimoji="1" lang="en-US" altLang="zh-CN" sz="2800" b="1" i="1" dirty="0">
                <a:latin typeface="+mn-ea"/>
                <a:sym typeface="Symbol" panose="05050102010706020507" pitchFamily="18" charset="2"/>
              </a:rPr>
              <a:t></a:t>
            </a:r>
            <a:r>
              <a:rPr kumimoji="1" lang="en-US" altLang="zh-CN" sz="2800" b="1" baseline="-30000" dirty="0">
                <a:latin typeface="+mn-ea"/>
              </a:rPr>
              <a:t>2</a:t>
            </a:r>
            <a:r>
              <a:rPr kumimoji="1" lang="en-US" altLang="zh-CN" sz="2800" b="1" dirty="0">
                <a:latin typeface="+mn-ea"/>
              </a:rPr>
              <a:t>&lt;0</a:t>
            </a:r>
            <a:r>
              <a:rPr kumimoji="1" lang="zh-CN" altLang="en-US" sz="2800" b="1" dirty="0">
                <a:latin typeface="+mn-ea"/>
              </a:rPr>
              <a:t>时，表明</a:t>
            </a:r>
            <a:r>
              <a:rPr kumimoji="1" lang="en-US" altLang="zh-CN" sz="2800" b="1" i="1" dirty="0">
                <a:latin typeface="+mn-ea"/>
              </a:rPr>
              <a:t>i</a:t>
            </a:r>
            <a:r>
              <a:rPr kumimoji="1" lang="en-US" altLang="zh-CN" sz="2800" b="1" baseline="-30000" dirty="0">
                <a:latin typeface="+mn-ea"/>
              </a:rPr>
              <a:t>1</a:t>
            </a:r>
            <a:r>
              <a:rPr kumimoji="1" lang="en-US" altLang="zh-CN" sz="2800" b="1" dirty="0">
                <a:latin typeface="+mn-ea"/>
              </a:rPr>
              <a:t>(</a:t>
            </a:r>
            <a:r>
              <a:rPr kumimoji="1" lang="en-US" altLang="zh-CN" sz="2800" b="1" i="1" dirty="0">
                <a:latin typeface="+mn-ea"/>
              </a:rPr>
              <a:t>t</a:t>
            </a:r>
            <a:r>
              <a:rPr kumimoji="1" lang="en-US" altLang="zh-CN" sz="2800" b="1" dirty="0">
                <a:latin typeface="+mn-ea"/>
              </a:rPr>
              <a:t>)</a:t>
            </a:r>
            <a:r>
              <a:rPr kumimoji="1" lang="zh-CN" altLang="en-US" sz="2800" b="1" dirty="0">
                <a:latin typeface="+mn-ea"/>
              </a:rPr>
              <a:t>滞后</a:t>
            </a:r>
            <a:r>
              <a:rPr kumimoji="1" lang="en-US" altLang="zh-CN" sz="2800" b="1" i="1" dirty="0">
                <a:latin typeface="+mn-ea"/>
              </a:rPr>
              <a:t>i</a:t>
            </a:r>
            <a:r>
              <a:rPr kumimoji="1" lang="en-US" altLang="zh-CN" sz="2800" b="1" baseline="-30000" dirty="0">
                <a:latin typeface="+mn-ea"/>
              </a:rPr>
              <a:t>2</a:t>
            </a:r>
            <a:r>
              <a:rPr kumimoji="1" lang="en-US" altLang="zh-CN" sz="2800" b="1" dirty="0">
                <a:latin typeface="+mn-ea"/>
              </a:rPr>
              <a:t>(</a:t>
            </a:r>
            <a:r>
              <a:rPr kumimoji="1" lang="en-US" altLang="zh-CN" sz="2800" b="1" i="1" dirty="0">
                <a:latin typeface="+mn-ea"/>
              </a:rPr>
              <a:t>t</a:t>
            </a:r>
            <a:r>
              <a:rPr kumimoji="1" lang="en-US" altLang="zh-CN" sz="2800" b="1" dirty="0">
                <a:latin typeface="+mn-ea"/>
              </a:rPr>
              <a:t>)</a:t>
            </a:r>
            <a:r>
              <a:rPr kumimoji="1" lang="zh-CN" altLang="en-US" sz="2800" b="1" dirty="0">
                <a:latin typeface="+mn-ea"/>
              </a:rPr>
              <a:t>，滞后的角度为</a:t>
            </a:r>
            <a:r>
              <a:rPr kumimoji="1" lang="en-US" altLang="zh-CN" sz="2800" b="1" dirty="0">
                <a:latin typeface="+mn-ea"/>
              </a:rPr>
              <a:t>|</a:t>
            </a:r>
            <a:r>
              <a:rPr kumimoji="1" lang="en-US" altLang="zh-CN" sz="2800" b="1" i="1" dirty="0">
                <a:latin typeface="+mn-ea"/>
                <a:sym typeface="Symbol" panose="05050102010706020507" pitchFamily="18" charset="2"/>
              </a:rPr>
              <a:t>Δ</a:t>
            </a:r>
            <a:r>
              <a:rPr kumimoji="1" lang="en-US" altLang="zh-CN" sz="2800" b="1" dirty="0">
                <a:latin typeface="+mn-ea"/>
                <a:sym typeface="Symbol" panose="05050102010706020507" pitchFamily="18" charset="2"/>
              </a:rPr>
              <a:t> </a:t>
            </a:r>
            <a:r>
              <a:rPr kumimoji="1" lang="en-US" altLang="zh-CN" sz="2800" b="1" dirty="0">
                <a:latin typeface="+mn-ea"/>
              </a:rPr>
              <a:t>|</a:t>
            </a:r>
            <a:r>
              <a:rPr kumimoji="1" lang="zh-CN" altLang="en-US" sz="2800" b="1" dirty="0">
                <a:latin typeface="+mn-ea"/>
              </a:rPr>
              <a:t>。</a:t>
            </a:r>
          </a:p>
        </p:txBody>
      </p:sp>
      <p:sp>
        <p:nvSpPr>
          <p:cNvPr id="2" name="矩形 1">
            <a:extLst>
              <a:ext uri="{FF2B5EF4-FFF2-40B4-BE49-F238E27FC236}">
                <a16:creationId xmlns:a16="http://schemas.microsoft.com/office/drawing/2014/main" id="{3A17FD1C-14C2-4036-A1DC-952147DACB97}"/>
              </a:ext>
            </a:extLst>
          </p:cNvPr>
          <p:cNvSpPr/>
          <p:nvPr/>
        </p:nvSpPr>
        <p:spPr>
          <a:xfrm>
            <a:off x="541537" y="3956981"/>
            <a:ext cx="11123720" cy="1815882"/>
          </a:xfrm>
          <a:prstGeom prst="rect">
            <a:avLst/>
          </a:prstGeom>
        </p:spPr>
        <p:txBody>
          <a:bodyPr wrap="square">
            <a:spAutoFit/>
          </a:bodyPr>
          <a:lstStyle/>
          <a:p>
            <a:pPr lvl="1">
              <a:spcBef>
                <a:spcPct val="50000"/>
              </a:spcBef>
              <a:buFontTx/>
              <a:buChar char="•"/>
            </a:pPr>
            <a:r>
              <a:rPr kumimoji="1" lang="zh-CN" altLang="en-US" sz="2800" b="1" dirty="0">
                <a:latin typeface="+mn-ea"/>
              </a:rPr>
              <a:t>当</a:t>
            </a:r>
            <a:r>
              <a:rPr kumimoji="1" lang="en-US" altLang="zh-CN" sz="2800" b="1" i="1" dirty="0">
                <a:latin typeface="+mn-ea"/>
                <a:sym typeface="Symbol" panose="05050102010706020507" pitchFamily="18" charset="2"/>
              </a:rPr>
              <a:t>Δ</a:t>
            </a:r>
            <a:r>
              <a:rPr kumimoji="1" lang="en-US" altLang="zh-CN" sz="2800" b="1" dirty="0">
                <a:latin typeface="+mn-ea"/>
                <a:sym typeface="Symbol" panose="05050102010706020507" pitchFamily="18" charset="2"/>
              </a:rPr>
              <a:t> </a:t>
            </a:r>
            <a:r>
              <a:rPr kumimoji="1" lang="en-US" altLang="zh-CN" sz="2800" b="1" i="1" dirty="0">
                <a:latin typeface="+mn-ea"/>
              </a:rPr>
              <a:t>=</a:t>
            </a:r>
            <a:r>
              <a:rPr kumimoji="1" lang="en-US" altLang="zh-CN" sz="2800" b="1" i="1" dirty="0">
                <a:latin typeface="+mn-ea"/>
                <a:sym typeface="Symbol" panose="05050102010706020507" pitchFamily="18" charset="2"/>
              </a:rPr>
              <a:t></a:t>
            </a:r>
            <a:r>
              <a:rPr kumimoji="1" lang="en-US" altLang="zh-CN" sz="2800" b="1" baseline="-30000" dirty="0">
                <a:latin typeface="+mn-ea"/>
              </a:rPr>
              <a:t>1</a:t>
            </a:r>
            <a:r>
              <a:rPr kumimoji="1" lang="en-US" altLang="zh-CN" sz="2800" b="1" dirty="0">
                <a:latin typeface="+mn-ea"/>
              </a:rPr>
              <a:t>-</a:t>
            </a:r>
            <a:r>
              <a:rPr kumimoji="1" lang="en-US" altLang="zh-CN" sz="2800" b="1" i="1" dirty="0">
                <a:latin typeface="+mn-ea"/>
                <a:sym typeface="Symbol" panose="05050102010706020507" pitchFamily="18" charset="2"/>
              </a:rPr>
              <a:t></a:t>
            </a:r>
            <a:r>
              <a:rPr kumimoji="1" lang="en-US" altLang="zh-CN" sz="2800" b="1" baseline="-30000" dirty="0">
                <a:latin typeface="+mn-ea"/>
              </a:rPr>
              <a:t>2 </a:t>
            </a:r>
            <a:r>
              <a:rPr kumimoji="1" lang="en-US" altLang="zh-CN" sz="2800" b="1" dirty="0">
                <a:latin typeface="+mn-ea"/>
              </a:rPr>
              <a:t>= 0</a:t>
            </a:r>
            <a:r>
              <a:rPr kumimoji="1" lang="zh-CN" altLang="en-US" sz="2800" b="1" dirty="0">
                <a:latin typeface="+mn-ea"/>
              </a:rPr>
              <a:t>时， </a:t>
            </a:r>
            <a:r>
              <a:rPr kumimoji="1" lang="en-US" altLang="zh-CN" sz="2800" b="1" i="1" dirty="0">
                <a:latin typeface="+mn-ea"/>
              </a:rPr>
              <a:t>i</a:t>
            </a:r>
            <a:r>
              <a:rPr kumimoji="1" lang="en-US" altLang="zh-CN" sz="2800" b="1" baseline="-30000" dirty="0">
                <a:latin typeface="+mn-ea"/>
              </a:rPr>
              <a:t>1</a:t>
            </a:r>
            <a:r>
              <a:rPr kumimoji="1" lang="en-US" altLang="zh-CN" sz="2800" b="1" dirty="0">
                <a:latin typeface="+mn-ea"/>
              </a:rPr>
              <a:t>(</a:t>
            </a:r>
            <a:r>
              <a:rPr kumimoji="1" lang="en-US" altLang="zh-CN" sz="2800" b="1" i="1" dirty="0">
                <a:latin typeface="+mn-ea"/>
              </a:rPr>
              <a:t>t</a:t>
            </a:r>
            <a:r>
              <a:rPr kumimoji="1" lang="en-US" altLang="zh-CN" sz="2800" b="1" dirty="0">
                <a:latin typeface="+mn-ea"/>
              </a:rPr>
              <a:t>)</a:t>
            </a:r>
            <a:r>
              <a:rPr kumimoji="1" lang="zh-CN" altLang="en-US" sz="2800" b="1" dirty="0">
                <a:latin typeface="+mn-ea"/>
              </a:rPr>
              <a:t>与</a:t>
            </a:r>
            <a:r>
              <a:rPr kumimoji="1" lang="en-US" altLang="zh-CN" sz="2800" b="1" i="1" dirty="0">
                <a:latin typeface="+mn-ea"/>
              </a:rPr>
              <a:t>i</a:t>
            </a:r>
            <a:r>
              <a:rPr kumimoji="1" lang="en-US" altLang="zh-CN" sz="2800" b="1" baseline="-30000" dirty="0">
                <a:latin typeface="+mn-ea"/>
              </a:rPr>
              <a:t>2</a:t>
            </a:r>
            <a:r>
              <a:rPr kumimoji="1" lang="en-US" altLang="zh-CN" sz="2800" b="1" dirty="0">
                <a:latin typeface="+mn-ea"/>
              </a:rPr>
              <a:t>(</a:t>
            </a:r>
            <a:r>
              <a:rPr kumimoji="1" lang="en-US" altLang="zh-CN" sz="2800" b="1" i="1" dirty="0">
                <a:latin typeface="+mn-ea"/>
              </a:rPr>
              <a:t>t</a:t>
            </a:r>
            <a:r>
              <a:rPr kumimoji="1" lang="en-US" altLang="zh-CN" sz="2800" b="1" dirty="0">
                <a:latin typeface="+mn-ea"/>
              </a:rPr>
              <a:t>)</a:t>
            </a:r>
            <a:r>
              <a:rPr kumimoji="1" lang="zh-CN" altLang="en-US" sz="2800" b="1" dirty="0">
                <a:latin typeface="+mn-ea"/>
              </a:rPr>
              <a:t>同相。                         </a:t>
            </a:r>
          </a:p>
          <a:p>
            <a:pPr lvl="1">
              <a:spcBef>
                <a:spcPct val="50000"/>
              </a:spcBef>
              <a:buFontTx/>
              <a:buChar char="•"/>
            </a:pPr>
            <a:r>
              <a:rPr kumimoji="1" lang="zh-CN" altLang="en-US" sz="2800" b="1" dirty="0">
                <a:latin typeface="+mn-ea"/>
              </a:rPr>
              <a:t>当</a:t>
            </a:r>
            <a:r>
              <a:rPr kumimoji="1" lang="en-US" altLang="zh-CN" sz="2800" b="1" i="1" dirty="0">
                <a:latin typeface="+mn-ea"/>
                <a:sym typeface="Symbol" panose="05050102010706020507" pitchFamily="18" charset="2"/>
              </a:rPr>
              <a:t>Δ</a:t>
            </a:r>
            <a:r>
              <a:rPr kumimoji="1" lang="en-US" altLang="zh-CN" sz="2800" b="1" dirty="0">
                <a:latin typeface="+mn-ea"/>
                <a:sym typeface="Symbol" panose="05050102010706020507" pitchFamily="18" charset="2"/>
              </a:rPr>
              <a:t> </a:t>
            </a:r>
            <a:r>
              <a:rPr kumimoji="1" lang="en-US" altLang="zh-CN" sz="2800" b="1" i="1" dirty="0">
                <a:latin typeface="+mn-ea"/>
              </a:rPr>
              <a:t>=</a:t>
            </a:r>
            <a:r>
              <a:rPr kumimoji="1" lang="en-US" altLang="zh-CN" sz="2800" b="1" i="1" dirty="0">
                <a:latin typeface="+mn-ea"/>
                <a:sym typeface="Symbol" panose="05050102010706020507" pitchFamily="18" charset="2"/>
              </a:rPr>
              <a:t></a:t>
            </a:r>
            <a:r>
              <a:rPr kumimoji="1" lang="en-US" altLang="zh-CN" sz="2800" b="1" baseline="-30000" dirty="0">
                <a:latin typeface="+mn-ea"/>
              </a:rPr>
              <a:t>1</a:t>
            </a:r>
            <a:r>
              <a:rPr kumimoji="1" lang="en-US" altLang="zh-CN" sz="2800" b="1" dirty="0">
                <a:latin typeface="+mn-ea"/>
              </a:rPr>
              <a:t>-</a:t>
            </a:r>
            <a:r>
              <a:rPr kumimoji="1" lang="en-US" altLang="zh-CN" sz="2800" b="1" i="1" dirty="0">
                <a:latin typeface="+mn-ea"/>
                <a:sym typeface="Symbol" panose="05050102010706020507" pitchFamily="18" charset="2"/>
              </a:rPr>
              <a:t></a:t>
            </a:r>
            <a:r>
              <a:rPr kumimoji="1" lang="en-US" altLang="zh-CN" sz="2800" b="1" baseline="-30000" dirty="0">
                <a:latin typeface="+mn-ea"/>
              </a:rPr>
              <a:t>2 </a:t>
            </a:r>
            <a:r>
              <a:rPr kumimoji="1" lang="en-US" altLang="zh-CN" sz="2800" b="1" dirty="0">
                <a:latin typeface="+mn-ea"/>
              </a:rPr>
              <a:t>= </a:t>
            </a:r>
            <a:r>
              <a:rPr kumimoji="1" lang="en-US" altLang="zh-CN" sz="2800" b="1" dirty="0">
                <a:latin typeface="+mn-ea"/>
                <a:sym typeface="Symbol" panose="05050102010706020507" pitchFamily="18" charset="2"/>
              </a:rPr>
              <a:t></a:t>
            </a:r>
            <a:r>
              <a:rPr kumimoji="1" lang="zh-CN" altLang="en-US" sz="2800" b="1" dirty="0">
                <a:latin typeface="+mn-ea"/>
              </a:rPr>
              <a:t>时， </a:t>
            </a:r>
            <a:r>
              <a:rPr kumimoji="1" lang="en-US" altLang="zh-CN" sz="2800" b="1" i="1" dirty="0">
                <a:latin typeface="+mn-ea"/>
              </a:rPr>
              <a:t>i</a:t>
            </a:r>
            <a:r>
              <a:rPr kumimoji="1" lang="en-US" altLang="zh-CN" sz="2800" b="1" baseline="-30000" dirty="0">
                <a:latin typeface="+mn-ea"/>
              </a:rPr>
              <a:t>1</a:t>
            </a:r>
            <a:r>
              <a:rPr kumimoji="1" lang="en-US" altLang="zh-CN" sz="2800" b="1" dirty="0">
                <a:latin typeface="+mn-ea"/>
              </a:rPr>
              <a:t>(</a:t>
            </a:r>
            <a:r>
              <a:rPr kumimoji="1" lang="en-US" altLang="zh-CN" sz="2800" b="1" i="1" dirty="0">
                <a:latin typeface="+mn-ea"/>
              </a:rPr>
              <a:t>t</a:t>
            </a:r>
            <a:r>
              <a:rPr kumimoji="1" lang="en-US" altLang="zh-CN" sz="2800" b="1" dirty="0">
                <a:latin typeface="+mn-ea"/>
              </a:rPr>
              <a:t>)</a:t>
            </a:r>
            <a:r>
              <a:rPr kumimoji="1" lang="zh-CN" altLang="en-US" sz="2800" b="1" dirty="0">
                <a:latin typeface="+mn-ea"/>
              </a:rPr>
              <a:t>与</a:t>
            </a:r>
            <a:r>
              <a:rPr kumimoji="1" lang="en-US" altLang="zh-CN" sz="2800" b="1" i="1" dirty="0">
                <a:latin typeface="+mn-ea"/>
              </a:rPr>
              <a:t>i</a:t>
            </a:r>
            <a:r>
              <a:rPr kumimoji="1" lang="en-US" altLang="zh-CN" sz="2800" b="1" baseline="-30000" dirty="0">
                <a:latin typeface="+mn-ea"/>
              </a:rPr>
              <a:t>2</a:t>
            </a:r>
            <a:r>
              <a:rPr kumimoji="1" lang="en-US" altLang="zh-CN" sz="2800" b="1" dirty="0">
                <a:latin typeface="+mn-ea"/>
              </a:rPr>
              <a:t>(</a:t>
            </a:r>
            <a:r>
              <a:rPr kumimoji="1" lang="en-US" altLang="zh-CN" sz="2800" b="1" i="1" dirty="0">
                <a:latin typeface="+mn-ea"/>
              </a:rPr>
              <a:t>t</a:t>
            </a:r>
            <a:r>
              <a:rPr kumimoji="1" lang="en-US" altLang="zh-CN" sz="2800" b="1" dirty="0">
                <a:latin typeface="+mn-ea"/>
              </a:rPr>
              <a:t>)</a:t>
            </a:r>
            <a:r>
              <a:rPr kumimoji="1" lang="zh-CN" altLang="en-US" sz="2800" b="1" dirty="0">
                <a:latin typeface="+mn-ea"/>
              </a:rPr>
              <a:t>反相。 </a:t>
            </a:r>
          </a:p>
          <a:p>
            <a:pPr lvl="1">
              <a:spcBef>
                <a:spcPct val="50000"/>
              </a:spcBef>
              <a:buFontTx/>
              <a:buChar char="•"/>
            </a:pPr>
            <a:r>
              <a:rPr kumimoji="1" lang="zh-CN" altLang="en-US" sz="2800" b="1" dirty="0">
                <a:latin typeface="+mn-ea"/>
              </a:rPr>
              <a:t>当</a:t>
            </a:r>
            <a:r>
              <a:rPr kumimoji="1" lang="en-US" altLang="zh-CN" sz="2800" b="1" i="1" dirty="0">
                <a:latin typeface="+mn-ea"/>
                <a:sym typeface="Symbol" panose="05050102010706020507" pitchFamily="18" charset="2"/>
              </a:rPr>
              <a:t>Δ</a:t>
            </a:r>
            <a:r>
              <a:rPr kumimoji="1" lang="en-US" altLang="zh-CN" sz="2800" b="1" dirty="0">
                <a:latin typeface="+mn-ea"/>
                <a:sym typeface="Symbol" panose="05050102010706020507" pitchFamily="18" charset="2"/>
              </a:rPr>
              <a:t> </a:t>
            </a:r>
            <a:r>
              <a:rPr kumimoji="1" lang="en-US" altLang="zh-CN" sz="2800" b="1" i="1" dirty="0">
                <a:latin typeface="+mn-ea"/>
              </a:rPr>
              <a:t>=</a:t>
            </a:r>
            <a:r>
              <a:rPr kumimoji="1" lang="en-US" altLang="zh-CN" sz="2800" b="1" i="1" dirty="0">
                <a:latin typeface="+mn-ea"/>
                <a:sym typeface="Symbol" panose="05050102010706020507" pitchFamily="18" charset="2"/>
              </a:rPr>
              <a:t></a:t>
            </a:r>
            <a:r>
              <a:rPr kumimoji="1" lang="en-US" altLang="zh-CN" sz="2800" b="1" baseline="-30000" dirty="0">
                <a:latin typeface="+mn-ea"/>
              </a:rPr>
              <a:t>1</a:t>
            </a:r>
            <a:r>
              <a:rPr kumimoji="1" lang="en-US" altLang="zh-CN" sz="2800" b="1" dirty="0">
                <a:latin typeface="+mn-ea"/>
              </a:rPr>
              <a:t>-</a:t>
            </a:r>
            <a:r>
              <a:rPr kumimoji="1" lang="en-US" altLang="zh-CN" sz="2800" b="1" i="1" dirty="0">
                <a:latin typeface="+mn-ea"/>
                <a:sym typeface="Symbol" panose="05050102010706020507" pitchFamily="18" charset="2"/>
              </a:rPr>
              <a:t></a:t>
            </a:r>
            <a:r>
              <a:rPr kumimoji="1" lang="en-US" altLang="zh-CN" sz="2800" b="1" baseline="-30000" dirty="0">
                <a:latin typeface="+mn-ea"/>
              </a:rPr>
              <a:t>2 </a:t>
            </a:r>
            <a:r>
              <a:rPr kumimoji="1" lang="en-US" altLang="zh-CN" sz="2800" b="1" dirty="0">
                <a:latin typeface="+mn-ea"/>
              </a:rPr>
              <a:t>= </a:t>
            </a:r>
            <a:r>
              <a:rPr kumimoji="1" lang="en-US" altLang="zh-CN" sz="2800" b="1" dirty="0">
                <a:latin typeface="+mn-ea"/>
                <a:sym typeface="Symbol" panose="05050102010706020507" pitchFamily="18" charset="2"/>
              </a:rPr>
              <a:t>/2</a:t>
            </a:r>
            <a:r>
              <a:rPr kumimoji="1" lang="zh-CN" altLang="en-US" sz="2800" b="1" dirty="0">
                <a:latin typeface="+mn-ea"/>
              </a:rPr>
              <a:t>时， </a:t>
            </a:r>
            <a:r>
              <a:rPr kumimoji="1" lang="en-US" altLang="zh-CN" sz="2800" b="1" i="1" dirty="0">
                <a:latin typeface="+mn-ea"/>
              </a:rPr>
              <a:t>i</a:t>
            </a:r>
            <a:r>
              <a:rPr kumimoji="1" lang="en-US" altLang="zh-CN" sz="2800" b="1" baseline="-30000" dirty="0">
                <a:latin typeface="+mn-ea"/>
              </a:rPr>
              <a:t>1</a:t>
            </a:r>
            <a:r>
              <a:rPr kumimoji="1" lang="en-US" altLang="zh-CN" sz="2800" b="1" dirty="0">
                <a:latin typeface="+mn-ea"/>
              </a:rPr>
              <a:t>(</a:t>
            </a:r>
            <a:r>
              <a:rPr kumimoji="1" lang="en-US" altLang="zh-CN" sz="2800" b="1" i="1" dirty="0">
                <a:latin typeface="+mn-ea"/>
              </a:rPr>
              <a:t>t</a:t>
            </a:r>
            <a:r>
              <a:rPr kumimoji="1" lang="en-US" altLang="zh-CN" sz="2800" b="1" dirty="0">
                <a:latin typeface="+mn-ea"/>
              </a:rPr>
              <a:t>)</a:t>
            </a:r>
            <a:r>
              <a:rPr kumimoji="1" lang="zh-CN" altLang="en-US" sz="2800" b="1" dirty="0">
                <a:latin typeface="+mn-ea"/>
              </a:rPr>
              <a:t>与</a:t>
            </a:r>
            <a:r>
              <a:rPr kumimoji="1" lang="en-US" altLang="zh-CN" sz="2800" b="1" i="1" dirty="0">
                <a:latin typeface="+mn-ea"/>
              </a:rPr>
              <a:t>i</a:t>
            </a:r>
            <a:r>
              <a:rPr kumimoji="1" lang="en-US" altLang="zh-CN" sz="2800" b="1" baseline="-30000" dirty="0">
                <a:latin typeface="+mn-ea"/>
              </a:rPr>
              <a:t>2</a:t>
            </a:r>
            <a:r>
              <a:rPr kumimoji="1" lang="en-US" altLang="zh-CN" sz="2800" b="1" dirty="0">
                <a:latin typeface="+mn-ea"/>
              </a:rPr>
              <a:t>(</a:t>
            </a:r>
            <a:r>
              <a:rPr kumimoji="1" lang="en-US" altLang="zh-CN" sz="2800" b="1" i="1" dirty="0">
                <a:latin typeface="+mn-ea"/>
              </a:rPr>
              <a:t>t</a:t>
            </a:r>
            <a:r>
              <a:rPr kumimoji="1" lang="en-US" altLang="zh-CN" sz="2800" b="1" dirty="0">
                <a:latin typeface="+mn-ea"/>
              </a:rPr>
              <a:t>)</a:t>
            </a:r>
            <a:r>
              <a:rPr kumimoji="1" lang="zh-CN" altLang="en-US" sz="2800" b="1" dirty="0">
                <a:latin typeface="+mn-ea"/>
              </a:rPr>
              <a:t>正交</a:t>
            </a:r>
          </a:p>
        </p:txBody>
      </p:sp>
    </p:spTree>
    <p:custDataLst>
      <p:tags r:id="rId1"/>
    </p:custDataLst>
    <p:extLst>
      <p:ext uri="{BB962C8B-B14F-4D97-AF65-F5344CB8AC3E}">
        <p14:creationId xmlns:p14="http://schemas.microsoft.com/office/powerpoint/2010/main" val="8173300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down)">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wipe(down)">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wipe(down)">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wipe(down)">
                                      <p:cBhvr>
                                        <p:cTn id="3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pic>
        <p:nvPicPr>
          <p:cNvPr id="7" name="Picture 12">
            <a:extLst>
              <a:ext uri="{FF2B5EF4-FFF2-40B4-BE49-F238E27FC236}">
                <a16:creationId xmlns:a16="http://schemas.microsoft.com/office/drawing/2014/main" id="{40ECD0AC-4A39-434D-A8A8-5073EBE5A02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448" r="3448"/>
          <a:stretch>
            <a:fillRect/>
          </a:stretch>
        </p:blipFill>
        <p:spPr bwMode="auto">
          <a:xfrm>
            <a:off x="1828799" y="1504950"/>
            <a:ext cx="8534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1946230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pic>
        <p:nvPicPr>
          <p:cNvPr id="6" name="Picture 7">
            <a:extLst>
              <a:ext uri="{FF2B5EF4-FFF2-40B4-BE49-F238E27FC236}">
                <a16:creationId xmlns:a16="http://schemas.microsoft.com/office/drawing/2014/main" id="{BD77E869-708E-4889-8D7D-463B595AFD6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8276"/>
          <a:stretch>
            <a:fillRect/>
          </a:stretch>
        </p:blipFill>
        <p:spPr bwMode="auto">
          <a:xfrm>
            <a:off x="2047875" y="1428750"/>
            <a:ext cx="8839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177431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pic>
        <p:nvPicPr>
          <p:cNvPr id="7" name="Picture 2">
            <a:extLst>
              <a:ext uri="{FF2B5EF4-FFF2-40B4-BE49-F238E27FC236}">
                <a16:creationId xmlns:a16="http://schemas.microsoft.com/office/drawing/2014/main" id="{AC280467-B938-4669-8342-E2E74B9EAA8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49425" r="4311"/>
          <a:stretch>
            <a:fillRect/>
          </a:stretch>
        </p:blipFill>
        <p:spPr bwMode="auto">
          <a:xfrm>
            <a:off x="1866899" y="1409700"/>
            <a:ext cx="84582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a:extLst>
              <a:ext uri="{FF2B5EF4-FFF2-40B4-BE49-F238E27FC236}">
                <a16:creationId xmlns:a16="http://schemas.microsoft.com/office/drawing/2014/main" id="{724C203A-31D9-42F3-9CC8-7DD71F95EE32}"/>
              </a:ext>
            </a:extLst>
          </p:cNvPr>
          <p:cNvSpPr txBox="1">
            <a:spLocks noChangeArrowheads="1"/>
          </p:cNvSpPr>
          <p:nvPr/>
        </p:nvSpPr>
        <p:spPr bwMode="auto">
          <a:xfrm>
            <a:off x="765275" y="5367923"/>
            <a:ext cx="10712349"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zh-CN" altLang="en-US" sz="2800" b="1" dirty="0">
                <a:solidFill>
                  <a:srgbClr val="FF0000"/>
                </a:solidFill>
                <a:latin typeface="+mn-ea"/>
                <a:ea typeface="+mn-ea"/>
              </a:rPr>
              <a:t>    注意：</a:t>
            </a:r>
            <a:r>
              <a:rPr kumimoji="1" lang="zh-CN" altLang="en-US" sz="2800" b="1" dirty="0">
                <a:latin typeface="+mn-ea"/>
                <a:ea typeface="+mn-ea"/>
              </a:rPr>
              <a:t>角频率不同的两个正弦间的相位差是时间</a:t>
            </a:r>
            <a:r>
              <a:rPr kumimoji="1" lang="en-US" altLang="zh-CN" sz="2800" b="1" dirty="0">
                <a:latin typeface="+mn-ea"/>
                <a:ea typeface="+mn-ea"/>
              </a:rPr>
              <a:t>t</a:t>
            </a:r>
            <a:r>
              <a:rPr kumimoji="1" lang="zh-CN" altLang="en-US" sz="2800" b="1" dirty="0">
                <a:latin typeface="+mn-ea"/>
                <a:ea typeface="+mn-ea"/>
              </a:rPr>
              <a:t>的函数，不再等于初相之差。 </a:t>
            </a:r>
          </a:p>
        </p:txBody>
      </p:sp>
    </p:spTree>
    <p:custDataLst>
      <p:tags r:id="rId1"/>
    </p:custDataLst>
    <p:extLst>
      <p:ext uri="{BB962C8B-B14F-4D97-AF65-F5344CB8AC3E}">
        <p14:creationId xmlns:p14="http://schemas.microsoft.com/office/powerpoint/2010/main" val="42864069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sp>
        <p:nvSpPr>
          <p:cNvPr id="8" name="文本框 7">
            <a:extLst>
              <a:ext uri="{FF2B5EF4-FFF2-40B4-BE49-F238E27FC236}">
                <a16:creationId xmlns:a16="http://schemas.microsoft.com/office/drawing/2014/main" id="{DF3BED4D-CCE5-452D-909D-F3C3BD866D44}"/>
              </a:ext>
            </a:extLst>
          </p:cNvPr>
          <p:cNvSpPr txBox="1"/>
          <p:nvPr/>
        </p:nvSpPr>
        <p:spPr>
          <a:xfrm>
            <a:off x="534140" y="809564"/>
            <a:ext cx="11123720" cy="523220"/>
          </a:xfrm>
          <a:prstGeom prst="rect">
            <a:avLst/>
          </a:prstGeom>
          <a:noFill/>
        </p:spPr>
        <p:txBody>
          <a:bodyPr wrap="square" rtlCol="0">
            <a:spAutoFit/>
          </a:bodyPr>
          <a:lstStyle/>
          <a:p>
            <a:r>
              <a:rPr lang="zh-CN" altLang="en-US" sz="2800" b="1" dirty="0">
                <a:solidFill>
                  <a:srgbClr val="FF0000"/>
                </a:solidFill>
                <a:latin typeface="+mn-ea"/>
              </a:rPr>
              <a:t>例题</a:t>
            </a:r>
          </a:p>
        </p:txBody>
      </p:sp>
      <p:grpSp>
        <p:nvGrpSpPr>
          <p:cNvPr id="27" name="组合 26">
            <a:extLst>
              <a:ext uri="{FF2B5EF4-FFF2-40B4-BE49-F238E27FC236}">
                <a16:creationId xmlns:a16="http://schemas.microsoft.com/office/drawing/2014/main" id="{C3A5F8AC-1F97-4872-8EFC-882FF8F553E0}"/>
              </a:ext>
            </a:extLst>
          </p:cNvPr>
          <p:cNvGrpSpPr/>
          <p:nvPr/>
        </p:nvGrpSpPr>
        <p:grpSpPr>
          <a:xfrm>
            <a:off x="534140" y="3066905"/>
            <a:ext cx="677664" cy="523220"/>
            <a:chOff x="1630530" y="3167367"/>
            <a:chExt cx="677664" cy="523220"/>
          </a:xfrm>
        </p:grpSpPr>
        <p:sp>
          <p:nvSpPr>
            <p:cNvPr id="28" name="矩形: 圆角 27">
              <a:extLst>
                <a:ext uri="{FF2B5EF4-FFF2-40B4-BE49-F238E27FC236}">
                  <a16:creationId xmlns:a16="http://schemas.microsoft.com/office/drawing/2014/main" id="{4DCAE5BC-A91E-47A9-AA7C-2B51AD8B4F0D}"/>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60A0EDCF-9360-4AB3-8C00-611E94052C9C}"/>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30" name="文本框 29">
            <a:extLst>
              <a:ext uri="{FF2B5EF4-FFF2-40B4-BE49-F238E27FC236}">
                <a16:creationId xmlns:a16="http://schemas.microsoft.com/office/drawing/2014/main" id="{50A3AA45-8C90-4F01-BB4D-09854F50B211}"/>
              </a:ext>
            </a:extLst>
          </p:cNvPr>
          <p:cNvSpPr txBox="1"/>
          <p:nvPr/>
        </p:nvSpPr>
        <p:spPr>
          <a:xfrm>
            <a:off x="1211803" y="3066905"/>
            <a:ext cx="7150962" cy="523220"/>
          </a:xfrm>
          <a:prstGeom prst="rect">
            <a:avLst/>
          </a:prstGeom>
          <a:noFill/>
        </p:spPr>
        <p:txBody>
          <a:bodyPr wrap="square" rtlCol="0">
            <a:spAutoFit/>
          </a:bodyPr>
          <a:lstStyle/>
          <a:p>
            <a:r>
              <a:rPr lang="zh-CN" altLang="en-US" sz="2800" b="1" dirty="0">
                <a:latin typeface="+mn-ea"/>
              </a:rPr>
              <a:t>电压可转换为</a:t>
            </a:r>
          </a:p>
        </p:txBody>
      </p:sp>
      <p:grpSp>
        <p:nvGrpSpPr>
          <p:cNvPr id="5" name="组合 4">
            <a:extLst>
              <a:ext uri="{FF2B5EF4-FFF2-40B4-BE49-F238E27FC236}">
                <a16:creationId xmlns:a16="http://schemas.microsoft.com/office/drawing/2014/main" id="{5CCF72F6-C014-4BEC-A104-3F7CFA0A7883}"/>
              </a:ext>
            </a:extLst>
          </p:cNvPr>
          <p:cNvGrpSpPr/>
          <p:nvPr/>
        </p:nvGrpSpPr>
        <p:grpSpPr>
          <a:xfrm>
            <a:off x="534140" y="1507347"/>
            <a:ext cx="11123720" cy="1384995"/>
            <a:chOff x="534140" y="1507347"/>
            <a:chExt cx="11123720" cy="1384995"/>
          </a:xfrm>
        </p:grpSpPr>
        <p:sp>
          <p:nvSpPr>
            <p:cNvPr id="24" name="文本框 23">
              <a:extLst>
                <a:ext uri="{FF2B5EF4-FFF2-40B4-BE49-F238E27FC236}">
                  <a16:creationId xmlns:a16="http://schemas.microsoft.com/office/drawing/2014/main" id="{A887F42C-E3C2-4B83-B861-16C407ABFCB2}"/>
                </a:ext>
              </a:extLst>
            </p:cNvPr>
            <p:cNvSpPr txBox="1"/>
            <p:nvPr/>
          </p:nvSpPr>
          <p:spPr>
            <a:xfrm>
              <a:off x="534140" y="1507347"/>
              <a:ext cx="11123720" cy="1384995"/>
            </a:xfrm>
            <a:prstGeom prst="rect">
              <a:avLst/>
            </a:prstGeom>
            <a:noFill/>
          </p:spPr>
          <p:txBody>
            <a:bodyPr wrap="square" rtlCol="0">
              <a:spAutoFit/>
            </a:bodyPr>
            <a:lstStyle/>
            <a:p>
              <a:r>
                <a:rPr lang="zh-CN" altLang="en-US" sz="2800" b="1" dirty="0">
                  <a:latin typeface="+mn-ea"/>
                </a:rPr>
                <a:t>例</a:t>
              </a:r>
              <a:r>
                <a:rPr lang="en-US" altLang="zh-CN" sz="2800" b="1" dirty="0">
                  <a:latin typeface="+mn-ea"/>
                </a:rPr>
                <a:t>4.1 </a:t>
              </a:r>
              <a:r>
                <a:rPr lang="zh-CN" altLang="en-US" sz="2800" b="1" dirty="0">
                  <a:latin typeface="+mn-ea"/>
                </a:rPr>
                <a:t>已知正弦电流</a:t>
              </a:r>
              <a:r>
                <a:rPr lang="en-US" altLang="zh-CN" sz="2800" b="1" dirty="0">
                  <a:latin typeface="+mn-ea"/>
                </a:rPr>
                <a:t>                                    </a:t>
              </a:r>
              <a:r>
                <a:rPr lang="zh-CN" altLang="en-US" sz="2800" b="1" dirty="0">
                  <a:latin typeface="+mn-ea"/>
                </a:rPr>
                <a:t>，</a:t>
              </a:r>
              <a:endParaRPr lang="en-US" altLang="zh-CN" sz="2800" b="1" dirty="0">
                <a:latin typeface="+mn-ea"/>
              </a:endParaRPr>
            </a:p>
            <a:p>
              <a:r>
                <a:rPr lang="zh-CN" altLang="en-US" sz="2800" b="1" dirty="0">
                  <a:latin typeface="+mn-ea"/>
                </a:rPr>
                <a:t>电压                                       。试分别画出它们的波形图，并求出它们的有效值、频率及相位差。</a:t>
              </a:r>
            </a:p>
          </p:txBody>
        </p:sp>
        <p:graphicFrame>
          <p:nvGraphicFramePr>
            <p:cNvPr id="2" name="对象 1">
              <a:extLst>
                <a:ext uri="{FF2B5EF4-FFF2-40B4-BE49-F238E27FC236}">
                  <a16:creationId xmlns:a16="http://schemas.microsoft.com/office/drawing/2014/main" id="{1F05D0EE-A19E-42B6-8C1C-04D2E577354C}"/>
                </a:ext>
              </a:extLst>
            </p:cNvPr>
            <p:cNvGraphicFramePr>
              <a:graphicFrameLocks noChangeAspect="1"/>
            </p:cNvGraphicFramePr>
            <p:nvPr>
              <p:extLst>
                <p:ext uri="{D42A27DB-BD31-4B8C-83A1-F6EECF244321}">
                  <p14:modId xmlns:p14="http://schemas.microsoft.com/office/powerpoint/2010/main" val="3358079485"/>
                </p:ext>
              </p:extLst>
            </p:nvPr>
          </p:nvGraphicFramePr>
          <p:xfrm>
            <a:off x="3758861" y="1575254"/>
            <a:ext cx="3857167" cy="482146"/>
          </p:xfrm>
          <a:graphic>
            <a:graphicData uri="http://schemas.openxmlformats.org/presentationml/2006/ole">
              <mc:AlternateContent xmlns:mc="http://schemas.openxmlformats.org/markup-compatibility/2006">
                <mc:Choice xmlns:v="urn:schemas-microsoft-com:vml" Requires="v">
                  <p:oleObj spid="_x0000_s63143" name="Equation" r:id="rId5" imgW="1625400" imgH="203040" progId="Equation.DSMT4">
                    <p:embed/>
                  </p:oleObj>
                </mc:Choice>
                <mc:Fallback>
                  <p:oleObj name="Equation" r:id="rId5" imgW="1625400" imgH="203040" progId="Equation.DSMT4">
                    <p:embed/>
                    <p:pic>
                      <p:nvPicPr>
                        <p:cNvPr id="0" name=""/>
                        <p:cNvPicPr/>
                        <p:nvPr/>
                      </p:nvPicPr>
                      <p:blipFill>
                        <a:blip r:embed="rId6"/>
                        <a:stretch>
                          <a:fillRect/>
                        </a:stretch>
                      </p:blipFill>
                      <p:spPr>
                        <a:xfrm>
                          <a:off x="3758861" y="1575254"/>
                          <a:ext cx="3857167" cy="48214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C4CC0B25-0360-4FC2-9DE7-A1075F1CD931}"/>
                </a:ext>
              </a:extLst>
            </p:cNvPr>
            <p:cNvGraphicFramePr>
              <a:graphicFrameLocks noChangeAspect="1"/>
            </p:cNvGraphicFramePr>
            <p:nvPr>
              <p:extLst>
                <p:ext uri="{D42A27DB-BD31-4B8C-83A1-F6EECF244321}">
                  <p14:modId xmlns:p14="http://schemas.microsoft.com/office/powerpoint/2010/main" val="1059446137"/>
                </p:ext>
              </p:extLst>
            </p:nvPr>
          </p:nvGraphicFramePr>
          <p:xfrm>
            <a:off x="1329454" y="1872351"/>
            <a:ext cx="4229101" cy="561909"/>
          </p:xfrm>
          <a:graphic>
            <a:graphicData uri="http://schemas.openxmlformats.org/presentationml/2006/ole">
              <mc:AlternateContent xmlns:mc="http://schemas.openxmlformats.org/markup-compatibility/2006">
                <mc:Choice xmlns:v="urn:schemas-microsoft-com:vml" Requires="v">
                  <p:oleObj spid="_x0000_s63144" name="Equation" r:id="rId7" imgW="1815840" imgH="241200" progId="Equation.DSMT4">
                    <p:embed/>
                  </p:oleObj>
                </mc:Choice>
                <mc:Fallback>
                  <p:oleObj name="Equation" r:id="rId7" imgW="1815840" imgH="241200" progId="Equation.DSMT4">
                    <p:embed/>
                    <p:pic>
                      <p:nvPicPr>
                        <p:cNvPr id="0" name=""/>
                        <p:cNvPicPr/>
                        <p:nvPr/>
                      </p:nvPicPr>
                      <p:blipFill>
                        <a:blip r:embed="rId8"/>
                        <a:stretch>
                          <a:fillRect/>
                        </a:stretch>
                      </p:blipFill>
                      <p:spPr>
                        <a:xfrm>
                          <a:off x="1329454" y="1872351"/>
                          <a:ext cx="4229101" cy="561909"/>
                        </a:xfrm>
                        <a:prstGeom prst="rect">
                          <a:avLst/>
                        </a:prstGeom>
                      </p:spPr>
                    </p:pic>
                  </p:oleObj>
                </mc:Fallback>
              </mc:AlternateContent>
            </a:graphicData>
          </a:graphic>
        </p:graphicFrame>
      </p:grpSp>
      <p:graphicFrame>
        <p:nvGraphicFramePr>
          <p:cNvPr id="6" name="对象 5">
            <a:extLst>
              <a:ext uri="{FF2B5EF4-FFF2-40B4-BE49-F238E27FC236}">
                <a16:creationId xmlns:a16="http://schemas.microsoft.com/office/drawing/2014/main" id="{C8CA8EC4-ADC0-493C-B270-CBD35A75803B}"/>
              </a:ext>
            </a:extLst>
          </p:cNvPr>
          <p:cNvGraphicFramePr>
            <a:graphicFrameLocks noChangeAspect="1"/>
          </p:cNvGraphicFramePr>
          <p:nvPr>
            <p:extLst>
              <p:ext uri="{D42A27DB-BD31-4B8C-83A1-F6EECF244321}">
                <p14:modId xmlns:p14="http://schemas.microsoft.com/office/powerpoint/2010/main" val="1668248638"/>
              </p:ext>
            </p:extLst>
          </p:nvPr>
        </p:nvGraphicFramePr>
        <p:xfrm>
          <a:off x="3296367" y="3764688"/>
          <a:ext cx="4524375" cy="1276350"/>
        </p:xfrm>
        <a:graphic>
          <a:graphicData uri="http://schemas.openxmlformats.org/presentationml/2006/ole">
            <mc:AlternateContent xmlns:mc="http://schemas.openxmlformats.org/markup-compatibility/2006">
              <mc:Choice xmlns:v="urn:schemas-microsoft-com:vml" Requires="v">
                <p:oleObj spid="_x0000_s63145" name="Equation" r:id="rId9" imgW="4524499" imgH="1276064" progId="Equation.DSMT4">
                  <p:embed/>
                </p:oleObj>
              </mc:Choice>
              <mc:Fallback>
                <p:oleObj name="Equation" r:id="rId9" imgW="4524499" imgH="1276064" progId="Equation.DSMT4">
                  <p:embed/>
                  <p:pic>
                    <p:nvPicPr>
                      <p:cNvPr id="0" name=""/>
                      <p:cNvPicPr/>
                      <p:nvPr/>
                    </p:nvPicPr>
                    <p:blipFill>
                      <a:blip r:embed="rId10"/>
                      <a:stretch>
                        <a:fillRect/>
                      </a:stretch>
                    </p:blipFill>
                    <p:spPr>
                      <a:xfrm>
                        <a:off x="3296367" y="3764688"/>
                        <a:ext cx="4524375" cy="1276350"/>
                      </a:xfrm>
                      <a:prstGeom prst="rect">
                        <a:avLst/>
                      </a:prstGeom>
                    </p:spPr>
                  </p:pic>
                </p:oleObj>
              </mc:Fallback>
            </mc:AlternateContent>
          </a:graphicData>
        </a:graphic>
      </p:graphicFrame>
      <p:sp>
        <p:nvSpPr>
          <p:cNvPr id="21" name="Rectangle 12">
            <a:extLst>
              <a:ext uri="{FF2B5EF4-FFF2-40B4-BE49-F238E27FC236}">
                <a16:creationId xmlns:a16="http://schemas.microsoft.com/office/drawing/2014/main" id="{6FBDAACD-017D-4531-B068-3714F62AAAC1}"/>
              </a:ext>
            </a:extLst>
          </p:cNvPr>
          <p:cNvSpPr>
            <a:spLocks noChangeArrowheads="1"/>
          </p:cNvSpPr>
          <p:nvPr/>
        </p:nvSpPr>
        <p:spPr bwMode="auto">
          <a:xfrm>
            <a:off x="1333500" y="5215601"/>
            <a:ext cx="5791200" cy="519113"/>
          </a:xfrm>
          <a:prstGeom prst="rect">
            <a:avLst/>
          </a:prstGeom>
          <a:noFill/>
          <a:ln w="25400">
            <a:noFill/>
            <a:miter lim="800000"/>
            <a:headEnd/>
            <a:tailEnd/>
          </a:ln>
          <a:effectLst/>
        </p:spPr>
        <p:txBody>
          <a:bodyPr>
            <a:spAutoFit/>
          </a:bodyPr>
          <a:lstStyle/>
          <a:p>
            <a:pPr>
              <a:defRPr/>
            </a:pPr>
            <a:r>
              <a:rPr lang="en-US" altLang="zh-CN" sz="2800" b="1" i="1" dirty="0" err="1">
                <a:latin typeface="+mn-ea"/>
              </a:rPr>
              <a:t>i</a:t>
            </a:r>
            <a:r>
              <a:rPr lang="en-US" altLang="zh-CN" sz="2800" b="1" dirty="0">
                <a:latin typeface="+mn-ea"/>
              </a:rPr>
              <a:t>(</a:t>
            </a:r>
            <a:r>
              <a:rPr lang="en-US" altLang="zh-CN" sz="2800" b="1" i="1" dirty="0">
                <a:latin typeface="+mn-ea"/>
              </a:rPr>
              <a:t>t</a:t>
            </a:r>
            <a:r>
              <a:rPr lang="en-US" altLang="zh-CN" sz="2800" b="1" dirty="0">
                <a:latin typeface="+mn-ea"/>
              </a:rPr>
              <a:t>)</a:t>
            </a:r>
            <a:r>
              <a:rPr lang="zh-CN" altLang="en-US" sz="2800" b="1" dirty="0">
                <a:latin typeface="+mn-ea"/>
              </a:rPr>
              <a:t>、</a:t>
            </a:r>
            <a:r>
              <a:rPr lang="en-US" altLang="zh-CN" sz="2800" b="1" i="1" dirty="0">
                <a:latin typeface="+mn-ea"/>
              </a:rPr>
              <a:t>u</a:t>
            </a:r>
            <a:r>
              <a:rPr lang="en-US" altLang="zh-CN" sz="2800" b="1" dirty="0">
                <a:latin typeface="+mn-ea"/>
              </a:rPr>
              <a:t>(</a:t>
            </a:r>
            <a:r>
              <a:rPr lang="en-US" altLang="zh-CN" sz="2800" b="1" i="1" dirty="0">
                <a:latin typeface="+mn-ea"/>
              </a:rPr>
              <a:t>t</a:t>
            </a:r>
            <a:r>
              <a:rPr lang="en-US" altLang="zh-CN" sz="2800" b="1" dirty="0">
                <a:latin typeface="+mn-ea"/>
              </a:rPr>
              <a:t>)</a:t>
            </a:r>
            <a:r>
              <a:rPr lang="zh-CN" altLang="en-US" sz="2800" b="1" dirty="0">
                <a:latin typeface="+mn-ea"/>
              </a:rPr>
              <a:t>的有效值分别为</a:t>
            </a:r>
          </a:p>
        </p:txBody>
      </p:sp>
      <p:graphicFrame>
        <p:nvGraphicFramePr>
          <p:cNvPr id="9" name="对象 8">
            <a:extLst>
              <a:ext uri="{FF2B5EF4-FFF2-40B4-BE49-F238E27FC236}">
                <a16:creationId xmlns:a16="http://schemas.microsoft.com/office/drawing/2014/main" id="{80BF1240-17BD-43D4-AFCF-A87D2B716477}"/>
              </a:ext>
            </a:extLst>
          </p:cNvPr>
          <p:cNvGraphicFramePr>
            <a:graphicFrameLocks noChangeAspect="1"/>
          </p:cNvGraphicFramePr>
          <p:nvPr>
            <p:extLst>
              <p:ext uri="{D42A27DB-BD31-4B8C-83A1-F6EECF244321}">
                <p14:modId xmlns:p14="http://schemas.microsoft.com/office/powerpoint/2010/main" val="2170440682"/>
              </p:ext>
            </p:extLst>
          </p:nvPr>
        </p:nvGraphicFramePr>
        <p:xfrm>
          <a:off x="2972517" y="5725418"/>
          <a:ext cx="2586037" cy="941096"/>
        </p:xfrm>
        <a:graphic>
          <a:graphicData uri="http://schemas.openxmlformats.org/presentationml/2006/ole">
            <mc:AlternateContent xmlns:mc="http://schemas.openxmlformats.org/markup-compatibility/2006">
              <mc:Choice xmlns:v="urn:schemas-microsoft-com:vml" Requires="v">
                <p:oleObj spid="_x0000_s63146" name="Equation" r:id="rId11" imgW="3114898" imgH="1133354" progId="Equation.DSMT4">
                  <p:embed/>
                </p:oleObj>
              </mc:Choice>
              <mc:Fallback>
                <p:oleObj name="Equation" r:id="rId11" imgW="3114898" imgH="1133354" progId="Equation.DSMT4">
                  <p:embed/>
                  <p:pic>
                    <p:nvPicPr>
                      <p:cNvPr id="0" name=""/>
                      <p:cNvPicPr/>
                      <p:nvPr/>
                    </p:nvPicPr>
                    <p:blipFill>
                      <a:blip r:embed="rId12"/>
                      <a:stretch>
                        <a:fillRect/>
                      </a:stretch>
                    </p:blipFill>
                    <p:spPr>
                      <a:xfrm>
                        <a:off x="2972517" y="5725418"/>
                        <a:ext cx="2586037" cy="941096"/>
                      </a:xfrm>
                      <a:prstGeom prst="rect">
                        <a:avLst/>
                      </a:prstGeom>
                    </p:spPr>
                  </p:pic>
                </p:oleObj>
              </mc:Fallback>
            </mc:AlternateContent>
          </a:graphicData>
        </a:graphic>
      </p:graphicFrame>
      <p:sp>
        <p:nvSpPr>
          <p:cNvPr id="23" name="Rectangle 18">
            <a:extLst>
              <a:ext uri="{FF2B5EF4-FFF2-40B4-BE49-F238E27FC236}">
                <a16:creationId xmlns:a16="http://schemas.microsoft.com/office/drawing/2014/main" id="{B62EE428-1557-4FE2-8A3F-ADE5225CEA0E}"/>
              </a:ext>
            </a:extLst>
          </p:cNvPr>
          <p:cNvSpPr>
            <a:spLocks noChangeArrowheads="1"/>
          </p:cNvSpPr>
          <p:nvPr/>
        </p:nvSpPr>
        <p:spPr bwMode="auto">
          <a:xfrm>
            <a:off x="5533840" y="5909277"/>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r>
              <a:rPr lang="en-US" altLang="zh-CN" sz="2800" i="1" dirty="0"/>
              <a:t>U </a:t>
            </a:r>
            <a:r>
              <a:rPr lang="en-US" altLang="zh-CN" sz="2800" dirty="0"/>
              <a:t>=10 V</a:t>
            </a:r>
          </a:p>
        </p:txBody>
      </p:sp>
    </p:spTree>
    <p:custDataLst>
      <p:tags r:id="rId2"/>
    </p:custDataLst>
    <p:extLst>
      <p:ext uri="{BB962C8B-B14F-4D97-AF65-F5344CB8AC3E}">
        <p14:creationId xmlns:p14="http://schemas.microsoft.com/office/powerpoint/2010/main" val="20557383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 grpId="0"/>
      <p:bldP spid="21"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sp>
        <p:nvSpPr>
          <p:cNvPr id="8" name="文本框 7">
            <a:extLst>
              <a:ext uri="{FF2B5EF4-FFF2-40B4-BE49-F238E27FC236}">
                <a16:creationId xmlns:a16="http://schemas.microsoft.com/office/drawing/2014/main" id="{DF3BED4D-CCE5-452D-909D-F3C3BD866D44}"/>
              </a:ext>
            </a:extLst>
          </p:cNvPr>
          <p:cNvSpPr txBox="1"/>
          <p:nvPr/>
        </p:nvSpPr>
        <p:spPr>
          <a:xfrm>
            <a:off x="534140" y="809564"/>
            <a:ext cx="11123720" cy="523220"/>
          </a:xfrm>
          <a:prstGeom prst="rect">
            <a:avLst/>
          </a:prstGeom>
          <a:noFill/>
        </p:spPr>
        <p:txBody>
          <a:bodyPr wrap="square" rtlCol="0">
            <a:spAutoFit/>
          </a:bodyPr>
          <a:lstStyle/>
          <a:p>
            <a:r>
              <a:rPr lang="zh-CN" altLang="en-US" sz="2800" b="1" dirty="0">
                <a:solidFill>
                  <a:srgbClr val="FF0000"/>
                </a:solidFill>
                <a:latin typeface="+mn-ea"/>
              </a:rPr>
              <a:t>例题</a:t>
            </a:r>
          </a:p>
        </p:txBody>
      </p:sp>
      <p:grpSp>
        <p:nvGrpSpPr>
          <p:cNvPr id="27" name="组合 26">
            <a:extLst>
              <a:ext uri="{FF2B5EF4-FFF2-40B4-BE49-F238E27FC236}">
                <a16:creationId xmlns:a16="http://schemas.microsoft.com/office/drawing/2014/main" id="{C3A5F8AC-1F97-4872-8EFC-882FF8F553E0}"/>
              </a:ext>
            </a:extLst>
          </p:cNvPr>
          <p:cNvGrpSpPr/>
          <p:nvPr/>
        </p:nvGrpSpPr>
        <p:grpSpPr>
          <a:xfrm>
            <a:off x="534140" y="3066905"/>
            <a:ext cx="677664" cy="523220"/>
            <a:chOff x="1630530" y="3167367"/>
            <a:chExt cx="677664" cy="523220"/>
          </a:xfrm>
        </p:grpSpPr>
        <p:sp>
          <p:nvSpPr>
            <p:cNvPr id="28" name="矩形: 圆角 27">
              <a:extLst>
                <a:ext uri="{FF2B5EF4-FFF2-40B4-BE49-F238E27FC236}">
                  <a16:creationId xmlns:a16="http://schemas.microsoft.com/office/drawing/2014/main" id="{4DCAE5BC-A91E-47A9-AA7C-2B51AD8B4F0D}"/>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60A0EDCF-9360-4AB3-8C00-611E94052C9C}"/>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30" name="文本框 29">
            <a:extLst>
              <a:ext uri="{FF2B5EF4-FFF2-40B4-BE49-F238E27FC236}">
                <a16:creationId xmlns:a16="http://schemas.microsoft.com/office/drawing/2014/main" id="{50A3AA45-8C90-4F01-BB4D-09854F50B211}"/>
              </a:ext>
            </a:extLst>
          </p:cNvPr>
          <p:cNvSpPr txBox="1"/>
          <p:nvPr/>
        </p:nvSpPr>
        <p:spPr>
          <a:xfrm>
            <a:off x="1211803" y="3066905"/>
            <a:ext cx="7150962" cy="523220"/>
          </a:xfrm>
          <a:prstGeom prst="rect">
            <a:avLst/>
          </a:prstGeom>
          <a:noFill/>
        </p:spPr>
        <p:txBody>
          <a:bodyPr wrap="square" rtlCol="0">
            <a:spAutoFit/>
          </a:bodyPr>
          <a:lstStyle/>
          <a:p>
            <a:pPr>
              <a:defRPr/>
            </a:pPr>
            <a:r>
              <a:rPr lang="en-US" altLang="zh-CN" sz="2800" b="1" i="1" dirty="0" err="1">
                <a:latin typeface="+mn-ea"/>
              </a:rPr>
              <a:t>i</a:t>
            </a:r>
            <a:r>
              <a:rPr lang="en-US" altLang="zh-CN" sz="2800" b="1" dirty="0">
                <a:latin typeface="+mn-ea"/>
              </a:rPr>
              <a:t>(</a:t>
            </a:r>
            <a:r>
              <a:rPr lang="en-US" altLang="zh-CN" sz="2800" b="1" i="1" dirty="0">
                <a:latin typeface="+mn-ea"/>
              </a:rPr>
              <a:t>t</a:t>
            </a:r>
            <a:r>
              <a:rPr lang="en-US" altLang="zh-CN" sz="2800" b="1" dirty="0">
                <a:latin typeface="+mn-ea"/>
              </a:rPr>
              <a:t>)</a:t>
            </a:r>
            <a:r>
              <a:rPr lang="zh-CN" altLang="en-US" sz="2800" b="1" dirty="0">
                <a:latin typeface="+mn-ea"/>
              </a:rPr>
              <a:t>、</a:t>
            </a:r>
            <a:r>
              <a:rPr lang="en-US" altLang="zh-CN" sz="2800" b="1" i="1" dirty="0">
                <a:latin typeface="+mn-ea"/>
              </a:rPr>
              <a:t>u</a:t>
            </a:r>
            <a:r>
              <a:rPr lang="en-US" altLang="zh-CN" sz="2800" b="1" dirty="0">
                <a:latin typeface="+mn-ea"/>
              </a:rPr>
              <a:t>(</a:t>
            </a:r>
            <a:r>
              <a:rPr lang="en-US" altLang="zh-CN" sz="2800" b="1" i="1" dirty="0">
                <a:latin typeface="+mn-ea"/>
              </a:rPr>
              <a:t>t</a:t>
            </a:r>
            <a:r>
              <a:rPr lang="en-US" altLang="zh-CN" sz="2800" b="1" dirty="0">
                <a:latin typeface="+mn-ea"/>
              </a:rPr>
              <a:t>)</a:t>
            </a:r>
            <a:r>
              <a:rPr lang="zh-CN" altLang="en-US" sz="2800" b="1" dirty="0">
                <a:latin typeface="+mn-ea"/>
              </a:rPr>
              <a:t>的频率为</a:t>
            </a:r>
          </a:p>
        </p:txBody>
      </p:sp>
      <p:grpSp>
        <p:nvGrpSpPr>
          <p:cNvPr id="5" name="组合 4">
            <a:extLst>
              <a:ext uri="{FF2B5EF4-FFF2-40B4-BE49-F238E27FC236}">
                <a16:creationId xmlns:a16="http://schemas.microsoft.com/office/drawing/2014/main" id="{5CCF72F6-C014-4BEC-A104-3F7CFA0A7883}"/>
              </a:ext>
            </a:extLst>
          </p:cNvPr>
          <p:cNvGrpSpPr/>
          <p:nvPr/>
        </p:nvGrpSpPr>
        <p:grpSpPr>
          <a:xfrm>
            <a:off x="534140" y="1507347"/>
            <a:ext cx="11123720" cy="1384995"/>
            <a:chOff x="534140" y="1507347"/>
            <a:chExt cx="11123720" cy="1384995"/>
          </a:xfrm>
        </p:grpSpPr>
        <p:sp>
          <p:nvSpPr>
            <p:cNvPr id="24" name="文本框 23">
              <a:extLst>
                <a:ext uri="{FF2B5EF4-FFF2-40B4-BE49-F238E27FC236}">
                  <a16:creationId xmlns:a16="http://schemas.microsoft.com/office/drawing/2014/main" id="{A887F42C-E3C2-4B83-B861-16C407ABFCB2}"/>
                </a:ext>
              </a:extLst>
            </p:cNvPr>
            <p:cNvSpPr txBox="1"/>
            <p:nvPr/>
          </p:nvSpPr>
          <p:spPr>
            <a:xfrm>
              <a:off x="534140" y="1507347"/>
              <a:ext cx="11123720" cy="1384995"/>
            </a:xfrm>
            <a:prstGeom prst="rect">
              <a:avLst/>
            </a:prstGeom>
            <a:noFill/>
          </p:spPr>
          <p:txBody>
            <a:bodyPr wrap="square" rtlCol="0">
              <a:spAutoFit/>
            </a:bodyPr>
            <a:lstStyle/>
            <a:p>
              <a:r>
                <a:rPr lang="zh-CN" altLang="en-US" sz="2800" b="1" dirty="0">
                  <a:latin typeface="+mn-ea"/>
                </a:rPr>
                <a:t>例</a:t>
              </a:r>
              <a:r>
                <a:rPr lang="en-US" altLang="zh-CN" sz="2800" b="1" dirty="0">
                  <a:latin typeface="+mn-ea"/>
                </a:rPr>
                <a:t>4.1 </a:t>
              </a:r>
              <a:r>
                <a:rPr lang="zh-CN" altLang="en-US" sz="2800" b="1" dirty="0">
                  <a:latin typeface="+mn-ea"/>
                </a:rPr>
                <a:t>已知正弦电流</a:t>
              </a:r>
              <a:r>
                <a:rPr lang="en-US" altLang="zh-CN" sz="2800" b="1" dirty="0">
                  <a:latin typeface="+mn-ea"/>
                </a:rPr>
                <a:t>                                    </a:t>
              </a:r>
              <a:r>
                <a:rPr lang="zh-CN" altLang="en-US" sz="2800" b="1" dirty="0">
                  <a:latin typeface="+mn-ea"/>
                </a:rPr>
                <a:t>，</a:t>
              </a:r>
              <a:endParaRPr lang="en-US" altLang="zh-CN" sz="2800" b="1" dirty="0">
                <a:latin typeface="+mn-ea"/>
              </a:endParaRPr>
            </a:p>
            <a:p>
              <a:r>
                <a:rPr lang="zh-CN" altLang="en-US" sz="2800" b="1" dirty="0">
                  <a:latin typeface="+mn-ea"/>
                </a:rPr>
                <a:t>电压                                       。试分别画出它们的波形图，并求出它们的有效值、频率及相位差。</a:t>
              </a:r>
            </a:p>
          </p:txBody>
        </p:sp>
        <p:graphicFrame>
          <p:nvGraphicFramePr>
            <p:cNvPr id="2" name="对象 1">
              <a:extLst>
                <a:ext uri="{FF2B5EF4-FFF2-40B4-BE49-F238E27FC236}">
                  <a16:creationId xmlns:a16="http://schemas.microsoft.com/office/drawing/2014/main" id="{1F05D0EE-A19E-42B6-8C1C-04D2E577354C}"/>
                </a:ext>
              </a:extLst>
            </p:cNvPr>
            <p:cNvGraphicFramePr>
              <a:graphicFrameLocks noChangeAspect="1"/>
            </p:cNvGraphicFramePr>
            <p:nvPr/>
          </p:nvGraphicFramePr>
          <p:xfrm>
            <a:off x="3758861" y="1575254"/>
            <a:ext cx="3857167" cy="482146"/>
          </p:xfrm>
          <a:graphic>
            <a:graphicData uri="http://schemas.openxmlformats.org/presentationml/2006/ole">
              <mc:AlternateContent xmlns:mc="http://schemas.openxmlformats.org/markup-compatibility/2006">
                <mc:Choice xmlns:v="urn:schemas-microsoft-com:vml" Requires="v">
                  <p:oleObj spid="_x0000_s117114" name="Equation" r:id="rId5" imgW="1625400" imgH="203040" progId="Equation.DSMT4">
                    <p:embed/>
                  </p:oleObj>
                </mc:Choice>
                <mc:Fallback>
                  <p:oleObj name="Equation" r:id="rId5" imgW="1625400" imgH="203040" progId="Equation.DSMT4">
                    <p:embed/>
                    <p:pic>
                      <p:nvPicPr>
                        <p:cNvPr id="2" name="对象 1">
                          <a:extLst>
                            <a:ext uri="{FF2B5EF4-FFF2-40B4-BE49-F238E27FC236}">
                              <a16:creationId xmlns:a16="http://schemas.microsoft.com/office/drawing/2014/main" id="{1F05D0EE-A19E-42B6-8C1C-04D2E577354C}"/>
                            </a:ext>
                          </a:extLst>
                        </p:cNvPr>
                        <p:cNvPicPr/>
                        <p:nvPr/>
                      </p:nvPicPr>
                      <p:blipFill>
                        <a:blip r:embed="rId6"/>
                        <a:stretch>
                          <a:fillRect/>
                        </a:stretch>
                      </p:blipFill>
                      <p:spPr>
                        <a:xfrm>
                          <a:off x="3758861" y="1575254"/>
                          <a:ext cx="3857167" cy="48214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C4CC0B25-0360-4FC2-9DE7-A1075F1CD931}"/>
                </a:ext>
              </a:extLst>
            </p:cNvPr>
            <p:cNvGraphicFramePr>
              <a:graphicFrameLocks noChangeAspect="1"/>
            </p:cNvGraphicFramePr>
            <p:nvPr/>
          </p:nvGraphicFramePr>
          <p:xfrm>
            <a:off x="1329454" y="1872351"/>
            <a:ext cx="4229101" cy="561909"/>
          </p:xfrm>
          <a:graphic>
            <a:graphicData uri="http://schemas.openxmlformats.org/presentationml/2006/ole">
              <mc:AlternateContent xmlns:mc="http://schemas.openxmlformats.org/markup-compatibility/2006">
                <mc:Choice xmlns:v="urn:schemas-microsoft-com:vml" Requires="v">
                  <p:oleObj spid="_x0000_s117115" name="Equation" r:id="rId7" imgW="1815840" imgH="241200" progId="Equation.DSMT4">
                    <p:embed/>
                  </p:oleObj>
                </mc:Choice>
                <mc:Fallback>
                  <p:oleObj name="Equation" r:id="rId7" imgW="1815840" imgH="241200" progId="Equation.DSMT4">
                    <p:embed/>
                    <p:pic>
                      <p:nvPicPr>
                        <p:cNvPr id="3" name="对象 2">
                          <a:extLst>
                            <a:ext uri="{FF2B5EF4-FFF2-40B4-BE49-F238E27FC236}">
                              <a16:creationId xmlns:a16="http://schemas.microsoft.com/office/drawing/2014/main" id="{C4CC0B25-0360-4FC2-9DE7-A1075F1CD931}"/>
                            </a:ext>
                          </a:extLst>
                        </p:cNvPr>
                        <p:cNvPicPr/>
                        <p:nvPr/>
                      </p:nvPicPr>
                      <p:blipFill>
                        <a:blip r:embed="rId8"/>
                        <a:stretch>
                          <a:fillRect/>
                        </a:stretch>
                      </p:blipFill>
                      <p:spPr>
                        <a:xfrm>
                          <a:off x="1329454" y="1872351"/>
                          <a:ext cx="4229101" cy="561909"/>
                        </a:xfrm>
                        <a:prstGeom prst="rect">
                          <a:avLst/>
                        </a:prstGeom>
                      </p:spPr>
                    </p:pic>
                  </p:oleObj>
                </mc:Fallback>
              </mc:AlternateContent>
            </a:graphicData>
          </a:graphic>
        </p:graphicFrame>
      </p:grpSp>
      <p:sp>
        <p:nvSpPr>
          <p:cNvPr id="21" name="Rectangle 12">
            <a:extLst>
              <a:ext uri="{FF2B5EF4-FFF2-40B4-BE49-F238E27FC236}">
                <a16:creationId xmlns:a16="http://schemas.microsoft.com/office/drawing/2014/main" id="{6FBDAACD-017D-4531-B068-3714F62AAAC1}"/>
              </a:ext>
            </a:extLst>
          </p:cNvPr>
          <p:cNvSpPr>
            <a:spLocks noChangeArrowheads="1"/>
          </p:cNvSpPr>
          <p:nvPr/>
        </p:nvSpPr>
        <p:spPr bwMode="auto">
          <a:xfrm>
            <a:off x="1329454" y="4791000"/>
            <a:ext cx="5791200" cy="523220"/>
          </a:xfrm>
          <a:prstGeom prst="rect">
            <a:avLst/>
          </a:prstGeom>
          <a:noFill/>
          <a:ln w="25400">
            <a:noFill/>
            <a:miter lim="800000"/>
            <a:headEnd/>
            <a:tailEnd/>
          </a:ln>
          <a:effectLst/>
        </p:spPr>
        <p:txBody>
          <a:bodyPr>
            <a:spAutoFit/>
          </a:bodyPr>
          <a:lstStyle/>
          <a:p>
            <a:pPr>
              <a:defRPr/>
            </a:pPr>
            <a:r>
              <a:rPr lang="en-US" altLang="zh-CN" sz="2800" b="1" i="1" dirty="0" err="1">
                <a:latin typeface="+mn-ea"/>
              </a:rPr>
              <a:t>i</a:t>
            </a:r>
            <a:r>
              <a:rPr lang="en-US" altLang="zh-CN" sz="2800" b="1" dirty="0">
                <a:latin typeface="+mn-ea"/>
              </a:rPr>
              <a:t>(</a:t>
            </a:r>
            <a:r>
              <a:rPr lang="en-US" altLang="zh-CN" sz="2800" b="1" i="1" dirty="0">
                <a:latin typeface="+mn-ea"/>
              </a:rPr>
              <a:t>t</a:t>
            </a:r>
            <a:r>
              <a:rPr lang="en-US" altLang="zh-CN" sz="2800" b="1" dirty="0">
                <a:latin typeface="+mn-ea"/>
              </a:rPr>
              <a:t>)</a:t>
            </a:r>
            <a:r>
              <a:rPr lang="zh-CN" altLang="en-US" sz="2800" b="1" dirty="0">
                <a:latin typeface="+mn-ea"/>
              </a:rPr>
              <a:t>、</a:t>
            </a:r>
            <a:r>
              <a:rPr lang="en-US" altLang="zh-CN" sz="2800" b="1" i="1" dirty="0">
                <a:latin typeface="+mn-ea"/>
              </a:rPr>
              <a:t>u</a:t>
            </a:r>
            <a:r>
              <a:rPr lang="en-US" altLang="zh-CN" sz="2800" b="1" dirty="0">
                <a:latin typeface="+mn-ea"/>
              </a:rPr>
              <a:t>(</a:t>
            </a:r>
            <a:r>
              <a:rPr lang="en-US" altLang="zh-CN" sz="2800" b="1" i="1" dirty="0">
                <a:latin typeface="+mn-ea"/>
              </a:rPr>
              <a:t>t</a:t>
            </a:r>
            <a:r>
              <a:rPr lang="en-US" altLang="zh-CN" sz="2800" b="1" dirty="0">
                <a:latin typeface="+mn-ea"/>
              </a:rPr>
              <a:t>)</a:t>
            </a:r>
            <a:r>
              <a:rPr lang="zh-CN" altLang="en-US" sz="2800" b="1" dirty="0">
                <a:latin typeface="+mn-ea"/>
              </a:rPr>
              <a:t>的相位差为</a:t>
            </a:r>
          </a:p>
        </p:txBody>
      </p:sp>
      <p:graphicFrame>
        <p:nvGraphicFramePr>
          <p:cNvPr id="4" name="对象 3">
            <a:extLst>
              <a:ext uri="{FF2B5EF4-FFF2-40B4-BE49-F238E27FC236}">
                <a16:creationId xmlns:a16="http://schemas.microsoft.com/office/drawing/2014/main" id="{1A28068A-D760-4962-8ADD-429E5B398EEE}"/>
              </a:ext>
            </a:extLst>
          </p:cNvPr>
          <p:cNvGraphicFramePr>
            <a:graphicFrameLocks noChangeAspect="1"/>
          </p:cNvGraphicFramePr>
          <p:nvPr>
            <p:extLst>
              <p:ext uri="{D42A27DB-BD31-4B8C-83A1-F6EECF244321}">
                <p14:modId xmlns:p14="http://schemas.microsoft.com/office/powerpoint/2010/main" val="3135672310"/>
              </p:ext>
            </p:extLst>
          </p:nvPr>
        </p:nvGraphicFramePr>
        <p:xfrm>
          <a:off x="3758862" y="3663026"/>
          <a:ext cx="3699214" cy="944115"/>
        </p:xfrm>
        <a:graphic>
          <a:graphicData uri="http://schemas.openxmlformats.org/presentationml/2006/ole">
            <mc:AlternateContent xmlns:mc="http://schemas.openxmlformats.org/markup-compatibility/2006">
              <mc:Choice xmlns:v="urn:schemas-microsoft-com:vml" Requires="v">
                <p:oleObj spid="_x0000_s117116" name="Equation" r:id="rId9" imgW="4105300" imgH="1047728" progId="Equation.DSMT4">
                  <p:embed/>
                </p:oleObj>
              </mc:Choice>
              <mc:Fallback>
                <p:oleObj name="Equation" r:id="rId9" imgW="4105300" imgH="1047728" progId="Equation.DSMT4">
                  <p:embed/>
                  <p:pic>
                    <p:nvPicPr>
                      <p:cNvPr id="0" name=""/>
                      <p:cNvPicPr/>
                      <p:nvPr/>
                    </p:nvPicPr>
                    <p:blipFill>
                      <a:blip r:embed="rId10"/>
                      <a:stretch>
                        <a:fillRect/>
                      </a:stretch>
                    </p:blipFill>
                    <p:spPr>
                      <a:xfrm>
                        <a:off x="3758862" y="3663026"/>
                        <a:ext cx="3699214" cy="94411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4F9CE872-217E-4A31-8FED-F6C4BE29EE33}"/>
              </a:ext>
            </a:extLst>
          </p:cNvPr>
          <p:cNvGraphicFramePr>
            <a:graphicFrameLocks noChangeAspect="1"/>
          </p:cNvGraphicFramePr>
          <p:nvPr>
            <p:extLst>
              <p:ext uri="{D42A27DB-BD31-4B8C-83A1-F6EECF244321}">
                <p14:modId xmlns:p14="http://schemas.microsoft.com/office/powerpoint/2010/main" val="511418522"/>
              </p:ext>
            </p:extLst>
          </p:nvPr>
        </p:nvGraphicFramePr>
        <p:xfrm>
          <a:off x="3581642" y="5546406"/>
          <a:ext cx="5028716" cy="523219"/>
        </p:xfrm>
        <a:graphic>
          <a:graphicData uri="http://schemas.openxmlformats.org/presentationml/2006/ole">
            <mc:AlternateContent xmlns:mc="http://schemas.openxmlformats.org/markup-compatibility/2006">
              <mc:Choice xmlns:v="urn:schemas-microsoft-com:vml" Requires="v">
                <p:oleObj spid="_x0000_s117117" name="Equation" r:id="rId11" imgW="2197080" imgH="228600" progId="Equation.DSMT4">
                  <p:embed/>
                </p:oleObj>
              </mc:Choice>
              <mc:Fallback>
                <p:oleObj name="Equation" r:id="rId11" imgW="2197080" imgH="228600" progId="Equation.DSMT4">
                  <p:embed/>
                  <p:pic>
                    <p:nvPicPr>
                      <p:cNvPr id="0" name=""/>
                      <p:cNvPicPr/>
                      <p:nvPr/>
                    </p:nvPicPr>
                    <p:blipFill>
                      <a:blip r:embed="rId12"/>
                      <a:stretch>
                        <a:fillRect/>
                      </a:stretch>
                    </p:blipFill>
                    <p:spPr>
                      <a:xfrm>
                        <a:off x="3581642" y="5546406"/>
                        <a:ext cx="5028716" cy="523219"/>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2790278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sp>
        <p:nvSpPr>
          <p:cNvPr id="8" name="文本框 7">
            <a:extLst>
              <a:ext uri="{FF2B5EF4-FFF2-40B4-BE49-F238E27FC236}">
                <a16:creationId xmlns:a16="http://schemas.microsoft.com/office/drawing/2014/main" id="{DF3BED4D-CCE5-452D-909D-F3C3BD866D44}"/>
              </a:ext>
            </a:extLst>
          </p:cNvPr>
          <p:cNvSpPr txBox="1"/>
          <p:nvPr/>
        </p:nvSpPr>
        <p:spPr>
          <a:xfrm>
            <a:off x="534140" y="809564"/>
            <a:ext cx="11123720" cy="523220"/>
          </a:xfrm>
          <a:prstGeom prst="rect">
            <a:avLst/>
          </a:prstGeom>
          <a:noFill/>
        </p:spPr>
        <p:txBody>
          <a:bodyPr wrap="square" rtlCol="0">
            <a:spAutoFit/>
          </a:bodyPr>
          <a:lstStyle/>
          <a:p>
            <a:r>
              <a:rPr lang="zh-CN" altLang="en-US" sz="2800" b="1" dirty="0">
                <a:solidFill>
                  <a:srgbClr val="FF0000"/>
                </a:solidFill>
                <a:latin typeface="+mn-ea"/>
              </a:rPr>
              <a:t>例题</a:t>
            </a:r>
          </a:p>
        </p:txBody>
      </p:sp>
      <p:grpSp>
        <p:nvGrpSpPr>
          <p:cNvPr id="27" name="组合 26">
            <a:extLst>
              <a:ext uri="{FF2B5EF4-FFF2-40B4-BE49-F238E27FC236}">
                <a16:creationId xmlns:a16="http://schemas.microsoft.com/office/drawing/2014/main" id="{C3A5F8AC-1F97-4872-8EFC-882FF8F553E0}"/>
              </a:ext>
            </a:extLst>
          </p:cNvPr>
          <p:cNvGrpSpPr/>
          <p:nvPr/>
        </p:nvGrpSpPr>
        <p:grpSpPr>
          <a:xfrm>
            <a:off x="534140" y="3066905"/>
            <a:ext cx="677664" cy="523220"/>
            <a:chOff x="1630530" y="3167367"/>
            <a:chExt cx="677664" cy="523220"/>
          </a:xfrm>
        </p:grpSpPr>
        <p:sp>
          <p:nvSpPr>
            <p:cNvPr id="28" name="矩形: 圆角 27">
              <a:extLst>
                <a:ext uri="{FF2B5EF4-FFF2-40B4-BE49-F238E27FC236}">
                  <a16:creationId xmlns:a16="http://schemas.microsoft.com/office/drawing/2014/main" id="{4DCAE5BC-A91E-47A9-AA7C-2B51AD8B4F0D}"/>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60A0EDCF-9360-4AB3-8C00-611E94052C9C}"/>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30" name="文本框 29">
            <a:extLst>
              <a:ext uri="{FF2B5EF4-FFF2-40B4-BE49-F238E27FC236}">
                <a16:creationId xmlns:a16="http://schemas.microsoft.com/office/drawing/2014/main" id="{50A3AA45-8C90-4F01-BB4D-09854F50B211}"/>
              </a:ext>
            </a:extLst>
          </p:cNvPr>
          <p:cNvSpPr txBox="1"/>
          <p:nvPr/>
        </p:nvSpPr>
        <p:spPr>
          <a:xfrm>
            <a:off x="1211803" y="3066905"/>
            <a:ext cx="7150962" cy="523220"/>
          </a:xfrm>
          <a:prstGeom prst="rect">
            <a:avLst/>
          </a:prstGeom>
          <a:noFill/>
        </p:spPr>
        <p:txBody>
          <a:bodyPr wrap="square" rtlCol="0">
            <a:spAutoFit/>
          </a:bodyPr>
          <a:lstStyle/>
          <a:p>
            <a:pPr>
              <a:defRPr/>
            </a:pPr>
            <a:r>
              <a:rPr lang="en-US" altLang="zh-CN" sz="2800" b="1" i="1" dirty="0" err="1">
                <a:latin typeface="+mn-ea"/>
              </a:rPr>
              <a:t>i</a:t>
            </a:r>
            <a:r>
              <a:rPr lang="en-US" altLang="zh-CN" sz="2800" b="1" dirty="0">
                <a:latin typeface="+mn-ea"/>
              </a:rPr>
              <a:t>(</a:t>
            </a:r>
            <a:r>
              <a:rPr lang="en-US" altLang="zh-CN" sz="2800" b="1" i="1" dirty="0">
                <a:latin typeface="+mn-ea"/>
              </a:rPr>
              <a:t>t</a:t>
            </a:r>
            <a:r>
              <a:rPr lang="en-US" altLang="zh-CN" sz="2800" b="1" dirty="0">
                <a:latin typeface="+mn-ea"/>
              </a:rPr>
              <a:t>)</a:t>
            </a:r>
            <a:r>
              <a:rPr lang="zh-CN" altLang="en-US" sz="2800" b="1" dirty="0">
                <a:latin typeface="+mn-ea"/>
              </a:rPr>
              <a:t>、</a:t>
            </a:r>
            <a:r>
              <a:rPr lang="en-US" altLang="zh-CN" sz="2800" b="1" i="1" dirty="0">
                <a:latin typeface="+mn-ea"/>
              </a:rPr>
              <a:t>u</a:t>
            </a:r>
            <a:r>
              <a:rPr lang="en-US" altLang="zh-CN" sz="2800" b="1" dirty="0">
                <a:latin typeface="+mn-ea"/>
              </a:rPr>
              <a:t>(</a:t>
            </a:r>
            <a:r>
              <a:rPr lang="en-US" altLang="zh-CN" sz="2800" b="1" i="1" dirty="0">
                <a:latin typeface="+mn-ea"/>
              </a:rPr>
              <a:t>t</a:t>
            </a:r>
            <a:r>
              <a:rPr lang="en-US" altLang="zh-CN" sz="2800" b="1" dirty="0">
                <a:latin typeface="+mn-ea"/>
              </a:rPr>
              <a:t>)</a:t>
            </a:r>
            <a:r>
              <a:rPr lang="zh-CN" altLang="en-US" sz="2800" b="1" dirty="0">
                <a:latin typeface="+mn-ea"/>
              </a:rPr>
              <a:t>的波形图如下</a:t>
            </a:r>
          </a:p>
        </p:txBody>
      </p:sp>
      <p:grpSp>
        <p:nvGrpSpPr>
          <p:cNvPr id="5" name="组合 4">
            <a:extLst>
              <a:ext uri="{FF2B5EF4-FFF2-40B4-BE49-F238E27FC236}">
                <a16:creationId xmlns:a16="http://schemas.microsoft.com/office/drawing/2014/main" id="{5CCF72F6-C014-4BEC-A104-3F7CFA0A7883}"/>
              </a:ext>
            </a:extLst>
          </p:cNvPr>
          <p:cNvGrpSpPr/>
          <p:nvPr/>
        </p:nvGrpSpPr>
        <p:grpSpPr>
          <a:xfrm>
            <a:off x="534140" y="1507347"/>
            <a:ext cx="11123720" cy="1384995"/>
            <a:chOff x="534140" y="1507347"/>
            <a:chExt cx="11123720" cy="1384995"/>
          </a:xfrm>
        </p:grpSpPr>
        <p:sp>
          <p:nvSpPr>
            <p:cNvPr id="24" name="文本框 23">
              <a:extLst>
                <a:ext uri="{FF2B5EF4-FFF2-40B4-BE49-F238E27FC236}">
                  <a16:creationId xmlns:a16="http://schemas.microsoft.com/office/drawing/2014/main" id="{A887F42C-E3C2-4B83-B861-16C407ABFCB2}"/>
                </a:ext>
              </a:extLst>
            </p:cNvPr>
            <p:cNvSpPr txBox="1"/>
            <p:nvPr/>
          </p:nvSpPr>
          <p:spPr>
            <a:xfrm>
              <a:off x="534140" y="1507347"/>
              <a:ext cx="11123720" cy="1384995"/>
            </a:xfrm>
            <a:prstGeom prst="rect">
              <a:avLst/>
            </a:prstGeom>
            <a:noFill/>
          </p:spPr>
          <p:txBody>
            <a:bodyPr wrap="square" rtlCol="0">
              <a:spAutoFit/>
            </a:bodyPr>
            <a:lstStyle/>
            <a:p>
              <a:r>
                <a:rPr lang="zh-CN" altLang="en-US" sz="2800" b="1" dirty="0">
                  <a:latin typeface="+mn-ea"/>
                </a:rPr>
                <a:t>例</a:t>
              </a:r>
              <a:r>
                <a:rPr lang="en-US" altLang="zh-CN" sz="2800" b="1" dirty="0">
                  <a:latin typeface="+mn-ea"/>
                </a:rPr>
                <a:t>4.1 </a:t>
              </a:r>
              <a:r>
                <a:rPr lang="zh-CN" altLang="en-US" sz="2800" b="1" dirty="0">
                  <a:latin typeface="+mn-ea"/>
                </a:rPr>
                <a:t>已知正弦电流</a:t>
              </a:r>
              <a:r>
                <a:rPr lang="en-US" altLang="zh-CN" sz="2800" b="1" dirty="0">
                  <a:latin typeface="+mn-ea"/>
                </a:rPr>
                <a:t>                                    </a:t>
              </a:r>
              <a:r>
                <a:rPr lang="zh-CN" altLang="en-US" sz="2800" b="1" dirty="0">
                  <a:latin typeface="+mn-ea"/>
                </a:rPr>
                <a:t>，</a:t>
              </a:r>
              <a:endParaRPr lang="en-US" altLang="zh-CN" sz="2800" b="1" dirty="0">
                <a:latin typeface="+mn-ea"/>
              </a:endParaRPr>
            </a:p>
            <a:p>
              <a:r>
                <a:rPr lang="zh-CN" altLang="en-US" sz="2800" b="1" dirty="0">
                  <a:latin typeface="+mn-ea"/>
                </a:rPr>
                <a:t>电压                                       。试分别画出它们的波形图，并求出它们的有效值、频率及相位差。</a:t>
              </a:r>
            </a:p>
          </p:txBody>
        </p:sp>
        <p:graphicFrame>
          <p:nvGraphicFramePr>
            <p:cNvPr id="2" name="对象 1">
              <a:extLst>
                <a:ext uri="{FF2B5EF4-FFF2-40B4-BE49-F238E27FC236}">
                  <a16:creationId xmlns:a16="http://schemas.microsoft.com/office/drawing/2014/main" id="{1F05D0EE-A19E-42B6-8C1C-04D2E577354C}"/>
                </a:ext>
              </a:extLst>
            </p:cNvPr>
            <p:cNvGraphicFramePr>
              <a:graphicFrameLocks noChangeAspect="1"/>
            </p:cNvGraphicFramePr>
            <p:nvPr/>
          </p:nvGraphicFramePr>
          <p:xfrm>
            <a:off x="3758861" y="1575254"/>
            <a:ext cx="3857167" cy="482146"/>
          </p:xfrm>
          <a:graphic>
            <a:graphicData uri="http://schemas.openxmlformats.org/presentationml/2006/ole">
              <mc:AlternateContent xmlns:mc="http://schemas.openxmlformats.org/markup-compatibility/2006">
                <mc:Choice xmlns:v="urn:schemas-microsoft-com:vml" Requires="v">
                  <p:oleObj spid="_x0000_s117952" name="Equation" r:id="rId5" imgW="1625400" imgH="203040" progId="Equation.DSMT4">
                    <p:embed/>
                  </p:oleObj>
                </mc:Choice>
                <mc:Fallback>
                  <p:oleObj name="Equation" r:id="rId5" imgW="1625400" imgH="203040" progId="Equation.DSMT4">
                    <p:embed/>
                    <p:pic>
                      <p:nvPicPr>
                        <p:cNvPr id="2" name="对象 1">
                          <a:extLst>
                            <a:ext uri="{FF2B5EF4-FFF2-40B4-BE49-F238E27FC236}">
                              <a16:creationId xmlns:a16="http://schemas.microsoft.com/office/drawing/2014/main" id="{1F05D0EE-A19E-42B6-8C1C-04D2E577354C}"/>
                            </a:ext>
                          </a:extLst>
                        </p:cNvPr>
                        <p:cNvPicPr/>
                        <p:nvPr/>
                      </p:nvPicPr>
                      <p:blipFill>
                        <a:blip r:embed="rId6"/>
                        <a:stretch>
                          <a:fillRect/>
                        </a:stretch>
                      </p:blipFill>
                      <p:spPr>
                        <a:xfrm>
                          <a:off x="3758861" y="1575254"/>
                          <a:ext cx="3857167" cy="48214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C4CC0B25-0360-4FC2-9DE7-A1075F1CD931}"/>
                </a:ext>
              </a:extLst>
            </p:cNvPr>
            <p:cNvGraphicFramePr>
              <a:graphicFrameLocks noChangeAspect="1"/>
            </p:cNvGraphicFramePr>
            <p:nvPr/>
          </p:nvGraphicFramePr>
          <p:xfrm>
            <a:off x="1329454" y="1872351"/>
            <a:ext cx="4229101" cy="561909"/>
          </p:xfrm>
          <a:graphic>
            <a:graphicData uri="http://schemas.openxmlformats.org/presentationml/2006/ole">
              <mc:AlternateContent xmlns:mc="http://schemas.openxmlformats.org/markup-compatibility/2006">
                <mc:Choice xmlns:v="urn:schemas-microsoft-com:vml" Requires="v">
                  <p:oleObj spid="_x0000_s117953" name="Equation" r:id="rId7" imgW="1815840" imgH="241200" progId="Equation.DSMT4">
                    <p:embed/>
                  </p:oleObj>
                </mc:Choice>
                <mc:Fallback>
                  <p:oleObj name="Equation" r:id="rId7" imgW="1815840" imgH="241200" progId="Equation.DSMT4">
                    <p:embed/>
                    <p:pic>
                      <p:nvPicPr>
                        <p:cNvPr id="3" name="对象 2">
                          <a:extLst>
                            <a:ext uri="{FF2B5EF4-FFF2-40B4-BE49-F238E27FC236}">
                              <a16:creationId xmlns:a16="http://schemas.microsoft.com/office/drawing/2014/main" id="{C4CC0B25-0360-4FC2-9DE7-A1075F1CD931}"/>
                            </a:ext>
                          </a:extLst>
                        </p:cNvPr>
                        <p:cNvPicPr/>
                        <p:nvPr/>
                      </p:nvPicPr>
                      <p:blipFill>
                        <a:blip r:embed="rId8"/>
                        <a:stretch>
                          <a:fillRect/>
                        </a:stretch>
                      </p:blipFill>
                      <p:spPr>
                        <a:xfrm>
                          <a:off x="1329454" y="1872351"/>
                          <a:ext cx="4229101" cy="561909"/>
                        </a:xfrm>
                        <a:prstGeom prst="rect">
                          <a:avLst/>
                        </a:prstGeom>
                      </p:spPr>
                    </p:pic>
                  </p:oleObj>
                </mc:Fallback>
              </mc:AlternateContent>
            </a:graphicData>
          </a:graphic>
        </p:graphicFrame>
      </p:grpSp>
      <p:pic>
        <p:nvPicPr>
          <p:cNvPr id="17" name="Picture 18" descr="4t3">
            <a:extLst>
              <a:ext uri="{FF2B5EF4-FFF2-40B4-BE49-F238E27FC236}">
                <a16:creationId xmlns:a16="http://schemas.microsoft.com/office/drawing/2014/main" id="{8E255EFF-75A5-469D-80BA-BD52534025ED}"/>
              </a:ext>
            </a:extLst>
          </p:cNvPr>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9457" y="3769957"/>
            <a:ext cx="3518195" cy="245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extLst>
      <p:ext uri="{BB962C8B-B14F-4D97-AF65-F5344CB8AC3E}">
        <p14:creationId xmlns:p14="http://schemas.microsoft.com/office/powerpoint/2010/main" val="37418885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edge">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968283" y="3013501"/>
            <a:ext cx="5808000" cy="830997"/>
          </a:xfrm>
          <a:prstGeom prst="rect">
            <a:avLst/>
          </a:prstGeom>
          <a:noFill/>
        </p:spPr>
        <p:txBody>
          <a:bodyPr wrap="none" rtlCol="0">
            <a:spAutoFit/>
            <a:scene3d>
              <a:camera prst="orthographicFront"/>
              <a:lightRig rig="threePt" dir="t"/>
            </a:scene3d>
            <a:sp3d contourW="12700"/>
          </a:bodyPr>
          <a:lstStyle/>
          <a:p>
            <a:r>
              <a:rPr lang="en-US" altLang="zh-CN" sz="4800" dirty="0">
                <a:latin typeface="Agency FB" panose="020B0503020202020204" pitchFamily="34" charset="0"/>
              </a:rPr>
              <a:t>4.2 </a:t>
            </a:r>
            <a:r>
              <a:rPr lang="zh-CN" altLang="en-US" sz="4800" dirty="0">
                <a:latin typeface="Agency FB" panose="020B0503020202020204" pitchFamily="34" charset="0"/>
              </a:rPr>
              <a:t>正弦量的相量表示</a:t>
            </a: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309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par>
                                <p:cTn id="21" presetID="22" presetClass="entr" presetSubtype="4"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1"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up)">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7" grpId="0"/>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3155950" y="0"/>
            <a:ext cx="5880100" cy="2400738"/>
            <a:chOff x="3155950" y="0"/>
            <a:chExt cx="5880100" cy="2400738"/>
          </a:xfrm>
        </p:grpSpPr>
        <p:sp>
          <p:nvSpPr>
            <p:cNvPr id="2" name="等腰三角形 1"/>
            <p:cNvSpPr/>
            <p:nvPr/>
          </p:nvSpPr>
          <p:spPr>
            <a:xfrm flipV="1">
              <a:off x="3155950" y="0"/>
              <a:ext cx="5880100" cy="240073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47525" y="538769"/>
              <a:ext cx="2896947" cy="1107996"/>
            </a:xfrm>
            <a:prstGeom prst="rect">
              <a:avLst/>
            </a:prstGeom>
            <a:noFill/>
          </p:spPr>
          <p:txBody>
            <a:bodyPr wrap="none" rtlCol="0">
              <a:spAutoFit/>
              <a:scene3d>
                <a:camera prst="orthographicFront"/>
                <a:lightRig rig="threePt" dir="t"/>
              </a:scene3d>
              <a:sp3d contourW="12700"/>
            </a:bodyPr>
            <a:lstStyle/>
            <a:p>
              <a:pPr algn="ctr"/>
              <a:r>
                <a:rPr lang="en-US" altLang="zh-CN" sz="6600" dirty="0">
                  <a:solidFill>
                    <a:schemeClr val="bg1"/>
                  </a:solidFill>
                  <a:latin typeface="Agency FB" panose="020B0503020202020204" pitchFamily="34" charset="0"/>
                </a:rPr>
                <a:t>CONTENTS</a:t>
              </a:r>
              <a:endParaRPr lang="zh-CN" altLang="en-US" sz="6600" dirty="0">
                <a:solidFill>
                  <a:schemeClr val="bg1"/>
                </a:solidFill>
                <a:latin typeface="Agency FB" panose="020B0503020202020204" pitchFamily="34" charset="0"/>
              </a:endParaRPr>
            </a:p>
          </p:txBody>
        </p:sp>
      </p:grpSp>
      <p:cxnSp>
        <p:nvCxnSpPr>
          <p:cNvPr id="14" name="直接连接符 13"/>
          <p:cNvCxnSpPr/>
          <p:nvPr/>
        </p:nvCxnSpPr>
        <p:spPr>
          <a:xfrm flipH="1">
            <a:off x="8709200" y="390818"/>
            <a:ext cx="1303474" cy="10810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 y="5629275"/>
            <a:ext cx="1481567" cy="12287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椭圆 10">
            <a:extLst>
              <a:ext uri="{FF2B5EF4-FFF2-40B4-BE49-F238E27FC236}">
                <a16:creationId xmlns:a16="http://schemas.microsoft.com/office/drawing/2014/main" id="{646D5B8F-EE16-424B-8A2D-A2A0EDF92584}"/>
              </a:ext>
            </a:extLst>
          </p:cNvPr>
          <p:cNvSpPr/>
          <p:nvPr/>
        </p:nvSpPr>
        <p:spPr>
          <a:xfrm>
            <a:off x="4640791" y="3696079"/>
            <a:ext cx="501652" cy="500894"/>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椭圆 11">
            <a:extLst>
              <a:ext uri="{FF2B5EF4-FFF2-40B4-BE49-F238E27FC236}">
                <a16:creationId xmlns:a16="http://schemas.microsoft.com/office/drawing/2014/main" id="{4A4267D3-9B00-477D-AAFB-E7A65DEE36ED}"/>
              </a:ext>
            </a:extLst>
          </p:cNvPr>
          <p:cNvSpPr/>
          <p:nvPr/>
        </p:nvSpPr>
        <p:spPr>
          <a:xfrm>
            <a:off x="7049558" y="3696084"/>
            <a:ext cx="501652" cy="500883"/>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文本框 35">
            <a:extLst>
              <a:ext uri="{FF2B5EF4-FFF2-40B4-BE49-F238E27FC236}">
                <a16:creationId xmlns:a16="http://schemas.microsoft.com/office/drawing/2014/main" id="{0BB263E3-37FD-47A9-9B3A-CD160F374231}"/>
              </a:ext>
            </a:extLst>
          </p:cNvPr>
          <p:cNvSpPr txBox="1"/>
          <p:nvPr/>
        </p:nvSpPr>
        <p:spPr>
          <a:xfrm>
            <a:off x="3605002" y="2496747"/>
            <a:ext cx="5178021" cy="3696718"/>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3200" dirty="0">
                <a:latin typeface="Agency FB" panose="020B0503020202020204" pitchFamily="34" charset="0"/>
              </a:rPr>
              <a:t>4.1 </a:t>
            </a:r>
            <a:r>
              <a:rPr lang="zh-CN" altLang="en-US" sz="3200" dirty="0">
                <a:latin typeface="Agency FB" panose="020B0503020202020204" pitchFamily="34" charset="0"/>
              </a:rPr>
              <a:t>正弦信号的基本概念</a:t>
            </a:r>
            <a:endParaRPr lang="en-US" altLang="zh-CN" sz="3200" dirty="0">
              <a:latin typeface="Agency FB" panose="020B0503020202020204" pitchFamily="34" charset="0"/>
            </a:endParaRPr>
          </a:p>
          <a:p>
            <a:pPr>
              <a:lnSpc>
                <a:spcPct val="150000"/>
              </a:lnSpc>
            </a:pPr>
            <a:r>
              <a:rPr lang="en-US" altLang="zh-CN" sz="3200" dirty="0">
                <a:latin typeface="Agency FB" panose="020B0503020202020204" pitchFamily="34" charset="0"/>
              </a:rPr>
              <a:t>4.2 </a:t>
            </a:r>
            <a:r>
              <a:rPr lang="zh-CN" altLang="en-US" sz="3200" dirty="0">
                <a:latin typeface="Agency FB" panose="020B0503020202020204" pitchFamily="34" charset="0"/>
              </a:rPr>
              <a:t>正弦量的相量表示</a:t>
            </a:r>
            <a:endParaRPr lang="en-US" altLang="zh-CN" sz="3200" dirty="0">
              <a:latin typeface="Agency FB" panose="020B0503020202020204" pitchFamily="34" charset="0"/>
            </a:endParaRPr>
          </a:p>
          <a:p>
            <a:pPr>
              <a:lnSpc>
                <a:spcPct val="150000"/>
              </a:lnSpc>
            </a:pPr>
            <a:r>
              <a:rPr lang="en-US" altLang="zh-CN" sz="3200" dirty="0">
                <a:latin typeface="Agency FB" panose="020B0503020202020204" pitchFamily="34" charset="0"/>
              </a:rPr>
              <a:t>4.3 </a:t>
            </a:r>
            <a:r>
              <a:rPr lang="zh-CN" altLang="en-US" sz="3200" dirty="0">
                <a:latin typeface="Agency FB" panose="020B0503020202020204" pitchFamily="34" charset="0"/>
              </a:rPr>
              <a:t>正弦稳态电路的相量模型</a:t>
            </a:r>
            <a:endParaRPr lang="en-US" altLang="zh-CN" sz="3200" dirty="0">
              <a:latin typeface="Agency FB" panose="020B0503020202020204" pitchFamily="34" charset="0"/>
            </a:endParaRPr>
          </a:p>
          <a:p>
            <a:pPr>
              <a:lnSpc>
                <a:spcPct val="150000"/>
              </a:lnSpc>
            </a:pPr>
            <a:r>
              <a:rPr lang="en-US" altLang="zh-CN" sz="3200" dirty="0">
                <a:latin typeface="Agency FB" panose="020B0503020202020204" pitchFamily="34" charset="0"/>
              </a:rPr>
              <a:t>4.4 </a:t>
            </a:r>
            <a:r>
              <a:rPr lang="zh-CN" altLang="en-US" sz="3200" dirty="0">
                <a:latin typeface="Agency FB" panose="020B0503020202020204" pitchFamily="34" charset="0"/>
              </a:rPr>
              <a:t>简单正弦交流电路的分析</a:t>
            </a:r>
            <a:endParaRPr lang="en-US" altLang="zh-CN" sz="3200" dirty="0">
              <a:latin typeface="Agency FB" panose="020B0503020202020204" pitchFamily="34" charset="0"/>
            </a:endParaRPr>
          </a:p>
          <a:p>
            <a:pPr>
              <a:lnSpc>
                <a:spcPct val="150000"/>
              </a:lnSpc>
            </a:pPr>
            <a:r>
              <a:rPr lang="en-US" altLang="zh-CN" sz="3200" dirty="0">
                <a:latin typeface="Agency FB" panose="020B0503020202020204" pitchFamily="34" charset="0"/>
              </a:rPr>
              <a:t>4.5 </a:t>
            </a:r>
            <a:r>
              <a:rPr lang="zh-CN" altLang="en-US" sz="3200" dirty="0">
                <a:latin typeface="Agency FB" panose="020B0503020202020204" pitchFamily="34" charset="0"/>
              </a:rPr>
              <a:t>正弦交流电路的功率</a:t>
            </a:r>
            <a:endParaRPr lang="en-US" altLang="zh-CN" sz="3200" dirty="0">
              <a:latin typeface="Agency FB" panose="020B0503020202020204" pitchFamily="34" charset="0"/>
            </a:endParaRPr>
          </a:p>
        </p:txBody>
      </p:sp>
    </p:spTree>
    <p:extLst>
      <p:ext uri="{BB962C8B-B14F-4D97-AF65-F5344CB8AC3E}">
        <p14:creationId xmlns:p14="http://schemas.microsoft.com/office/powerpoint/2010/main" val="11848319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right)">
                                      <p:cBhvr>
                                        <p:cTn id="15" dur="500"/>
                                        <p:tgtEl>
                                          <p:spTgt spid="1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animEffect transition="in" filter="fade">
                                      <p:cBhvr>
                                        <p:cTn id="20" dur="500"/>
                                        <p:tgtEl>
                                          <p:spTgt spid="2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animBg="1"/>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15" name="文本框 14">
            <a:extLst>
              <a:ext uri="{FF2B5EF4-FFF2-40B4-BE49-F238E27FC236}">
                <a16:creationId xmlns:a16="http://schemas.microsoft.com/office/drawing/2014/main" id="{AA5F5060-8603-44D8-A1AC-9296739C7547}"/>
              </a:ext>
            </a:extLst>
          </p:cNvPr>
          <p:cNvSpPr txBox="1"/>
          <p:nvPr/>
        </p:nvSpPr>
        <p:spPr>
          <a:xfrm>
            <a:off x="896644" y="865832"/>
            <a:ext cx="1107996" cy="646331"/>
          </a:xfrm>
          <a:prstGeom prst="rect">
            <a:avLst/>
          </a:prstGeom>
          <a:noFill/>
        </p:spPr>
        <p:txBody>
          <a:bodyPr wrap="none" rtlCol="0">
            <a:spAutoFit/>
          </a:bodyPr>
          <a:lstStyle/>
          <a:p>
            <a:r>
              <a:rPr lang="zh-CN" altLang="en-US" sz="3600" b="1" dirty="0">
                <a:solidFill>
                  <a:srgbClr val="FF0000"/>
                </a:solidFill>
              </a:rPr>
              <a:t>复数</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4" y="1742994"/>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1</a:t>
            </a:r>
            <a:r>
              <a:rPr lang="zh-CN" altLang="en-US" sz="2800" b="1" dirty="0">
                <a:solidFill>
                  <a:srgbClr val="FF0000"/>
                </a:solidFill>
                <a:latin typeface="+mn-ea"/>
              </a:rPr>
              <a:t>、复数的表示形式</a:t>
            </a:r>
          </a:p>
        </p:txBody>
      </p:sp>
      <p:sp>
        <p:nvSpPr>
          <p:cNvPr id="7" name="文本框 6">
            <a:extLst>
              <a:ext uri="{FF2B5EF4-FFF2-40B4-BE49-F238E27FC236}">
                <a16:creationId xmlns:a16="http://schemas.microsoft.com/office/drawing/2014/main" id="{13C6F0A9-28E8-4BF2-BBF6-0DC944C57635}"/>
              </a:ext>
            </a:extLst>
          </p:cNvPr>
          <p:cNvSpPr txBox="1"/>
          <p:nvPr/>
        </p:nvSpPr>
        <p:spPr>
          <a:xfrm>
            <a:off x="896643" y="2405548"/>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zh-CN" altLang="en-US" sz="2800" b="1" dirty="0">
                <a:latin typeface="+mn-ea"/>
              </a:rPr>
              <a:t>（</a:t>
            </a:r>
            <a:r>
              <a:rPr lang="en-US" altLang="zh-CN" sz="2800" b="1" dirty="0">
                <a:latin typeface="+mn-ea"/>
              </a:rPr>
              <a:t>1</a:t>
            </a:r>
            <a:r>
              <a:rPr lang="zh-CN" altLang="en-US" sz="2800" b="1" dirty="0">
                <a:latin typeface="+mn-ea"/>
              </a:rPr>
              <a:t>）、代数形式</a:t>
            </a:r>
          </a:p>
        </p:txBody>
      </p:sp>
      <p:graphicFrame>
        <p:nvGraphicFramePr>
          <p:cNvPr id="3" name="对象 2">
            <a:extLst>
              <a:ext uri="{FF2B5EF4-FFF2-40B4-BE49-F238E27FC236}">
                <a16:creationId xmlns:a16="http://schemas.microsoft.com/office/drawing/2014/main" id="{05B9EC1C-5C15-4591-B891-56AFD205CD12}"/>
              </a:ext>
            </a:extLst>
          </p:cNvPr>
          <p:cNvGraphicFramePr>
            <a:graphicFrameLocks noChangeAspect="1"/>
          </p:cNvGraphicFramePr>
          <p:nvPr>
            <p:extLst>
              <p:ext uri="{D42A27DB-BD31-4B8C-83A1-F6EECF244321}">
                <p14:modId xmlns:p14="http://schemas.microsoft.com/office/powerpoint/2010/main" val="3882929310"/>
              </p:ext>
            </p:extLst>
          </p:nvPr>
        </p:nvGraphicFramePr>
        <p:xfrm>
          <a:off x="4229100" y="3163094"/>
          <a:ext cx="4812899" cy="531812"/>
        </p:xfrm>
        <a:graphic>
          <a:graphicData uri="http://schemas.openxmlformats.org/presentationml/2006/ole">
            <mc:AlternateContent xmlns:mc="http://schemas.openxmlformats.org/markup-compatibility/2006">
              <mc:Choice xmlns:v="urn:schemas-microsoft-com:vml" Requires="v">
                <p:oleObj spid="_x0000_s118876" name="Equation" r:id="rId5" imgW="2298600" imgH="253800" progId="Equation.DSMT4">
                  <p:embed/>
                </p:oleObj>
              </mc:Choice>
              <mc:Fallback>
                <p:oleObj name="Equation" r:id="rId5" imgW="2298600" imgH="253800" progId="Equation.DSMT4">
                  <p:embed/>
                  <p:pic>
                    <p:nvPicPr>
                      <p:cNvPr id="0" name=""/>
                      <p:cNvPicPr/>
                      <p:nvPr/>
                    </p:nvPicPr>
                    <p:blipFill>
                      <a:blip r:embed="rId6"/>
                      <a:stretch>
                        <a:fillRect/>
                      </a:stretch>
                    </p:blipFill>
                    <p:spPr>
                      <a:xfrm>
                        <a:off x="4229100" y="3163094"/>
                        <a:ext cx="4812899" cy="531812"/>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1723257C-414E-4F8E-B9FB-E35A7E8FE6FA}"/>
              </a:ext>
            </a:extLst>
          </p:cNvPr>
          <p:cNvSpPr/>
          <p:nvPr/>
        </p:nvSpPr>
        <p:spPr>
          <a:xfrm>
            <a:off x="896644" y="3961487"/>
            <a:ext cx="10377996" cy="523220"/>
          </a:xfrm>
          <a:prstGeom prst="rect">
            <a:avLst/>
          </a:prstGeom>
        </p:spPr>
        <p:txBody>
          <a:bodyPr wrap="square">
            <a:spAutoFit/>
          </a:bodyPr>
          <a:lstStyle/>
          <a:p>
            <a:pPr>
              <a:spcBef>
                <a:spcPct val="50000"/>
              </a:spcBef>
            </a:pPr>
            <a:r>
              <a:rPr kumimoji="1" lang="zh-CN" altLang="en-US" sz="2800" b="1" dirty="0">
                <a:latin typeface="+mn-ea"/>
              </a:rPr>
              <a:t>        取复数</a:t>
            </a:r>
            <a:r>
              <a:rPr kumimoji="1" lang="en-US" altLang="zh-CN" sz="2800" b="1" i="1" dirty="0">
                <a:latin typeface="+mn-ea"/>
              </a:rPr>
              <a:t>A</a:t>
            </a:r>
            <a:r>
              <a:rPr kumimoji="1" lang="zh-CN" altLang="en-US" sz="2800" b="1" dirty="0">
                <a:latin typeface="+mn-ea"/>
              </a:rPr>
              <a:t>的实部和虚部用符号表示为：</a:t>
            </a:r>
            <a:endParaRPr kumimoji="1" lang="zh-CN" altLang="en-US" sz="2800" b="1" i="1" dirty="0">
              <a:latin typeface="+mn-ea"/>
            </a:endParaRPr>
          </a:p>
        </p:txBody>
      </p:sp>
      <p:sp>
        <p:nvSpPr>
          <p:cNvPr id="10" name="Text Box 18">
            <a:extLst>
              <a:ext uri="{FF2B5EF4-FFF2-40B4-BE49-F238E27FC236}">
                <a16:creationId xmlns:a16="http://schemas.microsoft.com/office/drawing/2014/main" id="{BEC75CDF-2747-446F-A952-2F13BBF56E21}"/>
              </a:ext>
            </a:extLst>
          </p:cNvPr>
          <p:cNvSpPr txBox="1">
            <a:spLocks noChangeArrowheads="1"/>
          </p:cNvSpPr>
          <p:nvPr/>
        </p:nvSpPr>
        <p:spPr bwMode="auto">
          <a:xfrm>
            <a:off x="3819951" y="4751288"/>
            <a:ext cx="1554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dirty="0"/>
              <a:t>Re</a:t>
            </a:r>
            <a:r>
              <a:rPr kumimoji="1" lang="en-US" altLang="zh-CN" sz="2800" b="1" dirty="0"/>
              <a:t>[</a:t>
            </a:r>
            <a:r>
              <a:rPr kumimoji="1" lang="en-US" altLang="zh-CN" sz="2800" b="1" i="1" dirty="0"/>
              <a:t>A</a:t>
            </a:r>
            <a:r>
              <a:rPr kumimoji="1" lang="en-US" altLang="zh-CN" sz="2800" b="1" dirty="0"/>
              <a:t>]=</a:t>
            </a:r>
            <a:r>
              <a:rPr kumimoji="1" lang="en-US" altLang="zh-CN" sz="2800" b="1" i="1" dirty="0"/>
              <a:t>a</a:t>
            </a:r>
            <a:r>
              <a:rPr kumimoji="1" lang="en-US" altLang="zh-CN" sz="2800" b="1" baseline="-25000" dirty="0"/>
              <a:t>1</a:t>
            </a:r>
          </a:p>
        </p:txBody>
      </p:sp>
      <p:sp>
        <p:nvSpPr>
          <p:cNvPr id="11" name="Rectangle 20">
            <a:extLst>
              <a:ext uri="{FF2B5EF4-FFF2-40B4-BE49-F238E27FC236}">
                <a16:creationId xmlns:a16="http://schemas.microsoft.com/office/drawing/2014/main" id="{FB3B782F-C609-4050-A45E-FF8EA44B5BD1}"/>
              </a:ext>
            </a:extLst>
          </p:cNvPr>
          <p:cNvSpPr>
            <a:spLocks noChangeArrowheads="1"/>
          </p:cNvSpPr>
          <p:nvPr/>
        </p:nvSpPr>
        <p:spPr bwMode="auto">
          <a:xfrm>
            <a:off x="5790038" y="4751287"/>
            <a:ext cx="2581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zh-CN" altLang="en-US" sz="2800" b="1" dirty="0"/>
              <a:t>取复数</a:t>
            </a:r>
            <a:r>
              <a:rPr kumimoji="1" lang="en-US" altLang="zh-CN" sz="2800" b="1" i="1" dirty="0"/>
              <a:t>A</a:t>
            </a:r>
            <a:r>
              <a:rPr kumimoji="1" lang="zh-CN" altLang="en-US" sz="2800" b="1" dirty="0"/>
              <a:t>的实部</a:t>
            </a:r>
          </a:p>
        </p:txBody>
      </p:sp>
      <p:sp>
        <p:nvSpPr>
          <p:cNvPr id="12" name="Text Box 21">
            <a:extLst>
              <a:ext uri="{FF2B5EF4-FFF2-40B4-BE49-F238E27FC236}">
                <a16:creationId xmlns:a16="http://schemas.microsoft.com/office/drawing/2014/main" id="{F92195A2-E53C-4FAF-B2FC-9FA89891FA91}"/>
              </a:ext>
            </a:extLst>
          </p:cNvPr>
          <p:cNvSpPr txBox="1">
            <a:spLocks noChangeArrowheads="1"/>
          </p:cNvSpPr>
          <p:nvPr/>
        </p:nvSpPr>
        <p:spPr bwMode="auto">
          <a:xfrm>
            <a:off x="3819951" y="5543451"/>
            <a:ext cx="1673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t>Im</a:t>
            </a:r>
            <a:r>
              <a:rPr kumimoji="1" lang="en-US" altLang="zh-CN" sz="2800" b="1"/>
              <a:t>[</a:t>
            </a:r>
            <a:r>
              <a:rPr kumimoji="1" lang="en-US" altLang="zh-CN" sz="2800" b="1" i="1"/>
              <a:t>A</a:t>
            </a:r>
            <a:r>
              <a:rPr kumimoji="1" lang="en-US" altLang="zh-CN" sz="2800" b="1"/>
              <a:t>]=</a:t>
            </a:r>
            <a:r>
              <a:rPr kumimoji="1" lang="en-US" altLang="zh-CN" sz="2800" b="1" i="1"/>
              <a:t>a</a:t>
            </a:r>
            <a:r>
              <a:rPr kumimoji="1" lang="en-US" altLang="zh-CN" sz="2800" b="1" baseline="-25000"/>
              <a:t>2</a:t>
            </a:r>
            <a:r>
              <a:rPr kumimoji="1" lang="en-US" altLang="zh-CN" sz="2800" b="1">
                <a:latin typeface="Arial" panose="020B0604020202020204" pitchFamily="34" charset="0"/>
              </a:rPr>
              <a:t> </a:t>
            </a:r>
          </a:p>
        </p:txBody>
      </p:sp>
      <p:sp>
        <p:nvSpPr>
          <p:cNvPr id="13" name="Text Box 22">
            <a:extLst>
              <a:ext uri="{FF2B5EF4-FFF2-40B4-BE49-F238E27FC236}">
                <a16:creationId xmlns:a16="http://schemas.microsoft.com/office/drawing/2014/main" id="{D1D7B7D3-E5F4-44BB-991E-7EB1B081DBE0}"/>
              </a:ext>
            </a:extLst>
          </p:cNvPr>
          <p:cNvSpPr txBox="1">
            <a:spLocks noChangeArrowheads="1"/>
          </p:cNvSpPr>
          <p:nvPr/>
        </p:nvSpPr>
        <p:spPr bwMode="auto">
          <a:xfrm>
            <a:off x="5790038" y="5543451"/>
            <a:ext cx="2979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zh-CN" altLang="en-US" sz="2800" b="1" dirty="0"/>
              <a:t>取复数</a:t>
            </a:r>
            <a:r>
              <a:rPr kumimoji="1" lang="en-US" altLang="zh-CN" sz="2800" b="1" i="1" dirty="0"/>
              <a:t>A</a:t>
            </a:r>
            <a:r>
              <a:rPr kumimoji="1" lang="zh-CN" altLang="en-US" sz="2800" b="1" dirty="0"/>
              <a:t>的虚部</a:t>
            </a:r>
            <a:endParaRPr kumimoji="1" lang="zh-CN" altLang="en-US" sz="2800" b="1" i="1" dirty="0"/>
          </a:p>
        </p:txBody>
      </p:sp>
    </p:spTree>
    <p:custDataLst>
      <p:tags r:id="rId2"/>
    </p:custDataLst>
    <p:extLst>
      <p:ext uri="{BB962C8B-B14F-4D97-AF65-F5344CB8AC3E}">
        <p14:creationId xmlns:p14="http://schemas.microsoft.com/office/powerpoint/2010/main" val="18513067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0"/>
                                        </p:tgtEl>
                                        <p:attrNameLst>
                                          <p:attrName>style.visibility</p:attrName>
                                        </p:attrNameLst>
                                      </p:cBhvr>
                                      <p:to>
                                        <p:strVal val="visible"/>
                                      </p:to>
                                    </p:set>
                                    <p:animEffect transition="in" filter="wipe(left)">
                                      <p:cBhvr>
                                        <p:cTn id="32" dur="300"/>
                                        <p:tgtEl>
                                          <p:spTgt spid="10"/>
                                        </p:tgtEl>
                                      </p:cBhvr>
                                    </p:animEffect>
                                  </p:childTnLst>
                                </p:cTn>
                              </p:par>
                            </p:childTnLst>
                          </p:cTn>
                        </p:par>
                        <p:par>
                          <p:cTn id="33" fill="hold">
                            <p:stCondLst>
                              <p:cond delay="1500"/>
                            </p:stCondLst>
                            <p:childTnLst>
                              <p:par>
                                <p:cTn id="34" presetID="2" presetClass="entr" presetSubtype="8"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0-#ppt_w/2"/>
                                          </p:val>
                                        </p:tav>
                                        <p:tav tm="100000">
                                          <p:val>
                                            <p:strVal val="#ppt_x"/>
                                          </p:val>
                                        </p:tav>
                                      </p:tavLst>
                                    </p:anim>
                                    <p:anim calcmode="lin" valueType="num">
                                      <p:cBhvr additive="base">
                                        <p:cTn id="3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12"/>
                                        </p:tgtEl>
                                        <p:attrNameLst>
                                          <p:attrName>style.visibility</p:attrName>
                                        </p:attrNameLst>
                                      </p:cBhvr>
                                      <p:to>
                                        <p:strVal val="visible"/>
                                      </p:to>
                                    </p:set>
                                    <p:animEffect transition="in" filter="wipe(left)">
                                      <p:cBhvr>
                                        <p:cTn id="42" dur="300"/>
                                        <p:tgtEl>
                                          <p:spTgt spid="12"/>
                                        </p:tgtEl>
                                      </p:cBhvr>
                                    </p:animEffect>
                                  </p:childTnLst>
                                </p:cTn>
                              </p:par>
                              <p:par>
                                <p:cTn id="43" presetID="2" presetClass="entr" presetSubtype="8"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0-#ppt_w/2"/>
                                          </p:val>
                                        </p:tav>
                                        <p:tav tm="100000">
                                          <p:val>
                                            <p:strVal val="#ppt_x"/>
                                          </p:val>
                                        </p:tav>
                                      </p:tavLst>
                                    </p:anim>
                                    <p:anim calcmode="lin" valueType="num">
                                      <p:cBhvr additive="base">
                                        <p:cTn id="4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P spid="7" grpId="0"/>
      <p:bldP spid="4" grpId="0"/>
      <p:bldP spid="10" grpId="0" autoUpdateAnimBg="0"/>
      <p:bldP spid="11" grpId="0" autoUpdateAnimBg="0"/>
      <p:bldP spid="12" grpId="0" autoUpdateAnimBg="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2" y="807605"/>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1</a:t>
            </a:r>
            <a:r>
              <a:rPr lang="zh-CN" altLang="en-US" sz="2800" b="1" dirty="0">
                <a:solidFill>
                  <a:srgbClr val="FF0000"/>
                </a:solidFill>
                <a:latin typeface="+mn-ea"/>
              </a:rPr>
              <a:t>、复数的表示形式</a:t>
            </a:r>
          </a:p>
        </p:txBody>
      </p:sp>
      <p:sp>
        <p:nvSpPr>
          <p:cNvPr id="7" name="文本框 6">
            <a:extLst>
              <a:ext uri="{FF2B5EF4-FFF2-40B4-BE49-F238E27FC236}">
                <a16:creationId xmlns:a16="http://schemas.microsoft.com/office/drawing/2014/main" id="{13C6F0A9-28E8-4BF2-BBF6-0DC944C57635}"/>
              </a:ext>
            </a:extLst>
          </p:cNvPr>
          <p:cNvSpPr txBox="1"/>
          <p:nvPr/>
        </p:nvSpPr>
        <p:spPr>
          <a:xfrm>
            <a:off x="896641" y="1743209"/>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zh-CN" altLang="en-US" sz="2800" b="1" dirty="0">
                <a:latin typeface="+mn-ea"/>
              </a:rPr>
              <a:t>（</a:t>
            </a:r>
            <a:r>
              <a:rPr lang="en-US" altLang="zh-CN" sz="2800" b="1" dirty="0">
                <a:latin typeface="+mn-ea"/>
              </a:rPr>
              <a:t>2</a:t>
            </a:r>
            <a:r>
              <a:rPr lang="zh-CN" altLang="en-US" sz="2800" b="1" dirty="0">
                <a:latin typeface="+mn-ea"/>
              </a:rPr>
              <a:t>）、三角形式</a:t>
            </a:r>
          </a:p>
        </p:txBody>
      </p:sp>
      <p:graphicFrame>
        <p:nvGraphicFramePr>
          <p:cNvPr id="3" name="对象 2">
            <a:extLst>
              <a:ext uri="{FF2B5EF4-FFF2-40B4-BE49-F238E27FC236}">
                <a16:creationId xmlns:a16="http://schemas.microsoft.com/office/drawing/2014/main" id="{05B9EC1C-5C15-4591-B891-56AFD205CD12}"/>
              </a:ext>
            </a:extLst>
          </p:cNvPr>
          <p:cNvGraphicFramePr>
            <a:graphicFrameLocks noChangeAspect="1"/>
          </p:cNvGraphicFramePr>
          <p:nvPr>
            <p:extLst>
              <p:ext uri="{D42A27DB-BD31-4B8C-83A1-F6EECF244321}">
                <p14:modId xmlns:p14="http://schemas.microsoft.com/office/powerpoint/2010/main" val="3650094936"/>
              </p:ext>
            </p:extLst>
          </p:nvPr>
        </p:nvGraphicFramePr>
        <p:xfrm>
          <a:off x="3605638" y="2578367"/>
          <a:ext cx="3775075" cy="477837"/>
        </p:xfrm>
        <a:graphic>
          <a:graphicData uri="http://schemas.openxmlformats.org/presentationml/2006/ole">
            <mc:AlternateContent xmlns:mc="http://schemas.openxmlformats.org/markup-compatibility/2006">
              <mc:Choice xmlns:v="urn:schemas-microsoft-com:vml" Requires="v">
                <p:oleObj spid="_x0000_s119990" name="Equation" r:id="rId5" imgW="1803240" imgH="228600" progId="Equation.DSMT4">
                  <p:embed/>
                </p:oleObj>
              </mc:Choice>
              <mc:Fallback>
                <p:oleObj name="Equation" r:id="rId5" imgW="1803240" imgH="228600" progId="Equation.DSMT4">
                  <p:embed/>
                  <p:pic>
                    <p:nvPicPr>
                      <p:cNvPr id="3" name="对象 2">
                        <a:extLst>
                          <a:ext uri="{FF2B5EF4-FFF2-40B4-BE49-F238E27FC236}">
                            <a16:creationId xmlns:a16="http://schemas.microsoft.com/office/drawing/2014/main" id="{05B9EC1C-5C15-4591-B891-56AFD205CD12}"/>
                          </a:ext>
                        </a:extLst>
                      </p:cNvPr>
                      <p:cNvPicPr/>
                      <p:nvPr/>
                    </p:nvPicPr>
                    <p:blipFill>
                      <a:blip r:embed="rId6"/>
                      <a:stretch>
                        <a:fillRect/>
                      </a:stretch>
                    </p:blipFill>
                    <p:spPr>
                      <a:xfrm>
                        <a:off x="3605638" y="2578367"/>
                        <a:ext cx="3775075" cy="477837"/>
                      </a:xfrm>
                      <a:prstGeom prst="rect">
                        <a:avLst/>
                      </a:prstGeom>
                    </p:spPr>
                  </p:pic>
                </p:oleObj>
              </mc:Fallback>
            </mc:AlternateContent>
          </a:graphicData>
        </a:graphic>
      </p:graphicFrame>
      <p:pic>
        <p:nvPicPr>
          <p:cNvPr id="14" name="Picture 24" descr="4t4">
            <a:extLst>
              <a:ext uri="{FF2B5EF4-FFF2-40B4-BE49-F238E27FC236}">
                <a16:creationId xmlns:a16="http://schemas.microsoft.com/office/drawing/2014/main" id="{E48BD8BA-D56E-4373-A118-4873A679C3B4}"/>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60038" y="1642763"/>
            <a:ext cx="25146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0">
            <a:extLst>
              <a:ext uri="{FF2B5EF4-FFF2-40B4-BE49-F238E27FC236}">
                <a16:creationId xmlns:a16="http://schemas.microsoft.com/office/drawing/2014/main" id="{CA34982A-5E32-4E53-8096-5FB56FBD8B11}"/>
              </a:ext>
            </a:extLst>
          </p:cNvPr>
          <p:cNvSpPr>
            <a:spLocks noChangeArrowheads="1"/>
          </p:cNvSpPr>
          <p:nvPr/>
        </p:nvSpPr>
        <p:spPr bwMode="auto">
          <a:xfrm>
            <a:off x="896641" y="3513971"/>
            <a:ext cx="71996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en-US" altLang="zh-CN" sz="2800" b="1" i="1" dirty="0">
                <a:latin typeface="Arial" panose="020B0604020202020204" pitchFamily="34" charset="0"/>
              </a:rPr>
              <a:t>                  r</a:t>
            </a:r>
            <a:r>
              <a:rPr kumimoji="1" lang="zh-CN" altLang="en-US" sz="2800" b="1" dirty="0"/>
              <a:t>为复数的模， </a:t>
            </a:r>
            <a:r>
              <a:rPr kumimoji="1" lang="zh-CN" altLang="en-US" sz="2800" b="1" i="1" dirty="0">
                <a:latin typeface="Arial" panose="020B0604020202020204" pitchFamily="34" charset="0"/>
                <a:sym typeface="Symbol" panose="05050102010706020507" pitchFamily="18" charset="2"/>
              </a:rPr>
              <a:t></a:t>
            </a:r>
            <a:r>
              <a:rPr kumimoji="1" lang="zh-CN" altLang="en-US" sz="2800" b="1" i="1" dirty="0">
                <a:sym typeface="Symbol" panose="05050102010706020507" pitchFamily="18" charset="2"/>
              </a:rPr>
              <a:t> </a:t>
            </a:r>
            <a:r>
              <a:rPr kumimoji="1" lang="zh-CN" altLang="en-US" sz="2800" b="1" dirty="0"/>
              <a:t>为复数的幅角。</a:t>
            </a:r>
          </a:p>
        </p:txBody>
      </p:sp>
      <p:sp>
        <p:nvSpPr>
          <p:cNvPr id="17" name="Text Box 13">
            <a:extLst>
              <a:ext uri="{FF2B5EF4-FFF2-40B4-BE49-F238E27FC236}">
                <a16:creationId xmlns:a16="http://schemas.microsoft.com/office/drawing/2014/main" id="{3F433852-CD9F-4C2D-9BAC-5AAEED58DFE7}"/>
              </a:ext>
            </a:extLst>
          </p:cNvPr>
          <p:cNvSpPr txBox="1">
            <a:spLocks noChangeArrowheads="1"/>
          </p:cNvSpPr>
          <p:nvPr/>
        </p:nvSpPr>
        <p:spPr bwMode="auto">
          <a:xfrm>
            <a:off x="2609850" y="4494958"/>
            <a:ext cx="2249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800" b="1" i="1" dirty="0"/>
              <a:t>a</a:t>
            </a:r>
            <a:r>
              <a:rPr kumimoji="1" lang="en-US" altLang="zh-CN" sz="2800" b="1" baseline="-25000" dirty="0"/>
              <a:t>1</a:t>
            </a:r>
            <a:r>
              <a:rPr kumimoji="1" lang="en-US" altLang="zh-CN" sz="2800" b="1" dirty="0">
                <a:latin typeface="Arial" panose="020B0604020202020204" pitchFamily="34" charset="0"/>
              </a:rPr>
              <a:t> </a:t>
            </a:r>
            <a:r>
              <a:rPr kumimoji="1" lang="en-US" altLang="zh-CN" sz="2800" b="1" dirty="0"/>
              <a:t>= </a:t>
            </a:r>
            <a:r>
              <a:rPr kumimoji="1" lang="en-US" altLang="zh-CN" sz="2800" b="1" i="1" dirty="0">
                <a:latin typeface="Arial" panose="020B0604020202020204" pitchFamily="34" charset="0"/>
              </a:rPr>
              <a:t>r</a:t>
            </a:r>
            <a:r>
              <a:rPr kumimoji="1" lang="en-US" altLang="zh-CN" sz="2800" b="1" dirty="0">
                <a:latin typeface="Arial" panose="020B0604020202020204" pitchFamily="34" charset="0"/>
              </a:rPr>
              <a:t> </a:t>
            </a:r>
            <a:r>
              <a:rPr kumimoji="1" lang="en-US" altLang="zh-CN" sz="2800" b="1" dirty="0"/>
              <a:t>cos </a:t>
            </a:r>
            <a:r>
              <a:rPr kumimoji="1" lang="en-US" altLang="zh-CN" sz="2800" b="1" i="1" dirty="0">
                <a:latin typeface="Arial" panose="020B0604020202020204" pitchFamily="34" charset="0"/>
                <a:sym typeface="Symbol" panose="05050102010706020507" pitchFamily="18" charset="2"/>
              </a:rPr>
              <a:t></a:t>
            </a:r>
          </a:p>
        </p:txBody>
      </p:sp>
      <p:sp>
        <p:nvSpPr>
          <p:cNvPr id="18" name="Text Box 14">
            <a:extLst>
              <a:ext uri="{FF2B5EF4-FFF2-40B4-BE49-F238E27FC236}">
                <a16:creationId xmlns:a16="http://schemas.microsoft.com/office/drawing/2014/main" id="{3B0DB1CD-86B5-47C9-94F2-371E2E3A924D}"/>
              </a:ext>
            </a:extLst>
          </p:cNvPr>
          <p:cNvSpPr txBox="1">
            <a:spLocks noChangeArrowheads="1"/>
          </p:cNvSpPr>
          <p:nvPr/>
        </p:nvSpPr>
        <p:spPr bwMode="auto">
          <a:xfrm>
            <a:off x="2609850" y="5362731"/>
            <a:ext cx="2579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800" b="1" i="1" dirty="0"/>
              <a:t>a</a:t>
            </a:r>
            <a:r>
              <a:rPr kumimoji="1" lang="en-US" altLang="zh-CN" sz="2800" b="1" baseline="-25000" dirty="0"/>
              <a:t>2</a:t>
            </a:r>
            <a:r>
              <a:rPr kumimoji="1" lang="en-US" altLang="zh-CN" sz="2800" b="1" dirty="0"/>
              <a:t>= </a:t>
            </a:r>
            <a:r>
              <a:rPr kumimoji="1" lang="en-US" altLang="zh-CN" sz="2800" b="1" i="1" dirty="0">
                <a:latin typeface="Arial" panose="020B0604020202020204" pitchFamily="34" charset="0"/>
              </a:rPr>
              <a:t>r</a:t>
            </a:r>
            <a:r>
              <a:rPr kumimoji="1" lang="en-US" altLang="zh-CN" sz="2800" b="1" dirty="0">
                <a:latin typeface="Arial" panose="020B0604020202020204" pitchFamily="34" charset="0"/>
              </a:rPr>
              <a:t> </a:t>
            </a:r>
            <a:r>
              <a:rPr kumimoji="1" lang="en-US" altLang="zh-CN" sz="2800" b="1" dirty="0"/>
              <a:t>sin </a:t>
            </a:r>
            <a:r>
              <a:rPr kumimoji="1" lang="en-US" altLang="zh-CN" sz="2800" b="1" i="1" dirty="0">
                <a:latin typeface="Arial" panose="020B0604020202020204" pitchFamily="34" charset="0"/>
                <a:sym typeface="Symbol" panose="05050102010706020507" pitchFamily="18" charset="2"/>
              </a:rPr>
              <a:t></a:t>
            </a:r>
            <a:r>
              <a:rPr kumimoji="1" lang="en-US" altLang="zh-CN" sz="2800" b="1" dirty="0"/>
              <a:t> </a:t>
            </a:r>
          </a:p>
        </p:txBody>
      </p:sp>
      <p:graphicFrame>
        <p:nvGraphicFramePr>
          <p:cNvPr id="5" name="对象 4">
            <a:extLst>
              <a:ext uri="{FF2B5EF4-FFF2-40B4-BE49-F238E27FC236}">
                <a16:creationId xmlns:a16="http://schemas.microsoft.com/office/drawing/2014/main" id="{6270F6E4-8191-4AFE-9938-65823394A2F1}"/>
              </a:ext>
            </a:extLst>
          </p:cNvPr>
          <p:cNvGraphicFramePr>
            <a:graphicFrameLocks noChangeAspect="1"/>
          </p:cNvGraphicFramePr>
          <p:nvPr>
            <p:extLst>
              <p:ext uri="{D42A27DB-BD31-4B8C-83A1-F6EECF244321}">
                <p14:modId xmlns:p14="http://schemas.microsoft.com/office/powerpoint/2010/main" val="3521754829"/>
              </p:ext>
            </p:extLst>
          </p:nvPr>
        </p:nvGraphicFramePr>
        <p:xfrm>
          <a:off x="5189537" y="4494958"/>
          <a:ext cx="3369003" cy="1735547"/>
        </p:xfrm>
        <a:graphic>
          <a:graphicData uri="http://schemas.openxmlformats.org/presentationml/2006/ole">
            <mc:AlternateContent xmlns:mc="http://schemas.openxmlformats.org/markup-compatibility/2006">
              <mc:Choice xmlns:v="urn:schemas-microsoft-com:vml" Requires="v">
                <p:oleObj spid="_x0000_s119991" name="Equation" r:id="rId8" imgW="1257120" imgH="647640" progId="Equation.DSMT4">
                  <p:embed/>
                </p:oleObj>
              </mc:Choice>
              <mc:Fallback>
                <p:oleObj name="Equation" r:id="rId8" imgW="1257120" imgH="647640" progId="Equation.DSMT4">
                  <p:embed/>
                  <p:pic>
                    <p:nvPicPr>
                      <p:cNvPr id="0" name=""/>
                      <p:cNvPicPr/>
                      <p:nvPr/>
                    </p:nvPicPr>
                    <p:blipFill>
                      <a:blip r:embed="rId9"/>
                      <a:stretch>
                        <a:fillRect/>
                      </a:stretch>
                    </p:blipFill>
                    <p:spPr>
                      <a:xfrm>
                        <a:off x="5189537" y="4494958"/>
                        <a:ext cx="3369003" cy="1735547"/>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9085852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8" presetClass="entr" presetSubtype="3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amond(out)">
                                      <p:cBhvr>
                                        <p:cTn id="23" dur="20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0-#ppt_w/2"/>
                                          </p:val>
                                        </p:tav>
                                        <p:tav tm="100000">
                                          <p:val>
                                            <p:strVal val="#ppt_x"/>
                                          </p:val>
                                        </p:tav>
                                      </p:tavLst>
                                    </p:anim>
                                    <p:anim calcmode="lin" valueType="num">
                                      <p:cBhvr additive="base">
                                        <p:cTn id="29"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0-#ppt_w/2"/>
                                          </p:val>
                                        </p:tav>
                                        <p:tav tm="100000">
                                          <p:val>
                                            <p:strVal val="#ppt_x"/>
                                          </p:val>
                                        </p:tav>
                                      </p:tavLst>
                                    </p:anim>
                                    <p:anim calcmode="lin" valueType="num">
                                      <p:cBhvr additive="base">
                                        <p:cTn id="35"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autoUpdateAnimBg="0"/>
      <p:bldP spid="17" grpId="0" autoUpdateAnimBg="0"/>
      <p:bldP spid="1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2" y="807605"/>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1</a:t>
            </a:r>
            <a:r>
              <a:rPr lang="zh-CN" altLang="en-US" sz="2800" b="1" dirty="0">
                <a:solidFill>
                  <a:srgbClr val="FF0000"/>
                </a:solidFill>
                <a:latin typeface="+mn-ea"/>
              </a:rPr>
              <a:t>、复数的表示形式</a:t>
            </a:r>
          </a:p>
        </p:txBody>
      </p:sp>
      <p:sp>
        <p:nvSpPr>
          <p:cNvPr id="7" name="文本框 6">
            <a:extLst>
              <a:ext uri="{FF2B5EF4-FFF2-40B4-BE49-F238E27FC236}">
                <a16:creationId xmlns:a16="http://schemas.microsoft.com/office/drawing/2014/main" id="{13C6F0A9-28E8-4BF2-BBF6-0DC944C57635}"/>
              </a:ext>
            </a:extLst>
          </p:cNvPr>
          <p:cNvSpPr txBox="1"/>
          <p:nvPr/>
        </p:nvSpPr>
        <p:spPr>
          <a:xfrm>
            <a:off x="896641" y="1743209"/>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zh-CN" altLang="en-US" sz="2800" b="1" dirty="0">
                <a:latin typeface="+mn-ea"/>
              </a:rPr>
              <a:t>（</a:t>
            </a:r>
            <a:r>
              <a:rPr lang="en-US" altLang="zh-CN" sz="2800" b="1" dirty="0">
                <a:latin typeface="+mn-ea"/>
              </a:rPr>
              <a:t>3</a:t>
            </a:r>
            <a:r>
              <a:rPr lang="zh-CN" altLang="en-US" sz="2800" b="1" dirty="0">
                <a:latin typeface="+mn-ea"/>
              </a:rPr>
              <a:t>）、指数形式</a:t>
            </a:r>
          </a:p>
        </p:txBody>
      </p:sp>
      <p:graphicFrame>
        <p:nvGraphicFramePr>
          <p:cNvPr id="3" name="对象 2">
            <a:extLst>
              <a:ext uri="{FF2B5EF4-FFF2-40B4-BE49-F238E27FC236}">
                <a16:creationId xmlns:a16="http://schemas.microsoft.com/office/drawing/2014/main" id="{05B9EC1C-5C15-4591-B891-56AFD205CD12}"/>
              </a:ext>
            </a:extLst>
          </p:cNvPr>
          <p:cNvGraphicFramePr>
            <a:graphicFrameLocks noChangeAspect="1"/>
          </p:cNvGraphicFramePr>
          <p:nvPr>
            <p:extLst>
              <p:ext uri="{D42A27DB-BD31-4B8C-83A1-F6EECF244321}">
                <p14:modId xmlns:p14="http://schemas.microsoft.com/office/powerpoint/2010/main" val="3965672340"/>
              </p:ext>
            </p:extLst>
          </p:nvPr>
        </p:nvGraphicFramePr>
        <p:xfrm>
          <a:off x="4972050" y="2578367"/>
          <a:ext cx="982663" cy="423862"/>
        </p:xfrm>
        <a:graphic>
          <a:graphicData uri="http://schemas.openxmlformats.org/presentationml/2006/ole">
            <mc:AlternateContent xmlns:mc="http://schemas.openxmlformats.org/markup-compatibility/2006">
              <mc:Choice xmlns:v="urn:schemas-microsoft-com:vml" Requires="v">
                <p:oleObj spid="_x0000_s121187" name="Equation" r:id="rId5" imgW="469800" imgH="203040" progId="Equation.DSMT4">
                  <p:embed/>
                </p:oleObj>
              </mc:Choice>
              <mc:Fallback>
                <p:oleObj name="Equation" r:id="rId5" imgW="469800" imgH="203040" progId="Equation.DSMT4">
                  <p:embed/>
                  <p:pic>
                    <p:nvPicPr>
                      <p:cNvPr id="3" name="对象 2">
                        <a:extLst>
                          <a:ext uri="{FF2B5EF4-FFF2-40B4-BE49-F238E27FC236}">
                            <a16:creationId xmlns:a16="http://schemas.microsoft.com/office/drawing/2014/main" id="{05B9EC1C-5C15-4591-B891-56AFD205CD12}"/>
                          </a:ext>
                        </a:extLst>
                      </p:cNvPr>
                      <p:cNvPicPr/>
                      <p:nvPr/>
                    </p:nvPicPr>
                    <p:blipFill>
                      <a:blip r:embed="rId6"/>
                      <a:stretch>
                        <a:fillRect/>
                      </a:stretch>
                    </p:blipFill>
                    <p:spPr>
                      <a:xfrm>
                        <a:off x="4972050" y="2578367"/>
                        <a:ext cx="982663" cy="423862"/>
                      </a:xfrm>
                      <a:prstGeom prst="rect">
                        <a:avLst/>
                      </a:prstGeom>
                    </p:spPr>
                  </p:pic>
                </p:oleObj>
              </mc:Fallback>
            </mc:AlternateContent>
          </a:graphicData>
        </a:graphic>
      </p:graphicFrame>
      <p:grpSp>
        <p:nvGrpSpPr>
          <p:cNvPr id="8" name="组合 7">
            <a:extLst>
              <a:ext uri="{FF2B5EF4-FFF2-40B4-BE49-F238E27FC236}">
                <a16:creationId xmlns:a16="http://schemas.microsoft.com/office/drawing/2014/main" id="{51B9A917-4F91-4583-9871-C746FB1B0CC5}"/>
              </a:ext>
            </a:extLst>
          </p:cNvPr>
          <p:cNvGrpSpPr/>
          <p:nvPr/>
        </p:nvGrpSpPr>
        <p:grpSpPr>
          <a:xfrm>
            <a:off x="896640" y="3002229"/>
            <a:ext cx="10377997" cy="662554"/>
            <a:chOff x="896640" y="3002229"/>
            <a:chExt cx="10377997" cy="662554"/>
          </a:xfrm>
        </p:grpSpPr>
        <p:sp>
          <p:nvSpPr>
            <p:cNvPr id="13" name="文本框 12">
              <a:extLst>
                <a:ext uri="{FF2B5EF4-FFF2-40B4-BE49-F238E27FC236}">
                  <a16:creationId xmlns:a16="http://schemas.microsoft.com/office/drawing/2014/main" id="{5FD0A207-BAC6-4012-BB6B-41CA14DF8E0B}"/>
                </a:ext>
              </a:extLst>
            </p:cNvPr>
            <p:cNvSpPr txBox="1"/>
            <p:nvPr/>
          </p:nvSpPr>
          <p:spPr>
            <a:xfrm>
              <a:off x="896640" y="3002229"/>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zh-CN" altLang="en-US" sz="2800" b="1" dirty="0">
                  <a:latin typeface="+mn-ea"/>
                </a:rPr>
                <a:t>    根据欧拉公式：</a:t>
              </a:r>
            </a:p>
          </p:txBody>
        </p:sp>
        <p:graphicFrame>
          <p:nvGraphicFramePr>
            <p:cNvPr id="15" name="对象 14">
              <a:extLst>
                <a:ext uri="{FF2B5EF4-FFF2-40B4-BE49-F238E27FC236}">
                  <a16:creationId xmlns:a16="http://schemas.microsoft.com/office/drawing/2014/main" id="{D9361874-E6C6-4440-A914-800C9BDBFCB9}"/>
                </a:ext>
              </a:extLst>
            </p:cNvPr>
            <p:cNvGraphicFramePr>
              <a:graphicFrameLocks noChangeAspect="1"/>
            </p:cNvGraphicFramePr>
            <p:nvPr>
              <p:extLst>
                <p:ext uri="{D42A27DB-BD31-4B8C-83A1-F6EECF244321}">
                  <p14:modId xmlns:p14="http://schemas.microsoft.com/office/powerpoint/2010/main" val="1838462658"/>
                </p:ext>
              </p:extLst>
            </p:nvPr>
          </p:nvGraphicFramePr>
          <p:xfrm>
            <a:off x="4229100" y="3174079"/>
            <a:ext cx="2578100" cy="477838"/>
          </p:xfrm>
          <a:graphic>
            <a:graphicData uri="http://schemas.openxmlformats.org/presentationml/2006/ole">
              <mc:AlternateContent xmlns:mc="http://schemas.openxmlformats.org/markup-compatibility/2006">
                <mc:Choice xmlns:v="urn:schemas-microsoft-com:vml" Requires="v">
                  <p:oleObj spid="_x0000_s121188" name="Equation" r:id="rId7" imgW="1231560" imgH="228600" progId="Equation.DSMT4">
                    <p:embed/>
                  </p:oleObj>
                </mc:Choice>
                <mc:Fallback>
                  <p:oleObj name="Equation" r:id="rId7" imgW="1231560" imgH="228600" progId="Equation.DSMT4">
                    <p:embed/>
                    <p:pic>
                      <p:nvPicPr>
                        <p:cNvPr id="3" name="对象 2">
                          <a:extLst>
                            <a:ext uri="{FF2B5EF4-FFF2-40B4-BE49-F238E27FC236}">
                              <a16:creationId xmlns:a16="http://schemas.microsoft.com/office/drawing/2014/main" id="{05B9EC1C-5C15-4591-B891-56AFD205CD12}"/>
                            </a:ext>
                          </a:extLst>
                        </p:cNvPr>
                        <p:cNvPicPr/>
                        <p:nvPr/>
                      </p:nvPicPr>
                      <p:blipFill>
                        <a:blip r:embed="rId8"/>
                        <a:stretch>
                          <a:fillRect/>
                        </a:stretch>
                      </p:blipFill>
                      <p:spPr>
                        <a:xfrm>
                          <a:off x="4229100" y="3174079"/>
                          <a:ext cx="2578100" cy="477838"/>
                        </a:xfrm>
                        <a:prstGeom prst="rect">
                          <a:avLst/>
                        </a:prstGeom>
                      </p:spPr>
                    </p:pic>
                  </p:oleObj>
                </mc:Fallback>
              </mc:AlternateContent>
            </a:graphicData>
          </a:graphic>
        </p:graphicFrame>
      </p:grpSp>
      <p:graphicFrame>
        <p:nvGraphicFramePr>
          <p:cNvPr id="4" name="对象 3">
            <a:extLst>
              <a:ext uri="{FF2B5EF4-FFF2-40B4-BE49-F238E27FC236}">
                <a16:creationId xmlns:a16="http://schemas.microsoft.com/office/drawing/2014/main" id="{3FF214C4-0DE7-418B-BC08-4E502092BA77}"/>
              </a:ext>
            </a:extLst>
          </p:cNvPr>
          <p:cNvGraphicFramePr>
            <a:graphicFrameLocks noChangeAspect="1"/>
          </p:cNvGraphicFramePr>
          <p:nvPr>
            <p:extLst>
              <p:ext uri="{D42A27DB-BD31-4B8C-83A1-F6EECF244321}">
                <p14:modId xmlns:p14="http://schemas.microsoft.com/office/powerpoint/2010/main" val="919595641"/>
              </p:ext>
            </p:extLst>
          </p:nvPr>
        </p:nvGraphicFramePr>
        <p:xfrm>
          <a:off x="4147344" y="3836633"/>
          <a:ext cx="3614738" cy="524720"/>
        </p:xfrm>
        <a:graphic>
          <a:graphicData uri="http://schemas.openxmlformats.org/presentationml/2006/ole">
            <mc:AlternateContent xmlns:mc="http://schemas.openxmlformats.org/markup-compatibility/2006">
              <mc:Choice xmlns:v="urn:schemas-microsoft-com:vml" Requires="v">
                <p:oleObj spid="_x0000_s121189" name="Equation" r:id="rId9" imgW="1574640" imgH="228600" progId="Equation.DSMT4">
                  <p:embed/>
                </p:oleObj>
              </mc:Choice>
              <mc:Fallback>
                <p:oleObj name="Equation" r:id="rId9" imgW="1574640" imgH="228600" progId="Equation.DSMT4">
                  <p:embed/>
                  <p:pic>
                    <p:nvPicPr>
                      <p:cNvPr id="0" name=""/>
                      <p:cNvPicPr/>
                      <p:nvPr/>
                    </p:nvPicPr>
                    <p:blipFill>
                      <a:blip r:embed="rId10"/>
                      <a:stretch>
                        <a:fillRect/>
                      </a:stretch>
                    </p:blipFill>
                    <p:spPr>
                      <a:xfrm>
                        <a:off x="4147344" y="3836633"/>
                        <a:ext cx="3614738" cy="524720"/>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A96BA89F-99FF-4329-A615-508B18F645C7}"/>
              </a:ext>
            </a:extLst>
          </p:cNvPr>
          <p:cNvSpPr txBox="1"/>
          <p:nvPr/>
        </p:nvSpPr>
        <p:spPr>
          <a:xfrm>
            <a:off x="896640" y="3664783"/>
            <a:ext cx="5494636"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zh-CN" altLang="en-US" sz="2800" b="1" dirty="0">
                <a:latin typeface="+mn-ea"/>
              </a:rPr>
              <a:t>    可得：</a:t>
            </a:r>
          </a:p>
        </p:txBody>
      </p:sp>
      <p:sp>
        <p:nvSpPr>
          <p:cNvPr id="20" name="文本框 19">
            <a:extLst>
              <a:ext uri="{FF2B5EF4-FFF2-40B4-BE49-F238E27FC236}">
                <a16:creationId xmlns:a16="http://schemas.microsoft.com/office/drawing/2014/main" id="{6797F317-080B-4A61-A6AA-FDD2042A6A8A}"/>
              </a:ext>
            </a:extLst>
          </p:cNvPr>
          <p:cNvSpPr txBox="1"/>
          <p:nvPr/>
        </p:nvSpPr>
        <p:spPr>
          <a:xfrm>
            <a:off x="896639" y="4644358"/>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zh-CN" altLang="en-US" sz="2800" b="1" dirty="0">
                <a:latin typeface="+mn-ea"/>
              </a:rPr>
              <a:t>（</a:t>
            </a:r>
            <a:r>
              <a:rPr lang="en-US" altLang="zh-CN" sz="2800" b="1" dirty="0">
                <a:latin typeface="+mn-ea"/>
              </a:rPr>
              <a:t>4</a:t>
            </a:r>
            <a:r>
              <a:rPr lang="zh-CN" altLang="en-US" sz="2800" b="1" dirty="0">
                <a:latin typeface="+mn-ea"/>
              </a:rPr>
              <a:t>）、极坐标形式</a:t>
            </a:r>
          </a:p>
        </p:txBody>
      </p:sp>
      <p:graphicFrame>
        <p:nvGraphicFramePr>
          <p:cNvPr id="6" name="对象 5">
            <a:extLst>
              <a:ext uri="{FF2B5EF4-FFF2-40B4-BE49-F238E27FC236}">
                <a16:creationId xmlns:a16="http://schemas.microsoft.com/office/drawing/2014/main" id="{1BAC62BF-22F1-49CF-849F-AD5DA597C4AE}"/>
              </a:ext>
            </a:extLst>
          </p:cNvPr>
          <p:cNvGraphicFramePr>
            <a:graphicFrameLocks noChangeAspect="1"/>
          </p:cNvGraphicFramePr>
          <p:nvPr>
            <p:extLst>
              <p:ext uri="{D42A27DB-BD31-4B8C-83A1-F6EECF244321}">
                <p14:modId xmlns:p14="http://schemas.microsoft.com/office/powerpoint/2010/main" val="3651346464"/>
              </p:ext>
            </p:extLst>
          </p:nvPr>
        </p:nvGraphicFramePr>
        <p:xfrm>
          <a:off x="4818672" y="5369457"/>
          <a:ext cx="1289418" cy="503187"/>
        </p:xfrm>
        <a:graphic>
          <a:graphicData uri="http://schemas.openxmlformats.org/presentationml/2006/ole">
            <mc:AlternateContent xmlns:mc="http://schemas.openxmlformats.org/markup-compatibility/2006">
              <mc:Choice xmlns:v="urn:schemas-microsoft-com:vml" Requires="v">
                <p:oleObj spid="_x0000_s121190" name="Equation" r:id="rId11" imgW="520560" imgH="203040" progId="Equation.DSMT4">
                  <p:embed/>
                </p:oleObj>
              </mc:Choice>
              <mc:Fallback>
                <p:oleObj name="Equation" r:id="rId11" imgW="520560" imgH="203040" progId="Equation.DSMT4">
                  <p:embed/>
                  <p:pic>
                    <p:nvPicPr>
                      <p:cNvPr id="0" name=""/>
                      <p:cNvPicPr/>
                      <p:nvPr/>
                    </p:nvPicPr>
                    <p:blipFill>
                      <a:blip r:embed="rId12"/>
                      <a:stretch>
                        <a:fillRect/>
                      </a:stretch>
                    </p:blipFill>
                    <p:spPr>
                      <a:xfrm>
                        <a:off x="4818672" y="5369457"/>
                        <a:ext cx="1289418" cy="503187"/>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4945478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2" y="807605"/>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2</a:t>
            </a:r>
            <a:r>
              <a:rPr lang="zh-CN" altLang="en-US" sz="2800" b="1" dirty="0">
                <a:solidFill>
                  <a:srgbClr val="FF0000"/>
                </a:solidFill>
                <a:latin typeface="+mn-ea"/>
              </a:rPr>
              <a:t>、复数的相等</a:t>
            </a:r>
          </a:p>
        </p:txBody>
      </p:sp>
      <p:sp>
        <p:nvSpPr>
          <p:cNvPr id="7" name="文本框 6">
            <a:extLst>
              <a:ext uri="{FF2B5EF4-FFF2-40B4-BE49-F238E27FC236}">
                <a16:creationId xmlns:a16="http://schemas.microsoft.com/office/drawing/2014/main" id="{13C6F0A9-28E8-4BF2-BBF6-0DC944C57635}"/>
              </a:ext>
            </a:extLst>
          </p:cNvPr>
          <p:cNvSpPr txBox="1"/>
          <p:nvPr/>
        </p:nvSpPr>
        <p:spPr>
          <a:xfrm>
            <a:off x="896641" y="1573763"/>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zh-CN" altLang="en-US" sz="2800" b="1" dirty="0">
                <a:latin typeface="+mn-ea"/>
              </a:rPr>
              <a:t>若两个复数分别为：</a:t>
            </a:r>
          </a:p>
        </p:txBody>
      </p:sp>
      <p:graphicFrame>
        <p:nvGraphicFramePr>
          <p:cNvPr id="16" name="Object 8">
            <a:extLst>
              <a:ext uri="{FF2B5EF4-FFF2-40B4-BE49-F238E27FC236}">
                <a16:creationId xmlns:a16="http://schemas.microsoft.com/office/drawing/2014/main" id="{611EECC1-0D04-4BCB-8BF2-F00564C2DCEF}"/>
              </a:ext>
            </a:extLst>
          </p:cNvPr>
          <p:cNvGraphicFramePr>
            <a:graphicFrameLocks noChangeAspect="1"/>
          </p:cNvGraphicFramePr>
          <p:nvPr>
            <p:extLst>
              <p:ext uri="{D42A27DB-BD31-4B8C-83A1-F6EECF244321}">
                <p14:modId xmlns:p14="http://schemas.microsoft.com/office/powerpoint/2010/main" val="4272211998"/>
              </p:ext>
            </p:extLst>
          </p:nvPr>
        </p:nvGraphicFramePr>
        <p:xfrm>
          <a:off x="3257550" y="2330554"/>
          <a:ext cx="2101850" cy="617570"/>
        </p:xfrm>
        <a:graphic>
          <a:graphicData uri="http://schemas.openxmlformats.org/presentationml/2006/ole">
            <mc:AlternateContent xmlns:mc="http://schemas.openxmlformats.org/markup-compatibility/2006">
              <mc:Choice xmlns:v="urn:schemas-microsoft-com:vml" Requires="v">
                <p:oleObj spid="_x0000_s122287" name="Equation" r:id="rId5" imgW="647700" imgH="190500" progId="Equation.DSMT4">
                  <p:embed/>
                </p:oleObj>
              </mc:Choice>
              <mc:Fallback>
                <p:oleObj name="Equation" r:id="rId5" imgW="647700" imgH="190500" progId="Equation.DSMT4">
                  <p:embed/>
                  <p:pic>
                    <p:nvPicPr>
                      <p:cNvPr id="33800" name="Object 8">
                        <a:extLst>
                          <a:ext uri="{FF2B5EF4-FFF2-40B4-BE49-F238E27FC236}">
                            <a16:creationId xmlns:a16="http://schemas.microsoft.com/office/drawing/2014/main" id="{FD1AC166-ECCE-4EA5-B3FB-9D05E07DB3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7550" y="2330554"/>
                        <a:ext cx="2101850" cy="617570"/>
                      </a:xfrm>
                      <a:prstGeom prst="rect">
                        <a:avLst/>
                      </a:prstGeom>
                      <a:noFill/>
                    </p:spPr>
                  </p:pic>
                </p:oleObj>
              </mc:Fallback>
            </mc:AlternateContent>
          </a:graphicData>
        </a:graphic>
      </p:graphicFrame>
      <p:graphicFrame>
        <p:nvGraphicFramePr>
          <p:cNvPr id="17" name="Object 7">
            <a:extLst>
              <a:ext uri="{FF2B5EF4-FFF2-40B4-BE49-F238E27FC236}">
                <a16:creationId xmlns:a16="http://schemas.microsoft.com/office/drawing/2014/main" id="{376963A0-A338-4027-B984-50D3468C198C}"/>
              </a:ext>
            </a:extLst>
          </p:cNvPr>
          <p:cNvGraphicFramePr>
            <a:graphicFrameLocks noChangeAspect="1"/>
          </p:cNvGraphicFramePr>
          <p:nvPr>
            <p:extLst>
              <p:ext uri="{D42A27DB-BD31-4B8C-83A1-F6EECF244321}">
                <p14:modId xmlns:p14="http://schemas.microsoft.com/office/powerpoint/2010/main" val="61667164"/>
              </p:ext>
            </p:extLst>
          </p:nvPr>
        </p:nvGraphicFramePr>
        <p:xfrm>
          <a:off x="6461125" y="2330553"/>
          <a:ext cx="2070029" cy="617569"/>
        </p:xfrm>
        <a:graphic>
          <a:graphicData uri="http://schemas.openxmlformats.org/presentationml/2006/ole">
            <mc:AlternateContent xmlns:mc="http://schemas.openxmlformats.org/markup-compatibility/2006">
              <mc:Choice xmlns:v="urn:schemas-microsoft-com:vml" Requires="v">
                <p:oleObj spid="_x0000_s122288" r:id="rId7" imgW="634725" imgH="190417" progId="Equation.DSMT4">
                  <p:embed/>
                </p:oleObj>
              </mc:Choice>
              <mc:Fallback>
                <p:oleObj r:id="rId7" imgW="634725" imgH="190417" progId="Equation.DSMT4">
                  <p:embed/>
                  <p:pic>
                    <p:nvPicPr>
                      <p:cNvPr id="33799" name="Object 7">
                        <a:extLst>
                          <a:ext uri="{FF2B5EF4-FFF2-40B4-BE49-F238E27FC236}">
                            <a16:creationId xmlns:a16="http://schemas.microsoft.com/office/drawing/2014/main" id="{79FFFBDA-D567-4A54-B505-3A0E29D45A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61125" y="2330553"/>
                        <a:ext cx="2070029" cy="617569"/>
                      </a:xfrm>
                      <a:prstGeom prst="rect">
                        <a:avLst/>
                      </a:prstGeom>
                      <a:noFill/>
                    </p:spPr>
                  </p:pic>
                </p:oleObj>
              </mc:Fallback>
            </mc:AlternateContent>
          </a:graphicData>
        </a:graphic>
      </p:graphicFrame>
      <p:sp>
        <p:nvSpPr>
          <p:cNvPr id="18" name="Rectangle 11">
            <a:extLst>
              <a:ext uri="{FF2B5EF4-FFF2-40B4-BE49-F238E27FC236}">
                <a16:creationId xmlns:a16="http://schemas.microsoft.com/office/drawing/2014/main" id="{EA787AE8-B06C-40EB-A753-D5E787E65691}"/>
              </a:ext>
            </a:extLst>
          </p:cNvPr>
          <p:cNvSpPr>
            <a:spLocks noChangeArrowheads="1"/>
          </p:cNvSpPr>
          <p:nvPr/>
        </p:nvSpPr>
        <p:spPr bwMode="auto">
          <a:xfrm>
            <a:off x="896641" y="2948122"/>
            <a:ext cx="2050561"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    当且仅当</a:t>
            </a:r>
          </a:p>
        </p:txBody>
      </p:sp>
      <p:graphicFrame>
        <p:nvGraphicFramePr>
          <p:cNvPr id="21" name="Object 13">
            <a:extLst>
              <a:ext uri="{FF2B5EF4-FFF2-40B4-BE49-F238E27FC236}">
                <a16:creationId xmlns:a16="http://schemas.microsoft.com/office/drawing/2014/main" id="{B5CFF3BD-F3BF-4285-B432-F00765CB6058}"/>
              </a:ext>
            </a:extLst>
          </p:cNvPr>
          <p:cNvGraphicFramePr>
            <a:graphicFrameLocks noChangeAspect="1"/>
          </p:cNvGraphicFramePr>
          <p:nvPr>
            <p:extLst>
              <p:ext uri="{D42A27DB-BD31-4B8C-83A1-F6EECF244321}">
                <p14:modId xmlns:p14="http://schemas.microsoft.com/office/powerpoint/2010/main" val="3557831680"/>
              </p:ext>
            </p:extLst>
          </p:nvPr>
        </p:nvGraphicFramePr>
        <p:xfrm>
          <a:off x="4238625" y="3276273"/>
          <a:ext cx="1143000" cy="617538"/>
        </p:xfrm>
        <a:graphic>
          <a:graphicData uri="http://schemas.openxmlformats.org/presentationml/2006/ole">
            <mc:AlternateContent xmlns:mc="http://schemas.openxmlformats.org/markup-compatibility/2006">
              <mc:Choice xmlns:v="urn:schemas-microsoft-com:vml" Requires="v">
                <p:oleObj spid="_x0000_s122289" r:id="rId9" imgW="355446" imgH="190417" progId="Equation.DSMT4">
                  <p:embed/>
                </p:oleObj>
              </mc:Choice>
              <mc:Fallback>
                <p:oleObj r:id="rId9" imgW="355446" imgH="190417" progId="Equation.DSMT4">
                  <p:embed/>
                  <p:pic>
                    <p:nvPicPr>
                      <p:cNvPr id="33805" name="Object 13">
                        <a:extLst>
                          <a:ext uri="{FF2B5EF4-FFF2-40B4-BE49-F238E27FC236}">
                            <a16:creationId xmlns:a16="http://schemas.microsoft.com/office/drawing/2014/main" id="{40003EF3-88F4-4053-8BE4-F7F690F072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38625" y="3276273"/>
                        <a:ext cx="1143000"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2">
            <a:extLst>
              <a:ext uri="{FF2B5EF4-FFF2-40B4-BE49-F238E27FC236}">
                <a16:creationId xmlns:a16="http://schemas.microsoft.com/office/drawing/2014/main" id="{60E0AB47-914B-4479-9C4E-ED8BB69CE993}"/>
              </a:ext>
            </a:extLst>
          </p:cNvPr>
          <p:cNvGraphicFramePr>
            <a:graphicFrameLocks noChangeAspect="1"/>
          </p:cNvGraphicFramePr>
          <p:nvPr>
            <p:extLst>
              <p:ext uri="{D42A27DB-BD31-4B8C-83A1-F6EECF244321}">
                <p14:modId xmlns:p14="http://schemas.microsoft.com/office/powerpoint/2010/main" val="1800431021"/>
              </p:ext>
            </p:extLst>
          </p:nvPr>
        </p:nvGraphicFramePr>
        <p:xfrm>
          <a:off x="6124575" y="3276243"/>
          <a:ext cx="1266825" cy="617888"/>
        </p:xfrm>
        <a:graphic>
          <a:graphicData uri="http://schemas.openxmlformats.org/presentationml/2006/ole">
            <mc:AlternateContent xmlns:mc="http://schemas.openxmlformats.org/markup-compatibility/2006">
              <mc:Choice xmlns:v="urn:schemas-microsoft-com:vml" Requires="v">
                <p:oleObj spid="_x0000_s122290" r:id="rId11" imgW="393529" imgH="190417" progId="Equation.DSMT4">
                  <p:embed/>
                </p:oleObj>
              </mc:Choice>
              <mc:Fallback>
                <p:oleObj r:id="rId11" imgW="393529" imgH="190417" progId="Equation.DSMT4">
                  <p:embed/>
                  <p:pic>
                    <p:nvPicPr>
                      <p:cNvPr id="33804" name="Object 12">
                        <a:extLst>
                          <a:ext uri="{FF2B5EF4-FFF2-40B4-BE49-F238E27FC236}">
                            <a16:creationId xmlns:a16="http://schemas.microsoft.com/office/drawing/2014/main" id="{BFC495EB-8292-471E-BE7D-44419A7BC95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24575" y="3276243"/>
                        <a:ext cx="1266825" cy="617888"/>
                      </a:xfrm>
                      <a:prstGeom prst="rect">
                        <a:avLst/>
                      </a:prstGeom>
                      <a:noFill/>
                    </p:spPr>
                  </p:pic>
                </p:oleObj>
              </mc:Fallback>
            </mc:AlternateContent>
          </a:graphicData>
        </a:graphic>
      </p:graphicFrame>
      <p:sp>
        <p:nvSpPr>
          <p:cNvPr id="23" name="Rectangle 18">
            <a:extLst>
              <a:ext uri="{FF2B5EF4-FFF2-40B4-BE49-F238E27FC236}">
                <a16:creationId xmlns:a16="http://schemas.microsoft.com/office/drawing/2014/main" id="{7BD76A23-C8DC-4169-B50A-36413E6392D9}"/>
              </a:ext>
            </a:extLst>
          </p:cNvPr>
          <p:cNvSpPr>
            <a:spLocks noChangeArrowheads="1"/>
          </p:cNvSpPr>
          <p:nvPr/>
        </p:nvSpPr>
        <p:spPr bwMode="auto">
          <a:xfrm>
            <a:off x="896641" y="4019315"/>
            <a:ext cx="2050561"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    时，有：</a:t>
            </a:r>
          </a:p>
        </p:txBody>
      </p:sp>
      <p:graphicFrame>
        <p:nvGraphicFramePr>
          <p:cNvPr id="5" name="对象 4">
            <a:extLst>
              <a:ext uri="{FF2B5EF4-FFF2-40B4-BE49-F238E27FC236}">
                <a16:creationId xmlns:a16="http://schemas.microsoft.com/office/drawing/2014/main" id="{E61986EB-177D-419C-8B56-7C4E63631152}"/>
              </a:ext>
            </a:extLst>
          </p:cNvPr>
          <p:cNvGraphicFramePr>
            <a:graphicFrameLocks noChangeAspect="1"/>
          </p:cNvGraphicFramePr>
          <p:nvPr>
            <p:extLst>
              <p:ext uri="{D42A27DB-BD31-4B8C-83A1-F6EECF244321}">
                <p14:modId xmlns:p14="http://schemas.microsoft.com/office/powerpoint/2010/main" val="785654017"/>
              </p:ext>
            </p:extLst>
          </p:nvPr>
        </p:nvGraphicFramePr>
        <p:xfrm>
          <a:off x="4914900" y="4039193"/>
          <a:ext cx="1209675" cy="495300"/>
        </p:xfrm>
        <a:graphic>
          <a:graphicData uri="http://schemas.openxmlformats.org/presentationml/2006/ole">
            <mc:AlternateContent xmlns:mc="http://schemas.openxmlformats.org/markup-compatibility/2006">
              <mc:Choice xmlns:v="urn:schemas-microsoft-com:vml" Requires="v">
                <p:oleObj spid="_x0000_s122291" name="Equation" r:id="rId13" imgW="1209502" imgH="495322" progId="Equation.DSMT4">
                  <p:embed/>
                </p:oleObj>
              </mc:Choice>
              <mc:Fallback>
                <p:oleObj name="Equation" r:id="rId13" imgW="1209502" imgH="495322" progId="Equation.DSMT4">
                  <p:embed/>
                  <p:pic>
                    <p:nvPicPr>
                      <p:cNvPr id="0" name=""/>
                      <p:cNvPicPr/>
                      <p:nvPr/>
                    </p:nvPicPr>
                    <p:blipFill>
                      <a:blip r:embed="rId14"/>
                      <a:stretch>
                        <a:fillRect/>
                      </a:stretch>
                    </p:blipFill>
                    <p:spPr>
                      <a:xfrm>
                        <a:off x="4914900" y="4039193"/>
                        <a:ext cx="1209675" cy="495300"/>
                      </a:xfrm>
                      <a:prstGeom prst="rect">
                        <a:avLst/>
                      </a:prstGeom>
                    </p:spPr>
                  </p:pic>
                </p:oleObj>
              </mc:Fallback>
            </mc:AlternateContent>
          </a:graphicData>
        </a:graphic>
      </p:graphicFrame>
      <p:sp>
        <p:nvSpPr>
          <p:cNvPr id="24" name="Rectangle 20">
            <a:extLst>
              <a:ext uri="{FF2B5EF4-FFF2-40B4-BE49-F238E27FC236}">
                <a16:creationId xmlns:a16="http://schemas.microsoft.com/office/drawing/2014/main" id="{BBACA510-0910-41CF-B7EB-4F8FE7A7F30E}"/>
              </a:ext>
            </a:extLst>
          </p:cNvPr>
          <p:cNvSpPr>
            <a:spLocks noChangeArrowheads="1"/>
          </p:cNvSpPr>
          <p:nvPr/>
        </p:nvSpPr>
        <p:spPr bwMode="auto">
          <a:xfrm>
            <a:off x="896641" y="4741525"/>
            <a:ext cx="10377996" cy="946150"/>
          </a:xfrm>
          <a:prstGeom prst="rect">
            <a:avLst/>
          </a:prstGeom>
          <a:noFill/>
          <a:ln w="9525">
            <a:noFill/>
            <a:miter lim="800000"/>
            <a:headEnd/>
            <a:tailEnd/>
          </a:ln>
          <a:effectLst/>
        </p:spPr>
        <p:txBody>
          <a:bodyPr wrap="square" anchor="ctr">
            <a:spAutoFit/>
          </a:bodyPr>
          <a:lstStyle/>
          <a:p>
            <a:pPr>
              <a:defRPr/>
            </a:pPr>
            <a:r>
              <a:rPr lang="en-US" altLang="zh-CN" sz="2800" b="1" dirty="0">
                <a:latin typeface="+mn-ea"/>
              </a:rPr>
              <a:t>    </a:t>
            </a:r>
            <a:r>
              <a:rPr lang="zh-CN" altLang="en-US" sz="2800" b="1" dirty="0">
                <a:latin typeface="+mn-ea"/>
              </a:rPr>
              <a:t>即，两个用代数形式表示的复数，若实部和虚部分别相等，则这两个复数相等。 </a:t>
            </a:r>
          </a:p>
        </p:txBody>
      </p:sp>
      <p:sp>
        <p:nvSpPr>
          <p:cNvPr id="25" name="Rectangle 19">
            <a:extLst>
              <a:ext uri="{FF2B5EF4-FFF2-40B4-BE49-F238E27FC236}">
                <a16:creationId xmlns:a16="http://schemas.microsoft.com/office/drawing/2014/main" id="{43438221-2AC0-4380-8CE6-E94A25443D0D}"/>
              </a:ext>
            </a:extLst>
          </p:cNvPr>
          <p:cNvSpPr>
            <a:spLocks noChangeArrowheads="1"/>
          </p:cNvSpPr>
          <p:nvPr/>
        </p:nvSpPr>
        <p:spPr bwMode="auto">
          <a:xfrm>
            <a:off x="896641" y="5696687"/>
            <a:ext cx="10377995" cy="946150"/>
          </a:xfrm>
          <a:prstGeom prst="rect">
            <a:avLst/>
          </a:prstGeom>
          <a:noFill/>
          <a:ln w="9525">
            <a:noFill/>
            <a:miter lim="800000"/>
            <a:headEnd/>
            <a:tailEnd/>
          </a:ln>
          <a:effectLst/>
        </p:spPr>
        <p:txBody>
          <a:bodyPr wrap="square" anchor="ctr">
            <a:spAutoFit/>
          </a:bodyPr>
          <a:lstStyle/>
          <a:p>
            <a:pPr>
              <a:defRPr/>
            </a:pPr>
            <a:r>
              <a:rPr lang="en-US" altLang="zh-CN" sz="2800" b="1" dirty="0">
                <a:latin typeface="+mn-ea"/>
              </a:rPr>
              <a:t>    </a:t>
            </a:r>
            <a:r>
              <a:rPr lang="zh-CN" altLang="en-US" sz="2800" b="1" dirty="0">
                <a:latin typeface="+mn-ea"/>
              </a:rPr>
              <a:t>同样，两个用极坐标形式表示的复数，若它们的模相等，幅角也相等，则这两个复数相等。 </a:t>
            </a:r>
          </a:p>
        </p:txBody>
      </p:sp>
    </p:spTree>
    <p:custDataLst>
      <p:tags r:id="rId2"/>
    </p:custDataLst>
    <p:extLst>
      <p:ext uri="{BB962C8B-B14F-4D97-AF65-F5344CB8AC3E}">
        <p14:creationId xmlns:p14="http://schemas.microsoft.com/office/powerpoint/2010/main" val="6364529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linds(horizontal)">
                                      <p:cBhvr>
                                        <p:cTn id="30" dur="500"/>
                                        <p:tgtEl>
                                          <p:spTgt spid="21"/>
                                        </p:tgtEl>
                                      </p:cBhvr>
                                    </p:animEffect>
                                  </p:childTnLst>
                                </p:cTn>
                              </p:par>
                            </p:childTnLst>
                          </p:cTn>
                        </p:par>
                        <p:par>
                          <p:cTn id="31" fill="hold">
                            <p:stCondLst>
                              <p:cond delay="1000"/>
                            </p:stCondLst>
                            <p:childTnLst>
                              <p:par>
                                <p:cTn id="32" presetID="3" presetClass="entr" presetSubtype="10"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par>
                          <p:cTn id="35" fill="hold">
                            <p:stCondLst>
                              <p:cond delay="1500"/>
                            </p:stCondLst>
                            <p:childTnLst>
                              <p:par>
                                <p:cTn id="36" presetID="3" presetClass="entr" presetSubtype="1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linds(horizontal)">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10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8" grpId="0"/>
      <p:bldP spid="23" grpId="0"/>
      <p:bldP spid="24"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2" y="807605"/>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、复数的运算</a:t>
            </a:r>
          </a:p>
        </p:txBody>
      </p:sp>
      <p:sp>
        <p:nvSpPr>
          <p:cNvPr id="7" name="文本框 6">
            <a:extLst>
              <a:ext uri="{FF2B5EF4-FFF2-40B4-BE49-F238E27FC236}">
                <a16:creationId xmlns:a16="http://schemas.microsoft.com/office/drawing/2014/main" id="{13C6F0A9-28E8-4BF2-BBF6-0DC944C57635}"/>
              </a:ext>
            </a:extLst>
          </p:cNvPr>
          <p:cNvSpPr txBox="1"/>
          <p:nvPr/>
        </p:nvSpPr>
        <p:spPr>
          <a:xfrm>
            <a:off x="896641" y="1573763"/>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en-US" altLang="zh-CN" sz="2800" b="1" dirty="0">
                <a:latin typeface="+mn-ea"/>
              </a:rPr>
              <a:t> </a:t>
            </a:r>
            <a:r>
              <a:rPr lang="zh-CN" altLang="en-US" sz="2800" b="1" dirty="0">
                <a:latin typeface="+mn-ea"/>
              </a:rPr>
              <a:t>（</a:t>
            </a:r>
            <a:r>
              <a:rPr lang="en-US" altLang="zh-CN" sz="2800" b="1" dirty="0">
                <a:latin typeface="+mn-ea"/>
              </a:rPr>
              <a:t>1</a:t>
            </a:r>
            <a:r>
              <a:rPr lang="zh-CN" altLang="en-US" sz="2800" b="1" dirty="0">
                <a:latin typeface="+mn-ea"/>
              </a:rPr>
              <a:t>）复数的加减法</a:t>
            </a:r>
          </a:p>
        </p:txBody>
      </p:sp>
      <p:sp>
        <p:nvSpPr>
          <p:cNvPr id="19" name="Rectangle 7">
            <a:extLst>
              <a:ext uri="{FF2B5EF4-FFF2-40B4-BE49-F238E27FC236}">
                <a16:creationId xmlns:a16="http://schemas.microsoft.com/office/drawing/2014/main" id="{BFB4CDC2-A1C6-4B39-B80E-FF9B083E8035}"/>
              </a:ext>
            </a:extLst>
          </p:cNvPr>
          <p:cNvSpPr>
            <a:spLocks noChangeArrowheads="1"/>
          </p:cNvSpPr>
          <p:nvPr/>
        </p:nvSpPr>
        <p:spPr bwMode="auto">
          <a:xfrm>
            <a:off x="896641" y="2406868"/>
            <a:ext cx="1502334"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        设</a:t>
            </a:r>
            <a:r>
              <a:rPr lang="zh-CN" altLang="en-US" sz="2800" b="1" dirty="0">
                <a:effectLst>
                  <a:outerShdw blurRad="38100" dist="38100" dir="2700000" algn="tl">
                    <a:srgbClr val="C0C0C0"/>
                  </a:outerShdw>
                </a:effectLst>
                <a:latin typeface="Arial" charset="0"/>
              </a:rPr>
              <a:t> </a:t>
            </a:r>
          </a:p>
        </p:txBody>
      </p:sp>
      <p:graphicFrame>
        <p:nvGraphicFramePr>
          <p:cNvPr id="20" name="Object 8">
            <a:extLst>
              <a:ext uri="{FF2B5EF4-FFF2-40B4-BE49-F238E27FC236}">
                <a16:creationId xmlns:a16="http://schemas.microsoft.com/office/drawing/2014/main" id="{2632A9D6-8CFD-44AF-B93B-6719FADA509C}"/>
              </a:ext>
            </a:extLst>
          </p:cNvPr>
          <p:cNvGraphicFramePr>
            <a:graphicFrameLocks noChangeAspect="1"/>
          </p:cNvGraphicFramePr>
          <p:nvPr>
            <p:extLst>
              <p:ext uri="{D42A27DB-BD31-4B8C-83A1-F6EECF244321}">
                <p14:modId xmlns:p14="http://schemas.microsoft.com/office/powerpoint/2010/main" val="3168290927"/>
              </p:ext>
            </p:extLst>
          </p:nvPr>
        </p:nvGraphicFramePr>
        <p:xfrm>
          <a:off x="3257550" y="2330554"/>
          <a:ext cx="2101850" cy="617570"/>
        </p:xfrm>
        <a:graphic>
          <a:graphicData uri="http://schemas.openxmlformats.org/presentationml/2006/ole">
            <mc:AlternateContent xmlns:mc="http://schemas.openxmlformats.org/markup-compatibility/2006">
              <mc:Choice xmlns:v="urn:schemas-microsoft-com:vml" Requires="v">
                <p:oleObj spid="_x0000_s123132" name="Equation" r:id="rId5" imgW="647700" imgH="190500" progId="Equation.DSMT4">
                  <p:embed/>
                </p:oleObj>
              </mc:Choice>
              <mc:Fallback>
                <p:oleObj name="Equation" r:id="rId5" imgW="647700" imgH="190500" progId="Equation.DSMT4">
                  <p:embed/>
                  <p:pic>
                    <p:nvPicPr>
                      <p:cNvPr id="16" name="Object 8">
                        <a:extLst>
                          <a:ext uri="{FF2B5EF4-FFF2-40B4-BE49-F238E27FC236}">
                            <a16:creationId xmlns:a16="http://schemas.microsoft.com/office/drawing/2014/main" id="{611EECC1-0D04-4BCB-8BF2-F00564C2DC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7550" y="2330554"/>
                        <a:ext cx="2101850" cy="617570"/>
                      </a:xfrm>
                      <a:prstGeom prst="rect">
                        <a:avLst/>
                      </a:prstGeom>
                      <a:noFill/>
                    </p:spPr>
                  </p:pic>
                </p:oleObj>
              </mc:Fallback>
            </mc:AlternateContent>
          </a:graphicData>
        </a:graphic>
      </p:graphicFrame>
      <p:graphicFrame>
        <p:nvGraphicFramePr>
          <p:cNvPr id="26" name="Object 7">
            <a:extLst>
              <a:ext uri="{FF2B5EF4-FFF2-40B4-BE49-F238E27FC236}">
                <a16:creationId xmlns:a16="http://schemas.microsoft.com/office/drawing/2014/main" id="{3C133C2C-2E26-4B64-855C-37D8C4450482}"/>
              </a:ext>
            </a:extLst>
          </p:cNvPr>
          <p:cNvGraphicFramePr>
            <a:graphicFrameLocks noChangeAspect="1"/>
          </p:cNvGraphicFramePr>
          <p:nvPr>
            <p:extLst>
              <p:ext uri="{D42A27DB-BD31-4B8C-83A1-F6EECF244321}">
                <p14:modId xmlns:p14="http://schemas.microsoft.com/office/powerpoint/2010/main" val="2972066361"/>
              </p:ext>
            </p:extLst>
          </p:nvPr>
        </p:nvGraphicFramePr>
        <p:xfrm>
          <a:off x="6461125" y="2330553"/>
          <a:ext cx="2070029" cy="617569"/>
        </p:xfrm>
        <a:graphic>
          <a:graphicData uri="http://schemas.openxmlformats.org/presentationml/2006/ole">
            <mc:AlternateContent xmlns:mc="http://schemas.openxmlformats.org/markup-compatibility/2006">
              <mc:Choice xmlns:v="urn:schemas-microsoft-com:vml" Requires="v">
                <p:oleObj spid="_x0000_s123133" r:id="rId7" imgW="634725" imgH="190417" progId="Equation.DSMT4">
                  <p:embed/>
                </p:oleObj>
              </mc:Choice>
              <mc:Fallback>
                <p:oleObj r:id="rId7" imgW="634725" imgH="190417" progId="Equation.DSMT4">
                  <p:embed/>
                  <p:pic>
                    <p:nvPicPr>
                      <p:cNvPr id="17" name="Object 7">
                        <a:extLst>
                          <a:ext uri="{FF2B5EF4-FFF2-40B4-BE49-F238E27FC236}">
                            <a16:creationId xmlns:a16="http://schemas.microsoft.com/office/drawing/2014/main" id="{376963A0-A338-4027-B984-50D3468C19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61125" y="2330553"/>
                        <a:ext cx="2070029" cy="617569"/>
                      </a:xfrm>
                      <a:prstGeom prst="rect">
                        <a:avLst/>
                      </a:prstGeom>
                      <a:noFill/>
                    </p:spPr>
                  </p:pic>
                </p:oleObj>
              </mc:Fallback>
            </mc:AlternateContent>
          </a:graphicData>
        </a:graphic>
      </p:graphicFrame>
      <p:sp>
        <p:nvSpPr>
          <p:cNvPr id="27" name="Rectangle 12">
            <a:extLst>
              <a:ext uri="{FF2B5EF4-FFF2-40B4-BE49-F238E27FC236}">
                <a16:creationId xmlns:a16="http://schemas.microsoft.com/office/drawing/2014/main" id="{0F81A667-1E6B-4756-9F3B-85B5070F6DCD}"/>
              </a:ext>
            </a:extLst>
          </p:cNvPr>
          <p:cNvSpPr>
            <a:spLocks noChangeArrowheads="1"/>
          </p:cNvSpPr>
          <p:nvPr/>
        </p:nvSpPr>
        <p:spPr bwMode="auto">
          <a:xfrm>
            <a:off x="896641" y="3098586"/>
            <a:ext cx="1402948"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        则</a:t>
            </a:r>
          </a:p>
        </p:txBody>
      </p:sp>
      <p:graphicFrame>
        <p:nvGraphicFramePr>
          <p:cNvPr id="3" name="对象 2">
            <a:extLst>
              <a:ext uri="{FF2B5EF4-FFF2-40B4-BE49-F238E27FC236}">
                <a16:creationId xmlns:a16="http://schemas.microsoft.com/office/drawing/2014/main" id="{1A5DA08F-0FBB-4592-9098-BE4B46BFFB34}"/>
              </a:ext>
            </a:extLst>
          </p:cNvPr>
          <p:cNvGraphicFramePr>
            <a:graphicFrameLocks noChangeAspect="1"/>
          </p:cNvGraphicFramePr>
          <p:nvPr>
            <p:extLst>
              <p:ext uri="{D42A27DB-BD31-4B8C-83A1-F6EECF244321}">
                <p14:modId xmlns:p14="http://schemas.microsoft.com/office/powerpoint/2010/main" val="3818465346"/>
              </p:ext>
            </p:extLst>
          </p:nvPr>
        </p:nvGraphicFramePr>
        <p:xfrm>
          <a:off x="2976563" y="3116681"/>
          <a:ext cx="7310437" cy="607066"/>
        </p:xfrm>
        <a:graphic>
          <a:graphicData uri="http://schemas.openxmlformats.org/presentationml/2006/ole">
            <mc:AlternateContent xmlns:mc="http://schemas.openxmlformats.org/markup-compatibility/2006">
              <mc:Choice xmlns:v="urn:schemas-microsoft-com:vml" Requires="v">
                <p:oleObj spid="_x0000_s123134" name="Equation" r:id="rId9" imgW="8144098" imgH="676088" progId="Equation.DSMT4">
                  <p:embed/>
                </p:oleObj>
              </mc:Choice>
              <mc:Fallback>
                <p:oleObj name="Equation" r:id="rId9" imgW="8144098" imgH="676088" progId="Equation.DSMT4">
                  <p:embed/>
                  <p:pic>
                    <p:nvPicPr>
                      <p:cNvPr id="0" name=""/>
                      <p:cNvPicPr/>
                      <p:nvPr/>
                    </p:nvPicPr>
                    <p:blipFill>
                      <a:blip r:embed="rId10"/>
                      <a:stretch>
                        <a:fillRect/>
                      </a:stretch>
                    </p:blipFill>
                    <p:spPr>
                      <a:xfrm>
                        <a:off x="2976563" y="3116681"/>
                        <a:ext cx="7310437" cy="607066"/>
                      </a:xfrm>
                      <a:prstGeom prst="rect">
                        <a:avLst/>
                      </a:prstGeom>
                    </p:spPr>
                  </p:pic>
                </p:oleObj>
              </mc:Fallback>
            </mc:AlternateContent>
          </a:graphicData>
        </a:graphic>
      </p:graphicFrame>
      <p:sp>
        <p:nvSpPr>
          <p:cNvPr id="28" name="Rectangle 16">
            <a:extLst>
              <a:ext uri="{FF2B5EF4-FFF2-40B4-BE49-F238E27FC236}">
                <a16:creationId xmlns:a16="http://schemas.microsoft.com/office/drawing/2014/main" id="{FE58CE15-D039-40FC-A787-E4BE9D2C0EBA}"/>
              </a:ext>
            </a:extLst>
          </p:cNvPr>
          <p:cNvSpPr>
            <a:spLocks noChangeArrowheads="1"/>
          </p:cNvSpPr>
          <p:nvPr/>
        </p:nvSpPr>
        <p:spPr bwMode="auto">
          <a:xfrm>
            <a:off x="896641" y="4334524"/>
            <a:ext cx="5066010" cy="1599733"/>
          </a:xfrm>
          <a:prstGeom prst="rect">
            <a:avLst/>
          </a:prstGeom>
          <a:noFill/>
          <a:ln w="9525">
            <a:noFill/>
            <a:miter lim="800000"/>
            <a:headEnd/>
            <a:tailEnd/>
          </a:ln>
          <a:effectLst/>
        </p:spPr>
        <p:txBody>
          <a:bodyPr wrap="square" anchor="ctr">
            <a:spAutoFit/>
          </a:bodyPr>
          <a:lstStyle/>
          <a:p>
            <a:pPr>
              <a:lnSpc>
                <a:spcPct val="120000"/>
              </a:lnSpc>
              <a:defRPr/>
            </a:pPr>
            <a:r>
              <a:rPr lang="en-US" altLang="zh-CN" sz="2800" b="1" dirty="0">
                <a:latin typeface="+mn-ea"/>
              </a:rPr>
              <a:t>        </a:t>
            </a:r>
            <a:r>
              <a:rPr lang="zh-CN" altLang="en-US" sz="2800" b="1" dirty="0">
                <a:latin typeface="+mn-ea"/>
              </a:rPr>
              <a:t>复数的加、减运算也可以在复平面内用向量的加、减完成 </a:t>
            </a:r>
          </a:p>
        </p:txBody>
      </p:sp>
      <p:pic>
        <p:nvPicPr>
          <p:cNvPr id="29" name="Picture 15" descr="4t5">
            <a:extLst>
              <a:ext uri="{FF2B5EF4-FFF2-40B4-BE49-F238E27FC236}">
                <a16:creationId xmlns:a16="http://schemas.microsoft.com/office/drawing/2014/main" id="{8C096BF1-FDE1-415C-86D0-7E2154BD9F65}"/>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229351" y="3723747"/>
            <a:ext cx="5410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extLst>
      <p:ext uri="{BB962C8B-B14F-4D97-AF65-F5344CB8AC3E}">
        <p14:creationId xmlns:p14="http://schemas.microsoft.com/office/powerpoint/2010/main" val="840685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0-#ppt_w/2"/>
                                          </p:val>
                                        </p:tav>
                                        <p:tav tm="100000">
                                          <p:val>
                                            <p:strVal val="#ppt_x"/>
                                          </p:val>
                                        </p:tav>
                                      </p:tavLst>
                                    </p:anim>
                                    <p:anim calcmode="lin" valueType="num">
                                      <p:cBhvr additive="base">
                                        <p:cTn id="18" dur="500" fill="hold"/>
                                        <p:tgtEl>
                                          <p:spTgt spid="19"/>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par>
                          <p:cTn id="23" fill="hold">
                            <p:stCondLst>
                              <p:cond delay="1000"/>
                            </p:stCondLst>
                            <p:childTnLst>
                              <p:par>
                                <p:cTn id="24" presetID="3" presetClass="entr" presetSubtype="10"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linds(horizontal)">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0-#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ppt_x"/>
                                          </p:val>
                                        </p:tav>
                                        <p:tav tm="100000">
                                          <p:val>
                                            <p:strVal val="#ppt_x"/>
                                          </p:val>
                                        </p:tav>
                                      </p:tavLst>
                                    </p:anim>
                                    <p:anim calcmode="lin" valueType="num">
                                      <p:cBhvr additive="base">
                                        <p:cTn id="43" dur="500" fill="hold"/>
                                        <p:tgtEl>
                                          <p:spTgt spid="28"/>
                                        </p:tgtEl>
                                        <p:attrNameLst>
                                          <p:attrName>ppt_y</p:attrName>
                                        </p:attrNameLst>
                                      </p:cBhvr>
                                      <p:tavLst>
                                        <p:tav tm="0">
                                          <p:val>
                                            <p:strVal val="1+#ppt_h/2"/>
                                          </p:val>
                                        </p:tav>
                                        <p:tav tm="100000">
                                          <p:val>
                                            <p:strVal val="#ppt_y"/>
                                          </p:val>
                                        </p:tav>
                                      </p:tavLst>
                                    </p:anim>
                                  </p:childTnLst>
                                </p:cTn>
                              </p:par>
                            </p:childTnLst>
                          </p:cTn>
                        </p:par>
                        <p:par>
                          <p:cTn id="44" fill="hold">
                            <p:stCondLst>
                              <p:cond delay="500"/>
                            </p:stCondLst>
                            <p:childTnLst>
                              <p:par>
                                <p:cTn id="45" presetID="20" presetClass="entr" presetSubtype="0"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edge">
                                      <p:cBhvr>
                                        <p:cTn id="4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9" grpId="0"/>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2" y="807605"/>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、复数的运算</a:t>
            </a:r>
          </a:p>
        </p:txBody>
      </p:sp>
      <p:sp>
        <p:nvSpPr>
          <p:cNvPr id="7" name="文本框 6">
            <a:extLst>
              <a:ext uri="{FF2B5EF4-FFF2-40B4-BE49-F238E27FC236}">
                <a16:creationId xmlns:a16="http://schemas.microsoft.com/office/drawing/2014/main" id="{13C6F0A9-28E8-4BF2-BBF6-0DC944C57635}"/>
              </a:ext>
            </a:extLst>
          </p:cNvPr>
          <p:cNvSpPr txBox="1"/>
          <p:nvPr/>
        </p:nvSpPr>
        <p:spPr>
          <a:xfrm>
            <a:off x="896641" y="1573763"/>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en-US" altLang="zh-CN" sz="2800" b="1" dirty="0">
                <a:latin typeface="+mn-ea"/>
              </a:rPr>
              <a:t> </a:t>
            </a:r>
            <a:r>
              <a:rPr lang="zh-CN" altLang="en-US" sz="2800" b="1" dirty="0">
                <a:latin typeface="+mn-ea"/>
              </a:rPr>
              <a:t>（</a:t>
            </a:r>
            <a:r>
              <a:rPr lang="en-US" altLang="zh-CN" sz="2800" b="1" dirty="0">
                <a:latin typeface="+mn-ea"/>
              </a:rPr>
              <a:t>2</a:t>
            </a:r>
            <a:r>
              <a:rPr lang="zh-CN" altLang="en-US" sz="2800" b="1" dirty="0">
                <a:latin typeface="+mn-ea"/>
              </a:rPr>
              <a:t>）复数的乘除法</a:t>
            </a:r>
          </a:p>
        </p:txBody>
      </p:sp>
      <p:sp>
        <p:nvSpPr>
          <p:cNvPr id="19" name="Rectangle 7">
            <a:extLst>
              <a:ext uri="{FF2B5EF4-FFF2-40B4-BE49-F238E27FC236}">
                <a16:creationId xmlns:a16="http://schemas.microsoft.com/office/drawing/2014/main" id="{BFB4CDC2-A1C6-4B39-B80E-FF9B083E8035}"/>
              </a:ext>
            </a:extLst>
          </p:cNvPr>
          <p:cNvSpPr>
            <a:spLocks noChangeArrowheads="1"/>
          </p:cNvSpPr>
          <p:nvPr/>
        </p:nvSpPr>
        <p:spPr bwMode="auto">
          <a:xfrm>
            <a:off x="896641" y="2406868"/>
            <a:ext cx="1502334"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        设</a:t>
            </a:r>
            <a:r>
              <a:rPr lang="zh-CN" altLang="en-US" sz="2800" b="1" dirty="0">
                <a:effectLst>
                  <a:outerShdw blurRad="38100" dist="38100" dir="2700000" algn="tl">
                    <a:srgbClr val="C0C0C0"/>
                  </a:outerShdw>
                </a:effectLst>
                <a:latin typeface="Arial" charset="0"/>
              </a:rPr>
              <a:t> </a:t>
            </a:r>
          </a:p>
        </p:txBody>
      </p:sp>
      <p:sp>
        <p:nvSpPr>
          <p:cNvPr id="27" name="Rectangle 12">
            <a:extLst>
              <a:ext uri="{FF2B5EF4-FFF2-40B4-BE49-F238E27FC236}">
                <a16:creationId xmlns:a16="http://schemas.microsoft.com/office/drawing/2014/main" id="{0F81A667-1E6B-4756-9F3B-85B5070F6DCD}"/>
              </a:ext>
            </a:extLst>
          </p:cNvPr>
          <p:cNvSpPr>
            <a:spLocks noChangeArrowheads="1"/>
          </p:cNvSpPr>
          <p:nvPr/>
        </p:nvSpPr>
        <p:spPr bwMode="auto">
          <a:xfrm>
            <a:off x="896641" y="3098586"/>
            <a:ext cx="1402948"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        则</a:t>
            </a:r>
          </a:p>
        </p:txBody>
      </p:sp>
      <p:graphicFrame>
        <p:nvGraphicFramePr>
          <p:cNvPr id="4" name="对象 3">
            <a:extLst>
              <a:ext uri="{FF2B5EF4-FFF2-40B4-BE49-F238E27FC236}">
                <a16:creationId xmlns:a16="http://schemas.microsoft.com/office/drawing/2014/main" id="{97D6C468-372C-4CF2-A2A3-92B88C3B7F7C}"/>
              </a:ext>
            </a:extLst>
          </p:cNvPr>
          <p:cNvGraphicFramePr>
            <a:graphicFrameLocks noChangeAspect="1"/>
          </p:cNvGraphicFramePr>
          <p:nvPr>
            <p:extLst>
              <p:ext uri="{D42A27DB-BD31-4B8C-83A1-F6EECF244321}">
                <p14:modId xmlns:p14="http://schemas.microsoft.com/office/powerpoint/2010/main" val="4267432973"/>
              </p:ext>
            </p:extLst>
          </p:nvPr>
        </p:nvGraphicFramePr>
        <p:xfrm>
          <a:off x="4044949" y="2350523"/>
          <a:ext cx="5480041" cy="523220"/>
        </p:xfrm>
        <a:graphic>
          <a:graphicData uri="http://schemas.openxmlformats.org/presentationml/2006/ole">
            <mc:AlternateContent xmlns:mc="http://schemas.openxmlformats.org/markup-compatibility/2006">
              <mc:Choice xmlns:v="urn:schemas-microsoft-com:vml" Requires="v">
                <p:oleObj spid="_x0000_s124146" name="Equation" r:id="rId5" imgW="2527200" imgH="241200" progId="Equation.DSMT4">
                  <p:embed/>
                </p:oleObj>
              </mc:Choice>
              <mc:Fallback>
                <p:oleObj name="Equation" r:id="rId5" imgW="2527200" imgH="241200" progId="Equation.DSMT4">
                  <p:embed/>
                  <p:pic>
                    <p:nvPicPr>
                      <p:cNvPr id="0" name=""/>
                      <p:cNvPicPr/>
                      <p:nvPr/>
                    </p:nvPicPr>
                    <p:blipFill>
                      <a:blip r:embed="rId6"/>
                      <a:stretch>
                        <a:fillRect/>
                      </a:stretch>
                    </p:blipFill>
                    <p:spPr>
                      <a:xfrm>
                        <a:off x="4044949" y="2350523"/>
                        <a:ext cx="5480041" cy="523220"/>
                      </a:xfrm>
                      <a:prstGeom prst="rect">
                        <a:avLst/>
                      </a:prstGeom>
                    </p:spPr>
                  </p:pic>
                </p:oleObj>
              </mc:Fallback>
            </mc:AlternateContent>
          </a:graphicData>
        </a:graphic>
      </p:graphicFrame>
      <p:grpSp>
        <p:nvGrpSpPr>
          <p:cNvPr id="32" name="Group 39">
            <a:extLst>
              <a:ext uri="{FF2B5EF4-FFF2-40B4-BE49-F238E27FC236}">
                <a16:creationId xmlns:a16="http://schemas.microsoft.com/office/drawing/2014/main" id="{2999D353-820D-4196-9DC2-29CCC98B5886}"/>
              </a:ext>
            </a:extLst>
          </p:cNvPr>
          <p:cNvGrpSpPr>
            <a:grpSpLocks/>
          </p:cNvGrpSpPr>
          <p:nvPr/>
        </p:nvGrpSpPr>
        <p:grpSpPr bwMode="auto">
          <a:xfrm>
            <a:off x="3027363" y="3098586"/>
            <a:ext cx="7748627" cy="662554"/>
            <a:chOff x="179" y="2016"/>
            <a:chExt cx="5485" cy="469"/>
          </a:xfrm>
        </p:grpSpPr>
        <p:graphicFrame>
          <p:nvGraphicFramePr>
            <p:cNvPr id="33" name="Object 29">
              <a:extLst>
                <a:ext uri="{FF2B5EF4-FFF2-40B4-BE49-F238E27FC236}">
                  <a16:creationId xmlns:a16="http://schemas.microsoft.com/office/drawing/2014/main" id="{97413192-7BC4-49CC-A6B2-B9DC09A9A4D7}"/>
                </a:ext>
              </a:extLst>
            </p:cNvPr>
            <p:cNvGraphicFramePr>
              <a:graphicFrameLocks noChangeAspect="1"/>
            </p:cNvGraphicFramePr>
            <p:nvPr/>
          </p:nvGraphicFramePr>
          <p:xfrm>
            <a:off x="179" y="2016"/>
            <a:ext cx="4800" cy="469"/>
          </p:xfrm>
          <a:graphic>
            <a:graphicData uri="http://schemas.openxmlformats.org/presentationml/2006/ole">
              <mc:AlternateContent xmlns:mc="http://schemas.openxmlformats.org/markup-compatibility/2006">
                <mc:Choice xmlns:v="urn:schemas-microsoft-com:vml" Requires="v">
                  <p:oleObj spid="_x0000_s124147" r:id="rId7" imgW="2323092" imgH="215806" progId="Equation.DSMT4">
                    <p:embed/>
                  </p:oleObj>
                </mc:Choice>
                <mc:Fallback>
                  <p:oleObj r:id="rId7" imgW="2323092" imgH="215806" progId="Equation.DSMT4">
                    <p:embed/>
                    <p:pic>
                      <p:nvPicPr>
                        <p:cNvPr id="10243" name="Object 29">
                          <a:extLst>
                            <a:ext uri="{FF2B5EF4-FFF2-40B4-BE49-F238E27FC236}">
                              <a16:creationId xmlns:a16="http://schemas.microsoft.com/office/drawing/2014/main" id="{5F89DCBE-C64F-4519-8A31-6FD887334F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 y="2016"/>
                          <a:ext cx="4800" cy="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 name="Group 26">
              <a:extLst>
                <a:ext uri="{FF2B5EF4-FFF2-40B4-BE49-F238E27FC236}">
                  <a16:creationId xmlns:a16="http://schemas.microsoft.com/office/drawing/2014/main" id="{DD446C88-3D5A-4CE0-A780-8172802A8887}"/>
                </a:ext>
              </a:extLst>
            </p:cNvPr>
            <p:cNvGrpSpPr>
              <a:grpSpLocks/>
            </p:cNvGrpSpPr>
            <p:nvPr/>
          </p:nvGrpSpPr>
          <p:grpSpPr bwMode="auto">
            <a:xfrm>
              <a:off x="4979" y="2208"/>
              <a:ext cx="624" cy="240"/>
              <a:chOff x="6602" y="2355"/>
              <a:chExt cx="686" cy="212"/>
            </a:xfrm>
          </p:grpSpPr>
          <p:sp>
            <p:nvSpPr>
              <p:cNvPr id="36" name="Line 28">
                <a:extLst>
                  <a:ext uri="{FF2B5EF4-FFF2-40B4-BE49-F238E27FC236}">
                    <a16:creationId xmlns:a16="http://schemas.microsoft.com/office/drawing/2014/main" id="{6C240BD3-9BD8-4AD3-9A4B-A2387BC6463F}"/>
                  </a:ext>
                </a:extLst>
              </p:cNvPr>
              <p:cNvSpPr>
                <a:spLocks noChangeAspect="1" noChangeShapeType="1"/>
              </p:cNvSpPr>
              <p:nvPr/>
            </p:nvSpPr>
            <p:spPr bwMode="auto">
              <a:xfrm flipH="1">
                <a:off x="6602" y="2355"/>
                <a:ext cx="96"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7">
                <a:extLst>
                  <a:ext uri="{FF2B5EF4-FFF2-40B4-BE49-F238E27FC236}">
                    <a16:creationId xmlns:a16="http://schemas.microsoft.com/office/drawing/2014/main" id="{5EB1D78C-BA35-49CE-BA36-0EF4DB0E76C0}"/>
                  </a:ext>
                </a:extLst>
              </p:cNvPr>
              <p:cNvSpPr>
                <a:spLocks noChangeShapeType="1"/>
              </p:cNvSpPr>
              <p:nvPr/>
            </p:nvSpPr>
            <p:spPr bwMode="auto">
              <a:xfrm>
                <a:off x="6602" y="2567"/>
                <a:ext cx="6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 name="Rectangle 31">
              <a:extLst>
                <a:ext uri="{FF2B5EF4-FFF2-40B4-BE49-F238E27FC236}">
                  <a16:creationId xmlns:a16="http://schemas.microsoft.com/office/drawing/2014/main" id="{B8DBE3C6-265C-4504-9AEE-C67AF1121DC5}"/>
                </a:ext>
              </a:extLst>
            </p:cNvPr>
            <p:cNvSpPr>
              <a:spLocks noChangeArrowheads="1"/>
            </p:cNvSpPr>
            <p:nvPr/>
          </p:nvSpPr>
          <p:spPr bwMode="auto">
            <a:xfrm>
              <a:off x="4961" y="2132"/>
              <a:ext cx="7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5364163" algn="r"/>
                </a:tabLst>
                <a:defRPr sz="2400">
                  <a:solidFill>
                    <a:schemeClr val="tx1"/>
                  </a:solidFill>
                  <a:latin typeface="Times New Roman" panose="02020603050405020304" pitchFamily="18" charset="0"/>
                  <a:ea typeface="楷体_GB2312" pitchFamily="49" charset="-122"/>
                </a:defRPr>
              </a:lvl1pPr>
              <a:lvl2pPr marL="742950" indent="-285750" eaLnBrk="0" hangingPunct="0">
                <a:tabLst>
                  <a:tab pos="5364163" algn="r"/>
                </a:tabLst>
                <a:defRPr sz="2400">
                  <a:solidFill>
                    <a:schemeClr val="tx1"/>
                  </a:solidFill>
                  <a:latin typeface="Times New Roman" panose="02020603050405020304" pitchFamily="18" charset="0"/>
                  <a:ea typeface="楷体_GB2312" pitchFamily="49" charset="-122"/>
                </a:defRPr>
              </a:lvl2pPr>
              <a:lvl3pPr marL="1143000" indent="-228600" eaLnBrk="0" hangingPunct="0">
                <a:tabLst>
                  <a:tab pos="5364163" algn="r"/>
                </a:tabLst>
                <a:defRPr sz="2400">
                  <a:solidFill>
                    <a:schemeClr val="tx1"/>
                  </a:solidFill>
                  <a:latin typeface="Times New Roman" panose="02020603050405020304" pitchFamily="18" charset="0"/>
                  <a:ea typeface="楷体_GB2312" pitchFamily="49" charset="-122"/>
                </a:defRPr>
              </a:lvl3pPr>
              <a:lvl4pPr marL="1600200" indent="-228600" eaLnBrk="0" hangingPunct="0">
                <a:tabLst>
                  <a:tab pos="5364163" algn="r"/>
                </a:tabLst>
                <a:defRPr sz="2400">
                  <a:solidFill>
                    <a:schemeClr val="tx1"/>
                  </a:solidFill>
                  <a:latin typeface="Times New Roman" panose="02020603050405020304" pitchFamily="18" charset="0"/>
                  <a:ea typeface="楷体_GB2312" pitchFamily="49" charset="-122"/>
                </a:defRPr>
              </a:lvl4pPr>
              <a:lvl5pPr marL="2057400" indent="-228600" eaLnBrk="0" hangingPunct="0">
                <a:tabLst>
                  <a:tab pos="5364163" algn="r"/>
                </a:tabLst>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tabLst>
                  <a:tab pos="5364163" algn="r"/>
                </a:tabLs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tabLst>
                  <a:tab pos="5364163" algn="r"/>
                </a:tabLs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tabLst>
                  <a:tab pos="5364163" algn="r"/>
                </a:tabLs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tabLst>
                  <a:tab pos="5364163" algn="r"/>
                </a:tabLst>
                <a:defRPr sz="2400">
                  <a:solidFill>
                    <a:schemeClr val="tx1"/>
                  </a:solidFill>
                  <a:latin typeface="Times New Roman" panose="02020603050405020304" pitchFamily="18" charset="0"/>
                  <a:ea typeface="楷体_GB2312" pitchFamily="49" charset="-122"/>
                </a:defRPr>
              </a:lvl9pPr>
            </a:lstStyle>
            <a:p>
              <a:pPr eaLnBrk="1" hangingPunct="1"/>
              <a:r>
                <a:rPr lang="en-US" altLang="zh-CN">
                  <a:ea typeface="方正书宋_GBK" pitchFamily="65" charset="-122"/>
                  <a:cs typeface="Times New Roman" panose="02020603050405020304" pitchFamily="18" charset="0"/>
                </a:rPr>
                <a:t> </a:t>
              </a:r>
              <a:r>
                <a:rPr lang="en-US" altLang="zh-CN" i="1">
                  <a:ea typeface="方正书宋_GBK" pitchFamily="65" charset="-122"/>
                  <a:cs typeface="Times New Roman" panose="02020603050405020304" pitchFamily="18" charset="0"/>
                  <a:sym typeface="Symbol" panose="05050102010706020507" pitchFamily="18" charset="2"/>
                </a:rPr>
                <a:t></a:t>
              </a:r>
              <a:r>
                <a:rPr lang="en-US" altLang="zh-CN" baseline="-30000">
                  <a:ea typeface="方正书宋_GBK" pitchFamily="65" charset="-122"/>
                  <a:cs typeface="Times New Roman" panose="02020603050405020304" pitchFamily="18" charset="0"/>
                </a:rPr>
                <a:t>A</a:t>
              </a:r>
              <a:r>
                <a:rPr lang="en-US" altLang="zh-CN" i="1">
                  <a:ea typeface="方正书宋_GBK" pitchFamily="65" charset="-122"/>
                  <a:cs typeface="Times New Roman" panose="02020603050405020304" pitchFamily="18" charset="0"/>
                  <a:sym typeface="Symbol" panose="05050102010706020507" pitchFamily="18" charset="2"/>
                </a:rPr>
                <a:t>+</a:t>
              </a:r>
              <a:r>
                <a:rPr lang="en-US" altLang="zh-CN" baseline="-30000">
                  <a:ea typeface="方正书宋_GBK" pitchFamily="65" charset="-122"/>
                  <a:cs typeface="Times New Roman" panose="02020603050405020304" pitchFamily="18" charset="0"/>
                </a:rPr>
                <a:t>B</a:t>
              </a:r>
              <a:endParaRPr lang="en-US" altLang="zh-CN" i="1">
                <a:ea typeface="方正书宋_GBK" pitchFamily="65" charset="-122"/>
                <a:cs typeface="Times New Roman" panose="02020603050405020304" pitchFamily="18" charset="0"/>
                <a:sym typeface="Symbol" panose="05050102010706020507" pitchFamily="18" charset="2"/>
              </a:endParaRPr>
            </a:p>
          </p:txBody>
        </p:sp>
      </p:grpSp>
      <p:grpSp>
        <p:nvGrpSpPr>
          <p:cNvPr id="38" name="Group 38">
            <a:extLst>
              <a:ext uri="{FF2B5EF4-FFF2-40B4-BE49-F238E27FC236}">
                <a16:creationId xmlns:a16="http://schemas.microsoft.com/office/drawing/2014/main" id="{23A88A33-9F05-47ED-B173-D5125FE385CC}"/>
              </a:ext>
            </a:extLst>
          </p:cNvPr>
          <p:cNvGrpSpPr>
            <a:grpSpLocks/>
          </p:cNvGrpSpPr>
          <p:nvPr/>
        </p:nvGrpSpPr>
        <p:grpSpPr bwMode="auto">
          <a:xfrm>
            <a:off x="3566245" y="4059413"/>
            <a:ext cx="6242050" cy="1455737"/>
            <a:chOff x="440" y="2559"/>
            <a:chExt cx="3932" cy="917"/>
          </a:xfrm>
        </p:grpSpPr>
        <p:graphicFrame>
          <p:nvGraphicFramePr>
            <p:cNvPr id="39" name="Object 25">
              <a:extLst>
                <a:ext uri="{FF2B5EF4-FFF2-40B4-BE49-F238E27FC236}">
                  <a16:creationId xmlns:a16="http://schemas.microsoft.com/office/drawing/2014/main" id="{F2387106-8FC7-4412-8DC7-FD42BEF6693D}"/>
                </a:ext>
              </a:extLst>
            </p:cNvPr>
            <p:cNvGraphicFramePr>
              <a:graphicFrameLocks noChangeAspect="1"/>
            </p:cNvGraphicFramePr>
            <p:nvPr/>
          </p:nvGraphicFramePr>
          <p:xfrm>
            <a:off x="440" y="2559"/>
            <a:ext cx="3216" cy="917"/>
          </p:xfrm>
          <a:graphic>
            <a:graphicData uri="http://schemas.openxmlformats.org/presentationml/2006/ole">
              <mc:AlternateContent xmlns:mc="http://schemas.openxmlformats.org/markup-compatibility/2006">
                <mc:Choice xmlns:v="urn:schemas-microsoft-com:vml" Requires="v">
                  <p:oleObj spid="_x0000_s124148" r:id="rId9" imgW="1549400" imgH="419100" progId="Equation.DSMT4">
                    <p:embed/>
                  </p:oleObj>
                </mc:Choice>
                <mc:Fallback>
                  <p:oleObj r:id="rId9" imgW="1549400" imgH="419100" progId="Equation.DSMT4">
                    <p:embed/>
                    <p:pic>
                      <p:nvPicPr>
                        <p:cNvPr id="10242" name="Object 25">
                          <a:extLst>
                            <a:ext uri="{FF2B5EF4-FFF2-40B4-BE49-F238E27FC236}">
                              <a16:creationId xmlns:a16="http://schemas.microsoft.com/office/drawing/2014/main" id="{07B29A3E-2EC6-463A-B610-A1FB3F5467B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 y="2559"/>
                          <a:ext cx="3216" cy="9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Rectangle 33">
              <a:extLst>
                <a:ext uri="{FF2B5EF4-FFF2-40B4-BE49-F238E27FC236}">
                  <a16:creationId xmlns:a16="http://schemas.microsoft.com/office/drawing/2014/main" id="{E34D4204-F849-454C-9AD3-9EB92072B5E2}"/>
                </a:ext>
              </a:extLst>
            </p:cNvPr>
            <p:cNvSpPr>
              <a:spLocks noChangeArrowheads="1"/>
            </p:cNvSpPr>
            <p:nvPr/>
          </p:nvSpPr>
          <p:spPr bwMode="auto">
            <a:xfrm>
              <a:off x="3641" y="2811"/>
              <a:ext cx="7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lang="en-US" altLang="zh-CN">
                  <a:ea typeface="方正书宋_GBK" pitchFamily="65" charset="-122"/>
                  <a:cs typeface="Times New Roman" panose="02020603050405020304" pitchFamily="18" charset="0"/>
                </a:rPr>
                <a:t> </a:t>
              </a:r>
              <a:r>
                <a:rPr lang="en-US" altLang="zh-CN" i="1">
                  <a:ea typeface="方正书宋_GBK" pitchFamily="65" charset="-122"/>
                  <a:cs typeface="Times New Roman" panose="02020603050405020304" pitchFamily="18" charset="0"/>
                  <a:sym typeface="Symbol" panose="05050102010706020507" pitchFamily="18" charset="2"/>
                </a:rPr>
                <a:t></a:t>
              </a:r>
              <a:r>
                <a:rPr lang="en-US" altLang="zh-CN" baseline="-30000">
                  <a:ea typeface="方正书宋_GBK" pitchFamily="65" charset="-122"/>
                  <a:cs typeface="Times New Roman" panose="02020603050405020304" pitchFamily="18" charset="0"/>
                </a:rPr>
                <a:t>A</a:t>
              </a:r>
              <a:r>
                <a:rPr lang="en-US" altLang="zh-CN" i="1">
                  <a:latin typeface="Symbol" panose="05050102010706020507" pitchFamily="18" charset="2"/>
                  <a:ea typeface="方正书宋_GBK" pitchFamily="65" charset="-122"/>
                  <a:cs typeface="Times New Roman" panose="02020603050405020304" pitchFamily="18" charset="0"/>
                  <a:sym typeface="Symbol" panose="05050102010706020507" pitchFamily="18" charset="2"/>
                </a:rPr>
                <a:t>-</a:t>
              </a:r>
              <a:r>
                <a:rPr lang="en-US" altLang="zh-CN" i="1">
                  <a:ea typeface="方正书宋_GBK" pitchFamily="65" charset="-122"/>
                  <a:cs typeface="Times New Roman" panose="02020603050405020304" pitchFamily="18" charset="0"/>
                  <a:sym typeface="Symbol" panose="05050102010706020507" pitchFamily="18" charset="2"/>
                </a:rPr>
                <a:t></a:t>
              </a:r>
              <a:r>
                <a:rPr lang="en-US" altLang="zh-CN" baseline="-30000">
                  <a:ea typeface="方正书宋_GBK" pitchFamily="65" charset="-122"/>
                  <a:cs typeface="Times New Roman" panose="02020603050405020304" pitchFamily="18" charset="0"/>
                </a:rPr>
                <a:t>B</a:t>
              </a:r>
              <a:r>
                <a:rPr lang="en-US" altLang="zh-CN" i="1">
                  <a:latin typeface="Arial" panose="020B0604020202020204" pitchFamily="34" charset="0"/>
                  <a:ea typeface="方正书宋_GBK" pitchFamily="65" charset="-122"/>
                  <a:cs typeface="Times New Roman" panose="02020603050405020304" pitchFamily="18" charset="0"/>
                  <a:sym typeface="Symbol" panose="05050102010706020507" pitchFamily="18" charset="2"/>
                </a:rPr>
                <a:t> </a:t>
              </a:r>
              <a:endParaRPr lang="en-US" altLang="zh-CN" i="1">
                <a:ea typeface="方正书宋_GBK" pitchFamily="65" charset="-122"/>
                <a:cs typeface="Times New Roman" panose="02020603050405020304" pitchFamily="18" charset="0"/>
                <a:sym typeface="Symbol" panose="05050102010706020507" pitchFamily="18" charset="2"/>
              </a:endParaRPr>
            </a:p>
          </p:txBody>
        </p:sp>
        <p:grpSp>
          <p:nvGrpSpPr>
            <p:cNvPr id="41" name="Group 35">
              <a:extLst>
                <a:ext uri="{FF2B5EF4-FFF2-40B4-BE49-F238E27FC236}">
                  <a16:creationId xmlns:a16="http://schemas.microsoft.com/office/drawing/2014/main" id="{3820DFBD-A711-446A-88D6-09FFB3BDD998}"/>
                </a:ext>
              </a:extLst>
            </p:cNvPr>
            <p:cNvGrpSpPr>
              <a:grpSpLocks/>
            </p:cNvGrpSpPr>
            <p:nvPr/>
          </p:nvGrpSpPr>
          <p:grpSpPr bwMode="auto">
            <a:xfrm>
              <a:off x="3648" y="2880"/>
              <a:ext cx="624" cy="240"/>
              <a:chOff x="6602" y="2355"/>
              <a:chExt cx="686" cy="212"/>
            </a:xfrm>
          </p:grpSpPr>
          <p:sp>
            <p:nvSpPr>
              <p:cNvPr id="42" name="Line 36">
                <a:extLst>
                  <a:ext uri="{FF2B5EF4-FFF2-40B4-BE49-F238E27FC236}">
                    <a16:creationId xmlns:a16="http://schemas.microsoft.com/office/drawing/2014/main" id="{3F14B637-A2A2-4656-A8AA-1250396BBB1E}"/>
                  </a:ext>
                </a:extLst>
              </p:cNvPr>
              <p:cNvSpPr>
                <a:spLocks noChangeAspect="1" noChangeShapeType="1"/>
              </p:cNvSpPr>
              <p:nvPr/>
            </p:nvSpPr>
            <p:spPr bwMode="auto">
              <a:xfrm flipH="1">
                <a:off x="6602" y="2355"/>
                <a:ext cx="96" cy="2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37">
                <a:extLst>
                  <a:ext uri="{FF2B5EF4-FFF2-40B4-BE49-F238E27FC236}">
                    <a16:creationId xmlns:a16="http://schemas.microsoft.com/office/drawing/2014/main" id="{39A01208-1218-47C9-AEEE-C56A7325811E}"/>
                  </a:ext>
                </a:extLst>
              </p:cNvPr>
              <p:cNvSpPr>
                <a:spLocks noChangeShapeType="1"/>
              </p:cNvSpPr>
              <p:nvPr/>
            </p:nvSpPr>
            <p:spPr bwMode="auto">
              <a:xfrm>
                <a:off x="6602" y="2567"/>
                <a:ext cx="6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ustDataLst>
      <p:tags r:id="rId2"/>
    </p:custDataLst>
    <p:extLst>
      <p:ext uri="{BB962C8B-B14F-4D97-AF65-F5344CB8AC3E}">
        <p14:creationId xmlns:p14="http://schemas.microsoft.com/office/powerpoint/2010/main" val="4272199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0-#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ppt_w</p:attrName>
                                        </p:attrNameLst>
                                      </p:cBhvr>
                                      <p:tavLst>
                                        <p:tav tm="0">
                                          <p:val>
                                            <p:fltVal val="0"/>
                                          </p:val>
                                        </p:tav>
                                        <p:tav tm="100000">
                                          <p:val>
                                            <p:strVal val="#ppt_w"/>
                                          </p:val>
                                        </p:tav>
                                      </p:tavLst>
                                    </p:anim>
                                    <p:anim calcmode="lin" valueType="num">
                                      <p:cBhvr>
                                        <p:cTn id="30"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p:cTn id="35" dur="500" fill="hold"/>
                                        <p:tgtEl>
                                          <p:spTgt spid="38"/>
                                        </p:tgtEl>
                                        <p:attrNameLst>
                                          <p:attrName>ppt_w</p:attrName>
                                        </p:attrNameLst>
                                      </p:cBhvr>
                                      <p:tavLst>
                                        <p:tav tm="0">
                                          <p:val>
                                            <p:fltVal val="0"/>
                                          </p:val>
                                        </p:tav>
                                        <p:tav tm="100000">
                                          <p:val>
                                            <p:strVal val="#ppt_w"/>
                                          </p:val>
                                        </p:tav>
                                      </p:tavLst>
                                    </p:anim>
                                    <p:anim calcmode="lin" valueType="num">
                                      <p:cBhvr>
                                        <p:cTn id="36" dur="500" fill="hold"/>
                                        <p:tgtEl>
                                          <p:spTgt spid="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2" y="807605"/>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、复数的运算</a:t>
            </a:r>
          </a:p>
        </p:txBody>
      </p:sp>
      <p:sp>
        <p:nvSpPr>
          <p:cNvPr id="7" name="文本框 6">
            <a:extLst>
              <a:ext uri="{FF2B5EF4-FFF2-40B4-BE49-F238E27FC236}">
                <a16:creationId xmlns:a16="http://schemas.microsoft.com/office/drawing/2014/main" id="{13C6F0A9-28E8-4BF2-BBF6-0DC944C57635}"/>
              </a:ext>
            </a:extLst>
          </p:cNvPr>
          <p:cNvSpPr txBox="1"/>
          <p:nvPr/>
        </p:nvSpPr>
        <p:spPr>
          <a:xfrm>
            <a:off x="896641" y="1573763"/>
            <a:ext cx="10377997" cy="66255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   </a:t>
            </a:r>
            <a:r>
              <a:rPr lang="en-US" altLang="zh-CN" sz="2800" b="1" dirty="0">
                <a:latin typeface="+mn-ea"/>
              </a:rPr>
              <a:t> </a:t>
            </a:r>
            <a:r>
              <a:rPr lang="zh-CN" altLang="en-US" sz="2800" b="1" dirty="0">
                <a:latin typeface="+mn-ea"/>
              </a:rPr>
              <a:t>（</a:t>
            </a:r>
            <a:r>
              <a:rPr lang="en-US" altLang="zh-CN" sz="2800" b="1" dirty="0">
                <a:latin typeface="+mn-ea"/>
              </a:rPr>
              <a:t>2</a:t>
            </a:r>
            <a:r>
              <a:rPr lang="zh-CN" altLang="en-US" sz="2800" b="1" dirty="0">
                <a:latin typeface="+mn-ea"/>
              </a:rPr>
              <a:t>）复数的乘除法</a:t>
            </a:r>
          </a:p>
        </p:txBody>
      </p:sp>
      <p:sp>
        <p:nvSpPr>
          <p:cNvPr id="3" name="矩形 2">
            <a:extLst>
              <a:ext uri="{FF2B5EF4-FFF2-40B4-BE49-F238E27FC236}">
                <a16:creationId xmlns:a16="http://schemas.microsoft.com/office/drawing/2014/main" id="{9F987882-EFF0-4D52-8A4B-3F0867FB5970}"/>
              </a:ext>
            </a:extLst>
          </p:cNvPr>
          <p:cNvSpPr/>
          <p:nvPr/>
        </p:nvSpPr>
        <p:spPr>
          <a:xfrm>
            <a:off x="896641" y="2408921"/>
            <a:ext cx="6070893" cy="523220"/>
          </a:xfrm>
          <a:prstGeom prst="rect">
            <a:avLst/>
          </a:prstGeom>
        </p:spPr>
        <p:txBody>
          <a:bodyPr wrap="none">
            <a:spAutoFit/>
          </a:bodyPr>
          <a:lstStyle/>
          <a:p>
            <a:pPr>
              <a:defRPr/>
            </a:pPr>
            <a:r>
              <a:rPr lang="zh-CN" altLang="en-US" sz="2800" b="1" dirty="0">
                <a:latin typeface="+mn-ea"/>
              </a:rPr>
              <a:t>        若两个复数采用代数形式，则有</a:t>
            </a:r>
          </a:p>
        </p:txBody>
      </p:sp>
      <p:sp>
        <p:nvSpPr>
          <p:cNvPr id="23" name="Rectangle 6">
            <a:extLst>
              <a:ext uri="{FF2B5EF4-FFF2-40B4-BE49-F238E27FC236}">
                <a16:creationId xmlns:a16="http://schemas.microsoft.com/office/drawing/2014/main" id="{2F1CE196-72FA-4D88-AAE4-9407FB6B2E37}"/>
              </a:ext>
            </a:extLst>
          </p:cNvPr>
          <p:cNvSpPr>
            <a:spLocks noChangeArrowheads="1"/>
          </p:cNvSpPr>
          <p:nvPr/>
        </p:nvSpPr>
        <p:spPr bwMode="auto">
          <a:xfrm>
            <a:off x="2752725" y="3104745"/>
            <a:ext cx="7508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lang="en-US" altLang="zh-CN" sz="2800" i="1" dirty="0"/>
              <a:t>AB = </a:t>
            </a:r>
            <a:r>
              <a:rPr lang="en-US" altLang="zh-CN" sz="2800" dirty="0"/>
              <a:t>(</a:t>
            </a:r>
            <a:r>
              <a:rPr lang="en-US" altLang="zh-CN" sz="2800" i="1" dirty="0"/>
              <a:t>a</a:t>
            </a:r>
            <a:r>
              <a:rPr lang="en-US" altLang="zh-CN" sz="2800" baseline="-25000" dirty="0"/>
              <a:t>1</a:t>
            </a:r>
            <a:r>
              <a:rPr lang="en-US" altLang="zh-CN" sz="2800" dirty="0"/>
              <a:t>+j</a:t>
            </a:r>
            <a:r>
              <a:rPr lang="en-US" altLang="zh-CN" sz="2800" i="1" dirty="0"/>
              <a:t>a</a:t>
            </a:r>
            <a:r>
              <a:rPr lang="en-US" altLang="zh-CN" sz="2800" baseline="-25000" dirty="0"/>
              <a:t>2</a:t>
            </a:r>
            <a:r>
              <a:rPr lang="en-US" altLang="zh-CN" sz="2800" dirty="0"/>
              <a:t>)(</a:t>
            </a:r>
            <a:r>
              <a:rPr lang="en-US" altLang="zh-CN" sz="2800" i="1" dirty="0"/>
              <a:t>b</a:t>
            </a:r>
            <a:r>
              <a:rPr lang="en-US" altLang="zh-CN" sz="2800" baseline="-25000" dirty="0"/>
              <a:t>1</a:t>
            </a:r>
            <a:r>
              <a:rPr lang="en-US" altLang="zh-CN" sz="2800" dirty="0"/>
              <a:t>+j</a:t>
            </a:r>
            <a:r>
              <a:rPr lang="en-US" altLang="zh-CN" sz="2800" i="1" dirty="0"/>
              <a:t>b</a:t>
            </a:r>
            <a:r>
              <a:rPr lang="en-US" altLang="zh-CN" sz="2800" baseline="-25000" dirty="0"/>
              <a:t>2</a:t>
            </a:r>
            <a:r>
              <a:rPr lang="en-US" altLang="zh-CN" sz="2800" dirty="0"/>
              <a:t>) = (</a:t>
            </a:r>
            <a:r>
              <a:rPr lang="en-US" altLang="zh-CN" sz="2800" i="1" dirty="0"/>
              <a:t>a</a:t>
            </a:r>
            <a:r>
              <a:rPr lang="en-US" altLang="zh-CN" sz="2800" baseline="-25000" dirty="0"/>
              <a:t>1</a:t>
            </a:r>
            <a:r>
              <a:rPr lang="en-US" altLang="zh-CN" sz="2800" i="1" dirty="0"/>
              <a:t>b</a:t>
            </a:r>
            <a:r>
              <a:rPr lang="en-US" altLang="zh-CN" sz="2800" baseline="-25000" dirty="0"/>
              <a:t>1</a:t>
            </a:r>
            <a:r>
              <a:rPr lang="en-US" altLang="zh-CN" sz="2800" dirty="0"/>
              <a:t>-</a:t>
            </a:r>
            <a:r>
              <a:rPr lang="en-US" altLang="zh-CN" sz="2800" i="1" dirty="0"/>
              <a:t>a</a:t>
            </a:r>
            <a:r>
              <a:rPr lang="en-US" altLang="zh-CN" sz="2800" baseline="-25000" dirty="0"/>
              <a:t>2</a:t>
            </a:r>
            <a:r>
              <a:rPr lang="en-US" altLang="zh-CN" sz="2800" i="1" dirty="0"/>
              <a:t>b</a:t>
            </a:r>
            <a:r>
              <a:rPr lang="en-US" altLang="zh-CN" sz="2800" baseline="-25000" dirty="0"/>
              <a:t>2</a:t>
            </a:r>
            <a:r>
              <a:rPr lang="en-US" altLang="zh-CN" sz="2800" dirty="0"/>
              <a:t>) + j(</a:t>
            </a:r>
            <a:r>
              <a:rPr lang="en-US" altLang="zh-CN" sz="2800" i="1" dirty="0"/>
              <a:t>a</a:t>
            </a:r>
            <a:r>
              <a:rPr lang="en-US" altLang="zh-CN" sz="2800" baseline="-25000" dirty="0"/>
              <a:t>1</a:t>
            </a:r>
            <a:r>
              <a:rPr lang="en-US" altLang="zh-CN" sz="2800" i="1" dirty="0"/>
              <a:t>b</a:t>
            </a:r>
            <a:r>
              <a:rPr lang="en-US" altLang="zh-CN" sz="2800" baseline="-25000" dirty="0"/>
              <a:t>2</a:t>
            </a:r>
            <a:r>
              <a:rPr lang="en-US" altLang="zh-CN" sz="2800" dirty="0"/>
              <a:t>+</a:t>
            </a:r>
            <a:r>
              <a:rPr lang="en-US" altLang="zh-CN" sz="2800" i="1" dirty="0"/>
              <a:t>a</a:t>
            </a:r>
            <a:r>
              <a:rPr lang="en-US" altLang="zh-CN" sz="2800" baseline="-25000" dirty="0"/>
              <a:t>2</a:t>
            </a:r>
            <a:r>
              <a:rPr lang="en-US" altLang="zh-CN" sz="2800" i="1" dirty="0"/>
              <a:t>b</a:t>
            </a:r>
            <a:r>
              <a:rPr lang="en-US" altLang="zh-CN" sz="2800" baseline="-25000" dirty="0"/>
              <a:t>1</a:t>
            </a:r>
            <a:r>
              <a:rPr lang="en-US" altLang="zh-CN" sz="2800" dirty="0"/>
              <a:t>) </a:t>
            </a:r>
          </a:p>
        </p:txBody>
      </p:sp>
      <p:graphicFrame>
        <p:nvGraphicFramePr>
          <p:cNvPr id="5" name="对象 4">
            <a:extLst>
              <a:ext uri="{FF2B5EF4-FFF2-40B4-BE49-F238E27FC236}">
                <a16:creationId xmlns:a16="http://schemas.microsoft.com/office/drawing/2014/main" id="{5DD9CEC7-D4B5-4AA9-9FB1-542231F119DB}"/>
              </a:ext>
            </a:extLst>
          </p:cNvPr>
          <p:cNvGraphicFramePr>
            <a:graphicFrameLocks noChangeAspect="1"/>
          </p:cNvGraphicFramePr>
          <p:nvPr>
            <p:extLst>
              <p:ext uri="{D42A27DB-BD31-4B8C-83A1-F6EECF244321}">
                <p14:modId xmlns:p14="http://schemas.microsoft.com/office/powerpoint/2010/main" val="116577264"/>
              </p:ext>
            </p:extLst>
          </p:nvPr>
        </p:nvGraphicFramePr>
        <p:xfrm>
          <a:off x="2281238" y="3925860"/>
          <a:ext cx="8677275" cy="1285875"/>
        </p:xfrm>
        <a:graphic>
          <a:graphicData uri="http://schemas.openxmlformats.org/presentationml/2006/ole">
            <mc:AlternateContent xmlns:mc="http://schemas.openxmlformats.org/markup-compatibility/2006">
              <mc:Choice xmlns:v="urn:schemas-microsoft-com:vml" Requires="v">
                <p:oleObj spid="_x0000_s125008" name="Equation" r:id="rId5" imgW="8677300" imgH="1285578" progId="Equation.DSMT4">
                  <p:embed/>
                </p:oleObj>
              </mc:Choice>
              <mc:Fallback>
                <p:oleObj name="Equation" r:id="rId5" imgW="8677300" imgH="1285578" progId="Equation.DSMT4">
                  <p:embed/>
                  <p:pic>
                    <p:nvPicPr>
                      <p:cNvPr id="0" name=""/>
                      <p:cNvPicPr/>
                      <p:nvPr/>
                    </p:nvPicPr>
                    <p:blipFill>
                      <a:blip r:embed="rId6"/>
                      <a:stretch>
                        <a:fillRect/>
                      </a:stretch>
                    </p:blipFill>
                    <p:spPr>
                      <a:xfrm>
                        <a:off x="2281238" y="3925860"/>
                        <a:ext cx="8677275" cy="128587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4415423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2" name="文本框 1">
            <a:extLst>
              <a:ext uri="{FF2B5EF4-FFF2-40B4-BE49-F238E27FC236}">
                <a16:creationId xmlns:a16="http://schemas.microsoft.com/office/drawing/2014/main" id="{F901F43A-9E48-4499-9698-4C81D96226B3}"/>
              </a:ext>
            </a:extLst>
          </p:cNvPr>
          <p:cNvSpPr txBox="1"/>
          <p:nvPr/>
        </p:nvSpPr>
        <p:spPr>
          <a:xfrm>
            <a:off x="896642" y="807605"/>
            <a:ext cx="10377997" cy="825419"/>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相量</a:t>
            </a:r>
          </a:p>
        </p:txBody>
      </p:sp>
      <p:sp>
        <p:nvSpPr>
          <p:cNvPr id="4" name="矩形 3">
            <a:extLst>
              <a:ext uri="{FF2B5EF4-FFF2-40B4-BE49-F238E27FC236}">
                <a16:creationId xmlns:a16="http://schemas.microsoft.com/office/drawing/2014/main" id="{64D43089-9783-4AF9-8698-2115B667646E}"/>
              </a:ext>
            </a:extLst>
          </p:cNvPr>
          <p:cNvSpPr/>
          <p:nvPr/>
        </p:nvSpPr>
        <p:spPr>
          <a:xfrm>
            <a:off x="896642" y="1642763"/>
            <a:ext cx="3348994" cy="523220"/>
          </a:xfrm>
          <a:prstGeom prst="rect">
            <a:avLst/>
          </a:prstGeom>
        </p:spPr>
        <p:txBody>
          <a:bodyPr wrap="none">
            <a:spAutoFit/>
          </a:bodyPr>
          <a:lstStyle/>
          <a:p>
            <a:pPr>
              <a:defRPr/>
            </a:pPr>
            <a:r>
              <a:rPr lang="zh-CN" altLang="en-US" sz="2800" b="1" dirty="0">
                <a:latin typeface="+mn-ea"/>
              </a:rPr>
              <a:t>    设正弦电压</a:t>
            </a:r>
            <a:r>
              <a:rPr lang="en-US" altLang="zh-CN" sz="2800" b="1" i="1" dirty="0">
                <a:latin typeface="Arial" charset="0"/>
              </a:rPr>
              <a:t>u</a:t>
            </a:r>
            <a:r>
              <a:rPr lang="en-US" altLang="zh-CN" sz="2800" b="1" dirty="0">
                <a:latin typeface="Arial" charset="0"/>
              </a:rPr>
              <a:t>(</a:t>
            </a:r>
            <a:r>
              <a:rPr lang="en-US" altLang="zh-CN" sz="2800" b="1" i="1" dirty="0">
                <a:latin typeface="Arial" charset="0"/>
              </a:rPr>
              <a:t>t</a:t>
            </a:r>
            <a:r>
              <a:rPr lang="en-US" altLang="zh-CN" sz="2800" b="1" dirty="0">
                <a:latin typeface="Arial" charset="0"/>
              </a:rPr>
              <a:t>)</a:t>
            </a:r>
            <a:r>
              <a:rPr lang="zh-CN" altLang="en-US" sz="2800" b="1" dirty="0">
                <a:latin typeface="+mn-ea"/>
              </a:rPr>
              <a:t>为</a:t>
            </a:r>
          </a:p>
        </p:txBody>
      </p:sp>
      <p:graphicFrame>
        <p:nvGraphicFramePr>
          <p:cNvPr id="5" name="对象 4">
            <a:extLst>
              <a:ext uri="{FF2B5EF4-FFF2-40B4-BE49-F238E27FC236}">
                <a16:creationId xmlns:a16="http://schemas.microsoft.com/office/drawing/2014/main" id="{5B20153F-2A76-46F3-B4BC-719695E14183}"/>
              </a:ext>
            </a:extLst>
          </p:cNvPr>
          <p:cNvGraphicFramePr>
            <a:graphicFrameLocks noChangeAspect="1"/>
          </p:cNvGraphicFramePr>
          <p:nvPr>
            <p:extLst>
              <p:ext uri="{D42A27DB-BD31-4B8C-83A1-F6EECF244321}">
                <p14:modId xmlns:p14="http://schemas.microsoft.com/office/powerpoint/2010/main" val="465387222"/>
              </p:ext>
            </p:extLst>
          </p:nvPr>
        </p:nvGraphicFramePr>
        <p:xfrm>
          <a:off x="4245636" y="2338587"/>
          <a:ext cx="3495675" cy="552450"/>
        </p:xfrm>
        <a:graphic>
          <a:graphicData uri="http://schemas.openxmlformats.org/presentationml/2006/ole">
            <mc:AlternateContent xmlns:mc="http://schemas.openxmlformats.org/markup-compatibility/2006">
              <mc:Choice xmlns:v="urn:schemas-microsoft-com:vml" Requires="v">
                <p:oleObj spid="_x0000_s126334" name="Equation" r:id="rId5" imgW="3495502" imgH="552406" progId="Equation.DSMT4">
                  <p:embed/>
                </p:oleObj>
              </mc:Choice>
              <mc:Fallback>
                <p:oleObj name="Equation" r:id="rId5" imgW="3495502" imgH="552406" progId="Equation.DSMT4">
                  <p:embed/>
                  <p:pic>
                    <p:nvPicPr>
                      <p:cNvPr id="0" name=""/>
                      <p:cNvPicPr/>
                      <p:nvPr/>
                    </p:nvPicPr>
                    <p:blipFill>
                      <a:blip r:embed="rId6"/>
                      <a:stretch>
                        <a:fillRect/>
                      </a:stretch>
                    </p:blipFill>
                    <p:spPr>
                      <a:xfrm>
                        <a:off x="4245636" y="2338587"/>
                        <a:ext cx="3495675" cy="552450"/>
                      </a:xfrm>
                      <a:prstGeom prst="rect">
                        <a:avLst/>
                      </a:prstGeom>
                    </p:spPr>
                  </p:pic>
                </p:oleObj>
              </mc:Fallback>
            </mc:AlternateContent>
          </a:graphicData>
        </a:graphic>
      </p:graphicFrame>
      <p:sp>
        <p:nvSpPr>
          <p:cNvPr id="16" name="Rectangle 8">
            <a:extLst>
              <a:ext uri="{FF2B5EF4-FFF2-40B4-BE49-F238E27FC236}">
                <a16:creationId xmlns:a16="http://schemas.microsoft.com/office/drawing/2014/main" id="{964B92E4-4E68-4CF7-9062-12BAE4B8A6E7}"/>
              </a:ext>
            </a:extLst>
          </p:cNvPr>
          <p:cNvSpPr>
            <a:spLocks noChangeArrowheads="1"/>
          </p:cNvSpPr>
          <p:nvPr/>
        </p:nvSpPr>
        <p:spPr bwMode="auto">
          <a:xfrm>
            <a:off x="896642" y="2931846"/>
            <a:ext cx="3127779" cy="523220"/>
          </a:xfrm>
          <a:prstGeom prst="rect">
            <a:avLst/>
          </a:prstGeom>
          <a:noFill/>
          <a:ln w="9525">
            <a:noFill/>
            <a:miter lim="800000"/>
            <a:headEnd/>
            <a:tailEnd/>
          </a:ln>
          <a:effectLst/>
        </p:spPr>
        <p:txBody>
          <a:bodyPr wrap="none" anchor="ctr">
            <a:spAutoFit/>
          </a:bodyPr>
          <a:lstStyle/>
          <a:p>
            <a:pPr>
              <a:tabLst>
                <a:tab pos="266700" algn="r"/>
                <a:tab pos="5364163" algn="r"/>
              </a:tabLst>
              <a:defRPr/>
            </a:pPr>
            <a:r>
              <a:rPr lang="zh-CN" altLang="en-US" sz="2800" b="1" dirty="0">
                <a:latin typeface="+mn-ea"/>
              </a:rPr>
              <a:t>    由欧拉公式可知</a:t>
            </a:r>
          </a:p>
        </p:txBody>
      </p:sp>
      <p:graphicFrame>
        <p:nvGraphicFramePr>
          <p:cNvPr id="6" name="对象 5">
            <a:extLst>
              <a:ext uri="{FF2B5EF4-FFF2-40B4-BE49-F238E27FC236}">
                <a16:creationId xmlns:a16="http://schemas.microsoft.com/office/drawing/2014/main" id="{394B8E0B-7ABE-4FE4-BCF4-780833F407A8}"/>
              </a:ext>
            </a:extLst>
          </p:cNvPr>
          <p:cNvGraphicFramePr>
            <a:graphicFrameLocks noChangeAspect="1"/>
          </p:cNvGraphicFramePr>
          <p:nvPr>
            <p:extLst>
              <p:ext uri="{D42A27DB-BD31-4B8C-83A1-F6EECF244321}">
                <p14:modId xmlns:p14="http://schemas.microsoft.com/office/powerpoint/2010/main" val="4227716513"/>
              </p:ext>
            </p:extLst>
          </p:nvPr>
        </p:nvGraphicFramePr>
        <p:xfrm>
          <a:off x="3233738" y="3601804"/>
          <a:ext cx="7077075" cy="619125"/>
        </p:xfrm>
        <a:graphic>
          <a:graphicData uri="http://schemas.openxmlformats.org/presentationml/2006/ole">
            <mc:AlternateContent xmlns:mc="http://schemas.openxmlformats.org/markup-compatibility/2006">
              <mc:Choice xmlns:v="urn:schemas-microsoft-com:vml" Requires="v">
                <p:oleObj spid="_x0000_s126335" name="Equation" r:id="rId7" imgW="7077100" imgH="619004" progId="Equation.DSMT4">
                  <p:embed/>
                </p:oleObj>
              </mc:Choice>
              <mc:Fallback>
                <p:oleObj name="Equation" r:id="rId7" imgW="7077100" imgH="619004" progId="Equation.DSMT4">
                  <p:embed/>
                  <p:pic>
                    <p:nvPicPr>
                      <p:cNvPr id="0" name=""/>
                      <p:cNvPicPr/>
                      <p:nvPr/>
                    </p:nvPicPr>
                    <p:blipFill>
                      <a:blip r:embed="rId8"/>
                      <a:stretch>
                        <a:fillRect/>
                      </a:stretch>
                    </p:blipFill>
                    <p:spPr>
                      <a:xfrm>
                        <a:off x="3233738" y="3601804"/>
                        <a:ext cx="7077075" cy="619125"/>
                      </a:xfrm>
                      <a:prstGeom prst="rect">
                        <a:avLst/>
                      </a:prstGeom>
                    </p:spPr>
                  </p:pic>
                </p:oleObj>
              </mc:Fallback>
            </mc:AlternateContent>
          </a:graphicData>
        </a:graphic>
      </p:graphicFrame>
      <p:sp>
        <p:nvSpPr>
          <p:cNvPr id="18" name="Rectangle 11">
            <a:extLst>
              <a:ext uri="{FF2B5EF4-FFF2-40B4-BE49-F238E27FC236}">
                <a16:creationId xmlns:a16="http://schemas.microsoft.com/office/drawing/2014/main" id="{BF10FB21-EAE6-4767-B63C-FEEAE65C92BA}"/>
              </a:ext>
            </a:extLst>
          </p:cNvPr>
          <p:cNvSpPr>
            <a:spLocks noChangeArrowheads="1"/>
          </p:cNvSpPr>
          <p:nvPr/>
        </p:nvSpPr>
        <p:spPr bwMode="auto">
          <a:xfrm>
            <a:off x="896642" y="4218876"/>
            <a:ext cx="1691489" cy="523220"/>
          </a:xfrm>
          <a:prstGeom prst="rect">
            <a:avLst/>
          </a:prstGeom>
          <a:noFill/>
          <a:ln w="9525">
            <a:noFill/>
            <a:miter lim="800000"/>
            <a:headEnd/>
            <a:tailEnd/>
          </a:ln>
          <a:effectLst/>
        </p:spPr>
        <p:txBody>
          <a:bodyPr wrap="none" anchor="ctr">
            <a:spAutoFit/>
          </a:bodyPr>
          <a:lstStyle/>
          <a:p>
            <a:pPr>
              <a:tabLst>
                <a:tab pos="266700" algn="r"/>
                <a:tab pos="5364163" algn="r"/>
              </a:tabLst>
              <a:defRPr/>
            </a:pPr>
            <a:r>
              <a:rPr lang="zh-CN" altLang="en-US" sz="2800" b="1" dirty="0">
                <a:latin typeface="+mn-ea"/>
              </a:rPr>
              <a:t>    则有：</a:t>
            </a:r>
          </a:p>
        </p:txBody>
      </p:sp>
      <p:grpSp>
        <p:nvGrpSpPr>
          <p:cNvPr id="21" name="Group 16">
            <a:extLst>
              <a:ext uri="{FF2B5EF4-FFF2-40B4-BE49-F238E27FC236}">
                <a16:creationId xmlns:a16="http://schemas.microsoft.com/office/drawing/2014/main" id="{3063F452-6090-4116-BE7C-E54FA2E25F2D}"/>
              </a:ext>
            </a:extLst>
          </p:cNvPr>
          <p:cNvGrpSpPr>
            <a:grpSpLocks/>
          </p:cNvGrpSpPr>
          <p:nvPr/>
        </p:nvGrpSpPr>
        <p:grpSpPr bwMode="auto">
          <a:xfrm>
            <a:off x="2588131" y="4742096"/>
            <a:ext cx="7772400" cy="644525"/>
            <a:chOff x="432" y="2818"/>
            <a:chExt cx="4896" cy="406"/>
          </a:xfrm>
        </p:grpSpPr>
        <p:graphicFrame>
          <p:nvGraphicFramePr>
            <p:cNvPr id="22" name="Object 12">
              <a:extLst>
                <a:ext uri="{FF2B5EF4-FFF2-40B4-BE49-F238E27FC236}">
                  <a16:creationId xmlns:a16="http://schemas.microsoft.com/office/drawing/2014/main" id="{638DE2E6-4B1B-44C0-99B0-5BD7013B964E}"/>
                </a:ext>
              </a:extLst>
            </p:cNvPr>
            <p:cNvGraphicFramePr>
              <a:graphicFrameLocks noChangeAspect="1"/>
            </p:cNvGraphicFramePr>
            <p:nvPr/>
          </p:nvGraphicFramePr>
          <p:xfrm>
            <a:off x="432" y="2880"/>
            <a:ext cx="912" cy="344"/>
          </p:xfrm>
          <a:graphic>
            <a:graphicData uri="http://schemas.openxmlformats.org/presentationml/2006/ole">
              <mc:AlternateContent xmlns:mc="http://schemas.openxmlformats.org/markup-compatibility/2006">
                <mc:Choice xmlns:v="urn:schemas-microsoft-com:vml" Requires="v">
                  <p:oleObj spid="_x0000_s126336" r:id="rId9" imgW="508000" imgH="190500" progId="Equation.DSMT4">
                    <p:embed/>
                  </p:oleObj>
                </mc:Choice>
                <mc:Fallback>
                  <p:oleObj r:id="rId9" imgW="508000" imgH="190500" progId="Equation.DSMT4">
                    <p:embed/>
                    <p:pic>
                      <p:nvPicPr>
                        <p:cNvPr id="12293" name="Object 12">
                          <a:extLst>
                            <a:ext uri="{FF2B5EF4-FFF2-40B4-BE49-F238E27FC236}">
                              <a16:creationId xmlns:a16="http://schemas.microsoft.com/office/drawing/2014/main" id="{71FC863E-3506-4F1A-B5FF-38A5DAA1EC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2880"/>
                          <a:ext cx="912"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4">
              <a:extLst>
                <a:ext uri="{FF2B5EF4-FFF2-40B4-BE49-F238E27FC236}">
                  <a16:creationId xmlns:a16="http://schemas.microsoft.com/office/drawing/2014/main" id="{7168FEDB-B60E-480A-B951-7865FFB0C86B}"/>
                </a:ext>
              </a:extLst>
            </p:cNvPr>
            <p:cNvGraphicFramePr>
              <a:graphicFrameLocks noChangeAspect="1"/>
            </p:cNvGraphicFramePr>
            <p:nvPr/>
          </p:nvGraphicFramePr>
          <p:xfrm>
            <a:off x="1296" y="2818"/>
            <a:ext cx="4032" cy="391"/>
          </p:xfrm>
          <a:graphic>
            <a:graphicData uri="http://schemas.openxmlformats.org/presentationml/2006/ole">
              <mc:AlternateContent xmlns:mc="http://schemas.openxmlformats.org/markup-compatibility/2006">
                <mc:Choice xmlns:v="urn:schemas-microsoft-com:vml" Requires="v">
                  <p:oleObj spid="_x0000_s126337" r:id="rId11" imgW="2260600" imgH="215900" progId="Equation.DSMT4">
                    <p:embed/>
                  </p:oleObj>
                </mc:Choice>
                <mc:Fallback>
                  <p:oleObj r:id="rId11" imgW="2260600" imgH="215900" progId="Equation.DSMT4">
                    <p:embed/>
                    <p:pic>
                      <p:nvPicPr>
                        <p:cNvPr id="12294" name="Object 14">
                          <a:extLst>
                            <a:ext uri="{FF2B5EF4-FFF2-40B4-BE49-F238E27FC236}">
                              <a16:creationId xmlns:a16="http://schemas.microsoft.com/office/drawing/2014/main" id="{45249AA0-D6CF-4C28-8B7C-7FCFCCA5681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6" y="2818"/>
                          <a:ext cx="4032" cy="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 name="Group 17">
            <a:extLst>
              <a:ext uri="{FF2B5EF4-FFF2-40B4-BE49-F238E27FC236}">
                <a16:creationId xmlns:a16="http://schemas.microsoft.com/office/drawing/2014/main" id="{AD19FAD4-0541-4A55-B439-7EE03D6C1B76}"/>
              </a:ext>
            </a:extLst>
          </p:cNvPr>
          <p:cNvGrpSpPr>
            <a:grpSpLocks/>
          </p:cNvGrpSpPr>
          <p:nvPr/>
        </p:nvGrpSpPr>
        <p:grpSpPr bwMode="auto">
          <a:xfrm>
            <a:off x="896642" y="5627022"/>
            <a:ext cx="10377997" cy="946151"/>
            <a:chOff x="144" y="672"/>
            <a:chExt cx="5280" cy="596"/>
          </a:xfrm>
        </p:grpSpPr>
        <p:sp>
          <p:nvSpPr>
            <p:cNvPr id="25" name="Rectangle 18">
              <a:extLst>
                <a:ext uri="{FF2B5EF4-FFF2-40B4-BE49-F238E27FC236}">
                  <a16:creationId xmlns:a16="http://schemas.microsoft.com/office/drawing/2014/main" id="{9F903C6E-5CC2-4AAC-8057-A07394BFB30B}"/>
                </a:ext>
              </a:extLst>
            </p:cNvPr>
            <p:cNvSpPr>
              <a:spLocks noChangeArrowheads="1"/>
            </p:cNvSpPr>
            <p:nvPr/>
          </p:nvSpPr>
          <p:spPr bwMode="auto">
            <a:xfrm>
              <a:off x="144" y="672"/>
              <a:ext cx="5280" cy="596"/>
            </a:xfrm>
            <a:prstGeom prst="rect">
              <a:avLst/>
            </a:prstGeom>
            <a:noFill/>
            <a:ln w="9525">
              <a:noFill/>
              <a:miter lim="800000"/>
              <a:headEnd/>
              <a:tailEnd/>
            </a:ln>
            <a:effectLst/>
          </p:spPr>
          <p:txBody>
            <a:bodyPr anchor="ctr">
              <a:spAutoFit/>
            </a:bodyPr>
            <a:lstStyle/>
            <a:p>
              <a:pPr>
                <a:defRPr/>
              </a:pPr>
              <a:r>
                <a:rPr lang="en-US" altLang="zh-CN" sz="2800" b="1" dirty="0">
                  <a:latin typeface="+mn-ea"/>
                </a:rPr>
                <a:t>    </a:t>
              </a:r>
              <a:r>
                <a:rPr lang="zh-CN" altLang="en-US" sz="2800" b="1" dirty="0">
                  <a:latin typeface="+mn-ea"/>
                </a:rPr>
                <a:t>显然，正弦电压</a:t>
              </a:r>
              <a:r>
                <a:rPr lang="en-US" altLang="zh-CN" sz="2800" b="1" i="1" dirty="0">
                  <a:latin typeface="+mn-ea"/>
                </a:rPr>
                <a:t>u</a:t>
              </a:r>
              <a:r>
                <a:rPr lang="en-US" altLang="zh-CN" sz="2800" b="1" dirty="0">
                  <a:latin typeface="+mn-ea"/>
                </a:rPr>
                <a:t>(</a:t>
              </a:r>
              <a:r>
                <a:rPr lang="en-US" altLang="zh-CN" sz="2800" b="1" i="1" dirty="0">
                  <a:latin typeface="+mn-ea"/>
                </a:rPr>
                <a:t>t</a:t>
              </a:r>
              <a:r>
                <a:rPr lang="en-US" altLang="zh-CN" sz="2800" b="1" dirty="0">
                  <a:latin typeface="+mn-ea"/>
                </a:rPr>
                <a:t>)</a:t>
              </a:r>
              <a:r>
                <a:rPr lang="zh-CN" altLang="en-US" sz="2800" b="1" dirty="0">
                  <a:latin typeface="+mn-ea"/>
                </a:rPr>
                <a:t>与复指数函数                  形成了一一对应的关系。 </a:t>
              </a:r>
            </a:p>
          </p:txBody>
        </p:sp>
        <p:graphicFrame>
          <p:nvGraphicFramePr>
            <p:cNvPr id="30" name="Object 19">
              <a:extLst>
                <a:ext uri="{FF2B5EF4-FFF2-40B4-BE49-F238E27FC236}">
                  <a16:creationId xmlns:a16="http://schemas.microsoft.com/office/drawing/2014/main" id="{CAD57CBE-E2B7-419A-A035-619C82910DD9}"/>
                </a:ext>
              </a:extLst>
            </p:cNvPr>
            <p:cNvGraphicFramePr>
              <a:graphicFrameLocks noChangeAspect="1"/>
            </p:cNvGraphicFramePr>
            <p:nvPr>
              <p:extLst>
                <p:ext uri="{D42A27DB-BD31-4B8C-83A1-F6EECF244321}">
                  <p14:modId xmlns:p14="http://schemas.microsoft.com/office/powerpoint/2010/main" val="3544895568"/>
                </p:ext>
              </p:extLst>
            </p:nvPr>
          </p:nvGraphicFramePr>
          <p:xfrm>
            <a:off x="3074" y="672"/>
            <a:ext cx="1008" cy="379"/>
          </p:xfrm>
          <a:graphic>
            <a:graphicData uri="http://schemas.openxmlformats.org/presentationml/2006/ole">
              <mc:AlternateContent xmlns:mc="http://schemas.openxmlformats.org/markup-compatibility/2006">
                <mc:Choice xmlns:v="urn:schemas-microsoft-com:vml" Requires="v">
                  <p:oleObj spid="_x0000_s126338" r:id="rId13" imgW="583693" imgH="215713" progId="Equation.DSMT4">
                    <p:embed/>
                  </p:oleObj>
                </mc:Choice>
                <mc:Fallback>
                  <p:oleObj r:id="rId13" imgW="583693" imgH="215713" progId="Equation.DSMT4">
                    <p:embed/>
                    <p:pic>
                      <p:nvPicPr>
                        <p:cNvPr id="12292" name="Object 19">
                          <a:extLst>
                            <a:ext uri="{FF2B5EF4-FFF2-40B4-BE49-F238E27FC236}">
                              <a16:creationId xmlns:a16="http://schemas.microsoft.com/office/drawing/2014/main" id="{7FCA063B-2E29-4709-93B4-32159034C62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4" y="672"/>
                          <a:ext cx="1008" cy="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ustDataLst>
      <p:tags r:id="rId2"/>
    </p:custDataLst>
    <p:extLst>
      <p:ext uri="{BB962C8B-B14F-4D97-AF65-F5344CB8AC3E}">
        <p14:creationId xmlns:p14="http://schemas.microsoft.com/office/powerpoint/2010/main" val="18935625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4" name="矩形 3">
            <a:extLst>
              <a:ext uri="{FF2B5EF4-FFF2-40B4-BE49-F238E27FC236}">
                <a16:creationId xmlns:a16="http://schemas.microsoft.com/office/drawing/2014/main" id="{64D43089-9783-4AF9-8698-2115B667646E}"/>
              </a:ext>
            </a:extLst>
          </p:cNvPr>
          <p:cNvSpPr/>
          <p:nvPr/>
        </p:nvSpPr>
        <p:spPr>
          <a:xfrm>
            <a:off x="896642" y="1642763"/>
            <a:ext cx="3127779" cy="523220"/>
          </a:xfrm>
          <a:prstGeom prst="rect">
            <a:avLst/>
          </a:prstGeom>
        </p:spPr>
        <p:txBody>
          <a:bodyPr wrap="none">
            <a:spAutoFit/>
          </a:bodyPr>
          <a:lstStyle/>
          <a:p>
            <a:pPr>
              <a:defRPr/>
            </a:pPr>
            <a:r>
              <a:rPr lang="zh-CN" altLang="en-US" sz="2800" b="1" dirty="0">
                <a:latin typeface="+mn-ea"/>
              </a:rPr>
              <a:t>    所以，可定义：</a:t>
            </a:r>
          </a:p>
        </p:txBody>
      </p:sp>
      <p:grpSp>
        <p:nvGrpSpPr>
          <p:cNvPr id="17" name="Group 19">
            <a:extLst>
              <a:ext uri="{FF2B5EF4-FFF2-40B4-BE49-F238E27FC236}">
                <a16:creationId xmlns:a16="http://schemas.microsoft.com/office/drawing/2014/main" id="{9C5D5254-B368-4610-B36B-0F0851974C77}"/>
              </a:ext>
            </a:extLst>
          </p:cNvPr>
          <p:cNvGrpSpPr>
            <a:grpSpLocks/>
          </p:cNvGrpSpPr>
          <p:nvPr/>
        </p:nvGrpSpPr>
        <p:grpSpPr bwMode="auto">
          <a:xfrm>
            <a:off x="4191000" y="2150741"/>
            <a:ext cx="3352800" cy="674688"/>
            <a:chOff x="912" y="1632"/>
            <a:chExt cx="2112" cy="425"/>
          </a:xfrm>
        </p:grpSpPr>
        <p:graphicFrame>
          <p:nvGraphicFramePr>
            <p:cNvPr id="19" name="Object 13">
              <a:extLst>
                <a:ext uri="{FF2B5EF4-FFF2-40B4-BE49-F238E27FC236}">
                  <a16:creationId xmlns:a16="http://schemas.microsoft.com/office/drawing/2014/main" id="{709862C4-FD41-4E32-B507-70ABDF03C99D}"/>
                </a:ext>
              </a:extLst>
            </p:cNvPr>
            <p:cNvGraphicFramePr>
              <a:graphicFrameLocks noChangeAspect="1"/>
            </p:cNvGraphicFramePr>
            <p:nvPr/>
          </p:nvGraphicFramePr>
          <p:xfrm>
            <a:off x="912" y="1680"/>
            <a:ext cx="1680" cy="377"/>
          </p:xfrm>
          <a:graphic>
            <a:graphicData uri="http://schemas.openxmlformats.org/presentationml/2006/ole">
              <mc:AlternateContent xmlns:mc="http://schemas.openxmlformats.org/markup-compatibility/2006">
                <mc:Choice xmlns:v="urn:schemas-microsoft-com:vml" Requires="v">
                  <p:oleObj spid="_x0000_s127200" r:id="rId5" imgW="990170" imgH="215806" progId="Equation.DSMT4">
                    <p:embed/>
                  </p:oleObj>
                </mc:Choice>
                <mc:Fallback>
                  <p:oleObj r:id="rId5" imgW="990170" imgH="215806" progId="Equation.DSMT4">
                    <p:embed/>
                    <p:pic>
                      <p:nvPicPr>
                        <p:cNvPr id="13319" name="Object 13">
                          <a:extLst>
                            <a:ext uri="{FF2B5EF4-FFF2-40B4-BE49-F238E27FC236}">
                              <a16:creationId xmlns:a16="http://schemas.microsoft.com/office/drawing/2014/main" id="{E87D76ED-C21C-4226-AEE6-4EC5FAE2EE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1680"/>
                          <a:ext cx="1680"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 name="Group 15">
              <a:extLst>
                <a:ext uri="{FF2B5EF4-FFF2-40B4-BE49-F238E27FC236}">
                  <a16:creationId xmlns:a16="http://schemas.microsoft.com/office/drawing/2014/main" id="{ED320EC8-1EE8-4B5B-9EA4-008CDDF44553}"/>
                </a:ext>
              </a:extLst>
            </p:cNvPr>
            <p:cNvGrpSpPr>
              <a:grpSpLocks noChangeAspect="1"/>
            </p:cNvGrpSpPr>
            <p:nvPr/>
          </p:nvGrpSpPr>
          <p:grpSpPr bwMode="auto">
            <a:xfrm>
              <a:off x="2592" y="1776"/>
              <a:ext cx="231" cy="191"/>
              <a:chOff x="4283" y="10469"/>
              <a:chExt cx="232" cy="194"/>
            </a:xfrm>
          </p:grpSpPr>
          <p:sp>
            <p:nvSpPr>
              <p:cNvPr id="27" name="Line 16">
                <a:extLst>
                  <a:ext uri="{FF2B5EF4-FFF2-40B4-BE49-F238E27FC236}">
                    <a16:creationId xmlns:a16="http://schemas.microsoft.com/office/drawing/2014/main" id="{D35D3497-B5C7-4DBC-82FF-50F414DAA019}"/>
                  </a:ext>
                </a:extLst>
              </p:cNvPr>
              <p:cNvSpPr>
                <a:spLocks noChangeAspect="1" noChangeShapeType="1"/>
              </p:cNvSpPr>
              <p:nvPr/>
            </p:nvSpPr>
            <p:spPr bwMode="auto">
              <a:xfrm flipH="1">
                <a:off x="4283" y="10469"/>
                <a:ext cx="85" cy="1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7">
                <a:extLst>
                  <a:ext uri="{FF2B5EF4-FFF2-40B4-BE49-F238E27FC236}">
                    <a16:creationId xmlns:a16="http://schemas.microsoft.com/office/drawing/2014/main" id="{4CB626D0-EF91-4AFE-BF0A-2E475085C2D9}"/>
                  </a:ext>
                </a:extLst>
              </p:cNvPr>
              <p:cNvSpPr>
                <a:spLocks noChangeAspect="1" noChangeShapeType="1"/>
              </p:cNvSpPr>
              <p:nvPr/>
            </p:nvSpPr>
            <p:spPr bwMode="auto">
              <a:xfrm>
                <a:off x="4283" y="10663"/>
                <a:ext cx="23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 name="Rectangle 18">
              <a:extLst>
                <a:ext uri="{FF2B5EF4-FFF2-40B4-BE49-F238E27FC236}">
                  <a16:creationId xmlns:a16="http://schemas.microsoft.com/office/drawing/2014/main" id="{9A29C444-BB87-46A8-B336-DAD59A6F5C2B}"/>
                </a:ext>
              </a:extLst>
            </p:cNvPr>
            <p:cNvSpPr>
              <a:spLocks noChangeArrowheads="1"/>
            </p:cNvSpPr>
            <p:nvPr/>
          </p:nvSpPr>
          <p:spPr bwMode="auto">
            <a:xfrm>
              <a:off x="2626" y="1632"/>
              <a:ext cx="3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lang="en-US" altLang="zh-CN" sz="2800" i="1">
                  <a:latin typeface="Arial" panose="020B0604020202020204" pitchFamily="34" charset="0"/>
                  <a:sym typeface="Symbol" panose="05050102010706020507" pitchFamily="18" charset="2"/>
                </a:rPr>
                <a:t></a:t>
              </a:r>
              <a:r>
                <a:rPr lang="en-US" altLang="zh-CN" sz="2800" baseline="-25000">
                  <a:latin typeface="Arial" panose="020B0604020202020204" pitchFamily="34" charset="0"/>
                </a:rPr>
                <a:t>u</a:t>
              </a:r>
              <a:r>
                <a:rPr lang="en-US" altLang="zh-CN" sz="2800" b="1">
                  <a:latin typeface="Arial" panose="020B0604020202020204" pitchFamily="34" charset="0"/>
                  <a:sym typeface="Symbol" panose="05050102010706020507" pitchFamily="18" charset="2"/>
                </a:rPr>
                <a:t> </a:t>
              </a:r>
            </a:p>
          </p:txBody>
        </p:sp>
      </p:grpSp>
      <p:sp>
        <p:nvSpPr>
          <p:cNvPr id="3" name="矩形 2">
            <a:extLst>
              <a:ext uri="{FF2B5EF4-FFF2-40B4-BE49-F238E27FC236}">
                <a16:creationId xmlns:a16="http://schemas.microsoft.com/office/drawing/2014/main" id="{BA39DF20-0ADA-4D22-8EC9-F211BD0194C4}"/>
              </a:ext>
            </a:extLst>
          </p:cNvPr>
          <p:cNvSpPr/>
          <p:nvPr/>
        </p:nvSpPr>
        <p:spPr>
          <a:xfrm>
            <a:off x="896642" y="3058991"/>
            <a:ext cx="5690982" cy="523220"/>
          </a:xfrm>
          <a:prstGeom prst="rect">
            <a:avLst/>
          </a:prstGeom>
        </p:spPr>
        <p:txBody>
          <a:bodyPr wrap="none">
            <a:spAutoFit/>
          </a:bodyPr>
          <a:lstStyle/>
          <a:p>
            <a:pPr>
              <a:defRPr/>
            </a:pPr>
            <a:r>
              <a:rPr lang="zh-CN" altLang="en-US" sz="2800" b="1" dirty="0">
                <a:latin typeface="+mn-ea"/>
              </a:rPr>
              <a:t>    为正弦电压</a:t>
            </a:r>
            <a:r>
              <a:rPr lang="en-US" altLang="zh-CN" sz="2800" b="1" i="1" dirty="0">
                <a:latin typeface="+mn-ea"/>
              </a:rPr>
              <a:t>u</a:t>
            </a:r>
            <a:r>
              <a:rPr lang="en-US" altLang="zh-CN" sz="2800" b="1" dirty="0">
                <a:latin typeface="+mn-ea"/>
              </a:rPr>
              <a:t>(</a:t>
            </a:r>
            <a:r>
              <a:rPr lang="en-US" altLang="zh-CN" sz="2800" b="1" i="1" dirty="0">
                <a:latin typeface="+mn-ea"/>
              </a:rPr>
              <a:t>t</a:t>
            </a:r>
            <a:r>
              <a:rPr lang="en-US" altLang="zh-CN" sz="2800" b="1" dirty="0">
                <a:latin typeface="+mn-ea"/>
              </a:rPr>
              <a:t>)</a:t>
            </a:r>
            <a:r>
              <a:rPr lang="zh-CN" altLang="en-US" sz="2800" b="1" dirty="0">
                <a:latin typeface="+mn-ea"/>
              </a:rPr>
              <a:t>的</a:t>
            </a:r>
            <a:r>
              <a:rPr lang="zh-CN" altLang="en-US" sz="2800" b="1" dirty="0">
                <a:solidFill>
                  <a:srgbClr val="FF0000"/>
                </a:solidFill>
                <a:latin typeface="+mn-ea"/>
              </a:rPr>
              <a:t>最大值相量</a:t>
            </a:r>
            <a:r>
              <a:rPr lang="zh-CN" altLang="en-US" sz="2800" b="1" dirty="0">
                <a:latin typeface="+mn-ea"/>
              </a:rPr>
              <a:t>。 </a:t>
            </a:r>
          </a:p>
        </p:txBody>
      </p:sp>
      <p:sp>
        <p:nvSpPr>
          <p:cNvPr id="29" name="Rectangle 21">
            <a:extLst>
              <a:ext uri="{FF2B5EF4-FFF2-40B4-BE49-F238E27FC236}">
                <a16:creationId xmlns:a16="http://schemas.microsoft.com/office/drawing/2014/main" id="{00B877E5-8005-4D34-B94D-F3F83E7FA6F4}"/>
              </a:ext>
            </a:extLst>
          </p:cNvPr>
          <p:cNvSpPr>
            <a:spLocks noChangeArrowheads="1"/>
          </p:cNvSpPr>
          <p:nvPr/>
        </p:nvSpPr>
        <p:spPr bwMode="auto">
          <a:xfrm>
            <a:off x="896642" y="3843647"/>
            <a:ext cx="4312399"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    原正弦电压可表示为： </a:t>
            </a:r>
          </a:p>
        </p:txBody>
      </p:sp>
      <p:graphicFrame>
        <p:nvGraphicFramePr>
          <p:cNvPr id="31" name="Object 22">
            <a:extLst>
              <a:ext uri="{FF2B5EF4-FFF2-40B4-BE49-F238E27FC236}">
                <a16:creationId xmlns:a16="http://schemas.microsoft.com/office/drawing/2014/main" id="{D35477ED-D2E4-4310-A240-2FF88A00356F}"/>
              </a:ext>
            </a:extLst>
          </p:cNvPr>
          <p:cNvGraphicFramePr>
            <a:graphicFrameLocks noChangeAspect="1"/>
          </p:cNvGraphicFramePr>
          <p:nvPr>
            <p:extLst>
              <p:ext uri="{D42A27DB-BD31-4B8C-83A1-F6EECF244321}">
                <p14:modId xmlns:p14="http://schemas.microsoft.com/office/powerpoint/2010/main" val="3522995450"/>
              </p:ext>
            </p:extLst>
          </p:nvPr>
        </p:nvGraphicFramePr>
        <p:xfrm>
          <a:off x="2568575" y="4506015"/>
          <a:ext cx="3810000" cy="615950"/>
        </p:xfrm>
        <a:graphic>
          <a:graphicData uri="http://schemas.openxmlformats.org/presentationml/2006/ole">
            <mc:AlternateContent xmlns:mc="http://schemas.openxmlformats.org/markup-compatibility/2006">
              <mc:Choice xmlns:v="urn:schemas-microsoft-com:vml" Requires="v">
                <p:oleObj spid="_x0000_s127201" r:id="rId7" imgW="1180588" imgH="190417" progId="Equation.DSMT4">
                  <p:embed/>
                </p:oleObj>
              </mc:Choice>
              <mc:Fallback>
                <p:oleObj r:id="rId7" imgW="1180588" imgH="190417" progId="Equation.DSMT4">
                  <p:embed/>
                  <p:pic>
                    <p:nvPicPr>
                      <p:cNvPr id="38934" name="Object 22">
                        <a:extLst>
                          <a:ext uri="{FF2B5EF4-FFF2-40B4-BE49-F238E27FC236}">
                            <a16:creationId xmlns:a16="http://schemas.microsoft.com/office/drawing/2014/main" id="{07F1C962-4070-418B-8246-725C014851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8575" y="4506015"/>
                        <a:ext cx="381000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AutoShape 24">
            <a:extLst>
              <a:ext uri="{FF2B5EF4-FFF2-40B4-BE49-F238E27FC236}">
                <a16:creationId xmlns:a16="http://schemas.microsoft.com/office/drawing/2014/main" id="{FD081449-B326-446B-92A5-E3955FBEBD0E}"/>
              </a:ext>
            </a:extLst>
          </p:cNvPr>
          <p:cNvSpPr>
            <a:spLocks noChangeArrowheads="1"/>
          </p:cNvSpPr>
          <p:nvPr/>
        </p:nvSpPr>
        <p:spPr bwMode="auto">
          <a:xfrm>
            <a:off x="6607175" y="4734615"/>
            <a:ext cx="533400" cy="228600"/>
          </a:xfrm>
          <a:prstGeom prst="leftRightArrow">
            <a:avLst>
              <a:gd name="adj1" fmla="val 50000"/>
              <a:gd name="adj2" fmla="val 4666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33" name="Group 33">
            <a:extLst>
              <a:ext uri="{FF2B5EF4-FFF2-40B4-BE49-F238E27FC236}">
                <a16:creationId xmlns:a16="http://schemas.microsoft.com/office/drawing/2014/main" id="{5D9C32ED-33A2-4E42-B8E8-8D0BF7A320D8}"/>
              </a:ext>
            </a:extLst>
          </p:cNvPr>
          <p:cNvGrpSpPr>
            <a:grpSpLocks/>
          </p:cNvGrpSpPr>
          <p:nvPr/>
        </p:nvGrpSpPr>
        <p:grpSpPr bwMode="auto">
          <a:xfrm>
            <a:off x="7369175" y="4453282"/>
            <a:ext cx="2108200" cy="666750"/>
            <a:chOff x="3760" y="2640"/>
            <a:chExt cx="1328" cy="420"/>
          </a:xfrm>
        </p:grpSpPr>
        <p:grpSp>
          <p:nvGrpSpPr>
            <p:cNvPr id="34" name="Group 27">
              <a:extLst>
                <a:ext uri="{FF2B5EF4-FFF2-40B4-BE49-F238E27FC236}">
                  <a16:creationId xmlns:a16="http://schemas.microsoft.com/office/drawing/2014/main" id="{E28C6AE1-3582-4770-A29F-DADD673F4474}"/>
                </a:ext>
              </a:extLst>
            </p:cNvPr>
            <p:cNvGrpSpPr>
              <a:grpSpLocks noChangeAspect="1"/>
            </p:cNvGrpSpPr>
            <p:nvPr/>
          </p:nvGrpSpPr>
          <p:grpSpPr bwMode="auto">
            <a:xfrm>
              <a:off x="4656" y="2784"/>
              <a:ext cx="231" cy="191"/>
              <a:chOff x="4283" y="10469"/>
              <a:chExt cx="232" cy="194"/>
            </a:xfrm>
          </p:grpSpPr>
          <p:sp>
            <p:nvSpPr>
              <p:cNvPr id="37" name="Line 28">
                <a:extLst>
                  <a:ext uri="{FF2B5EF4-FFF2-40B4-BE49-F238E27FC236}">
                    <a16:creationId xmlns:a16="http://schemas.microsoft.com/office/drawing/2014/main" id="{5AF925FA-09F8-4F91-948C-AFA1FE0F2DCB}"/>
                  </a:ext>
                </a:extLst>
              </p:cNvPr>
              <p:cNvSpPr>
                <a:spLocks noChangeAspect="1" noChangeShapeType="1"/>
              </p:cNvSpPr>
              <p:nvPr/>
            </p:nvSpPr>
            <p:spPr bwMode="auto">
              <a:xfrm flipH="1">
                <a:off x="4283" y="10469"/>
                <a:ext cx="85" cy="1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29">
                <a:extLst>
                  <a:ext uri="{FF2B5EF4-FFF2-40B4-BE49-F238E27FC236}">
                    <a16:creationId xmlns:a16="http://schemas.microsoft.com/office/drawing/2014/main" id="{5BABEA2D-4B7E-4E9F-BBE0-83F1F45C59F0}"/>
                  </a:ext>
                </a:extLst>
              </p:cNvPr>
              <p:cNvSpPr>
                <a:spLocks noChangeAspect="1" noChangeShapeType="1"/>
              </p:cNvSpPr>
              <p:nvPr/>
            </p:nvSpPr>
            <p:spPr bwMode="auto">
              <a:xfrm>
                <a:off x="4283" y="10663"/>
                <a:ext cx="23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 name="Rectangle 30">
              <a:extLst>
                <a:ext uri="{FF2B5EF4-FFF2-40B4-BE49-F238E27FC236}">
                  <a16:creationId xmlns:a16="http://schemas.microsoft.com/office/drawing/2014/main" id="{9C077670-067B-4D6E-940A-CCF683F74540}"/>
                </a:ext>
              </a:extLst>
            </p:cNvPr>
            <p:cNvSpPr>
              <a:spLocks noChangeArrowheads="1"/>
            </p:cNvSpPr>
            <p:nvPr/>
          </p:nvSpPr>
          <p:spPr bwMode="auto">
            <a:xfrm>
              <a:off x="4690" y="2640"/>
              <a:ext cx="3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lang="en-US" altLang="zh-CN" sz="2800" i="1">
                  <a:latin typeface="Arial" panose="020B0604020202020204" pitchFamily="34" charset="0"/>
                  <a:sym typeface="Symbol" panose="05050102010706020507" pitchFamily="18" charset="2"/>
                </a:rPr>
                <a:t></a:t>
              </a:r>
              <a:r>
                <a:rPr lang="en-US" altLang="zh-CN" sz="2800" baseline="-25000">
                  <a:latin typeface="Arial" panose="020B0604020202020204" pitchFamily="34" charset="0"/>
                </a:rPr>
                <a:t>u</a:t>
              </a:r>
              <a:r>
                <a:rPr lang="en-US" altLang="zh-CN" sz="2800" b="1">
                  <a:latin typeface="Arial" panose="020B0604020202020204" pitchFamily="34" charset="0"/>
                  <a:sym typeface="Symbol" panose="05050102010706020507" pitchFamily="18" charset="2"/>
                </a:rPr>
                <a:t> </a:t>
              </a:r>
            </a:p>
          </p:txBody>
        </p:sp>
        <p:graphicFrame>
          <p:nvGraphicFramePr>
            <p:cNvPr id="36" name="Object 31">
              <a:extLst>
                <a:ext uri="{FF2B5EF4-FFF2-40B4-BE49-F238E27FC236}">
                  <a16:creationId xmlns:a16="http://schemas.microsoft.com/office/drawing/2014/main" id="{1177DCC1-142C-42E3-9A6A-4D503EC85EEF}"/>
                </a:ext>
              </a:extLst>
            </p:cNvPr>
            <p:cNvGraphicFramePr>
              <a:graphicFrameLocks noChangeAspect="1"/>
            </p:cNvGraphicFramePr>
            <p:nvPr/>
          </p:nvGraphicFramePr>
          <p:xfrm>
            <a:off x="3760" y="2688"/>
            <a:ext cx="912" cy="372"/>
          </p:xfrm>
          <a:graphic>
            <a:graphicData uri="http://schemas.openxmlformats.org/presentationml/2006/ole">
              <mc:AlternateContent xmlns:mc="http://schemas.openxmlformats.org/markup-compatibility/2006">
                <mc:Choice xmlns:v="urn:schemas-microsoft-com:vml" Requires="v">
                  <p:oleObj spid="_x0000_s127202" r:id="rId9" imgW="494870" imgH="203024" progId="Equation.DSMT4">
                    <p:embed/>
                  </p:oleObj>
                </mc:Choice>
                <mc:Fallback>
                  <p:oleObj r:id="rId9" imgW="494870" imgH="203024" progId="Equation.DSMT4">
                    <p:embed/>
                    <p:pic>
                      <p:nvPicPr>
                        <p:cNvPr id="13318" name="Object 31">
                          <a:extLst>
                            <a:ext uri="{FF2B5EF4-FFF2-40B4-BE49-F238E27FC236}">
                              <a16:creationId xmlns:a16="http://schemas.microsoft.com/office/drawing/2014/main" id="{2DBA7E66-27B4-4F84-96E5-85DB687292C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60" y="2688"/>
                          <a:ext cx="912" cy="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ustDataLst>
      <p:tags r:id="rId2"/>
    </p:custDataLst>
    <p:extLst>
      <p:ext uri="{BB962C8B-B14F-4D97-AF65-F5344CB8AC3E}">
        <p14:creationId xmlns:p14="http://schemas.microsoft.com/office/powerpoint/2010/main" val="21712520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0-#ppt_w/2"/>
                                          </p:val>
                                        </p:tav>
                                        <p:tav tm="100000">
                                          <p:val>
                                            <p:strVal val="#ppt_x"/>
                                          </p:val>
                                        </p:tav>
                                      </p:tavLst>
                                    </p:anim>
                                    <p:anim calcmode="lin" valueType="num">
                                      <p:cBhvr additive="base">
                                        <p:cTn id="23"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left)">
                                      <p:cBhvr>
                                        <p:cTn id="3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29" grpId="0"/>
      <p:bldP spid="3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97032" y="404167"/>
            <a:ext cx="2997936"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latin typeface="Agency FB" panose="020B0503020202020204" pitchFamily="34" charset="0"/>
              </a:rPr>
              <a:t>4.2 </a:t>
            </a:r>
            <a:r>
              <a:rPr lang="zh-CN" altLang="en-US" sz="2400" dirty="0">
                <a:latin typeface="Agency FB" panose="020B0503020202020204" pitchFamily="34" charset="0"/>
              </a:rPr>
              <a:t>正弦量的相量表示</a:t>
            </a:r>
          </a:p>
        </p:txBody>
      </p:sp>
      <p:sp>
        <p:nvSpPr>
          <p:cNvPr id="4" name="矩形 3">
            <a:extLst>
              <a:ext uri="{FF2B5EF4-FFF2-40B4-BE49-F238E27FC236}">
                <a16:creationId xmlns:a16="http://schemas.microsoft.com/office/drawing/2014/main" id="{64D43089-9783-4AF9-8698-2115B667646E}"/>
              </a:ext>
            </a:extLst>
          </p:cNvPr>
          <p:cNvSpPr/>
          <p:nvPr/>
        </p:nvSpPr>
        <p:spPr>
          <a:xfrm>
            <a:off x="896642" y="1642763"/>
            <a:ext cx="5690982" cy="523220"/>
          </a:xfrm>
          <a:prstGeom prst="rect">
            <a:avLst/>
          </a:prstGeom>
        </p:spPr>
        <p:txBody>
          <a:bodyPr wrap="none">
            <a:spAutoFit/>
          </a:bodyPr>
          <a:lstStyle/>
          <a:p>
            <a:pPr>
              <a:defRPr/>
            </a:pPr>
            <a:r>
              <a:rPr lang="zh-CN" altLang="en-US" sz="2800" b="1" dirty="0">
                <a:latin typeface="+mn-ea"/>
              </a:rPr>
              <a:t>    同理可定义</a:t>
            </a:r>
            <a:r>
              <a:rPr lang="en-US" altLang="zh-CN" sz="2800" b="1" i="1" dirty="0">
                <a:latin typeface="+mn-ea"/>
              </a:rPr>
              <a:t>u</a:t>
            </a:r>
            <a:r>
              <a:rPr lang="en-US" altLang="zh-CN" sz="2800" b="1" dirty="0">
                <a:latin typeface="+mn-ea"/>
              </a:rPr>
              <a:t>(t)</a:t>
            </a:r>
            <a:r>
              <a:rPr lang="zh-CN" altLang="en-US" sz="2800" b="1" dirty="0">
                <a:latin typeface="+mn-ea"/>
              </a:rPr>
              <a:t>的</a:t>
            </a:r>
            <a:r>
              <a:rPr lang="zh-CN" altLang="en-US" sz="2800" b="1" dirty="0">
                <a:solidFill>
                  <a:srgbClr val="FF0000"/>
                </a:solidFill>
                <a:latin typeface="+mn-ea"/>
              </a:rPr>
              <a:t>有效值相量</a:t>
            </a:r>
            <a:r>
              <a:rPr lang="zh-CN" altLang="en-US" sz="2800" b="1" dirty="0">
                <a:latin typeface="+mn-ea"/>
              </a:rPr>
              <a:t>： </a:t>
            </a:r>
          </a:p>
        </p:txBody>
      </p:sp>
      <p:sp>
        <p:nvSpPr>
          <p:cNvPr id="3" name="矩形 2">
            <a:extLst>
              <a:ext uri="{FF2B5EF4-FFF2-40B4-BE49-F238E27FC236}">
                <a16:creationId xmlns:a16="http://schemas.microsoft.com/office/drawing/2014/main" id="{BA39DF20-0ADA-4D22-8EC9-F211BD0194C4}"/>
              </a:ext>
            </a:extLst>
          </p:cNvPr>
          <p:cNvSpPr/>
          <p:nvPr/>
        </p:nvSpPr>
        <p:spPr>
          <a:xfrm>
            <a:off x="896642" y="3297949"/>
            <a:ext cx="6000361" cy="523220"/>
          </a:xfrm>
          <a:prstGeom prst="rect">
            <a:avLst/>
          </a:prstGeom>
        </p:spPr>
        <p:txBody>
          <a:bodyPr wrap="none">
            <a:spAutoFit/>
          </a:bodyPr>
          <a:lstStyle/>
          <a:p>
            <a:pPr>
              <a:defRPr/>
            </a:pPr>
            <a:r>
              <a:rPr lang="zh-CN" altLang="en-US" sz="2800" b="1" dirty="0">
                <a:latin typeface="+mn-ea"/>
              </a:rPr>
              <a:t>    最大值相量和有效值相量的关系为</a:t>
            </a:r>
          </a:p>
        </p:txBody>
      </p:sp>
      <p:graphicFrame>
        <p:nvGraphicFramePr>
          <p:cNvPr id="23" name="Object 41">
            <a:extLst>
              <a:ext uri="{FF2B5EF4-FFF2-40B4-BE49-F238E27FC236}">
                <a16:creationId xmlns:a16="http://schemas.microsoft.com/office/drawing/2014/main" id="{8851C7C0-2C90-44A4-8CB3-AD9C3047B996}"/>
              </a:ext>
            </a:extLst>
          </p:cNvPr>
          <p:cNvGraphicFramePr>
            <a:graphicFrameLocks noChangeAspect="1"/>
          </p:cNvGraphicFramePr>
          <p:nvPr>
            <p:extLst>
              <p:ext uri="{D42A27DB-BD31-4B8C-83A1-F6EECF244321}">
                <p14:modId xmlns:p14="http://schemas.microsoft.com/office/powerpoint/2010/main" val="3574946529"/>
              </p:ext>
            </p:extLst>
          </p:nvPr>
        </p:nvGraphicFramePr>
        <p:xfrm>
          <a:off x="3054350" y="2423991"/>
          <a:ext cx="3810000" cy="615950"/>
        </p:xfrm>
        <a:graphic>
          <a:graphicData uri="http://schemas.openxmlformats.org/presentationml/2006/ole">
            <mc:AlternateContent xmlns:mc="http://schemas.openxmlformats.org/markup-compatibility/2006">
              <mc:Choice xmlns:v="urn:schemas-microsoft-com:vml" Requires="v">
                <p:oleObj spid="_x0000_s128218" r:id="rId5" imgW="1180588" imgH="190417" progId="Equation.DSMT4">
                  <p:embed/>
                </p:oleObj>
              </mc:Choice>
              <mc:Fallback>
                <p:oleObj r:id="rId5" imgW="1180588" imgH="190417" progId="Equation.DSMT4">
                  <p:embed/>
                  <p:pic>
                    <p:nvPicPr>
                      <p:cNvPr id="38953" name="Object 41">
                        <a:extLst>
                          <a:ext uri="{FF2B5EF4-FFF2-40B4-BE49-F238E27FC236}">
                            <a16:creationId xmlns:a16="http://schemas.microsoft.com/office/drawing/2014/main" id="{4D3AFC04-3839-4CAD-A338-D2DADBC944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4350" y="2423991"/>
                        <a:ext cx="381000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AutoShape 42">
            <a:extLst>
              <a:ext uri="{FF2B5EF4-FFF2-40B4-BE49-F238E27FC236}">
                <a16:creationId xmlns:a16="http://schemas.microsoft.com/office/drawing/2014/main" id="{BEF05C6B-3483-499B-999D-14463E9A41F0}"/>
              </a:ext>
            </a:extLst>
          </p:cNvPr>
          <p:cNvSpPr>
            <a:spLocks noChangeArrowheads="1"/>
          </p:cNvSpPr>
          <p:nvPr/>
        </p:nvSpPr>
        <p:spPr bwMode="auto">
          <a:xfrm>
            <a:off x="7092950" y="2652591"/>
            <a:ext cx="533400" cy="228600"/>
          </a:xfrm>
          <a:prstGeom prst="leftRightArrow">
            <a:avLst>
              <a:gd name="adj1" fmla="val 50000"/>
              <a:gd name="adj2" fmla="val 4666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5" name="Group 51">
            <a:extLst>
              <a:ext uri="{FF2B5EF4-FFF2-40B4-BE49-F238E27FC236}">
                <a16:creationId xmlns:a16="http://schemas.microsoft.com/office/drawing/2014/main" id="{6ECB055E-E4FD-4DF5-9D1C-7BFFFC13946F}"/>
              </a:ext>
            </a:extLst>
          </p:cNvPr>
          <p:cNvGrpSpPr>
            <a:grpSpLocks/>
          </p:cNvGrpSpPr>
          <p:nvPr/>
        </p:nvGrpSpPr>
        <p:grpSpPr bwMode="auto">
          <a:xfrm>
            <a:off x="7696200" y="2392241"/>
            <a:ext cx="1781175" cy="654050"/>
            <a:chOff x="3596" y="3208"/>
            <a:chExt cx="1122" cy="412"/>
          </a:xfrm>
        </p:grpSpPr>
        <p:grpSp>
          <p:nvGrpSpPr>
            <p:cNvPr id="30" name="Group 44">
              <a:extLst>
                <a:ext uri="{FF2B5EF4-FFF2-40B4-BE49-F238E27FC236}">
                  <a16:creationId xmlns:a16="http://schemas.microsoft.com/office/drawing/2014/main" id="{0D713F8B-1F10-4014-8245-7074FC3AF2BA}"/>
                </a:ext>
              </a:extLst>
            </p:cNvPr>
            <p:cNvGrpSpPr>
              <a:grpSpLocks noChangeAspect="1"/>
            </p:cNvGrpSpPr>
            <p:nvPr/>
          </p:nvGrpSpPr>
          <p:grpSpPr bwMode="auto">
            <a:xfrm>
              <a:off x="4287" y="3343"/>
              <a:ext cx="232" cy="192"/>
              <a:chOff x="4283" y="10469"/>
              <a:chExt cx="232" cy="194"/>
            </a:xfrm>
          </p:grpSpPr>
          <p:sp>
            <p:nvSpPr>
              <p:cNvPr id="41" name="Line 45">
                <a:extLst>
                  <a:ext uri="{FF2B5EF4-FFF2-40B4-BE49-F238E27FC236}">
                    <a16:creationId xmlns:a16="http://schemas.microsoft.com/office/drawing/2014/main" id="{240C9ABA-19D7-4D3D-BFAC-5F1AE19A0B39}"/>
                  </a:ext>
                </a:extLst>
              </p:cNvPr>
              <p:cNvSpPr>
                <a:spLocks noChangeAspect="1" noChangeShapeType="1"/>
              </p:cNvSpPr>
              <p:nvPr/>
            </p:nvSpPr>
            <p:spPr bwMode="auto">
              <a:xfrm flipH="1">
                <a:off x="4283" y="10469"/>
                <a:ext cx="85" cy="1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46">
                <a:extLst>
                  <a:ext uri="{FF2B5EF4-FFF2-40B4-BE49-F238E27FC236}">
                    <a16:creationId xmlns:a16="http://schemas.microsoft.com/office/drawing/2014/main" id="{0FCE97EE-5800-4A77-83E0-D2213304AEDC}"/>
                  </a:ext>
                </a:extLst>
              </p:cNvPr>
              <p:cNvSpPr>
                <a:spLocks noChangeAspect="1" noChangeShapeType="1"/>
              </p:cNvSpPr>
              <p:nvPr/>
            </p:nvSpPr>
            <p:spPr bwMode="auto">
              <a:xfrm>
                <a:off x="4283" y="10663"/>
                <a:ext cx="23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 name="Rectangle 47">
              <a:extLst>
                <a:ext uri="{FF2B5EF4-FFF2-40B4-BE49-F238E27FC236}">
                  <a16:creationId xmlns:a16="http://schemas.microsoft.com/office/drawing/2014/main" id="{A3D56B90-A2A1-4C65-977E-F47998FF852B}"/>
                </a:ext>
              </a:extLst>
            </p:cNvPr>
            <p:cNvSpPr>
              <a:spLocks noChangeArrowheads="1"/>
            </p:cNvSpPr>
            <p:nvPr/>
          </p:nvSpPr>
          <p:spPr bwMode="auto">
            <a:xfrm>
              <a:off x="4320" y="3208"/>
              <a:ext cx="3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lang="en-US" altLang="zh-CN" sz="2800" i="1">
                  <a:latin typeface="Arial" panose="020B0604020202020204" pitchFamily="34" charset="0"/>
                  <a:sym typeface="Symbol" panose="05050102010706020507" pitchFamily="18" charset="2"/>
                </a:rPr>
                <a:t></a:t>
              </a:r>
              <a:r>
                <a:rPr lang="en-US" altLang="zh-CN" sz="2800" baseline="-25000">
                  <a:latin typeface="Arial" panose="020B0604020202020204" pitchFamily="34" charset="0"/>
                </a:rPr>
                <a:t>u</a:t>
              </a:r>
              <a:r>
                <a:rPr lang="en-US" altLang="zh-CN" sz="2800" b="1">
                  <a:latin typeface="Arial" panose="020B0604020202020204" pitchFamily="34" charset="0"/>
                  <a:sym typeface="Symbol" panose="05050102010706020507" pitchFamily="18" charset="2"/>
                </a:rPr>
                <a:t> </a:t>
              </a:r>
            </a:p>
          </p:txBody>
        </p:sp>
        <p:graphicFrame>
          <p:nvGraphicFramePr>
            <p:cNvPr id="40" name="Object 49">
              <a:extLst>
                <a:ext uri="{FF2B5EF4-FFF2-40B4-BE49-F238E27FC236}">
                  <a16:creationId xmlns:a16="http://schemas.microsoft.com/office/drawing/2014/main" id="{8D3A7491-760C-4167-A4B4-875B036061A6}"/>
                </a:ext>
              </a:extLst>
            </p:cNvPr>
            <p:cNvGraphicFramePr>
              <a:graphicFrameLocks noChangeAspect="1"/>
            </p:cNvGraphicFramePr>
            <p:nvPr/>
          </p:nvGraphicFramePr>
          <p:xfrm>
            <a:off x="3596" y="3262"/>
            <a:ext cx="772" cy="358"/>
          </p:xfrm>
          <a:graphic>
            <a:graphicData uri="http://schemas.openxmlformats.org/presentationml/2006/ole">
              <mc:AlternateContent xmlns:mc="http://schemas.openxmlformats.org/markup-compatibility/2006">
                <mc:Choice xmlns:v="urn:schemas-microsoft-com:vml" Requires="v">
                  <p:oleObj spid="_x0000_s128219" r:id="rId7" imgW="380670" imgH="177646" progId="Equation.DSMT4">
                    <p:embed/>
                  </p:oleObj>
                </mc:Choice>
                <mc:Fallback>
                  <p:oleObj r:id="rId7" imgW="380670" imgH="177646" progId="Equation.DSMT4">
                    <p:embed/>
                    <p:pic>
                      <p:nvPicPr>
                        <p:cNvPr id="13317" name="Object 49">
                          <a:extLst>
                            <a:ext uri="{FF2B5EF4-FFF2-40B4-BE49-F238E27FC236}">
                              <a16:creationId xmlns:a16="http://schemas.microsoft.com/office/drawing/2014/main" id="{53727293-1C7F-4044-BDAB-6EC27251C1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6" y="3262"/>
                          <a:ext cx="772" cy="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 name="对象 4">
            <a:extLst>
              <a:ext uri="{FF2B5EF4-FFF2-40B4-BE49-F238E27FC236}">
                <a16:creationId xmlns:a16="http://schemas.microsoft.com/office/drawing/2014/main" id="{D0D1AB83-374B-47F1-9C51-EB509A2E474F}"/>
              </a:ext>
            </a:extLst>
          </p:cNvPr>
          <p:cNvGraphicFramePr>
            <a:graphicFrameLocks noChangeAspect="1"/>
          </p:cNvGraphicFramePr>
          <p:nvPr>
            <p:extLst>
              <p:ext uri="{D42A27DB-BD31-4B8C-83A1-F6EECF244321}">
                <p14:modId xmlns:p14="http://schemas.microsoft.com/office/powerpoint/2010/main" val="1452628439"/>
              </p:ext>
            </p:extLst>
          </p:nvPr>
        </p:nvGraphicFramePr>
        <p:xfrm>
          <a:off x="5262562" y="3993773"/>
          <a:ext cx="1666875" cy="600075"/>
        </p:xfrm>
        <a:graphic>
          <a:graphicData uri="http://schemas.openxmlformats.org/presentationml/2006/ole">
            <mc:AlternateContent xmlns:mc="http://schemas.openxmlformats.org/markup-compatibility/2006">
              <mc:Choice xmlns:v="urn:schemas-microsoft-com:vml" Requires="v">
                <p:oleObj spid="_x0000_s128220" name="Equation" r:id="rId9" imgW="1666702" imgH="599976" progId="Equation.DSMT4">
                  <p:embed/>
                </p:oleObj>
              </mc:Choice>
              <mc:Fallback>
                <p:oleObj name="Equation" r:id="rId9" imgW="1666702" imgH="599976" progId="Equation.DSMT4">
                  <p:embed/>
                  <p:pic>
                    <p:nvPicPr>
                      <p:cNvPr id="0" name=""/>
                      <p:cNvPicPr/>
                      <p:nvPr/>
                    </p:nvPicPr>
                    <p:blipFill>
                      <a:blip r:embed="rId10"/>
                      <a:stretch>
                        <a:fillRect/>
                      </a:stretch>
                    </p:blipFill>
                    <p:spPr>
                      <a:xfrm>
                        <a:off x="5262562" y="3993773"/>
                        <a:ext cx="1666875" cy="60007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8378591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968283" y="3013501"/>
            <a:ext cx="5798382" cy="769441"/>
          </a:xfrm>
          <a:prstGeom prst="rect">
            <a:avLst/>
          </a:prstGeom>
          <a:noFill/>
        </p:spPr>
        <p:txBody>
          <a:bodyPr wrap="none" rtlCol="0">
            <a:spAutoFit/>
            <a:scene3d>
              <a:camera prst="orthographicFront"/>
              <a:lightRig rig="threePt" dir="t"/>
            </a:scene3d>
            <a:sp3d contourW="12700"/>
          </a:bodyPr>
          <a:lstStyle/>
          <a:p>
            <a:r>
              <a:rPr lang="en-US" altLang="zh-CN" sz="4400" dirty="0">
                <a:latin typeface="Agency FB" panose="020B0503020202020204" pitchFamily="34" charset="0"/>
              </a:rPr>
              <a:t>4.1 </a:t>
            </a:r>
            <a:r>
              <a:rPr lang="zh-CN" altLang="en-US" sz="4400" dirty="0">
                <a:latin typeface="Agency FB" panose="020B0503020202020204" pitchFamily="34" charset="0"/>
              </a:rPr>
              <a:t>正弦信号的基本概念</a:t>
            </a: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8640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par>
                                <p:cTn id="21" presetID="22" presetClass="entr" presetSubtype="4"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1"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up)">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7" grpId="0"/>
      <p:bldP spid="4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968283" y="3013501"/>
            <a:ext cx="7050328" cy="769441"/>
          </a:xfrm>
          <a:prstGeom prst="rect">
            <a:avLst/>
          </a:prstGeom>
          <a:noFill/>
        </p:spPr>
        <p:txBody>
          <a:bodyPr wrap="none" rtlCol="0">
            <a:spAutoFit/>
            <a:scene3d>
              <a:camera prst="orthographicFront"/>
              <a:lightRig rig="threePt" dir="t"/>
            </a:scene3d>
            <a:sp3d contourW="12700"/>
          </a:bodyPr>
          <a:lstStyle/>
          <a:p>
            <a:r>
              <a:rPr lang="en-US" altLang="zh-CN" sz="4400" dirty="0">
                <a:latin typeface="Agency FB" panose="020B0503020202020204" pitchFamily="34" charset="0"/>
              </a:rPr>
              <a:t>4.3 </a:t>
            </a:r>
            <a:r>
              <a:rPr lang="zh-CN" altLang="en-US" sz="4400" dirty="0">
                <a:latin typeface="Agency FB" panose="020B0503020202020204" pitchFamily="34" charset="0"/>
              </a:rPr>
              <a:t>正弦稳态电路的相量模型</a:t>
            </a: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6524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par>
                                <p:cTn id="21" presetID="22" presetClass="entr" presetSubtype="4"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1"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up)">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7" grpId="0"/>
      <p:bldP spid="4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18" name="文本框 17">
            <a:extLst>
              <a:ext uri="{FF2B5EF4-FFF2-40B4-BE49-F238E27FC236}">
                <a16:creationId xmlns:a16="http://schemas.microsoft.com/office/drawing/2014/main" id="{948A60DE-A640-471C-AB95-749042459E1E}"/>
              </a:ext>
            </a:extLst>
          </p:cNvPr>
          <p:cNvSpPr txBox="1"/>
          <p:nvPr/>
        </p:nvSpPr>
        <p:spPr>
          <a:xfrm>
            <a:off x="913013" y="804277"/>
            <a:ext cx="10078837" cy="646331"/>
          </a:xfrm>
          <a:prstGeom prst="rect">
            <a:avLst/>
          </a:prstGeom>
          <a:noFill/>
        </p:spPr>
        <p:txBody>
          <a:bodyPr wrap="square" rtlCol="0">
            <a:spAutoFit/>
          </a:bodyPr>
          <a:lstStyle/>
          <a:p>
            <a:r>
              <a:rPr lang="zh-CN" altLang="en-US" sz="3600" b="1" dirty="0">
                <a:solidFill>
                  <a:srgbClr val="FF0000"/>
                </a:solidFill>
              </a:rPr>
              <a:t>基尔霍夫定律的相量形式 </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1926238"/>
            <a:ext cx="10078838" cy="954107"/>
          </a:xfrm>
          <a:prstGeom prst="rect">
            <a:avLst/>
          </a:prstGeom>
          <a:noFill/>
        </p:spPr>
        <p:txBody>
          <a:bodyPr wrap="square" rtlCol="0">
            <a:spAutoFit/>
          </a:bodyPr>
          <a:lstStyle/>
          <a:p>
            <a:r>
              <a:rPr lang="zh-CN" altLang="en-US" sz="2800" b="1" dirty="0">
                <a:latin typeface="+mn-ea"/>
              </a:rPr>
              <a:t>    在正弦电流电路中，</a:t>
            </a:r>
            <a:r>
              <a:rPr lang="en-US" altLang="zh-CN" sz="2800" b="1" dirty="0">
                <a:latin typeface="+mn-ea"/>
              </a:rPr>
              <a:t>KCL</a:t>
            </a:r>
            <a:r>
              <a:rPr lang="zh-CN" altLang="en-US" sz="2800" b="1" dirty="0">
                <a:latin typeface="+mn-ea"/>
              </a:rPr>
              <a:t>和</a:t>
            </a:r>
            <a:r>
              <a:rPr lang="en-US" altLang="zh-CN" sz="2800" b="1" dirty="0">
                <a:latin typeface="+mn-ea"/>
              </a:rPr>
              <a:t>KVL</a:t>
            </a:r>
            <a:r>
              <a:rPr lang="zh-CN" altLang="en-US" sz="2800" b="1" dirty="0">
                <a:latin typeface="+mn-ea"/>
              </a:rPr>
              <a:t>同样适用，但要用相应的相量形式表示，即：</a:t>
            </a:r>
          </a:p>
        </p:txBody>
      </p:sp>
      <p:graphicFrame>
        <p:nvGraphicFramePr>
          <p:cNvPr id="3" name="对象 2">
            <a:extLst>
              <a:ext uri="{FF2B5EF4-FFF2-40B4-BE49-F238E27FC236}">
                <a16:creationId xmlns:a16="http://schemas.microsoft.com/office/drawing/2014/main" id="{1774F06C-834A-4934-81C3-415D188F56B4}"/>
              </a:ext>
            </a:extLst>
          </p:cNvPr>
          <p:cNvGraphicFramePr>
            <a:graphicFrameLocks noChangeAspect="1"/>
          </p:cNvGraphicFramePr>
          <p:nvPr>
            <p:extLst>
              <p:ext uri="{D42A27DB-BD31-4B8C-83A1-F6EECF244321}">
                <p14:modId xmlns:p14="http://schemas.microsoft.com/office/powerpoint/2010/main" val="3236096415"/>
              </p:ext>
            </p:extLst>
          </p:nvPr>
        </p:nvGraphicFramePr>
        <p:xfrm>
          <a:off x="4229100" y="3355975"/>
          <a:ext cx="3457575" cy="1343025"/>
        </p:xfrm>
        <a:graphic>
          <a:graphicData uri="http://schemas.openxmlformats.org/presentationml/2006/ole">
            <mc:AlternateContent xmlns:mc="http://schemas.openxmlformats.org/markup-compatibility/2006">
              <mc:Choice xmlns:v="urn:schemas-microsoft-com:vml" Requires="v">
                <p:oleObj spid="_x0000_s129089" name="Equation" r:id="rId5" imgW="3457501" imgH="1343256" progId="Equation.DSMT4">
                  <p:embed/>
                </p:oleObj>
              </mc:Choice>
              <mc:Fallback>
                <p:oleObj name="Equation" r:id="rId5" imgW="3457501" imgH="1343256" progId="Equation.DSMT4">
                  <p:embed/>
                  <p:pic>
                    <p:nvPicPr>
                      <p:cNvPr id="0" name=""/>
                      <p:cNvPicPr/>
                      <p:nvPr/>
                    </p:nvPicPr>
                    <p:blipFill>
                      <a:blip r:embed="rId6"/>
                      <a:stretch>
                        <a:fillRect/>
                      </a:stretch>
                    </p:blipFill>
                    <p:spPr>
                      <a:xfrm>
                        <a:off x="4229100" y="3355975"/>
                        <a:ext cx="3457575" cy="134302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150385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878488"/>
            <a:ext cx="10078838" cy="523220"/>
          </a:xfrm>
          <a:prstGeom prst="rect">
            <a:avLst/>
          </a:prstGeom>
          <a:noFill/>
        </p:spPr>
        <p:txBody>
          <a:bodyPr wrap="square" rtlCol="0">
            <a:spAutoFit/>
          </a:bodyPr>
          <a:lstStyle/>
          <a:p>
            <a:r>
              <a:rPr lang="zh-CN" altLang="en-US" sz="2800" b="1" dirty="0">
                <a:latin typeface="+mn-ea"/>
              </a:rPr>
              <a:t>验证</a:t>
            </a:r>
            <a:r>
              <a:rPr lang="en-US" altLang="zh-CN" sz="2800" b="1" dirty="0">
                <a:latin typeface="+mn-ea"/>
              </a:rPr>
              <a:t>KCL</a:t>
            </a:r>
            <a:r>
              <a:rPr lang="zh-CN" altLang="en-US" sz="2800" b="1" dirty="0">
                <a:latin typeface="+mn-ea"/>
              </a:rPr>
              <a:t>的相量形式</a:t>
            </a:r>
            <a:r>
              <a:rPr lang="en-US" altLang="zh-CN" sz="2800" b="1" dirty="0">
                <a:latin typeface="+mn-ea"/>
              </a:rPr>
              <a:t>: </a:t>
            </a:r>
          </a:p>
        </p:txBody>
      </p:sp>
      <p:grpSp>
        <p:nvGrpSpPr>
          <p:cNvPr id="10" name="Group 6">
            <a:extLst>
              <a:ext uri="{FF2B5EF4-FFF2-40B4-BE49-F238E27FC236}">
                <a16:creationId xmlns:a16="http://schemas.microsoft.com/office/drawing/2014/main" id="{8B916B79-72AF-46D7-8C2A-E595E9344537}"/>
              </a:ext>
            </a:extLst>
          </p:cNvPr>
          <p:cNvGrpSpPr>
            <a:grpSpLocks/>
          </p:cNvGrpSpPr>
          <p:nvPr/>
        </p:nvGrpSpPr>
        <p:grpSpPr bwMode="auto">
          <a:xfrm>
            <a:off x="8972550" y="1401708"/>
            <a:ext cx="2019300" cy="1408113"/>
            <a:chOff x="3432" y="1381"/>
            <a:chExt cx="1272" cy="887"/>
          </a:xfrm>
        </p:grpSpPr>
        <p:sp>
          <p:nvSpPr>
            <p:cNvPr id="11" name="Oval 7">
              <a:extLst>
                <a:ext uri="{FF2B5EF4-FFF2-40B4-BE49-F238E27FC236}">
                  <a16:creationId xmlns:a16="http://schemas.microsoft.com/office/drawing/2014/main" id="{17C94426-D5D6-4425-952A-047F1846E3BB}"/>
                </a:ext>
              </a:extLst>
            </p:cNvPr>
            <p:cNvSpPr>
              <a:spLocks noChangeAspect="1" noChangeArrowheads="1"/>
            </p:cNvSpPr>
            <p:nvPr/>
          </p:nvSpPr>
          <p:spPr bwMode="auto">
            <a:xfrm>
              <a:off x="4017" y="1669"/>
              <a:ext cx="45" cy="45"/>
            </a:xfrm>
            <a:prstGeom prst="ellipse">
              <a:avLst/>
            </a:prstGeom>
            <a:solidFill>
              <a:schemeClr val="tx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 name="Line 8">
              <a:extLst>
                <a:ext uri="{FF2B5EF4-FFF2-40B4-BE49-F238E27FC236}">
                  <a16:creationId xmlns:a16="http://schemas.microsoft.com/office/drawing/2014/main" id="{36B2AD0D-E587-47FF-8AF9-35D98D55CEAD}"/>
                </a:ext>
              </a:extLst>
            </p:cNvPr>
            <p:cNvSpPr>
              <a:spLocks noChangeShapeType="1"/>
            </p:cNvSpPr>
            <p:nvPr/>
          </p:nvSpPr>
          <p:spPr bwMode="auto">
            <a:xfrm>
              <a:off x="3432" y="1692"/>
              <a:ext cx="1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9">
              <a:extLst>
                <a:ext uri="{FF2B5EF4-FFF2-40B4-BE49-F238E27FC236}">
                  <a16:creationId xmlns:a16="http://schemas.microsoft.com/office/drawing/2014/main" id="{D71DA81B-47C7-4B7D-9852-E036FFC7E6F7}"/>
                </a:ext>
              </a:extLst>
            </p:cNvPr>
            <p:cNvSpPr>
              <a:spLocks noChangeShapeType="1"/>
            </p:cNvSpPr>
            <p:nvPr/>
          </p:nvSpPr>
          <p:spPr bwMode="auto">
            <a:xfrm>
              <a:off x="4041" y="1680"/>
              <a:ext cx="0" cy="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0">
              <a:extLst>
                <a:ext uri="{FF2B5EF4-FFF2-40B4-BE49-F238E27FC236}">
                  <a16:creationId xmlns:a16="http://schemas.microsoft.com/office/drawing/2014/main" id="{3826BED7-9BE9-4648-BDED-C71995671741}"/>
                </a:ext>
              </a:extLst>
            </p:cNvPr>
            <p:cNvSpPr>
              <a:spLocks noChangeShapeType="1"/>
            </p:cNvSpPr>
            <p:nvPr/>
          </p:nvSpPr>
          <p:spPr bwMode="auto">
            <a:xfrm>
              <a:off x="3593" y="1692"/>
              <a:ext cx="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1">
              <a:extLst>
                <a:ext uri="{FF2B5EF4-FFF2-40B4-BE49-F238E27FC236}">
                  <a16:creationId xmlns:a16="http://schemas.microsoft.com/office/drawing/2014/main" id="{F80AECFB-3F9A-49D3-9369-96F04EF9D791}"/>
                </a:ext>
              </a:extLst>
            </p:cNvPr>
            <p:cNvSpPr>
              <a:spLocks noChangeShapeType="1"/>
            </p:cNvSpPr>
            <p:nvPr/>
          </p:nvSpPr>
          <p:spPr bwMode="auto">
            <a:xfrm flipH="1">
              <a:off x="4308" y="1690"/>
              <a:ext cx="15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2">
              <a:extLst>
                <a:ext uri="{FF2B5EF4-FFF2-40B4-BE49-F238E27FC236}">
                  <a16:creationId xmlns:a16="http://schemas.microsoft.com/office/drawing/2014/main" id="{29219ABD-62CD-4EF0-B8D8-12DEDF75215D}"/>
                </a:ext>
              </a:extLst>
            </p:cNvPr>
            <p:cNvSpPr>
              <a:spLocks noChangeShapeType="1"/>
            </p:cNvSpPr>
            <p:nvPr/>
          </p:nvSpPr>
          <p:spPr bwMode="auto">
            <a:xfrm flipV="1">
              <a:off x="4044" y="193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Text Box 13">
              <a:extLst>
                <a:ext uri="{FF2B5EF4-FFF2-40B4-BE49-F238E27FC236}">
                  <a16:creationId xmlns:a16="http://schemas.microsoft.com/office/drawing/2014/main" id="{8340ECE8-D765-4315-99F6-094C3CB7AE30}"/>
                </a:ext>
              </a:extLst>
            </p:cNvPr>
            <p:cNvSpPr txBox="1">
              <a:spLocks noChangeArrowheads="1"/>
            </p:cNvSpPr>
            <p:nvPr/>
          </p:nvSpPr>
          <p:spPr bwMode="auto">
            <a:xfrm>
              <a:off x="4005" y="1932"/>
              <a:ext cx="3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spcBef>
                  <a:spcPct val="50000"/>
                </a:spcBef>
              </a:pPr>
              <a:r>
                <a:rPr kumimoji="1" lang="en-US" altLang="zh-CN" sz="2800" b="1" i="1" dirty="0"/>
                <a:t>i</a:t>
              </a:r>
              <a:r>
                <a:rPr kumimoji="1" lang="en-US" altLang="zh-CN" sz="2800" b="1" baseline="-25000" dirty="0"/>
                <a:t>3</a:t>
              </a:r>
              <a:endParaRPr kumimoji="1" lang="en-US" altLang="zh-CN" sz="2800" b="1" i="1" dirty="0"/>
            </a:p>
          </p:txBody>
        </p:sp>
        <p:sp>
          <p:nvSpPr>
            <p:cNvPr id="19" name="Text Box 14">
              <a:extLst>
                <a:ext uri="{FF2B5EF4-FFF2-40B4-BE49-F238E27FC236}">
                  <a16:creationId xmlns:a16="http://schemas.microsoft.com/office/drawing/2014/main" id="{AB5FFB6B-FD0C-4DB4-957B-B475529CCF46}"/>
                </a:ext>
              </a:extLst>
            </p:cNvPr>
            <p:cNvSpPr txBox="1">
              <a:spLocks noChangeArrowheads="1"/>
            </p:cNvSpPr>
            <p:nvPr/>
          </p:nvSpPr>
          <p:spPr bwMode="auto">
            <a:xfrm>
              <a:off x="4224" y="1393"/>
              <a:ext cx="3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spcBef>
                  <a:spcPct val="50000"/>
                </a:spcBef>
              </a:pPr>
              <a:r>
                <a:rPr kumimoji="1" lang="en-US" altLang="zh-CN" sz="2800" b="1" i="1"/>
                <a:t>i</a:t>
              </a:r>
              <a:r>
                <a:rPr kumimoji="1" lang="en-US" altLang="zh-CN" sz="2800" b="1" baseline="-25000"/>
                <a:t>2</a:t>
              </a:r>
              <a:endParaRPr kumimoji="1" lang="en-US" altLang="zh-CN" sz="2800" b="1" i="1"/>
            </a:p>
          </p:txBody>
        </p:sp>
        <p:sp>
          <p:nvSpPr>
            <p:cNvPr id="20" name="Text Box 15">
              <a:extLst>
                <a:ext uri="{FF2B5EF4-FFF2-40B4-BE49-F238E27FC236}">
                  <a16:creationId xmlns:a16="http://schemas.microsoft.com/office/drawing/2014/main" id="{E266FA7D-43B0-4CA2-BB19-97FA87B77E55}"/>
                </a:ext>
              </a:extLst>
            </p:cNvPr>
            <p:cNvSpPr txBox="1">
              <a:spLocks noChangeArrowheads="1"/>
            </p:cNvSpPr>
            <p:nvPr/>
          </p:nvSpPr>
          <p:spPr bwMode="auto">
            <a:xfrm>
              <a:off x="3486" y="1381"/>
              <a:ext cx="3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spcBef>
                  <a:spcPct val="50000"/>
                </a:spcBef>
              </a:pPr>
              <a:r>
                <a:rPr kumimoji="1" lang="en-US" altLang="zh-CN" sz="2800" b="1" i="1"/>
                <a:t>i</a:t>
              </a:r>
              <a:r>
                <a:rPr kumimoji="1" lang="en-US" altLang="zh-CN" sz="2800" b="1" baseline="-25000"/>
                <a:t>1</a:t>
              </a:r>
              <a:endParaRPr kumimoji="1" lang="en-US" altLang="zh-CN" sz="2800" b="1" i="1"/>
            </a:p>
          </p:txBody>
        </p:sp>
      </p:grpSp>
      <p:sp>
        <p:nvSpPr>
          <p:cNvPr id="2" name="矩形 1">
            <a:extLst>
              <a:ext uri="{FF2B5EF4-FFF2-40B4-BE49-F238E27FC236}">
                <a16:creationId xmlns:a16="http://schemas.microsoft.com/office/drawing/2014/main" id="{8F5DD93B-0782-49C9-A67C-085547393E0F}"/>
              </a:ext>
            </a:extLst>
          </p:cNvPr>
          <p:cNvSpPr/>
          <p:nvPr/>
        </p:nvSpPr>
        <p:spPr>
          <a:xfrm>
            <a:off x="913012" y="1646728"/>
            <a:ext cx="4850495" cy="523220"/>
          </a:xfrm>
          <a:prstGeom prst="rect">
            <a:avLst/>
          </a:prstGeom>
        </p:spPr>
        <p:txBody>
          <a:bodyPr wrap="none">
            <a:spAutoFit/>
          </a:bodyPr>
          <a:lstStyle/>
          <a:p>
            <a:pPr>
              <a:spcBef>
                <a:spcPct val="50000"/>
              </a:spcBef>
            </a:pPr>
            <a:r>
              <a:rPr kumimoji="1" lang="zh-CN" altLang="en-US" sz="2800" b="1" dirty="0">
                <a:latin typeface="+mn-ea"/>
              </a:rPr>
              <a:t>由</a:t>
            </a:r>
            <a:r>
              <a:rPr kumimoji="1" lang="en-US" altLang="zh-CN" sz="2800" b="1" dirty="0">
                <a:latin typeface="+mn-ea"/>
              </a:rPr>
              <a:t>KCL</a:t>
            </a:r>
            <a:r>
              <a:rPr kumimoji="1" lang="zh-CN" altLang="en-US" sz="2800" b="1" dirty="0">
                <a:latin typeface="+mn-ea"/>
              </a:rPr>
              <a:t>有： </a:t>
            </a:r>
            <a:r>
              <a:rPr kumimoji="1" lang="en-US" altLang="zh-CN" sz="2800" b="1" i="1" dirty="0">
                <a:latin typeface="Times New Roman" panose="02020603050405020304" pitchFamily="18" charset="0"/>
                <a:cs typeface="Times New Roman" panose="02020603050405020304" pitchFamily="18" charset="0"/>
              </a:rPr>
              <a:t>i</a:t>
            </a:r>
            <a:r>
              <a:rPr kumimoji="1" lang="en-US" altLang="zh-CN" sz="2800" b="1" baseline="-25000" dirty="0">
                <a:latin typeface="Times New Roman" panose="02020603050405020304" pitchFamily="18" charset="0"/>
                <a:cs typeface="Times New Roman" panose="02020603050405020304" pitchFamily="18" charset="0"/>
              </a:rPr>
              <a:t>1</a:t>
            </a:r>
            <a:r>
              <a:rPr kumimoji="1" lang="en-US" altLang="zh-CN" sz="2800" b="1" dirty="0">
                <a:latin typeface="Times New Roman" panose="02020603050405020304" pitchFamily="18" charset="0"/>
                <a:cs typeface="Times New Roman" panose="02020603050405020304" pitchFamily="18" charset="0"/>
              </a:rPr>
              <a:t>(t)+ </a:t>
            </a:r>
            <a:r>
              <a:rPr kumimoji="1" lang="en-US" altLang="zh-CN" sz="2800" b="1" i="1" dirty="0">
                <a:latin typeface="Times New Roman" panose="02020603050405020304" pitchFamily="18" charset="0"/>
                <a:cs typeface="Times New Roman" panose="02020603050405020304" pitchFamily="18" charset="0"/>
              </a:rPr>
              <a:t>i</a:t>
            </a:r>
            <a:r>
              <a:rPr kumimoji="1" lang="en-US" altLang="zh-CN" sz="2800" b="1" baseline="-25000" dirty="0">
                <a:latin typeface="Times New Roman" panose="02020603050405020304" pitchFamily="18" charset="0"/>
                <a:cs typeface="Times New Roman" panose="02020603050405020304" pitchFamily="18" charset="0"/>
              </a:rPr>
              <a:t>2</a:t>
            </a:r>
            <a:r>
              <a:rPr kumimoji="1" lang="en-US" altLang="zh-CN" sz="2800" b="1" dirty="0">
                <a:latin typeface="Times New Roman" panose="02020603050405020304" pitchFamily="18" charset="0"/>
                <a:cs typeface="Times New Roman" panose="02020603050405020304" pitchFamily="18" charset="0"/>
              </a:rPr>
              <a:t>(t) + </a:t>
            </a:r>
            <a:r>
              <a:rPr kumimoji="1" lang="en-US" altLang="zh-CN" sz="2800" b="1" i="1" dirty="0">
                <a:latin typeface="Times New Roman" panose="02020603050405020304" pitchFamily="18" charset="0"/>
                <a:cs typeface="Times New Roman" panose="02020603050405020304" pitchFamily="18" charset="0"/>
              </a:rPr>
              <a:t>i</a:t>
            </a:r>
            <a:r>
              <a:rPr kumimoji="1" lang="en-US" altLang="zh-CN" sz="2800" b="1" baseline="-25000" dirty="0">
                <a:latin typeface="Times New Roman" panose="02020603050405020304" pitchFamily="18" charset="0"/>
                <a:cs typeface="Times New Roman" panose="02020603050405020304" pitchFamily="18" charset="0"/>
              </a:rPr>
              <a:t>3</a:t>
            </a:r>
            <a:r>
              <a:rPr kumimoji="1" lang="en-US" altLang="zh-CN" sz="2800" b="1" dirty="0">
                <a:latin typeface="Times New Roman" panose="02020603050405020304" pitchFamily="18" charset="0"/>
                <a:cs typeface="Times New Roman" panose="02020603050405020304" pitchFamily="18" charset="0"/>
              </a:rPr>
              <a:t>(t)=0</a:t>
            </a:r>
          </a:p>
        </p:txBody>
      </p:sp>
      <p:sp>
        <p:nvSpPr>
          <p:cNvPr id="4" name="矩形 3">
            <a:extLst>
              <a:ext uri="{FF2B5EF4-FFF2-40B4-BE49-F238E27FC236}">
                <a16:creationId xmlns:a16="http://schemas.microsoft.com/office/drawing/2014/main" id="{C3ADA37E-C4E0-4B22-ACE7-D50B87B6D18D}"/>
              </a:ext>
            </a:extLst>
          </p:cNvPr>
          <p:cNvSpPr/>
          <p:nvPr/>
        </p:nvSpPr>
        <p:spPr>
          <a:xfrm>
            <a:off x="913012" y="2414968"/>
            <a:ext cx="3430747" cy="523220"/>
          </a:xfrm>
          <a:prstGeom prst="rect">
            <a:avLst/>
          </a:prstGeom>
        </p:spPr>
        <p:txBody>
          <a:bodyPr wrap="none">
            <a:spAutoFit/>
          </a:bodyPr>
          <a:lstStyle/>
          <a:p>
            <a:pPr>
              <a:spcBef>
                <a:spcPct val="50000"/>
              </a:spcBef>
            </a:pPr>
            <a:r>
              <a:rPr kumimoji="1" lang="zh-CN" altLang="en-US" sz="2800" b="1" dirty="0">
                <a:latin typeface="+mn-ea"/>
              </a:rPr>
              <a:t>故： </a:t>
            </a:r>
            <a:r>
              <a:rPr kumimoji="1" lang="en-US" altLang="zh-CN" sz="2800" b="1" i="1" dirty="0">
                <a:latin typeface="Times New Roman" panose="02020603050405020304" pitchFamily="18" charset="0"/>
                <a:cs typeface="Times New Roman" panose="02020603050405020304" pitchFamily="18" charset="0"/>
              </a:rPr>
              <a:t>i</a:t>
            </a:r>
            <a:r>
              <a:rPr kumimoji="1" lang="en-US" altLang="zh-CN" sz="2800" b="1" baseline="-25000" dirty="0">
                <a:latin typeface="Times New Roman" panose="02020603050405020304" pitchFamily="18" charset="0"/>
                <a:cs typeface="Times New Roman" panose="02020603050405020304" pitchFamily="18" charset="0"/>
              </a:rPr>
              <a:t>1</a:t>
            </a:r>
            <a:r>
              <a:rPr kumimoji="1" lang="en-US" altLang="zh-CN" sz="2800" b="1" dirty="0">
                <a:latin typeface="Times New Roman" panose="02020603050405020304" pitchFamily="18" charset="0"/>
                <a:cs typeface="Times New Roman" panose="02020603050405020304" pitchFamily="18" charset="0"/>
              </a:rPr>
              <a:t>(t)+ </a:t>
            </a:r>
            <a:r>
              <a:rPr kumimoji="1" lang="en-US" altLang="zh-CN" sz="2800" b="1" i="1" dirty="0">
                <a:latin typeface="Times New Roman" panose="02020603050405020304" pitchFamily="18" charset="0"/>
                <a:cs typeface="Times New Roman" panose="02020603050405020304" pitchFamily="18" charset="0"/>
              </a:rPr>
              <a:t>i</a:t>
            </a:r>
            <a:r>
              <a:rPr kumimoji="1" lang="en-US" altLang="zh-CN" sz="2800" b="1" baseline="-25000" dirty="0">
                <a:latin typeface="Times New Roman" panose="02020603050405020304" pitchFamily="18" charset="0"/>
                <a:cs typeface="Times New Roman" panose="02020603050405020304" pitchFamily="18" charset="0"/>
              </a:rPr>
              <a:t>2</a:t>
            </a:r>
            <a:r>
              <a:rPr kumimoji="1" lang="en-US" altLang="zh-CN" sz="2800" b="1" dirty="0">
                <a:latin typeface="Times New Roman" panose="02020603050405020304" pitchFamily="18" charset="0"/>
                <a:cs typeface="Times New Roman" panose="02020603050405020304" pitchFamily="18" charset="0"/>
              </a:rPr>
              <a:t>(t) + </a:t>
            </a:r>
            <a:r>
              <a:rPr kumimoji="1" lang="en-US" altLang="zh-CN" sz="2800" b="1" i="1" dirty="0">
                <a:latin typeface="Times New Roman" panose="02020603050405020304" pitchFamily="18" charset="0"/>
                <a:cs typeface="Times New Roman" panose="02020603050405020304" pitchFamily="18" charset="0"/>
              </a:rPr>
              <a:t>i</a:t>
            </a:r>
            <a:r>
              <a:rPr kumimoji="1" lang="en-US" altLang="zh-CN" sz="2800" b="1" baseline="-25000" dirty="0">
                <a:latin typeface="Times New Roman" panose="02020603050405020304" pitchFamily="18" charset="0"/>
                <a:cs typeface="Times New Roman" panose="02020603050405020304" pitchFamily="18" charset="0"/>
              </a:rPr>
              <a:t>3</a:t>
            </a:r>
            <a:r>
              <a:rPr kumimoji="1" lang="en-US" altLang="zh-CN" sz="2800" b="1" dirty="0">
                <a:latin typeface="Times New Roman" panose="02020603050405020304" pitchFamily="18" charset="0"/>
                <a:cs typeface="Times New Roman" panose="02020603050405020304" pitchFamily="18" charset="0"/>
              </a:rPr>
              <a:t>(t)</a:t>
            </a:r>
          </a:p>
        </p:txBody>
      </p:sp>
      <p:grpSp>
        <p:nvGrpSpPr>
          <p:cNvPr id="5" name="组合 4">
            <a:extLst>
              <a:ext uri="{FF2B5EF4-FFF2-40B4-BE49-F238E27FC236}">
                <a16:creationId xmlns:a16="http://schemas.microsoft.com/office/drawing/2014/main" id="{9CF9D2B9-BF78-4064-8B4F-CD4ADD6B3410}"/>
              </a:ext>
            </a:extLst>
          </p:cNvPr>
          <p:cNvGrpSpPr/>
          <p:nvPr/>
        </p:nvGrpSpPr>
        <p:grpSpPr>
          <a:xfrm>
            <a:off x="8396288" y="1269946"/>
            <a:ext cx="3063875" cy="1433512"/>
            <a:chOff x="8396288" y="1269946"/>
            <a:chExt cx="3063875" cy="1433512"/>
          </a:xfrm>
        </p:grpSpPr>
        <p:graphicFrame>
          <p:nvGraphicFramePr>
            <p:cNvPr id="21" name="Object 16">
              <a:extLst>
                <a:ext uri="{FF2B5EF4-FFF2-40B4-BE49-F238E27FC236}">
                  <a16:creationId xmlns:a16="http://schemas.microsoft.com/office/drawing/2014/main" id="{6905C7C5-C2F1-4901-9E24-5934C0EC0E2B}"/>
                </a:ext>
              </a:extLst>
            </p:cNvPr>
            <p:cNvGraphicFramePr>
              <a:graphicFrameLocks noChangeAspect="1"/>
            </p:cNvGraphicFramePr>
            <p:nvPr>
              <p:extLst>
                <p:ext uri="{D42A27DB-BD31-4B8C-83A1-F6EECF244321}">
                  <p14:modId xmlns:p14="http://schemas.microsoft.com/office/powerpoint/2010/main" val="1444571657"/>
                </p:ext>
              </p:extLst>
            </p:nvPr>
          </p:nvGraphicFramePr>
          <p:xfrm>
            <a:off x="10312400" y="2141483"/>
            <a:ext cx="765175" cy="561975"/>
          </p:xfrm>
          <a:graphic>
            <a:graphicData uri="http://schemas.openxmlformats.org/presentationml/2006/ole">
              <mc:AlternateContent xmlns:mc="http://schemas.openxmlformats.org/markup-compatibility/2006">
                <mc:Choice xmlns:v="urn:schemas-microsoft-com:vml" Requires="v">
                  <p:oleObj spid="_x0000_s130365" name="Equation" r:id="rId5" imgW="380835" imgH="279279" progId="Equation.DSMT4">
                    <p:embed/>
                  </p:oleObj>
                </mc:Choice>
                <mc:Fallback>
                  <p:oleObj name="Equation" r:id="rId5" imgW="380835" imgH="279279" progId="Equation.DSMT4">
                    <p:embed/>
                    <p:pic>
                      <p:nvPicPr>
                        <p:cNvPr id="40976" name="Object 16">
                          <a:extLst>
                            <a:ext uri="{FF2B5EF4-FFF2-40B4-BE49-F238E27FC236}">
                              <a16:creationId xmlns:a16="http://schemas.microsoft.com/office/drawing/2014/main" id="{4A340A33-E9DD-4A56-9912-2665FF0EBE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2400" y="2141483"/>
                          <a:ext cx="76517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7">
              <a:extLst>
                <a:ext uri="{FF2B5EF4-FFF2-40B4-BE49-F238E27FC236}">
                  <a16:creationId xmlns:a16="http://schemas.microsoft.com/office/drawing/2014/main" id="{A4253D7B-C925-4F50-93EE-AC4BC86AC656}"/>
                </a:ext>
              </a:extLst>
            </p:cNvPr>
            <p:cNvGraphicFramePr>
              <a:graphicFrameLocks noChangeAspect="1"/>
            </p:cNvGraphicFramePr>
            <p:nvPr>
              <p:extLst>
                <p:ext uri="{D42A27DB-BD31-4B8C-83A1-F6EECF244321}">
                  <p14:modId xmlns:p14="http://schemas.microsoft.com/office/powerpoint/2010/main" val="2918364064"/>
                </p:ext>
              </p:extLst>
            </p:nvPr>
          </p:nvGraphicFramePr>
          <p:xfrm>
            <a:off x="8396288" y="1269946"/>
            <a:ext cx="765175" cy="561975"/>
          </p:xfrm>
          <a:graphic>
            <a:graphicData uri="http://schemas.openxmlformats.org/presentationml/2006/ole">
              <mc:AlternateContent xmlns:mc="http://schemas.openxmlformats.org/markup-compatibility/2006">
                <mc:Choice xmlns:v="urn:schemas-microsoft-com:vml" Requires="v">
                  <p:oleObj spid="_x0000_s130366" name="Equation" r:id="rId7" imgW="380835" imgH="279279" progId="Equation.DSMT4">
                    <p:embed/>
                  </p:oleObj>
                </mc:Choice>
                <mc:Fallback>
                  <p:oleObj name="Equation" r:id="rId7" imgW="380835" imgH="279279" progId="Equation.DSMT4">
                    <p:embed/>
                    <p:pic>
                      <p:nvPicPr>
                        <p:cNvPr id="40977" name="Object 17">
                          <a:extLst>
                            <a:ext uri="{FF2B5EF4-FFF2-40B4-BE49-F238E27FC236}">
                              <a16:creationId xmlns:a16="http://schemas.microsoft.com/office/drawing/2014/main" id="{7F4998C6-F37E-4C35-837E-3895565D14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6288" y="1269946"/>
                          <a:ext cx="76517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8">
              <a:extLst>
                <a:ext uri="{FF2B5EF4-FFF2-40B4-BE49-F238E27FC236}">
                  <a16:creationId xmlns:a16="http://schemas.microsoft.com/office/drawing/2014/main" id="{0DEBE80B-0B61-4CDC-BD74-05A34859476B}"/>
                </a:ext>
              </a:extLst>
            </p:cNvPr>
            <p:cNvGraphicFramePr>
              <a:graphicFrameLocks noChangeAspect="1"/>
            </p:cNvGraphicFramePr>
            <p:nvPr>
              <p:extLst>
                <p:ext uri="{D42A27DB-BD31-4B8C-83A1-F6EECF244321}">
                  <p14:modId xmlns:p14="http://schemas.microsoft.com/office/powerpoint/2010/main" val="2315258034"/>
                </p:ext>
              </p:extLst>
            </p:nvPr>
          </p:nvGraphicFramePr>
          <p:xfrm>
            <a:off x="10694988" y="1301696"/>
            <a:ext cx="765175" cy="561975"/>
          </p:xfrm>
          <a:graphic>
            <a:graphicData uri="http://schemas.openxmlformats.org/presentationml/2006/ole">
              <mc:AlternateContent xmlns:mc="http://schemas.openxmlformats.org/markup-compatibility/2006">
                <mc:Choice xmlns:v="urn:schemas-microsoft-com:vml" Requires="v">
                  <p:oleObj spid="_x0000_s130367" name="Equation" r:id="rId9" imgW="380835" imgH="279279" progId="Equation.DSMT4">
                    <p:embed/>
                  </p:oleObj>
                </mc:Choice>
                <mc:Fallback>
                  <p:oleObj name="Equation" r:id="rId9" imgW="380835" imgH="279279" progId="Equation.DSMT4">
                    <p:embed/>
                    <p:pic>
                      <p:nvPicPr>
                        <p:cNvPr id="40978" name="Object 18">
                          <a:extLst>
                            <a:ext uri="{FF2B5EF4-FFF2-40B4-BE49-F238E27FC236}">
                              <a16:creationId xmlns:a16="http://schemas.microsoft.com/office/drawing/2014/main" id="{42E61C56-F92A-4261-A79E-2C0D0760B6D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94988" y="1301696"/>
                          <a:ext cx="76517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 name="对象 5">
            <a:extLst>
              <a:ext uri="{FF2B5EF4-FFF2-40B4-BE49-F238E27FC236}">
                <a16:creationId xmlns:a16="http://schemas.microsoft.com/office/drawing/2014/main" id="{E12E3569-9672-4DE8-8610-23271A34AE38}"/>
              </a:ext>
            </a:extLst>
          </p:cNvPr>
          <p:cNvGraphicFramePr>
            <a:graphicFrameLocks noChangeAspect="1"/>
          </p:cNvGraphicFramePr>
          <p:nvPr>
            <p:extLst>
              <p:ext uri="{D42A27DB-BD31-4B8C-83A1-F6EECF244321}">
                <p14:modId xmlns:p14="http://schemas.microsoft.com/office/powerpoint/2010/main" val="2178511349"/>
              </p:ext>
            </p:extLst>
          </p:nvPr>
        </p:nvGraphicFramePr>
        <p:xfrm>
          <a:off x="2114550" y="3183208"/>
          <a:ext cx="5486400" cy="1238250"/>
        </p:xfrm>
        <a:graphic>
          <a:graphicData uri="http://schemas.openxmlformats.org/presentationml/2006/ole">
            <mc:AlternateContent xmlns:mc="http://schemas.openxmlformats.org/markup-compatibility/2006">
              <mc:Choice xmlns:v="urn:schemas-microsoft-com:vml" Requires="v">
                <p:oleObj spid="_x0000_s130368" name="Equation" r:id="rId11" imgW="5486400" imgH="1238008" progId="Equation.DSMT4">
                  <p:embed/>
                </p:oleObj>
              </mc:Choice>
              <mc:Fallback>
                <p:oleObj name="Equation" r:id="rId11" imgW="5486400" imgH="1238008" progId="Equation.DSMT4">
                  <p:embed/>
                  <p:pic>
                    <p:nvPicPr>
                      <p:cNvPr id="0" name=""/>
                      <p:cNvPicPr/>
                      <p:nvPr/>
                    </p:nvPicPr>
                    <p:blipFill>
                      <a:blip r:embed="rId12"/>
                      <a:stretch>
                        <a:fillRect/>
                      </a:stretch>
                    </p:blipFill>
                    <p:spPr>
                      <a:xfrm>
                        <a:off x="2114550" y="3183208"/>
                        <a:ext cx="5486400" cy="1238250"/>
                      </a:xfrm>
                      <a:prstGeom prst="rect">
                        <a:avLst/>
                      </a:prstGeom>
                    </p:spPr>
                  </p:pic>
                </p:oleObj>
              </mc:Fallback>
            </mc:AlternateContent>
          </a:graphicData>
        </a:graphic>
      </p:graphicFrame>
      <p:grpSp>
        <p:nvGrpSpPr>
          <p:cNvPr id="25" name="组合 24">
            <a:extLst>
              <a:ext uri="{FF2B5EF4-FFF2-40B4-BE49-F238E27FC236}">
                <a16:creationId xmlns:a16="http://schemas.microsoft.com/office/drawing/2014/main" id="{F74B5AC9-598C-46E1-AF9A-74655E183D3E}"/>
              </a:ext>
            </a:extLst>
          </p:cNvPr>
          <p:cNvGrpSpPr/>
          <p:nvPr/>
        </p:nvGrpSpPr>
        <p:grpSpPr>
          <a:xfrm>
            <a:off x="913012" y="4666478"/>
            <a:ext cx="3437114" cy="589895"/>
            <a:chOff x="913012" y="4599803"/>
            <a:chExt cx="3437114" cy="589895"/>
          </a:xfrm>
        </p:grpSpPr>
        <p:graphicFrame>
          <p:nvGraphicFramePr>
            <p:cNvPr id="7" name="对象 6">
              <a:extLst>
                <a:ext uri="{FF2B5EF4-FFF2-40B4-BE49-F238E27FC236}">
                  <a16:creationId xmlns:a16="http://schemas.microsoft.com/office/drawing/2014/main" id="{5FA477BB-11A8-4B5A-9B49-7E7890BEB5C7}"/>
                </a:ext>
              </a:extLst>
            </p:cNvPr>
            <p:cNvGraphicFramePr>
              <a:graphicFrameLocks noChangeAspect="1"/>
            </p:cNvGraphicFramePr>
            <p:nvPr>
              <p:extLst>
                <p:ext uri="{D42A27DB-BD31-4B8C-83A1-F6EECF244321}">
                  <p14:modId xmlns:p14="http://schemas.microsoft.com/office/powerpoint/2010/main" val="3390931265"/>
                </p:ext>
              </p:extLst>
            </p:nvPr>
          </p:nvGraphicFramePr>
          <p:xfrm>
            <a:off x="2114550" y="4599803"/>
            <a:ext cx="2235576" cy="523220"/>
          </p:xfrm>
          <a:graphic>
            <a:graphicData uri="http://schemas.openxmlformats.org/presentationml/2006/ole">
              <mc:AlternateContent xmlns:mc="http://schemas.openxmlformats.org/markup-compatibility/2006">
                <mc:Choice xmlns:v="urn:schemas-microsoft-com:vml" Requires="v">
                  <p:oleObj spid="_x0000_s130369" name="Equation" r:id="rId13" imgW="1193760" imgH="279360" progId="Equation.DSMT4">
                    <p:embed/>
                  </p:oleObj>
                </mc:Choice>
                <mc:Fallback>
                  <p:oleObj name="Equation" r:id="rId13" imgW="1193760" imgH="279360" progId="Equation.DSMT4">
                    <p:embed/>
                    <p:pic>
                      <p:nvPicPr>
                        <p:cNvPr id="0" name=""/>
                        <p:cNvPicPr/>
                        <p:nvPr/>
                      </p:nvPicPr>
                      <p:blipFill>
                        <a:blip r:embed="rId14"/>
                        <a:stretch>
                          <a:fillRect/>
                        </a:stretch>
                      </p:blipFill>
                      <p:spPr>
                        <a:xfrm>
                          <a:off x="2114550" y="4599803"/>
                          <a:ext cx="2235576" cy="523220"/>
                        </a:xfrm>
                        <a:prstGeom prst="rect">
                          <a:avLst/>
                        </a:prstGeom>
                      </p:spPr>
                    </p:pic>
                  </p:oleObj>
                </mc:Fallback>
              </mc:AlternateContent>
            </a:graphicData>
          </a:graphic>
        </p:graphicFrame>
        <p:sp>
          <p:nvSpPr>
            <p:cNvPr id="24" name="矩形 23">
              <a:extLst>
                <a:ext uri="{FF2B5EF4-FFF2-40B4-BE49-F238E27FC236}">
                  <a16:creationId xmlns:a16="http://schemas.microsoft.com/office/drawing/2014/main" id="{56704C9C-505F-4C5E-83DC-B76A5DF564AA}"/>
                </a:ext>
              </a:extLst>
            </p:cNvPr>
            <p:cNvSpPr/>
            <p:nvPr/>
          </p:nvSpPr>
          <p:spPr>
            <a:xfrm>
              <a:off x="913012" y="4666478"/>
              <a:ext cx="1261884" cy="523220"/>
            </a:xfrm>
            <a:prstGeom prst="rect">
              <a:avLst/>
            </a:prstGeom>
          </p:spPr>
          <p:txBody>
            <a:bodyPr wrap="none">
              <a:spAutoFit/>
            </a:bodyPr>
            <a:lstStyle/>
            <a:p>
              <a:r>
                <a:rPr kumimoji="1" lang="zh-CN" altLang="en-US" sz="2800" b="1" dirty="0">
                  <a:latin typeface="+mn-ea"/>
                </a:rPr>
                <a:t>所以：</a:t>
              </a:r>
              <a:endParaRPr lang="zh-CN" altLang="en-US" sz="2800" dirty="0"/>
            </a:p>
          </p:txBody>
        </p:sp>
      </p:grpSp>
      <p:sp>
        <p:nvSpPr>
          <p:cNvPr id="26" name="矩形 25">
            <a:extLst>
              <a:ext uri="{FF2B5EF4-FFF2-40B4-BE49-F238E27FC236}">
                <a16:creationId xmlns:a16="http://schemas.microsoft.com/office/drawing/2014/main" id="{71547732-205D-4DFE-A2ED-331019A5908C}"/>
              </a:ext>
            </a:extLst>
          </p:cNvPr>
          <p:cNvSpPr/>
          <p:nvPr/>
        </p:nvSpPr>
        <p:spPr>
          <a:xfrm>
            <a:off x="913012" y="5501393"/>
            <a:ext cx="4118435" cy="523220"/>
          </a:xfrm>
          <a:prstGeom prst="rect">
            <a:avLst/>
          </a:prstGeom>
        </p:spPr>
        <p:txBody>
          <a:bodyPr wrap="none">
            <a:spAutoFit/>
          </a:bodyPr>
          <a:lstStyle/>
          <a:p>
            <a:r>
              <a:rPr kumimoji="1" lang="zh-CN" altLang="en-US" sz="2800" b="1" dirty="0">
                <a:latin typeface="+mn-ea"/>
              </a:rPr>
              <a:t>同理可证</a:t>
            </a:r>
            <a:r>
              <a:rPr kumimoji="1" lang="en-US" altLang="zh-CN" sz="2800" b="1" dirty="0">
                <a:latin typeface="+mn-ea"/>
              </a:rPr>
              <a:t>KVL</a:t>
            </a:r>
            <a:r>
              <a:rPr kumimoji="1" lang="zh-CN" altLang="en-US" sz="2800" b="1" dirty="0">
                <a:latin typeface="+mn-ea"/>
              </a:rPr>
              <a:t>的相量形式</a:t>
            </a:r>
          </a:p>
        </p:txBody>
      </p:sp>
    </p:spTree>
    <p:custDataLst>
      <p:tags r:id="rId2"/>
    </p:custDataLst>
    <p:extLst>
      <p:ext uri="{BB962C8B-B14F-4D97-AF65-F5344CB8AC3E}">
        <p14:creationId xmlns:p14="http://schemas.microsoft.com/office/powerpoint/2010/main" val="23150314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down)">
                                      <p:cBhvr>
                                        <p:cTn id="4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4"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878488"/>
            <a:ext cx="10078838" cy="523220"/>
          </a:xfrm>
          <a:prstGeom prst="rect">
            <a:avLst/>
          </a:prstGeom>
          <a:noFill/>
        </p:spPr>
        <p:txBody>
          <a:bodyPr wrap="square" rtlCol="0">
            <a:spAutoFit/>
          </a:bodyPr>
          <a:lstStyle/>
          <a:p>
            <a:r>
              <a:rPr lang="zh-CN" altLang="en-US" sz="2800" b="1" dirty="0">
                <a:latin typeface="+mn-ea"/>
              </a:rPr>
              <a:t>在正弦稳态电路中，需要</a:t>
            </a:r>
            <a:r>
              <a:rPr lang="zh-CN" altLang="en-US" sz="2800" b="1" dirty="0">
                <a:solidFill>
                  <a:srgbClr val="FF0000"/>
                </a:solidFill>
                <a:latin typeface="+mn-ea"/>
              </a:rPr>
              <a:t>注意</a:t>
            </a:r>
            <a:r>
              <a:rPr lang="zh-CN" altLang="en-US" sz="2800" b="1" dirty="0">
                <a:latin typeface="+mn-ea"/>
              </a:rPr>
              <a:t>： </a:t>
            </a:r>
          </a:p>
        </p:txBody>
      </p:sp>
      <p:graphicFrame>
        <p:nvGraphicFramePr>
          <p:cNvPr id="3" name="对象 2">
            <a:extLst>
              <a:ext uri="{FF2B5EF4-FFF2-40B4-BE49-F238E27FC236}">
                <a16:creationId xmlns:a16="http://schemas.microsoft.com/office/drawing/2014/main" id="{722EE223-F634-4323-9900-BA1273ACC265}"/>
              </a:ext>
            </a:extLst>
          </p:cNvPr>
          <p:cNvGraphicFramePr>
            <a:graphicFrameLocks noChangeAspect="1"/>
          </p:cNvGraphicFramePr>
          <p:nvPr>
            <p:extLst>
              <p:ext uri="{D42A27DB-BD31-4B8C-83A1-F6EECF244321}">
                <p14:modId xmlns:p14="http://schemas.microsoft.com/office/powerpoint/2010/main" val="2649979761"/>
              </p:ext>
            </p:extLst>
          </p:nvPr>
        </p:nvGraphicFramePr>
        <p:xfrm>
          <a:off x="2566989" y="1946275"/>
          <a:ext cx="1912850" cy="809625"/>
        </p:xfrm>
        <a:graphic>
          <a:graphicData uri="http://schemas.openxmlformats.org/presentationml/2006/ole">
            <mc:AlternateContent xmlns:mc="http://schemas.openxmlformats.org/markup-compatibility/2006">
              <mc:Choice xmlns:v="urn:schemas-microsoft-com:vml" Requires="v">
                <p:oleObj spid="_x0000_s131318" name="Equation" r:id="rId5" imgW="2047900" imgH="866962" progId="Equation.DSMT4">
                  <p:embed/>
                </p:oleObj>
              </mc:Choice>
              <mc:Fallback>
                <p:oleObj name="Equation" r:id="rId5" imgW="2047900" imgH="866962" progId="Equation.DSMT4">
                  <p:embed/>
                  <p:pic>
                    <p:nvPicPr>
                      <p:cNvPr id="0" name=""/>
                      <p:cNvPicPr/>
                      <p:nvPr/>
                    </p:nvPicPr>
                    <p:blipFill>
                      <a:blip r:embed="rId6"/>
                      <a:stretch>
                        <a:fillRect/>
                      </a:stretch>
                    </p:blipFill>
                    <p:spPr>
                      <a:xfrm>
                        <a:off x="2566989" y="1946275"/>
                        <a:ext cx="1912850" cy="80962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63503CCE-F9E7-4234-A133-A1B59CFA4141}"/>
              </a:ext>
            </a:extLst>
          </p:cNvPr>
          <p:cNvGraphicFramePr>
            <a:graphicFrameLocks noChangeAspect="1"/>
          </p:cNvGraphicFramePr>
          <p:nvPr>
            <p:extLst>
              <p:ext uri="{D42A27DB-BD31-4B8C-83A1-F6EECF244321}">
                <p14:modId xmlns:p14="http://schemas.microsoft.com/office/powerpoint/2010/main" val="3232991348"/>
              </p:ext>
            </p:extLst>
          </p:nvPr>
        </p:nvGraphicFramePr>
        <p:xfrm>
          <a:off x="6624638" y="1946275"/>
          <a:ext cx="1629004" cy="809625"/>
        </p:xfrm>
        <a:graphic>
          <a:graphicData uri="http://schemas.openxmlformats.org/presentationml/2006/ole">
            <mc:AlternateContent xmlns:mc="http://schemas.openxmlformats.org/markup-compatibility/2006">
              <mc:Choice xmlns:v="urn:schemas-microsoft-com:vml" Requires="v">
                <p:oleObj spid="_x0000_s131319" name="Equation" r:id="rId7" imgW="1590700" imgH="790850" progId="Equation.DSMT4">
                  <p:embed/>
                </p:oleObj>
              </mc:Choice>
              <mc:Fallback>
                <p:oleObj name="Equation" r:id="rId7" imgW="1590700" imgH="790850" progId="Equation.DSMT4">
                  <p:embed/>
                  <p:pic>
                    <p:nvPicPr>
                      <p:cNvPr id="0" name=""/>
                      <p:cNvPicPr/>
                      <p:nvPr/>
                    </p:nvPicPr>
                    <p:blipFill>
                      <a:blip r:embed="rId8"/>
                      <a:stretch>
                        <a:fillRect/>
                      </a:stretch>
                    </p:blipFill>
                    <p:spPr>
                      <a:xfrm>
                        <a:off x="6624638" y="1946275"/>
                        <a:ext cx="1629004" cy="809625"/>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BAC7F9F-83FC-41FA-9EE5-8796B1F4B908}"/>
              </a:ext>
            </a:extLst>
          </p:cNvPr>
          <p:cNvGraphicFramePr>
            <a:graphicFrameLocks noChangeAspect="1"/>
          </p:cNvGraphicFramePr>
          <p:nvPr>
            <p:extLst>
              <p:ext uri="{D42A27DB-BD31-4B8C-83A1-F6EECF244321}">
                <p14:modId xmlns:p14="http://schemas.microsoft.com/office/powerpoint/2010/main" val="1580185681"/>
              </p:ext>
            </p:extLst>
          </p:nvPr>
        </p:nvGraphicFramePr>
        <p:xfrm>
          <a:off x="2566988" y="3927475"/>
          <a:ext cx="2047875" cy="809625"/>
        </p:xfrm>
        <a:graphic>
          <a:graphicData uri="http://schemas.openxmlformats.org/presentationml/2006/ole">
            <mc:AlternateContent xmlns:mc="http://schemas.openxmlformats.org/markup-compatibility/2006">
              <mc:Choice xmlns:v="urn:schemas-microsoft-com:vml" Requires="v">
                <p:oleObj spid="_x0000_s131320" name="Equation" r:id="rId9" imgW="2047900" imgH="809878" progId="Equation.DSMT4">
                  <p:embed/>
                </p:oleObj>
              </mc:Choice>
              <mc:Fallback>
                <p:oleObj name="Equation" r:id="rId9" imgW="2047900" imgH="809878" progId="Equation.DSMT4">
                  <p:embed/>
                  <p:pic>
                    <p:nvPicPr>
                      <p:cNvPr id="0" name=""/>
                      <p:cNvPicPr/>
                      <p:nvPr/>
                    </p:nvPicPr>
                    <p:blipFill>
                      <a:blip r:embed="rId10"/>
                      <a:stretch>
                        <a:fillRect/>
                      </a:stretch>
                    </p:blipFill>
                    <p:spPr>
                      <a:xfrm>
                        <a:off x="2566988" y="3927475"/>
                        <a:ext cx="2047875" cy="809625"/>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79DABA84-1317-4B6E-9372-6AEB496530A5}"/>
              </a:ext>
            </a:extLst>
          </p:cNvPr>
          <p:cNvGraphicFramePr>
            <a:graphicFrameLocks noChangeAspect="1"/>
          </p:cNvGraphicFramePr>
          <p:nvPr>
            <p:extLst>
              <p:ext uri="{D42A27DB-BD31-4B8C-83A1-F6EECF244321}">
                <p14:modId xmlns:p14="http://schemas.microsoft.com/office/powerpoint/2010/main" val="4117119193"/>
              </p:ext>
            </p:extLst>
          </p:nvPr>
        </p:nvGraphicFramePr>
        <p:xfrm>
          <a:off x="6624638" y="3927475"/>
          <a:ext cx="1751254" cy="809625"/>
        </p:xfrm>
        <a:graphic>
          <a:graphicData uri="http://schemas.openxmlformats.org/presentationml/2006/ole">
            <mc:AlternateContent xmlns:mc="http://schemas.openxmlformats.org/markup-compatibility/2006">
              <mc:Choice xmlns:v="urn:schemas-microsoft-com:vml" Requires="v">
                <p:oleObj spid="_x0000_s131321" name="Equation" r:id="rId11" imgW="1895302" imgH="876476" progId="Equation.DSMT4">
                  <p:embed/>
                </p:oleObj>
              </mc:Choice>
              <mc:Fallback>
                <p:oleObj name="Equation" r:id="rId11" imgW="1895302" imgH="876476" progId="Equation.DSMT4">
                  <p:embed/>
                  <p:pic>
                    <p:nvPicPr>
                      <p:cNvPr id="0" name=""/>
                      <p:cNvPicPr/>
                      <p:nvPr/>
                    </p:nvPicPr>
                    <p:blipFill>
                      <a:blip r:embed="rId12"/>
                      <a:stretch>
                        <a:fillRect/>
                      </a:stretch>
                    </p:blipFill>
                    <p:spPr>
                      <a:xfrm>
                        <a:off x="6624638" y="3927475"/>
                        <a:ext cx="1751254" cy="80962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6646986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878488"/>
            <a:ext cx="10078838" cy="646331"/>
          </a:xfrm>
          <a:prstGeom prst="rect">
            <a:avLst/>
          </a:prstGeom>
          <a:noFill/>
        </p:spPr>
        <p:txBody>
          <a:bodyPr wrap="square" rtlCol="0">
            <a:spAutoFit/>
          </a:bodyPr>
          <a:lstStyle/>
          <a:p>
            <a:r>
              <a:rPr lang="zh-CN" altLang="en-US" sz="3600" b="1" dirty="0">
                <a:solidFill>
                  <a:srgbClr val="FF0000"/>
                </a:solidFill>
              </a:rPr>
              <a:t>无源二端元件伏安关系的相量形式 </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1926238"/>
            <a:ext cx="10078838" cy="523220"/>
          </a:xfrm>
          <a:prstGeom prst="rect">
            <a:avLst/>
          </a:prstGeom>
          <a:noFill/>
        </p:spPr>
        <p:txBody>
          <a:bodyPr wrap="square" rtlCol="0">
            <a:spAutoFit/>
          </a:bodyPr>
          <a:lstStyle/>
          <a:p>
            <a:r>
              <a:rPr lang="en-US" altLang="zh-CN" sz="2800" b="1" dirty="0">
                <a:solidFill>
                  <a:srgbClr val="FF0000"/>
                </a:solidFill>
                <a:latin typeface="+mn-ea"/>
              </a:rPr>
              <a:t>1. </a:t>
            </a:r>
            <a:r>
              <a:rPr lang="zh-CN" altLang="en-US" sz="2800" b="1" dirty="0">
                <a:solidFill>
                  <a:srgbClr val="FF0000"/>
                </a:solidFill>
                <a:latin typeface="+mn-ea"/>
              </a:rPr>
              <a:t>电阻</a:t>
            </a:r>
          </a:p>
        </p:txBody>
      </p:sp>
      <p:sp>
        <p:nvSpPr>
          <p:cNvPr id="11" name="Text Box 92">
            <a:extLst>
              <a:ext uri="{FF2B5EF4-FFF2-40B4-BE49-F238E27FC236}">
                <a16:creationId xmlns:a16="http://schemas.microsoft.com/office/drawing/2014/main" id="{F2FA7A4B-7F33-4D49-A2A3-1625F8D5E3F0}"/>
              </a:ext>
            </a:extLst>
          </p:cNvPr>
          <p:cNvSpPr txBox="1">
            <a:spLocks noChangeArrowheads="1"/>
          </p:cNvSpPr>
          <p:nvPr/>
        </p:nvSpPr>
        <p:spPr bwMode="auto">
          <a:xfrm>
            <a:off x="2887767" y="2404468"/>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时域形式：</a:t>
            </a:r>
          </a:p>
        </p:txBody>
      </p:sp>
      <p:grpSp>
        <p:nvGrpSpPr>
          <p:cNvPr id="13" name="Group 98">
            <a:extLst>
              <a:ext uri="{FF2B5EF4-FFF2-40B4-BE49-F238E27FC236}">
                <a16:creationId xmlns:a16="http://schemas.microsoft.com/office/drawing/2014/main" id="{2ABF6413-2502-4F28-999D-31AEB0B5F4D5}"/>
              </a:ext>
            </a:extLst>
          </p:cNvPr>
          <p:cNvGrpSpPr>
            <a:grpSpLocks/>
          </p:cNvGrpSpPr>
          <p:nvPr/>
        </p:nvGrpSpPr>
        <p:grpSpPr bwMode="auto">
          <a:xfrm>
            <a:off x="913012" y="2601858"/>
            <a:ext cx="1631950" cy="1752600"/>
            <a:chOff x="567" y="864"/>
            <a:chExt cx="1028" cy="1104"/>
          </a:xfrm>
        </p:grpSpPr>
        <p:sp>
          <p:nvSpPr>
            <p:cNvPr id="14" name="Line 99">
              <a:extLst>
                <a:ext uri="{FF2B5EF4-FFF2-40B4-BE49-F238E27FC236}">
                  <a16:creationId xmlns:a16="http://schemas.microsoft.com/office/drawing/2014/main" id="{A229D563-1C22-4381-9FE1-664156D12B07}"/>
                </a:ext>
              </a:extLst>
            </p:cNvPr>
            <p:cNvSpPr>
              <a:spLocks noChangeShapeType="1"/>
            </p:cNvSpPr>
            <p:nvPr/>
          </p:nvSpPr>
          <p:spPr bwMode="auto">
            <a:xfrm>
              <a:off x="1284" y="1212"/>
              <a:ext cx="0" cy="7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100">
              <a:extLst>
                <a:ext uri="{FF2B5EF4-FFF2-40B4-BE49-F238E27FC236}">
                  <a16:creationId xmlns:a16="http://schemas.microsoft.com/office/drawing/2014/main" id="{96AEE170-DD6A-4009-9B43-2AB4D62EBBCA}"/>
                </a:ext>
              </a:extLst>
            </p:cNvPr>
            <p:cNvSpPr>
              <a:spLocks noChangeArrowheads="1"/>
            </p:cNvSpPr>
            <p:nvPr/>
          </p:nvSpPr>
          <p:spPr bwMode="auto">
            <a:xfrm>
              <a:off x="1224" y="1404"/>
              <a:ext cx="120" cy="288"/>
            </a:xfrm>
            <a:prstGeom prst="rect">
              <a:avLst/>
            </a:prstGeom>
            <a:solidFill>
              <a:schemeClr val="bg1"/>
            </a:solidFill>
            <a:ln w="28575">
              <a:solidFill>
                <a:schemeClr val="tx1"/>
              </a:solidFill>
              <a:miter lim="800000"/>
              <a:headEnd/>
              <a:tailEnd/>
            </a:ln>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6" name="Line 101">
              <a:extLst>
                <a:ext uri="{FF2B5EF4-FFF2-40B4-BE49-F238E27FC236}">
                  <a16:creationId xmlns:a16="http://schemas.microsoft.com/office/drawing/2014/main" id="{B6A463DA-CB06-4E03-80E8-60CE2A392001}"/>
                </a:ext>
              </a:extLst>
            </p:cNvPr>
            <p:cNvSpPr>
              <a:spLocks noChangeShapeType="1"/>
            </p:cNvSpPr>
            <p:nvPr/>
          </p:nvSpPr>
          <p:spPr bwMode="auto">
            <a:xfrm>
              <a:off x="708" y="121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02">
              <a:extLst>
                <a:ext uri="{FF2B5EF4-FFF2-40B4-BE49-F238E27FC236}">
                  <a16:creationId xmlns:a16="http://schemas.microsoft.com/office/drawing/2014/main" id="{588BA355-69B9-4033-BFCD-9C5A15624619}"/>
                </a:ext>
              </a:extLst>
            </p:cNvPr>
            <p:cNvSpPr>
              <a:spLocks noChangeShapeType="1"/>
            </p:cNvSpPr>
            <p:nvPr/>
          </p:nvSpPr>
          <p:spPr bwMode="auto">
            <a:xfrm>
              <a:off x="708" y="193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103">
              <a:extLst>
                <a:ext uri="{FF2B5EF4-FFF2-40B4-BE49-F238E27FC236}">
                  <a16:creationId xmlns:a16="http://schemas.microsoft.com/office/drawing/2014/main" id="{4B86A7E7-3625-4FCC-A06B-056D4AC6BB24}"/>
                </a:ext>
              </a:extLst>
            </p:cNvPr>
            <p:cNvSpPr txBox="1">
              <a:spLocks noChangeArrowheads="1"/>
            </p:cNvSpPr>
            <p:nvPr/>
          </p:nvSpPr>
          <p:spPr bwMode="auto">
            <a:xfrm>
              <a:off x="567" y="1440"/>
              <a:ext cx="4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dirty="0" err="1">
                  <a:ea typeface="宋体" panose="02010600030101010101" pitchFamily="2" charset="-122"/>
                </a:rPr>
                <a:t>u</a:t>
              </a:r>
              <a:r>
                <a:rPr kumimoji="1" lang="en-US" altLang="zh-CN" b="1" i="1" baseline="-25000" dirty="0" err="1">
                  <a:ea typeface="宋体" panose="02010600030101010101" pitchFamily="2" charset="-122"/>
                </a:rPr>
                <a:t>R</a:t>
              </a:r>
              <a:r>
                <a:rPr kumimoji="1" lang="en-US" altLang="zh-CN" b="1" dirty="0">
                  <a:ea typeface="宋体" panose="02010600030101010101" pitchFamily="2" charset="-122"/>
                </a:rPr>
                <a:t>(</a:t>
              </a:r>
              <a:r>
                <a:rPr kumimoji="1" lang="en-US" altLang="zh-CN" b="1" i="1" dirty="0">
                  <a:ea typeface="宋体" panose="02010600030101010101" pitchFamily="2" charset="-122"/>
                </a:rPr>
                <a:t>t</a:t>
              </a:r>
              <a:r>
                <a:rPr kumimoji="1" lang="en-US" altLang="zh-CN" b="1" dirty="0">
                  <a:ea typeface="宋体" panose="02010600030101010101" pitchFamily="2" charset="-122"/>
                </a:rPr>
                <a:t>)</a:t>
              </a:r>
            </a:p>
          </p:txBody>
        </p:sp>
        <p:sp>
          <p:nvSpPr>
            <p:cNvPr id="20" name="Line 104">
              <a:extLst>
                <a:ext uri="{FF2B5EF4-FFF2-40B4-BE49-F238E27FC236}">
                  <a16:creationId xmlns:a16="http://schemas.microsoft.com/office/drawing/2014/main" id="{7F73152E-AE33-4D05-9468-CD6258E8EC14}"/>
                </a:ext>
              </a:extLst>
            </p:cNvPr>
            <p:cNvSpPr>
              <a:spLocks noChangeShapeType="1"/>
            </p:cNvSpPr>
            <p:nvPr/>
          </p:nvSpPr>
          <p:spPr bwMode="auto">
            <a:xfrm>
              <a:off x="732" y="1152"/>
              <a:ext cx="288" cy="0"/>
            </a:xfrm>
            <a:prstGeom prst="line">
              <a:avLst/>
            </a:prstGeom>
            <a:noFill/>
            <a:ln w="9525">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105">
              <a:extLst>
                <a:ext uri="{FF2B5EF4-FFF2-40B4-BE49-F238E27FC236}">
                  <a16:creationId xmlns:a16="http://schemas.microsoft.com/office/drawing/2014/main" id="{DEA0098D-7E2C-4F53-B596-FE52F1735552}"/>
                </a:ext>
              </a:extLst>
            </p:cNvPr>
            <p:cNvSpPr txBox="1">
              <a:spLocks noChangeArrowheads="1"/>
            </p:cNvSpPr>
            <p:nvPr/>
          </p:nvSpPr>
          <p:spPr bwMode="auto">
            <a:xfrm>
              <a:off x="696" y="864"/>
              <a:ext cx="3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ea typeface="宋体" panose="02010600030101010101" pitchFamily="2" charset="-122"/>
                </a:rPr>
                <a:t>i</a:t>
              </a:r>
              <a:r>
                <a:rPr kumimoji="1" lang="en-US" altLang="zh-CN" b="1">
                  <a:ea typeface="宋体" panose="02010600030101010101" pitchFamily="2" charset="-122"/>
                </a:rPr>
                <a:t>(</a:t>
              </a:r>
              <a:r>
                <a:rPr kumimoji="1" lang="en-US" altLang="zh-CN" b="1" i="1">
                  <a:ea typeface="宋体" panose="02010600030101010101" pitchFamily="2" charset="-122"/>
                </a:rPr>
                <a:t>t</a:t>
              </a:r>
              <a:r>
                <a:rPr kumimoji="1" lang="en-US" altLang="zh-CN" b="1">
                  <a:ea typeface="宋体" panose="02010600030101010101" pitchFamily="2" charset="-122"/>
                </a:rPr>
                <a:t>)</a:t>
              </a:r>
            </a:p>
          </p:txBody>
        </p:sp>
        <p:sp>
          <p:nvSpPr>
            <p:cNvPr id="22" name="Text Box 106">
              <a:extLst>
                <a:ext uri="{FF2B5EF4-FFF2-40B4-BE49-F238E27FC236}">
                  <a16:creationId xmlns:a16="http://schemas.microsoft.com/office/drawing/2014/main" id="{8677001B-1014-40BA-8E12-558424DEC107}"/>
                </a:ext>
              </a:extLst>
            </p:cNvPr>
            <p:cNvSpPr txBox="1">
              <a:spLocks noChangeArrowheads="1"/>
            </p:cNvSpPr>
            <p:nvPr/>
          </p:nvSpPr>
          <p:spPr bwMode="auto">
            <a:xfrm>
              <a:off x="1351" y="140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ea typeface="宋体" panose="02010600030101010101" pitchFamily="2" charset="-122"/>
                </a:rPr>
                <a:t>R</a:t>
              </a:r>
            </a:p>
          </p:txBody>
        </p:sp>
        <p:sp>
          <p:nvSpPr>
            <p:cNvPr id="23" name="Oval 107">
              <a:extLst>
                <a:ext uri="{FF2B5EF4-FFF2-40B4-BE49-F238E27FC236}">
                  <a16:creationId xmlns:a16="http://schemas.microsoft.com/office/drawing/2014/main" id="{679BD27E-48AA-47B8-8798-F2CA46FAB5DC}"/>
                </a:ext>
              </a:extLst>
            </p:cNvPr>
            <p:cNvSpPr>
              <a:spLocks noChangeArrowheads="1"/>
            </p:cNvSpPr>
            <p:nvPr/>
          </p:nvSpPr>
          <p:spPr bwMode="auto">
            <a:xfrm>
              <a:off x="672" y="192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4" name="Oval 108">
              <a:extLst>
                <a:ext uri="{FF2B5EF4-FFF2-40B4-BE49-F238E27FC236}">
                  <a16:creationId xmlns:a16="http://schemas.microsoft.com/office/drawing/2014/main" id="{ACA83298-D181-4B12-9328-A2D0CD2D7384}"/>
                </a:ext>
              </a:extLst>
            </p:cNvPr>
            <p:cNvSpPr>
              <a:spLocks noChangeArrowheads="1"/>
            </p:cNvSpPr>
            <p:nvPr/>
          </p:nvSpPr>
          <p:spPr bwMode="auto">
            <a:xfrm>
              <a:off x="672" y="120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5" name="Text Box 109">
              <a:extLst>
                <a:ext uri="{FF2B5EF4-FFF2-40B4-BE49-F238E27FC236}">
                  <a16:creationId xmlns:a16="http://schemas.microsoft.com/office/drawing/2014/main" id="{9E05B853-DA04-41A8-9129-7BBD9C9BF0E7}"/>
                </a:ext>
              </a:extLst>
            </p:cNvPr>
            <p:cNvSpPr txBox="1">
              <a:spLocks noChangeArrowheads="1"/>
            </p:cNvSpPr>
            <p:nvPr/>
          </p:nvSpPr>
          <p:spPr bwMode="auto">
            <a:xfrm>
              <a:off x="592" y="120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ea typeface="宋体" panose="02010600030101010101" pitchFamily="2" charset="-122"/>
                </a:rPr>
                <a:t>+</a:t>
              </a:r>
            </a:p>
          </p:txBody>
        </p:sp>
        <p:sp>
          <p:nvSpPr>
            <p:cNvPr id="26" name="Text Box 110">
              <a:extLst>
                <a:ext uri="{FF2B5EF4-FFF2-40B4-BE49-F238E27FC236}">
                  <a16:creationId xmlns:a16="http://schemas.microsoft.com/office/drawing/2014/main" id="{433953E2-DDCF-43AC-923B-8D03BC23F6D0}"/>
                </a:ext>
              </a:extLst>
            </p:cNvPr>
            <p:cNvSpPr txBox="1">
              <a:spLocks noChangeArrowheads="1"/>
            </p:cNvSpPr>
            <p:nvPr/>
          </p:nvSpPr>
          <p:spPr bwMode="auto">
            <a:xfrm>
              <a:off x="604" y="16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latin typeface="宋体" panose="02010600030101010101" pitchFamily="2" charset="-122"/>
                  <a:ea typeface="宋体" panose="02010600030101010101" pitchFamily="2" charset="-122"/>
                </a:rPr>
                <a:t>-</a:t>
              </a:r>
              <a:endParaRPr kumimoji="1" lang="en-US" altLang="zh-CN" b="1">
                <a:ea typeface="宋体" panose="02010600030101010101" pitchFamily="2" charset="-122"/>
              </a:endParaRPr>
            </a:p>
          </p:txBody>
        </p:sp>
      </p:grpSp>
      <p:grpSp>
        <p:nvGrpSpPr>
          <p:cNvPr id="4" name="组合 3">
            <a:extLst>
              <a:ext uri="{FF2B5EF4-FFF2-40B4-BE49-F238E27FC236}">
                <a16:creationId xmlns:a16="http://schemas.microsoft.com/office/drawing/2014/main" id="{B108F617-8419-460E-92BC-C66B35F92EB1}"/>
              </a:ext>
            </a:extLst>
          </p:cNvPr>
          <p:cNvGrpSpPr/>
          <p:nvPr/>
        </p:nvGrpSpPr>
        <p:grpSpPr>
          <a:xfrm>
            <a:off x="2887767" y="3167390"/>
            <a:ext cx="4080282" cy="523220"/>
            <a:chOff x="2893041" y="3579896"/>
            <a:chExt cx="4080282" cy="523220"/>
          </a:xfrm>
        </p:grpSpPr>
        <p:graphicFrame>
          <p:nvGraphicFramePr>
            <p:cNvPr id="2" name="对象 1">
              <a:extLst>
                <a:ext uri="{FF2B5EF4-FFF2-40B4-BE49-F238E27FC236}">
                  <a16:creationId xmlns:a16="http://schemas.microsoft.com/office/drawing/2014/main" id="{C7591832-82CD-4BBC-BA82-0210932D7C18}"/>
                </a:ext>
              </a:extLst>
            </p:cNvPr>
            <p:cNvGraphicFramePr>
              <a:graphicFrameLocks noChangeAspect="1"/>
            </p:cNvGraphicFramePr>
            <p:nvPr>
              <p:extLst>
                <p:ext uri="{D42A27DB-BD31-4B8C-83A1-F6EECF244321}">
                  <p14:modId xmlns:p14="http://schemas.microsoft.com/office/powerpoint/2010/main" val="1727256726"/>
                </p:ext>
              </p:extLst>
            </p:nvPr>
          </p:nvGraphicFramePr>
          <p:xfrm>
            <a:off x="3990975" y="3579896"/>
            <a:ext cx="2982348" cy="523219"/>
          </p:xfrm>
          <a:graphic>
            <a:graphicData uri="http://schemas.openxmlformats.org/presentationml/2006/ole">
              <mc:AlternateContent xmlns:mc="http://schemas.openxmlformats.org/markup-compatibility/2006">
                <mc:Choice xmlns:v="urn:schemas-microsoft-com:vml" Requires="v">
                  <p:oleObj spid="_x0000_s132520" name="Equation" r:id="rId5" imgW="1447560" imgH="253800" progId="Equation.DSMT4">
                    <p:embed/>
                  </p:oleObj>
                </mc:Choice>
                <mc:Fallback>
                  <p:oleObj name="Equation" r:id="rId5" imgW="1447560" imgH="253800" progId="Equation.DSMT4">
                    <p:embed/>
                    <p:pic>
                      <p:nvPicPr>
                        <p:cNvPr id="0" name=""/>
                        <p:cNvPicPr/>
                        <p:nvPr/>
                      </p:nvPicPr>
                      <p:blipFill>
                        <a:blip r:embed="rId6"/>
                        <a:stretch>
                          <a:fillRect/>
                        </a:stretch>
                      </p:blipFill>
                      <p:spPr>
                        <a:xfrm>
                          <a:off x="3990975" y="3579896"/>
                          <a:ext cx="2982348" cy="523219"/>
                        </a:xfrm>
                        <a:prstGeom prst="rect">
                          <a:avLst/>
                        </a:prstGeom>
                      </p:spPr>
                    </p:pic>
                  </p:oleObj>
                </mc:Fallback>
              </mc:AlternateContent>
            </a:graphicData>
          </a:graphic>
        </p:graphicFrame>
        <p:sp>
          <p:nvSpPr>
            <p:cNvPr id="28" name="Text Box 92">
              <a:extLst>
                <a:ext uri="{FF2B5EF4-FFF2-40B4-BE49-F238E27FC236}">
                  <a16:creationId xmlns:a16="http://schemas.microsoft.com/office/drawing/2014/main" id="{25807D9A-9D29-4C84-8C39-B241AEE8303D}"/>
                </a:ext>
              </a:extLst>
            </p:cNvPr>
            <p:cNvSpPr txBox="1">
              <a:spLocks noChangeArrowheads="1"/>
            </p:cNvSpPr>
            <p:nvPr/>
          </p:nvSpPr>
          <p:spPr bwMode="auto">
            <a:xfrm>
              <a:off x="2893041" y="3579896"/>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已知：</a:t>
              </a:r>
            </a:p>
          </p:txBody>
        </p:sp>
      </p:grpSp>
      <p:grpSp>
        <p:nvGrpSpPr>
          <p:cNvPr id="6" name="组合 5">
            <a:extLst>
              <a:ext uri="{FF2B5EF4-FFF2-40B4-BE49-F238E27FC236}">
                <a16:creationId xmlns:a16="http://schemas.microsoft.com/office/drawing/2014/main" id="{FD82C554-2077-471D-B4A3-F78F0486847D}"/>
              </a:ext>
            </a:extLst>
          </p:cNvPr>
          <p:cNvGrpSpPr/>
          <p:nvPr/>
        </p:nvGrpSpPr>
        <p:grpSpPr>
          <a:xfrm>
            <a:off x="2887862" y="3929121"/>
            <a:ext cx="5450537" cy="529129"/>
            <a:chOff x="3450520" y="4275569"/>
            <a:chExt cx="5450537" cy="529129"/>
          </a:xfrm>
        </p:grpSpPr>
        <p:graphicFrame>
          <p:nvGraphicFramePr>
            <p:cNvPr id="5" name="对象 4">
              <a:extLst>
                <a:ext uri="{FF2B5EF4-FFF2-40B4-BE49-F238E27FC236}">
                  <a16:creationId xmlns:a16="http://schemas.microsoft.com/office/drawing/2014/main" id="{F82F2DC0-8C79-4091-A388-5E6B98952639}"/>
                </a:ext>
              </a:extLst>
            </p:cNvPr>
            <p:cNvGraphicFramePr>
              <a:graphicFrameLocks noChangeAspect="1"/>
            </p:cNvGraphicFramePr>
            <p:nvPr>
              <p:extLst>
                <p:ext uri="{D42A27DB-BD31-4B8C-83A1-F6EECF244321}">
                  <p14:modId xmlns:p14="http://schemas.microsoft.com/office/powerpoint/2010/main" val="678681543"/>
                </p:ext>
              </p:extLst>
            </p:nvPr>
          </p:nvGraphicFramePr>
          <p:xfrm>
            <a:off x="4479924" y="4281487"/>
            <a:ext cx="4421133" cy="523211"/>
          </p:xfrm>
          <a:graphic>
            <a:graphicData uri="http://schemas.openxmlformats.org/presentationml/2006/ole">
              <mc:AlternateContent xmlns:mc="http://schemas.openxmlformats.org/markup-compatibility/2006">
                <mc:Choice xmlns:v="urn:schemas-microsoft-com:vml" Requires="v">
                  <p:oleObj spid="_x0000_s132521" name="Equation" r:id="rId7" imgW="2145960" imgH="253800" progId="Equation.DSMT4">
                    <p:embed/>
                  </p:oleObj>
                </mc:Choice>
                <mc:Fallback>
                  <p:oleObj name="Equation" r:id="rId7" imgW="2145960" imgH="253800" progId="Equation.DSMT4">
                    <p:embed/>
                    <p:pic>
                      <p:nvPicPr>
                        <p:cNvPr id="0" name=""/>
                        <p:cNvPicPr/>
                        <p:nvPr/>
                      </p:nvPicPr>
                      <p:blipFill>
                        <a:blip r:embed="rId8"/>
                        <a:stretch>
                          <a:fillRect/>
                        </a:stretch>
                      </p:blipFill>
                      <p:spPr>
                        <a:xfrm>
                          <a:off x="4479924" y="4281487"/>
                          <a:ext cx="4421133" cy="523211"/>
                        </a:xfrm>
                        <a:prstGeom prst="rect">
                          <a:avLst/>
                        </a:prstGeom>
                      </p:spPr>
                    </p:pic>
                  </p:oleObj>
                </mc:Fallback>
              </mc:AlternateContent>
            </a:graphicData>
          </a:graphic>
        </p:graphicFrame>
        <p:sp>
          <p:nvSpPr>
            <p:cNvPr id="30" name="Text Box 92">
              <a:extLst>
                <a:ext uri="{FF2B5EF4-FFF2-40B4-BE49-F238E27FC236}">
                  <a16:creationId xmlns:a16="http://schemas.microsoft.com/office/drawing/2014/main" id="{87D8FC7D-C137-483D-A315-5C7D7CEB0116}"/>
                </a:ext>
              </a:extLst>
            </p:cNvPr>
            <p:cNvSpPr txBox="1">
              <a:spLocks noChangeArrowheads="1"/>
            </p:cNvSpPr>
            <p:nvPr/>
          </p:nvSpPr>
          <p:spPr bwMode="auto">
            <a:xfrm>
              <a:off x="3450520" y="4275569"/>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则有：</a:t>
              </a:r>
            </a:p>
          </p:txBody>
        </p:sp>
      </p:grpSp>
      <p:sp>
        <p:nvSpPr>
          <p:cNvPr id="32" name="Text Box 92">
            <a:extLst>
              <a:ext uri="{FF2B5EF4-FFF2-40B4-BE49-F238E27FC236}">
                <a16:creationId xmlns:a16="http://schemas.microsoft.com/office/drawing/2014/main" id="{689DADC4-B2EA-4DF4-BA4F-036F8C60F9BA}"/>
              </a:ext>
            </a:extLst>
          </p:cNvPr>
          <p:cNvSpPr txBox="1">
            <a:spLocks noChangeArrowheads="1"/>
          </p:cNvSpPr>
          <p:nvPr/>
        </p:nvSpPr>
        <p:spPr bwMode="auto">
          <a:xfrm>
            <a:off x="8338399" y="2404468"/>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相量形式：</a:t>
            </a:r>
          </a:p>
        </p:txBody>
      </p:sp>
      <p:grpSp>
        <p:nvGrpSpPr>
          <p:cNvPr id="29" name="组合 28">
            <a:extLst>
              <a:ext uri="{FF2B5EF4-FFF2-40B4-BE49-F238E27FC236}">
                <a16:creationId xmlns:a16="http://schemas.microsoft.com/office/drawing/2014/main" id="{BAF3782E-1397-4947-96C4-47FC1D75F70B}"/>
              </a:ext>
            </a:extLst>
          </p:cNvPr>
          <p:cNvGrpSpPr/>
          <p:nvPr/>
        </p:nvGrpSpPr>
        <p:grpSpPr>
          <a:xfrm>
            <a:off x="913012" y="4460930"/>
            <a:ext cx="1670050" cy="2250520"/>
            <a:chOff x="9623330" y="3518476"/>
            <a:chExt cx="1670050" cy="2250520"/>
          </a:xfrm>
        </p:grpSpPr>
        <p:sp>
          <p:nvSpPr>
            <p:cNvPr id="34" name="Text Box 95">
              <a:extLst>
                <a:ext uri="{FF2B5EF4-FFF2-40B4-BE49-F238E27FC236}">
                  <a16:creationId xmlns:a16="http://schemas.microsoft.com/office/drawing/2014/main" id="{F84743DA-9A88-4C37-948E-EED2CC4F5420}"/>
                </a:ext>
              </a:extLst>
            </p:cNvPr>
            <p:cNvSpPr txBox="1">
              <a:spLocks noChangeArrowheads="1"/>
            </p:cNvSpPr>
            <p:nvPr/>
          </p:nvSpPr>
          <p:spPr bwMode="auto">
            <a:xfrm>
              <a:off x="9623330" y="5399664"/>
              <a:ext cx="1107996" cy="369332"/>
            </a:xfrm>
            <a:prstGeom prst="rect">
              <a:avLst/>
            </a:prstGeom>
            <a:noFill/>
            <a:ln w="9525">
              <a:noFill/>
              <a:miter lim="800000"/>
              <a:headEnd/>
              <a:tailEnd/>
            </a:ln>
          </p:spPr>
          <p:txBody>
            <a:bodyPr wrap="none">
              <a:spAutoFit/>
            </a:bodyPr>
            <a:lstStyle/>
            <a:p>
              <a:pPr eaLnBrk="1" hangingPunct="1">
                <a:defRPr/>
              </a:pPr>
              <a:r>
                <a:rPr kumimoji="1" lang="zh-CN" altLang="en-US" b="1" dirty="0">
                  <a:latin typeface="+mn-ea"/>
                </a:rPr>
                <a:t>相量模型</a:t>
              </a:r>
            </a:p>
          </p:txBody>
        </p:sp>
        <p:grpSp>
          <p:nvGrpSpPr>
            <p:cNvPr id="35" name="Group 113">
              <a:extLst>
                <a:ext uri="{FF2B5EF4-FFF2-40B4-BE49-F238E27FC236}">
                  <a16:creationId xmlns:a16="http://schemas.microsoft.com/office/drawing/2014/main" id="{41DE8F2C-19B0-49D2-86E4-6E0B1A6BFEF5}"/>
                </a:ext>
              </a:extLst>
            </p:cNvPr>
            <p:cNvGrpSpPr>
              <a:grpSpLocks/>
            </p:cNvGrpSpPr>
            <p:nvPr/>
          </p:nvGrpSpPr>
          <p:grpSpPr bwMode="auto">
            <a:xfrm>
              <a:off x="9701118" y="3518476"/>
              <a:ext cx="1592262" cy="1728788"/>
              <a:chOff x="553" y="2607"/>
              <a:chExt cx="1003" cy="1089"/>
            </a:xfrm>
          </p:grpSpPr>
          <p:sp>
            <p:nvSpPr>
              <p:cNvPr id="36" name="Line 114">
                <a:extLst>
                  <a:ext uri="{FF2B5EF4-FFF2-40B4-BE49-F238E27FC236}">
                    <a16:creationId xmlns:a16="http://schemas.microsoft.com/office/drawing/2014/main" id="{CA65E907-C483-4BFC-B3C8-95BB4EAAB0F7}"/>
                  </a:ext>
                </a:extLst>
              </p:cNvPr>
              <p:cNvSpPr>
                <a:spLocks noChangeShapeType="1"/>
              </p:cNvSpPr>
              <p:nvPr/>
            </p:nvSpPr>
            <p:spPr bwMode="auto">
              <a:xfrm>
                <a:off x="1245" y="2940"/>
                <a:ext cx="0" cy="7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Rectangle 115">
                <a:extLst>
                  <a:ext uri="{FF2B5EF4-FFF2-40B4-BE49-F238E27FC236}">
                    <a16:creationId xmlns:a16="http://schemas.microsoft.com/office/drawing/2014/main" id="{EFCCA951-A645-4106-A331-CA53E927D274}"/>
                  </a:ext>
                </a:extLst>
              </p:cNvPr>
              <p:cNvSpPr>
                <a:spLocks noChangeArrowheads="1"/>
              </p:cNvSpPr>
              <p:nvPr/>
            </p:nvSpPr>
            <p:spPr bwMode="auto">
              <a:xfrm>
                <a:off x="1185" y="3132"/>
                <a:ext cx="120" cy="288"/>
              </a:xfrm>
              <a:prstGeom prst="rect">
                <a:avLst/>
              </a:prstGeom>
              <a:solidFill>
                <a:schemeClr val="bg1"/>
              </a:solidFill>
              <a:ln w="28575">
                <a:solidFill>
                  <a:schemeClr val="tx1"/>
                </a:solidFill>
                <a:miter lim="800000"/>
                <a:headEnd/>
                <a:tailEnd/>
              </a:ln>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8" name="Line 116">
                <a:extLst>
                  <a:ext uri="{FF2B5EF4-FFF2-40B4-BE49-F238E27FC236}">
                    <a16:creationId xmlns:a16="http://schemas.microsoft.com/office/drawing/2014/main" id="{3E9420CC-DB49-40A5-8FB8-13C1E857261A}"/>
                  </a:ext>
                </a:extLst>
              </p:cNvPr>
              <p:cNvSpPr>
                <a:spLocks noChangeShapeType="1"/>
              </p:cNvSpPr>
              <p:nvPr/>
            </p:nvSpPr>
            <p:spPr bwMode="auto">
              <a:xfrm>
                <a:off x="669" y="294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117">
                <a:extLst>
                  <a:ext uri="{FF2B5EF4-FFF2-40B4-BE49-F238E27FC236}">
                    <a16:creationId xmlns:a16="http://schemas.microsoft.com/office/drawing/2014/main" id="{6311C519-755C-466F-ACCA-FF28CC0A1265}"/>
                  </a:ext>
                </a:extLst>
              </p:cNvPr>
              <p:cNvSpPr>
                <a:spLocks noChangeShapeType="1"/>
              </p:cNvSpPr>
              <p:nvPr/>
            </p:nvSpPr>
            <p:spPr bwMode="auto">
              <a:xfrm>
                <a:off x="669" y="366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118">
                <a:extLst>
                  <a:ext uri="{FF2B5EF4-FFF2-40B4-BE49-F238E27FC236}">
                    <a16:creationId xmlns:a16="http://schemas.microsoft.com/office/drawing/2014/main" id="{18180594-07AB-43E5-A538-D0A7C8F0DC52}"/>
                  </a:ext>
                </a:extLst>
              </p:cNvPr>
              <p:cNvSpPr>
                <a:spLocks noChangeShapeType="1"/>
              </p:cNvSpPr>
              <p:nvPr/>
            </p:nvSpPr>
            <p:spPr bwMode="auto">
              <a:xfrm>
                <a:off x="693" y="2880"/>
                <a:ext cx="288" cy="0"/>
              </a:xfrm>
              <a:prstGeom prst="line">
                <a:avLst/>
              </a:prstGeom>
              <a:noFill/>
              <a:ln w="9525">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Text Box 119">
                <a:extLst>
                  <a:ext uri="{FF2B5EF4-FFF2-40B4-BE49-F238E27FC236}">
                    <a16:creationId xmlns:a16="http://schemas.microsoft.com/office/drawing/2014/main" id="{CEC3610E-6A1F-434E-8001-2F26E83C2549}"/>
                  </a:ext>
                </a:extLst>
              </p:cNvPr>
              <p:cNvSpPr txBox="1">
                <a:spLocks noChangeArrowheads="1"/>
              </p:cNvSpPr>
              <p:nvPr/>
            </p:nvSpPr>
            <p:spPr bwMode="auto">
              <a:xfrm>
                <a:off x="1312" y="313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dirty="0">
                    <a:ea typeface="宋体" panose="02010600030101010101" pitchFamily="2" charset="-122"/>
                  </a:rPr>
                  <a:t>R</a:t>
                </a:r>
              </a:p>
            </p:txBody>
          </p:sp>
          <p:sp>
            <p:nvSpPr>
              <p:cNvPr id="42" name="Oval 120">
                <a:extLst>
                  <a:ext uri="{FF2B5EF4-FFF2-40B4-BE49-F238E27FC236}">
                    <a16:creationId xmlns:a16="http://schemas.microsoft.com/office/drawing/2014/main" id="{FD8AA808-0044-4A29-9C8F-44C36D6562DE}"/>
                  </a:ext>
                </a:extLst>
              </p:cNvPr>
              <p:cNvSpPr>
                <a:spLocks noChangeArrowheads="1"/>
              </p:cNvSpPr>
              <p:nvPr/>
            </p:nvSpPr>
            <p:spPr bwMode="auto">
              <a:xfrm>
                <a:off x="633" y="3648"/>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3" name="Oval 121">
                <a:extLst>
                  <a:ext uri="{FF2B5EF4-FFF2-40B4-BE49-F238E27FC236}">
                    <a16:creationId xmlns:a16="http://schemas.microsoft.com/office/drawing/2014/main" id="{CD41BFDC-566F-4127-B21A-7FB0A043A637}"/>
                  </a:ext>
                </a:extLst>
              </p:cNvPr>
              <p:cNvSpPr>
                <a:spLocks noChangeArrowheads="1"/>
              </p:cNvSpPr>
              <p:nvPr/>
            </p:nvSpPr>
            <p:spPr bwMode="auto">
              <a:xfrm>
                <a:off x="633" y="2928"/>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4" name="Text Box 122">
                <a:extLst>
                  <a:ext uri="{FF2B5EF4-FFF2-40B4-BE49-F238E27FC236}">
                    <a16:creationId xmlns:a16="http://schemas.microsoft.com/office/drawing/2014/main" id="{C4AFA7C3-56FD-4FC2-B449-E58813A71910}"/>
                  </a:ext>
                </a:extLst>
              </p:cNvPr>
              <p:cNvSpPr txBox="1">
                <a:spLocks noChangeArrowheads="1"/>
              </p:cNvSpPr>
              <p:nvPr/>
            </p:nvSpPr>
            <p:spPr bwMode="auto">
              <a:xfrm>
                <a:off x="553" y="292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ea typeface="宋体" panose="02010600030101010101" pitchFamily="2" charset="-122"/>
                  </a:rPr>
                  <a:t>+</a:t>
                </a:r>
              </a:p>
            </p:txBody>
          </p:sp>
          <p:sp>
            <p:nvSpPr>
              <p:cNvPr id="45" name="Text Box 123">
                <a:extLst>
                  <a:ext uri="{FF2B5EF4-FFF2-40B4-BE49-F238E27FC236}">
                    <a16:creationId xmlns:a16="http://schemas.microsoft.com/office/drawing/2014/main" id="{0DC0508E-8C17-4841-9209-5DBB89EAD45E}"/>
                  </a:ext>
                </a:extLst>
              </p:cNvPr>
              <p:cNvSpPr txBox="1">
                <a:spLocks noChangeArrowheads="1"/>
              </p:cNvSpPr>
              <p:nvPr/>
            </p:nvSpPr>
            <p:spPr bwMode="auto">
              <a:xfrm>
                <a:off x="565" y="34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latin typeface="宋体" panose="02010600030101010101" pitchFamily="2" charset="-122"/>
                    <a:ea typeface="宋体" panose="02010600030101010101" pitchFamily="2" charset="-122"/>
                  </a:rPr>
                  <a:t>-</a:t>
                </a:r>
                <a:endParaRPr kumimoji="1" lang="en-US" altLang="zh-CN" b="1">
                  <a:ea typeface="宋体" panose="02010600030101010101" pitchFamily="2" charset="-122"/>
                </a:endParaRPr>
              </a:p>
            </p:txBody>
          </p:sp>
          <p:graphicFrame>
            <p:nvGraphicFramePr>
              <p:cNvPr id="46" name="Object 124">
                <a:extLst>
                  <a:ext uri="{FF2B5EF4-FFF2-40B4-BE49-F238E27FC236}">
                    <a16:creationId xmlns:a16="http://schemas.microsoft.com/office/drawing/2014/main" id="{75CFB668-F1CA-4B20-8285-D6A00440944F}"/>
                  </a:ext>
                </a:extLst>
              </p:cNvPr>
              <p:cNvGraphicFramePr>
                <a:graphicFrameLocks noChangeAspect="1"/>
              </p:cNvGraphicFramePr>
              <p:nvPr/>
            </p:nvGraphicFramePr>
            <p:xfrm>
              <a:off x="566" y="3176"/>
              <a:ext cx="241" cy="280"/>
            </p:xfrm>
            <a:graphic>
              <a:graphicData uri="http://schemas.openxmlformats.org/presentationml/2006/ole">
                <mc:AlternateContent xmlns:mc="http://schemas.openxmlformats.org/markup-compatibility/2006">
                  <mc:Choice xmlns:v="urn:schemas-microsoft-com:vml" Requires="v">
                    <p:oleObj spid="_x0000_s132522" name="公式" r:id="rId9" imgW="241195" imgH="279279" progId="Equation.3">
                      <p:embed/>
                    </p:oleObj>
                  </mc:Choice>
                  <mc:Fallback>
                    <p:oleObj name="公式" r:id="rId9" imgW="241195" imgH="279279" progId="Equation.3">
                      <p:embed/>
                      <p:pic>
                        <p:nvPicPr>
                          <p:cNvPr id="31776" name="Object 124">
                            <a:extLst>
                              <a:ext uri="{FF2B5EF4-FFF2-40B4-BE49-F238E27FC236}">
                                <a16:creationId xmlns:a16="http://schemas.microsoft.com/office/drawing/2014/main" id="{0B89B848-3509-431F-A82A-CED2F9264B8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6" y="3176"/>
                            <a:ext cx="241"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125">
                <a:extLst>
                  <a:ext uri="{FF2B5EF4-FFF2-40B4-BE49-F238E27FC236}">
                    <a16:creationId xmlns:a16="http://schemas.microsoft.com/office/drawing/2014/main" id="{CF836DBA-00B9-4887-9131-C730DFEC0B07}"/>
                  </a:ext>
                </a:extLst>
              </p:cNvPr>
              <p:cNvGraphicFramePr>
                <a:graphicFrameLocks noChangeAspect="1"/>
              </p:cNvGraphicFramePr>
              <p:nvPr/>
            </p:nvGraphicFramePr>
            <p:xfrm>
              <a:off x="760" y="2607"/>
              <a:ext cx="140" cy="266"/>
            </p:xfrm>
            <a:graphic>
              <a:graphicData uri="http://schemas.openxmlformats.org/presentationml/2006/ole">
                <mc:AlternateContent xmlns:mc="http://schemas.openxmlformats.org/markup-compatibility/2006">
                  <mc:Choice xmlns:v="urn:schemas-microsoft-com:vml" Requires="v">
                    <p:oleObj spid="_x0000_s132523" name="公式" r:id="rId11" imgW="139579" imgH="266469" progId="Equation.3">
                      <p:embed/>
                    </p:oleObj>
                  </mc:Choice>
                  <mc:Fallback>
                    <p:oleObj name="公式" r:id="rId11" imgW="139579" imgH="266469" progId="Equation.3">
                      <p:embed/>
                      <p:pic>
                        <p:nvPicPr>
                          <p:cNvPr id="31777" name="Object 125">
                            <a:extLst>
                              <a:ext uri="{FF2B5EF4-FFF2-40B4-BE49-F238E27FC236}">
                                <a16:creationId xmlns:a16="http://schemas.microsoft.com/office/drawing/2014/main" id="{D1ECFB75-F9D8-4884-A62A-F46C4718FD0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0" y="2607"/>
                            <a:ext cx="140"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31" name="对象 30">
            <a:extLst>
              <a:ext uri="{FF2B5EF4-FFF2-40B4-BE49-F238E27FC236}">
                <a16:creationId xmlns:a16="http://schemas.microsoft.com/office/drawing/2014/main" id="{DC1572B9-028C-4615-B857-40AC207450F0}"/>
              </a:ext>
            </a:extLst>
          </p:cNvPr>
          <p:cNvGraphicFramePr>
            <a:graphicFrameLocks noChangeAspect="1"/>
          </p:cNvGraphicFramePr>
          <p:nvPr>
            <p:extLst>
              <p:ext uri="{D42A27DB-BD31-4B8C-83A1-F6EECF244321}">
                <p14:modId xmlns:p14="http://schemas.microsoft.com/office/powerpoint/2010/main" val="404049672"/>
              </p:ext>
            </p:extLst>
          </p:nvPr>
        </p:nvGraphicFramePr>
        <p:xfrm>
          <a:off x="8466851" y="3167398"/>
          <a:ext cx="1762395" cy="523211"/>
        </p:xfrm>
        <a:graphic>
          <a:graphicData uri="http://schemas.openxmlformats.org/presentationml/2006/ole">
            <mc:AlternateContent xmlns:mc="http://schemas.openxmlformats.org/markup-compatibility/2006">
              <mc:Choice xmlns:v="urn:schemas-microsoft-com:vml" Requires="v">
                <p:oleObj spid="_x0000_s132524" name="Equation" r:id="rId13" imgW="812520" imgH="241200" progId="Equation.DSMT4">
                  <p:embed/>
                </p:oleObj>
              </mc:Choice>
              <mc:Fallback>
                <p:oleObj name="Equation" r:id="rId13" imgW="812520" imgH="241200" progId="Equation.DSMT4">
                  <p:embed/>
                  <p:pic>
                    <p:nvPicPr>
                      <p:cNvPr id="0" name=""/>
                      <p:cNvPicPr/>
                      <p:nvPr/>
                    </p:nvPicPr>
                    <p:blipFill>
                      <a:blip r:embed="rId14"/>
                      <a:stretch>
                        <a:fillRect/>
                      </a:stretch>
                    </p:blipFill>
                    <p:spPr>
                      <a:xfrm>
                        <a:off x="8466851" y="3167398"/>
                        <a:ext cx="1762395" cy="523211"/>
                      </a:xfrm>
                      <a:prstGeom prst="rect">
                        <a:avLst/>
                      </a:prstGeom>
                    </p:spPr>
                  </p:pic>
                </p:oleObj>
              </mc:Fallback>
            </mc:AlternateContent>
          </a:graphicData>
        </a:graphic>
      </p:graphicFrame>
      <p:graphicFrame>
        <p:nvGraphicFramePr>
          <p:cNvPr id="33" name="对象 32">
            <a:extLst>
              <a:ext uri="{FF2B5EF4-FFF2-40B4-BE49-F238E27FC236}">
                <a16:creationId xmlns:a16="http://schemas.microsoft.com/office/drawing/2014/main" id="{B0C4723D-FB98-4577-BE76-F82BE50EFDBF}"/>
              </a:ext>
            </a:extLst>
          </p:cNvPr>
          <p:cNvGraphicFramePr>
            <a:graphicFrameLocks noChangeAspect="1"/>
          </p:cNvGraphicFramePr>
          <p:nvPr>
            <p:extLst>
              <p:ext uri="{D42A27DB-BD31-4B8C-83A1-F6EECF244321}">
                <p14:modId xmlns:p14="http://schemas.microsoft.com/office/powerpoint/2010/main" val="2883701539"/>
              </p:ext>
            </p:extLst>
          </p:nvPr>
        </p:nvGraphicFramePr>
        <p:xfrm>
          <a:off x="8462917" y="3929391"/>
          <a:ext cx="2258064" cy="523210"/>
        </p:xfrm>
        <a:graphic>
          <a:graphicData uri="http://schemas.openxmlformats.org/presentationml/2006/ole">
            <mc:AlternateContent xmlns:mc="http://schemas.openxmlformats.org/markup-compatibility/2006">
              <mc:Choice xmlns:v="urn:schemas-microsoft-com:vml" Requires="v">
                <p:oleObj spid="_x0000_s132525" name="Equation" r:id="rId15" imgW="1041120" imgH="241200" progId="Equation.DSMT4">
                  <p:embed/>
                </p:oleObj>
              </mc:Choice>
              <mc:Fallback>
                <p:oleObj name="Equation" r:id="rId15" imgW="1041120" imgH="241200" progId="Equation.DSMT4">
                  <p:embed/>
                  <p:pic>
                    <p:nvPicPr>
                      <p:cNvPr id="0" name=""/>
                      <p:cNvPicPr/>
                      <p:nvPr/>
                    </p:nvPicPr>
                    <p:blipFill>
                      <a:blip r:embed="rId16"/>
                      <a:stretch>
                        <a:fillRect/>
                      </a:stretch>
                    </p:blipFill>
                    <p:spPr>
                      <a:xfrm>
                        <a:off x="8462917" y="3929391"/>
                        <a:ext cx="2258064" cy="523210"/>
                      </a:xfrm>
                      <a:prstGeom prst="rect">
                        <a:avLst/>
                      </a:prstGeom>
                    </p:spPr>
                  </p:pic>
                </p:oleObj>
              </mc:Fallback>
            </mc:AlternateContent>
          </a:graphicData>
        </a:graphic>
      </p:graphicFrame>
      <p:sp>
        <p:nvSpPr>
          <p:cNvPr id="48" name="矩形 47">
            <a:extLst>
              <a:ext uri="{FF2B5EF4-FFF2-40B4-BE49-F238E27FC236}">
                <a16:creationId xmlns:a16="http://schemas.microsoft.com/office/drawing/2014/main" id="{41515CC0-9846-453E-BB9C-FDB3298E03BC}"/>
              </a:ext>
            </a:extLst>
          </p:cNvPr>
          <p:cNvSpPr/>
          <p:nvPr/>
        </p:nvSpPr>
        <p:spPr>
          <a:xfrm>
            <a:off x="2864223" y="4697960"/>
            <a:ext cx="3429144" cy="523220"/>
          </a:xfrm>
          <a:prstGeom prst="rect">
            <a:avLst/>
          </a:prstGeom>
        </p:spPr>
        <p:txBody>
          <a:bodyPr wrap="none">
            <a:spAutoFit/>
          </a:bodyPr>
          <a:lstStyle/>
          <a:p>
            <a:pPr>
              <a:spcBef>
                <a:spcPct val="50000"/>
              </a:spcBef>
            </a:pPr>
            <a:r>
              <a:rPr kumimoji="1" lang="zh-CN" altLang="en-US" sz="2800" b="1" dirty="0">
                <a:latin typeface="+mn-ea"/>
              </a:rPr>
              <a:t>有效值关系：</a:t>
            </a:r>
            <a:r>
              <a:rPr kumimoji="1" lang="en-US" altLang="zh-CN" sz="2800" b="1" i="1" dirty="0">
                <a:solidFill>
                  <a:srgbClr val="FF0000"/>
                </a:solidFill>
                <a:latin typeface="Times New Roman" panose="02020603050405020304" pitchFamily="18" charset="0"/>
                <a:cs typeface="Times New Roman" panose="02020603050405020304" pitchFamily="18" charset="0"/>
              </a:rPr>
              <a:t>U</a:t>
            </a:r>
            <a:r>
              <a:rPr kumimoji="1" lang="en-US" altLang="zh-CN" sz="2800" b="1" i="1" baseline="-25000" dirty="0">
                <a:solidFill>
                  <a:srgbClr val="FF0000"/>
                </a:solidFill>
                <a:latin typeface="Times New Roman" panose="02020603050405020304" pitchFamily="18" charset="0"/>
                <a:cs typeface="Times New Roman" panose="02020603050405020304" pitchFamily="18" charset="0"/>
              </a:rPr>
              <a:t>R</a:t>
            </a:r>
            <a:r>
              <a:rPr kumimoji="1" lang="en-US" altLang="zh-CN" sz="2800" b="1" dirty="0">
                <a:solidFill>
                  <a:srgbClr val="FF0000"/>
                </a:solidFill>
                <a:latin typeface="Times New Roman" panose="02020603050405020304" pitchFamily="18" charset="0"/>
                <a:cs typeface="Times New Roman" panose="02020603050405020304" pitchFamily="18" charset="0"/>
              </a:rPr>
              <a:t>=</a:t>
            </a:r>
            <a:r>
              <a:rPr kumimoji="1" lang="en-US" altLang="zh-CN" sz="2800" b="1" i="1" dirty="0">
                <a:solidFill>
                  <a:srgbClr val="FF0000"/>
                </a:solidFill>
                <a:latin typeface="Times New Roman" panose="02020603050405020304" pitchFamily="18" charset="0"/>
                <a:cs typeface="Times New Roman" panose="02020603050405020304" pitchFamily="18" charset="0"/>
              </a:rPr>
              <a:t>RI</a:t>
            </a:r>
            <a:endParaRPr kumimoji="1"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71049B04-EAAE-4D5F-A226-79251A4D916A}"/>
              </a:ext>
            </a:extLst>
          </p:cNvPr>
          <p:cNvSpPr/>
          <p:nvPr/>
        </p:nvSpPr>
        <p:spPr>
          <a:xfrm>
            <a:off x="6594734" y="4675898"/>
            <a:ext cx="5024132" cy="523220"/>
          </a:xfrm>
          <a:prstGeom prst="rect">
            <a:avLst/>
          </a:prstGeom>
        </p:spPr>
        <p:txBody>
          <a:bodyPr wrap="none">
            <a:spAutoFit/>
          </a:bodyPr>
          <a:lstStyle/>
          <a:p>
            <a:pPr>
              <a:spcBef>
                <a:spcPct val="50000"/>
              </a:spcBef>
              <a:defRPr/>
            </a:pPr>
            <a:r>
              <a:rPr kumimoji="1" lang="zh-CN" altLang="en-US" sz="2800" b="1" dirty="0">
                <a:latin typeface="+mn-ea"/>
              </a:rPr>
              <a:t>相位关系：</a:t>
            </a:r>
            <a:r>
              <a:rPr lang="zh-CN" altLang="en-US" sz="2800" b="1" i="1" dirty="0">
                <a:solidFill>
                  <a:srgbClr val="FF0000"/>
                </a:solidFill>
                <a:latin typeface="Times New Roman" panose="02020603050405020304" pitchFamily="18" charset="0"/>
                <a:cs typeface="Times New Roman" panose="02020603050405020304" pitchFamily="18" charset="0"/>
                <a:sym typeface="Symbol" pitchFamily="18" charset="2"/>
              </a:rPr>
              <a:t></a:t>
            </a:r>
            <a:r>
              <a:rPr kumimoji="1" lang="en-US" altLang="zh-CN" sz="2800" b="1" i="1" baseline="-25000" dirty="0">
                <a:solidFill>
                  <a:srgbClr val="FF0000"/>
                </a:solidFill>
                <a:latin typeface="Times New Roman" panose="02020603050405020304" pitchFamily="18" charset="0"/>
                <a:cs typeface="Times New Roman" panose="02020603050405020304" pitchFamily="18" charset="0"/>
                <a:sym typeface="Symbol" pitchFamily="18" charset="2"/>
              </a:rPr>
              <a:t>u</a:t>
            </a:r>
            <a:r>
              <a:rPr kumimoji="1" lang="en-US" altLang="zh-CN" sz="2800" b="1" dirty="0">
                <a:solidFill>
                  <a:srgbClr val="FF0000"/>
                </a:solidFill>
                <a:latin typeface="Times New Roman" panose="02020603050405020304" pitchFamily="18" charset="0"/>
                <a:cs typeface="Times New Roman" panose="02020603050405020304" pitchFamily="18" charset="0"/>
                <a:sym typeface="Symbol" pitchFamily="18" charset="2"/>
              </a:rPr>
              <a:t>= </a:t>
            </a:r>
            <a:r>
              <a:rPr lang="en-US" altLang="zh-CN" sz="2800" b="1" i="1" dirty="0">
                <a:solidFill>
                  <a:srgbClr val="FF0000"/>
                </a:solidFill>
                <a:latin typeface="Times New Roman" panose="02020603050405020304" pitchFamily="18" charset="0"/>
                <a:cs typeface="Times New Roman" panose="02020603050405020304" pitchFamily="18" charset="0"/>
                <a:sym typeface="Symbol" pitchFamily="18" charset="2"/>
              </a:rPr>
              <a:t></a:t>
            </a:r>
            <a:r>
              <a:rPr kumimoji="1" lang="en-US" altLang="zh-CN" sz="2800" b="1" i="1" baseline="-25000" dirty="0" err="1">
                <a:solidFill>
                  <a:srgbClr val="FF0000"/>
                </a:solidFill>
                <a:latin typeface="Times New Roman" panose="02020603050405020304" pitchFamily="18" charset="0"/>
                <a:cs typeface="Times New Roman" panose="02020603050405020304" pitchFamily="18" charset="0"/>
                <a:sym typeface="Symbol" pitchFamily="18" charset="2"/>
              </a:rPr>
              <a:t>i</a:t>
            </a:r>
            <a:r>
              <a:rPr kumimoji="1" lang="en-US" altLang="zh-CN" sz="2800" b="1" i="1" baseline="-25000" dirty="0">
                <a:latin typeface="Times New Roman" panose="02020603050405020304" pitchFamily="18" charset="0"/>
                <a:cs typeface="Times New Roman" panose="02020603050405020304" pitchFamily="18" charset="0"/>
                <a:sym typeface="Symbol" pitchFamily="18" charset="2"/>
              </a:rPr>
              <a:t> </a:t>
            </a:r>
            <a:r>
              <a:rPr kumimoji="1" lang="en-US" altLang="zh-CN" sz="2800" b="1" i="1" baseline="-25000" dirty="0">
                <a:latin typeface="+mn-ea"/>
                <a:sym typeface="Symbol" pitchFamily="18" charset="2"/>
              </a:rPr>
              <a:t>      </a:t>
            </a:r>
            <a:r>
              <a:rPr kumimoji="1" lang="en-US" altLang="zh-CN" sz="2800" b="1" dirty="0">
                <a:latin typeface="+mn-ea"/>
                <a:sym typeface="Symbol" pitchFamily="18" charset="2"/>
              </a:rPr>
              <a:t>(</a:t>
            </a:r>
            <a:r>
              <a:rPr kumimoji="1" lang="en-US" altLang="zh-CN" sz="2800" b="1" i="1" dirty="0">
                <a:latin typeface="Times New Roman" panose="02020603050405020304" pitchFamily="18" charset="0"/>
                <a:cs typeface="Times New Roman" panose="02020603050405020304" pitchFamily="18" charset="0"/>
                <a:sym typeface="Symbol" pitchFamily="18" charset="2"/>
              </a:rPr>
              <a:t>u</a:t>
            </a:r>
            <a:r>
              <a:rPr kumimoji="1" lang="en-US" altLang="zh-CN" sz="2800" b="1" dirty="0">
                <a:latin typeface="Times New Roman" panose="02020603050405020304" pitchFamily="18" charset="0"/>
                <a:cs typeface="Times New Roman" panose="02020603050405020304" pitchFamily="18" charset="0"/>
                <a:sym typeface="Symbol" pitchFamily="18" charset="2"/>
              </a:rPr>
              <a:t>, </a:t>
            </a:r>
            <a:r>
              <a:rPr kumimoji="1" lang="en-US" altLang="zh-CN" sz="2800" b="1" i="1" dirty="0" err="1">
                <a:latin typeface="Times New Roman" panose="02020603050405020304" pitchFamily="18" charset="0"/>
                <a:cs typeface="Times New Roman" panose="02020603050405020304" pitchFamily="18" charset="0"/>
                <a:sym typeface="Symbol" pitchFamily="18" charset="2"/>
              </a:rPr>
              <a:t>i</a:t>
            </a:r>
            <a:r>
              <a:rPr kumimoji="1" lang="zh-CN" altLang="zh-CN" sz="2800" b="1" dirty="0">
                <a:latin typeface="+mn-ea"/>
                <a:sym typeface="Symbol" pitchFamily="18" charset="2"/>
              </a:rPr>
              <a:t>同相</a:t>
            </a:r>
            <a:r>
              <a:rPr kumimoji="1" lang="en-US" altLang="zh-CN" sz="2800" b="1" dirty="0">
                <a:latin typeface="+mn-ea"/>
                <a:sym typeface="Symbol" pitchFamily="18" charset="2"/>
              </a:rPr>
              <a:t>)</a:t>
            </a:r>
          </a:p>
        </p:txBody>
      </p:sp>
      <p:grpSp>
        <p:nvGrpSpPr>
          <p:cNvPr id="52" name="组合 51">
            <a:extLst>
              <a:ext uri="{FF2B5EF4-FFF2-40B4-BE49-F238E27FC236}">
                <a16:creationId xmlns:a16="http://schemas.microsoft.com/office/drawing/2014/main" id="{8F10F7E2-A3B6-420B-841C-91A27EE82539}"/>
              </a:ext>
            </a:extLst>
          </p:cNvPr>
          <p:cNvGrpSpPr/>
          <p:nvPr/>
        </p:nvGrpSpPr>
        <p:grpSpPr>
          <a:xfrm>
            <a:off x="3917266" y="5460881"/>
            <a:ext cx="4972185" cy="523220"/>
            <a:chOff x="3917266" y="5460881"/>
            <a:chExt cx="4972185" cy="523220"/>
          </a:xfrm>
        </p:grpSpPr>
        <p:graphicFrame>
          <p:nvGraphicFramePr>
            <p:cNvPr id="51" name="对象 50">
              <a:extLst>
                <a:ext uri="{FF2B5EF4-FFF2-40B4-BE49-F238E27FC236}">
                  <a16:creationId xmlns:a16="http://schemas.microsoft.com/office/drawing/2014/main" id="{CAC3E57A-B5CE-41C1-8A07-36AD6810D0BF}"/>
                </a:ext>
              </a:extLst>
            </p:cNvPr>
            <p:cNvGraphicFramePr>
              <a:graphicFrameLocks noChangeAspect="1"/>
            </p:cNvGraphicFramePr>
            <p:nvPr>
              <p:extLst>
                <p:ext uri="{D42A27DB-BD31-4B8C-83A1-F6EECF244321}">
                  <p14:modId xmlns:p14="http://schemas.microsoft.com/office/powerpoint/2010/main" val="1251665107"/>
                </p:ext>
              </p:extLst>
            </p:nvPr>
          </p:nvGraphicFramePr>
          <p:xfrm>
            <a:off x="7624233" y="5460891"/>
            <a:ext cx="1265218" cy="523210"/>
          </p:xfrm>
          <a:graphic>
            <a:graphicData uri="http://schemas.openxmlformats.org/presentationml/2006/ole">
              <mc:AlternateContent xmlns:mc="http://schemas.openxmlformats.org/markup-compatibility/2006">
                <mc:Choice xmlns:v="urn:schemas-microsoft-com:vml" Requires="v">
                  <p:oleObj spid="_x0000_s132526" name="Equation" r:id="rId17" imgW="583920" imgH="241200" progId="Equation.DSMT4">
                    <p:embed/>
                  </p:oleObj>
                </mc:Choice>
                <mc:Fallback>
                  <p:oleObj name="Equation" r:id="rId17" imgW="583920" imgH="241200" progId="Equation.DSMT4">
                    <p:embed/>
                    <p:pic>
                      <p:nvPicPr>
                        <p:cNvPr id="0" name=""/>
                        <p:cNvPicPr/>
                        <p:nvPr/>
                      </p:nvPicPr>
                      <p:blipFill>
                        <a:blip r:embed="rId18"/>
                        <a:stretch>
                          <a:fillRect/>
                        </a:stretch>
                      </p:blipFill>
                      <p:spPr>
                        <a:xfrm>
                          <a:off x="7624233" y="5460891"/>
                          <a:ext cx="1265218" cy="523210"/>
                        </a:xfrm>
                        <a:prstGeom prst="rect">
                          <a:avLst/>
                        </a:prstGeom>
                      </p:spPr>
                    </p:pic>
                  </p:oleObj>
                </mc:Fallback>
              </mc:AlternateContent>
            </a:graphicData>
          </a:graphic>
        </p:graphicFrame>
        <p:sp>
          <p:nvSpPr>
            <p:cNvPr id="55" name="矩形 54">
              <a:extLst>
                <a:ext uri="{FF2B5EF4-FFF2-40B4-BE49-F238E27FC236}">
                  <a16:creationId xmlns:a16="http://schemas.microsoft.com/office/drawing/2014/main" id="{C8190F7F-44DB-4530-B6ED-A8DAB9220EFA}"/>
                </a:ext>
              </a:extLst>
            </p:cNvPr>
            <p:cNvSpPr/>
            <p:nvPr/>
          </p:nvSpPr>
          <p:spPr>
            <a:xfrm>
              <a:off x="3917266" y="5460881"/>
              <a:ext cx="3775393" cy="523220"/>
            </a:xfrm>
            <a:prstGeom prst="rect">
              <a:avLst/>
            </a:prstGeom>
          </p:spPr>
          <p:txBody>
            <a:bodyPr wrap="none">
              <a:spAutoFit/>
            </a:bodyPr>
            <a:lstStyle/>
            <a:p>
              <a:pPr>
                <a:spcBef>
                  <a:spcPct val="50000"/>
                </a:spcBef>
                <a:defRPr/>
              </a:pPr>
              <a:r>
                <a:rPr kumimoji="1" lang="zh-CN" altLang="en-US" sz="2800" b="1" dirty="0">
                  <a:latin typeface="+mn-ea"/>
                </a:rPr>
                <a:t>相量形式的欧姆定律：</a:t>
              </a:r>
              <a:endParaRPr kumimoji="1" lang="en-US" altLang="zh-CN" sz="2800" b="1" dirty="0">
                <a:latin typeface="+mn-ea"/>
                <a:sym typeface="Symbol" pitchFamily="18" charset="2"/>
              </a:endParaRPr>
            </a:p>
          </p:txBody>
        </p:sp>
      </p:grpSp>
      <p:sp>
        <p:nvSpPr>
          <p:cNvPr id="53" name="矩形 52">
            <a:extLst>
              <a:ext uri="{FF2B5EF4-FFF2-40B4-BE49-F238E27FC236}">
                <a16:creationId xmlns:a16="http://schemas.microsoft.com/office/drawing/2014/main" id="{09303C49-5F43-4D36-98BA-AB933843EA7E}"/>
              </a:ext>
            </a:extLst>
          </p:cNvPr>
          <p:cNvSpPr/>
          <p:nvPr/>
        </p:nvSpPr>
        <p:spPr>
          <a:xfrm>
            <a:off x="2887767" y="6228745"/>
            <a:ext cx="3799438" cy="523220"/>
          </a:xfrm>
          <a:prstGeom prst="rect">
            <a:avLst/>
          </a:prstGeom>
        </p:spPr>
        <p:txBody>
          <a:bodyPr wrap="none">
            <a:spAutoFit/>
          </a:bodyPr>
          <a:lstStyle/>
          <a:p>
            <a:r>
              <a:rPr kumimoji="1" lang="zh-CN" altLang="en-US" sz="2800" b="1" dirty="0">
                <a:solidFill>
                  <a:srgbClr val="FF0000"/>
                </a:solidFill>
                <a:latin typeface="+mn-ea"/>
              </a:rPr>
              <a:t>注</a:t>
            </a:r>
            <a:r>
              <a:rPr kumimoji="1" lang="zh-CN" altLang="en-US" sz="2800" b="1" dirty="0">
                <a:latin typeface="+mn-ea"/>
              </a:rPr>
              <a:t>：</a:t>
            </a:r>
            <a:r>
              <a:rPr kumimoji="1" lang="en-US" altLang="zh-CN" sz="2800" b="1" i="1" dirty="0" err="1">
                <a:latin typeface="Times New Roman" panose="02020603050405020304" pitchFamily="18" charset="0"/>
                <a:cs typeface="Times New Roman" panose="02020603050405020304" pitchFamily="18" charset="0"/>
              </a:rPr>
              <a:t>u</a:t>
            </a:r>
            <a:r>
              <a:rPr kumimoji="1" lang="en-US" altLang="zh-CN" sz="2800" b="1" baseline="-25000" dirty="0" err="1">
                <a:latin typeface="Times New Roman" panose="02020603050405020304" pitchFamily="18" charset="0"/>
                <a:cs typeface="Times New Roman" panose="02020603050405020304" pitchFamily="18" charset="0"/>
              </a:rPr>
              <a:t>R</a:t>
            </a:r>
            <a:r>
              <a:rPr kumimoji="1" lang="en-US" altLang="zh-CN" sz="2800" b="1" dirty="0">
                <a:latin typeface="Times New Roman" panose="02020603050405020304" pitchFamily="18" charset="0"/>
                <a:cs typeface="Times New Roman" panose="02020603050405020304" pitchFamily="18" charset="0"/>
              </a:rPr>
              <a:t>, </a:t>
            </a:r>
            <a:r>
              <a:rPr kumimoji="1" lang="en-US" altLang="zh-CN" sz="2800" b="1" i="1" dirty="0" err="1">
                <a:latin typeface="Times New Roman" panose="02020603050405020304" pitchFamily="18" charset="0"/>
                <a:cs typeface="Times New Roman" panose="02020603050405020304" pitchFamily="18" charset="0"/>
              </a:rPr>
              <a:t>i</a:t>
            </a:r>
            <a:r>
              <a:rPr kumimoji="1" lang="en-US" altLang="zh-CN" sz="2800" b="1" i="1" dirty="0">
                <a:latin typeface="Times New Roman" panose="02020603050405020304" pitchFamily="18" charset="0"/>
                <a:cs typeface="Times New Roman" panose="02020603050405020304" pitchFamily="18" charset="0"/>
              </a:rPr>
              <a:t> </a:t>
            </a:r>
            <a:r>
              <a:rPr kumimoji="1" lang="zh-CN" altLang="en-US" sz="2800" b="1" dirty="0">
                <a:latin typeface="+mn-ea"/>
              </a:rPr>
              <a:t>是同频正弦量</a:t>
            </a:r>
          </a:p>
        </p:txBody>
      </p:sp>
    </p:spTree>
    <p:custDataLst>
      <p:tags r:id="rId2"/>
    </p:custDataLst>
    <p:extLst>
      <p:ext uri="{BB962C8B-B14F-4D97-AF65-F5344CB8AC3E}">
        <p14:creationId xmlns:p14="http://schemas.microsoft.com/office/powerpoint/2010/main" val="21537551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3" presetClass="entr" presetSubtype="16"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fill="hold"/>
                                        <p:tgtEl>
                                          <p:spTgt spid="32"/>
                                        </p:tgtEl>
                                        <p:attrNameLst>
                                          <p:attrName>ppt_x</p:attrName>
                                        </p:attrNameLst>
                                      </p:cBhvr>
                                      <p:tavLst>
                                        <p:tav tm="0">
                                          <p:val>
                                            <p:strVal val="1+#ppt_w/2"/>
                                          </p:val>
                                        </p:tav>
                                        <p:tav tm="100000">
                                          <p:val>
                                            <p:strVal val="#ppt_x"/>
                                          </p:val>
                                        </p:tav>
                                      </p:tavLst>
                                    </p:anim>
                                    <p:anim calcmode="lin" valueType="num">
                                      <p:cBhvr additive="base">
                                        <p:cTn id="39" dur="500" fill="hold"/>
                                        <p:tgtEl>
                                          <p:spTgt spid="32"/>
                                        </p:tgtEl>
                                        <p:attrNameLst>
                                          <p:attrName>ppt_y</p:attrName>
                                        </p:attrNameLst>
                                      </p:cBhvr>
                                      <p:tavLst>
                                        <p:tav tm="0">
                                          <p:val>
                                            <p:strVal val="#ppt_y"/>
                                          </p:val>
                                        </p:tav>
                                        <p:tav tm="100000">
                                          <p:val>
                                            <p:strVal val="#ppt_y"/>
                                          </p:val>
                                        </p:tav>
                                      </p:tavLst>
                                    </p:anim>
                                  </p:childTnLst>
                                </p:cTn>
                              </p:par>
                              <p:par>
                                <p:cTn id="40" presetID="22" presetClass="entr" presetSubtype="4"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down)">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down)">
                                      <p:cBhvr>
                                        <p:cTn id="57" dur="500"/>
                                        <p:tgtEl>
                                          <p:spTgt spid="4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down)">
                                      <p:cBhvr>
                                        <p:cTn id="62" dur="5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wipe(down)">
                                      <p:cBhvr>
                                        <p:cTn id="67" dur="500"/>
                                        <p:tgtEl>
                                          <p:spTgt spid="5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53">
                                            <p:txEl>
                                              <p:pRg st="0" end="0"/>
                                            </p:txEl>
                                          </p:spTgt>
                                        </p:tgtEl>
                                        <p:attrNameLst>
                                          <p:attrName>style.visibility</p:attrName>
                                        </p:attrNameLst>
                                      </p:cBhvr>
                                      <p:to>
                                        <p:strVal val="visible"/>
                                      </p:to>
                                    </p:set>
                                    <p:animEffect transition="in" filter="wipe(down)">
                                      <p:cBhvr>
                                        <p:cTn id="72" dur="500"/>
                                        <p:tgtEl>
                                          <p:spTgt spid="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utoUpdateAnimBg="0"/>
      <p:bldP spid="32" grpId="0" autoUpdateAnimBg="0"/>
      <p:bldP spid="48" grpId="0"/>
      <p:bldP spid="4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859438"/>
            <a:ext cx="10078838" cy="523220"/>
          </a:xfrm>
          <a:prstGeom prst="rect">
            <a:avLst/>
          </a:prstGeom>
          <a:noFill/>
        </p:spPr>
        <p:txBody>
          <a:bodyPr wrap="square" rtlCol="0">
            <a:spAutoFit/>
          </a:bodyPr>
          <a:lstStyle/>
          <a:p>
            <a:r>
              <a:rPr lang="en-US" altLang="zh-CN" sz="2800" b="1" dirty="0">
                <a:solidFill>
                  <a:srgbClr val="FF0000"/>
                </a:solidFill>
                <a:latin typeface="+mn-ea"/>
              </a:rPr>
              <a:t>2. </a:t>
            </a:r>
            <a:r>
              <a:rPr lang="zh-CN" altLang="en-US" sz="2800" b="1" dirty="0">
                <a:solidFill>
                  <a:srgbClr val="FF0000"/>
                </a:solidFill>
                <a:latin typeface="+mn-ea"/>
              </a:rPr>
              <a:t>电感</a:t>
            </a:r>
          </a:p>
        </p:txBody>
      </p:sp>
      <p:sp>
        <p:nvSpPr>
          <p:cNvPr id="11" name="Text Box 92">
            <a:extLst>
              <a:ext uri="{FF2B5EF4-FFF2-40B4-BE49-F238E27FC236}">
                <a16:creationId xmlns:a16="http://schemas.microsoft.com/office/drawing/2014/main" id="{F2FA7A4B-7F33-4D49-A2A3-1625F8D5E3F0}"/>
              </a:ext>
            </a:extLst>
          </p:cNvPr>
          <p:cNvSpPr txBox="1">
            <a:spLocks noChangeArrowheads="1"/>
          </p:cNvSpPr>
          <p:nvPr/>
        </p:nvSpPr>
        <p:spPr bwMode="auto">
          <a:xfrm>
            <a:off x="2887767" y="1613342"/>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时域形式：</a:t>
            </a:r>
          </a:p>
        </p:txBody>
      </p:sp>
      <p:grpSp>
        <p:nvGrpSpPr>
          <p:cNvPr id="4" name="组合 3">
            <a:extLst>
              <a:ext uri="{FF2B5EF4-FFF2-40B4-BE49-F238E27FC236}">
                <a16:creationId xmlns:a16="http://schemas.microsoft.com/office/drawing/2014/main" id="{B108F617-8419-460E-92BC-C66B35F92EB1}"/>
              </a:ext>
            </a:extLst>
          </p:cNvPr>
          <p:cNvGrpSpPr/>
          <p:nvPr/>
        </p:nvGrpSpPr>
        <p:grpSpPr>
          <a:xfrm>
            <a:off x="2887767" y="2367246"/>
            <a:ext cx="4080282" cy="523220"/>
            <a:chOff x="2893041" y="3579896"/>
            <a:chExt cx="4080282" cy="523220"/>
          </a:xfrm>
        </p:grpSpPr>
        <p:graphicFrame>
          <p:nvGraphicFramePr>
            <p:cNvPr id="2" name="对象 1">
              <a:extLst>
                <a:ext uri="{FF2B5EF4-FFF2-40B4-BE49-F238E27FC236}">
                  <a16:creationId xmlns:a16="http://schemas.microsoft.com/office/drawing/2014/main" id="{C7591832-82CD-4BBC-BA82-0210932D7C18}"/>
                </a:ext>
              </a:extLst>
            </p:cNvPr>
            <p:cNvGraphicFramePr>
              <a:graphicFrameLocks noChangeAspect="1"/>
            </p:cNvGraphicFramePr>
            <p:nvPr/>
          </p:nvGraphicFramePr>
          <p:xfrm>
            <a:off x="3990975" y="3579896"/>
            <a:ext cx="2982348" cy="523219"/>
          </p:xfrm>
          <a:graphic>
            <a:graphicData uri="http://schemas.openxmlformats.org/presentationml/2006/ole">
              <mc:AlternateContent xmlns:mc="http://schemas.openxmlformats.org/markup-compatibility/2006">
                <mc:Choice xmlns:v="urn:schemas-microsoft-com:vml" Requires="v">
                  <p:oleObj spid="_x0000_s133528" name="Equation" r:id="rId5" imgW="1447560" imgH="253800" progId="Equation.DSMT4">
                    <p:embed/>
                  </p:oleObj>
                </mc:Choice>
                <mc:Fallback>
                  <p:oleObj name="Equation" r:id="rId5" imgW="1447560" imgH="253800" progId="Equation.DSMT4">
                    <p:embed/>
                    <p:pic>
                      <p:nvPicPr>
                        <p:cNvPr id="2" name="对象 1">
                          <a:extLst>
                            <a:ext uri="{FF2B5EF4-FFF2-40B4-BE49-F238E27FC236}">
                              <a16:creationId xmlns:a16="http://schemas.microsoft.com/office/drawing/2014/main" id="{C7591832-82CD-4BBC-BA82-0210932D7C18}"/>
                            </a:ext>
                          </a:extLst>
                        </p:cNvPr>
                        <p:cNvPicPr/>
                        <p:nvPr/>
                      </p:nvPicPr>
                      <p:blipFill>
                        <a:blip r:embed="rId6"/>
                        <a:stretch>
                          <a:fillRect/>
                        </a:stretch>
                      </p:blipFill>
                      <p:spPr>
                        <a:xfrm>
                          <a:off x="3990975" y="3579896"/>
                          <a:ext cx="2982348" cy="523219"/>
                        </a:xfrm>
                        <a:prstGeom prst="rect">
                          <a:avLst/>
                        </a:prstGeom>
                      </p:spPr>
                    </p:pic>
                  </p:oleObj>
                </mc:Fallback>
              </mc:AlternateContent>
            </a:graphicData>
          </a:graphic>
        </p:graphicFrame>
        <p:sp>
          <p:nvSpPr>
            <p:cNvPr id="28" name="Text Box 92">
              <a:extLst>
                <a:ext uri="{FF2B5EF4-FFF2-40B4-BE49-F238E27FC236}">
                  <a16:creationId xmlns:a16="http://schemas.microsoft.com/office/drawing/2014/main" id="{25807D9A-9D29-4C84-8C39-B241AEE8303D}"/>
                </a:ext>
              </a:extLst>
            </p:cNvPr>
            <p:cNvSpPr txBox="1">
              <a:spLocks noChangeArrowheads="1"/>
            </p:cNvSpPr>
            <p:nvPr/>
          </p:nvSpPr>
          <p:spPr bwMode="auto">
            <a:xfrm>
              <a:off x="2893041" y="3579896"/>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已知：</a:t>
              </a:r>
            </a:p>
          </p:txBody>
        </p:sp>
      </p:grpSp>
      <p:grpSp>
        <p:nvGrpSpPr>
          <p:cNvPr id="7" name="组合 6">
            <a:extLst>
              <a:ext uri="{FF2B5EF4-FFF2-40B4-BE49-F238E27FC236}">
                <a16:creationId xmlns:a16="http://schemas.microsoft.com/office/drawing/2014/main" id="{036EF182-F5C4-410B-A52C-C85CFBCB4BA6}"/>
              </a:ext>
            </a:extLst>
          </p:cNvPr>
          <p:cNvGrpSpPr/>
          <p:nvPr/>
        </p:nvGrpSpPr>
        <p:grpSpPr>
          <a:xfrm>
            <a:off x="2887767" y="2978150"/>
            <a:ext cx="6040333" cy="1676400"/>
            <a:chOff x="2887862" y="2955401"/>
            <a:chExt cx="6040333" cy="1676400"/>
          </a:xfrm>
        </p:grpSpPr>
        <p:graphicFrame>
          <p:nvGraphicFramePr>
            <p:cNvPr id="5" name="对象 4">
              <a:extLst>
                <a:ext uri="{FF2B5EF4-FFF2-40B4-BE49-F238E27FC236}">
                  <a16:creationId xmlns:a16="http://schemas.microsoft.com/office/drawing/2014/main" id="{F82F2DC0-8C79-4091-A388-5E6B98952639}"/>
                </a:ext>
              </a:extLst>
            </p:cNvPr>
            <p:cNvGraphicFramePr>
              <a:graphicFrameLocks noChangeAspect="1"/>
            </p:cNvGraphicFramePr>
            <p:nvPr>
              <p:extLst>
                <p:ext uri="{D42A27DB-BD31-4B8C-83A1-F6EECF244321}">
                  <p14:modId xmlns:p14="http://schemas.microsoft.com/office/powerpoint/2010/main" val="1042210964"/>
                </p:ext>
              </p:extLst>
            </p:nvPr>
          </p:nvGraphicFramePr>
          <p:xfrm>
            <a:off x="3930745" y="2955401"/>
            <a:ext cx="4997450" cy="1676400"/>
          </p:xfrm>
          <a:graphic>
            <a:graphicData uri="http://schemas.openxmlformats.org/presentationml/2006/ole">
              <mc:AlternateContent xmlns:mc="http://schemas.openxmlformats.org/markup-compatibility/2006">
                <mc:Choice xmlns:v="urn:schemas-microsoft-com:vml" Requires="v">
                  <p:oleObj spid="_x0000_s133529" name="Equation" r:id="rId7" imgW="2425680" imgH="812520" progId="Equation.DSMT4">
                    <p:embed/>
                  </p:oleObj>
                </mc:Choice>
                <mc:Fallback>
                  <p:oleObj name="Equation" r:id="rId7" imgW="2425680" imgH="812520" progId="Equation.DSMT4">
                    <p:embed/>
                    <p:pic>
                      <p:nvPicPr>
                        <p:cNvPr id="5" name="对象 4">
                          <a:extLst>
                            <a:ext uri="{FF2B5EF4-FFF2-40B4-BE49-F238E27FC236}">
                              <a16:creationId xmlns:a16="http://schemas.microsoft.com/office/drawing/2014/main" id="{F82F2DC0-8C79-4091-A388-5E6B98952639}"/>
                            </a:ext>
                          </a:extLst>
                        </p:cNvPr>
                        <p:cNvPicPr/>
                        <p:nvPr/>
                      </p:nvPicPr>
                      <p:blipFill>
                        <a:blip r:embed="rId8"/>
                        <a:stretch>
                          <a:fillRect/>
                        </a:stretch>
                      </p:blipFill>
                      <p:spPr>
                        <a:xfrm>
                          <a:off x="3930745" y="2955401"/>
                          <a:ext cx="4997450" cy="1676400"/>
                        </a:xfrm>
                        <a:prstGeom prst="rect">
                          <a:avLst/>
                        </a:prstGeom>
                      </p:spPr>
                    </p:pic>
                  </p:oleObj>
                </mc:Fallback>
              </mc:AlternateContent>
            </a:graphicData>
          </a:graphic>
        </p:graphicFrame>
        <p:sp>
          <p:nvSpPr>
            <p:cNvPr id="30" name="Text Box 92">
              <a:extLst>
                <a:ext uri="{FF2B5EF4-FFF2-40B4-BE49-F238E27FC236}">
                  <a16:creationId xmlns:a16="http://schemas.microsoft.com/office/drawing/2014/main" id="{87D8FC7D-C137-483D-A315-5C7D7CEB0116}"/>
                </a:ext>
              </a:extLst>
            </p:cNvPr>
            <p:cNvSpPr txBox="1">
              <a:spLocks noChangeArrowheads="1"/>
            </p:cNvSpPr>
            <p:nvPr/>
          </p:nvSpPr>
          <p:spPr bwMode="auto">
            <a:xfrm>
              <a:off x="2887862" y="312523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则有：</a:t>
              </a:r>
            </a:p>
          </p:txBody>
        </p:sp>
      </p:grpSp>
      <p:sp>
        <p:nvSpPr>
          <p:cNvPr id="32" name="Text Box 92">
            <a:extLst>
              <a:ext uri="{FF2B5EF4-FFF2-40B4-BE49-F238E27FC236}">
                <a16:creationId xmlns:a16="http://schemas.microsoft.com/office/drawing/2014/main" id="{689DADC4-B2EA-4DF4-BA4F-036F8C60F9BA}"/>
              </a:ext>
            </a:extLst>
          </p:cNvPr>
          <p:cNvSpPr txBox="1">
            <a:spLocks noChangeArrowheads="1"/>
          </p:cNvSpPr>
          <p:nvPr/>
        </p:nvSpPr>
        <p:spPr bwMode="auto">
          <a:xfrm>
            <a:off x="8338399" y="1613342"/>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相量形式：</a:t>
            </a:r>
          </a:p>
        </p:txBody>
      </p:sp>
      <p:graphicFrame>
        <p:nvGraphicFramePr>
          <p:cNvPr id="31" name="对象 30">
            <a:extLst>
              <a:ext uri="{FF2B5EF4-FFF2-40B4-BE49-F238E27FC236}">
                <a16:creationId xmlns:a16="http://schemas.microsoft.com/office/drawing/2014/main" id="{DC1572B9-028C-4615-B857-40AC207450F0}"/>
              </a:ext>
            </a:extLst>
          </p:cNvPr>
          <p:cNvGraphicFramePr>
            <a:graphicFrameLocks noChangeAspect="1"/>
          </p:cNvGraphicFramePr>
          <p:nvPr>
            <p:extLst>
              <p:ext uri="{D42A27DB-BD31-4B8C-83A1-F6EECF244321}">
                <p14:modId xmlns:p14="http://schemas.microsoft.com/office/powerpoint/2010/main" val="3032040552"/>
              </p:ext>
            </p:extLst>
          </p:nvPr>
        </p:nvGraphicFramePr>
        <p:xfrm>
          <a:off x="8462917" y="2367254"/>
          <a:ext cx="1762395" cy="523211"/>
        </p:xfrm>
        <a:graphic>
          <a:graphicData uri="http://schemas.openxmlformats.org/presentationml/2006/ole">
            <mc:AlternateContent xmlns:mc="http://schemas.openxmlformats.org/markup-compatibility/2006">
              <mc:Choice xmlns:v="urn:schemas-microsoft-com:vml" Requires="v">
                <p:oleObj spid="_x0000_s133530" name="Equation" r:id="rId9" imgW="812520" imgH="241200" progId="Equation.DSMT4">
                  <p:embed/>
                </p:oleObj>
              </mc:Choice>
              <mc:Fallback>
                <p:oleObj name="Equation" r:id="rId9" imgW="812520" imgH="241200" progId="Equation.DSMT4">
                  <p:embed/>
                  <p:pic>
                    <p:nvPicPr>
                      <p:cNvPr id="31" name="对象 30">
                        <a:extLst>
                          <a:ext uri="{FF2B5EF4-FFF2-40B4-BE49-F238E27FC236}">
                            <a16:creationId xmlns:a16="http://schemas.microsoft.com/office/drawing/2014/main" id="{DC1572B9-028C-4615-B857-40AC207450F0}"/>
                          </a:ext>
                        </a:extLst>
                      </p:cNvPr>
                      <p:cNvPicPr/>
                      <p:nvPr/>
                    </p:nvPicPr>
                    <p:blipFill>
                      <a:blip r:embed="rId10"/>
                      <a:stretch>
                        <a:fillRect/>
                      </a:stretch>
                    </p:blipFill>
                    <p:spPr>
                      <a:xfrm>
                        <a:off x="8462917" y="2367254"/>
                        <a:ext cx="1762395" cy="523211"/>
                      </a:xfrm>
                      <a:prstGeom prst="rect">
                        <a:avLst/>
                      </a:prstGeom>
                    </p:spPr>
                  </p:pic>
                </p:oleObj>
              </mc:Fallback>
            </mc:AlternateContent>
          </a:graphicData>
        </a:graphic>
      </p:graphicFrame>
      <p:graphicFrame>
        <p:nvGraphicFramePr>
          <p:cNvPr id="33" name="对象 32">
            <a:extLst>
              <a:ext uri="{FF2B5EF4-FFF2-40B4-BE49-F238E27FC236}">
                <a16:creationId xmlns:a16="http://schemas.microsoft.com/office/drawing/2014/main" id="{B0C4723D-FB98-4577-BE76-F82BE50EFDBF}"/>
              </a:ext>
            </a:extLst>
          </p:cNvPr>
          <p:cNvGraphicFramePr>
            <a:graphicFrameLocks noChangeAspect="1"/>
          </p:cNvGraphicFramePr>
          <p:nvPr>
            <p:extLst>
              <p:ext uri="{D42A27DB-BD31-4B8C-83A1-F6EECF244321}">
                <p14:modId xmlns:p14="http://schemas.microsoft.com/office/powerpoint/2010/main" val="1236393617"/>
              </p:ext>
            </p:extLst>
          </p:nvPr>
        </p:nvGraphicFramePr>
        <p:xfrm>
          <a:off x="8480425" y="3968750"/>
          <a:ext cx="2232025" cy="523875"/>
        </p:xfrm>
        <a:graphic>
          <a:graphicData uri="http://schemas.openxmlformats.org/presentationml/2006/ole">
            <mc:AlternateContent xmlns:mc="http://schemas.openxmlformats.org/markup-compatibility/2006">
              <mc:Choice xmlns:v="urn:schemas-microsoft-com:vml" Requires="v">
                <p:oleObj spid="_x0000_s133531" name="Equation" r:id="rId11" imgW="1028520" imgH="241200" progId="Equation.DSMT4">
                  <p:embed/>
                </p:oleObj>
              </mc:Choice>
              <mc:Fallback>
                <p:oleObj name="Equation" r:id="rId11" imgW="1028520" imgH="241200" progId="Equation.DSMT4">
                  <p:embed/>
                  <p:pic>
                    <p:nvPicPr>
                      <p:cNvPr id="33" name="对象 32">
                        <a:extLst>
                          <a:ext uri="{FF2B5EF4-FFF2-40B4-BE49-F238E27FC236}">
                            <a16:creationId xmlns:a16="http://schemas.microsoft.com/office/drawing/2014/main" id="{B0C4723D-FB98-4577-BE76-F82BE50EFDBF}"/>
                          </a:ext>
                        </a:extLst>
                      </p:cNvPr>
                      <p:cNvPicPr/>
                      <p:nvPr/>
                    </p:nvPicPr>
                    <p:blipFill>
                      <a:blip r:embed="rId12"/>
                      <a:stretch>
                        <a:fillRect/>
                      </a:stretch>
                    </p:blipFill>
                    <p:spPr>
                      <a:xfrm>
                        <a:off x="8480425" y="3968750"/>
                        <a:ext cx="2232025" cy="523875"/>
                      </a:xfrm>
                      <a:prstGeom prst="rect">
                        <a:avLst/>
                      </a:prstGeom>
                    </p:spPr>
                  </p:pic>
                </p:oleObj>
              </mc:Fallback>
            </mc:AlternateContent>
          </a:graphicData>
        </a:graphic>
      </p:graphicFrame>
      <p:sp>
        <p:nvSpPr>
          <p:cNvPr id="48" name="矩形 47">
            <a:extLst>
              <a:ext uri="{FF2B5EF4-FFF2-40B4-BE49-F238E27FC236}">
                <a16:creationId xmlns:a16="http://schemas.microsoft.com/office/drawing/2014/main" id="{41515CC0-9846-453E-BB9C-FDB3298E03BC}"/>
              </a:ext>
            </a:extLst>
          </p:cNvPr>
          <p:cNvSpPr/>
          <p:nvPr/>
        </p:nvSpPr>
        <p:spPr>
          <a:xfrm>
            <a:off x="3083493" y="4714358"/>
            <a:ext cx="3568606" cy="523220"/>
          </a:xfrm>
          <a:prstGeom prst="rect">
            <a:avLst/>
          </a:prstGeom>
        </p:spPr>
        <p:txBody>
          <a:bodyPr wrap="none">
            <a:spAutoFit/>
          </a:bodyPr>
          <a:lstStyle/>
          <a:p>
            <a:pPr>
              <a:spcBef>
                <a:spcPct val="50000"/>
              </a:spcBef>
            </a:pPr>
            <a:r>
              <a:rPr kumimoji="1" lang="zh-CN" altLang="en-US" sz="2800" b="1" dirty="0">
                <a:latin typeface="+mn-ea"/>
              </a:rPr>
              <a:t>有效值关系：</a:t>
            </a:r>
            <a:r>
              <a:rPr kumimoji="1" lang="en-US" altLang="zh-CN" sz="2800" b="1" i="1" dirty="0">
                <a:solidFill>
                  <a:srgbClr val="FF0000"/>
                </a:solidFill>
                <a:latin typeface="Times New Roman" panose="02020603050405020304" pitchFamily="18" charset="0"/>
                <a:cs typeface="Times New Roman" panose="02020603050405020304" pitchFamily="18" charset="0"/>
              </a:rPr>
              <a:t>U</a:t>
            </a:r>
            <a:r>
              <a:rPr kumimoji="1" lang="en-US" altLang="zh-CN" sz="2800" b="1" i="1" baseline="-25000" dirty="0">
                <a:solidFill>
                  <a:srgbClr val="FF0000"/>
                </a:solidFill>
                <a:latin typeface="Times New Roman" panose="02020603050405020304" pitchFamily="18" charset="0"/>
                <a:cs typeface="Times New Roman" panose="02020603050405020304" pitchFamily="18" charset="0"/>
              </a:rPr>
              <a:t>L</a:t>
            </a:r>
            <a:r>
              <a:rPr kumimoji="1" lang="en-US" altLang="zh-CN" sz="2800" b="1" i="1" dirty="0">
                <a:solidFill>
                  <a:srgbClr val="FF0000"/>
                </a:solidFill>
                <a:latin typeface="Times New Roman" panose="02020603050405020304" pitchFamily="18" charset="0"/>
                <a:cs typeface="Times New Roman" panose="02020603050405020304" pitchFamily="18" charset="0"/>
              </a:rPr>
              <a:t>=</a:t>
            </a:r>
            <a:r>
              <a:rPr kumimoji="1" lang="en-US" altLang="zh-CN" sz="2800" b="1" i="1" dirty="0" err="1">
                <a:solidFill>
                  <a:srgbClr val="FF0000"/>
                </a:solidFill>
                <a:latin typeface="Times New Roman" panose="02020603050405020304" pitchFamily="18" charset="0"/>
                <a:cs typeface="Times New Roman" panose="02020603050405020304" pitchFamily="18" charset="0"/>
              </a:rPr>
              <a:t>ωLI</a:t>
            </a:r>
            <a:endParaRPr kumimoji="1"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71049B04-EAAE-4D5F-A226-79251A4D916A}"/>
              </a:ext>
            </a:extLst>
          </p:cNvPr>
          <p:cNvSpPr/>
          <p:nvPr/>
        </p:nvSpPr>
        <p:spPr>
          <a:xfrm>
            <a:off x="3083493" y="5268336"/>
            <a:ext cx="6517040" cy="584775"/>
          </a:xfrm>
          <a:prstGeom prst="rect">
            <a:avLst/>
          </a:prstGeom>
        </p:spPr>
        <p:txBody>
          <a:bodyPr wrap="none">
            <a:spAutoFit/>
          </a:bodyPr>
          <a:lstStyle/>
          <a:p>
            <a:pPr>
              <a:spcBef>
                <a:spcPct val="50000"/>
              </a:spcBef>
              <a:defRPr/>
            </a:pPr>
            <a:r>
              <a:rPr kumimoji="1" lang="zh-CN" altLang="en-US" sz="2800" b="1" dirty="0">
                <a:latin typeface="+mn-ea"/>
              </a:rPr>
              <a:t>相位关系：</a:t>
            </a:r>
            <a:r>
              <a:rPr kumimoji="1" lang="zh-CN" altLang="en-US" sz="3200" b="1"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u</a:t>
            </a:r>
            <a:r>
              <a:rPr kumimoji="1"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3200" b="1"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baseline="-25000"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kumimoji="1" lang="en-US" altLang="zh-CN" sz="2800" b="1" i="1"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+90° </a:t>
            </a:r>
            <a:r>
              <a:rPr kumimoji="1" lang="en-US" altLang="zh-CN" sz="2800" b="1" dirty="0">
                <a:ea typeface="宋体" panose="02010600030101010101" pitchFamily="2" charset="-122"/>
                <a:sym typeface="Symbol" panose="05050102010706020507" pitchFamily="18" charset="2"/>
              </a:rPr>
              <a:t>(</a:t>
            </a:r>
            <a:r>
              <a:rPr kumimoji="1" lang="en-US" altLang="zh-CN" sz="2800" b="1" i="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u</a:t>
            </a:r>
            <a:r>
              <a:rPr kumimoji="1" lang="en-US" altLang="zh-CN" sz="2800" b="1" i="1" baseline="-25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L</a:t>
            </a:r>
            <a:r>
              <a:rPr kumimoji="1" lang="zh-CN" altLang="en-US" sz="2800" b="1" dirty="0">
                <a:ea typeface="宋体" panose="02010600030101010101" pitchFamily="2" charset="-122"/>
                <a:sym typeface="Symbol" panose="05050102010706020507" pitchFamily="18" charset="2"/>
              </a:rPr>
              <a:t>超前</a:t>
            </a:r>
            <a:r>
              <a:rPr kumimoji="1" lang="en-US" altLang="zh-CN" sz="2800" b="1" i="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800" b="1" dirty="0">
                <a:ea typeface="宋体" panose="02010600030101010101" pitchFamily="2" charset="-122"/>
                <a:sym typeface="Symbol" panose="05050102010706020507" pitchFamily="18" charset="2"/>
              </a:rPr>
              <a:t>90°)</a:t>
            </a:r>
            <a:endParaRPr kumimoji="1" lang="en-US" altLang="zh-CN" sz="2800" b="1" dirty="0">
              <a:latin typeface="+mn-ea"/>
              <a:sym typeface="Symbol" pitchFamily="18" charset="2"/>
            </a:endParaRPr>
          </a:p>
        </p:txBody>
      </p:sp>
      <p:grpSp>
        <p:nvGrpSpPr>
          <p:cNvPr id="8" name="组合 7">
            <a:extLst>
              <a:ext uri="{FF2B5EF4-FFF2-40B4-BE49-F238E27FC236}">
                <a16:creationId xmlns:a16="http://schemas.microsoft.com/office/drawing/2014/main" id="{669FE69C-02FE-47D8-BC67-DBCB40E66D49}"/>
              </a:ext>
            </a:extLst>
          </p:cNvPr>
          <p:cNvGrpSpPr/>
          <p:nvPr/>
        </p:nvGrpSpPr>
        <p:grpSpPr>
          <a:xfrm>
            <a:off x="3083493" y="5883869"/>
            <a:ext cx="7250507" cy="936625"/>
            <a:chOff x="2731693" y="5921375"/>
            <a:chExt cx="7250507" cy="936625"/>
          </a:xfrm>
        </p:grpSpPr>
        <p:graphicFrame>
          <p:nvGraphicFramePr>
            <p:cNvPr id="51" name="对象 50">
              <a:extLst>
                <a:ext uri="{FF2B5EF4-FFF2-40B4-BE49-F238E27FC236}">
                  <a16:creationId xmlns:a16="http://schemas.microsoft.com/office/drawing/2014/main" id="{CAC3E57A-B5CE-41C1-8A07-36AD6810D0BF}"/>
                </a:ext>
              </a:extLst>
            </p:cNvPr>
            <p:cNvGraphicFramePr>
              <a:graphicFrameLocks noChangeAspect="1"/>
            </p:cNvGraphicFramePr>
            <p:nvPr>
              <p:extLst>
                <p:ext uri="{D42A27DB-BD31-4B8C-83A1-F6EECF244321}">
                  <p14:modId xmlns:p14="http://schemas.microsoft.com/office/powerpoint/2010/main" val="2100830579"/>
                </p:ext>
              </p:extLst>
            </p:nvPr>
          </p:nvGraphicFramePr>
          <p:xfrm>
            <a:off x="6296025" y="5921375"/>
            <a:ext cx="3686175" cy="936625"/>
          </p:xfrm>
          <a:graphic>
            <a:graphicData uri="http://schemas.openxmlformats.org/presentationml/2006/ole">
              <mc:AlternateContent xmlns:mc="http://schemas.openxmlformats.org/markup-compatibility/2006">
                <mc:Choice xmlns:v="urn:schemas-microsoft-com:vml" Requires="v">
                  <p:oleObj spid="_x0000_s133532" name="Equation" r:id="rId13" imgW="1701720" imgH="431640" progId="Equation.DSMT4">
                    <p:embed/>
                  </p:oleObj>
                </mc:Choice>
                <mc:Fallback>
                  <p:oleObj name="Equation" r:id="rId13" imgW="1701720" imgH="431640" progId="Equation.DSMT4">
                    <p:embed/>
                    <p:pic>
                      <p:nvPicPr>
                        <p:cNvPr id="51" name="对象 50">
                          <a:extLst>
                            <a:ext uri="{FF2B5EF4-FFF2-40B4-BE49-F238E27FC236}">
                              <a16:creationId xmlns:a16="http://schemas.microsoft.com/office/drawing/2014/main" id="{CAC3E57A-B5CE-41C1-8A07-36AD6810D0BF}"/>
                            </a:ext>
                          </a:extLst>
                        </p:cNvPr>
                        <p:cNvPicPr/>
                        <p:nvPr/>
                      </p:nvPicPr>
                      <p:blipFill>
                        <a:blip r:embed="rId14"/>
                        <a:stretch>
                          <a:fillRect/>
                        </a:stretch>
                      </p:blipFill>
                      <p:spPr>
                        <a:xfrm>
                          <a:off x="6296025" y="5921375"/>
                          <a:ext cx="3686175" cy="936625"/>
                        </a:xfrm>
                        <a:prstGeom prst="rect">
                          <a:avLst/>
                        </a:prstGeom>
                      </p:spPr>
                    </p:pic>
                  </p:oleObj>
                </mc:Fallback>
              </mc:AlternateContent>
            </a:graphicData>
          </a:graphic>
        </p:graphicFrame>
        <p:sp>
          <p:nvSpPr>
            <p:cNvPr id="55" name="矩形 54">
              <a:extLst>
                <a:ext uri="{FF2B5EF4-FFF2-40B4-BE49-F238E27FC236}">
                  <a16:creationId xmlns:a16="http://schemas.microsoft.com/office/drawing/2014/main" id="{C8190F7F-44DB-4530-B6ED-A8DAB9220EFA}"/>
                </a:ext>
              </a:extLst>
            </p:cNvPr>
            <p:cNvSpPr/>
            <p:nvPr/>
          </p:nvSpPr>
          <p:spPr>
            <a:xfrm>
              <a:off x="2731693" y="6064280"/>
              <a:ext cx="3775393" cy="523220"/>
            </a:xfrm>
            <a:prstGeom prst="rect">
              <a:avLst/>
            </a:prstGeom>
          </p:spPr>
          <p:txBody>
            <a:bodyPr wrap="none">
              <a:spAutoFit/>
            </a:bodyPr>
            <a:lstStyle/>
            <a:p>
              <a:pPr>
                <a:spcBef>
                  <a:spcPct val="50000"/>
                </a:spcBef>
                <a:defRPr/>
              </a:pPr>
              <a:r>
                <a:rPr kumimoji="1" lang="zh-CN" altLang="en-US" sz="2800" b="1" dirty="0">
                  <a:latin typeface="+mn-ea"/>
                </a:rPr>
                <a:t>相量形式的欧姆定律：</a:t>
              </a:r>
              <a:endParaRPr kumimoji="1" lang="en-US" altLang="zh-CN" sz="2800" b="1" dirty="0">
                <a:latin typeface="+mn-ea"/>
                <a:sym typeface="Symbol" pitchFamily="18" charset="2"/>
              </a:endParaRPr>
            </a:p>
          </p:txBody>
        </p:sp>
      </p:grpSp>
      <p:grpSp>
        <p:nvGrpSpPr>
          <p:cNvPr id="54" name="Group 7">
            <a:extLst>
              <a:ext uri="{FF2B5EF4-FFF2-40B4-BE49-F238E27FC236}">
                <a16:creationId xmlns:a16="http://schemas.microsoft.com/office/drawing/2014/main" id="{D8DDB153-5D70-4FD8-80D7-8939CF5CBFD1}"/>
              </a:ext>
            </a:extLst>
          </p:cNvPr>
          <p:cNvGrpSpPr>
            <a:grpSpLocks/>
          </p:cNvGrpSpPr>
          <p:nvPr/>
        </p:nvGrpSpPr>
        <p:grpSpPr bwMode="auto">
          <a:xfrm>
            <a:off x="913012" y="1607095"/>
            <a:ext cx="1666875" cy="1752600"/>
            <a:chOff x="745" y="576"/>
            <a:chExt cx="1050" cy="1104"/>
          </a:xfrm>
        </p:grpSpPr>
        <p:sp>
          <p:nvSpPr>
            <p:cNvPr id="56" name="Freeform 8">
              <a:extLst>
                <a:ext uri="{FF2B5EF4-FFF2-40B4-BE49-F238E27FC236}">
                  <a16:creationId xmlns:a16="http://schemas.microsoft.com/office/drawing/2014/main" id="{4F853500-8FEB-4573-8CE3-980AB09B387D}"/>
                </a:ext>
              </a:extLst>
            </p:cNvPr>
            <p:cNvSpPr>
              <a:spLocks/>
            </p:cNvSpPr>
            <p:nvPr/>
          </p:nvSpPr>
          <p:spPr bwMode="auto">
            <a:xfrm>
              <a:off x="1494" y="936"/>
              <a:ext cx="1" cy="168"/>
            </a:xfrm>
            <a:custGeom>
              <a:avLst/>
              <a:gdLst>
                <a:gd name="T0" fmla="*/ 0 w 1"/>
                <a:gd name="T1" fmla="*/ 168 h 168"/>
                <a:gd name="T2" fmla="*/ 0 w 1"/>
                <a:gd name="T3" fmla="*/ 0 h 168"/>
                <a:gd name="T4" fmla="*/ 0 60000 65536"/>
                <a:gd name="T5" fmla="*/ 0 60000 65536"/>
                <a:gd name="T6" fmla="*/ 0 w 1"/>
                <a:gd name="T7" fmla="*/ 0 h 168"/>
                <a:gd name="T8" fmla="*/ 1 w 1"/>
                <a:gd name="T9" fmla="*/ 168 h 168"/>
              </a:gdLst>
              <a:ahLst/>
              <a:cxnLst>
                <a:cxn ang="T4">
                  <a:pos x="T0" y="T1"/>
                </a:cxn>
                <a:cxn ang="T5">
                  <a:pos x="T2" y="T3"/>
                </a:cxn>
              </a:cxnLst>
              <a:rect l="T6" t="T7" r="T8" b="T9"/>
              <a:pathLst>
                <a:path w="1" h="168">
                  <a:moveTo>
                    <a:pt x="0" y="168"/>
                  </a:moveTo>
                  <a:lnTo>
                    <a:pt x="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Freeform 9">
              <a:extLst>
                <a:ext uri="{FF2B5EF4-FFF2-40B4-BE49-F238E27FC236}">
                  <a16:creationId xmlns:a16="http://schemas.microsoft.com/office/drawing/2014/main" id="{A78846AA-4CA0-47FD-A946-647574449E46}"/>
                </a:ext>
              </a:extLst>
            </p:cNvPr>
            <p:cNvSpPr>
              <a:spLocks/>
            </p:cNvSpPr>
            <p:nvPr/>
          </p:nvSpPr>
          <p:spPr bwMode="auto">
            <a:xfrm>
              <a:off x="1488" y="1488"/>
              <a:ext cx="1" cy="174"/>
            </a:xfrm>
            <a:custGeom>
              <a:avLst/>
              <a:gdLst>
                <a:gd name="T0" fmla="*/ 0 w 1"/>
                <a:gd name="T1" fmla="*/ 0 h 174"/>
                <a:gd name="T2" fmla="*/ 0 w 1"/>
                <a:gd name="T3" fmla="*/ 174 h 174"/>
                <a:gd name="T4" fmla="*/ 0 60000 65536"/>
                <a:gd name="T5" fmla="*/ 0 60000 65536"/>
                <a:gd name="T6" fmla="*/ 0 w 1"/>
                <a:gd name="T7" fmla="*/ 0 h 174"/>
                <a:gd name="T8" fmla="*/ 1 w 1"/>
                <a:gd name="T9" fmla="*/ 174 h 174"/>
              </a:gdLst>
              <a:ahLst/>
              <a:cxnLst>
                <a:cxn ang="T4">
                  <a:pos x="T0" y="T1"/>
                </a:cxn>
                <a:cxn ang="T5">
                  <a:pos x="T2" y="T3"/>
                </a:cxn>
              </a:cxnLst>
              <a:rect l="T6" t="T7" r="T8" b="T9"/>
              <a:pathLst>
                <a:path w="1" h="174">
                  <a:moveTo>
                    <a:pt x="0" y="0"/>
                  </a:moveTo>
                  <a:lnTo>
                    <a:pt x="0" y="17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 name="Freeform 10">
              <a:extLst>
                <a:ext uri="{FF2B5EF4-FFF2-40B4-BE49-F238E27FC236}">
                  <a16:creationId xmlns:a16="http://schemas.microsoft.com/office/drawing/2014/main" id="{E2DAC868-3D5E-47A4-9EE9-3EC0C0458CF4}"/>
                </a:ext>
              </a:extLst>
            </p:cNvPr>
            <p:cNvSpPr>
              <a:spLocks/>
            </p:cNvSpPr>
            <p:nvPr/>
          </p:nvSpPr>
          <p:spPr bwMode="auto">
            <a:xfrm>
              <a:off x="918" y="936"/>
              <a:ext cx="576" cy="6"/>
            </a:xfrm>
            <a:custGeom>
              <a:avLst/>
              <a:gdLst>
                <a:gd name="T0" fmla="*/ 0 w 576"/>
                <a:gd name="T1" fmla="*/ 6 h 6"/>
                <a:gd name="T2" fmla="*/ 576 w 576"/>
                <a:gd name="T3" fmla="*/ 0 h 6"/>
                <a:gd name="T4" fmla="*/ 0 60000 65536"/>
                <a:gd name="T5" fmla="*/ 0 60000 65536"/>
                <a:gd name="T6" fmla="*/ 0 w 576"/>
                <a:gd name="T7" fmla="*/ 0 h 6"/>
                <a:gd name="T8" fmla="*/ 576 w 576"/>
                <a:gd name="T9" fmla="*/ 6 h 6"/>
              </a:gdLst>
              <a:ahLst/>
              <a:cxnLst>
                <a:cxn ang="T4">
                  <a:pos x="T0" y="T1"/>
                </a:cxn>
                <a:cxn ang="T5">
                  <a:pos x="T2" y="T3"/>
                </a:cxn>
              </a:cxnLst>
              <a:rect l="T6" t="T7" r="T8" b="T9"/>
              <a:pathLst>
                <a:path w="576" h="6">
                  <a:moveTo>
                    <a:pt x="0" y="6"/>
                  </a:moveTo>
                  <a:lnTo>
                    <a:pt x="576"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 name="Freeform 11">
              <a:extLst>
                <a:ext uri="{FF2B5EF4-FFF2-40B4-BE49-F238E27FC236}">
                  <a16:creationId xmlns:a16="http://schemas.microsoft.com/office/drawing/2014/main" id="{5CC98D7E-BCB0-4D9C-9371-89D78D8836DF}"/>
                </a:ext>
              </a:extLst>
            </p:cNvPr>
            <p:cNvSpPr>
              <a:spLocks/>
            </p:cNvSpPr>
            <p:nvPr/>
          </p:nvSpPr>
          <p:spPr bwMode="auto">
            <a:xfrm>
              <a:off x="915" y="1656"/>
              <a:ext cx="570" cy="3"/>
            </a:xfrm>
            <a:custGeom>
              <a:avLst/>
              <a:gdLst>
                <a:gd name="T0" fmla="*/ 0 w 570"/>
                <a:gd name="T1" fmla="*/ 3 h 3"/>
                <a:gd name="T2" fmla="*/ 570 w 570"/>
                <a:gd name="T3" fmla="*/ 0 h 3"/>
                <a:gd name="T4" fmla="*/ 0 60000 65536"/>
                <a:gd name="T5" fmla="*/ 0 60000 65536"/>
                <a:gd name="T6" fmla="*/ 0 w 570"/>
                <a:gd name="T7" fmla="*/ 0 h 3"/>
                <a:gd name="T8" fmla="*/ 570 w 570"/>
                <a:gd name="T9" fmla="*/ 3 h 3"/>
              </a:gdLst>
              <a:ahLst/>
              <a:cxnLst>
                <a:cxn ang="T4">
                  <a:pos x="T0" y="T1"/>
                </a:cxn>
                <a:cxn ang="T5">
                  <a:pos x="T2" y="T3"/>
                </a:cxn>
              </a:cxnLst>
              <a:rect l="T6" t="T7" r="T8" b="T9"/>
              <a:pathLst>
                <a:path w="570" h="3">
                  <a:moveTo>
                    <a:pt x="0" y="3"/>
                  </a:moveTo>
                  <a:lnTo>
                    <a:pt x="57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 name="Line 12">
              <a:extLst>
                <a:ext uri="{FF2B5EF4-FFF2-40B4-BE49-F238E27FC236}">
                  <a16:creationId xmlns:a16="http://schemas.microsoft.com/office/drawing/2014/main" id="{F3E0BD71-DF06-40F7-A531-BB543BE51F01}"/>
                </a:ext>
              </a:extLst>
            </p:cNvPr>
            <p:cNvSpPr>
              <a:spLocks noChangeShapeType="1"/>
            </p:cNvSpPr>
            <p:nvPr/>
          </p:nvSpPr>
          <p:spPr bwMode="auto">
            <a:xfrm>
              <a:off x="898" y="864"/>
              <a:ext cx="288"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Text Box 13">
              <a:extLst>
                <a:ext uri="{FF2B5EF4-FFF2-40B4-BE49-F238E27FC236}">
                  <a16:creationId xmlns:a16="http://schemas.microsoft.com/office/drawing/2014/main" id="{E5EE1FF8-0F92-45EF-97C2-7F7BED77B73C}"/>
                </a:ext>
              </a:extLst>
            </p:cNvPr>
            <p:cNvSpPr txBox="1">
              <a:spLocks noChangeArrowheads="1"/>
            </p:cNvSpPr>
            <p:nvPr/>
          </p:nvSpPr>
          <p:spPr bwMode="auto">
            <a:xfrm>
              <a:off x="850" y="576"/>
              <a:ext cx="3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ea typeface="宋体" panose="02010600030101010101" pitchFamily="2" charset="-122"/>
                </a:rPr>
                <a:t>i</a:t>
              </a:r>
              <a:r>
                <a:rPr kumimoji="1" lang="en-US" altLang="zh-CN" b="1">
                  <a:ea typeface="宋体" panose="02010600030101010101" pitchFamily="2" charset="-122"/>
                </a:rPr>
                <a:t>(</a:t>
              </a:r>
              <a:r>
                <a:rPr kumimoji="1" lang="en-US" altLang="zh-CN" b="1" i="1">
                  <a:ea typeface="宋体" panose="02010600030101010101" pitchFamily="2" charset="-122"/>
                </a:rPr>
                <a:t>t</a:t>
              </a:r>
              <a:r>
                <a:rPr kumimoji="1" lang="en-US" altLang="zh-CN" b="1">
                  <a:ea typeface="宋体" panose="02010600030101010101" pitchFamily="2" charset="-122"/>
                </a:rPr>
                <a:t>)</a:t>
              </a:r>
            </a:p>
          </p:txBody>
        </p:sp>
        <p:sp>
          <p:nvSpPr>
            <p:cNvPr id="62" name="Text Box 14">
              <a:extLst>
                <a:ext uri="{FF2B5EF4-FFF2-40B4-BE49-F238E27FC236}">
                  <a16:creationId xmlns:a16="http://schemas.microsoft.com/office/drawing/2014/main" id="{F6E1D962-8C50-4A55-A21E-101FD6C373C5}"/>
                </a:ext>
              </a:extLst>
            </p:cNvPr>
            <p:cNvSpPr txBox="1">
              <a:spLocks noChangeArrowheads="1"/>
            </p:cNvSpPr>
            <p:nvPr/>
          </p:nvSpPr>
          <p:spPr bwMode="auto">
            <a:xfrm>
              <a:off x="745" y="1152"/>
              <a:ext cx="4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dirty="0" err="1">
                  <a:ea typeface="宋体" panose="02010600030101010101" pitchFamily="2" charset="-122"/>
                </a:rPr>
                <a:t>u</a:t>
              </a:r>
              <a:r>
                <a:rPr kumimoji="1" lang="en-US" altLang="zh-CN" b="1" i="1" baseline="-25000" dirty="0" err="1">
                  <a:ea typeface="宋体" panose="02010600030101010101" pitchFamily="2" charset="-122"/>
                </a:rPr>
                <a:t>L</a:t>
              </a:r>
              <a:r>
                <a:rPr kumimoji="1" lang="en-US" altLang="zh-CN" b="1" dirty="0">
                  <a:ea typeface="宋体" panose="02010600030101010101" pitchFamily="2" charset="-122"/>
                </a:rPr>
                <a:t>(</a:t>
              </a:r>
              <a:r>
                <a:rPr kumimoji="1" lang="en-US" altLang="zh-CN" b="1" i="1" dirty="0">
                  <a:ea typeface="宋体" panose="02010600030101010101" pitchFamily="2" charset="-122"/>
                </a:rPr>
                <a:t>t</a:t>
              </a:r>
              <a:r>
                <a:rPr kumimoji="1" lang="en-US" altLang="zh-CN" b="1" dirty="0">
                  <a:ea typeface="宋体" panose="02010600030101010101" pitchFamily="2" charset="-122"/>
                </a:rPr>
                <a:t>)</a:t>
              </a:r>
            </a:p>
          </p:txBody>
        </p:sp>
        <p:sp>
          <p:nvSpPr>
            <p:cNvPr id="63" name="Text Box 15">
              <a:extLst>
                <a:ext uri="{FF2B5EF4-FFF2-40B4-BE49-F238E27FC236}">
                  <a16:creationId xmlns:a16="http://schemas.microsoft.com/office/drawing/2014/main" id="{44E5D44C-7A10-4687-90FD-C3F645915024}"/>
                </a:ext>
              </a:extLst>
            </p:cNvPr>
            <p:cNvSpPr txBox="1">
              <a:spLocks noChangeArrowheads="1"/>
            </p:cNvSpPr>
            <p:nvPr/>
          </p:nvSpPr>
          <p:spPr bwMode="auto">
            <a:xfrm>
              <a:off x="1562" y="115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ea typeface="宋体" panose="02010600030101010101" pitchFamily="2" charset="-122"/>
                </a:rPr>
                <a:t>L</a:t>
              </a:r>
            </a:p>
          </p:txBody>
        </p:sp>
        <p:grpSp>
          <p:nvGrpSpPr>
            <p:cNvPr id="64" name="Group 16">
              <a:extLst>
                <a:ext uri="{FF2B5EF4-FFF2-40B4-BE49-F238E27FC236}">
                  <a16:creationId xmlns:a16="http://schemas.microsoft.com/office/drawing/2014/main" id="{27006073-94DD-4DDE-90A6-C3273C7A6D05}"/>
                </a:ext>
              </a:extLst>
            </p:cNvPr>
            <p:cNvGrpSpPr>
              <a:grpSpLocks/>
            </p:cNvGrpSpPr>
            <p:nvPr/>
          </p:nvGrpSpPr>
          <p:grpSpPr bwMode="auto">
            <a:xfrm rot="5400000">
              <a:off x="1325" y="1267"/>
              <a:ext cx="384" cy="57"/>
              <a:chOff x="666" y="1872"/>
              <a:chExt cx="489" cy="60"/>
            </a:xfrm>
          </p:grpSpPr>
          <p:sp>
            <p:nvSpPr>
              <p:cNvPr id="69" name="Freeform 17">
                <a:extLst>
                  <a:ext uri="{FF2B5EF4-FFF2-40B4-BE49-F238E27FC236}">
                    <a16:creationId xmlns:a16="http://schemas.microsoft.com/office/drawing/2014/main" id="{3B2E15B7-320E-4401-9DCF-36E89FD948EE}"/>
                  </a:ext>
                </a:extLst>
              </p:cNvPr>
              <p:cNvSpPr>
                <a:spLocks/>
              </p:cNvSpPr>
              <p:nvPr/>
            </p:nvSpPr>
            <p:spPr bwMode="auto">
              <a:xfrm>
                <a:off x="666" y="1872"/>
                <a:ext cx="125" cy="60"/>
              </a:xfrm>
              <a:custGeom>
                <a:avLst/>
                <a:gdLst>
                  <a:gd name="T0" fmla="*/ 0 w 125"/>
                  <a:gd name="T1" fmla="*/ 60 h 60"/>
                  <a:gd name="T2" fmla="*/ 23 w 125"/>
                  <a:gd name="T3" fmla="*/ 15 h 60"/>
                  <a:gd name="T4" fmla="*/ 65 w 125"/>
                  <a:gd name="T5" fmla="*/ 0 h 60"/>
                  <a:gd name="T6" fmla="*/ 102 w 125"/>
                  <a:gd name="T7" fmla="*/ 15 h 60"/>
                  <a:gd name="T8" fmla="*/ 125 w 125"/>
                  <a:gd name="T9" fmla="*/ 51 h 60"/>
                  <a:gd name="T10" fmla="*/ 0 60000 65536"/>
                  <a:gd name="T11" fmla="*/ 0 60000 65536"/>
                  <a:gd name="T12" fmla="*/ 0 60000 65536"/>
                  <a:gd name="T13" fmla="*/ 0 60000 65536"/>
                  <a:gd name="T14" fmla="*/ 0 60000 65536"/>
                  <a:gd name="T15" fmla="*/ 0 w 125"/>
                  <a:gd name="T16" fmla="*/ 0 h 60"/>
                  <a:gd name="T17" fmla="*/ 125 w 125"/>
                  <a:gd name="T18" fmla="*/ 60 h 60"/>
                </a:gdLst>
                <a:ahLst/>
                <a:cxnLst>
                  <a:cxn ang="T10">
                    <a:pos x="T0" y="T1"/>
                  </a:cxn>
                  <a:cxn ang="T11">
                    <a:pos x="T2" y="T3"/>
                  </a:cxn>
                  <a:cxn ang="T12">
                    <a:pos x="T4" y="T5"/>
                  </a:cxn>
                  <a:cxn ang="T13">
                    <a:pos x="T6" y="T7"/>
                  </a:cxn>
                  <a:cxn ang="T14">
                    <a:pos x="T8" y="T9"/>
                  </a:cxn>
                </a:cxnLst>
                <a:rect l="T15" t="T16" r="T17" b="T18"/>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0" name="Freeform 18">
                <a:extLst>
                  <a:ext uri="{FF2B5EF4-FFF2-40B4-BE49-F238E27FC236}">
                    <a16:creationId xmlns:a16="http://schemas.microsoft.com/office/drawing/2014/main" id="{62DC845E-8782-4F27-930F-DE9024154C73}"/>
                  </a:ext>
                </a:extLst>
              </p:cNvPr>
              <p:cNvSpPr>
                <a:spLocks/>
              </p:cNvSpPr>
              <p:nvPr/>
            </p:nvSpPr>
            <p:spPr bwMode="auto">
              <a:xfrm>
                <a:off x="791" y="1872"/>
                <a:ext cx="121" cy="54"/>
              </a:xfrm>
              <a:custGeom>
                <a:avLst/>
                <a:gdLst>
                  <a:gd name="T0" fmla="*/ 0 w 121"/>
                  <a:gd name="T1" fmla="*/ 54 h 54"/>
                  <a:gd name="T2" fmla="*/ 24 w 121"/>
                  <a:gd name="T3" fmla="*/ 15 h 54"/>
                  <a:gd name="T4" fmla="*/ 66 w 121"/>
                  <a:gd name="T5" fmla="*/ 0 h 54"/>
                  <a:gd name="T6" fmla="*/ 103 w 121"/>
                  <a:gd name="T7" fmla="*/ 15 h 54"/>
                  <a:gd name="T8" fmla="*/ 121 w 121"/>
                  <a:gd name="T9" fmla="*/ 51 h 54"/>
                  <a:gd name="T10" fmla="*/ 0 60000 65536"/>
                  <a:gd name="T11" fmla="*/ 0 60000 65536"/>
                  <a:gd name="T12" fmla="*/ 0 60000 65536"/>
                  <a:gd name="T13" fmla="*/ 0 60000 65536"/>
                  <a:gd name="T14" fmla="*/ 0 60000 65536"/>
                  <a:gd name="T15" fmla="*/ 0 w 121"/>
                  <a:gd name="T16" fmla="*/ 0 h 54"/>
                  <a:gd name="T17" fmla="*/ 121 w 121"/>
                  <a:gd name="T18" fmla="*/ 54 h 54"/>
                </a:gdLst>
                <a:ahLst/>
                <a:cxnLst>
                  <a:cxn ang="T10">
                    <a:pos x="T0" y="T1"/>
                  </a:cxn>
                  <a:cxn ang="T11">
                    <a:pos x="T2" y="T3"/>
                  </a:cxn>
                  <a:cxn ang="T12">
                    <a:pos x="T4" y="T5"/>
                  </a:cxn>
                  <a:cxn ang="T13">
                    <a:pos x="T6" y="T7"/>
                  </a:cxn>
                  <a:cxn ang="T14">
                    <a:pos x="T8" y="T9"/>
                  </a:cxn>
                </a:cxnLst>
                <a:rect l="T15" t="T16" r="T17" b="T18"/>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1" name="Freeform 19">
                <a:extLst>
                  <a:ext uri="{FF2B5EF4-FFF2-40B4-BE49-F238E27FC236}">
                    <a16:creationId xmlns:a16="http://schemas.microsoft.com/office/drawing/2014/main" id="{858ECA85-A230-4904-86A7-4A08805DA68C}"/>
                  </a:ext>
                </a:extLst>
              </p:cNvPr>
              <p:cNvSpPr>
                <a:spLocks/>
              </p:cNvSpPr>
              <p:nvPr/>
            </p:nvSpPr>
            <p:spPr bwMode="auto">
              <a:xfrm>
                <a:off x="912" y="1872"/>
                <a:ext cx="119" cy="51"/>
              </a:xfrm>
              <a:custGeom>
                <a:avLst/>
                <a:gdLst>
                  <a:gd name="T0" fmla="*/ 0 w 119"/>
                  <a:gd name="T1" fmla="*/ 51 h 51"/>
                  <a:gd name="T2" fmla="*/ 17 w 119"/>
                  <a:gd name="T3" fmla="*/ 15 h 51"/>
                  <a:gd name="T4" fmla="*/ 59 w 119"/>
                  <a:gd name="T5" fmla="*/ 0 h 51"/>
                  <a:gd name="T6" fmla="*/ 96 w 119"/>
                  <a:gd name="T7" fmla="*/ 15 h 51"/>
                  <a:gd name="T8" fmla="*/ 119 w 119"/>
                  <a:gd name="T9" fmla="*/ 51 h 51"/>
                  <a:gd name="T10" fmla="*/ 0 60000 65536"/>
                  <a:gd name="T11" fmla="*/ 0 60000 65536"/>
                  <a:gd name="T12" fmla="*/ 0 60000 65536"/>
                  <a:gd name="T13" fmla="*/ 0 60000 65536"/>
                  <a:gd name="T14" fmla="*/ 0 60000 65536"/>
                  <a:gd name="T15" fmla="*/ 0 w 119"/>
                  <a:gd name="T16" fmla="*/ 0 h 51"/>
                  <a:gd name="T17" fmla="*/ 119 w 119"/>
                  <a:gd name="T18" fmla="*/ 51 h 51"/>
                </a:gdLst>
                <a:ahLst/>
                <a:cxnLst>
                  <a:cxn ang="T10">
                    <a:pos x="T0" y="T1"/>
                  </a:cxn>
                  <a:cxn ang="T11">
                    <a:pos x="T2" y="T3"/>
                  </a:cxn>
                  <a:cxn ang="T12">
                    <a:pos x="T4" y="T5"/>
                  </a:cxn>
                  <a:cxn ang="T13">
                    <a:pos x="T6" y="T7"/>
                  </a:cxn>
                  <a:cxn ang="T14">
                    <a:pos x="T8" y="T9"/>
                  </a:cxn>
                </a:cxnLst>
                <a:rect l="T15" t="T16" r="T17" b="T18"/>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2" name="Freeform 20">
                <a:extLst>
                  <a:ext uri="{FF2B5EF4-FFF2-40B4-BE49-F238E27FC236}">
                    <a16:creationId xmlns:a16="http://schemas.microsoft.com/office/drawing/2014/main" id="{4867165D-DCF5-4AD5-AB12-034D9B5B6EE3}"/>
                  </a:ext>
                </a:extLst>
              </p:cNvPr>
              <p:cNvSpPr>
                <a:spLocks/>
              </p:cNvSpPr>
              <p:nvPr/>
            </p:nvSpPr>
            <p:spPr bwMode="auto">
              <a:xfrm>
                <a:off x="1032" y="1872"/>
                <a:ext cx="123" cy="57"/>
              </a:xfrm>
              <a:custGeom>
                <a:avLst/>
                <a:gdLst>
                  <a:gd name="T0" fmla="*/ 0 w 123"/>
                  <a:gd name="T1" fmla="*/ 51 h 57"/>
                  <a:gd name="T2" fmla="*/ 23 w 123"/>
                  <a:gd name="T3" fmla="*/ 15 h 57"/>
                  <a:gd name="T4" fmla="*/ 65 w 123"/>
                  <a:gd name="T5" fmla="*/ 0 h 57"/>
                  <a:gd name="T6" fmla="*/ 102 w 123"/>
                  <a:gd name="T7" fmla="*/ 15 h 57"/>
                  <a:gd name="T8" fmla="*/ 123 w 123"/>
                  <a:gd name="T9" fmla="*/ 57 h 57"/>
                  <a:gd name="T10" fmla="*/ 0 60000 65536"/>
                  <a:gd name="T11" fmla="*/ 0 60000 65536"/>
                  <a:gd name="T12" fmla="*/ 0 60000 65536"/>
                  <a:gd name="T13" fmla="*/ 0 60000 65536"/>
                  <a:gd name="T14" fmla="*/ 0 60000 65536"/>
                  <a:gd name="T15" fmla="*/ 0 w 123"/>
                  <a:gd name="T16" fmla="*/ 0 h 57"/>
                  <a:gd name="T17" fmla="*/ 123 w 123"/>
                  <a:gd name="T18" fmla="*/ 57 h 57"/>
                </a:gdLst>
                <a:ahLst/>
                <a:cxnLst>
                  <a:cxn ang="T10">
                    <a:pos x="T0" y="T1"/>
                  </a:cxn>
                  <a:cxn ang="T11">
                    <a:pos x="T2" y="T3"/>
                  </a:cxn>
                  <a:cxn ang="T12">
                    <a:pos x="T4" y="T5"/>
                  </a:cxn>
                  <a:cxn ang="T13">
                    <a:pos x="T6" y="T7"/>
                  </a:cxn>
                  <a:cxn ang="T14">
                    <a:pos x="T8" y="T9"/>
                  </a:cxn>
                </a:cxnLst>
                <a:rect l="T15" t="T16" r="T17" b="T18"/>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65" name="Oval 21">
              <a:extLst>
                <a:ext uri="{FF2B5EF4-FFF2-40B4-BE49-F238E27FC236}">
                  <a16:creationId xmlns:a16="http://schemas.microsoft.com/office/drawing/2014/main" id="{4B622A59-5FE6-4EFD-A346-B5A3E3A57366}"/>
                </a:ext>
              </a:extLst>
            </p:cNvPr>
            <p:cNvSpPr>
              <a:spLocks noChangeArrowheads="1"/>
            </p:cNvSpPr>
            <p:nvPr/>
          </p:nvSpPr>
          <p:spPr bwMode="auto">
            <a:xfrm>
              <a:off x="864" y="163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6" name="Oval 22">
              <a:extLst>
                <a:ext uri="{FF2B5EF4-FFF2-40B4-BE49-F238E27FC236}">
                  <a16:creationId xmlns:a16="http://schemas.microsoft.com/office/drawing/2014/main" id="{022D0D05-D6BF-460F-843E-FE023FD6E603}"/>
                </a:ext>
              </a:extLst>
            </p:cNvPr>
            <p:cNvSpPr>
              <a:spLocks noChangeArrowheads="1"/>
            </p:cNvSpPr>
            <p:nvPr/>
          </p:nvSpPr>
          <p:spPr bwMode="auto">
            <a:xfrm>
              <a:off x="864" y="91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7" name="Text Box 23">
              <a:extLst>
                <a:ext uri="{FF2B5EF4-FFF2-40B4-BE49-F238E27FC236}">
                  <a16:creationId xmlns:a16="http://schemas.microsoft.com/office/drawing/2014/main" id="{BD4C7FCF-FACF-4E5E-A34D-CAF045144EC5}"/>
                </a:ext>
              </a:extLst>
            </p:cNvPr>
            <p:cNvSpPr txBox="1">
              <a:spLocks noChangeArrowheads="1"/>
            </p:cNvSpPr>
            <p:nvPr/>
          </p:nvSpPr>
          <p:spPr bwMode="auto">
            <a:xfrm>
              <a:off x="783" y="96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ea typeface="宋体" panose="02010600030101010101" pitchFamily="2" charset="-122"/>
                </a:rPr>
                <a:t>+</a:t>
              </a:r>
            </a:p>
          </p:txBody>
        </p:sp>
        <p:sp>
          <p:nvSpPr>
            <p:cNvPr id="68" name="Text Box 24">
              <a:extLst>
                <a:ext uri="{FF2B5EF4-FFF2-40B4-BE49-F238E27FC236}">
                  <a16:creationId xmlns:a16="http://schemas.microsoft.com/office/drawing/2014/main" id="{177C86D5-9474-481B-B4D6-97709AEDD38B}"/>
                </a:ext>
              </a:extLst>
            </p:cNvPr>
            <p:cNvSpPr txBox="1">
              <a:spLocks noChangeArrowheads="1"/>
            </p:cNvSpPr>
            <p:nvPr/>
          </p:nvSpPr>
          <p:spPr bwMode="auto">
            <a:xfrm>
              <a:off x="796" y="13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latin typeface="宋体" panose="02010600030101010101" pitchFamily="2" charset="-122"/>
                  <a:ea typeface="宋体" panose="02010600030101010101" pitchFamily="2" charset="-122"/>
                </a:rPr>
                <a:t>-</a:t>
              </a:r>
              <a:endParaRPr kumimoji="1" lang="en-US" altLang="zh-CN" b="1">
                <a:ea typeface="宋体" panose="02010600030101010101" pitchFamily="2" charset="-122"/>
              </a:endParaRPr>
            </a:p>
          </p:txBody>
        </p:sp>
      </p:grpSp>
      <p:grpSp>
        <p:nvGrpSpPr>
          <p:cNvPr id="3" name="组合 2">
            <a:extLst>
              <a:ext uri="{FF2B5EF4-FFF2-40B4-BE49-F238E27FC236}">
                <a16:creationId xmlns:a16="http://schemas.microsoft.com/office/drawing/2014/main" id="{51DE554D-1B50-47A1-9DD8-2F82B49BB363}"/>
              </a:ext>
            </a:extLst>
          </p:cNvPr>
          <p:cNvGrpSpPr/>
          <p:nvPr/>
        </p:nvGrpSpPr>
        <p:grpSpPr>
          <a:xfrm>
            <a:off x="944962" y="3723758"/>
            <a:ext cx="2281237" cy="2314019"/>
            <a:chOff x="528638" y="3500438"/>
            <a:chExt cx="2281237" cy="2314019"/>
          </a:xfrm>
        </p:grpSpPr>
        <p:sp>
          <p:nvSpPr>
            <p:cNvPr id="73" name="Text Box 28">
              <a:extLst>
                <a:ext uri="{FF2B5EF4-FFF2-40B4-BE49-F238E27FC236}">
                  <a16:creationId xmlns:a16="http://schemas.microsoft.com/office/drawing/2014/main" id="{1DC5C62B-712A-467F-85EF-6A13B0C5E309}"/>
                </a:ext>
              </a:extLst>
            </p:cNvPr>
            <p:cNvSpPr txBox="1">
              <a:spLocks noChangeArrowheads="1"/>
            </p:cNvSpPr>
            <p:nvPr/>
          </p:nvSpPr>
          <p:spPr bwMode="auto">
            <a:xfrm>
              <a:off x="611188" y="544512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1800" b="1" dirty="0">
                  <a:latin typeface="+mn-ea"/>
                  <a:ea typeface="+mn-ea"/>
                </a:rPr>
                <a:t>相量模型</a:t>
              </a:r>
            </a:p>
          </p:txBody>
        </p:sp>
        <p:grpSp>
          <p:nvGrpSpPr>
            <p:cNvPr id="77" name="Group 31">
              <a:extLst>
                <a:ext uri="{FF2B5EF4-FFF2-40B4-BE49-F238E27FC236}">
                  <a16:creationId xmlns:a16="http://schemas.microsoft.com/office/drawing/2014/main" id="{3ECDE4BF-1F8D-4D5C-9978-12271925DF32}"/>
                </a:ext>
              </a:extLst>
            </p:cNvPr>
            <p:cNvGrpSpPr>
              <a:grpSpLocks/>
            </p:cNvGrpSpPr>
            <p:nvPr/>
          </p:nvGrpSpPr>
          <p:grpSpPr bwMode="auto">
            <a:xfrm>
              <a:off x="528638" y="3500438"/>
              <a:ext cx="2281237" cy="1816100"/>
              <a:chOff x="157" y="2072"/>
              <a:chExt cx="1437" cy="1144"/>
            </a:xfrm>
          </p:grpSpPr>
          <p:sp>
            <p:nvSpPr>
              <p:cNvPr id="78" name="Freeform 32">
                <a:extLst>
                  <a:ext uri="{FF2B5EF4-FFF2-40B4-BE49-F238E27FC236}">
                    <a16:creationId xmlns:a16="http://schemas.microsoft.com/office/drawing/2014/main" id="{00B7A338-194C-4160-8293-DA769DC28ED0}"/>
                  </a:ext>
                </a:extLst>
              </p:cNvPr>
              <p:cNvSpPr>
                <a:spLocks/>
              </p:cNvSpPr>
              <p:nvPr/>
            </p:nvSpPr>
            <p:spPr bwMode="auto">
              <a:xfrm>
                <a:off x="903" y="2472"/>
                <a:ext cx="1" cy="168"/>
              </a:xfrm>
              <a:custGeom>
                <a:avLst/>
                <a:gdLst>
                  <a:gd name="T0" fmla="*/ 0 w 1"/>
                  <a:gd name="T1" fmla="*/ 168 h 168"/>
                  <a:gd name="T2" fmla="*/ 0 w 1"/>
                  <a:gd name="T3" fmla="*/ 0 h 168"/>
                  <a:gd name="T4" fmla="*/ 0 60000 65536"/>
                  <a:gd name="T5" fmla="*/ 0 60000 65536"/>
                  <a:gd name="T6" fmla="*/ 0 w 1"/>
                  <a:gd name="T7" fmla="*/ 0 h 168"/>
                  <a:gd name="T8" fmla="*/ 1 w 1"/>
                  <a:gd name="T9" fmla="*/ 168 h 168"/>
                </a:gdLst>
                <a:ahLst/>
                <a:cxnLst>
                  <a:cxn ang="T4">
                    <a:pos x="T0" y="T1"/>
                  </a:cxn>
                  <a:cxn ang="T5">
                    <a:pos x="T2" y="T3"/>
                  </a:cxn>
                </a:cxnLst>
                <a:rect l="T6" t="T7" r="T8" b="T9"/>
                <a:pathLst>
                  <a:path w="1" h="168">
                    <a:moveTo>
                      <a:pt x="0" y="168"/>
                    </a:moveTo>
                    <a:lnTo>
                      <a:pt x="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 name="Freeform 33">
                <a:extLst>
                  <a:ext uri="{FF2B5EF4-FFF2-40B4-BE49-F238E27FC236}">
                    <a16:creationId xmlns:a16="http://schemas.microsoft.com/office/drawing/2014/main" id="{F5852284-7B66-4314-8F10-23DAAABE9025}"/>
                  </a:ext>
                </a:extLst>
              </p:cNvPr>
              <p:cNvSpPr>
                <a:spLocks/>
              </p:cNvSpPr>
              <p:nvPr/>
            </p:nvSpPr>
            <p:spPr bwMode="auto">
              <a:xfrm>
                <a:off x="897" y="3024"/>
                <a:ext cx="1" cy="174"/>
              </a:xfrm>
              <a:custGeom>
                <a:avLst/>
                <a:gdLst>
                  <a:gd name="T0" fmla="*/ 0 w 1"/>
                  <a:gd name="T1" fmla="*/ 0 h 174"/>
                  <a:gd name="T2" fmla="*/ 0 w 1"/>
                  <a:gd name="T3" fmla="*/ 174 h 174"/>
                  <a:gd name="T4" fmla="*/ 0 60000 65536"/>
                  <a:gd name="T5" fmla="*/ 0 60000 65536"/>
                  <a:gd name="T6" fmla="*/ 0 w 1"/>
                  <a:gd name="T7" fmla="*/ 0 h 174"/>
                  <a:gd name="T8" fmla="*/ 1 w 1"/>
                  <a:gd name="T9" fmla="*/ 174 h 174"/>
                </a:gdLst>
                <a:ahLst/>
                <a:cxnLst>
                  <a:cxn ang="T4">
                    <a:pos x="T0" y="T1"/>
                  </a:cxn>
                  <a:cxn ang="T5">
                    <a:pos x="T2" y="T3"/>
                  </a:cxn>
                </a:cxnLst>
                <a:rect l="T6" t="T7" r="T8" b="T9"/>
                <a:pathLst>
                  <a:path w="1" h="174">
                    <a:moveTo>
                      <a:pt x="0" y="0"/>
                    </a:moveTo>
                    <a:lnTo>
                      <a:pt x="0" y="17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0" name="Freeform 34">
                <a:extLst>
                  <a:ext uri="{FF2B5EF4-FFF2-40B4-BE49-F238E27FC236}">
                    <a16:creationId xmlns:a16="http://schemas.microsoft.com/office/drawing/2014/main" id="{E2C6C967-3379-45A2-9A4F-9049BB93B872}"/>
                  </a:ext>
                </a:extLst>
              </p:cNvPr>
              <p:cNvSpPr>
                <a:spLocks/>
              </p:cNvSpPr>
              <p:nvPr/>
            </p:nvSpPr>
            <p:spPr bwMode="auto">
              <a:xfrm>
                <a:off x="327" y="2472"/>
                <a:ext cx="576" cy="6"/>
              </a:xfrm>
              <a:custGeom>
                <a:avLst/>
                <a:gdLst>
                  <a:gd name="T0" fmla="*/ 0 w 576"/>
                  <a:gd name="T1" fmla="*/ 6 h 6"/>
                  <a:gd name="T2" fmla="*/ 576 w 576"/>
                  <a:gd name="T3" fmla="*/ 0 h 6"/>
                  <a:gd name="T4" fmla="*/ 0 60000 65536"/>
                  <a:gd name="T5" fmla="*/ 0 60000 65536"/>
                  <a:gd name="T6" fmla="*/ 0 w 576"/>
                  <a:gd name="T7" fmla="*/ 0 h 6"/>
                  <a:gd name="T8" fmla="*/ 576 w 576"/>
                  <a:gd name="T9" fmla="*/ 6 h 6"/>
                </a:gdLst>
                <a:ahLst/>
                <a:cxnLst>
                  <a:cxn ang="T4">
                    <a:pos x="T0" y="T1"/>
                  </a:cxn>
                  <a:cxn ang="T5">
                    <a:pos x="T2" y="T3"/>
                  </a:cxn>
                </a:cxnLst>
                <a:rect l="T6" t="T7" r="T8" b="T9"/>
                <a:pathLst>
                  <a:path w="576" h="6">
                    <a:moveTo>
                      <a:pt x="0" y="6"/>
                    </a:moveTo>
                    <a:lnTo>
                      <a:pt x="576"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 name="Freeform 35">
                <a:extLst>
                  <a:ext uri="{FF2B5EF4-FFF2-40B4-BE49-F238E27FC236}">
                    <a16:creationId xmlns:a16="http://schemas.microsoft.com/office/drawing/2014/main" id="{A275C21C-CD6E-48C4-8B5E-03AE25AEC5EB}"/>
                  </a:ext>
                </a:extLst>
              </p:cNvPr>
              <p:cNvSpPr>
                <a:spLocks/>
              </p:cNvSpPr>
              <p:nvPr/>
            </p:nvSpPr>
            <p:spPr bwMode="auto">
              <a:xfrm>
                <a:off x="324" y="3192"/>
                <a:ext cx="570" cy="3"/>
              </a:xfrm>
              <a:custGeom>
                <a:avLst/>
                <a:gdLst>
                  <a:gd name="T0" fmla="*/ 0 w 570"/>
                  <a:gd name="T1" fmla="*/ 3 h 3"/>
                  <a:gd name="T2" fmla="*/ 570 w 570"/>
                  <a:gd name="T3" fmla="*/ 0 h 3"/>
                  <a:gd name="T4" fmla="*/ 0 60000 65536"/>
                  <a:gd name="T5" fmla="*/ 0 60000 65536"/>
                  <a:gd name="T6" fmla="*/ 0 w 570"/>
                  <a:gd name="T7" fmla="*/ 0 h 3"/>
                  <a:gd name="T8" fmla="*/ 570 w 570"/>
                  <a:gd name="T9" fmla="*/ 3 h 3"/>
                </a:gdLst>
                <a:ahLst/>
                <a:cxnLst>
                  <a:cxn ang="T4">
                    <a:pos x="T0" y="T1"/>
                  </a:cxn>
                  <a:cxn ang="T5">
                    <a:pos x="T2" y="T3"/>
                  </a:cxn>
                </a:cxnLst>
                <a:rect l="T6" t="T7" r="T8" b="T9"/>
                <a:pathLst>
                  <a:path w="570" h="3">
                    <a:moveTo>
                      <a:pt x="0" y="3"/>
                    </a:moveTo>
                    <a:lnTo>
                      <a:pt x="57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Line 36">
                <a:extLst>
                  <a:ext uri="{FF2B5EF4-FFF2-40B4-BE49-F238E27FC236}">
                    <a16:creationId xmlns:a16="http://schemas.microsoft.com/office/drawing/2014/main" id="{A1B228FC-178E-48D5-826A-0BE9014845F6}"/>
                  </a:ext>
                </a:extLst>
              </p:cNvPr>
              <p:cNvSpPr>
                <a:spLocks noChangeShapeType="1"/>
              </p:cNvSpPr>
              <p:nvPr/>
            </p:nvSpPr>
            <p:spPr bwMode="auto">
              <a:xfrm>
                <a:off x="307" y="2400"/>
                <a:ext cx="288"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Text Box 37">
                <a:extLst>
                  <a:ext uri="{FF2B5EF4-FFF2-40B4-BE49-F238E27FC236}">
                    <a16:creationId xmlns:a16="http://schemas.microsoft.com/office/drawing/2014/main" id="{A62FE932-29E9-45A8-9E03-3E8E40BDC3F1}"/>
                  </a:ext>
                </a:extLst>
              </p:cNvPr>
              <p:cNvSpPr txBox="1">
                <a:spLocks noChangeArrowheads="1"/>
              </p:cNvSpPr>
              <p:nvPr/>
            </p:nvSpPr>
            <p:spPr bwMode="auto">
              <a:xfrm>
                <a:off x="971" y="2684"/>
                <a:ext cx="6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dirty="0" err="1">
                    <a:ea typeface="宋体" panose="02010600030101010101" pitchFamily="2" charset="-122"/>
                  </a:rPr>
                  <a:t>j</a:t>
                </a:r>
                <a:r>
                  <a:rPr kumimoji="1" lang="en-US" altLang="zh-CN" b="1" i="1" dirty="0" err="1">
                    <a:ea typeface="宋体" panose="02010600030101010101" pitchFamily="2" charset="-122"/>
                    <a:sym typeface="Symbol" panose="05050102010706020507" pitchFamily="18" charset="2"/>
                  </a:rPr>
                  <a:t></a:t>
                </a:r>
                <a:r>
                  <a:rPr kumimoji="1" lang="en-US" altLang="zh-CN" b="1" i="1" dirty="0" err="1">
                    <a:ea typeface="宋体" panose="02010600030101010101" pitchFamily="2" charset="-122"/>
                  </a:rPr>
                  <a:t>L</a:t>
                </a:r>
                <a:endParaRPr kumimoji="1" lang="en-US" altLang="zh-CN" b="1" i="1" dirty="0">
                  <a:ea typeface="宋体" panose="02010600030101010101" pitchFamily="2" charset="-122"/>
                </a:endParaRPr>
              </a:p>
            </p:txBody>
          </p:sp>
          <p:grpSp>
            <p:nvGrpSpPr>
              <p:cNvPr id="84" name="Group 38">
                <a:extLst>
                  <a:ext uri="{FF2B5EF4-FFF2-40B4-BE49-F238E27FC236}">
                    <a16:creationId xmlns:a16="http://schemas.microsoft.com/office/drawing/2014/main" id="{D03D7DFC-1541-4253-ADE2-3B67EBFDEE76}"/>
                  </a:ext>
                </a:extLst>
              </p:cNvPr>
              <p:cNvGrpSpPr>
                <a:grpSpLocks/>
              </p:cNvGrpSpPr>
              <p:nvPr/>
            </p:nvGrpSpPr>
            <p:grpSpPr bwMode="auto">
              <a:xfrm rot="5400000">
                <a:off x="734" y="2803"/>
                <a:ext cx="384" cy="57"/>
                <a:chOff x="666" y="1872"/>
                <a:chExt cx="489" cy="60"/>
              </a:xfrm>
            </p:grpSpPr>
            <p:sp>
              <p:nvSpPr>
                <p:cNvPr id="91" name="Freeform 39">
                  <a:extLst>
                    <a:ext uri="{FF2B5EF4-FFF2-40B4-BE49-F238E27FC236}">
                      <a16:creationId xmlns:a16="http://schemas.microsoft.com/office/drawing/2014/main" id="{85C92DA2-2D19-4471-9DB3-1932D6F9A53A}"/>
                    </a:ext>
                  </a:extLst>
                </p:cNvPr>
                <p:cNvSpPr>
                  <a:spLocks/>
                </p:cNvSpPr>
                <p:nvPr/>
              </p:nvSpPr>
              <p:spPr bwMode="auto">
                <a:xfrm>
                  <a:off x="666" y="1872"/>
                  <a:ext cx="125" cy="60"/>
                </a:xfrm>
                <a:custGeom>
                  <a:avLst/>
                  <a:gdLst>
                    <a:gd name="T0" fmla="*/ 0 w 125"/>
                    <a:gd name="T1" fmla="*/ 60 h 60"/>
                    <a:gd name="T2" fmla="*/ 23 w 125"/>
                    <a:gd name="T3" fmla="*/ 15 h 60"/>
                    <a:gd name="T4" fmla="*/ 65 w 125"/>
                    <a:gd name="T5" fmla="*/ 0 h 60"/>
                    <a:gd name="T6" fmla="*/ 102 w 125"/>
                    <a:gd name="T7" fmla="*/ 15 h 60"/>
                    <a:gd name="T8" fmla="*/ 125 w 125"/>
                    <a:gd name="T9" fmla="*/ 51 h 60"/>
                    <a:gd name="T10" fmla="*/ 0 60000 65536"/>
                    <a:gd name="T11" fmla="*/ 0 60000 65536"/>
                    <a:gd name="T12" fmla="*/ 0 60000 65536"/>
                    <a:gd name="T13" fmla="*/ 0 60000 65536"/>
                    <a:gd name="T14" fmla="*/ 0 60000 65536"/>
                    <a:gd name="T15" fmla="*/ 0 w 125"/>
                    <a:gd name="T16" fmla="*/ 0 h 60"/>
                    <a:gd name="T17" fmla="*/ 125 w 125"/>
                    <a:gd name="T18" fmla="*/ 60 h 60"/>
                  </a:gdLst>
                  <a:ahLst/>
                  <a:cxnLst>
                    <a:cxn ang="T10">
                      <a:pos x="T0" y="T1"/>
                    </a:cxn>
                    <a:cxn ang="T11">
                      <a:pos x="T2" y="T3"/>
                    </a:cxn>
                    <a:cxn ang="T12">
                      <a:pos x="T4" y="T5"/>
                    </a:cxn>
                    <a:cxn ang="T13">
                      <a:pos x="T6" y="T7"/>
                    </a:cxn>
                    <a:cxn ang="T14">
                      <a:pos x="T8" y="T9"/>
                    </a:cxn>
                  </a:cxnLst>
                  <a:rect l="T15" t="T16" r="T17" b="T18"/>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2" name="Freeform 40">
                  <a:extLst>
                    <a:ext uri="{FF2B5EF4-FFF2-40B4-BE49-F238E27FC236}">
                      <a16:creationId xmlns:a16="http://schemas.microsoft.com/office/drawing/2014/main" id="{567E5099-7915-4A60-A2AE-D0E486C5A5CB}"/>
                    </a:ext>
                  </a:extLst>
                </p:cNvPr>
                <p:cNvSpPr>
                  <a:spLocks/>
                </p:cNvSpPr>
                <p:nvPr/>
              </p:nvSpPr>
              <p:spPr bwMode="auto">
                <a:xfrm>
                  <a:off x="791" y="1872"/>
                  <a:ext cx="121" cy="54"/>
                </a:xfrm>
                <a:custGeom>
                  <a:avLst/>
                  <a:gdLst>
                    <a:gd name="T0" fmla="*/ 0 w 121"/>
                    <a:gd name="T1" fmla="*/ 54 h 54"/>
                    <a:gd name="T2" fmla="*/ 24 w 121"/>
                    <a:gd name="T3" fmla="*/ 15 h 54"/>
                    <a:gd name="T4" fmla="*/ 66 w 121"/>
                    <a:gd name="T5" fmla="*/ 0 h 54"/>
                    <a:gd name="T6" fmla="*/ 103 w 121"/>
                    <a:gd name="T7" fmla="*/ 15 h 54"/>
                    <a:gd name="T8" fmla="*/ 121 w 121"/>
                    <a:gd name="T9" fmla="*/ 51 h 54"/>
                    <a:gd name="T10" fmla="*/ 0 60000 65536"/>
                    <a:gd name="T11" fmla="*/ 0 60000 65536"/>
                    <a:gd name="T12" fmla="*/ 0 60000 65536"/>
                    <a:gd name="T13" fmla="*/ 0 60000 65536"/>
                    <a:gd name="T14" fmla="*/ 0 60000 65536"/>
                    <a:gd name="T15" fmla="*/ 0 w 121"/>
                    <a:gd name="T16" fmla="*/ 0 h 54"/>
                    <a:gd name="T17" fmla="*/ 121 w 121"/>
                    <a:gd name="T18" fmla="*/ 54 h 54"/>
                  </a:gdLst>
                  <a:ahLst/>
                  <a:cxnLst>
                    <a:cxn ang="T10">
                      <a:pos x="T0" y="T1"/>
                    </a:cxn>
                    <a:cxn ang="T11">
                      <a:pos x="T2" y="T3"/>
                    </a:cxn>
                    <a:cxn ang="T12">
                      <a:pos x="T4" y="T5"/>
                    </a:cxn>
                    <a:cxn ang="T13">
                      <a:pos x="T6" y="T7"/>
                    </a:cxn>
                    <a:cxn ang="T14">
                      <a:pos x="T8" y="T9"/>
                    </a:cxn>
                  </a:cxnLst>
                  <a:rect l="T15" t="T16" r="T17" b="T18"/>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3" name="Freeform 41">
                  <a:extLst>
                    <a:ext uri="{FF2B5EF4-FFF2-40B4-BE49-F238E27FC236}">
                      <a16:creationId xmlns:a16="http://schemas.microsoft.com/office/drawing/2014/main" id="{231419D5-D116-45FE-A213-CBAAEC1DA40A}"/>
                    </a:ext>
                  </a:extLst>
                </p:cNvPr>
                <p:cNvSpPr>
                  <a:spLocks/>
                </p:cNvSpPr>
                <p:nvPr/>
              </p:nvSpPr>
              <p:spPr bwMode="auto">
                <a:xfrm>
                  <a:off x="912" y="1872"/>
                  <a:ext cx="119" cy="51"/>
                </a:xfrm>
                <a:custGeom>
                  <a:avLst/>
                  <a:gdLst>
                    <a:gd name="T0" fmla="*/ 0 w 119"/>
                    <a:gd name="T1" fmla="*/ 51 h 51"/>
                    <a:gd name="T2" fmla="*/ 17 w 119"/>
                    <a:gd name="T3" fmla="*/ 15 h 51"/>
                    <a:gd name="T4" fmla="*/ 59 w 119"/>
                    <a:gd name="T5" fmla="*/ 0 h 51"/>
                    <a:gd name="T6" fmla="*/ 96 w 119"/>
                    <a:gd name="T7" fmla="*/ 15 h 51"/>
                    <a:gd name="T8" fmla="*/ 119 w 119"/>
                    <a:gd name="T9" fmla="*/ 51 h 51"/>
                    <a:gd name="T10" fmla="*/ 0 60000 65536"/>
                    <a:gd name="T11" fmla="*/ 0 60000 65536"/>
                    <a:gd name="T12" fmla="*/ 0 60000 65536"/>
                    <a:gd name="T13" fmla="*/ 0 60000 65536"/>
                    <a:gd name="T14" fmla="*/ 0 60000 65536"/>
                    <a:gd name="T15" fmla="*/ 0 w 119"/>
                    <a:gd name="T16" fmla="*/ 0 h 51"/>
                    <a:gd name="T17" fmla="*/ 119 w 119"/>
                    <a:gd name="T18" fmla="*/ 51 h 51"/>
                  </a:gdLst>
                  <a:ahLst/>
                  <a:cxnLst>
                    <a:cxn ang="T10">
                      <a:pos x="T0" y="T1"/>
                    </a:cxn>
                    <a:cxn ang="T11">
                      <a:pos x="T2" y="T3"/>
                    </a:cxn>
                    <a:cxn ang="T12">
                      <a:pos x="T4" y="T5"/>
                    </a:cxn>
                    <a:cxn ang="T13">
                      <a:pos x="T6" y="T7"/>
                    </a:cxn>
                    <a:cxn ang="T14">
                      <a:pos x="T8" y="T9"/>
                    </a:cxn>
                  </a:cxnLst>
                  <a:rect l="T15" t="T16" r="T17" b="T18"/>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4" name="Freeform 42">
                  <a:extLst>
                    <a:ext uri="{FF2B5EF4-FFF2-40B4-BE49-F238E27FC236}">
                      <a16:creationId xmlns:a16="http://schemas.microsoft.com/office/drawing/2014/main" id="{6A8591BF-DA40-4F8C-9D32-50D879654200}"/>
                    </a:ext>
                  </a:extLst>
                </p:cNvPr>
                <p:cNvSpPr>
                  <a:spLocks/>
                </p:cNvSpPr>
                <p:nvPr/>
              </p:nvSpPr>
              <p:spPr bwMode="auto">
                <a:xfrm>
                  <a:off x="1032" y="1872"/>
                  <a:ext cx="123" cy="57"/>
                </a:xfrm>
                <a:custGeom>
                  <a:avLst/>
                  <a:gdLst>
                    <a:gd name="T0" fmla="*/ 0 w 123"/>
                    <a:gd name="T1" fmla="*/ 51 h 57"/>
                    <a:gd name="T2" fmla="*/ 23 w 123"/>
                    <a:gd name="T3" fmla="*/ 15 h 57"/>
                    <a:gd name="T4" fmla="*/ 65 w 123"/>
                    <a:gd name="T5" fmla="*/ 0 h 57"/>
                    <a:gd name="T6" fmla="*/ 102 w 123"/>
                    <a:gd name="T7" fmla="*/ 15 h 57"/>
                    <a:gd name="T8" fmla="*/ 123 w 123"/>
                    <a:gd name="T9" fmla="*/ 57 h 57"/>
                    <a:gd name="T10" fmla="*/ 0 60000 65536"/>
                    <a:gd name="T11" fmla="*/ 0 60000 65536"/>
                    <a:gd name="T12" fmla="*/ 0 60000 65536"/>
                    <a:gd name="T13" fmla="*/ 0 60000 65536"/>
                    <a:gd name="T14" fmla="*/ 0 60000 65536"/>
                    <a:gd name="T15" fmla="*/ 0 w 123"/>
                    <a:gd name="T16" fmla="*/ 0 h 57"/>
                    <a:gd name="T17" fmla="*/ 123 w 123"/>
                    <a:gd name="T18" fmla="*/ 57 h 57"/>
                  </a:gdLst>
                  <a:ahLst/>
                  <a:cxnLst>
                    <a:cxn ang="T10">
                      <a:pos x="T0" y="T1"/>
                    </a:cxn>
                    <a:cxn ang="T11">
                      <a:pos x="T2" y="T3"/>
                    </a:cxn>
                    <a:cxn ang="T12">
                      <a:pos x="T4" y="T5"/>
                    </a:cxn>
                    <a:cxn ang="T13">
                      <a:pos x="T6" y="T7"/>
                    </a:cxn>
                    <a:cxn ang="T14">
                      <a:pos x="T8" y="T9"/>
                    </a:cxn>
                  </a:cxnLst>
                  <a:rect l="T15" t="T16" r="T17" b="T18"/>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85" name="Oval 43">
                <a:extLst>
                  <a:ext uri="{FF2B5EF4-FFF2-40B4-BE49-F238E27FC236}">
                    <a16:creationId xmlns:a16="http://schemas.microsoft.com/office/drawing/2014/main" id="{F3FFC5B6-DFB2-4101-9C89-350D554DE0F7}"/>
                  </a:ext>
                </a:extLst>
              </p:cNvPr>
              <p:cNvSpPr>
                <a:spLocks noChangeArrowheads="1"/>
              </p:cNvSpPr>
              <p:nvPr/>
            </p:nvSpPr>
            <p:spPr bwMode="auto">
              <a:xfrm>
                <a:off x="273" y="3168"/>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6" name="Oval 44">
                <a:extLst>
                  <a:ext uri="{FF2B5EF4-FFF2-40B4-BE49-F238E27FC236}">
                    <a16:creationId xmlns:a16="http://schemas.microsoft.com/office/drawing/2014/main" id="{F3964460-532A-4768-A3C9-A84EF00E2663}"/>
                  </a:ext>
                </a:extLst>
              </p:cNvPr>
              <p:cNvSpPr>
                <a:spLocks noChangeArrowheads="1"/>
              </p:cNvSpPr>
              <p:nvPr/>
            </p:nvSpPr>
            <p:spPr bwMode="auto">
              <a:xfrm>
                <a:off x="273" y="2448"/>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7" name="Text Box 45">
                <a:extLst>
                  <a:ext uri="{FF2B5EF4-FFF2-40B4-BE49-F238E27FC236}">
                    <a16:creationId xmlns:a16="http://schemas.microsoft.com/office/drawing/2014/main" id="{3E5E3A9B-CE5A-442C-BB49-A983DF101B40}"/>
                  </a:ext>
                </a:extLst>
              </p:cNvPr>
              <p:cNvSpPr txBox="1">
                <a:spLocks noChangeArrowheads="1"/>
              </p:cNvSpPr>
              <p:nvPr/>
            </p:nvSpPr>
            <p:spPr bwMode="auto">
              <a:xfrm>
                <a:off x="192" y="249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ea typeface="宋体" panose="02010600030101010101" pitchFamily="2" charset="-122"/>
                  </a:rPr>
                  <a:t>+</a:t>
                </a:r>
              </a:p>
            </p:txBody>
          </p:sp>
          <p:sp>
            <p:nvSpPr>
              <p:cNvPr id="88" name="Text Box 46">
                <a:extLst>
                  <a:ext uri="{FF2B5EF4-FFF2-40B4-BE49-F238E27FC236}">
                    <a16:creationId xmlns:a16="http://schemas.microsoft.com/office/drawing/2014/main" id="{F62B37C7-BCE7-478E-8845-A8D9A99CC09E}"/>
                  </a:ext>
                </a:extLst>
              </p:cNvPr>
              <p:cNvSpPr txBox="1">
                <a:spLocks noChangeArrowheads="1"/>
              </p:cNvSpPr>
              <p:nvPr/>
            </p:nvSpPr>
            <p:spPr bwMode="auto">
              <a:xfrm>
                <a:off x="205" y="292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latin typeface="宋体" panose="02010600030101010101" pitchFamily="2" charset="-122"/>
                    <a:ea typeface="宋体" panose="02010600030101010101" pitchFamily="2" charset="-122"/>
                  </a:rPr>
                  <a:t>-</a:t>
                </a:r>
                <a:endParaRPr kumimoji="1" lang="en-US" altLang="zh-CN" b="1">
                  <a:ea typeface="宋体" panose="02010600030101010101" pitchFamily="2" charset="-122"/>
                </a:endParaRPr>
              </a:p>
            </p:txBody>
          </p:sp>
          <p:graphicFrame>
            <p:nvGraphicFramePr>
              <p:cNvPr id="89" name="Object 47">
                <a:extLst>
                  <a:ext uri="{FF2B5EF4-FFF2-40B4-BE49-F238E27FC236}">
                    <a16:creationId xmlns:a16="http://schemas.microsoft.com/office/drawing/2014/main" id="{EBA37E78-8DC7-431F-B83A-FD9C021CECED}"/>
                  </a:ext>
                </a:extLst>
              </p:cNvPr>
              <p:cNvGraphicFramePr>
                <a:graphicFrameLocks noChangeAspect="1"/>
              </p:cNvGraphicFramePr>
              <p:nvPr/>
            </p:nvGraphicFramePr>
            <p:xfrm>
              <a:off x="157" y="2696"/>
              <a:ext cx="282" cy="328"/>
            </p:xfrm>
            <a:graphic>
              <a:graphicData uri="http://schemas.openxmlformats.org/presentationml/2006/ole">
                <mc:AlternateContent xmlns:mc="http://schemas.openxmlformats.org/markup-compatibility/2006">
                  <mc:Choice xmlns:v="urn:schemas-microsoft-com:vml" Requires="v">
                    <p:oleObj spid="_x0000_s133533" name="公式" r:id="rId15" imgW="241195" imgH="279279" progId="Equation.3">
                      <p:embed/>
                    </p:oleObj>
                  </mc:Choice>
                  <mc:Fallback>
                    <p:oleObj name="公式" r:id="rId15" imgW="241195" imgH="279279" progId="Equation.3">
                      <p:embed/>
                      <p:pic>
                        <p:nvPicPr>
                          <p:cNvPr id="32804" name="Object 47">
                            <a:extLst>
                              <a:ext uri="{FF2B5EF4-FFF2-40B4-BE49-F238E27FC236}">
                                <a16:creationId xmlns:a16="http://schemas.microsoft.com/office/drawing/2014/main" id="{58A59C66-727B-493D-AB13-207670ABB47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7" y="2696"/>
                            <a:ext cx="282"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 name="Object 48">
                <a:extLst>
                  <a:ext uri="{FF2B5EF4-FFF2-40B4-BE49-F238E27FC236}">
                    <a16:creationId xmlns:a16="http://schemas.microsoft.com/office/drawing/2014/main" id="{2D631574-E50F-4AED-A4EE-92A12DF061C2}"/>
                  </a:ext>
                </a:extLst>
              </p:cNvPr>
              <p:cNvGraphicFramePr>
                <a:graphicFrameLocks noChangeAspect="1"/>
              </p:cNvGraphicFramePr>
              <p:nvPr/>
            </p:nvGraphicFramePr>
            <p:xfrm>
              <a:off x="360" y="2072"/>
              <a:ext cx="164" cy="312"/>
            </p:xfrm>
            <a:graphic>
              <a:graphicData uri="http://schemas.openxmlformats.org/presentationml/2006/ole">
                <mc:AlternateContent xmlns:mc="http://schemas.openxmlformats.org/markup-compatibility/2006">
                  <mc:Choice xmlns:v="urn:schemas-microsoft-com:vml" Requires="v">
                    <p:oleObj spid="_x0000_s133534" name="公式" r:id="rId17" imgW="139579" imgH="266469" progId="Equation.3">
                      <p:embed/>
                    </p:oleObj>
                  </mc:Choice>
                  <mc:Fallback>
                    <p:oleObj name="公式" r:id="rId17" imgW="139579" imgH="266469" progId="Equation.3">
                      <p:embed/>
                      <p:pic>
                        <p:nvPicPr>
                          <p:cNvPr id="32805" name="Object 48">
                            <a:extLst>
                              <a:ext uri="{FF2B5EF4-FFF2-40B4-BE49-F238E27FC236}">
                                <a16:creationId xmlns:a16="http://schemas.microsoft.com/office/drawing/2014/main" id="{ED7C6D9B-B4E1-4A2B-B3CA-1C7264124B8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0" y="2072"/>
                            <a:ext cx="16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ustDataLst>
      <p:tags r:id="rId2"/>
    </p:custDataLst>
    <p:extLst>
      <p:ext uri="{BB962C8B-B14F-4D97-AF65-F5344CB8AC3E}">
        <p14:creationId xmlns:p14="http://schemas.microsoft.com/office/powerpoint/2010/main" val="32054759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23" presetClass="entr" presetSubtype="16"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 calcmode="lin" valueType="num">
                                      <p:cBhvr>
                                        <p:cTn id="16" dur="500" fill="hold"/>
                                        <p:tgtEl>
                                          <p:spTgt spid="54"/>
                                        </p:tgtEl>
                                        <p:attrNameLst>
                                          <p:attrName>ppt_w</p:attrName>
                                        </p:attrNameLst>
                                      </p:cBhvr>
                                      <p:tavLst>
                                        <p:tav tm="0">
                                          <p:val>
                                            <p:fltVal val="0"/>
                                          </p:val>
                                        </p:tav>
                                        <p:tav tm="100000">
                                          <p:val>
                                            <p:strVal val="#ppt_w"/>
                                          </p:val>
                                        </p:tav>
                                      </p:tavLst>
                                    </p:anim>
                                    <p:anim calcmode="lin" valueType="num">
                                      <p:cBhvr>
                                        <p:cTn id="17" dur="500" fill="hold"/>
                                        <p:tgtEl>
                                          <p:spTgt spid="54"/>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fill="hold"/>
                                        <p:tgtEl>
                                          <p:spTgt spid="32"/>
                                        </p:tgtEl>
                                        <p:attrNameLst>
                                          <p:attrName>ppt_x</p:attrName>
                                        </p:attrNameLst>
                                      </p:cBhvr>
                                      <p:tavLst>
                                        <p:tav tm="0">
                                          <p:val>
                                            <p:strVal val="1+#ppt_w/2"/>
                                          </p:val>
                                        </p:tav>
                                        <p:tav tm="100000">
                                          <p:val>
                                            <p:strVal val="#ppt_x"/>
                                          </p:val>
                                        </p:tav>
                                      </p:tavLst>
                                    </p:anim>
                                    <p:anim calcmode="lin" valueType="num">
                                      <p:cBhvr additive="base">
                                        <p:cTn id="33" dur="500" fill="hold"/>
                                        <p:tgtEl>
                                          <p:spTgt spid="32"/>
                                        </p:tgtEl>
                                        <p:attrNameLst>
                                          <p:attrName>ppt_y</p:attrName>
                                        </p:attrNameLst>
                                      </p:cBhvr>
                                      <p:tavLst>
                                        <p:tav tm="0">
                                          <p:val>
                                            <p:strVal val="#ppt_y"/>
                                          </p:val>
                                        </p:tav>
                                        <p:tav tm="100000">
                                          <p:val>
                                            <p:strVal val="#ppt_y"/>
                                          </p:val>
                                        </p:tav>
                                      </p:tavLst>
                                    </p:anim>
                                  </p:childTnLst>
                                </p:cTn>
                              </p:par>
                              <p:par>
                                <p:cTn id="34" presetID="22" presetClass="entr" presetSubtype="4"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dow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down)">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down)">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down)">
                                      <p:cBhvr>
                                        <p:cTn id="56" dur="500"/>
                                        <p:tgtEl>
                                          <p:spTgt spid="4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down)">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utoUpdateAnimBg="0"/>
      <p:bldP spid="32" grpId="0" autoUpdateAnimBg="0"/>
      <p:bldP spid="48" grpId="0"/>
      <p:bldP spid="4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859438"/>
            <a:ext cx="10078838" cy="523220"/>
          </a:xfrm>
          <a:prstGeom prst="rect">
            <a:avLst/>
          </a:prstGeom>
          <a:noFill/>
        </p:spPr>
        <p:txBody>
          <a:bodyPr wrap="square" rtlCol="0">
            <a:spAutoFit/>
          </a:bodyPr>
          <a:lstStyle/>
          <a:p>
            <a:r>
              <a:rPr lang="en-US" altLang="zh-CN" sz="2800" b="1" dirty="0">
                <a:solidFill>
                  <a:srgbClr val="FF0000"/>
                </a:solidFill>
                <a:latin typeface="+mn-ea"/>
              </a:rPr>
              <a:t>2. </a:t>
            </a:r>
            <a:r>
              <a:rPr lang="zh-CN" altLang="en-US" sz="2800" b="1" dirty="0">
                <a:solidFill>
                  <a:srgbClr val="FF0000"/>
                </a:solidFill>
                <a:latin typeface="+mn-ea"/>
              </a:rPr>
              <a:t>电感</a:t>
            </a:r>
          </a:p>
        </p:txBody>
      </p:sp>
      <p:sp>
        <p:nvSpPr>
          <p:cNvPr id="11" name="Text Box 92">
            <a:extLst>
              <a:ext uri="{FF2B5EF4-FFF2-40B4-BE49-F238E27FC236}">
                <a16:creationId xmlns:a16="http://schemas.microsoft.com/office/drawing/2014/main" id="{F2FA7A4B-7F33-4D49-A2A3-1625F8D5E3F0}"/>
              </a:ext>
            </a:extLst>
          </p:cNvPr>
          <p:cNvSpPr txBox="1">
            <a:spLocks noChangeArrowheads="1"/>
          </p:cNvSpPr>
          <p:nvPr/>
        </p:nvSpPr>
        <p:spPr bwMode="auto">
          <a:xfrm>
            <a:off x="913012" y="2598227"/>
            <a:ext cx="6244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r>
              <a:rPr kumimoji="1" lang="zh-CN" altLang="en-US" sz="2800" b="1" dirty="0">
                <a:latin typeface="+mn-ea"/>
                <a:ea typeface="+mn-ea"/>
              </a:rPr>
              <a:t>令</a:t>
            </a:r>
            <a:r>
              <a:rPr kumimoji="1" lang="en-US" altLang="zh-CN" sz="2800" b="1" dirty="0">
                <a:ea typeface="+mn-ea"/>
                <a:cs typeface="Times New Roman" panose="02020603050405020304" pitchFamily="18" charset="0"/>
              </a:rPr>
              <a:t>X</a:t>
            </a:r>
            <a:r>
              <a:rPr kumimoji="1" lang="en-US" altLang="zh-CN" sz="2800" b="1" baseline="-25000" dirty="0">
                <a:ea typeface="+mn-ea"/>
                <a:cs typeface="Times New Roman" panose="02020603050405020304" pitchFamily="18" charset="0"/>
              </a:rPr>
              <a:t>L</a:t>
            </a:r>
            <a:r>
              <a:rPr kumimoji="1" lang="en-US" altLang="zh-CN" sz="2800" b="1" dirty="0">
                <a:ea typeface="+mn-ea"/>
                <a:cs typeface="Times New Roman" panose="02020603050405020304" pitchFamily="18" charset="0"/>
              </a:rPr>
              <a:t>=ωL</a:t>
            </a:r>
            <a:r>
              <a:rPr kumimoji="1" lang="zh-CN" altLang="en-US" sz="2800" b="1" dirty="0">
                <a:latin typeface="+mn-ea"/>
                <a:ea typeface="+mn-ea"/>
              </a:rPr>
              <a:t>，称为</a:t>
            </a:r>
            <a:r>
              <a:rPr kumimoji="1" lang="zh-CN" altLang="en-US" sz="2800" b="1" dirty="0">
                <a:solidFill>
                  <a:srgbClr val="FF0000"/>
                </a:solidFill>
                <a:latin typeface="+mn-ea"/>
                <a:ea typeface="+mn-ea"/>
              </a:rPr>
              <a:t>感抗</a:t>
            </a:r>
            <a:r>
              <a:rPr kumimoji="1" lang="zh-CN" altLang="en-US" sz="2800" b="1" dirty="0">
                <a:latin typeface="+mn-ea"/>
                <a:ea typeface="+mn-ea"/>
              </a:rPr>
              <a:t>，单位为</a:t>
            </a:r>
            <a:r>
              <a:rPr kumimoji="1" lang="en-US" altLang="zh-CN" sz="2800" b="1" dirty="0">
                <a:latin typeface="+mn-ea"/>
                <a:ea typeface="+mn-ea"/>
              </a:rPr>
              <a:t>Ω(</a:t>
            </a:r>
            <a:r>
              <a:rPr kumimoji="1" lang="zh-CN" altLang="en-US" sz="2800" b="1" dirty="0">
                <a:latin typeface="+mn-ea"/>
                <a:ea typeface="+mn-ea"/>
              </a:rPr>
              <a:t>欧姆</a:t>
            </a:r>
            <a:r>
              <a:rPr kumimoji="1" lang="en-US" altLang="zh-CN" sz="2800" b="1" dirty="0">
                <a:latin typeface="+mn-ea"/>
                <a:ea typeface="+mn-ea"/>
              </a:rPr>
              <a:t>)</a:t>
            </a:r>
          </a:p>
        </p:txBody>
      </p:sp>
      <p:graphicFrame>
        <p:nvGraphicFramePr>
          <p:cNvPr id="95" name="对象 94">
            <a:extLst>
              <a:ext uri="{FF2B5EF4-FFF2-40B4-BE49-F238E27FC236}">
                <a16:creationId xmlns:a16="http://schemas.microsoft.com/office/drawing/2014/main" id="{1EEB2BE9-9B39-4B47-B917-9AA944124311}"/>
              </a:ext>
            </a:extLst>
          </p:cNvPr>
          <p:cNvGraphicFramePr>
            <a:graphicFrameLocks noChangeAspect="1"/>
          </p:cNvGraphicFramePr>
          <p:nvPr>
            <p:extLst>
              <p:ext uri="{D42A27DB-BD31-4B8C-83A1-F6EECF244321}">
                <p14:modId xmlns:p14="http://schemas.microsoft.com/office/powerpoint/2010/main" val="2142829636"/>
              </p:ext>
            </p:extLst>
          </p:nvPr>
        </p:nvGraphicFramePr>
        <p:xfrm>
          <a:off x="4229100" y="1439352"/>
          <a:ext cx="3686175" cy="936625"/>
        </p:xfrm>
        <a:graphic>
          <a:graphicData uri="http://schemas.openxmlformats.org/presentationml/2006/ole">
            <mc:AlternateContent xmlns:mc="http://schemas.openxmlformats.org/markup-compatibility/2006">
              <mc:Choice xmlns:v="urn:schemas-microsoft-com:vml" Requires="v">
                <p:oleObj spid="_x0000_s134369" name="Equation" r:id="rId5" imgW="1701720" imgH="431640" progId="Equation.DSMT4">
                  <p:embed/>
                </p:oleObj>
              </mc:Choice>
              <mc:Fallback>
                <p:oleObj name="Equation" r:id="rId5" imgW="1701720" imgH="431640" progId="Equation.DSMT4">
                  <p:embed/>
                  <p:pic>
                    <p:nvPicPr>
                      <p:cNvPr id="51" name="对象 50">
                        <a:extLst>
                          <a:ext uri="{FF2B5EF4-FFF2-40B4-BE49-F238E27FC236}">
                            <a16:creationId xmlns:a16="http://schemas.microsoft.com/office/drawing/2014/main" id="{CAC3E57A-B5CE-41C1-8A07-36AD6810D0BF}"/>
                          </a:ext>
                        </a:extLst>
                      </p:cNvPr>
                      <p:cNvPicPr/>
                      <p:nvPr/>
                    </p:nvPicPr>
                    <p:blipFill>
                      <a:blip r:embed="rId6"/>
                      <a:stretch>
                        <a:fillRect/>
                      </a:stretch>
                    </p:blipFill>
                    <p:spPr>
                      <a:xfrm>
                        <a:off x="4229100" y="1439352"/>
                        <a:ext cx="3686175" cy="936625"/>
                      </a:xfrm>
                      <a:prstGeom prst="rect">
                        <a:avLst/>
                      </a:prstGeom>
                    </p:spPr>
                  </p:pic>
                </p:oleObj>
              </mc:Fallback>
            </mc:AlternateContent>
          </a:graphicData>
        </a:graphic>
      </p:graphicFrame>
      <p:grpSp>
        <p:nvGrpSpPr>
          <p:cNvPr id="96" name="Group 5">
            <a:extLst>
              <a:ext uri="{FF2B5EF4-FFF2-40B4-BE49-F238E27FC236}">
                <a16:creationId xmlns:a16="http://schemas.microsoft.com/office/drawing/2014/main" id="{B776BD69-131B-4D00-BDAF-D21F6C3C9E5D}"/>
              </a:ext>
            </a:extLst>
          </p:cNvPr>
          <p:cNvGrpSpPr>
            <a:grpSpLocks/>
          </p:cNvGrpSpPr>
          <p:nvPr/>
        </p:nvGrpSpPr>
        <p:grpSpPr bwMode="auto">
          <a:xfrm>
            <a:off x="8705850" y="1907664"/>
            <a:ext cx="2743200" cy="2255838"/>
            <a:chOff x="3120" y="187"/>
            <a:chExt cx="1728" cy="1421"/>
          </a:xfrm>
        </p:grpSpPr>
        <p:graphicFrame>
          <p:nvGraphicFramePr>
            <p:cNvPr id="97" name="Object 6">
              <a:extLst>
                <a:ext uri="{FF2B5EF4-FFF2-40B4-BE49-F238E27FC236}">
                  <a16:creationId xmlns:a16="http://schemas.microsoft.com/office/drawing/2014/main" id="{EEEF1B0F-DC38-43E1-B1D6-C2DDD66A98E5}"/>
                </a:ext>
              </a:extLst>
            </p:cNvPr>
            <p:cNvGraphicFramePr>
              <a:graphicFrameLocks noChangeAspect="1"/>
            </p:cNvGraphicFramePr>
            <p:nvPr/>
          </p:nvGraphicFramePr>
          <p:xfrm>
            <a:off x="3176" y="187"/>
            <a:ext cx="281" cy="281"/>
          </p:xfrm>
          <a:graphic>
            <a:graphicData uri="http://schemas.openxmlformats.org/presentationml/2006/ole">
              <mc:AlternateContent xmlns:mc="http://schemas.openxmlformats.org/markup-compatibility/2006">
                <mc:Choice xmlns:v="urn:schemas-microsoft-com:vml" Requires="v">
                  <p:oleObj spid="_x0000_s134370" name="公式" r:id="rId7" imgW="228600" imgH="228600" progId="Equation.3">
                    <p:embed/>
                  </p:oleObj>
                </mc:Choice>
                <mc:Fallback>
                  <p:oleObj name="公式" r:id="rId7" imgW="228600" imgH="228600" progId="Equation.3">
                    <p:embed/>
                    <p:pic>
                      <p:nvPicPr>
                        <p:cNvPr id="33800" name="Object 6">
                          <a:extLst>
                            <a:ext uri="{FF2B5EF4-FFF2-40B4-BE49-F238E27FC236}">
                              <a16:creationId xmlns:a16="http://schemas.microsoft.com/office/drawing/2014/main" id="{60E81947-0152-4E4D-B901-686183BD777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6" y="187"/>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 name="Freeform 7">
              <a:extLst>
                <a:ext uri="{FF2B5EF4-FFF2-40B4-BE49-F238E27FC236}">
                  <a16:creationId xmlns:a16="http://schemas.microsoft.com/office/drawing/2014/main" id="{0E53D8D0-964D-412B-A377-DD4231E8CABF}"/>
                </a:ext>
              </a:extLst>
            </p:cNvPr>
            <p:cNvSpPr>
              <a:spLocks/>
            </p:cNvSpPr>
            <p:nvPr/>
          </p:nvSpPr>
          <p:spPr bwMode="auto">
            <a:xfrm>
              <a:off x="3936" y="539"/>
              <a:ext cx="624" cy="632"/>
            </a:xfrm>
            <a:custGeom>
              <a:avLst/>
              <a:gdLst>
                <a:gd name="T0" fmla="*/ 0 w 624"/>
                <a:gd name="T1" fmla="*/ 632 h 624"/>
                <a:gd name="T2" fmla="*/ 624 w 624"/>
                <a:gd name="T3" fmla="*/ 0 h 624"/>
                <a:gd name="T4" fmla="*/ 0 60000 65536"/>
                <a:gd name="T5" fmla="*/ 0 60000 65536"/>
                <a:gd name="T6" fmla="*/ 0 w 624"/>
                <a:gd name="T7" fmla="*/ 0 h 624"/>
                <a:gd name="T8" fmla="*/ 624 w 624"/>
                <a:gd name="T9" fmla="*/ 624 h 624"/>
              </a:gdLst>
              <a:ahLst/>
              <a:cxnLst>
                <a:cxn ang="T4">
                  <a:pos x="T0" y="T1"/>
                </a:cxn>
                <a:cxn ang="T5">
                  <a:pos x="T2" y="T3"/>
                </a:cxn>
              </a:cxnLst>
              <a:rect l="T6" t="T7" r="T8" b="T9"/>
              <a:pathLst>
                <a:path w="624" h="624">
                  <a:moveTo>
                    <a:pt x="0" y="624"/>
                  </a:moveTo>
                  <a:lnTo>
                    <a:pt x="624" y="0"/>
                  </a:lnTo>
                </a:path>
              </a:pathLst>
            </a:custGeom>
            <a:noFill/>
            <a:ln w="28575">
              <a:solidFill>
                <a:srgbClr val="3333FF"/>
              </a:solidFill>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9" name="Line 8">
              <a:extLst>
                <a:ext uri="{FF2B5EF4-FFF2-40B4-BE49-F238E27FC236}">
                  <a16:creationId xmlns:a16="http://schemas.microsoft.com/office/drawing/2014/main" id="{EE2FB879-D1AC-4E90-82A9-195F7523AB96}"/>
                </a:ext>
              </a:extLst>
            </p:cNvPr>
            <p:cNvSpPr>
              <a:spLocks noChangeShapeType="1"/>
            </p:cNvSpPr>
            <p:nvPr/>
          </p:nvSpPr>
          <p:spPr bwMode="auto">
            <a:xfrm rot="16200000" flipV="1">
              <a:off x="3115" y="350"/>
              <a:ext cx="826" cy="816"/>
            </a:xfrm>
            <a:prstGeom prst="line">
              <a:avLst/>
            </a:prstGeom>
            <a:noFill/>
            <a:ln w="2857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0" name="Object 9">
              <a:extLst>
                <a:ext uri="{FF2B5EF4-FFF2-40B4-BE49-F238E27FC236}">
                  <a16:creationId xmlns:a16="http://schemas.microsoft.com/office/drawing/2014/main" id="{E2580421-BC0A-4CE8-B646-1F3F325E1F81}"/>
                </a:ext>
              </a:extLst>
            </p:cNvPr>
            <p:cNvGraphicFramePr>
              <a:graphicFrameLocks noChangeAspect="1"/>
            </p:cNvGraphicFramePr>
            <p:nvPr/>
          </p:nvGraphicFramePr>
          <p:xfrm>
            <a:off x="4560" y="496"/>
            <a:ext cx="166" cy="252"/>
          </p:xfrm>
          <a:graphic>
            <a:graphicData uri="http://schemas.openxmlformats.org/presentationml/2006/ole">
              <mc:AlternateContent xmlns:mc="http://schemas.openxmlformats.org/markup-compatibility/2006">
                <mc:Choice xmlns:v="urn:schemas-microsoft-com:vml" Requires="v">
                  <p:oleObj spid="_x0000_s134371" name="公式" r:id="rId9" imgW="126890" imgH="190335" progId="Equation.3">
                    <p:embed/>
                  </p:oleObj>
                </mc:Choice>
                <mc:Fallback>
                  <p:oleObj name="公式" r:id="rId9" imgW="126890" imgH="190335" progId="Equation.3">
                    <p:embed/>
                    <p:pic>
                      <p:nvPicPr>
                        <p:cNvPr id="33803" name="Object 9">
                          <a:extLst>
                            <a:ext uri="{FF2B5EF4-FFF2-40B4-BE49-F238E27FC236}">
                              <a16:creationId xmlns:a16="http://schemas.microsoft.com/office/drawing/2014/main" id="{C9E02E9D-E252-4F12-A0F8-2F5FA2024D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0" y="496"/>
                          <a:ext cx="16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 name="Line 10">
              <a:extLst>
                <a:ext uri="{FF2B5EF4-FFF2-40B4-BE49-F238E27FC236}">
                  <a16:creationId xmlns:a16="http://schemas.microsoft.com/office/drawing/2014/main" id="{45076420-A73A-4DC8-86CE-05A559956984}"/>
                </a:ext>
              </a:extLst>
            </p:cNvPr>
            <p:cNvSpPr>
              <a:spLocks noChangeShapeType="1"/>
            </p:cNvSpPr>
            <p:nvPr/>
          </p:nvSpPr>
          <p:spPr bwMode="auto">
            <a:xfrm>
              <a:off x="3936" y="1171"/>
              <a:ext cx="91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02" name="Freeform 11">
              <a:extLst>
                <a:ext uri="{FF2B5EF4-FFF2-40B4-BE49-F238E27FC236}">
                  <a16:creationId xmlns:a16="http://schemas.microsoft.com/office/drawing/2014/main" id="{4C7C5B81-5B81-4E00-90AA-62CAC25A9137}"/>
                </a:ext>
              </a:extLst>
            </p:cNvPr>
            <p:cNvSpPr>
              <a:spLocks/>
            </p:cNvSpPr>
            <p:nvPr/>
          </p:nvSpPr>
          <p:spPr bwMode="auto">
            <a:xfrm>
              <a:off x="4065" y="1040"/>
              <a:ext cx="82" cy="131"/>
            </a:xfrm>
            <a:custGeom>
              <a:avLst/>
              <a:gdLst>
                <a:gd name="T0" fmla="*/ 0 w 82"/>
                <a:gd name="T1" fmla="*/ 0 h 129"/>
                <a:gd name="T2" fmla="*/ 39 w 82"/>
                <a:gd name="T3" fmla="*/ 24 h 129"/>
                <a:gd name="T4" fmla="*/ 75 w 82"/>
                <a:gd name="T5" fmla="*/ 73 h 129"/>
                <a:gd name="T6" fmla="*/ 81 w 82"/>
                <a:gd name="T7" fmla="*/ 131 h 129"/>
                <a:gd name="T8" fmla="*/ 0 60000 65536"/>
                <a:gd name="T9" fmla="*/ 0 60000 65536"/>
                <a:gd name="T10" fmla="*/ 0 60000 65536"/>
                <a:gd name="T11" fmla="*/ 0 60000 65536"/>
                <a:gd name="T12" fmla="*/ 0 w 82"/>
                <a:gd name="T13" fmla="*/ 0 h 129"/>
                <a:gd name="T14" fmla="*/ 82 w 82"/>
                <a:gd name="T15" fmla="*/ 129 h 129"/>
              </a:gdLst>
              <a:ahLst/>
              <a:cxnLst>
                <a:cxn ang="T8">
                  <a:pos x="T0" y="T1"/>
                </a:cxn>
                <a:cxn ang="T9">
                  <a:pos x="T2" y="T3"/>
                </a:cxn>
                <a:cxn ang="T10">
                  <a:pos x="T4" y="T5"/>
                </a:cxn>
                <a:cxn ang="T11">
                  <a:pos x="T6" y="T7"/>
                </a:cxn>
              </a:cxnLst>
              <a:rect l="T12" t="T13" r="T14" b="T15"/>
              <a:pathLst>
                <a:path w="82" h="129">
                  <a:moveTo>
                    <a:pt x="0" y="0"/>
                  </a:moveTo>
                  <a:cubicBezTo>
                    <a:pt x="6" y="4"/>
                    <a:pt x="26" y="12"/>
                    <a:pt x="39" y="24"/>
                  </a:cubicBezTo>
                  <a:cubicBezTo>
                    <a:pt x="52" y="36"/>
                    <a:pt x="68" y="54"/>
                    <a:pt x="75" y="72"/>
                  </a:cubicBezTo>
                  <a:cubicBezTo>
                    <a:pt x="82" y="90"/>
                    <a:pt x="80" y="117"/>
                    <a:pt x="81" y="129"/>
                  </a:cubicBezTo>
                </a:path>
              </a:pathLst>
            </a:custGeom>
            <a:noFill/>
            <a:ln w="9525">
              <a:solidFill>
                <a:schemeClr val="tx1"/>
              </a:solidFill>
              <a:round/>
              <a:headEnd type="stealth" w="sm" len="me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3" name="Text Box 12">
              <a:extLst>
                <a:ext uri="{FF2B5EF4-FFF2-40B4-BE49-F238E27FC236}">
                  <a16:creationId xmlns:a16="http://schemas.microsoft.com/office/drawing/2014/main" id="{6A60665F-2519-4F01-AF03-23EF94A53EB9}"/>
                </a:ext>
              </a:extLst>
            </p:cNvPr>
            <p:cNvSpPr txBox="1">
              <a:spLocks noChangeArrowheads="1"/>
            </p:cNvSpPr>
            <p:nvPr/>
          </p:nvSpPr>
          <p:spPr bwMode="auto">
            <a:xfrm>
              <a:off x="4068" y="915"/>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i="1">
                  <a:ea typeface="宋体" panose="02010600030101010101" pitchFamily="2" charset="-122"/>
                  <a:sym typeface="Symbol" panose="05050102010706020507" pitchFamily="18" charset="2"/>
                </a:rPr>
                <a:t></a:t>
              </a:r>
              <a:r>
                <a:rPr kumimoji="1" lang="en-US" altLang="zh-CN" b="1" i="1" baseline="-25000">
                  <a:ea typeface="宋体" panose="02010600030101010101" pitchFamily="2" charset="-122"/>
                  <a:sym typeface="Symbol" panose="05050102010706020507" pitchFamily="18" charset="2"/>
                </a:rPr>
                <a:t>i</a:t>
              </a:r>
            </a:p>
          </p:txBody>
        </p:sp>
        <p:sp>
          <p:nvSpPr>
            <p:cNvPr id="104" name="Freeform 13">
              <a:extLst>
                <a:ext uri="{FF2B5EF4-FFF2-40B4-BE49-F238E27FC236}">
                  <a16:creationId xmlns:a16="http://schemas.microsoft.com/office/drawing/2014/main" id="{D11367F1-2AF4-4311-BDF1-ACBBFB82D3D3}"/>
                </a:ext>
              </a:extLst>
            </p:cNvPr>
            <p:cNvSpPr>
              <a:spLocks/>
            </p:cNvSpPr>
            <p:nvPr/>
          </p:nvSpPr>
          <p:spPr bwMode="auto">
            <a:xfrm>
              <a:off x="3840" y="970"/>
              <a:ext cx="192" cy="97"/>
            </a:xfrm>
            <a:custGeom>
              <a:avLst/>
              <a:gdLst>
                <a:gd name="T0" fmla="*/ 0 w 192"/>
                <a:gd name="T1" fmla="*/ 97 h 96"/>
                <a:gd name="T2" fmla="*/ 96 w 192"/>
                <a:gd name="T3" fmla="*/ 0 h 96"/>
                <a:gd name="T4" fmla="*/ 192 w 192"/>
                <a:gd name="T5" fmla="*/ 9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5" name="Freeform 14">
              <a:extLst>
                <a:ext uri="{FF2B5EF4-FFF2-40B4-BE49-F238E27FC236}">
                  <a16:creationId xmlns:a16="http://schemas.microsoft.com/office/drawing/2014/main" id="{604ED427-5D37-4260-98A5-66678C88F466}"/>
                </a:ext>
              </a:extLst>
            </p:cNvPr>
            <p:cNvSpPr>
              <a:spLocks/>
            </p:cNvSpPr>
            <p:nvPr/>
          </p:nvSpPr>
          <p:spPr bwMode="auto">
            <a:xfrm>
              <a:off x="3648" y="840"/>
              <a:ext cx="816" cy="348"/>
            </a:xfrm>
            <a:custGeom>
              <a:avLst/>
              <a:gdLst>
                <a:gd name="T0" fmla="*/ 0 w 624"/>
                <a:gd name="T1" fmla="*/ 30 h 276"/>
                <a:gd name="T2" fmla="*/ 173 w 624"/>
                <a:gd name="T3" fmla="*/ 0 h 276"/>
                <a:gd name="T4" fmla="*/ 424 w 624"/>
                <a:gd name="T5" fmla="*/ 30 h 276"/>
                <a:gd name="T6" fmla="*/ 643 w 624"/>
                <a:gd name="T7" fmla="*/ 136 h 276"/>
                <a:gd name="T8" fmla="*/ 753 w 624"/>
                <a:gd name="T9" fmla="*/ 257 h 276"/>
                <a:gd name="T10" fmla="*/ 816 w 624"/>
                <a:gd name="T11" fmla="*/ 348 h 276"/>
                <a:gd name="T12" fmla="*/ 0 60000 65536"/>
                <a:gd name="T13" fmla="*/ 0 60000 65536"/>
                <a:gd name="T14" fmla="*/ 0 60000 65536"/>
                <a:gd name="T15" fmla="*/ 0 60000 65536"/>
                <a:gd name="T16" fmla="*/ 0 60000 65536"/>
                <a:gd name="T17" fmla="*/ 0 60000 65536"/>
                <a:gd name="T18" fmla="*/ 0 w 624"/>
                <a:gd name="T19" fmla="*/ 0 h 276"/>
                <a:gd name="T20" fmla="*/ 624 w 624"/>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624" h="276">
                  <a:moveTo>
                    <a:pt x="0" y="24"/>
                  </a:moveTo>
                  <a:cubicBezTo>
                    <a:pt x="39" y="12"/>
                    <a:pt x="78" y="0"/>
                    <a:pt x="132" y="0"/>
                  </a:cubicBezTo>
                  <a:cubicBezTo>
                    <a:pt x="186" y="0"/>
                    <a:pt x="264" y="6"/>
                    <a:pt x="324" y="24"/>
                  </a:cubicBezTo>
                  <a:cubicBezTo>
                    <a:pt x="384" y="42"/>
                    <a:pt x="450" y="78"/>
                    <a:pt x="492" y="108"/>
                  </a:cubicBezTo>
                  <a:cubicBezTo>
                    <a:pt x="534" y="138"/>
                    <a:pt x="554" y="176"/>
                    <a:pt x="576" y="204"/>
                  </a:cubicBezTo>
                  <a:cubicBezTo>
                    <a:pt x="598" y="232"/>
                    <a:pt x="611" y="254"/>
                    <a:pt x="624" y="276"/>
                  </a:cubicBezTo>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 name="Text Box 15">
              <a:extLst>
                <a:ext uri="{FF2B5EF4-FFF2-40B4-BE49-F238E27FC236}">
                  <a16:creationId xmlns:a16="http://schemas.microsoft.com/office/drawing/2014/main" id="{2B26A34B-2E9E-4EF0-A338-78838E6E28B0}"/>
                </a:ext>
              </a:extLst>
            </p:cNvPr>
            <p:cNvSpPr txBox="1">
              <a:spLocks noChangeArrowheads="1"/>
            </p:cNvSpPr>
            <p:nvPr/>
          </p:nvSpPr>
          <p:spPr bwMode="auto">
            <a:xfrm>
              <a:off x="3732" y="543"/>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i="1" dirty="0">
                  <a:ea typeface="宋体" panose="02010600030101010101" pitchFamily="2" charset="-122"/>
                  <a:sym typeface="Symbol" panose="05050102010706020507" pitchFamily="18" charset="2"/>
                </a:rPr>
                <a:t></a:t>
              </a:r>
              <a:r>
                <a:rPr kumimoji="1" lang="en-US" altLang="zh-CN" b="1" i="1" baseline="-25000" dirty="0">
                  <a:ea typeface="宋体" panose="02010600030101010101" pitchFamily="2" charset="-122"/>
                  <a:sym typeface="Symbol" panose="05050102010706020507" pitchFamily="18" charset="2"/>
                </a:rPr>
                <a:t>u</a:t>
              </a:r>
            </a:p>
          </p:txBody>
        </p:sp>
        <p:sp>
          <p:nvSpPr>
            <p:cNvPr id="107" name="Text Box 16">
              <a:extLst>
                <a:ext uri="{FF2B5EF4-FFF2-40B4-BE49-F238E27FC236}">
                  <a16:creationId xmlns:a16="http://schemas.microsoft.com/office/drawing/2014/main" id="{3D5B846D-5340-4806-82C7-F1AB39FF4864}"/>
                </a:ext>
              </a:extLst>
            </p:cNvPr>
            <p:cNvSpPr txBox="1">
              <a:spLocks noChangeArrowheads="1"/>
            </p:cNvSpPr>
            <p:nvPr/>
          </p:nvSpPr>
          <p:spPr bwMode="auto">
            <a:xfrm>
              <a:off x="3552" y="1320"/>
              <a:ext cx="12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spcBef>
                  <a:spcPct val="50000"/>
                </a:spcBef>
              </a:pPr>
              <a:r>
                <a:rPr kumimoji="1" lang="zh-CN" altLang="en-US" b="1">
                  <a:ea typeface="宋体" panose="02010600030101010101" pitchFamily="2" charset="-122"/>
                </a:rPr>
                <a:t>相量图</a:t>
              </a:r>
            </a:p>
          </p:txBody>
        </p:sp>
      </p:grpSp>
      <p:grpSp>
        <p:nvGrpSpPr>
          <p:cNvPr id="9" name="组合 8">
            <a:extLst>
              <a:ext uri="{FF2B5EF4-FFF2-40B4-BE49-F238E27FC236}">
                <a16:creationId xmlns:a16="http://schemas.microsoft.com/office/drawing/2014/main" id="{8BE4E80F-3835-46DD-80DE-48FF7E4427B7}"/>
              </a:ext>
            </a:extLst>
          </p:cNvPr>
          <p:cNvGrpSpPr/>
          <p:nvPr/>
        </p:nvGrpSpPr>
        <p:grpSpPr>
          <a:xfrm>
            <a:off x="913011" y="3226877"/>
            <a:ext cx="7035828" cy="936625"/>
            <a:chOff x="913011" y="3226877"/>
            <a:chExt cx="7035828" cy="936625"/>
          </a:xfrm>
        </p:grpSpPr>
        <p:sp>
          <p:nvSpPr>
            <p:cNvPr id="108" name="Text Box 92">
              <a:extLst>
                <a:ext uri="{FF2B5EF4-FFF2-40B4-BE49-F238E27FC236}">
                  <a16:creationId xmlns:a16="http://schemas.microsoft.com/office/drawing/2014/main" id="{500ED20A-DAEC-4312-90E0-D27AEFEB8BBE}"/>
                </a:ext>
              </a:extLst>
            </p:cNvPr>
            <p:cNvSpPr txBox="1">
              <a:spLocks noChangeArrowheads="1"/>
            </p:cNvSpPr>
            <p:nvPr/>
          </p:nvSpPr>
          <p:spPr bwMode="auto">
            <a:xfrm>
              <a:off x="913011" y="3343697"/>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r>
                <a:rPr kumimoji="1" lang="zh-CN" altLang="en-US" sz="2800" b="1" dirty="0">
                  <a:latin typeface="+mn-ea"/>
                  <a:ea typeface="+mn-ea"/>
                </a:rPr>
                <a:t>则有：</a:t>
              </a:r>
              <a:endParaRPr kumimoji="1" lang="en-US" altLang="zh-CN" sz="2800" b="1" dirty="0">
                <a:latin typeface="+mn-ea"/>
                <a:ea typeface="+mn-ea"/>
              </a:endParaRPr>
            </a:p>
          </p:txBody>
        </p:sp>
        <p:graphicFrame>
          <p:nvGraphicFramePr>
            <p:cNvPr id="6" name="对象 5">
              <a:extLst>
                <a:ext uri="{FF2B5EF4-FFF2-40B4-BE49-F238E27FC236}">
                  <a16:creationId xmlns:a16="http://schemas.microsoft.com/office/drawing/2014/main" id="{3F7AFFAC-FF85-41BD-AAF2-ED81FFC02DE0}"/>
                </a:ext>
              </a:extLst>
            </p:cNvPr>
            <p:cNvGraphicFramePr>
              <a:graphicFrameLocks noChangeAspect="1"/>
            </p:cNvGraphicFramePr>
            <p:nvPr>
              <p:extLst>
                <p:ext uri="{D42A27DB-BD31-4B8C-83A1-F6EECF244321}">
                  <p14:modId xmlns:p14="http://schemas.microsoft.com/office/powerpoint/2010/main" val="427254088"/>
                </p:ext>
              </p:extLst>
            </p:nvPr>
          </p:nvGraphicFramePr>
          <p:xfrm>
            <a:off x="4229100" y="3226877"/>
            <a:ext cx="3719739" cy="936625"/>
          </p:xfrm>
          <a:graphic>
            <a:graphicData uri="http://schemas.openxmlformats.org/presentationml/2006/ole">
              <mc:AlternateContent xmlns:mc="http://schemas.openxmlformats.org/markup-compatibility/2006">
                <mc:Choice xmlns:v="urn:schemas-microsoft-com:vml" Requires="v">
                  <p:oleObj spid="_x0000_s134372" name="Equation" r:id="rId11" imgW="1765080" imgH="444240" progId="Equation.DSMT4">
                    <p:embed/>
                  </p:oleObj>
                </mc:Choice>
                <mc:Fallback>
                  <p:oleObj name="Equation" r:id="rId11" imgW="1765080" imgH="444240" progId="Equation.DSMT4">
                    <p:embed/>
                    <p:pic>
                      <p:nvPicPr>
                        <p:cNvPr id="0" name=""/>
                        <p:cNvPicPr/>
                        <p:nvPr/>
                      </p:nvPicPr>
                      <p:blipFill>
                        <a:blip r:embed="rId12"/>
                        <a:stretch>
                          <a:fillRect/>
                        </a:stretch>
                      </p:blipFill>
                      <p:spPr>
                        <a:xfrm>
                          <a:off x="4229100" y="3226877"/>
                          <a:ext cx="3719739" cy="936625"/>
                        </a:xfrm>
                        <a:prstGeom prst="rect">
                          <a:avLst/>
                        </a:prstGeom>
                      </p:spPr>
                    </p:pic>
                  </p:oleObj>
                </mc:Fallback>
              </mc:AlternateContent>
            </a:graphicData>
          </a:graphic>
        </p:graphicFrame>
      </p:grpSp>
      <p:sp>
        <p:nvSpPr>
          <p:cNvPr id="12" name="矩形 11">
            <a:extLst>
              <a:ext uri="{FF2B5EF4-FFF2-40B4-BE49-F238E27FC236}">
                <a16:creationId xmlns:a16="http://schemas.microsoft.com/office/drawing/2014/main" id="{20E41A6D-96D4-4666-A138-2F490C14D72A}"/>
              </a:ext>
            </a:extLst>
          </p:cNvPr>
          <p:cNvSpPr/>
          <p:nvPr/>
        </p:nvSpPr>
        <p:spPr>
          <a:xfrm>
            <a:off x="913010" y="4385752"/>
            <a:ext cx="10078837" cy="1425775"/>
          </a:xfrm>
          <a:prstGeom prst="rect">
            <a:avLst/>
          </a:prstGeom>
        </p:spPr>
        <p:txBody>
          <a:bodyPr wrap="square">
            <a:spAutoFit/>
          </a:bodyPr>
          <a:lstStyle/>
          <a:p>
            <a:r>
              <a:rPr kumimoji="1" lang="zh-CN" altLang="en-US" sz="2800" b="1" dirty="0">
                <a:latin typeface="+mn-ea"/>
              </a:rPr>
              <a:t>感抗和频率成正比：</a:t>
            </a:r>
            <a:endParaRPr kumimoji="1" lang="en-US" altLang="zh-CN" sz="2800" b="1" dirty="0">
              <a:latin typeface="+mn-ea"/>
            </a:endParaRPr>
          </a:p>
          <a:p>
            <a:r>
              <a:rPr kumimoji="1" lang="en-US" altLang="zh-CN" sz="2800" b="1" i="1" dirty="0">
                <a:latin typeface="+mn-ea"/>
                <a:cs typeface="Times New Roman" panose="02020603050405020304" pitchFamily="18" charset="0"/>
              </a:rPr>
              <a:t>        </a:t>
            </a:r>
            <a:r>
              <a:rPr kumimoji="1" lang="el-GR" altLang="zh-CN" sz="2800" b="1" i="1" dirty="0">
                <a:latin typeface="Times New Roman" panose="02020603050405020304" pitchFamily="18" charset="0"/>
                <a:cs typeface="Times New Roman" panose="02020603050405020304" pitchFamily="18" charset="0"/>
              </a:rPr>
              <a:t>ω</a:t>
            </a:r>
            <a:r>
              <a:rPr kumimoji="1" lang="en-US" altLang="zh-CN" sz="2800" b="1" i="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dirty="0">
                <a:latin typeface="Times New Roman" panose="02020603050405020304" pitchFamily="18" charset="0"/>
                <a:cs typeface="Times New Roman" panose="02020603050405020304" pitchFamily="18" charset="0"/>
              </a:rPr>
              <a:t>0</a:t>
            </a:r>
            <a:r>
              <a:rPr kumimoji="1" lang="zh-CN" altLang="en-US" sz="2800" b="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b="1" i="1" dirty="0">
                <a:latin typeface="Times New Roman" panose="02020603050405020304" pitchFamily="18" charset="0"/>
                <a:cs typeface="Times New Roman" panose="02020603050405020304" pitchFamily="18" charset="0"/>
              </a:rPr>
              <a:t>X</a:t>
            </a:r>
            <a:r>
              <a:rPr kumimoji="1" lang="en-US" altLang="zh-CN" sz="2800" b="1" i="1" baseline="-25000" dirty="0">
                <a:latin typeface="Times New Roman" panose="02020603050405020304" pitchFamily="18" charset="0"/>
                <a:cs typeface="Times New Roman" panose="02020603050405020304" pitchFamily="18" charset="0"/>
              </a:rPr>
              <a:t>L</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b="1" dirty="0">
                <a:latin typeface="Times New Roman" panose="02020603050405020304" pitchFamily="18" charset="0"/>
                <a:cs typeface="Times New Roman" panose="02020603050405020304" pitchFamily="18" charset="0"/>
                <a:sym typeface="Symbol" panose="05050102010706020507" pitchFamily="18" charset="2"/>
              </a:rPr>
              <a:t>0</a:t>
            </a:r>
            <a:r>
              <a:rPr kumimoji="1" lang="en-US" altLang="zh-CN" sz="2800" b="1" dirty="0">
                <a:latin typeface="Times New Roman" panose="02020603050405020304" pitchFamily="18" charset="0"/>
                <a:cs typeface="Times New Roman" panose="02020603050405020304" pitchFamily="18" charset="0"/>
              </a:rPr>
              <a:t>       </a:t>
            </a:r>
            <a:r>
              <a:rPr kumimoji="1" lang="zh-CN" altLang="en-US" sz="2800" b="1" dirty="0">
                <a:latin typeface="+mn-ea"/>
              </a:rPr>
              <a:t>直流短路</a:t>
            </a:r>
            <a:r>
              <a:rPr kumimoji="1" lang="en-US" altLang="zh-CN" sz="2800" b="1" dirty="0">
                <a:latin typeface="+mn-ea"/>
              </a:rPr>
              <a:t>(</a:t>
            </a:r>
            <a:r>
              <a:rPr kumimoji="1" lang="zh-CN" altLang="en-US" sz="2800" b="1" dirty="0">
                <a:latin typeface="+mn-ea"/>
              </a:rPr>
              <a:t>通直</a:t>
            </a:r>
            <a:r>
              <a:rPr kumimoji="1" lang="en-US" altLang="zh-CN" sz="2800" b="1" dirty="0">
                <a:latin typeface="+mn-ea"/>
              </a:rPr>
              <a:t>)</a:t>
            </a:r>
          </a:p>
          <a:p>
            <a:pPr>
              <a:lnSpc>
                <a:spcPct val="120000"/>
              </a:lnSpc>
            </a:pPr>
            <a:r>
              <a:rPr kumimoji="1" lang="en-US" altLang="zh-CN" sz="2800" b="1" i="1" dirty="0">
                <a:latin typeface="+mn-ea"/>
              </a:rPr>
              <a:t>        </a:t>
            </a:r>
            <a:r>
              <a:rPr kumimoji="1" lang="el-GR" altLang="zh-CN" sz="2800" b="1" i="1" dirty="0">
                <a:latin typeface="Times New Roman" panose="02020603050405020304" pitchFamily="18" charset="0"/>
                <a:cs typeface="Times New Roman" panose="02020603050405020304" pitchFamily="18" charset="0"/>
              </a:rPr>
              <a:t>ω</a:t>
            </a:r>
            <a:r>
              <a:rPr kumimoji="1" lang="en-US" altLang="zh-CN" sz="2800" b="1" i="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kumimoji="1" lang="zh-CN"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b="1" i="1" dirty="0">
                <a:latin typeface="Times New Roman" panose="02020603050405020304" pitchFamily="18" charset="0"/>
                <a:cs typeface="Times New Roman" panose="02020603050405020304" pitchFamily="18" charset="0"/>
              </a:rPr>
              <a:t>X</a:t>
            </a:r>
            <a:r>
              <a:rPr kumimoji="1" lang="en-US" altLang="zh-CN" sz="2800" b="1" i="1" baseline="-25000" dirty="0">
                <a:latin typeface="Times New Roman" panose="02020603050405020304" pitchFamily="18" charset="0"/>
                <a:cs typeface="Times New Roman" panose="02020603050405020304" pitchFamily="18" charset="0"/>
              </a:rPr>
              <a:t>L</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kumimoji="1" lang="zh-CN" altLang="en-US" sz="2800" b="1" dirty="0">
                <a:latin typeface="+mn-ea"/>
                <a:sym typeface="Symbol" panose="05050102010706020507" pitchFamily="18" charset="2"/>
              </a:rPr>
              <a:t>频率很高时开路</a:t>
            </a:r>
            <a:r>
              <a:rPr kumimoji="1" lang="en-US" altLang="zh-CN" sz="2800" b="1" dirty="0">
                <a:latin typeface="+mn-ea"/>
              </a:rPr>
              <a:t>(</a:t>
            </a:r>
            <a:r>
              <a:rPr kumimoji="1" lang="zh-CN" altLang="en-US" sz="2800" b="1" dirty="0">
                <a:latin typeface="+mn-ea"/>
              </a:rPr>
              <a:t>阻交流</a:t>
            </a:r>
            <a:r>
              <a:rPr kumimoji="1" lang="en-US" altLang="zh-CN" sz="2800" b="1" dirty="0">
                <a:latin typeface="+mn-ea"/>
              </a:rPr>
              <a:t>)</a:t>
            </a:r>
            <a:endParaRPr lang="zh-CN" altLang="en-US" sz="2800" dirty="0">
              <a:latin typeface="+mn-ea"/>
            </a:endParaRPr>
          </a:p>
        </p:txBody>
      </p:sp>
    </p:spTree>
    <p:custDataLst>
      <p:tags r:id="rId2"/>
    </p:custDataLst>
    <p:extLst>
      <p:ext uri="{BB962C8B-B14F-4D97-AF65-F5344CB8AC3E}">
        <p14:creationId xmlns:p14="http://schemas.microsoft.com/office/powerpoint/2010/main" val="22992158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down)">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 calcmode="lin" valueType="num">
                                      <p:cBhvr additive="base">
                                        <p:cTn id="12" dur="500" fill="hold"/>
                                        <p:tgtEl>
                                          <p:spTgt spid="96"/>
                                        </p:tgtEl>
                                        <p:attrNameLst>
                                          <p:attrName>ppt_x</p:attrName>
                                        </p:attrNameLst>
                                      </p:cBhvr>
                                      <p:tavLst>
                                        <p:tav tm="0">
                                          <p:val>
                                            <p:strVal val="0-#ppt_w/2"/>
                                          </p:val>
                                        </p:tav>
                                        <p:tav tm="100000">
                                          <p:val>
                                            <p:strVal val="#ppt_x"/>
                                          </p:val>
                                        </p:tav>
                                      </p:tavLst>
                                    </p:anim>
                                    <p:anim calcmode="lin" valueType="num">
                                      <p:cBhvr additive="base">
                                        <p:cTn id="13"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859438"/>
            <a:ext cx="10078838" cy="523220"/>
          </a:xfrm>
          <a:prstGeom prst="rect">
            <a:avLst/>
          </a:prstGeom>
          <a:noFill/>
        </p:spPr>
        <p:txBody>
          <a:bodyPr wrap="square" rtlCol="0">
            <a:spAutoFit/>
          </a:bodyPr>
          <a:lstStyle/>
          <a:p>
            <a:r>
              <a:rPr lang="en-US" altLang="zh-CN" sz="2800" b="1" dirty="0">
                <a:solidFill>
                  <a:srgbClr val="FF0000"/>
                </a:solidFill>
                <a:latin typeface="+mn-ea"/>
              </a:rPr>
              <a:t>3. </a:t>
            </a:r>
            <a:r>
              <a:rPr lang="zh-CN" altLang="en-US" sz="2800" b="1" dirty="0">
                <a:solidFill>
                  <a:srgbClr val="FF0000"/>
                </a:solidFill>
                <a:latin typeface="+mn-ea"/>
              </a:rPr>
              <a:t>电容</a:t>
            </a:r>
          </a:p>
        </p:txBody>
      </p:sp>
      <p:sp>
        <p:nvSpPr>
          <p:cNvPr id="11" name="Text Box 92">
            <a:extLst>
              <a:ext uri="{FF2B5EF4-FFF2-40B4-BE49-F238E27FC236}">
                <a16:creationId xmlns:a16="http://schemas.microsoft.com/office/drawing/2014/main" id="{F2FA7A4B-7F33-4D49-A2A3-1625F8D5E3F0}"/>
              </a:ext>
            </a:extLst>
          </p:cNvPr>
          <p:cNvSpPr txBox="1">
            <a:spLocks noChangeArrowheads="1"/>
          </p:cNvSpPr>
          <p:nvPr/>
        </p:nvSpPr>
        <p:spPr bwMode="auto">
          <a:xfrm>
            <a:off x="2887767" y="1613342"/>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时域形式：</a:t>
            </a:r>
          </a:p>
        </p:txBody>
      </p:sp>
      <p:grpSp>
        <p:nvGrpSpPr>
          <p:cNvPr id="4" name="组合 3">
            <a:extLst>
              <a:ext uri="{FF2B5EF4-FFF2-40B4-BE49-F238E27FC236}">
                <a16:creationId xmlns:a16="http://schemas.microsoft.com/office/drawing/2014/main" id="{B108F617-8419-460E-92BC-C66B35F92EB1}"/>
              </a:ext>
            </a:extLst>
          </p:cNvPr>
          <p:cNvGrpSpPr/>
          <p:nvPr/>
        </p:nvGrpSpPr>
        <p:grpSpPr>
          <a:xfrm>
            <a:off x="2887767" y="2366963"/>
            <a:ext cx="4171846" cy="523875"/>
            <a:chOff x="2893041" y="3579613"/>
            <a:chExt cx="4171846" cy="523875"/>
          </a:xfrm>
        </p:grpSpPr>
        <p:graphicFrame>
          <p:nvGraphicFramePr>
            <p:cNvPr id="2" name="对象 1">
              <a:extLst>
                <a:ext uri="{FF2B5EF4-FFF2-40B4-BE49-F238E27FC236}">
                  <a16:creationId xmlns:a16="http://schemas.microsoft.com/office/drawing/2014/main" id="{C7591832-82CD-4BBC-BA82-0210932D7C18}"/>
                </a:ext>
              </a:extLst>
            </p:cNvPr>
            <p:cNvGraphicFramePr>
              <a:graphicFrameLocks noChangeAspect="1"/>
            </p:cNvGraphicFramePr>
            <p:nvPr>
              <p:extLst>
                <p:ext uri="{D42A27DB-BD31-4B8C-83A1-F6EECF244321}">
                  <p14:modId xmlns:p14="http://schemas.microsoft.com/office/powerpoint/2010/main" val="9834029"/>
                </p:ext>
              </p:extLst>
            </p:nvPr>
          </p:nvGraphicFramePr>
          <p:xfrm>
            <a:off x="3899412" y="3579613"/>
            <a:ext cx="3165475" cy="523875"/>
          </p:xfrm>
          <a:graphic>
            <a:graphicData uri="http://schemas.openxmlformats.org/presentationml/2006/ole">
              <mc:AlternateContent xmlns:mc="http://schemas.openxmlformats.org/markup-compatibility/2006">
                <mc:Choice xmlns:v="urn:schemas-microsoft-com:vml" Requires="v">
                  <p:oleObj spid="_x0000_s135593" name="Equation" r:id="rId5" imgW="1536480" imgH="253800" progId="Equation.DSMT4">
                    <p:embed/>
                  </p:oleObj>
                </mc:Choice>
                <mc:Fallback>
                  <p:oleObj name="Equation" r:id="rId5" imgW="1536480" imgH="253800" progId="Equation.DSMT4">
                    <p:embed/>
                    <p:pic>
                      <p:nvPicPr>
                        <p:cNvPr id="2" name="对象 1">
                          <a:extLst>
                            <a:ext uri="{FF2B5EF4-FFF2-40B4-BE49-F238E27FC236}">
                              <a16:creationId xmlns:a16="http://schemas.microsoft.com/office/drawing/2014/main" id="{C7591832-82CD-4BBC-BA82-0210932D7C18}"/>
                            </a:ext>
                          </a:extLst>
                        </p:cNvPr>
                        <p:cNvPicPr/>
                        <p:nvPr/>
                      </p:nvPicPr>
                      <p:blipFill>
                        <a:blip r:embed="rId6"/>
                        <a:stretch>
                          <a:fillRect/>
                        </a:stretch>
                      </p:blipFill>
                      <p:spPr>
                        <a:xfrm>
                          <a:off x="3899412" y="3579613"/>
                          <a:ext cx="3165475" cy="523875"/>
                        </a:xfrm>
                        <a:prstGeom prst="rect">
                          <a:avLst/>
                        </a:prstGeom>
                      </p:spPr>
                    </p:pic>
                  </p:oleObj>
                </mc:Fallback>
              </mc:AlternateContent>
            </a:graphicData>
          </a:graphic>
        </p:graphicFrame>
        <p:sp>
          <p:nvSpPr>
            <p:cNvPr id="28" name="Text Box 92">
              <a:extLst>
                <a:ext uri="{FF2B5EF4-FFF2-40B4-BE49-F238E27FC236}">
                  <a16:creationId xmlns:a16="http://schemas.microsoft.com/office/drawing/2014/main" id="{25807D9A-9D29-4C84-8C39-B241AEE8303D}"/>
                </a:ext>
              </a:extLst>
            </p:cNvPr>
            <p:cNvSpPr txBox="1">
              <a:spLocks noChangeArrowheads="1"/>
            </p:cNvSpPr>
            <p:nvPr/>
          </p:nvSpPr>
          <p:spPr bwMode="auto">
            <a:xfrm>
              <a:off x="2893041" y="3579896"/>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已知：</a:t>
              </a:r>
            </a:p>
          </p:txBody>
        </p:sp>
      </p:grpSp>
      <p:grpSp>
        <p:nvGrpSpPr>
          <p:cNvPr id="7" name="组合 6">
            <a:extLst>
              <a:ext uri="{FF2B5EF4-FFF2-40B4-BE49-F238E27FC236}">
                <a16:creationId xmlns:a16="http://schemas.microsoft.com/office/drawing/2014/main" id="{036EF182-F5C4-410B-A52C-C85CFBCB4BA6}"/>
              </a:ext>
            </a:extLst>
          </p:cNvPr>
          <p:cNvGrpSpPr/>
          <p:nvPr/>
        </p:nvGrpSpPr>
        <p:grpSpPr>
          <a:xfrm>
            <a:off x="2887767" y="3018983"/>
            <a:ext cx="6186383" cy="2225675"/>
            <a:chOff x="2887862" y="2996234"/>
            <a:chExt cx="6186383" cy="2225675"/>
          </a:xfrm>
        </p:grpSpPr>
        <p:graphicFrame>
          <p:nvGraphicFramePr>
            <p:cNvPr id="5" name="对象 4">
              <a:extLst>
                <a:ext uri="{FF2B5EF4-FFF2-40B4-BE49-F238E27FC236}">
                  <a16:creationId xmlns:a16="http://schemas.microsoft.com/office/drawing/2014/main" id="{F82F2DC0-8C79-4091-A388-5E6B98952639}"/>
                </a:ext>
              </a:extLst>
            </p:cNvPr>
            <p:cNvGraphicFramePr>
              <a:graphicFrameLocks noChangeAspect="1"/>
            </p:cNvGraphicFramePr>
            <p:nvPr>
              <p:extLst>
                <p:ext uri="{D42A27DB-BD31-4B8C-83A1-F6EECF244321}">
                  <p14:modId xmlns:p14="http://schemas.microsoft.com/office/powerpoint/2010/main" val="3667372168"/>
                </p:ext>
              </p:extLst>
            </p:nvPr>
          </p:nvGraphicFramePr>
          <p:xfrm>
            <a:off x="3894233" y="2996234"/>
            <a:ext cx="5180012" cy="2225675"/>
          </p:xfrm>
          <a:graphic>
            <a:graphicData uri="http://schemas.openxmlformats.org/presentationml/2006/ole">
              <mc:AlternateContent xmlns:mc="http://schemas.openxmlformats.org/markup-compatibility/2006">
                <mc:Choice xmlns:v="urn:schemas-microsoft-com:vml" Requires="v">
                  <p:oleObj spid="_x0000_s135594" name="Equation" r:id="rId7" imgW="2514600" imgH="1079280" progId="Equation.DSMT4">
                    <p:embed/>
                  </p:oleObj>
                </mc:Choice>
                <mc:Fallback>
                  <p:oleObj name="Equation" r:id="rId7" imgW="2514600" imgH="1079280" progId="Equation.DSMT4">
                    <p:embed/>
                    <p:pic>
                      <p:nvPicPr>
                        <p:cNvPr id="5" name="对象 4">
                          <a:extLst>
                            <a:ext uri="{FF2B5EF4-FFF2-40B4-BE49-F238E27FC236}">
                              <a16:creationId xmlns:a16="http://schemas.microsoft.com/office/drawing/2014/main" id="{F82F2DC0-8C79-4091-A388-5E6B98952639}"/>
                            </a:ext>
                          </a:extLst>
                        </p:cNvPr>
                        <p:cNvPicPr/>
                        <p:nvPr/>
                      </p:nvPicPr>
                      <p:blipFill>
                        <a:blip r:embed="rId8"/>
                        <a:stretch>
                          <a:fillRect/>
                        </a:stretch>
                      </p:blipFill>
                      <p:spPr>
                        <a:xfrm>
                          <a:off x="3894233" y="2996234"/>
                          <a:ext cx="5180012" cy="2225675"/>
                        </a:xfrm>
                        <a:prstGeom prst="rect">
                          <a:avLst/>
                        </a:prstGeom>
                      </p:spPr>
                    </p:pic>
                  </p:oleObj>
                </mc:Fallback>
              </mc:AlternateContent>
            </a:graphicData>
          </a:graphic>
        </p:graphicFrame>
        <p:sp>
          <p:nvSpPr>
            <p:cNvPr id="30" name="Text Box 92">
              <a:extLst>
                <a:ext uri="{FF2B5EF4-FFF2-40B4-BE49-F238E27FC236}">
                  <a16:creationId xmlns:a16="http://schemas.microsoft.com/office/drawing/2014/main" id="{87D8FC7D-C137-483D-A315-5C7D7CEB0116}"/>
                </a:ext>
              </a:extLst>
            </p:cNvPr>
            <p:cNvSpPr txBox="1">
              <a:spLocks noChangeArrowheads="1"/>
            </p:cNvSpPr>
            <p:nvPr/>
          </p:nvSpPr>
          <p:spPr bwMode="auto">
            <a:xfrm>
              <a:off x="2887862" y="312523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则有：</a:t>
              </a:r>
            </a:p>
          </p:txBody>
        </p:sp>
      </p:grpSp>
      <p:sp>
        <p:nvSpPr>
          <p:cNvPr id="32" name="Text Box 92">
            <a:extLst>
              <a:ext uri="{FF2B5EF4-FFF2-40B4-BE49-F238E27FC236}">
                <a16:creationId xmlns:a16="http://schemas.microsoft.com/office/drawing/2014/main" id="{689DADC4-B2EA-4DF4-BA4F-036F8C60F9BA}"/>
              </a:ext>
            </a:extLst>
          </p:cNvPr>
          <p:cNvSpPr txBox="1">
            <a:spLocks noChangeArrowheads="1"/>
          </p:cNvSpPr>
          <p:nvPr/>
        </p:nvSpPr>
        <p:spPr bwMode="auto">
          <a:xfrm>
            <a:off x="8338399" y="1613342"/>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2800" b="1" dirty="0">
                <a:latin typeface="+mn-ea"/>
                <a:ea typeface="+mn-ea"/>
              </a:rPr>
              <a:t>相量形式：</a:t>
            </a:r>
          </a:p>
        </p:txBody>
      </p:sp>
      <p:graphicFrame>
        <p:nvGraphicFramePr>
          <p:cNvPr id="31" name="对象 30">
            <a:extLst>
              <a:ext uri="{FF2B5EF4-FFF2-40B4-BE49-F238E27FC236}">
                <a16:creationId xmlns:a16="http://schemas.microsoft.com/office/drawing/2014/main" id="{DC1572B9-028C-4615-B857-40AC207450F0}"/>
              </a:ext>
            </a:extLst>
          </p:cNvPr>
          <p:cNvGraphicFramePr>
            <a:graphicFrameLocks noChangeAspect="1"/>
          </p:cNvGraphicFramePr>
          <p:nvPr>
            <p:extLst>
              <p:ext uri="{D42A27DB-BD31-4B8C-83A1-F6EECF244321}">
                <p14:modId xmlns:p14="http://schemas.microsoft.com/office/powerpoint/2010/main" val="435655354"/>
              </p:ext>
            </p:extLst>
          </p:nvPr>
        </p:nvGraphicFramePr>
        <p:xfrm>
          <a:off x="8338399" y="4721439"/>
          <a:ext cx="2066925" cy="523875"/>
        </p:xfrm>
        <a:graphic>
          <a:graphicData uri="http://schemas.openxmlformats.org/presentationml/2006/ole">
            <mc:AlternateContent xmlns:mc="http://schemas.openxmlformats.org/markup-compatibility/2006">
              <mc:Choice xmlns:v="urn:schemas-microsoft-com:vml" Requires="v">
                <p:oleObj spid="_x0000_s135595" name="Equation" r:id="rId9" imgW="952200" imgH="241200" progId="Equation.DSMT4">
                  <p:embed/>
                </p:oleObj>
              </mc:Choice>
              <mc:Fallback>
                <p:oleObj name="Equation" r:id="rId9" imgW="952200" imgH="241200" progId="Equation.DSMT4">
                  <p:embed/>
                  <p:pic>
                    <p:nvPicPr>
                      <p:cNvPr id="31" name="对象 30">
                        <a:extLst>
                          <a:ext uri="{FF2B5EF4-FFF2-40B4-BE49-F238E27FC236}">
                            <a16:creationId xmlns:a16="http://schemas.microsoft.com/office/drawing/2014/main" id="{DC1572B9-028C-4615-B857-40AC207450F0}"/>
                          </a:ext>
                        </a:extLst>
                      </p:cNvPr>
                      <p:cNvPicPr/>
                      <p:nvPr/>
                    </p:nvPicPr>
                    <p:blipFill>
                      <a:blip r:embed="rId10"/>
                      <a:stretch>
                        <a:fillRect/>
                      </a:stretch>
                    </p:blipFill>
                    <p:spPr>
                      <a:xfrm>
                        <a:off x="8338399" y="4721439"/>
                        <a:ext cx="2066925" cy="523875"/>
                      </a:xfrm>
                      <a:prstGeom prst="rect">
                        <a:avLst/>
                      </a:prstGeom>
                    </p:spPr>
                  </p:pic>
                </p:oleObj>
              </mc:Fallback>
            </mc:AlternateContent>
          </a:graphicData>
        </a:graphic>
      </p:graphicFrame>
      <p:graphicFrame>
        <p:nvGraphicFramePr>
          <p:cNvPr id="33" name="对象 32">
            <a:extLst>
              <a:ext uri="{FF2B5EF4-FFF2-40B4-BE49-F238E27FC236}">
                <a16:creationId xmlns:a16="http://schemas.microsoft.com/office/drawing/2014/main" id="{B0C4723D-FB98-4577-BE76-F82BE50EFDBF}"/>
              </a:ext>
            </a:extLst>
          </p:cNvPr>
          <p:cNvGraphicFramePr>
            <a:graphicFrameLocks noChangeAspect="1"/>
          </p:cNvGraphicFramePr>
          <p:nvPr>
            <p:extLst>
              <p:ext uri="{D42A27DB-BD31-4B8C-83A1-F6EECF244321}">
                <p14:modId xmlns:p14="http://schemas.microsoft.com/office/powerpoint/2010/main" val="2702748073"/>
              </p:ext>
            </p:extLst>
          </p:nvPr>
        </p:nvGraphicFramePr>
        <p:xfrm>
          <a:off x="8338399" y="2362499"/>
          <a:ext cx="1957387" cy="523875"/>
        </p:xfrm>
        <a:graphic>
          <a:graphicData uri="http://schemas.openxmlformats.org/presentationml/2006/ole">
            <mc:AlternateContent xmlns:mc="http://schemas.openxmlformats.org/markup-compatibility/2006">
              <mc:Choice xmlns:v="urn:schemas-microsoft-com:vml" Requires="v">
                <p:oleObj spid="_x0000_s135596" name="Equation" r:id="rId11" imgW="901440" imgH="241200" progId="Equation.DSMT4">
                  <p:embed/>
                </p:oleObj>
              </mc:Choice>
              <mc:Fallback>
                <p:oleObj name="Equation" r:id="rId11" imgW="901440" imgH="241200" progId="Equation.DSMT4">
                  <p:embed/>
                  <p:pic>
                    <p:nvPicPr>
                      <p:cNvPr id="33" name="对象 32">
                        <a:extLst>
                          <a:ext uri="{FF2B5EF4-FFF2-40B4-BE49-F238E27FC236}">
                            <a16:creationId xmlns:a16="http://schemas.microsoft.com/office/drawing/2014/main" id="{B0C4723D-FB98-4577-BE76-F82BE50EFDBF}"/>
                          </a:ext>
                        </a:extLst>
                      </p:cNvPr>
                      <p:cNvPicPr/>
                      <p:nvPr/>
                    </p:nvPicPr>
                    <p:blipFill>
                      <a:blip r:embed="rId12"/>
                      <a:stretch>
                        <a:fillRect/>
                      </a:stretch>
                    </p:blipFill>
                    <p:spPr>
                      <a:xfrm>
                        <a:off x="8338399" y="2362499"/>
                        <a:ext cx="1957387" cy="523875"/>
                      </a:xfrm>
                      <a:prstGeom prst="rect">
                        <a:avLst/>
                      </a:prstGeom>
                    </p:spPr>
                  </p:pic>
                </p:oleObj>
              </mc:Fallback>
            </mc:AlternateContent>
          </a:graphicData>
        </a:graphic>
      </p:graphicFrame>
      <p:sp>
        <p:nvSpPr>
          <p:cNvPr id="48" name="矩形 47">
            <a:extLst>
              <a:ext uri="{FF2B5EF4-FFF2-40B4-BE49-F238E27FC236}">
                <a16:creationId xmlns:a16="http://schemas.microsoft.com/office/drawing/2014/main" id="{41515CC0-9846-453E-BB9C-FDB3298E03BC}"/>
              </a:ext>
            </a:extLst>
          </p:cNvPr>
          <p:cNvSpPr/>
          <p:nvPr/>
        </p:nvSpPr>
        <p:spPr>
          <a:xfrm>
            <a:off x="2881876" y="5374559"/>
            <a:ext cx="3602268" cy="523220"/>
          </a:xfrm>
          <a:prstGeom prst="rect">
            <a:avLst/>
          </a:prstGeom>
        </p:spPr>
        <p:txBody>
          <a:bodyPr wrap="none">
            <a:spAutoFit/>
          </a:bodyPr>
          <a:lstStyle/>
          <a:p>
            <a:pPr>
              <a:spcBef>
                <a:spcPct val="50000"/>
              </a:spcBef>
            </a:pPr>
            <a:r>
              <a:rPr kumimoji="1" lang="zh-CN" altLang="en-US" sz="2800" b="1" dirty="0">
                <a:latin typeface="+mn-ea"/>
              </a:rPr>
              <a:t>有效值关系：</a:t>
            </a:r>
            <a:r>
              <a:rPr kumimoji="1" lang="en-US" altLang="zh-CN" sz="2800" b="1" i="1" dirty="0">
                <a:solidFill>
                  <a:srgbClr val="FF0000"/>
                </a:solidFill>
                <a:latin typeface="Times New Roman" panose="02020603050405020304" pitchFamily="18" charset="0"/>
                <a:cs typeface="Times New Roman" panose="02020603050405020304" pitchFamily="18" charset="0"/>
              </a:rPr>
              <a:t>I</a:t>
            </a:r>
            <a:r>
              <a:rPr kumimoji="1" lang="en-US" altLang="zh-CN" sz="2800" b="1" i="1" baseline="-25000" dirty="0">
                <a:solidFill>
                  <a:srgbClr val="FF0000"/>
                </a:solidFill>
                <a:latin typeface="Times New Roman" panose="02020603050405020304" pitchFamily="18" charset="0"/>
                <a:cs typeface="Times New Roman" panose="02020603050405020304" pitchFamily="18" charset="0"/>
              </a:rPr>
              <a:t>C</a:t>
            </a:r>
            <a:r>
              <a:rPr kumimoji="1" lang="en-US" altLang="zh-CN" sz="2800" b="1" i="1" dirty="0">
                <a:solidFill>
                  <a:srgbClr val="FF0000"/>
                </a:solidFill>
                <a:latin typeface="Times New Roman" panose="02020603050405020304" pitchFamily="18" charset="0"/>
                <a:cs typeface="Times New Roman" panose="02020603050405020304" pitchFamily="18" charset="0"/>
              </a:rPr>
              <a:t>=</a:t>
            </a:r>
            <a:r>
              <a:rPr kumimoji="1" lang="en-US" altLang="zh-CN" sz="2800" b="1" i="1" dirty="0" err="1">
                <a:solidFill>
                  <a:srgbClr val="FF0000"/>
                </a:solidFill>
                <a:latin typeface="Times New Roman" panose="02020603050405020304" pitchFamily="18" charset="0"/>
                <a:cs typeface="Times New Roman" panose="02020603050405020304" pitchFamily="18" charset="0"/>
              </a:rPr>
              <a:t>ωCU</a:t>
            </a:r>
            <a:endParaRPr kumimoji="1"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49" name="矩形 48">
            <a:extLst>
              <a:ext uri="{FF2B5EF4-FFF2-40B4-BE49-F238E27FC236}">
                <a16:creationId xmlns:a16="http://schemas.microsoft.com/office/drawing/2014/main" id="{71049B04-EAAE-4D5F-A226-79251A4D916A}"/>
              </a:ext>
            </a:extLst>
          </p:cNvPr>
          <p:cNvSpPr/>
          <p:nvPr/>
        </p:nvSpPr>
        <p:spPr>
          <a:xfrm>
            <a:off x="6588992" y="5372803"/>
            <a:ext cx="5650906" cy="523220"/>
          </a:xfrm>
          <a:prstGeom prst="rect">
            <a:avLst/>
          </a:prstGeom>
        </p:spPr>
        <p:txBody>
          <a:bodyPr wrap="none">
            <a:spAutoFit/>
          </a:bodyPr>
          <a:lstStyle/>
          <a:p>
            <a:pPr>
              <a:spcBef>
                <a:spcPct val="50000"/>
              </a:spcBef>
              <a:defRPr/>
            </a:pPr>
            <a:r>
              <a:rPr kumimoji="1" lang="zh-CN" altLang="en-US" sz="2800" b="1" dirty="0">
                <a:latin typeface="+mn-ea"/>
              </a:rPr>
              <a:t>相位关系：</a:t>
            </a:r>
            <a:r>
              <a:rPr kumimoji="1" lang="en-US" altLang="zh-CN" sz="2800" b="1"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baseline="-25000"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8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u</a:t>
            </a:r>
            <a:r>
              <a:rPr kumimoji="1" lang="en-US" altLang="zh-CN" sz="28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+90°</a:t>
            </a:r>
            <a:r>
              <a:rPr kumimoji="1" lang="en-US" altLang="zh-CN" sz="2800" b="1" i="1" baseline="-250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800" b="1" dirty="0">
                <a:sym typeface="Symbol" panose="05050102010706020507" pitchFamily="18" charset="2"/>
              </a:rPr>
              <a:t>(</a:t>
            </a:r>
            <a:r>
              <a:rPr kumimoji="1" lang="en-US" altLang="zh-CN" sz="2800" b="1" i="1" dirty="0" err="1">
                <a:latin typeface="Times New Roman" panose="02020603050405020304" pitchFamily="18" charset="0"/>
                <a:cs typeface="Times New Roman" panose="02020603050405020304" pitchFamily="18" charset="0"/>
                <a:sym typeface="Symbol" panose="05050102010706020507" pitchFamily="18" charset="2"/>
              </a:rPr>
              <a:t>i</a:t>
            </a:r>
            <a:r>
              <a:rPr kumimoji="1" lang="zh-CN" altLang="en-US" sz="2800" b="1" dirty="0">
                <a:sym typeface="Symbol" panose="05050102010706020507" pitchFamily="18" charset="2"/>
              </a:rPr>
              <a:t>超前</a:t>
            </a:r>
            <a:r>
              <a:rPr kumimoji="1" lang="en-US" altLang="zh-CN" sz="2800" b="1" i="1" dirty="0">
                <a:latin typeface="Times New Roman" panose="02020603050405020304" pitchFamily="18" charset="0"/>
                <a:cs typeface="Times New Roman" panose="02020603050405020304" pitchFamily="18" charset="0"/>
                <a:sym typeface="Symbol" panose="05050102010706020507" pitchFamily="18" charset="2"/>
              </a:rPr>
              <a:t>u</a:t>
            </a:r>
            <a:r>
              <a:rPr kumimoji="1" lang="en-US" altLang="zh-CN" sz="2800" b="1" dirty="0">
                <a:sym typeface="Symbol" panose="05050102010706020507" pitchFamily="18" charset="2"/>
              </a:rPr>
              <a:t>90°)</a:t>
            </a:r>
            <a:endParaRPr kumimoji="1" lang="en-US" altLang="zh-CN" sz="2800" b="1" dirty="0">
              <a:latin typeface="+mn-ea"/>
              <a:sym typeface="Symbol" pitchFamily="18" charset="2"/>
            </a:endParaRPr>
          </a:p>
        </p:txBody>
      </p:sp>
      <p:grpSp>
        <p:nvGrpSpPr>
          <p:cNvPr id="8" name="组合 7">
            <a:extLst>
              <a:ext uri="{FF2B5EF4-FFF2-40B4-BE49-F238E27FC236}">
                <a16:creationId xmlns:a16="http://schemas.microsoft.com/office/drawing/2014/main" id="{669FE69C-02FE-47D8-BC67-DBCB40E66D49}"/>
              </a:ext>
            </a:extLst>
          </p:cNvPr>
          <p:cNvGrpSpPr/>
          <p:nvPr/>
        </p:nvGrpSpPr>
        <p:grpSpPr>
          <a:xfrm>
            <a:off x="2881876" y="5895975"/>
            <a:ext cx="7209862" cy="936625"/>
            <a:chOff x="2731693" y="5921327"/>
            <a:chExt cx="7209862" cy="936625"/>
          </a:xfrm>
        </p:grpSpPr>
        <p:graphicFrame>
          <p:nvGraphicFramePr>
            <p:cNvPr id="51" name="对象 50">
              <a:extLst>
                <a:ext uri="{FF2B5EF4-FFF2-40B4-BE49-F238E27FC236}">
                  <a16:creationId xmlns:a16="http://schemas.microsoft.com/office/drawing/2014/main" id="{CAC3E57A-B5CE-41C1-8A07-36AD6810D0BF}"/>
                </a:ext>
              </a:extLst>
            </p:cNvPr>
            <p:cNvGraphicFramePr>
              <a:graphicFrameLocks noChangeAspect="1"/>
            </p:cNvGraphicFramePr>
            <p:nvPr>
              <p:extLst>
                <p:ext uri="{D42A27DB-BD31-4B8C-83A1-F6EECF244321}">
                  <p14:modId xmlns:p14="http://schemas.microsoft.com/office/powerpoint/2010/main" val="3464079706"/>
                </p:ext>
              </p:extLst>
            </p:nvPr>
          </p:nvGraphicFramePr>
          <p:xfrm>
            <a:off x="6336342" y="5921327"/>
            <a:ext cx="3605213" cy="936625"/>
          </p:xfrm>
          <a:graphic>
            <a:graphicData uri="http://schemas.openxmlformats.org/presentationml/2006/ole">
              <mc:AlternateContent xmlns:mc="http://schemas.openxmlformats.org/markup-compatibility/2006">
                <mc:Choice xmlns:v="urn:schemas-microsoft-com:vml" Requires="v">
                  <p:oleObj spid="_x0000_s135597" name="Equation" r:id="rId13" imgW="1663560" imgH="431640" progId="Equation.DSMT4">
                    <p:embed/>
                  </p:oleObj>
                </mc:Choice>
                <mc:Fallback>
                  <p:oleObj name="Equation" r:id="rId13" imgW="1663560" imgH="431640" progId="Equation.DSMT4">
                    <p:embed/>
                    <p:pic>
                      <p:nvPicPr>
                        <p:cNvPr id="51" name="对象 50">
                          <a:extLst>
                            <a:ext uri="{FF2B5EF4-FFF2-40B4-BE49-F238E27FC236}">
                              <a16:creationId xmlns:a16="http://schemas.microsoft.com/office/drawing/2014/main" id="{CAC3E57A-B5CE-41C1-8A07-36AD6810D0BF}"/>
                            </a:ext>
                          </a:extLst>
                        </p:cNvPr>
                        <p:cNvPicPr/>
                        <p:nvPr/>
                      </p:nvPicPr>
                      <p:blipFill>
                        <a:blip r:embed="rId14"/>
                        <a:stretch>
                          <a:fillRect/>
                        </a:stretch>
                      </p:blipFill>
                      <p:spPr>
                        <a:xfrm>
                          <a:off x="6336342" y="5921327"/>
                          <a:ext cx="3605213" cy="936625"/>
                        </a:xfrm>
                        <a:prstGeom prst="rect">
                          <a:avLst/>
                        </a:prstGeom>
                      </p:spPr>
                    </p:pic>
                  </p:oleObj>
                </mc:Fallback>
              </mc:AlternateContent>
            </a:graphicData>
          </a:graphic>
        </p:graphicFrame>
        <p:sp>
          <p:nvSpPr>
            <p:cNvPr id="55" name="矩形 54">
              <a:extLst>
                <a:ext uri="{FF2B5EF4-FFF2-40B4-BE49-F238E27FC236}">
                  <a16:creationId xmlns:a16="http://schemas.microsoft.com/office/drawing/2014/main" id="{C8190F7F-44DB-4530-B6ED-A8DAB9220EFA}"/>
                </a:ext>
              </a:extLst>
            </p:cNvPr>
            <p:cNvSpPr/>
            <p:nvPr/>
          </p:nvSpPr>
          <p:spPr>
            <a:xfrm>
              <a:off x="2731693" y="6064280"/>
              <a:ext cx="3775393" cy="523220"/>
            </a:xfrm>
            <a:prstGeom prst="rect">
              <a:avLst/>
            </a:prstGeom>
          </p:spPr>
          <p:txBody>
            <a:bodyPr wrap="none">
              <a:spAutoFit/>
            </a:bodyPr>
            <a:lstStyle/>
            <a:p>
              <a:pPr>
                <a:spcBef>
                  <a:spcPct val="50000"/>
                </a:spcBef>
                <a:defRPr/>
              </a:pPr>
              <a:r>
                <a:rPr kumimoji="1" lang="zh-CN" altLang="en-US" sz="2800" b="1" dirty="0">
                  <a:latin typeface="+mn-ea"/>
                </a:rPr>
                <a:t>相量形式的欧姆定律：</a:t>
              </a:r>
              <a:endParaRPr kumimoji="1" lang="en-US" altLang="zh-CN" sz="2800" b="1" dirty="0">
                <a:latin typeface="+mn-ea"/>
                <a:sym typeface="Symbol" pitchFamily="18" charset="2"/>
              </a:endParaRPr>
            </a:p>
          </p:txBody>
        </p:sp>
      </p:grpSp>
      <p:grpSp>
        <p:nvGrpSpPr>
          <p:cNvPr id="95" name="Group 10">
            <a:extLst>
              <a:ext uri="{FF2B5EF4-FFF2-40B4-BE49-F238E27FC236}">
                <a16:creationId xmlns:a16="http://schemas.microsoft.com/office/drawing/2014/main" id="{260DC475-821E-488A-A676-9D21F6074EF7}"/>
              </a:ext>
            </a:extLst>
          </p:cNvPr>
          <p:cNvGrpSpPr>
            <a:grpSpLocks/>
          </p:cNvGrpSpPr>
          <p:nvPr/>
        </p:nvGrpSpPr>
        <p:grpSpPr bwMode="auto">
          <a:xfrm>
            <a:off x="913012" y="1607095"/>
            <a:ext cx="1717675" cy="1835150"/>
            <a:chOff x="144" y="544"/>
            <a:chExt cx="1082" cy="1156"/>
          </a:xfrm>
        </p:grpSpPr>
        <p:sp>
          <p:nvSpPr>
            <p:cNvPr id="96" name="Freeform 11">
              <a:extLst>
                <a:ext uri="{FF2B5EF4-FFF2-40B4-BE49-F238E27FC236}">
                  <a16:creationId xmlns:a16="http://schemas.microsoft.com/office/drawing/2014/main" id="{ADAD5321-1643-4BA7-AEF9-F383E3C94CBA}"/>
                </a:ext>
              </a:extLst>
            </p:cNvPr>
            <p:cNvSpPr>
              <a:spLocks/>
            </p:cNvSpPr>
            <p:nvPr/>
          </p:nvSpPr>
          <p:spPr bwMode="auto">
            <a:xfrm>
              <a:off x="893" y="936"/>
              <a:ext cx="1" cy="306"/>
            </a:xfrm>
            <a:custGeom>
              <a:avLst/>
              <a:gdLst>
                <a:gd name="T0" fmla="*/ 1 w 1"/>
                <a:gd name="T1" fmla="*/ 306 h 306"/>
                <a:gd name="T2" fmla="*/ 0 w 1"/>
                <a:gd name="T3" fmla="*/ 0 h 306"/>
                <a:gd name="T4" fmla="*/ 0 60000 65536"/>
                <a:gd name="T5" fmla="*/ 0 60000 65536"/>
                <a:gd name="T6" fmla="*/ 0 w 1"/>
                <a:gd name="T7" fmla="*/ 0 h 306"/>
                <a:gd name="T8" fmla="*/ 1 w 1"/>
                <a:gd name="T9" fmla="*/ 306 h 306"/>
              </a:gdLst>
              <a:ahLst/>
              <a:cxnLst>
                <a:cxn ang="T4">
                  <a:pos x="T0" y="T1"/>
                </a:cxn>
                <a:cxn ang="T5">
                  <a:pos x="T2" y="T3"/>
                </a:cxn>
              </a:cxnLst>
              <a:rect l="T6" t="T7" r="T8" b="T9"/>
              <a:pathLst>
                <a:path w="1" h="306">
                  <a:moveTo>
                    <a:pt x="1" y="306"/>
                  </a:moveTo>
                  <a:lnTo>
                    <a:pt x="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7" name="Freeform 12">
              <a:extLst>
                <a:ext uri="{FF2B5EF4-FFF2-40B4-BE49-F238E27FC236}">
                  <a16:creationId xmlns:a16="http://schemas.microsoft.com/office/drawing/2014/main" id="{34DF3B8F-050C-4C00-9BB4-78253AD7C724}"/>
                </a:ext>
              </a:extLst>
            </p:cNvPr>
            <p:cNvSpPr>
              <a:spLocks/>
            </p:cNvSpPr>
            <p:nvPr/>
          </p:nvSpPr>
          <p:spPr bwMode="auto">
            <a:xfrm>
              <a:off x="887" y="1350"/>
              <a:ext cx="1" cy="312"/>
            </a:xfrm>
            <a:custGeom>
              <a:avLst/>
              <a:gdLst>
                <a:gd name="T0" fmla="*/ 1 w 1"/>
                <a:gd name="T1" fmla="*/ 0 h 312"/>
                <a:gd name="T2" fmla="*/ 0 w 1"/>
                <a:gd name="T3" fmla="*/ 312 h 312"/>
                <a:gd name="T4" fmla="*/ 0 60000 65536"/>
                <a:gd name="T5" fmla="*/ 0 60000 65536"/>
                <a:gd name="T6" fmla="*/ 0 w 1"/>
                <a:gd name="T7" fmla="*/ 0 h 312"/>
                <a:gd name="T8" fmla="*/ 1 w 1"/>
                <a:gd name="T9" fmla="*/ 312 h 312"/>
              </a:gdLst>
              <a:ahLst/>
              <a:cxnLst>
                <a:cxn ang="T4">
                  <a:pos x="T0" y="T1"/>
                </a:cxn>
                <a:cxn ang="T5">
                  <a:pos x="T2" y="T3"/>
                </a:cxn>
              </a:cxnLst>
              <a:rect l="T6" t="T7" r="T8" b="T9"/>
              <a:pathLst>
                <a:path w="1" h="312">
                  <a:moveTo>
                    <a:pt x="1" y="0"/>
                  </a:moveTo>
                  <a:lnTo>
                    <a:pt x="0" y="31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 name="Freeform 13">
              <a:extLst>
                <a:ext uri="{FF2B5EF4-FFF2-40B4-BE49-F238E27FC236}">
                  <a16:creationId xmlns:a16="http://schemas.microsoft.com/office/drawing/2014/main" id="{953D162D-450D-46BE-B5A9-033D35C62C86}"/>
                </a:ext>
              </a:extLst>
            </p:cNvPr>
            <p:cNvSpPr>
              <a:spLocks/>
            </p:cNvSpPr>
            <p:nvPr/>
          </p:nvSpPr>
          <p:spPr bwMode="auto">
            <a:xfrm>
              <a:off x="317" y="936"/>
              <a:ext cx="576" cy="6"/>
            </a:xfrm>
            <a:custGeom>
              <a:avLst/>
              <a:gdLst>
                <a:gd name="T0" fmla="*/ 0 w 576"/>
                <a:gd name="T1" fmla="*/ 6 h 6"/>
                <a:gd name="T2" fmla="*/ 576 w 576"/>
                <a:gd name="T3" fmla="*/ 0 h 6"/>
                <a:gd name="T4" fmla="*/ 0 60000 65536"/>
                <a:gd name="T5" fmla="*/ 0 60000 65536"/>
                <a:gd name="T6" fmla="*/ 0 w 576"/>
                <a:gd name="T7" fmla="*/ 0 h 6"/>
                <a:gd name="T8" fmla="*/ 576 w 576"/>
                <a:gd name="T9" fmla="*/ 6 h 6"/>
              </a:gdLst>
              <a:ahLst/>
              <a:cxnLst>
                <a:cxn ang="T4">
                  <a:pos x="T0" y="T1"/>
                </a:cxn>
                <a:cxn ang="T5">
                  <a:pos x="T2" y="T3"/>
                </a:cxn>
              </a:cxnLst>
              <a:rect l="T6" t="T7" r="T8" b="T9"/>
              <a:pathLst>
                <a:path w="576" h="6">
                  <a:moveTo>
                    <a:pt x="0" y="6"/>
                  </a:moveTo>
                  <a:lnTo>
                    <a:pt x="576"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9" name="Freeform 14">
              <a:extLst>
                <a:ext uri="{FF2B5EF4-FFF2-40B4-BE49-F238E27FC236}">
                  <a16:creationId xmlns:a16="http://schemas.microsoft.com/office/drawing/2014/main" id="{EF31A5F6-151E-4221-8F1C-37303161DBB3}"/>
                </a:ext>
              </a:extLst>
            </p:cNvPr>
            <p:cNvSpPr>
              <a:spLocks/>
            </p:cNvSpPr>
            <p:nvPr/>
          </p:nvSpPr>
          <p:spPr bwMode="auto">
            <a:xfrm>
              <a:off x="314" y="1656"/>
              <a:ext cx="570" cy="3"/>
            </a:xfrm>
            <a:custGeom>
              <a:avLst/>
              <a:gdLst>
                <a:gd name="T0" fmla="*/ 0 w 570"/>
                <a:gd name="T1" fmla="*/ 3 h 3"/>
                <a:gd name="T2" fmla="*/ 570 w 570"/>
                <a:gd name="T3" fmla="*/ 0 h 3"/>
                <a:gd name="T4" fmla="*/ 0 60000 65536"/>
                <a:gd name="T5" fmla="*/ 0 60000 65536"/>
                <a:gd name="T6" fmla="*/ 0 w 570"/>
                <a:gd name="T7" fmla="*/ 0 h 3"/>
                <a:gd name="T8" fmla="*/ 570 w 570"/>
                <a:gd name="T9" fmla="*/ 3 h 3"/>
              </a:gdLst>
              <a:ahLst/>
              <a:cxnLst>
                <a:cxn ang="T4">
                  <a:pos x="T0" y="T1"/>
                </a:cxn>
                <a:cxn ang="T5">
                  <a:pos x="T2" y="T3"/>
                </a:cxn>
              </a:cxnLst>
              <a:rect l="T6" t="T7" r="T8" b="T9"/>
              <a:pathLst>
                <a:path w="570" h="3">
                  <a:moveTo>
                    <a:pt x="0" y="3"/>
                  </a:moveTo>
                  <a:lnTo>
                    <a:pt x="57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0" name="Line 15">
              <a:extLst>
                <a:ext uri="{FF2B5EF4-FFF2-40B4-BE49-F238E27FC236}">
                  <a16:creationId xmlns:a16="http://schemas.microsoft.com/office/drawing/2014/main" id="{9E6F9AD9-5738-4A35-A423-A3BF5704ED1A}"/>
                </a:ext>
              </a:extLst>
            </p:cNvPr>
            <p:cNvSpPr>
              <a:spLocks noChangeShapeType="1"/>
            </p:cNvSpPr>
            <p:nvPr/>
          </p:nvSpPr>
          <p:spPr bwMode="auto">
            <a:xfrm>
              <a:off x="297" y="864"/>
              <a:ext cx="288"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 name="Text Box 16">
              <a:extLst>
                <a:ext uri="{FF2B5EF4-FFF2-40B4-BE49-F238E27FC236}">
                  <a16:creationId xmlns:a16="http://schemas.microsoft.com/office/drawing/2014/main" id="{A282990E-983A-40A2-8270-275079F5A1FE}"/>
                </a:ext>
              </a:extLst>
            </p:cNvPr>
            <p:cNvSpPr txBox="1">
              <a:spLocks noChangeArrowheads="1"/>
            </p:cNvSpPr>
            <p:nvPr/>
          </p:nvSpPr>
          <p:spPr bwMode="auto">
            <a:xfrm>
              <a:off x="249" y="544"/>
              <a:ext cx="4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800" b="1" i="1"/>
                <a:t>i</a:t>
              </a:r>
              <a:r>
                <a:rPr kumimoji="1" lang="en-US" altLang="zh-CN" sz="2800" b="1" i="1" baseline="-25000"/>
                <a:t>C</a:t>
              </a:r>
              <a:r>
                <a:rPr kumimoji="1" lang="en-US" altLang="zh-CN" sz="2800" b="1"/>
                <a:t>(</a:t>
              </a:r>
              <a:r>
                <a:rPr kumimoji="1" lang="en-US" altLang="zh-CN" sz="2800" b="1" i="1"/>
                <a:t>t</a:t>
              </a:r>
              <a:r>
                <a:rPr kumimoji="1" lang="en-US" altLang="zh-CN" sz="2800" b="1"/>
                <a:t>)</a:t>
              </a:r>
            </a:p>
          </p:txBody>
        </p:sp>
        <p:sp>
          <p:nvSpPr>
            <p:cNvPr id="102" name="Text Box 17">
              <a:extLst>
                <a:ext uri="{FF2B5EF4-FFF2-40B4-BE49-F238E27FC236}">
                  <a16:creationId xmlns:a16="http://schemas.microsoft.com/office/drawing/2014/main" id="{DD54218F-5FB8-4AEB-BF3C-D6336ADE65D6}"/>
                </a:ext>
              </a:extLst>
            </p:cNvPr>
            <p:cNvSpPr txBox="1">
              <a:spLocks noChangeArrowheads="1"/>
            </p:cNvSpPr>
            <p:nvPr/>
          </p:nvSpPr>
          <p:spPr bwMode="auto">
            <a:xfrm>
              <a:off x="144" y="1152"/>
              <a:ext cx="4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800" b="1" i="1"/>
                <a:t>u</a:t>
              </a:r>
              <a:r>
                <a:rPr kumimoji="1" lang="en-US" altLang="zh-CN" sz="2800" b="1"/>
                <a:t>(</a:t>
              </a:r>
              <a:r>
                <a:rPr kumimoji="1" lang="en-US" altLang="zh-CN" sz="2800" b="1" i="1"/>
                <a:t>t</a:t>
              </a:r>
              <a:r>
                <a:rPr kumimoji="1" lang="en-US" altLang="zh-CN" sz="2800" b="1"/>
                <a:t>)</a:t>
              </a:r>
            </a:p>
          </p:txBody>
        </p:sp>
        <p:sp>
          <p:nvSpPr>
            <p:cNvPr id="103" name="Text Box 18">
              <a:extLst>
                <a:ext uri="{FF2B5EF4-FFF2-40B4-BE49-F238E27FC236}">
                  <a16:creationId xmlns:a16="http://schemas.microsoft.com/office/drawing/2014/main" id="{D32CCB17-EF7A-4A02-AF1A-5D86D803A87F}"/>
                </a:ext>
              </a:extLst>
            </p:cNvPr>
            <p:cNvSpPr txBox="1">
              <a:spLocks noChangeArrowheads="1"/>
            </p:cNvSpPr>
            <p:nvPr/>
          </p:nvSpPr>
          <p:spPr bwMode="auto">
            <a:xfrm>
              <a:off x="961" y="112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800" b="1" i="1"/>
                <a:t>C</a:t>
              </a:r>
            </a:p>
          </p:txBody>
        </p:sp>
        <p:sp>
          <p:nvSpPr>
            <p:cNvPr id="104" name="Oval 19">
              <a:extLst>
                <a:ext uri="{FF2B5EF4-FFF2-40B4-BE49-F238E27FC236}">
                  <a16:creationId xmlns:a16="http://schemas.microsoft.com/office/drawing/2014/main" id="{60CA0976-DA69-4E11-89D5-135400F98821}"/>
                </a:ext>
              </a:extLst>
            </p:cNvPr>
            <p:cNvSpPr>
              <a:spLocks noChangeArrowheads="1"/>
            </p:cNvSpPr>
            <p:nvPr/>
          </p:nvSpPr>
          <p:spPr bwMode="auto">
            <a:xfrm>
              <a:off x="263" y="163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05" name="Oval 20">
              <a:extLst>
                <a:ext uri="{FF2B5EF4-FFF2-40B4-BE49-F238E27FC236}">
                  <a16:creationId xmlns:a16="http://schemas.microsoft.com/office/drawing/2014/main" id="{E4263395-BCAC-4FFA-B578-AE60D04FA395}"/>
                </a:ext>
              </a:extLst>
            </p:cNvPr>
            <p:cNvSpPr>
              <a:spLocks noChangeArrowheads="1"/>
            </p:cNvSpPr>
            <p:nvPr/>
          </p:nvSpPr>
          <p:spPr bwMode="auto">
            <a:xfrm>
              <a:off x="263" y="91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06" name="Text Box 21">
              <a:extLst>
                <a:ext uri="{FF2B5EF4-FFF2-40B4-BE49-F238E27FC236}">
                  <a16:creationId xmlns:a16="http://schemas.microsoft.com/office/drawing/2014/main" id="{A5F1A2E5-CC33-426C-94D6-7F78B5C61918}"/>
                </a:ext>
              </a:extLst>
            </p:cNvPr>
            <p:cNvSpPr txBox="1">
              <a:spLocks noChangeArrowheads="1"/>
            </p:cNvSpPr>
            <p:nvPr/>
          </p:nvSpPr>
          <p:spPr bwMode="auto">
            <a:xfrm>
              <a:off x="182" y="928"/>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t>+</a:t>
              </a:r>
            </a:p>
          </p:txBody>
        </p:sp>
        <p:sp>
          <p:nvSpPr>
            <p:cNvPr id="107" name="Text Box 22">
              <a:extLst>
                <a:ext uri="{FF2B5EF4-FFF2-40B4-BE49-F238E27FC236}">
                  <a16:creationId xmlns:a16="http://schemas.microsoft.com/office/drawing/2014/main" id="{1AD94BCA-BB8A-494D-8F9B-D9FB2FFA95C9}"/>
                </a:ext>
              </a:extLst>
            </p:cNvPr>
            <p:cNvSpPr txBox="1">
              <a:spLocks noChangeArrowheads="1"/>
            </p:cNvSpPr>
            <p:nvPr/>
          </p:nvSpPr>
          <p:spPr bwMode="auto">
            <a:xfrm>
              <a:off x="195" y="1373"/>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t>-</a:t>
              </a:r>
            </a:p>
          </p:txBody>
        </p:sp>
        <p:sp>
          <p:nvSpPr>
            <p:cNvPr id="108" name="Line 23">
              <a:extLst>
                <a:ext uri="{FF2B5EF4-FFF2-40B4-BE49-F238E27FC236}">
                  <a16:creationId xmlns:a16="http://schemas.microsoft.com/office/drawing/2014/main" id="{5784ADCC-5FB9-444D-9A2F-999D7701E508}"/>
                </a:ext>
              </a:extLst>
            </p:cNvPr>
            <p:cNvSpPr>
              <a:spLocks noChangeShapeType="1"/>
            </p:cNvSpPr>
            <p:nvPr/>
          </p:nvSpPr>
          <p:spPr bwMode="auto">
            <a:xfrm>
              <a:off x="768" y="124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9" name="Line 24">
              <a:extLst>
                <a:ext uri="{FF2B5EF4-FFF2-40B4-BE49-F238E27FC236}">
                  <a16:creationId xmlns:a16="http://schemas.microsoft.com/office/drawing/2014/main" id="{6CFE99A3-67C7-4174-BDAD-A6BFE6FE8B01}"/>
                </a:ext>
              </a:extLst>
            </p:cNvPr>
            <p:cNvSpPr>
              <a:spLocks noChangeShapeType="1"/>
            </p:cNvSpPr>
            <p:nvPr/>
          </p:nvSpPr>
          <p:spPr bwMode="auto">
            <a:xfrm>
              <a:off x="768" y="1344"/>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6" name="组合 5">
            <a:extLst>
              <a:ext uri="{FF2B5EF4-FFF2-40B4-BE49-F238E27FC236}">
                <a16:creationId xmlns:a16="http://schemas.microsoft.com/office/drawing/2014/main" id="{0BF8F522-0486-45FC-9EF7-99091556815F}"/>
              </a:ext>
            </a:extLst>
          </p:cNvPr>
          <p:cNvGrpSpPr/>
          <p:nvPr/>
        </p:nvGrpSpPr>
        <p:grpSpPr>
          <a:xfrm>
            <a:off x="913012" y="3739107"/>
            <a:ext cx="2087562" cy="2385457"/>
            <a:chOff x="560388" y="3573463"/>
            <a:chExt cx="2087562" cy="2385457"/>
          </a:xfrm>
        </p:grpSpPr>
        <p:sp>
          <p:nvSpPr>
            <p:cNvPr id="110" name="Text Box 7">
              <a:extLst>
                <a:ext uri="{FF2B5EF4-FFF2-40B4-BE49-F238E27FC236}">
                  <a16:creationId xmlns:a16="http://schemas.microsoft.com/office/drawing/2014/main" id="{60D0BF8F-C18E-48D2-BDBE-643E86751B2B}"/>
                </a:ext>
              </a:extLst>
            </p:cNvPr>
            <p:cNvSpPr txBox="1">
              <a:spLocks noChangeArrowheads="1"/>
            </p:cNvSpPr>
            <p:nvPr/>
          </p:nvSpPr>
          <p:spPr bwMode="auto">
            <a:xfrm>
              <a:off x="655638" y="558958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sz="1800" b="1" dirty="0">
                  <a:latin typeface="+mn-ea"/>
                  <a:ea typeface="+mn-ea"/>
                </a:rPr>
                <a:t>相量模型</a:t>
              </a:r>
            </a:p>
          </p:txBody>
        </p:sp>
        <p:grpSp>
          <p:nvGrpSpPr>
            <p:cNvPr id="111" name="Group 25">
              <a:extLst>
                <a:ext uri="{FF2B5EF4-FFF2-40B4-BE49-F238E27FC236}">
                  <a16:creationId xmlns:a16="http://schemas.microsoft.com/office/drawing/2014/main" id="{BA8D1B11-D2AB-4DDA-8610-B12B016553E9}"/>
                </a:ext>
              </a:extLst>
            </p:cNvPr>
            <p:cNvGrpSpPr>
              <a:grpSpLocks/>
            </p:cNvGrpSpPr>
            <p:nvPr/>
          </p:nvGrpSpPr>
          <p:grpSpPr bwMode="auto">
            <a:xfrm>
              <a:off x="560388" y="3573463"/>
              <a:ext cx="2087562" cy="1897062"/>
              <a:chOff x="186" y="1953"/>
              <a:chExt cx="1315" cy="1195"/>
            </a:xfrm>
          </p:grpSpPr>
          <p:graphicFrame>
            <p:nvGraphicFramePr>
              <p:cNvPr id="112" name="Object 26">
                <a:extLst>
                  <a:ext uri="{FF2B5EF4-FFF2-40B4-BE49-F238E27FC236}">
                    <a16:creationId xmlns:a16="http://schemas.microsoft.com/office/drawing/2014/main" id="{D8436C1D-3BC1-4AB5-9CC2-659B65350801}"/>
                  </a:ext>
                </a:extLst>
              </p:cNvPr>
              <p:cNvGraphicFramePr>
                <a:graphicFrameLocks noChangeAspect="1"/>
              </p:cNvGraphicFramePr>
              <p:nvPr/>
            </p:nvGraphicFramePr>
            <p:xfrm>
              <a:off x="197" y="2600"/>
              <a:ext cx="206" cy="351"/>
            </p:xfrm>
            <a:graphic>
              <a:graphicData uri="http://schemas.openxmlformats.org/presentationml/2006/ole">
                <mc:AlternateContent xmlns:mc="http://schemas.openxmlformats.org/markup-compatibility/2006">
                  <mc:Choice xmlns:v="urn:schemas-microsoft-com:vml" Requires="v">
                    <p:oleObj spid="_x0000_s135598" name="公式" r:id="rId15" imgW="165028" imgH="279279" progId="Equation.3">
                      <p:embed/>
                    </p:oleObj>
                  </mc:Choice>
                  <mc:Fallback>
                    <p:oleObj name="公式" r:id="rId15" imgW="165028" imgH="279279" progId="Equation.3">
                      <p:embed/>
                      <p:pic>
                        <p:nvPicPr>
                          <p:cNvPr id="34841" name="Object 26">
                            <a:extLst>
                              <a:ext uri="{FF2B5EF4-FFF2-40B4-BE49-F238E27FC236}">
                                <a16:creationId xmlns:a16="http://schemas.microsoft.com/office/drawing/2014/main" id="{1BF4979B-F979-4F61-ACF3-B9FEE023534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 y="2600"/>
                            <a:ext cx="206"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 name="Object 27">
                <a:extLst>
                  <a:ext uri="{FF2B5EF4-FFF2-40B4-BE49-F238E27FC236}">
                    <a16:creationId xmlns:a16="http://schemas.microsoft.com/office/drawing/2014/main" id="{E661BD0A-CA46-49AE-B9DC-D61335803378}"/>
                  </a:ext>
                </a:extLst>
              </p:cNvPr>
              <p:cNvGraphicFramePr>
                <a:graphicFrameLocks noChangeAspect="1"/>
              </p:cNvGraphicFramePr>
              <p:nvPr/>
            </p:nvGraphicFramePr>
            <p:xfrm>
              <a:off x="302" y="1953"/>
              <a:ext cx="270" cy="384"/>
            </p:xfrm>
            <a:graphic>
              <a:graphicData uri="http://schemas.openxmlformats.org/presentationml/2006/ole">
                <mc:AlternateContent xmlns:mc="http://schemas.openxmlformats.org/markup-compatibility/2006">
                  <mc:Choice xmlns:v="urn:schemas-microsoft-com:vml" Requires="v">
                    <p:oleObj spid="_x0000_s135599" name="公式" r:id="rId17" imgW="215713" imgH="304536" progId="Equation.3">
                      <p:embed/>
                    </p:oleObj>
                  </mc:Choice>
                  <mc:Fallback>
                    <p:oleObj name="公式" r:id="rId17" imgW="215713" imgH="304536" progId="Equation.3">
                      <p:embed/>
                      <p:pic>
                        <p:nvPicPr>
                          <p:cNvPr id="34842" name="Object 27">
                            <a:extLst>
                              <a:ext uri="{FF2B5EF4-FFF2-40B4-BE49-F238E27FC236}">
                                <a16:creationId xmlns:a16="http://schemas.microsoft.com/office/drawing/2014/main" id="{A1EDACC0-E535-40DA-9266-40C458B6DCB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2" y="1953"/>
                            <a:ext cx="27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 name="Freeform 28">
                <a:extLst>
                  <a:ext uri="{FF2B5EF4-FFF2-40B4-BE49-F238E27FC236}">
                    <a16:creationId xmlns:a16="http://schemas.microsoft.com/office/drawing/2014/main" id="{878097F4-7926-4216-83C0-43C6C9B27504}"/>
                  </a:ext>
                </a:extLst>
              </p:cNvPr>
              <p:cNvSpPr>
                <a:spLocks/>
              </p:cNvSpPr>
              <p:nvPr/>
            </p:nvSpPr>
            <p:spPr bwMode="auto">
              <a:xfrm>
                <a:off x="897" y="2384"/>
                <a:ext cx="1" cy="306"/>
              </a:xfrm>
              <a:custGeom>
                <a:avLst/>
                <a:gdLst>
                  <a:gd name="T0" fmla="*/ 1 w 1"/>
                  <a:gd name="T1" fmla="*/ 306 h 306"/>
                  <a:gd name="T2" fmla="*/ 0 w 1"/>
                  <a:gd name="T3" fmla="*/ 0 h 306"/>
                  <a:gd name="T4" fmla="*/ 0 60000 65536"/>
                  <a:gd name="T5" fmla="*/ 0 60000 65536"/>
                  <a:gd name="T6" fmla="*/ 0 w 1"/>
                  <a:gd name="T7" fmla="*/ 0 h 306"/>
                  <a:gd name="T8" fmla="*/ 1 w 1"/>
                  <a:gd name="T9" fmla="*/ 306 h 306"/>
                </a:gdLst>
                <a:ahLst/>
                <a:cxnLst>
                  <a:cxn ang="T4">
                    <a:pos x="T0" y="T1"/>
                  </a:cxn>
                  <a:cxn ang="T5">
                    <a:pos x="T2" y="T3"/>
                  </a:cxn>
                </a:cxnLst>
                <a:rect l="T6" t="T7" r="T8" b="T9"/>
                <a:pathLst>
                  <a:path w="1" h="306">
                    <a:moveTo>
                      <a:pt x="1" y="306"/>
                    </a:moveTo>
                    <a:lnTo>
                      <a:pt x="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5" name="Freeform 29">
                <a:extLst>
                  <a:ext uri="{FF2B5EF4-FFF2-40B4-BE49-F238E27FC236}">
                    <a16:creationId xmlns:a16="http://schemas.microsoft.com/office/drawing/2014/main" id="{729D4BF7-B7A1-4498-9DFA-FC1AEAEEB8D5}"/>
                  </a:ext>
                </a:extLst>
              </p:cNvPr>
              <p:cNvSpPr>
                <a:spLocks/>
              </p:cNvSpPr>
              <p:nvPr/>
            </p:nvSpPr>
            <p:spPr bwMode="auto">
              <a:xfrm>
                <a:off x="891" y="2798"/>
                <a:ext cx="1" cy="312"/>
              </a:xfrm>
              <a:custGeom>
                <a:avLst/>
                <a:gdLst>
                  <a:gd name="T0" fmla="*/ 1 w 1"/>
                  <a:gd name="T1" fmla="*/ 0 h 312"/>
                  <a:gd name="T2" fmla="*/ 0 w 1"/>
                  <a:gd name="T3" fmla="*/ 312 h 312"/>
                  <a:gd name="T4" fmla="*/ 0 60000 65536"/>
                  <a:gd name="T5" fmla="*/ 0 60000 65536"/>
                  <a:gd name="T6" fmla="*/ 0 w 1"/>
                  <a:gd name="T7" fmla="*/ 0 h 312"/>
                  <a:gd name="T8" fmla="*/ 1 w 1"/>
                  <a:gd name="T9" fmla="*/ 312 h 312"/>
                </a:gdLst>
                <a:ahLst/>
                <a:cxnLst>
                  <a:cxn ang="T4">
                    <a:pos x="T0" y="T1"/>
                  </a:cxn>
                  <a:cxn ang="T5">
                    <a:pos x="T2" y="T3"/>
                  </a:cxn>
                </a:cxnLst>
                <a:rect l="T6" t="T7" r="T8" b="T9"/>
                <a:pathLst>
                  <a:path w="1" h="312">
                    <a:moveTo>
                      <a:pt x="1" y="0"/>
                    </a:moveTo>
                    <a:lnTo>
                      <a:pt x="0" y="31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 name="Freeform 30">
                <a:extLst>
                  <a:ext uri="{FF2B5EF4-FFF2-40B4-BE49-F238E27FC236}">
                    <a16:creationId xmlns:a16="http://schemas.microsoft.com/office/drawing/2014/main" id="{C9ED9107-1281-41EF-A5EE-1E9558E70ECD}"/>
                  </a:ext>
                </a:extLst>
              </p:cNvPr>
              <p:cNvSpPr>
                <a:spLocks/>
              </p:cNvSpPr>
              <p:nvPr/>
            </p:nvSpPr>
            <p:spPr bwMode="auto">
              <a:xfrm>
                <a:off x="321" y="2384"/>
                <a:ext cx="576" cy="6"/>
              </a:xfrm>
              <a:custGeom>
                <a:avLst/>
                <a:gdLst>
                  <a:gd name="T0" fmla="*/ 0 w 576"/>
                  <a:gd name="T1" fmla="*/ 6 h 6"/>
                  <a:gd name="T2" fmla="*/ 576 w 576"/>
                  <a:gd name="T3" fmla="*/ 0 h 6"/>
                  <a:gd name="T4" fmla="*/ 0 60000 65536"/>
                  <a:gd name="T5" fmla="*/ 0 60000 65536"/>
                  <a:gd name="T6" fmla="*/ 0 w 576"/>
                  <a:gd name="T7" fmla="*/ 0 h 6"/>
                  <a:gd name="T8" fmla="*/ 576 w 576"/>
                  <a:gd name="T9" fmla="*/ 6 h 6"/>
                </a:gdLst>
                <a:ahLst/>
                <a:cxnLst>
                  <a:cxn ang="T4">
                    <a:pos x="T0" y="T1"/>
                  </a:cxn>
                  <a:cxn ang="T5">
                    <a:pos x="T2" y="T3"/>
                  </a:cxn>
                </a:cxnLst>
                <a:rect l="T6" t="T7" r="T8" b="T9"/>
                <a:pathLst>
                  <a:path w="576" h="6">
                    <a:moveTo>
                      <a:pt x="0" y="6"/>
                    </a:moveTo>
                    <a:lnTo>
                      <a:pt x="576"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7" name="Freeform 31">
                <a:extLst>
                  <a:ext uri="{FF2B5EF4-FFF2-40B4-BE49-F238E27FC236}">
                    <a16:creationId xmlns:a16="http://schemas.microsoft.com/office/drawing/2014/main" id="{F5BF100D-0571-4D97-B642-A7359A832F87}"/>
                  </a:ext>
                </a:extLst>
              </p:cNvPr>
              <p:cNvSpPr>
                <a:spLocks/>
              </p:cNvSpPr>
              <p:nvPr/>
            </p:nvSpPr>
            <p:spPr bwMode="auto">
              <a:xfrm>
                <a:off x="318" y="3104"/>
                <a:ext cx="570" cy="3"/>
              </a:xfrm>
              <a:custGeom>
                <a:avLst/>
                <a:gdLst>
                  <a:gd name="T0" fmla="*/ 0 w 570"/>
                  <a:gd name="T1" fmla="*/ 3 h 3"/>
                  <a:gd name="T2" fmla="*/ 570 w 570"/>
                  <a:gd name="T3" fmla="*/ 0 h 3"/>
                  <a:gd name="T4" fmla="*/ 0 60000 65536"/>
                  <a:gd name="T5" fmla="*/ 0 60000 65536"/>
                  <a:gd name="T6" fmla="*/ 0 w 570"/>
                  <a:gd name="T7" fmla="*/ 0 h 3"/>
                  <a:gd name="T8" fmla="*/ 570 w 570"/>
                  <a:gd name="T9" fmla="*/ 3 h 3"/>
                </a:gdLst>
                <a:ahLst/>
                <a:cxnLst>
                  <a:cxn ang="T4">
                    <a:pos x="T0" y="T1"/>
                  </a:cxn>
                  <a:cxn ang="T5">
                    <a:pos x="T2" y="T3"/>
                  </a:cxn>
                </a:cxnLst>
                <a:rect l="T6" t="T7" r="T8" b="T9"/>
                <a:pathLst>
                  <a:path w="570" h="3">
                    <a:moveTo>
                      <a:pt x="0" y="3"/>
                    </a:moveTo>
                    <a:lnTo>
                      <a:pt x="57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 name="Line 32">
                <a:extLst>
                  <a:ext uri="{FF2B5EF4-FFF2-40B4-BE49-F238E27FC236}">
                    <a16:creationId xmlns:a16="http://schemas.microsoft.com/office/drawing/2014/main" id="{4CDC2ACB-3167-45F0-8673-526CE2C4D0F6}"/>
                  </a:ext>
                </a:extLst>
              </p:cNvPr>
              <p:cNvSpPr>
                <a:spLocks noChangeShapeType="1"/>
              </p:cNvSpPr>
              <p:nvPr/>
            </p:nvSpPr>
            <p:spPr bwMode="auto">
              <a:xfrm>
                <a:off x="301" y="2312"/>
                <a:ext cx="288"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 name="Oval 33">
                <a:extLst>
                  <a:ext uri="{FF2B5EF4-FFF2-40B4-BE49-F238E27FC236}">
                    <a16:creationId xmlns:a16="http://schemas.microsoft.com/office/drawing/2014/main" id="{26822335-5442-4FCE-92A3-84E389654D8F}"/>
                  </a:ext>
                </a:extLst>
              </p:cNvPr>
              <p:cNvSpPr>
                <a:spLocks noChangeArrowheads="1"/>
              </p:cNvSpPr>
              <p:nvPr/>
            </p:nvSpPr>
            <p:spPr bwMode="auto">
              <a:xfrm>
                <a:off x="267" y="308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0" name="Oval 34">
                <a:extLst>
                  <a:ext uri="{FF2B5EF4-FFF2-40B4-BE49-F238E27FC236}">
                    <a16:creationId xmlns:a16="http://schemas.microsoft.com/office/drawing/2014/main" id="{D7CE36DF-3D2A-4A89-BB89-E3A10EE2D40A}"/>
                  </a:ext>
                </a:extLst>
              </p:cNvPr>
              <p:cNvSpPr>
                <a:spLocks noChangeArrowheads="1"/>
              </p:cNvSpPr>
              <p:nvPr/>
            </p:nvSpPr>
            <p:spPr bwMode="auto">
              <a:xfrm>
                <a:off x="267" y="236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1" name="Text Box 35">
                <a:extLst>
                  <a:ext uri="{FF2B5EF4-FFF2-40B4-BE49-F238E27FC236}">
                    <a16:creationId xmlns:a16="http://schemas.microsoft.com/office/drawing/2014/main" id="{42A63E95-828F-42A4-8114-A7D957F8B983}"/>
                  </a:ext>
                </a:extLst>
              </p:cNvPr>
              <p:cNvSpPr txBox="1">
                <a:spLocks noChangeArrowheads="1"/>
              </p:cNvSpPr>
              <p:nvPr/>
            </p:nvSpPr>
            <p:spPr bwMode="auto">
              <a:xfrm>
                <a:off x="186" y="2376"/>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t>+</a:t>
                </a:r>
              </a:p>
            </p:txBody>
          </p:sp>
          <p:sp>
            <p:nvSpPr>
              <p:cNvPr id="122" name="Text Box 36">
                <a:extLst>
                  <a:ext uri="{FF2B5EF4-FFF2-40B4-BE49-F238E27FC236}">
                    <a16:creationId xmlns:a16="http://schemas.microsoft.com/office/drawing/2014/main" id="{15CC7B3C-2BE3-4F77-A0D0-E098BACD8D50}"/>
                  </a:ext>
                </a:extLst>
              </p:cNvPr>
              <p:cNvSpPr txBox="1">
                <a:spLocks noChangeArrowheads="1"/>
              </p:cNvSpPr>
              <p:nvPr/>
            </p:nvSpPr>
            <p:spPr bwMode="auto">
              <a:xfrm>
                <a:off x="199" y="2821"/>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a:t>-</a:t>
                </a:r>
              </a:p>
            </p:txBody>
          </p:sp>
          <p:sp>
            <p:nvSpPr>
              <p:cNvPr id="123" name="Line 37">
                <a:extLst>
                  <a:ext uri="{FF2B5EF4-FFF2-40B4-BE49-F238E27FC236}">
                    <a16:creationId xmlns:a16="http://schemas.microsoft.com/office/drawing/2014/main" id="{A02E7284-1F3E-40D7-94AB-97C59D9596A8}"/>
                  </a:ext>
                </a:extLst>
              </p:cNvPr>
              <p:cNvSpPr>
                <a:spLocks noChangeShapeType="1"/>
              </p:cNvSpPr>
              <p:nvPr/>
            </p:nvSpPr>
            <p:spPr bwMode="auto">
              <a:xfrm>
                <a:off x="772" y="269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4" name="Line 38">
                <a:extLst>
                  <a:ext uri="{FF2B5EF4-FFF2-40B4-BE49-F238E27FC236}">
                    <a16:creationId xmlns:a16="http://schemas.microsoft.com/office/drawing/2014/main" id="{4EF41615-C413-4AD8-9113-B9411CD36CF4}"/>
                  </a:ext>
                </a:extLst>
              </p:cNvPr>
              <p:cNvSpPr>
                <a:spLocks noChangeShapeType="1"/>
              </p:cNvSpPr>
              <p:nvPr/>
            </p:nvSpPr>
            <p:spPr bwMode="auto">
              <a:xfrm>
                <a:off x="772" y="2792"/>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125" name="Object 39">
                <a:extLst>
                  <a:ext uri="{FF2B5EF4-FFF2-40B4-BE49-F238E27FC236}">
                    <a16:creationId xmlns:a16="http://schemas.microsoft.com/office/drawing/2014/main" id="{7203C46E-983D-403B-BF21-3D80F2C461AD}"/>
                  </a:ext>
                </a:extLst>
              </p:cNvPr>
              <p:cNvGraphicFramePr>
                <a:graphicFrameLocks noChangeAspect="1"/>
              </p:cNvGraphicFramePr>
              <p:nvPr/>
            </p:nvGraphicFramePr>
            <p:xfrm>
              <a:off x="1036" y="2456"/>
              <a:ext cx="465" cy="545"/>
            </p:xfrm>
            <a:graphic>
              <a:graphicData uri="http://schemas.openxmlformats.org/presentationml/2006/ole">
                <mc:AlternateContent xmlns:mc="http://schemas.openxmlformats.org/markup-compatibility/2006">
                  <mc:Choice xmlns:v="urn:schemas-microsoft-com:vml" Requires="v">
                    <p:oleObj spid="_x0000_s135600" name="公式" r:id="rId19" imgW="368140" imgH="431613" progId="Equation.3">
                      <p:embed/>
                    </p:oleObj>
                  </mc:Choice>
                  <mc:Fallback>
                    <p:oleObj name="公式" r:id="rId19" imgW="368140" imgH="431613" progId="Equation.3">
                      <p:embed/>
                      <p:pic>
                        <p:nvPicPr>
                          <p:cNvPr id="34854" name="Object 39">
                            <a:extLst>
                              <a:ext uri="{FF2B5EF4-FFF2-40B4-BE49-F238E27FC236}">
                                <a16:creationId xmlns:a16="http://schemas.microsoft.com/office/drawing/2014/main" id="{0E404E10-8B26-4459-8FBB-3ECAA64905D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36" y="2456"/>
                            <a:ext cx="465" cy="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ustDataLst>
      <p:tags r:id="rId2"/>
    </p:custDataLst>
    <p:extLst>
      <p:ext uri="{BB962C8B-B14F-4D97-AF65-F5344CB8AC3E}">
        <p14:creationId xmlns:p14="http://schemas.microsoft.com/office/powerpoint/2010/main" val="5228443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23" presetClass="entr" presetSubtype="16" fill="hold" nodeType="withEffect">
                                  <p:stCondLst>
                                    <p:cond delay="0"/>
                                  </p:stCondLst>
                                  <p:childTnLst>
                                    <p:set>
                                      <p:cBhvr>
                                        <p:cTn id="15" dur="1" fill="hold">
                                          <p:stCondLst>
                                            <p:cond delay="0"/>
                                          </p:stCondLst>
                                        </p:cTn>
                                        <p:tgtEl>
                                          <p:spTgt spid="95"/>
                                        </p:tgtEl>
                                        <p:attrNameLst>
                                          <p:attrName>style.visibility</p:attrName>
                                        </p:attrNameLst>
                                      </p:cBhvr>
                                      <p:to>
                                        <p:strVal val="visible"/>
                                      </p:to>
                                    </p:set>
                                    <p:anim calcmode="lin" valueType="num">
                                      <p:cBhvr>
                                        <p:cTn id="16" dur="500" fill="hold"/>
                                        <p:tgtEl>
                                          <p:spTgt spid="95"/>
                                        </p:tgtEl>
                                        <p:attrNameLst>
                                          <p:attrName>ppt_w</p:attrName>
                                        </p:attrNameLst>
                                      </p:cBhvr>
                                      <p:tavLst>
                                        <p:tav tm="0">
                                          <p:val>
                                            <p:fltVal val="0"/>
                                          </p:val>
                                        </p:tav>
                                        <p:tav tm="100000">
                                          <p:val>
                                            <p:strVal val="#ppt_w"/>
                                          </p:val>
                                        </p:tav>
                                      </p:tavLst>
                                    </p:anim>
                                    <p:anim calcmode="lin" valueType="num">
                                      <p:cBhvr>
                                        <p:cTn id="17" dur="500" fill="hold"/>
                                        <p:tgtEl>
                                          <p:spTgt spid="95"/>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fill="hold"/>
                                        <p:tgtEl>
                                          <p:spTgt spid="32"/>
                                        </p:tgtEl>
                                        <p:attrNameLst>
                                          <p:attrName>ppt_x</p:attrName>
                                        </p:attrNameLst>
                                      </p:cBhvr>
                                      <p:tavLst>
                                        <p:tav tm="0">
                                          <p:val>
                                            <p:strVal val="1+#ppt_w/2"/>
                                          </p:val>
                                        </p:tav>
                                        <p:tav tm="100000">
                                          <p:val>
                                            <p:strVal val="#ppt_x"/>
                                          </p:val>
                                        </p:tav>
                                      </p:tavLst>
                                    </p:anim>
                                    <p:anim calcmode="lin" valueType="num">
                                      <p:cBhvr additive="base">
                                        <p:cTn id="33" dur="500" fill="hold"/>
                                        <p:tgtEl>
                                          <p:spTgt spid="32"/>
                                        </p:tgtEl>
                                        <p:attrNameLst>
                                          <p:attrName>ppt_y</p:attrName>
                                        </p:attrNameLst>
                                      </p:cBhvr>
                                      <p:tavLst>
                                        <p:tav tm="0">
                                          <p:val>
                                            <p:strVal val="#ppt_y"/>
                                          </p:val>
                                        </p:tav>
                                        <p:tav tm="100000">
                                          <p:val>
                                            <p:strVal val="#ppt_y"/>
                                          </p:val>
                                        </p:tav>
                                      </p:tavLst>
                                    </p:anim>
                                  </p:childTnLst>
                                </p:cTn>
                              </p:par>
                              <p:par>
                                <p:cTn id="34" presetID="22" presetClass="entr" presetSubtype="4"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down)">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down)">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down)">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down)">
                                      <p:cBhvr>
                                        <p:cTn id="56" dur="500"/>
                                        <p:tgtEl>
                                          <p:spTgt spid="4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down)">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utoUpdateAnimBg="0"/>
      <p:bldP spid="32" grpId="0" autoUpdateAnimBg="0"/>
      <p:bldP spid="48" grpId="0"/>
      <p:bldP spid="4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859438"/>
            <a:ext cx="10078838" cy="523220"/>
          </a:xfrm>
          <a:prstGeom prst="rect">
            <a:avLst/>
          </a:prstGeom>
          <a:noFill/>
        </p:spPr>
        <p:txBody>
          <a:bodyPr wrap="square" rtlCol="0">
            <a:spAutoFit/>
          </a:bodyPr>
          <a:lstStyle/>
          <a:p>
            <a:r>
              <a:rPr lang="en-US" altLang="zh-CN" sz="2800" b="1" dirty="0">
                <a:solidFill>
                  <a:srgbClr val="FF0000"/>
                </a:solidFill>
                <a:latin typeface="+mn-ea"/>
              </a:rPr>
              <a:t>3. </a:t>
            </a:r>
            <a:r>
              <a:rPr lang="zh-CN" altLang="en-US" sz="2800" b="1" dirty="0">
                <a:solidFill>
                  <a:srgbClr val="FF0000"/>
                </a:solidFill>
                <a:latin typeface="+mn-ea"/>
              </a:rPr>
              <a:t>电容</a:t>
            </a:r>
          </a:p>
        </p:txBody>
      </p:sp>
      <p:sp>
        <p:nvSpPr>
          <p:cNvPr id="11" name="Text Box 92">
            <a:extLst>
              <a:ext uri="{FF2B5EF4-FFF2-40B4-BE49-F238E27FC236}">
                <a16:creationId xmlns:a16="http://schemas.microsoft.com/office/drawing/2014/main" id="{F2FA7A4B-7F33-4D49-A2A3-1625F8D5E3F0}"/>
              </a:ext>
            </a:extLst>
          </p:cNvPr>
          <p:cNvSpPr txBox="1">
            <a:spLocks noChangeArrowheads="1"/>
          </p:cNvSpPr>
          <p:nvPr/>
        </p:nvSpPr>
        <p:spPr bwMode="auto">
          <a:xfrm>
            <a:off x="913012" y="2598227"/>
            <a:ext cx="65854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r>
              <a:rPr kumimoji="1" lang="zh-CN" altLang="en-US" sz="2800" b="1" dirty="0">
                <a:latin typeface="+mn-ea"/>
                <a:ea typeface="+mn-ea"/>
              </a:rPr>
              <a:t>令</a:t>
            </a:r>
            <a:r>
              <a:rPr kumimoji="1" lang="en-US" altLang="zh-CN" sz="2800" b="1" dirty="0">
                <a:ea typeface="+mn-ea"/>
                <a:cs typeface="Times New Roman" panose="02020603050405020304" pitchFamily="18" charset="0"/>
              </a:rPr>
              <a:t>X</a:t>
            </a:r>
            <a:r>
              <a:rPr kumimoji="1" lang="en-US" altLang="zh-CN" sz="2800" b="1" baseline="-25000" dirty="0">
                <a:ea typeface="+mn-ea"/>
                <a:cs typeface="Times New Roman" panose="02020603050405020304" pitchFamily="18" charset="0"/>
              </a:rPr>
              <a:t>C</a:t>
            </a:r>
            <a:r>
              <a:rPr kumimoji="1" lang="en-US" altLang="zh-CN" sz="2800" b="1" dirty="0">
                <a:ea typeface="+mn-ea"/>
                <a:cs typeface="Times New Roman" panose="02020603050405020304" pitchFamily="18" charset="0"/>
              </a:rPr>
              <a:t>=</a:t>
            </a:r>
            <a:r>
              <a:rPr kumimoji="1" lang="el-GR" altLang="zh-CN" sz="2800" b="1" dirty="0">
                <a:ea typeface="+mn-ea"/>
                <a:cs typeface="Times New Roman" panose="02020603050405020304" pitchFamily="18" charset="0"/>
              </a:rPr>
              <a:t>1/ω</a:t>
            </a:r>
            <a:r>
              <a:rPr kumimoji="1" lang="en-US" altLang="zh-CN" sz="2800" b="1" dirty="0">
                <a:ea typeface="+mn-ea"/>
                <a:cs typeface="Times New Roman" panose="02020603050405020304" pitchFamily="18" charset="0"/>
              </a:rPr>
              <a:t>C </a:t>
            </a:r>
            <a:r>
              <a:rPr kumimoji="1" lang="zh-CN" altLang="en-US" sz="2800" b="1" dirty="0">
                <a:latin typeface="+mn-ea"/>
                <a:ea typeface="+mn-ea"/>
              </a:rPr>
              <a:t>，称为</a:t>
            </a:r>
            <a:r>
              <a:rPr kumimoji="1" lang="zh-CN" altLang="en-US" sz="2800" b="1" dirty="0">
                <a:solidFill>
                  <a:srgbClr val="FF0000"/>
                </a:solidFill>
                <a:latin typeface="+mn-ea"/>
                <a:ea typeface="+mn-ea"/>
              </a:rPr>
              <a:t>容抗</a:t>
            </a:r>
            <a:r>
              <a:rPr kumimoji="1" lang="zh-CN" altLang="en-US" sz="2800" b="1" dirty="0">
                <a:latin typeface="+mn-ea"/>
                <a:ea typeface="+mn-ea"/>
              </a:rPr>
              <a:t>，单位为</a:t>
            </a:r>
            <a:r>
              <a:rPr kumimoji="1" lang="en-US" altLang="zh-CN" sz="2800" b="1" dirty="0">
                <a:latin typeface="+mn-ea"/>
                <a:ea typeface="+mn-ea"/>
              </a:rPr>
              <a:t>Ω(</a:t>
            </a:r>
            <a:r>
              <a:rPr kumimoji="1" lang="zh-CN" altLang="en-US" sz="2800" b="1" dirty="0">
                <a:latin typeface="+mn-ea"/>
                <a:ea typeface="+mn-ea"/>
              </a:rPr>
              <a:t>欧姆</a:t>
            </a:r>
            <a:r>
              <a:rPr kumimoji="1" lang="en-US" altLang="zh-CN" sz="2800" b="1" dirty="0">
                <a:latin typeface="+mn-ea"/>
                <a:ea typeface="+mn-ea"/>
              </a:rPr>
              <a:t>)</a:t>
            </a:r>
          </a:p>
        </p:txBody>
      </p:sp>
      <p:sp>
        <p:nvSpPr>
          <p:cNvPr id="12" name="矩形 11">
            <a:extLst>
              <a:ext uri="{FF2B5EF4-FFF2-40B4-BE49-F238E27FC236}">
                <a16:creationId xmlns:a16="http://schemas.microsoft.com/office/drawing/2014/main" id="{20E41A6D-96D4-4666-A138-2F490C14D72A}"/>
              </a:ext>
            </a:extLst>
          </p:cNvPr>
          <p:cNvSpPr/>
          <p:nvPr/>
        </p:nvSpPr>
        <p:spPr>
          <a:xfrm>
            <a:off x="913010" y="4385752"/>
            <a:ext cx="10078837" cy="1425775"/>
          </a:xfrm>
          <a:prstGeom prst="rect">
            <a:avLst/>
          </a:prstGeom>
        </p:spPr>
        <p:txBody>
          <a:bodyPr wrap="square">
            <a:spAutoFit/>
          </a:bodyPr>
          <a:lstStyle/>
          <a:p>
            <a:r>
              <a:rPr kumimoji="1" lang="zh-CN" altLang="en-US" sz="2800" b="1" dirty="0">
                <a:latin typeface="+mn-ea"/>
              </a:rPr>
              <a:t>容抗和频率成反比：</a:t>
            </a:r>
            <a:endParaRPr kumimoji="1" lang="en-US" altLang="zh-CN" sz="2800" b="1" dirty="0">
              <a:latin typeface="+mn-ea"/>
            </a:endParaRPr>
          </a:p>
          <a:p>
            <a:r>
              <a:rPr kumimoji="1" lang="en-US" altLang="zh-CN" sz="2800" b="1" i="1" dirty="0">
                <a:latin typeface="+mn-ea"/>
                <a:cs typeface="Times New Roman" panose="02020603050405020304" pitchFamily="18" charset="0"/>
              </a:rPr>
              <a:t>        </a:t>
            </a:r>
            <a:r>
              <a:rPr kumimoji="1" lang="el-GR" altLang="zh-CN" sz="2800" b="1" i="1" dirty="0">
                <a:latin typeface="Times New Roman" panose="02020603050405020304" pitchFamily="18" charset="0"/>
                <a:cs typeface="Times New Roman" panose="02020603050405020304" pitchFamily="18" charset="0"/>
              </a:rPr>
              <a:t>ω</a:t>
            </a:r>
            <a:r>
              <a:rPr kumimoji="1" lang="en-US" altLang="zh-CN" sz="2800" b="1" i="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dirty="0">
                <a:latin typeface="Times New Roman" panose="02020603050405020304" pitchFamily="18" charset="0"/>
                <a:cs typeface="Times New Roman" panose="02020603050405020304" pitchFamily="18" charset="0"/>
              </a:rPr>
              <a:t>0</a:t>
            </a:r>
            <a:r>
              <a:rPr kumimoji="1" lang="zh-CN" altLang="en-US" sz="2800" b="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b="1" i="1" dirty="0">
                <a:latin typeface="Times New Roman" panose="02020603050405020304" pitchFamily="18" charset="0"/>
                <a:cs typeface="Times New Roman" panose="02020603050405020304" pitchFamily="18" charset="0"/>
              </a:rPr>
              <a:t>X</a:t>
            </a:r>
            <a:r>
              <a:rPr kumimoji="1" lang="en-US" altLang="zh-CN" sz="2800" b="1" i="1" baseline="-25000" dirty="0">
                <a:latin typeface="Times New Roman" panose="02020603050405020304" pitchFamily="18" charset="0"/>
                <a:cs typeface="Times New Roman" panose="02020603050405020304" pitchFamily="18" charset="0"/>
              </a:rPr>
              <a:t>C</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kumimoji="1" lang="zh-CN" altLang="en-US" sz="2800" b="1" dirty="0">
                <a:latin typeface="Times New Roman" panose="02020603050405020304" pitchFamily="18" charset="0"/>
                <a:cs typeface="Times New Roman" panose="02020603050405020304" pitchFamily="18" charset="0"/>
              </a:rPr>
              <a:t>直流开路</a:t>
            </a:r>
            <a:r>
              <a:rPr kumimoji="1" lang="en-US" altLang="zh-CN" sz="2800" b="1" dirty="0">
                <a:latin typeface="Times New Roman" panose="02020603050405020304" pitchFamily="18" charset="0"/>
                <a:cs typeface="Times New Roman" panose="02020603050405020304" pitchFamily="18" charset="0"/>
              </a:rPr>
              <a:t>(</a:t>
            </a:r>
            <a:r>
              <a:rPr kumimoji="1" lang="zh-CN" altLang="en-US" sz="2800" b="1" dirty="0">
                <a:latin typeface="Times New Roman" panose="02020603050405020304" pitchFamily="18" charset="0"/>
                <a:cs typeface="Times New Roman" panose="02020603050405020304" pitchFamily="18" charset="0"/>
              </a:rPr>
              <a:t>隔直</a:t>
            </a:r>
            <a:r>
              <a:rPr kumimoji="1" lang="en-US" altLang="zh-CN" sz="2800" b="1" dirty="0">
                <a:latin typeface="Times New Roman" panose="02020603050405020304" pitchFamily="18" charset="0"/>
                <a:cs typeface="Times New Roman" panose="02020603050405020304" pitchFamily="18" charset="0"/>
              </a:rPr>
              <a:t>)</a:t>
            </a:r>
          </a:p>
          <a:p>
            <a:pPr>
              <a:lnSpc>
                <a:spcPct val="120000"/>
              </a:lnSpc>
            </a:pPr>
            <a:r>
              <a:rPr kumimoji="1" lang="en-US" altLang="zh-CN" sz="2800" b="1" i="1" dirty="0">
                <a:latin typeface="+mn-ea"/>
              </a:rPr>
              <a:t>        </a:t>
            </a:r>
            <a:r>
              <a:rPr kumimoji="1" lang="el-GR" altLang="zh-CN" sz="2800" b="1" i="1" dirty="0">
                <a:latin typeface="Times New Roman" panose="02020603050405020304" pitchFamily="18" charset="0"/>
                <a:cs typeface="Times New Roman" panose="02020603050405020304" pitchFamily="18" charset="0"/>
              </a:rPr>
              <a:t>ω</a:t>
            </a:r>
            <a:r>
              <a:rPr kumimoji="1" lang="en-US" altLang="zh-CN" sz="2800" b="1" i="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kumimoji="1" lang="zh-CN"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b="1" i="1" dirty="0">
                <a:latin typeface="Times New Roman" panose="02020603050405020304" pitchFamily="18" charset="0"/>
                <a:cs typeface="Times New Roman" panose="02020603050405020304" pitchFamily="18" charset="0"/>
              </a:rPr>
              <a:t>X</a:t>
            </a:r>
            <a:r>
              <a:rPr kumimoji="1" lang="en-US" altLang="zh-CN" sz="2800" b="1" i="1" baseline="-25000" dirty="0">
                <a:latin typeface="Times New Roman" panose="02020603050405020304" pitchFamily="18" charset="0"/>
                <a:cs typeface="Times New Roman" panose="02020603050405020304" pitchFamily="18" charset="0"/>
              </a:rPr>
              <a:t>C</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b="1" dirty="0">
                <a:latin typeface="Times New Roman" panose="02020603050405020304" pitchFamily="18" charset="0"/>
                <a:cs typeface="Times New Roman" panose="02020603050405020304" pitchFamily="18" charset="0"/>
                <a:sym typeface="Symbol" panose="05050102010706020507" pitchFamily="18" charset="2"/>
              </a:rPr>
              <a:t>0       </a:t>
            </a:r>
            <a:r>
              <a:rPr kumimoji="1" lang="zh-CN" altLang="en-US" sz="2800" b="1" dirty="0">
                <a:latin typeface="Times New Roman" panose="02020603050405020304" pitchFamily="18" charset="0"/>
                <a:cs typeface="Times New Roman" panose="02020603050405020304" pitchFamily="18" charset="0"/>
                <a:sym typeface="Symbol" panose="05050102010706020507" pitchFamily="18" charset="2"/>
              </a:rPr>
              <a:t>频率很高时短路</a:t>
            </a:r>
            <a:r>
              <a:rPr kumimoji="1"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2800" b="1" dirty="0">
                <a:latin typeface="Times New Roman" panose="02020603050405020304" pitchFamily="18" charset="0"/>
                <a:cs typeface="Times New Roman" panose="02020603050405020304" pitchFamily="18" charset="0"/>
                <a:sym typeface="Symbol" panose="05050102010706020507" pitchFamily="18" charset="2"/>
              </a:rPr>
              <a:t>旁路作用</a:t>
            </a:r>
            <a:r>
              <a:rPr kumimoji="1"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2800" dirty="0">
              <a:latin typeface="+mn-ea"/>
            </a:endParaRPr>
          </a:p>
        </p:txBody>
      </p:sp>
      <p:graphicFrame>
        <p:nvGraphicFramePr>
          <p:cNvPr id="3" name="对象 2">
            <a:extLst>
              <a:ext uri="{FF2B5EF4-FFF2-40B4-BE49-F238E27FC236}">
                <a16:creationId xmlns:a16="http://schemas.microsoft.com/office/drawing/2014/main" id="{29D9BD29-CCA1-4E41-B843-3F1235B63155}"/>
              </a:ext>
            </a:extLst>
          </p:cNvPr>
          <p:cNvGraphicFramePr>
            <a:graphicFrameLocks noChangeAspect="1"/>
          </p:cNvGraphicFramePr>
          <p:nvPr>
            <p:extLst>
              <p:ext uri="{D42A27DB-BD31-4B8C-83A1-F6EECF244321}">
                <p14:modId xmlns:p14="http://schemas.microsoft.com/office/powerpoint/2010/main" val="3186343245"/>
              </p:ext>
            </p:extLst>
          </p:nvPr>
        </p:nvGraphicFramePr>
        <p:xfrm>
          <a:off x="4229100" y="1441650"/>
          <a:ext cx="3548908" cy="928176"/>
        </p:xfrm>
        <a:graphic>
          <a:graphicData uri="http://schemas.openxmlformats.org/presentationml/2006/ole">
            <mc:AlternateContent xmlns:mc="http://schemas.openxmlformats.org/markup-compatibility/2006">
              <mc:Choice xmlns:v="urn:schemas-microsoft-com:vml" Requires="v">
                <p:oleObj spid="_x0000_s136402" name="Equation" r:id="rId5" imgW="1650960" imgH="431640" progId="Equation.DSMT4">
                  <p:embed/>
                </p:oleObj>
              </mc:Choice>
              <mc:Fallback>
                <p:oleObj name="Equation" r:id="rId5" imgW="1650960" imgH="431640" progId="Equation.DSMT4">
                  <p:embed/>
                  <p:pic>
                    <p:nvPicPr>
                      <p:cNvPr id="0" name=""/>
                      <p:cNvPicPr/>
                      <p:nvPr/>
                    </p:nvPicPr>
                    <p:blipFill>
                      <a:blip r:embed="rId6"/>
                      <a:stretch>
                        <a:fillRect/>
                      </a:stretch>
                    </p:blipFill>
                    <p:spPr>
                      <a:xfrm>
                        <a:off x="4229100" y="1441650"/>
                        <a:ext cx="3548908" cy="928176"/>
                      </a:xfrm>
                      <a:prstGeom prst="rect">
                        <a:avLst/>
                      </a:prstGeom>
                    </p:spPr>
                  </p:pic>
                </p:oleObj>
              </mc:Fallback>
            </mc:AlternateContent>
          </a:graphicData>
        </a:graphic>
      </p:graphicFrame>
      <p:grpSp>
        <p:nvGrpSpPr>
          <p:cNvPr id="26" name="Group 22">
            <a:extLst>
              <a:ext uri="{FF2B5EF4-FFF2-40B4-BE49-F238E27FC236}">
                <a16:creationId xmlns:a16="http://schemas.microsoft.com/office/drawing/2014/main" id="{AED7D5B1-CBBF-4A3F-A5B8-5D02CFC5118B}"/>
              </a:ext>
            </a:extLst>
          </p:cNvPr>
          <p:cNvGrpSpPr>
            <a:grpSpLocks/>
          </p:cNvGrpSpPr>
          <p:nvPr/>
        </p:nvGrpSpPr>
        <p:grpSpPr bwMode="auto">
          <a:xfrm>
            <a:off x="8982075" y="2025139"/>
            <a:ext cx="2514600" cy="2138363"/>
            <a:chOff x="384" y="1200"/>
            <a:chExt cx="1584" cy="1347"/>
          </a:xfrm>
        </p:grpSpPr>
        <p:graphicFrame>
          <p:nvGraphicFramePr>
            <p:cNvPr id="27" name="Object 6">
              <a:extLst>
                <a:ext uri="{FF2B5EF4-FFF2-40B4-BE49-F238E27FC236}">
                  <a16:creationId xmlns:a16="http://schemas.microsoft.com/office/drawing/2014/main" id="{6383AAC5-CBA8-4FE8-AEA3-0F42AB865BBD}"/>
                </a:ext>
              </a:extLst>
            </p:cNvPr>
            <p:cNvGraphicFramePr>
              <a:graphicFrameLocks noChangeAspect="1"/>
            </p:cNvGraphicFramePr>
            <p:nvPr/>
          </p:nvGraphicFramePr>
          <p:xfrm>
            <a:off x="1767" y="1200"/>
            <a:ext cx="201" cy="248"/>
          </p:xfrm>
          <a:graphic>
            <a:graphicData uri="http://schemas.openxmlformats.org/presentationml/2006/ole">
              <mc:AlternateContent xmlns:mc="http://schemas.openxmlformats.org/markup-compatibility/2006">
                <mc:Choice xmlns:v="urn:schemas-microsoft-com:vml" Requires="v">
                  <p:oleObj spid="_x0000_s136403" name="公式" r:id="rId7" imgW="164957" imgH="203024" progId="Equation.3">
                    <p:embed/>
                  </p:oleObj>
                </mc:Choice>
                <mc:Fallback>
                  <p:oleObj name="公式" r:id="rId7" imgW="164957" imgH="203024" progId="Equation.3">
                    <p:embed/>
                    <p:pic>
                      <p:nvPicPr>
                        <p:cNvPr id="35848" name="Object 6">
                          <a:extLst>
                            <a:ext uri="{FF2B5EF4-FFF2-40B4-BE49-F238E27FC236}">
                              <a16:creationId xmlns:a16="http://schemas.microsoft.com/office/drawing/2014/main" id="{E064FCF2-6C0B-4030-9F34-127B6D22BF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7" y="1200"/>
                          <a:ext cx="20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Freeform 7">
              <a:extLst>
                <a:ext uri="{FF2B5EF4-FFF2-40B4-BE49-F238E27FC236}">
                  <a16:creationId xmlns:a16="http://schemas.microsoft.com/office/drawing/2014/main" id="{850F2631-1D88-4F35-AA4D-19EBAC11432B}"/>
                </a:ext>
              </a:extLst>
            </p:cNvPr>
            <p:cNvSpPr>
              <a:spLocks/>
            </p:cNvSpPr>
            <p:nvPr/>
          </p:nvSpPr>
          <p:spPr bwMode="auto">
            <a:xfrm>
              <a:off x="1056" y="1344"/>
              <a:ext cx="768" cy="767"/>
            </a:xfrm>
            <a:custGeom>
              <a:avLst/>
              <a:gdLst>
                <a:gd name="T0" fmla="*/ 0 w 624"/>
                <a:gd name="T1" fmla="*/ 767 h 624"/>
                <a:gd name="T2" fmla="*/ 768 w 624"/>
                <a:gd name="T3" fmla="*/ 0 h 624"/>
                <a:gd name="T4" fmla="*/ 0 60000 65536"/>
                <a:gd name="T5" fmla="*/ 0 60000 65536"/>
                <a:gd name="T6" fmla="*/ 0 w 624"/>
                <a:gd name="T7" fmla="*/ 0 h 624"/>
                <a:gd name="T8" fmla="*/ 624 w 624"/>
                <a:gd name="T9" fmla="*/ 624 h 624"/>
              </a:gdLst>
              <a:ahLst/>
              <a:cxnLst>
                <a:cxn ang="T4">
                  <a:pos x="T0" y="T1"/>
                </a:cxn>
                <a:cxn ang="T5">
                  <a:pos x="T2" y="T3"/>
                </a:cxn>
              </a:cxnLst>
              <a:rect l="T6" t="T7" r="T8" b="T9"/>
              <a:pathLst>
                <a:path w="624" h="624">
                  <a:moveTo>
                    <a:pt x="0" y="624"/>
                  </a:moveTo>
                  <a:lnTo>
                    <a:pt x="624" y="0"/>
                  </a:lnTo>
                </a:path>
              </a:pathLst>
            </a:custGeom>
            <a:noFill/>
            <a:ln w="28575">
              <a:solidFill>
                <a:srgbClr val="FF0000"/>
              </a:solidFill>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 name="Line 8">
              <a:extLst>
                <a:ext uri="{FF2B5EF4-FFF2-40B4-BE49-F238E27FC236}">
                  <a16:creationId xmlns:a16="http://schemas.microsoft.com/office/drawing/2014/main" id="{63C0223F-F4D5-4333-8F5F-2F93E9CA8BF6}"/>
                </a:ext>
              </a:extLst>
            </p:cNvPr>
            <p:cNvSpPr>
              <a:spLocks noChangeShapeType="1"/>
            </p:cNvSpPr>
            <p:nvPr/>
          </p:nvSpPr>
          <p:spPr bwMode="auto">
            <a:xfrm rot="16200000" flipV="1">
              <a:off x="576" y="1632"/>
              <a:ext cx="479" cy="480"/>
            </a:xfrm>
            <a:prstGeom prst="line">
              <a:avLst/>
            </a:prstGeom>
            <a:noFill/>
            <a:ln w="28575">
              <a:solidFill>
                <a:srgbClr val="3333FF"/>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 name="Object 9">
              <a:extLst>
                <a:ext uri="{FF2B5EF4-FFF2-40B4-BE49-F238E27FC236}">
                  <a16:creationId xmlns:a16="http://schemas.microsoft.com/office/drawing/2014/main" id="{A7B9EA77-6973-4EA5-A1DE-18719A3F2EEF}"/>
                </a:ext>
              </a:extLst>
            </p:cNvPr>
            <p:cNvGraphicFramePr>
              <a:graphicFrameLocks noChangeAspect="1"/>
            </p:cNvGraphicFramePr>
            <p:nvPr/>
          </p:nvGraphicFramePr>
          <p:xfrm>
            <a:off x="384" y="1363"/>
            <a:ext cx="267" cy="317"/>
          </p:xfrm>
          <a:graphic>
            <a:graphicData uri="http://schemas.openxmlformats.org/presentationml/2006/ole">
              <mc:AlternateContent xmlns:mc="http://schemas.openxmlformats.org/markup-compatibility/2006">
                <mc:Choice xmlns:v="urn:schemas-microsoft-com:vml" Requires="v">
                  <p:oleObj spid="_x0000_s136404" name="公式" r:id="rId9" imgW="203112" imgH="241195" progId="Equation.3">
                    <p:embed/>
                  </p:oleObj>
                </mc:Choice>
                <mc:Fallback>
                  <p:oleObj name="公式" r:id="rId9" imgW="203112" imgH="241195" progId="Equation.3">
                    <p:embed/>
                    <p:pic>
                      <p:nvPicPr>
                        <p:cNvPr id="35851" name="Object 9">
                          <a:extLst>
                            <a:ext uri="{FF2B5EF4-FFF2-40B4-BE49-F238E27FC236}">
                              <a16:creationId xmlns:a16="http://schemas.microsoft.com/office/drawing/2014/main" id="{8100D446-FF9D-4B21-9A72-0B4F0C9556A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 y="1363"/>
                          <a:ext cx="267"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Line 10">
              <a:extLst>
                <a:ext uri="{FF2B5EF4-FFF2-40B4-BE49-F238E27FC236}">
                  <a16:creationId xmlns:a16="http://schemas.microsoft.com/office/drawing/2014/main" id="{090860A7-E390-4914-BEF1-6E4025422750}"/>
                </a:ext>
              </a:extLst>
            </p:cNvPr>
            <p:cNvSpPr>
              <a:spLocks noChangeShapeType="1"/>
            </p:cNvSpPr>
            <p:nvPr/>
          </p:nvSpPr>
          <p:spPr bwMode="auto">
            <a:xfrm>
              <a:off x="1056" y="2111"/>
              <a:ext cx="91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 name="Freeform 11">
              <a:extLst>
                <a:ext uri="{FF2B5EF4-FFF2-40B4-BE49-F238E27FC236}">
                  <a16:creationId xmlns:a16="http://schemas.microsoft.com/office/drawing/2014/main" id="{1A7EBA1C-179F-461C-B770-FD02B3D7A4EC}"/>
                </a:ext>
              </a:extLst>
            </p:cNvPr>
            <p:cNvSpPr>
              <a:spLocks/>
            </p:cNvSpPr>
            <p:nvPr/>
          </p:nvSpPr>
          <p:spPr bwMode="auto">
            <a:xfrm>
              <a:off x="1149" y="1992"/>
              <a:ext cx="94" cy="119"/>
            </a:xfrm>
            <a:custGeom>
              <a:avLst/>
              <a:gdLst>
                <a:gd name="T0" fmla="*/ 0 w 82"/>
                <a:gd name="T1" fmla="*/ 0 h 129"/>
                <a:gd name="T2" fmla="*/ 45 w 82"/>
                <a:gd name="T3" fmla="*/ 22 h 129"/>
                <a:gd name="T4" fmla="*/ 86 w 82"/>
                <a:gd name="T5" fmla="*/ 66 h 129"/>
                <a:gd name="T6" fmla="*/ 93 w 82"/>
                <a:gd name="T7" fmla="*/ 119 h 129"/>
                <a:gd name="T8" fmla="*/ 0 60000 65536"/>
                <a:gd name="T9" fmla="*/ 0 60000 65536"/>
                <a:gd name="T10" fmla="*/ 0 60000 65536"/>
                <a:gd name="T11" fmla="*/ 0 60000 65536"/>
                <a:gd name="T12" fmla="*/ 0 w 82"/>
                <a:gd name="T13" fmla="*/ 0 h 129"/>
                <a:gd name="T14" fmla="*/ 82 w 82"/>
                <a:gd name="T15" fmla="*/ 129 h 129"/>
              </a:gdLst>
              <a:ahLst/>
              <a:cxnLst>
                <a:cxn ang="T8">
                  <a:pos x="T0" y="T1"/>
                </a:cxn>
                <a:cxn ang="T9">
                  <a:pos x="T2" y="T3"/>
                </a:cxn>
                <a:cxn ang="T10">
                  <a:pos x="T4" y="T5"/>
                </a:cxn>
                <a:cxn ang="T11">
                  <a:pos x="T6" y="T7"/>
                </a:cxn>
              </a:cxnLst>
              <a:rect l="T12" t="T13" r="T14" b="T15"/>
              <a:pathLst>
                <a:path w="82" h="129">
                  <a:moveTo>
                    <a:pt x="0" y="0"/>
                  </a:moveTo>
                  <a:cubicBezTo>
                    <a:pt x="6" y="4"/>
                    <a:pt x="26" y="12"/>
                    <a:pt x="39" y="24"/>
                  </a:cubicBezTo>
                  <a:cubicBezTo>
                    <a:pt x="52" y="36"/>
                    <a:pt x="68" y="54"/>
                    <a:pt x="75" y="72"/>
                  </a:cubicBezTo>
                  <a:cubicBezTo>
                    <a:pt x="82" y="90"/>
                    <a:pt x="80" y="117"/>
                    <a:pt x="81" y="129"/>
                  </a:cubicBezTo>
                </a:path>
              </a:pathLst>
            </a:custGeom>
            <a:noFill/>
            <a:ln w="9525">
              <a:solidFill>
                <a:schemeClr val="tx1"/>
              </a:solidFill>
              <a:round/>
              <a:headEnd type="stealth" w="sm" len="me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3" name="Text Box 12">
              <a:extLst>
                <a:ext uri="{FF2B5EF4-FFF2-40B4-BE49-F238E27FC236}">
                  <a16:creationId xmlns:a16="http://schemas.microsoft.com/office/drawing/2014/main" id="{7CEBD0A6-0673-4557-AEFE-AC7A56F0EAD8}"/>
                </a:ext>
              </a:extLst>
            </p:cNvPr>
            <p:cNvSpPr txBox="1">
              <a:spLocks noChangeArrowheads="1"/>
            </p:cNvSpPr>
            <p:nvPr/>
          </p:nvSpPr>
          <p:spPr bwMode="auto">
            <a:xfrm>
              <a:off x="1164" y="1795"/>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sym typeface="Symbol" panose="05050102010706020507" pitchFamily="18" charset="2"/>
                </a:rPr>
                <a:t></a:t>
              </a:r>
              <a:r>
                <a:rPr kumimoji="1" lang="en-US" altLang="zh-CN" sz="2800" b="1" i="1" baseline="-25000">
                  <a:sym typeface="Symbol" panose="05050102010706020507" pitchFamily="18" charset="2"/>
                </a:rPr>
                <a:t>u</a:t>
              </a:r>
            </a:p>
          </p:txBody>
        </p:sp>
        <p:sp>
          <p:nvSpPr>
            <p:cNvPr id="34" name="Freeform 13">
              <a:extLst>
                <a:ext uri="{FF2B5EF4-FFF2-40B4-BE49-F238E27FC236}">
                  <a16:creationId xmlns:a16="http://schemas.microsoft.com/office/drawing/2014/main" id="{90A12138-3584-4776-B654-393D5C60373E}"/>
                </a:ext>
              </a:extLst>
            </p:cNvPr>
            <p:cNvSpPr>
              <a:spLocks/>
            </p:cNvSpPr>
            <p:nvPr/>
          </p:nvSpPr>
          <p:spPr bwMode="auto">
            <a:xfrm>
              <a:off x="960" y="1910"/>
              <a:ext cx="192" cy="97"/>
            </a:xfrm>
            <a:custGeom>
              <a:avLst/>
              <a:gdLst>
                <a:gd name="T0" fmla="*/ 0 w 192"/>
                <a:gd name="T1" fmla="*/ 97 h 96"/>
                <a:gd name="T2" fmla="*/ 96 w 192"/>
                <a:gd name="T3" fmla="*/ 0 h 96"/>
                <a:gd name="T4" fmla="*/ 192 w 192"/>
                <a:gd name="T5" fmla="*/ 9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lnTo>
                    <a:pt x="96" y="0"/>
                  </a:lnTo>
                  <a:lnTo>
                    <a:pt x="192" y="9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5" name="Text Box 14">
              <a:extLst>
                <a:ext uri="{FF2B5EF4-FFF2-40B4-BE49-F238E27FC236}">
                  <a16:creationId xmlns:a16="http://schemas.microsoft.com/office/drawing/2014/main" id="{8E8E7B24-681E-45F8-9F5B-C8F100087BD7}"/>
                </a:ext>
              </a:extLst>
            </p:cNvPr>
            <p:cNvSpPr txBox="1">
              <a:spLocks noChangeArrowheads="1"/>
            </p:cNvSpPr>
            <p:nvPr/>
          </p:nvSpPr>
          <p:spPr bwMode="auto">
            <a:xfrm>
              <a:off x="900" y="145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sz="2800" b="1" i="1">
                  <a:sym typeface="Symbol" panose="05050102010706020507" pitchFamily="18" charset="2"/>
                </a:rPr>
                <a:t></a:t>
              </a:r>
              <a:r>
                <a:rPr kumimoji="1" lang="en-US" altLang="zh-CN" sz="2800" b="1" i="1" baseline="-25000">
                  <a:sym typeface="Symbol" panose="05050102010706020507" pitchFamily="18" charset="2"/>
                </a:rPr>
                <a:t>i</a:t>
              </a:r>
            </a:p>
          </p:txBody>
        </p:sp>
        <p:sp>
          <p:nvSpPr>
            <p:cNvPr id="36" name="Freeform 15">
              <a:extLst>
                <a:ext uri="{FF2B5EF4-FFF2-40B4-BE49-F238E27FC236}">
                  <a16:creationId xmlns:a16="http://schemas.microsoft.com/office/drawing/2014/main" id="{7117A4FB-D811-4A62-91FA-7A944026E97F}"/>
                </a:ext>
              </a:extLst>
            </p:cNvPr>
            <p:cNvSpPr>
              <a:spLocks/>
            </p:cNvSpPr>
            <p:nvPr/>
          </p:nvSpPr>
          <p:spPr bwMode="auto">
            <a:xfrm>
              <a:off x="768" y="1754"/>
              <a:ext cx="732" cy="358"/>
            </a:xfrm>
            <a:custGeom>
              <a:avLst/>
              <a:gdLst>
                <a:gd name="T0" fmla="*/ 0 w 516"/>
                <a:gd name="T1" fmla="*/ 46 h 262"/>
                <a:gd name="T2" fmla="*/ 289 w 516"/>
                <a:gd name="T3" fmla="*/ 14 h 262"/>
                <a:gd name="T4" fmla="*/ 579 w 516"/>
                <a:gd name="T5" fmla="*/ 128 h 262"/>
                <a:gd name="T6" fmla="*/ 732 w 516"/>
                <a:gd name="T7" fmla="*/ 358 h 262"/>
                <a:gd name="T8" fmla="*/ 0 60000 65536"/>
                <a:gd name="T9" fmla="*/ 0 60000 65536"/>
                <a:gd name="T10" fmla="*/ 0 60000 65536"/>
                <a:gd name="T11" fmla="*/ 0 60000 65536"/>
                <a:gd name="T12" fmla="*/ 0 w 516"/>
                <a:gd name="T13" fmla="*/ 0 h 262"/>
                <a:gd name="T14" fmla="*/ 516 w 516"/>
                <a:gd name="T15" fmla="*/ 262 h 262"/>
              </a:gdLst>
              <a:ahLst/>
              <a:cxnLst>
                <a:cxn ang="T8">
                  <a:pos x="T0" y="T1"/>
                </a:cxn>
                <a:cxn ang="T9">
                  <a:pos x="T2" y="T3"/>
                </a:cxn>
                <a:cxn ang="T10">
                  <a:pos x="T4" y="T5"/>
                </a:cxn>
                <a:cxn ang="T11">
                  <a:pos x="T6" y="T7"/>
                </a:cxn>
              </a:cxnLst>
              <a:rect l="T12" t="T13" r="T14" b="T15"/>
              <a:pathLst>
                <a:path w="516" h="262">
                  <a:moveTo>
                    <a:pt x="0" y="34"/>
                  </a:moveTo>
                  <a:cubicBezTo>
                    <a:pt x="68" y="17"/>
                    <a:pt x="136" y="0"/>
                    <a:pt x="204" y="10"/>
                  </a:cubicBezTo>
                  <a:cubicBezTo>
                    <a:pt x="272" y="20"/>
                    <a:pt x="356" y="52"/>
                    <a:pt x="408" y="94"/>
                  </a:cubicBezTo>
                  <a:cubicBezTo>
                    <a:pt x="460" y="136"/>
                    <a:pt x="498" y="234"/>
                    <a:pt x="516" y="2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Text Box 16">
              <a:extLst>
                <a:ext uri="{FF2B5EF4-FFF2-40B4-BE49-F238E27FC236}">
                  <a16:creationId xmlns:a16="http://schemas.microsoft.com/office/drawing/2014/main" id="{E11E04C8-745C-4D31-B0DF-2CB42DD2CC34}"/>
                </a:ext>
              </a:extLst>
            </p:cNvPr>
            <p:cNvSpPr txBox="1">
              <a:spLocks noChangeArrowheads="1"/>
            </p:cNvSpPr>
            <p:nvPr/>
          </p:nvSpPr>
          <p:spPr bwMode="auto">
            <a:xfrm>
              <a:off x="600" y="2220"/>
              <a:ext cx="10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spcBef>
                  <a:spcPct val="50000"/>
                </a:spcBef>
              </a:pPr>
              <a:r>
                <a:rPr kumimoji="1" lang="zh-CN" altLang="en-US" sz="2800" b="1"/>
                <a:t>相量图</a:t>
              </a:r>
            </a:p>
          </p:txBody>
        </p:sp>
      </p:grpSp>
      <p:grpSp>
        <p:nvGrpSpPr>
          <p:cNvPr id="5" name="组合 4">
            <a:extLst>
              <a:ext uri="{FF2B5EF4-FFF2-40B4-BE49-F238E27FC236}">
                <a16:creationId xmlns:a16="http://schemas.microsoft.com/office/drawing/2014/main" id="{75C457F2-EA84-45E6-8F34-F5E8B0B3C90A}"/>
              </a:ext>
            </a:extLst>
          </p:cNvPr>
          <p:cNvGrpSpPr/>
          <p:nvPr/>
        </p:nvGrpSpPr>
        <p:grpSpPr>
          <a:xfrm>
            <a:off x="913011" y="3235325"/>
            <a:ext cx="6917966" cy="926588"/>
            <a:chOff x="913011" y="3235325"/>
            <a:chExt cx="6917966" cy="926588"/>
          </a:xfrm>
        </p:grpSpPr>
        <p:sp>
          <p:nvSpPr>
            <p:cNvPr id="108" name="Text Box 92">
              <a:extLst>
                <a:ext uri="{FF2B5EF4-FFF2-40B4-BE49-F238E27FC236}">
                  <a16:creationId xmlns:a16="http://schemas.microsoft.com/office/drawing/2014/main" id="{500ED20A-DAEC-4312-90E0-D27AEFEB8BBE}"/>
                </a:ext>
              </a:extLst>
            </p:cNvPr>
            <p:cNvSpPr txBox="1">
              <a:spLocks noChangeArrowheads="1"/>
            </p:cNvSpPr>
            <p:nvPr/>
          </p:nvSpPr>
          <p:spPr bwMode="auto">
            <a:xfrm>
              <a:off x="913011" y="3343697"/>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r>
                <a:rPr kumimoji="1" lang="zh-CN" altLang="en-US" sz="2800" b="1" dirty="0">
                  <a:latin typeface="+mn-ea"/>
                  <a:ea typeface="+mn-ea"/>
                </a:rPr>
                <a:t>则有：</a:t>
              </a:r>
              <a:endParaRPr kumimoji="1" lang="en-US" altLang="zh-CN" sz="2800" b="1" dirty="0">
                <a:latin typeface="+mn-ea"/>
                <a:ea typeface="+mn-ea"/>
              </a:endParaRPr>
            </a:p>
          </p:txBody>
        </p:sp>
        <p:graphicFrame>
          <p:nvGraphicFramePr>
            <p:cNvPr id="4" name="对象 3">
              <a:extLst>
                <a:ext uri="{FF2B5EF4-FFF2-40B4-BE49-F238E27FC236}">
                  <a16:creationId xmlns:a16="http://schemas.microsoft.com/office/drawing/2014/main" id="{5223C892-2BD2-431C-A371-EEC81E51502D}"/>
                </a:ext>
              </a:extLst>
            </p:cNvPr>
            <p:cNvGraphicFramePr>
              <a:graphicFrameLocks noChangeAspect="1"/>
            </p:cNvGraphicFramePr>
            <p:nvPr>
              <p:extLst>
                <p:ext uri="{D42A27DB-BD31-4B8C-83A1-F6EECF244321}">
                  <p14:modId xmlns:p14="http://schemas.microsoft.com/office/powerpoint/2010/main" val="3139752546"/>
                </p:ext>
              </p:extLst>
            </p:nvPr>
          </p:nvGraphicFramePr>
          <p:xfrm>
            <a:off x="4257675" y="3235325"/>
            <a:ext cx="3573302" cy="926588"/>
          </p:xfrm>
          <a:graphic>
            <a:graphicData uri="http://schemas.openxmlformats.org/presentationml/2006/ole">
              <mc:AlternateContent xmlns:mc="http://schemas.openxmlformats.org/markup-compatibility/2006">
                <mc:Choice xmlns:v="urn:schemas-microsoft-com:vml" Requires="v">
                  <p:oleObj spid="_x0000_s136405" name="Equation" r:id="rId11" imgW="1714320" imgH="444240" progId="Equation.DSMT4">
                    <p:embed/>
                  </p:oleObj>
                </mc:Choice>
                <mc:Fallback>
                  <p:oleObj name="Equation" r:id="rId11" imgW="1714320" imgH="444240" progId="Equation.DSMT4">
                    <p:embed/>
                    <p:pic>
                      <p:nvPicPr>
                        <p:cNvPr id="0" name=""/>
                        <p:cNvPicPr/>
                        <p:nvPr/>
                      </p:nvPicPr>
                      <p:blipFill>
                        <a:blip r:embed="rId12"/>
                        <a:stretch>
                          <a:fillRect/>
                        </a:stretch>
                      </p:blipFill>
                      <p:spPr>
                        <a:xfrm>
                          <a:off x="4257675" y="3235325"/>
                          <a:ext cx="3573302" cy="926588"/>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38774890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878488"/>
            <a:ext cx="10078838" cy="646331"/>
          </a:xfrm>
          <a:prstGeom prst="rect">
            <a:avLst/>
          </a:prstGeom>
          <a:noFill/>
        </p:spPr>
        <p:txBody>
          <a:bodyPr wrap="square" rtlCol="0">
            <a:spAutoFit/>
          </a:bodyPr>
          <a:lstStyle/>
          <a:p>
            <a:r>
              <a:rPr lang="zh-CN" altLang="en-US" sz="3600" b="1" dirty="0">
                <a:solidFill>
                  <a:srgbClr val="FF0000"/>
                </a:solidFill>
              </a:rPr>
              <a:t>电路的相量模型</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1926238"/>
            <a:ext cx="10078838" cy="1815882"/>
          </a:xfrm>
          <a:prstGeom prst="rect">
            <a:avLst/>
          </a:prstGeom>
          <a:noFill/>
        </p:spPr>
        <p:txBody>
          <a:bodyPr wrap="square" rtlCol="0">
            <a:spAutoFit/>
          </a:bodyPr>
          <a:lstStyle/>
          <a:p>
            <a:r>
              <a:rPr lang="zh-CN" altLang="en-US" sz="2800" b="1" dirty="0">
                <a:latin typeface="+mn-ea"/>
              </a:rPr>
              <a:t>    在正弦稳态电路中，将各</a:t>
            </a:r>
            <a:r>
              <a:rPr lang="zh-CN" altLang="en-US" sz="2800" b="1" dirty="0">
                <a:solidFill>
                  <a:srgbClr val="FF0000"/>
                </a:solidFill>
                <a:latin typeface="+mn-ea"/>
              </a:rPr>
              <a:t>电流电压用相量表示</a:t>
            </a:r>
            <a:r>
              <a:rPr lang="zh-CN" altLang="en-US" sz="2800" b="1" dirty="0">
                <a:latin typeface="+mn-ea"/>
              </a:rPr>
              <a:t>，</a:t>
            </a:r>
            <a:r>
              <a:rPr lang="zh-CN" altLang="en-US" sz="2800" b="1" dirty="0">
                <a:solidFill>
                  <a:srgbClr val="FF0000"/>
                </a:solidFill>
                <a:latin typeface="+mn-ea"/>
              </a:rPr>
              <a:t>电阻、电感、电容元件的参数用阻抗</a:t>
            </a:r>
            <a:r>
              <a:rPr lang="en-US" altLang="zh-CN" sz="2800" b="1" dirty="0">
                <a:solidFill>
                  <a:srgbClr val="FF0000"/>
                </a:solidFill>
                <a:latin typeface="+mn-ea"/>
              </a:rPr>
              <a:t>(</a:t>
            </a:r>
            <a:r>
              <a:rPr lang="zh-CN" altLang="en-US" sz="2800" b="1" dirty="0">
                <a:solidFill>
                  <a:srgbClr val="FF0000"/>
                </a:solidFill>
                <a:latin typeface="+mn-ea"/>
              </a:rPr>
              <a:t>或导纳</a:t>
            </a:r>
            <a:r>
              <a:rPr lang="en-US" altLang="zh-CN" sz="2800" b="1" dirty="0">
                <a:solidFill>
                  <a:srgbClr val="FF0000"/>
                </a:solidFill>
                <a:latin typeface="+mn-ea"/>
              </a:rPr>
              <a:t>)</a:t>
            </a:r>
            <a:r>
              <a:rPr lang="zh-CN" altLang="en-US" sz="2800" b="1" dirty="0">
                <a:solidFill>
                  <a:srgbClr val="FF0000"/>
                </a:solidFill>
                <a:latin typeface="+mn-ea"/>
              </a:rPr>
              <a:t>表示</a:t>
            </a:r>
            <a:r>
              <a:rPr lang="zh-CN" altLang="en-US" sz="2800" b="1" dirty="0">
                <a:latin typeface="+mn-ea"/>
              </a:rPr>
              <a:t>，所得到的电路图称为正弦稳态电路的</a:t>
            </a:r>
            <a:r>
              <a:rPr lang="zh-CN" altLang="en-US" sz="2800" b="1" dirty="0">
                <a:solidFill>
                  <a:srgbClr val="FF0000"/>
                </a:solidFill>
                <a:latin typeface="+mn-ea"/>
              </a:rPr>
              <a:t>相量模型</a:t>
            </a:r>
            <a:r>
              <a:rPr lang="zh-CN" altLang="en-US" sz="2800" b="1" dirty="0">
                <a:latin typeface="+mn-ea"/>
              </a:rPr>
              <a:t>，而原电路图则称为正弦交流电路的时域模型。 </a:t>
            </a:r>
          </a:p>
        </p:txBody>
      </p:sp>
      <p:pic>
        <p:nvPicPr>
          <p:cNvPr id="3" name="图片 2">
            <a:extLst>
              <a:ext uri="{FF2B5EF4-FFF2-40B4-BE49-F238E27FC236}">
                <a16:creationId xmlns:a16="http://schemas.microsoft.com/office/drawing/2014/main" id="{6F65B49B-D0D1-405C-A21A-7B1A90317BAE}"/>
              </a:ext>
            </a:extLst>
          </p:cNvPr>
          <p:cNvPicPr>
            <a:picLocks noChangeAspect="1"/>
          </p:cNvPicPr>
          <p:nvPr/>
        </p:nvPicPr>
        <p:blipFill>
          <a:blip r:embed="rId4"/>
          <a:stretch>
            <a:fillRect/>
          </a:stretch>
        </p:blipFill>
        <p:spPr>
          <a:xfrm>
            <a:off x="2322248" y="3742120"/>
            <a:ext cx="7547502" cy="2737341"/>
          </a:xfrm>
          <a:prstGeom prst="rect">
            <a:avLst/>
          </a:prstGeom>
        </p:spPr>
      </p:pic>
    </p:spTree>
    <p:custDataLst>
      <p:tags r:id="rId1"/>
    </p:custDataLst>
    <p:extLst>
      <p:ext uri="{BB962C8B-B14F-4D97-AF65-F5344CB8AC3E}">
        <p14:creationId xmlns:p14="http://schemas.microsoft.com/office/powerpoint/2010/main" val="23899641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sp>
        <p:nvSpPr>
          <p:cNvPr id="18" name="文本框 17">
            <a:extLst>
              <a:ext uri="{FF2B5EF4-FFF2-40B4-BE49-F238E27FC236}">
                <a16:creationId xmlns:a16="http://schemas.microsoft.com/office/drawing/2014/main" id="{948A60DE-A640-471C-AB95-749042459E1E}"/>
              </a:ext>
            </a:extLst>
          </p:cNvPr>
          <p:cNvSpPr txBox="1"/>
          <p:nvPr/>
        </p:nvSpPr>
        <p:spPr>
          <a:xfrm>
            <a:off x="541538" y="804277"/>
            <a:ext cx="11123720" cy="646331"/>
          </a:xfrm>
          <a:prstGeom prst="rect">
            <a:avLst/>
          </a:prstGeom>
          <a:noFill/>
        </p:spPr>
        <p:txBody>
          <a:bodyPr wrap="square" rtlCol="0">
            <a:spAutoFit/>
          </a:bodyPr>
          <a:lstStyle/>
          <a:p>
            <a:r>
              <a:rPr lang="zh-CN" altLang="en-US" sz="3600" b="1" dirty="0">
                <a:solidFill>
                  <a:srgbClr val="FF0000"/>
                </a:solidFill>
              </a:rPr>
              <a:t>正弦量的三要素</a:t>
            </a:r>
          </a:p>
        </p:txBody>
      </p:sp>
      <p:sp>
        <p:nvSpPr>
          <p:cNvPr id="8" name="文本框 7">
            <a:extLst>
              <a:ext uri="{FF2B5EF4-FFF2-40B4-BE49-F238E27FC236}">
                <a16:creationId xmlns:a16="http://schemas.microsoft.com/office/drawing/2014/main" id="{1D91C206-77A0-47B2-9183-C67CC70BAEF8}"/>
              </a:ext>
            </a:extLst>
          </p:cNvPr>
          <p:cNvSpPr txBox="1"/>
          <p:nvPr/>
        </p:nvSpPr>
        <p:spPr>
          <a:xfrm>
            <a:off x="541538" y="1850718"/>
            <a:ext cx="11123720" cy="523220"/>
          </a:xfrm>
          <a:prstGeom prst="rect">
            <a:avLst/>
          </a:prstGeom>
          <a:noFill/>
        </p:spPr>
        <p:txBody>
          <a:bodyPr wrap="square" rtlCol="0">
            <a:spAutoFit/>
          </a:bodyPr>
          <a:lstStyle/>
          <a:p>
            <a:r>
              <a:rPr lang="en-US" altLang="zh-CN" sz="2800" b="1" dirty="0">
                <a:solidFill>
                  <a:srgbClr val="FF0000"/>
                </a:solidFill>
                <a:latin typeface="+mn-ea"/>
              </a:rPr>
              <a:t>1</a:t>
            </a:r>
            <a:r>
              <a:rPr lang="zh-CN" altLang="en-US" sz="2800" b="1" dirty="0">
                <a:solidFill>
                  <a:srgbClr val="FF0000"/>
                </a:solidFill>
                <a:latin typeface="+mn-ea"/>
              </a:rPr>
              <a:t>、定义</a:t>
            </a:r>
            <a:endParaRPr lang="zh-CN" altLang="en-US" sz="2800" b="1" dirty="0">
              <a:latin typeface="+mn-ea"/>
            </a:endParaRPr>
          </a:p>
        </p:txBody>
      </p:sp>
      <p:sp>
        <p:nvSpPr>
          <p:cNvPr id="9" name="文本框 8">
            <a:extLst>
              <a:ext uri="{FF2B5EF4-FFF2-40B4-BE49-F238E27FC236}">
                <a16:creationId xmlns:a16="http://schemas.microsoft.com/office/drawing/2014/main" id="{7FEDB6E0-B904-452A-A303-8D39747C59B7}"/>
              </a:ext>
            </a:extLst>
          </p:cNvPr>
          <p:cNvSpPr txBox="1"/>
          <p:nvPr/>
        </p:nvSpPr>
        <p:spPr>
          <a:xfrm>
            <a:off x="541538" y="2474893"/>
            <a:ext cx="11123720" cy="954107"/>
          </a:xfrm>
          <a:prstGeom prst="rect">
            <a:avLst/>
          </a:prstGeom>
          <a:noFill/>
        </p:spPr>
        <p:txBody>
          <a:bodyPr wrap="square" rtlCol="0">
            <a:spAutoFit/>
          </a:bodyPr>
          <a:lstStyle/>
          <a:p>
            <a:r>
              <a:rPr lang="zh-CN" altLang="en-US" sz="2800" b="1" dirty="0">
                <a:latin typeface="+mn-ea"/>
              </a:rPr>
              <a:t>    随时间按正弦规律变化的电压</a:t>
            </a:r>
            <a:r>
              <a:rPr lang="en-US" altLang="zh-CN" sz="2800" b="1" dirty="0">
                <a:latin typeface="+mn-ea"/>
              </a:rPr>
              <a:t>u(t)</a:t>
            </a:r>
            <a:r>
              <a:rPr lang="zh-CN" altLang="en-US" sz="2800" b="1" dirty="0">
                <a:latin typeface="+mn-ea"/>
              </a:rPr>
              <a:t>和电流</a:t>
            </a:r>
            <a:r>
              <a:rPr lang="en-US" altLang="zh-CN" sz="2800" b="1" dirty="0" err="1">
                <a:latin typeface="+mn-ea"/>
              </a:rPr>
              <a:t>i</a:t>
            </a:r>
            <a:r>
              <a:rPr lang="en-US" altLang="zh-CN" sz="2800" b="1" dirty="0">
                <a:latin typeface="+mn-ea"/>
              </a:rPr>
              <a:t>(t)</a:t>
            </a:r>
            <a:r>
              <a:rPr lang="zh-CN" altLang="en-US" sz="2800" b="1" dirty="0">
                <a:latin typeface="+mn-ea"/>
              </a:rPr>
              <a:t>分别称为正弦电压和正弦电流，统称为</a:t>
            </a:r>
            <a:r>
              <a:rPr lang="zh-CN" altLang="en-US" sz="2800" b="1" dirty="0">
                <a:solidFill>
                  <a:srgbClr val="FF0000"/>
                </a:solidFill>
                <a:latin typeface="+mn-ea"/>
              </a:rPr>
              <a:t>正弦量</a:t>
            </a:r>
            <a:r>
              <a:rPr lang="zh-CN" altLang="en-US" sz="2800" b="1" dirty="0">
                <a:latin typeface="+mn-ea"/>
              </a:rPr>
              <a:t>。 </a:t>
            </a:r>
          </a:p>
        </p:txBody>
      </p:sp>
      <p:sp>
        <p:nvSpPr>
          <p:cNvPr id="10" name="文本框 9">
            <a:extLst>
              <a:ext uri="{FF2B5EF4-FFF2-40B4-BE49-F238E27FC236}">
                <a16:creationId xmlns:a16="http://schemas.microsoft.com/office/drawing/2014/main" id="{8616A9B9-768E-46E3-B151-AE6FF57CAB77}"/>
              </a:ext>
            </a:extLst>
          </p:cNvPr>
          <p:cNvSpPr txBox="1"/>
          <p:nvPr/>
        </p:nvSpPr>
        <p:spPr>
          <a:xfrm>
            <a:off x="534139" y="3831918"/>
            <a:ext cx="11123720" cy="523220"/>
          </a:xfrm>
          <a:prstGeom prst="rect">
            <a:avLst/>
          </a:prstGeom>
          <a:noFill/>
        </p:spPr>
        <p:txBody>
          <a:bodyPr wrap="square" rtlCol="0">
            <a:spAutoFit/>
          </a:bodyPr>
          <a:lstStyle/>
          <a:p>
            <a:r>
              <a:rPr lang="en-US" altLang="zh-CN" sz="2800" b="1" dirty="0">
                <a:solidFill>
                  <a:srgbClr val="FF0000"/>
                </a:solidFill>
                <a:latin typeface="+mn-ea"/>
              </a:rPr>
              <a:t>2</a:t>
            </a:r>
            <a:r>
              <a:rPr lang="zh-CN" altLang="en-US" sz="2800" b="1" dirty="0">
                <a:solidFill>
                  <a:srgbClr val="FF0000"/>
                </a:solidFill>
                <a:latin typeface="+mn-ea"/>
              </a:rPr>
              <a:t>、表示方法</a:t>
            </a:r>
            <a:endParaRPr lang="zh-CN" altLang="en-US" sz="2800" b="1" dirty="0">
              <a:latin typeface="+mn-ea"/>
            </a:endParaRPr>
          </a:p>
        </p:txBody>
      </p:sp>
      <p:sp>
        <p:nvSpPr>
          <p:cNvPr id="11" name="文本框 10">
            <a:extLst>
              <a:ext uri="{FF2B5EF4-FFF2-40B4-BE49-F238E27FC236}">
                <a16:creationId xmlns:a16="http://schemas.microsoft.com/office/drawing/2014/main" id="{01416923-7F8A-4F9C-AFCC-DD2BF6149390}"/>
              </a:ext>
            </a:extLst>
          </p:cNvPr>
          <p:cNvSpPr txBox="1"/>
          <p:nvPr/>
        </p:nvSpPr>
        <p:spPr>
          <a:xfrm>
            <a:off x="541538" y="4522768"/>
            <a:ext cx="11123720" cy="523220"/>
          </a:xfrm>
          <a:prstGeom prst="rect">
            <a:avLst/>
          </a:prstGeom>
          <a:noFill/>
        </p:spPr>
        <p:txBody>
          <a:bodyPr wrap="square" rtlCol="0">
            <a:spAutoFit/>
          </a:bodyPr>
          <a:lstStyle/>
          <a:p>
            <a:r>
              <a:rPr lang="zh-CN" altLang="en-US" sz="2800" b="1" dirty="0">
                <a:latin typeface="+mn-ea"/>
              </a:rPr>
              <a:t>    常用表示方法：</a:t>
            </a:r>
            <a:r>
              <a:rPr lang="zh-CN" altLang="en-US" sz="2800" b="1" dirty="0">
                <a:solidFill>
                  <a:srgbClr val="FF0000"/>
                </a:solidFill>
                <a:latin typeface="+mn-ea"/>
              </a:rPr>
              <a:t>函数表达式</a:t>
            </a:r>
            <a:r>
              <a:rPr lang="zh-CN" altLang="en-US" sz="2800" b="1" dirty="0">
                <a:latin typeface="+mn-ea"/>
              </a:rPr>
              <a:t>、</a:t>
            </a:r>
            <a:r>
              <a:rPr lang="zh-CN" altLang="en-US" sz="2800" b="1" dirty="0">
                <a:solidFill>
                  <a:srgbClr val="FF0000"/>
                </a:solidFill>
                <a:latin typeface="+mn-ea"/>
              </a:rPr>
              <a:t>波形图</a:t>
            </a:r>
          </a:p>
        </p:txBody>
      </p:sp>
    </p:spTree>
    <p:custDataLst>
      <p:tags r:id="rId1"/>
    </p:custDataLst>
    <p:extLst>
      <p:ext uri="{BB962C8B-B14F-4D97-AF65-F5344CB8AC3E}">
        <p14:creationId xmlns:p14="http://schemas.microsoft.com/office/powerpoint/2010/main" val="7583624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p:bldP spid="9" grpId="0"/>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1040413"/>
            <a:ext cx="10078838" cy="523220"/>
          </a:xfrm>
          <a:prstGeom prst="rect">
            <a:avLst/>
          </a:prstGeom>
          <a:noFill/>
        </p:spPr>
        <p:txBody>
          <a:bodyPr wrap="square" rtlCol="0">
            <a:spAutoFit/>
          </a:bodyPr>
          <a:lstStyle/>
          <a:p>
            <a:r>
              <a:rPr lang="zh-CN" altLang="en-US" sz="2800" b="1" dirty="0">
                <a:solidFill>
                  <a:srgbClr val="FF0000"/>
                </a:solidFill>
                <a:latin typeface="+mn-ea"/>
              </a:rPr>
              <a:t>阻抗和导纳</a:t>
            </a:r>
          </a:p>
        </p:txBody>
      </p:sp>
      <p:sp>
        <p:nvSpPr>
          <p:cNvPr id="8" name="文本框 7">
            <a:extLst>
              <a:ext uri="{FF2B5EF4-FFF2-40B4-BE49-F238E27FC236}">
                <a16:creationId xmlns:a16="http://schemas.microsoft.com/office/drawing/2014/main" id="{EC473B69-2249-4CD7-93E9-58BEC991C086}"/>
              </a:ext>
            </a:extLst>
          </p:cNvPr>
          <p:cNvSpPr txBox="1"/>
          <p:nvPr/>
        </p:nvSpPr>
        <p:spPr>
          <a:xfrm>
            <a:off x="913012" y="4700530"/>
            <a:ext cx="10078838" cy="523220"/>
          </a:xfrm>
          <a:prstGeom prst="rect">
            <a:avLst/>
          </a:prstGeom>
          <a:noFill/>
        </p:spPr>
        <p:txBody>
          <a:bodyPr wrap="square" rtlCol="0">
            <a:spAutoFit/>
          </a:bodyPr>
          <a:lstStyle/>
          <a:p>
            <a:r>
              <a:rPr lang="zh-CN" altLang="en-US" sz="2800" b="1" dirty="0">
                <a:latin typeface="+mn-ea"/>
              </a:rPr>
              <a:t>上式中常数</a:t>
            </a:r>
            <a:r>
              <a:rPr lang="en-US" altLang="zh-CN" sz="2800" b="1" i="1" dirty="0">
                <a:latin typeface="Times New Roman" panose="02020603050405020304" pitchFamily="18" charset="0"/>
                <a:cs typeface="Times New Roman" panose="02020603050405020304" pitchFamily="18" charset="0"/>
              </a:rPr>
              <a:t>Z</a:t>
            </a:r>
            <a:r>
              <a:rPr lang="zh-CN" altLang="en-US" sz="2800" b="1" dirty="0">
                <a:latin typeface="+mn-ea"/>
              </a:rPr>
              <a:t>和</a:t>
            </a:r>
            <a:r>
              <a:rPr lang="en-US" altLang="zh-CN" sz="2800" b="1" i="1" dirty="0">
                <a:latin typeface="Times New Roman" panose="02020603050405020304" pitchFamily="18" charset="0"/>
                <a:cs typeface="Times New Roman" panose="02020603050405020304" pitchFamily="18" charset="0"/>
              </a:rPr>
              <a:t>Y</a:t>
            </a:r>
            <a:r>
              <a:rPr lang="zh-CN" altLang="en-US" sz="2800" b="1" dirty="0">
                <a:latin typeface="+mn-ea"/>
              </a:rPr>
              <a:t>分别称为元件的</a:t>
            </a:r>
            <a:r>
              <a:rPr lang="zh-CN" altLang="en-US" sz="2800" b="1" dirty="0">
                <a:solidFill>
                  <a:srgbClr val="FF0000"/>
                </a:solidFill>
                <a:latin typeface="+mn-ea"/>
              </a:rPr>
              <a:t>阻抗（单位</a:t>
            </a:r>
            <a:r>
              <a:rPr lang="en-US" altLang="zh-CN" sz="2800" b="1" dirty="0">
                <a:solidFill>
                  <a:srgbClr val="FF0000"/>
                </a:solidFill>
                <a:latin typeface="+mn-ea"/>
              </a:rPr>
              <a:t>Ω</a:t>
            </a:r>
            <a:r>
              <a:rPr lang="zh-CN" altLang="en-US" sz="2800" b="1" dirty="0">
                <a:solidFill>
                  <a:srgbClr val="FF0000"/>
                </a:solidFill>
                <a:latin typeface="+mn-ea"/>
              </a:rPr>
              <a:t>）</a:t>
            </a:r>
            <a:r>
              <a:rPr lang="zh-CN" altLang="en-US" sz="2800" b="1" dirty="0">
                <a:latin typeface="+mn-ea"/>
              </a:rPr>
              <a:t>和</a:t>
            </a:r>
            <a:r>
              <a:rPr lang="zh-CN" altLang="en-US" sz="2800" b="1" dirty="0">
                <a:solidFill>
                  <a:srgbClr val="FF0000"/>
                </a:solidFill>
                <a:latin typeface="+mn-ea"/>
              </a:rPr>
              <a:t>导纳（单位</a:t>
            </a:r>
            <a:r>
              <a:rPr lang="en-US" altLang="zh-CN" sz="2800" b="1" dirty="0">
                <a:solidFill>
                  <a:srgbClr val="FF0000"/>
                </a:solidFill>
                <a:latin typeface="+mn-ea"/>
              </a:rPr>
              <a:t>S</a:t>
            </a:r>
            <a:r>
              <a:rPr lang="zh-CN" altLang="en-US" sz="2800" b="1" dirty="0">
                <a:solidFill>
                  <a:srgbClr val="FF0000"/>
                </a:solidFill>
                <a:latin typeface="+mn-ea"/>
              </a:rPr>
              <a:t>）</a:t>
            </a:r>
          </a:p>
        </p:txBody>
      </p:sp>
      <p:graphicFrame>
        <p:nvGraphicFramePr>
          <p:cNvPr id="2" name="对象 1">
            <a:extLst>
              <a:ext uri="{FF2B5EF4-FFF2-40B4-BE49-F238E27FC236}">
                <a16:creationId xmlns:a16="http://schemas.microsoft.com/office/drawing/2014/main" id="{1CCBCB65-09F5-4CBF-930C-4B53A61AA03B}"/>
              </a:ext>
            </a:extLst>
          </p:cNvPr>
          <p:cNvGraphicFramePr>
            <a:graphicFrameLocks noChangeAspect="1"/>
          </p:cNvGraphicFramePr>
          <p:nvPr>
            <p:extLst>
              <p:ext uri="{D42A27DB-BD31-4B8C-83A1-F6EECF244321}">
                <p14:modId xmlns:p14="http://schemas.microsoft.com/office/powerpoint/2010/main" val="4094856905"/>
              </p:ext>
            </p:extLst>
          </p:nvPr>
        </p:nvGraphicFramePr>
        <p:xfrm>
          <a:off x="6824662" y="2193813"/>
          <a:ext cx="2276475" cy="1492250"/>
        </p:xfrm>
        <a:graphic>
          <a:graphicData uri="http://schemas.openxmlformats.org/presentationml/2006/ole">
            <mc:AlternateContent xmlns:mc="http://schemas.openxmlformats.org/markup-compatibility/2006">
              <mc:Choice xmlns:v="urn:schemas-microsoft-com:vml" Requires="v">
                <p:oleObj spid="_x0000_s137308" name="Equation" r:id="rId5" imgW="774360" imgH="507960" progId="Equation.DSMT4">
                  <p:embed/>
                </p:oleObj>
              </mc:Choice>
              <mc:Fallback>
                <p:oleObj name="Equation" r:id="rId5" imgW="774360" imgH="507960" progId="Equation.DSMT4">
                  <p:embed/>
                  <p:pic>
                    <p:nvPicPr>
                      <p:cNvPr id="0" name=""/>
                      <p:cNvPicPr/>
                      <p:nvPr/>
                    </p:nvPicPr>
                    <p:blipFill>
                      <a:blip r:embed="rId6"/>
                      <a:stretch>
                        <a:fillRect/>
                      </a:stretch>
                    </p:blipFill>
                    <p:spPr>
                      <a:xfrm>
                        <a:off x="6824662" y="2193813"/>
                        <a:ext cx="2276475" cy="149225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27558849-87B7-4592-A292-1F23F277825F}"/>
              </a:ext>
            </a:extLst>
          </p:cNvPr>
          <p:cNvGraphicFramePr>
            <a:graphicFrameLocks noChangeAspect="1"/>
          </p:cNvGraphicFramePr>
          <p:nvPr>
            <p:extLst>
              <p:ext uri="{D42A27DB-BD31-4B8C-83A1-F6EECF244321}">
                <p14:modId xmlns:p14="http://schemas.microsoft.com/office/powerpoint/2010/main" val="2662035881"/>
              </p:ext>
            </p:extLst>
          </p:nvPr>
        </p:nvGraphicFramePr>
        <p:xfrm>
          <a:off x="3130550" y="1898650"/>
          <a:ext cx="2625725" cy="2171700"/>
        </p:xfrm>
        <a:graphic>
          <a:graphicData uri="http://schemas.openxmlformats.org/presentationml/2006/ole">
            <mc:AlternateContent xmlns:mc="http://schemas.openxmlformats.org/markup-compatibility/2006">
              <mc:Choice xmlns:v="urn:schemas-microsoft-com:vml" Requires="v">
                <p:oleObj spid="_x0000_s137309" name="Equation" r:id="rId7" imgW="952200" imgH="787320" progId="Equation.DSMT4">
                  <p:embed/>
                </p:oleObj>
              </mc:Choice>
              <mc:Fallback>
                <p:oleObj name="Equation" r:id="rId7" imgW="952200" imgH="787320" progId="Equation.DSMT4">
                  <p:embed/>
                  <p:pic>
                    <p:nvPicPr>
                      <p:cNvPr id="0" name=""/>
                      <p:cNvPicPr/>
                      <p:nvPr/>
                    </p:nvPicPr>
                    <p:blipFill>
                      <a:blip r:embed="rId8"/>
                      <a:stretch>
                        <a:fillRect/>
                      </a:stretch>
                    </p:blipFill>
                    <p:spPr>
                      <a:xfrm>
                        <a:off x="3130550" y="1898650"/>
                        <a:ext cx="2625725" cy="21717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7755968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945163"/>
            <a:ext cx="10078838" cy="523220"/>
          </a:xfrm>
          <a:prstGeom prst="rect">
            <a:avLst/>
          </a:prstGeom>
          <a:noFill/>
        </p:spPr>
        <p:txBody>
          <a:bodyPr wrap="square" rtlCol="0">
            <a:spAutoFit/>
          </a:bodyPr>
          <a:lstStyle/>
          <a:p>
            <a:r>
              <a:rPr lang="zh-CN" altLang="en-US" sz="2800" b="1" dirty="0">
                <a:solidFill>
                  <a:srgbClr val="FF0000"/>
                </a:solidFill>
                <a:latin typeface="+mn-ea"/>
              </a:rPr>
              <a:t>相量模型</a:t>
            </a:r>
            <a:r>
              <a:rPr lang="en-US" altLang="zh-CN" sz="2800" b="1" dirty="0">
                <a:solidFill>
                  <a:srgbClr val="FF0000"/>
                </a:solidFill>
                <a:latin typeface="+mn-ea"/>
              </a:rPr>
              <a:t> vs </a:t>
            </a:r>
            <a:r>
              <a:rPr lang="zh-CN" altLang="en-US" sz="2800" b="1" dirty="0">
                <a:solidFill>
                  <a:srgbClr val="FF0000"/>
                </a:solidFill>
                <a:latin typeface="+mn-ea"/>
              </a:rPr>
              <a:t>时域模型</a:t>
            </a:r>
          </a:p>
        </p:txBody>
      </p:sp>
      <p:graphicFrame>
        <p:nvGraphicFramePr>
          <p:cNvPr id="4" name="表格 3">
            <a:extLst>
              <a:ext uri="{FF2B5EF4-FFF2-40B4-BE49-F238E27FC236}">
                <a16:creationId xmlns:a16="http://schemas.microsoft.com/office/drawing/2014/main" id="{9787D782-40FD-4BDA-B1A6-28AB5E672D50}"/>
              </a:ext>
            </a:extLst>
          </p:cNvPr>
          <p:cNvGraphicFramePr>
            <a:graphicFrameLocks noGrp="1"/>
          </p:cNvGraphicFramePr>
          <p:nvPr>
            <p:extLst>
              <p:ext uri="{D42A27DB-BD31-4B8C-83A1-F6EECF244321}">
                <p14:modId xmlns:p14="http://schemas.microsoft.com/office/powerpoint/2010/main" val="1547856524"/>
              </p:ext>
            </p:extLst>
          </p:nvPr>
        </p:nvGraphicFramePr>
        <p:xfrm>
          <a:off x="913012" y="1778545"/>
          <a:ext cx="10497939" cy="4724400"/>
        </p:xfrm>
        <a:graphic>
          <a:graphicData uri="http://schemas.openxmlformats.org/drawingml/2006/table">
            <a:tbl>
              <a:tblPr firstRow="1" bandRow="1">
                <a:tableStyleId>{5940675A-B579-460E-94D1-54222C63F5DA}</a:tableStyleId>
              </a:tblPr>
              <a:tblGrid>
                <a:gridCol w="3499313">
                  <a:extLst>
                    <a:ext uri="{9D8B030D-6E8A-4147-A177-3AD203B41FA5}">
                      <a16:colId xmlns:a16="http://schemas.microsoft.com/office/drawing/2014/main" val="2113320955"/>
                    </a:ext>
                  </a:extLst>
                </a:gridCol>
                <a:gridCol w="3499313">
                  <a:extLst>
                    <a:ext uri="{9D8B030D-6E8A-4147-A177-3AD203B41FA5}">
                      <a16:colId xmlns:a16="http://schemas.microsoft.com/office/drawing/2014/main" val="3414874728"/>
                    </a:ext>
                  </a:extLst>
                </a:gridCol>
                <a:gridCol w="3499313">
                  <a:extLst>
                    <a:ext uri="{9D8B030D-6E8A-4147-A177-3AD203B41FA5}">
                      <a16:colId xmlns:a16="http://schemas.microsoft.com/office/drawing/2014/main" val="3918378285"/>
                    </a:ext>
                  </a:extLst>
                </a:gridCol>
              </a:tblGrid>
              <a:tr h="370840">
                <a:tc>
                  <a:txBody>
                    <a:bodyPr/>
                    <a:lstStyle/>
                    <a:p>
                      <a:endParaRPr lang="zh-CN" altLang="en-US" sz="2800" b="1" dirty="0">
                        <a:latin typeface="+mn-ea"/>
                        <a:ea typeface="+mn-ea"/>
                      </a:endParaRPr>
                    </a:p>
                  </a:txBody>
                  <a:tcPr/>
                </a:tc>
                <a:tc>
                  <a:txBody>
                    <a:bodyPr/>
                    <a:lstStyle/>
                    <a:p>
                      <a:pPr algn="ctr"/>
                      <a:r>
                        <a:rPr lang="zh-CN" altLang="en-US" sz="2800" b="1" dirty="0">
                          <a:latin typeface="+mn-ea"/>
                          <a:ea typeface="+mn-ea"/>
                        </a:rPr>
                        <a:t>相同点</a:t>
                      </a:r>
                    </a:p>
                  </a:txBody>
                  <a:tcPr/>
                </a:tc>
                <a:tc>
                  <a:txBody>
                    <a:bodyPr/>
                    <a:lstStyle/>
                    <a:p>
                      <a:pPr algn="ctr"/>
                      <a:r>
                        <a:rPr lang="zh-CN" altLang="en-US" sz="2800" b="1" dirty="0">
                          <a:latin typeface="+mn-ea"/>
                          <a:ea typeface="+mn-ea"/>
                        </a:rPr>
                        <a:t>不同点</a:t>
                      </a:r>
                    </a:p>
                  </a:txBody>
                  <a:tcPr/>
                </a:tc>
                <a:extLst>
                  <a:ext uri="{0D108BD9-81ED-4DB2-BD59-A6C34878D82A}">
                    <a16:rowId xmlns:a16="http://schemas.microsoft.com/office/drawing/2014/main" val="3217065732"/>
                  </a:ext>
                </a:extLst>
              </a:tr>
              <a:tr h="370840">
                <a:tc>
                  <a:txBody>
                    <a:bodyPr/>
                    <a:lstStyle/>
                    <a:p>
                      <a:pPr algn="ctr"/>
                      <a:r>
                        <a:rPr lang="zh-CN" altLang="en-US" sz="2800" b="1" dirty="0">
                          <a:latin typeface="+mn-ea"/>
                          <a:ea typeface="+mn-ea"/>
                        </a:rPr>
                        <a:t>相量模型</a:t>
                      </a:r>
                      <a:r>
                        <a:rPr lang="en-US" altLang="zh-CN" sz="2800" b="1" dirty="0">
                          <a:latin typeface="+mn-ea"/>
                          <a:ea typeface="+mn-ea"/>
                        </a:rPr>
                        <a:t> </a:t>
                      </a:r>
                      <a:endParaRPr lang="zh-CN" altLang="en-US" sz="2800" b="1" dirty="0">
                        <a:latin typeface="+mn-ea"/>
                        <a:ea typeface="+mn-ea"/>
                      </a:endParaRPr>
                    </a:p>
                  </a:txBody>
                  <a:tcPr anchor="ctr"/>
                </a:tc>
                <a:tc rowSpan="2">
                  <a:txBody>
                    <a:bodyPr/>
                    <a:lstStyle/>
                    <a:p>
                      <a:r>
                        <a:rPr lang="zh-CN" altLang="en-US" sz="2400" b="1" dirty="0">
                          <a:effectLst>
                            <a:outerShdw blurRad="38100" dist="38100" dir="2700000" algn="tl">
                              <a:srgbClr val="C0C0C0"/>
                            </a:outerShdw>
                          </a:effectLst>
                          <a:latin typeface="+mn-ea"/>
                          <a:ea typeface="+mn-ea"/>
                        </a:rPr>
                        <a:t>电路分析依据两类约束关系（</a:t>
                      </a:r>
                      <a:r>
                        <a:rPr lang="en-US" altLang="zh-CN" sz="2400" b="1" dirty="0">
                          <a:effectLst>
                            <a:outerShdw blurRad="38100" dist="38100" dir="2700000" algn="tl">
                              <a:srgbClr val="C0C0C0"/>
                            </a:outerShdw>
                          </a:effectLst>
                          <a:latin typeface="+mn-ea"/>
                          <a:ea typeface="+mn-ea"/>
                        </a:rPr>
                        <a:t>KVL\KCL</a:t>
                      </a:r>
                      <a:r>
                        <a:rPr lang="zh-CN" altLang="en-US" sz="2400" b="1" dirty="0">
                          <a:effectLst>
                            <a:outerShdw blurRad="38100" dist="38100" dir="2700000" algn="tl">
                              <a:srgbClr val="C0C0C0"/>
                            </a:outerShdw>
                          </a:effectLst>
                          <a:latin typeface="+mn-ea"/>
                          <a:ea typeface="+mn-ea"/>
                        </a:rPr>
                        <a:t>、伏安关系）</a:t>
                      </a:r>
                      <a:endParaRPr lang="zh-CN" altLang="en-US" sz="2400" b="1" dirty="0">
                        <a:latin typeface="+mn-ea"/>
                        <a:ea typeface="+mn-ea"/>
                      </a:endParaRPr>
                    </a:p>
                  </a:txBody>
                  <a:tcPr anchor="ctr"/>
                </a:tc>
                <a:tc>
                  <a:txBody>
                    <a:bodyPr/>
                    <a:lstStyle/>
                    <a:p>
                      <a:r>
                        <a:rPr lang="en-US" altLang="zh-CN" sz="2400" b="1" dirty="0">
                          <a:effectLst>
                            <a:outerShdw blurRad="38100" dist="38100" dir="2700000" algn="tl">
                              <a:srgbClr val="C0C0C0"/>
                            </a:outerShdw>
                          </a:effectLst>
                          <a:latin typeface="+mn-ea"/>
                          <a:ea typeface="+mn-ea"/>
                        </a:rPr>
                        <a:t>1</a:t>
                      </a:r>
                      <a:r>
                        <a:rPr lang="zh-CN" altLang="en-US" sz="2400" b="1" dirty="0">
                          <a:effectLst>
                            <a:outerShdw blurRad="38100" dist="38100" dir="2700000" algn="tl">
                              <a:srgbClr val="C0C0C0"/>
                            </a:outerShdw>
                          </a:effectLst>
                          <a:latin typeface="+mn-ea"/>
                          <a:ea typeface="+mn-ea"/>
                        </a:rPr>
                        <a:t>、复数方程</a:t>
                      </a:r>
                      <a:endParaRPr lang="en-US" altLang="zh-CN" sz="2400" b="1" dirty="0">
                        <a:effectLst>
                          <a:outerShdw blurRad="38100" dist="38100" dir="2700000" algn="tl">
                            <a:srgbClr val="C0C0C0"/>
                          </a:outerShdw>
                        </a:effectLst>
                        <a:latin typeface="+mn-ea"/>
                        <a:ea typeface="+mn-ea"/>
                      </a:endParaRPr>
                    </a:p>
                    <a:p>
                      <a:r>
                        <a:rPr lang="en-US" altLang="zh-CN" sz="2400" b="1" dirty="0">
                          <a:effectLst>
                            <a:outerShdw blurRad="38100" dist="38100" dir="2700000" algn="tl">
                              <a:srgbClr val="C0C0C0"/>
                            </a:outerShdw>
                          </a:effectLst>
                          <a:latin typeface="+mn-ea"/>
                          <a:ea typeface="+mn-ea"/>
                        </a:rPr>
                        <a:t>2</a:t>
                      </a:r>
                      <a:r>
                        <a:rPr lang="zh-CN" altLang="en-US" sz="2400" b="1" dirty="0">
                          <a:effectLst>
                            <a:outerShdw blurRad="38100" dist="38100" dir="2700000" algn="tl">
                              <a:srgbClr val="C0C0C0"/>
                            </a:outerShdw>
                          </a:effectLst>
                          <a:latin typeface="+mn-ea"/>
                          <a:ea typeface="+mn-ea"/>
                        </a:rPr>
                        <a:t>、电压电流用相量表示</a:t>
                      </a:r>
                      <a:endParaRPr lang="en-US" altLang="zh-CN" sz="2400" b="1" dirty="0">
                        <a:effectLst>
                          <a:outerShdw blurRad="38100" dist="38100" dir="2700000" algn="tl">
                            <a:srgbClr val="C0C0C0"/>
                          </a:outerShdw>
                        </a:effectLst>
                        <a:latin typeface="+mn-ea"/>
                        <a:ea typeface="+mn-ea"/>
                      </a:endParaRPr>
                    </a:p>
                    <a:p>
                      <a:r>
                        <a:rPr lang="en-US" altLang="zh-CN" sz="2400" b="1" dirty="0">
                          <a:effectLst>
                            <a:outerShdw blurRad="38100" dist="38100" dir="2700000" algn="tl">
                              <a:srgbClr val="C0C0C0"/>
                            </a:outerShdw>
                          </a:effectLst>
                          <a:latin typeface="+mn-ea"/>
                          <a:ea typeface="+mn-ea"/>
                        </a:rPr>
                        <a:t>3</a:t>
                      </a:r>
                      <a:r>
                        <a:rPr lang="zh-CN" altLang="en-US" sz="2400" b="1" dirty="0">
                          <a:effectLst>
                            <a:outerShdw blurRad="38100" dist="38100" dir="2700000" algn="tl">
                              <a:srgbClr val="C0C0C0"/>
                            </a:outerShdw>
                          </a:effectLst>
                          <a:latin typeface="+mn-ea"/>
                          <a:ea typeface="+mn-ea"/>
                        </a:rPr>
                        <a:t>、无源元件用电阻</a:t>
                      </a:r>
                      <a:r>
                        <a:rPr lang="en-US" altLang="zh-CN" sz="2400" b="1" dirty="0">
                          <a:effectLst>
                            <a:outerShdw blurRad="38100" dist="38100" dir="2700000" algn="tl">
                              <a:srgbClr val="C0C0C0"/>
                            </a:outerShdw>
                          </a:effectLst>
                          <a:latin typeface="+mn-ea"/>
                          <a:ea typeface="+mn-ea"/>
                        </a:rPr>
                        <a:t>R</a:t>
                      </a:r>
                      <a:r>
                        <a:rPr lang="zh-CN" altLang="en-US" sz="2400" b="1" dirty="0">
                          <a:effectLst>
                            <a:outerShdw blurRad="38100" dist="38100" dir="2700000" algn="tl">
                              <a:srgbClr val="C0C0C0"/>
                            </a:outerShdw>
                          </a:effectLst>
                          <a:latin typeface="+mn-ea"/>
                          <a:ea typeface="+mn-ea"/>
                        </a:rPr>
                        <a:t>、电感</a:t>
                      </a:r>
                      <a:r>
                        <a:rPr lang="en-US" altLang="zh-CN" sz="2400" b="1" dirty="0">
                          <a:effectLst>
                            <a:outerShdw blurRad="38100" dist="38100" dir="2700000" algn="tl">
                              <a:srgbClr val="C0C0C0"/>
                            </a:outerShdw>
                          </a:effectLst>
                          <a:latin typeface="+mn-ea"/>
                          <a:ea typeface="+mn-ea"/>
                        </a:rPr>
                        <a:t>L</a:t>
                      </a:r>
                      <a:r>
                        <a:rPr lang="zh-CN" altLang="en-US" sz="2400" b="1" dirty="0">
                          <a:effectLst>
                            <a:outerShdw blurRad="38100" dist="38100" dir="2700000" algn="tl">
                              <a:srgbClr val="C0C0C0"/>
                            </a:outerShdw>
                          </a:effectLst>
                          <a:latin typeface="+mn-ea"/>
                          <a:ea typeface="+mn-ea"/>
                        </a:rPr>
                        <a:t>和电容</a:t>
                      </a:r>
                      <a:r>
                        <a:rPr lang="en-US" altLang="zh-CN" sz="2400" b="1" dirty="0">
                          <a:effectLst>
                            <a:outerShdw blurRad="38100" dist="38100" dir="2700000" algn="tl">
                              <a:srgbClr val="C0C0C0"/>
                            </a:outerShdw>
                          </a:effectLst>
                          <a:latin typeface="+mn-ea"/>
                          <a:ea typeface="+mn-ea"/>
                        </a:rPr>
                        <a:t>C</a:t>
                      </a:r>
                      <a:r>
                        <a:rPr lang="zh-CN" altLang="en-US" sz="2400" b="1" dirty="0">
                          <a:effectLst>
                            <a:outerShdw blurRad="38100" dist="38100" dir="2700000" algn="tl">
                              <a:srgbClr val="C0C0C0"/>
                            </a:outerShdw>
                          </a:effectLst>
                          <a:latin typeface="+mn-ea"/>
                          <a:ea typeface="+mn-ea"/>
                        </a:rPr>
                        <a:t>所对应的阻抗</a:t>
                      </a:r>
                      <a:r>
                        <a:rPr lang="en-US" altLang="zh-CN" sz="2400" b="1" dirty="0">
                          <a:effectLst>
                            <a:outerShdw blurRad="38100" dist="38100" dir="2700000" algn="tl">
                              <a:srgbClr val="C0C0C0"/>
                            </a:outerShdw>
                          </a:effectLst>
                          <a:latin typeface="+mn-ea"/>
                          <a:ea typeface="+mn-ea"/>
                        </a:rPr>
                        <a:t>Z</a:t>
                      </a:r>
                      <a:r>
                        <a:rPr lang="zh-CN" altLang="en-US" sz="2400" b="1" dirty="0">
                          <a:effectLst>
                            <a:outerShdw blurRad="38100" dist="38100" dir="2700000" algn="tl">
                              <a:srgbClr val="C0C0C0"/>
                            </a:outerShdw>
                          </a:effectLst>
                          <a:latin typeface="+mn-ea"/>
                          <a:ea typeface="+mn-ea"/>
                        </a:rPr>
                        <a:t>或导纳</a:t>
                      </a:r>
                      <a:r>
                        <a:rPr lang="en-US" altLang="zh-CN" sz="2400" b="1" dirty="0">
                          <a:effectLst>
                            <a:outerShdw blurRad="38100" dist="38100" dir="2700000" algn="tl">
                              <a:srgbClr val="C0C0C0"/>
                            </a:outerShdw>
                          </a:effectLst>
                          <a:latin typeface="+mn-ea"/>
                          <a:ea typeface="+mn-ea"/>
                        </a:rPr>
                        <a:t>Y</a:t>
                      </a:r>
                      <a:r>
                        <a:rPr lang="zh-CN" altLang="en-US" sz="2400" b="1" dirty="0">
                          <a:effectLst>
                            <a:outerShdw blurRad="38100" dist="38100" dir="2700000" algn="tl">
                              <a:srgbClr val="C0C0C0"/>
                            </a:outerShdw>
                          </a:effectLst>
                          <a:latin typeface="+mn-ea"/>
                          <a:ea typeface="+mn-ea"/>
                        </a:rPr>
                        <a:t>表示</a:t>
                      </a:r>
                      <a:endParaRPr lang="zh-CN" altLang="en-US" sz="2400" b="1" dirty="0">
                        <a:latin typeface="+mn-ea"/>
                        <a:ea typeface="+mn-ea"/>
                      </a:endParaRPr>
                    </a:p>
                  </a:txBody>
                  <a:tcPr/>
                </a:tc>
                <a:extLst>
                  <a:ext uri="{0D108BD9-81ED-4DB2-BD59-A6C34878D82A}">
                    <a16:rowId xmlns:a16="http://schemas.microsoft.com/office/drawing/2014/main" val="3935414703"/>
                  </a:ext>
                </a:extLst>
              </a:tr>
              <a:tr h="370840">
                <a:tc>
                  <a:txBody>
                    <a:bodyPr/>
                    <a:lstStyle/>
                    <a:p>
                      <a:pPr algn="ctr"/>
                      <a:r>
                        <a:rPr lang="zh-CN" altLang="en-US" sz="2800" b="1" dirty="0">
                          <a:latin typeface="+mn-ea"/>
                          <a:ea typeface="+mn-ea"/>
                        </a:rPr>
                        <a:t>时域模型</a:t>
                      </a:r>
                    </a:p>
                  </a:txBody>
                  <a:tcPr anchor="ctr"/>
                </a:tc>
                <a:tc vMerge="1">
                  <a:txBody>
                    <a:bodyPr/>
                    <a:lstStyle/>
                    <a:p>
                      <a:endParaRPr lang="zh-CN" altLang="en-US" dirty="0"/>
                    </a:p>
                  </a:txBody>
                  <a:tcPr/>
                </a:tc>
                <a:tc>
                  <a:txBody>
                    <a:bodyPr/>
                    <a:lstStyle/>
                    <a:p>
                      <a:r>
                        <a:rPr lang="en-US" altLang="zh-CN" sz="2400" b="1" dirty="0">
                          <a:effectLst>
                            <a:outerShdw blurRad="38100" dist="38100" dir="2700000" algn="tl">
                              <a:srgbClr val="C0C0C0"/>
                            </a:outerShdw>
                          </a:effectLst>
                          <a:latin typeface="+mn-ea"/>
                          <a:ea typeface="+mn-ea"/>
                        </a:rPr>
                        <a:t>1</a:t>
                      </a:r>
                      <a:r>
                        <a:rPr lang="zh-CN" altLang="en-US" sz="2400" b="1" dirty="0">
                          <a:effectLst>
                            <a:outerShdw blurRad="38100" dist="38100" dir="2700000" algn="tl">
                              <a:srgbClr val="C0C0C0"/>
                            </a:outerShdw>
                          </a:effectLst>
                          <a:latin typeface="+mn-ea"/>
                          <a:ea typeface="+mn-ea"/>
                        </a:rPr>
                        <a:t>、实数方程</a:t>
                      </a:r>
                      <a:endParaRPr lang="en-US" altLang="zh-CN" sz="2400" b="1" dirty="0">
                        <a:effectLst>
                          <a:outerShdw blurRad="38100" dist="38100" dir="2700000" algn="tl">
                            <a:srgbClr val="C0C0C0"/>
                          </a:outerShdw>
                        </a:effectLst>
                        <a:latin typeface="+mn-ea"/>
                        <a:ea typeface="+mn-ea"/>
                      </a:endParaRPr>
                    </a:p>
                    <a:p>
                      <a:r>
                        <a:rPr lang="en-US" altLang="zh-CN" sz="2400" b="1" dirty="0">
                          <a:effectLst>
                            <a:outerShdw blurRad="38100" dist="38100" dir="2700000" algn="tl">
                              <a:srgbClr val="C0C0C0"/>
                            </a:outerShdw>
                          </a:effectLst>
                          <a:latin typeface="+mn-ea"/>
                          <a:ea typeface="+mn-ea"/>
                        </a:rPr>
                        <a:t>2</a:t>
                      </a:r>
                      <a:r>
                        <a:rPr lang="zh-CN" altLang="en-US" sz="2400" b="1" dirty="0">
                          <a:effectLst>
                            <a:outerShdw blurRad="38100" dist="38100" dir="2700000" algn="tl">
                              <a:srgbClr val="C0C0C0"/>
                            </a:outerShdw>
                          </a:effectLst>
                          <a:latin typeface="+mn-ea"/>
                          <a:ea typeface="+mn-ea"/>
                        </a:rPr>
                        <a:t>、电压电流是随时间变化的函数</a:t>
                      </a:r>
                      <a:endParaRPr lang="en-US" altLang="zh-CN" sz="2400" b="1" dirty="0">
                        <a:effectLst>
                          <a:outerShdw blurRad="38100" dist="38100" dir="2700000" algn="tl">
                            <a:srgbClr val="C0C0C0"/>
                          </a:outerShdw>
                        </a:effectLst>
                        <a:latin typeface="+mn-ea"/>
                        <a:ea typeface="+mn-ea"/>
                      </a:endParaRPr>
                    </a:p>
                    <a:p>
                      <a:r>
                        <a:rPr lang="en-US" altLang="zh-CN" sz="2400" b="1" dirty="0">
                          <a:effectLst>
                            <a:outerShdw blurRad="38100" dist="38100" dir="2700000" algn="tl">
                              <a:srgbClr val="C0C0C0"/>
                            </a:outerShdw>
                          </a:effectLst>
                          <a:latin typeface="+mn-ea"/>
                          <a:ea typeface="+mn-ea"/>
                        </a:rPr>
                        <a:t>3</a:t>
                      </a:r>
                      <a:r>
                        <a:rPr lang="zh-CN" altLang="en-US" sz="2400" b="1" dirty="0">
                          <a:effectLst>
                            <a:outerShdw blurRad="38100" dist="38100" dir="2700000" algn="tl">
                              <a:srgbClr val="C0C0C0"/>
                            </a:outerShdw>
                          </a:effectLst>
                          <a:latin typeface="+mn-ea"/>
                          <a:ea typeface="+mn-ea"/>
                        </a:rPr>
                        <a:t>、无源元件用电阻</a:t>
                      </a:r>
                      <a:r>
                        <a:rPr lang="en-US" altLang="zh-CN" sz="2400" b="1" dirty="0">
                          <a:effectLst>
                            <a:outerShdw blurRad="38100" dist="38100" dir="2700000" algn="tl">
                              <a:srgbClr val="C0C0C0"/>
                            </a:outerShdw>
                          </a:effectLst>
                          <a:latin typeface="+mn-ea"/>
                          <a:ea typeface="+mn-ea"/>
                        </a:rPr>
                        <a:t>R</a:t>
                      </a:r>
                      <a:r>
                        <a:rPr lang="zh-CN" altLang="en-US" sz="2400" b="1" dirty="0">
                          <a:effectLst>
                            <a:outerShdw blurRad="38100" dist="38100" dir="2700000" algn="tl">
                              <a:srgbClr val="C0C0C0"/>
                            </a:outerShdw>
                          </a:effectLst>
                          <a:latin typeface="+mn-ea"/>
                          <a:ea typeface="+mn-ea"/>
                        </a:rPr>
                        <a:t>、电感</a:t>
                      </a:r>
                      <a:r>
                        <a:rPr lang="en-US" altLang="zh-CN" sz="2400" b="1" dirty="0">
                          <a:effectLst>
                            <a:outerShdw blurRad="38100" dist="38100" dir="2700000" algn="tl">
                              <a:srgbClr val="C0C0C0"/>
                            </a:outerShdw>
                          </a:effectLst>
                          <a:latin typeface="+mn-ea"/>
                          <a:ea typeface="+mn-ea"/>
                        </a:rPr>
                        <a:t>L</a:t>
                      </a:r>
                      <a:r>
                        <a:rPr lang="zh-CN" altLang="en-US" sz="2400" b="1" dirty="0">
                          <a:effectLst>
                            <a:outerShdw blurRad="38100" dist="38100" dir="2700000" algn="tl">
                              <a:srgbClr val="C0C0C0"/>
                            </a:outerShdw>
                          </a:effectLst>
                          <a:latin typeface="+mn-ea"/>
                          <a:ea typeface="+mn-ea"/>
                        </a:rPr>
                        <a:t>和电容</a:t>
                      </a:r>
                      <a:r>
                        <a:rPr lang="en-US" altLang="zh-CN" sz="2400" b="1" dirty="0">
                          <a:effectLst>
                            <a:outerShdw blurRad="38100" dist="38100" dir="2700000" algn="tl">
                              <a:srgbClr val="C0C0C0"/>
                            </a:outerShdw>
                          </a:effectLst>
                          <a:latin typeface="+mn-ea"/>
                          <a:ea typeface="+mn-ea"/>
                        </a:rPr>
                        <a:t>C</a:t>
                      </a:r>
                      <a:r>
                        <a:rPr lang="zh-CN" altLang="en-US" sz="2400" b="1" dirty="0">
                          <a:effectLst>
                            <a:outerShdw blurRad="38100" dist="38100" dir="2700000" algn="tl">
                              <a:srgbClr val="C0C0C0"/>
                            </a:outerShdw>
                          </a:effectLst>
                          <a:latin typeface="+mn-ea"/>
                          <a:ea typeface="+mn-ea"/>
                        </a:rPr>
                        <a:t>的参数表示</a:t>
                      </a:r>
                      <a:endParaRPr lang="zh-CN" altLang="en-US" sz="2400" b="1" dirty="0">
                        <a:latin typeface="+mn-ea"/>
                        <a:ea typeface="+mn-ea"/>
                      </a:endParaRPr>
                    </a:p>
                  </a:txBody>
                  <a:tcPr/>
                </a:tc>
                <a:extLst>
                  <a:ext uri="{0D108BD9-81ED-4DB2-BD59-A6C34878D82A}">
                    <a16:rowId xmlns:a16="http://schemas.microsoft.com/office/drawing/2014/main" val="2150820432"/>
                  </a:ext>
                </a:extLst>
              </a:tr>
            </a:tbl>
          </a:graphicData>
        </a:graphic>
      </p:graphicFrame>
    </p:spTree>
    <p:custDataLst>
      <p:tags r:id="rId1"/>
    </p:custDataLst>
    <p:extLst>
      <p:ext uri="{BB962C8B-B14F-4D97-AF65-F5344CB8AC3E}">
        <p14:creationId xmlns:p14="http://schemas.microsoft.com/office/powerpoint/2010/main" val="41031226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1185614"/>
            <a:ext cx="10078838" cy="523220"/>
          </a:xfrm>
          <a:prstGeom prst="rect">
            <a:avLst/>
          </a:prstGeom>
          <a:noFill/>
        </p:spPr>
        <p:txBody>
          <a:bodyPr wrap="square" rtlCol="0">
            <a:spAutoFit/>
          </a:bodyPr>
          <a:lstStyle/>
          <a:p>
            <a:r>
              <a:rPr lang="zh-CN" altLang="en-US" sz="2800" b="1" dirty="0">
                <a:solidFill>
                  <a:srgbClr val="FF0000"/>
                </a:solidFill>
                <a:latin typeface="+mn-ea"/>
              </a:rPr>
              <a:t>运用相量模型进行正弦稳态电路分析的一般步骤：</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2090172"/>
            <a:ext cx="10078838" cy="2677656"/>
          </a:xfrm>
          <a:prstGeom prst="rect">
            <a:avLst/>
          </a:prstGeom>
          <a:noFill/>
        </p:spPr>
        <p:txBody>
          <a:bodyPr wrap="square" rtlCol="0">
            <a:spAutoFit/>
          </a:bodyPr>
          <a:lstStyle/>
          <a:p>
            <a:pPr marL="514350" indent="-514350">
              <a:buAutoNum type="arabicParenBoth"/>
            </a:pPr>
            <a:r>
              <a:rPr lang="zh-CN" altLang="en-US" sz="2800" b="1" dirty="0">
                <a:latin typeface="+mn-ea"/>
              </a:rPr>
              <a:t> 写出已知正弦量的相量及各无源元件的阻抗或导纳；</a:t>
            </a:r>
            <a:endParaRPr lang="en-US" altLang="zh-CN" sz="2800" b="1" dirty="0">
              <a:latin typeface="+mn-ea"/>
            </a:endParaRPr>
          </a:p>
          <a:p>
            <a:pPr marL="514350" indent="-514350">
              <a:buAutoNum type="arabicParenBoth"/>
            </a:pPr>
            <a:endParaRPr lang="en-US" altLang="zh-CN" sz="2800" b="1" dirty="0">
              <a:latin typeface="+mn-ea"/>
            </a:endParaRPr>
          </a:p>
          <a:p>
            <a:pPr marL="514350" indent="-514350">
              <a:buAutoNum type="arabicParenBoth"/>
            </a:pPr>
            <a:r>
              <a:rPr lang="zh-CN" altLang="en-US" sz="2800" b="1" dirty="0">
                <a:latin typeface="+mn-ea"/>
              </a:rPr>
              <a:t> 做出原电路的相量模型，列出相应的相量关系，求解待求量的相量；</a:t>
            </a:r>
            <a:endParaRPr lang="en-US" altLang="zh-CN" sz="2800" b="1" dirty="0">
              <a:latin typeface="+mn-ea"/>
            </a:endParaRPr>
          </a:p>
          <a:p>
            <a:pPr marL="514350" indent="-514350">
              <a:buAutoNum type="arabicParenBoth"/>
            </a:pPr>
            <a:endParaRPr lang="en-US" altLang="zh-CN" sz="2800" b="1" dirty="0">
              <a:latin typeface="+mn-ea"/>
            </a:endParaRPr>
          </a:p>
          <a:p>
            <a:pPr marL="514350" indent="-514350">
              <a:buAutoNum type="arabicParenBoth"/>
            </a:pPr>
            <a:r>
              <a:rPr lang="en-US" altLang="zh-CN" sz="2800" b="1" dirty="0">
                <a:latin typeface="+mn-ea"/>
              </a:rPr>
              <a:t> </a:t>
            </a:r>
            <a:r>
              <a:rPr lang="zh-CN" altLang="en-US" sz="2800" b="1" dirty="0">
                <a:latin typeface="+mn-ea"/>
              </a:rPr>
              <a:t>根据求解出的待求量的相量，写出对应的正弦量。</a:t>
            </a:r>
          </a:p>
        </p:txBody>
      </p:sp>
    </p:spTree>
    <p:custDataLst>
      <p:tags r:id="rId1"/>
    </p:custDataLst>
    <p:extLst>
      <p:ext uri="{BB962C8B-B14F-4D97-AF65-F5344CB8AC3E}">
        <p14:creationId xmlns:p14="http://schemas.microsoft.com/office/powerpoint/2010/main" val="4339983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down)">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wipe(down)">
                                      <p:cBhvr>
                                        <p:cTn id="2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878488"/>
            <a:ext cx="10078838" cy="646331"/>
          </a:xfrm>
          <a:prstGeom prst="rect">
            <a:avLst/>
          </a:prstGeom>
          <a:noFill/>
        </p:spPr>
        <p:txBody>
          <a:bodyPr wrap="square" rtlCol="0">
            <a:spAutoFit/>
          </a:bodyPr>
          <a:lstStyle/>
          <a:p>
            <a:r>
              <a:rPr lang="zh-CN" altLang="en-US" sz="3600" b="1" dirty="0">
                <a:solidFill>
                  <a:srgbClr val="FF0000"/>
                </a:solidFill>
              </a:rPr>
              <a:t>例题</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1926238"/>
            <a:ext cx="10078838" cy="954107"/>
          </a:xfrm>
          <a:prstGeom prst="rect">
            <a:avLst/>
          </a:prstGeom>
          <a:noFill/>
        </p:spPr>
        <p:txBody>
          <a:bodyPr wrap="square" rtlCol="0">
            <a:spAutoFit/>
          </a:bodyPr>
          <a:lstStyle/>
          <a:p>
            <a:r>
              <a:rPr lang="zh-CN" altLang="en-US" sz="2800" b="1" dirty="0">
                <a:latin typeface="+mn-ea"/>
              </a:rPr>
              <a:t>例</a:t>
            </a:r>
            <a:r>
              <a:rPr lang="en-US" altLang="zh-CN" sz="2800" b="1" dirty="0">
                <a:latin typeface="+mn-ea"/>
              </a:rPr>
              <a:t>4.4 </a:t>
            </a:r>
            <a:r>
              <a:rPr lang="zh-CN" altLang="en-US" sz="2800" b="1" dirty="0">
                <a:latin typeface="Arial" charset="0"/>
              </a:rPr>
              <a:t>电路如图</a:t>
            </a:r>
            <a:r>
              <a:rPr lang="en-US" altLang="zh-CN" sz="2800" b="1" dirty="0">
                <a:latin typeface="Arial" charset="0"/>
              </a:rPr>
              <a:t>4.12(a)</a:t>
            </a:r>
            <a:r>
              <a:rPr lang="zh-CN" altLang="en-US" sz="2800" b="1" dirty="0">
                <a:latin typeface="Arial" charset="0"/>
              </a:rPr>
              <a:t>所示，</a:t>
            </a:r>
            <a:r>
              <a:rPr lang="en-US" altLang="zh-CN" sz="2800" b="1" i="1" dirty="0"/>
              <a:t>u</a:t>
            </a:r>
            <a:r>
              <a:rPr lang="en-US" altLang="zh-CN" sz="2800" b="1" baseline="-25000" dirty="0"/>
              <a:t>s</a:t>
            </a:r>
            <a:r>
              <a:rPr lang="en-US" altLang="zh-CN" sz="2800" b="1" dirty="0"/>
              <a:t>(</a:t>
            </a:r>
            <a:r>
              <a:rPr lang="en-US" altLang="zh-CN" sz="2800" b="1" i="1" dirty="0"/>
              <a:t>t</a:t>
            </a:r>
            <a:r>
              <a:rPr lang="en-US" altLang="zh-CN" sz="2800" b="1" dirty="0"/>
              <a:t>)=10cos(1000</a:t>
            </a:r>
            <a:r>
              <a:rPr lang="en-US" altLang="zh-CN" sz="2800" b="1" i="1" dirty="0"/>
              <a:t>t</a:t>
            </a:r>
            <a:r>
              <a:rPr lang="en-US" altLang="zh-CN" sz="2800" b="1" dirty="0"/>
              <a:t>)V</a:t>
            </a:r>
            <a:r>
              <a:rPr lang="zh-CN" altLang="en-US" sz="2800" b="1" dirty="0">
                <a:latin typeface="Arial" charset="0"/>
              </a:rPr>
              <a:t>，求</a:t>
            </a:r>
            <a:r>
              <a:rPr lang="en-US" altLang="zh-CN" sz="2800" b="1" i="1" dirty="0"/>
              <a:t>i</a:t>
            </a:r>
            <a:r>
              <a:rPr lang="en-US" altLang="zh-CN" sz="2800" b="1" baseline="-25000" dirty="0"/>
              <a:t>1</a:t>
            </a:r>
            <a:r>
              <a:rPr lang="en-US" altLang="zh-CN" sz="2800" b="1" dirty="0"/>
              <a:t>(</a:t>
            </a:r>
            <a:r>
              <a:rPr lang="en-US" altLang="zh-CN" sz="2800" b="1" i="1" dirty="0"/>
              <a:t>t</a:t>
            </a:r>
            <a:r>
              <a:rPr lang="en-US" altLang="zh-CN" sz="2800" b="1" dirty="0"/>
              <a:t>)</a:t>
            </a:r>
            <a:r>
              <a:rPr lang="zh-CN" altLang="en-US" sz="2800" b="1" dirty="0"/>
              <a:t>、</a:t>
            </a:r>
            <a:r>
              <a:rPr lang="en-US" altLang="zh-CN" sz="2800" b="1" i="1" dirty="0"/>
              <a:t>i</a:t>
            </a:r>
            <a:r>
              <a:rPr lang="en-US" altLang="zh-CN" sz="2800" b="1" baseline="-25000" dirty="0"/>
              <a:t>2</a:t>
            </a:r>
            <a:r>
              <a:rPr lang="en-US" altLang="zh-CN" sz="2800" b="1" dirty="0"/>
              <a:t>(</a:t>
            </a:r>
            <a:r>
              <a:rPr lang="en-US" altLang="zh-CN" sz="2800" b="1" i="1" dirty="0"/>
              <a:t>t</a:t>
            </a:r>
            <a:r>
              <a:rPr lang="en-US" altLang="zh-CN" sz="2800" b="1" dirty="0"/>
              <a:t>)</a:t>
            </a:r>
            <a:r>
              <a:rPr lang="zh-CN" altLang="en-US" sz="2800" b="1" dirty="0"/>
              <a:t>、</a:t>
            </a:r>
            <a:r>
              <a:rPr lang="en-US" altLang="zh-CN" sz="2800" b="1" i="1" dirty="0"/>
              <a:t>i</a:t>
            </a:r>
            <a:r>
              <a:rPr lang="en-US" altLang="zh-CN" sz="2800" b="1" baseline="-25000" dirty="0"/>
              <a:t>3</a:t>
            </a:r>
            <a:r>
              <a:rPr lang="en-US" altLang="zh-CN" sz="2800" b="1" dirty="0"/>
              <a:t>(</a:t>
            </a:r>
            <a:r>
              <a:rPr lang="en-US" altLang="zh-CN" sz="2800" b="1" i="1" dirty="0"/>
              <a:t>t</a:t>
            </a:r>
            <a:r>
              <a:rPr lang="en-US" altLang="zh-CN" sz="2800" b="1" dirty="0"/>
              <a:t>)</a:t>
            </a:r>
            <a:r>
              <a:rPr lang="zh-CN" altLang="en-US" sz="2800" b="1" dirty="0"/>
              <a:t>及</a:t>
            </a:r>
            <a:r>
              <a:rPr lang="en-US" altLang="zh-CN" sz="2800" b="1" i="1" dirty="0" err="1"/>
              <a:t>i</a:t>
            </a:r>
            <a:r>
              <a:rPr lang="en-US" altLang="zh-CN" sz="2800" b="1" dirty="0"/>
              <a:t>(</a:t>
            </a:r>
            <a:r>
              <a:rPr lang="en-US" altLang="zh-CN" sz="2800" b="1" i="1" dirty="0"/>
              <a:t>t</a:t>
            </a:r>
            <a:r>
              <a:rPr lang="en-US" altLang="zh-CN" sz="2800" b="1" dirty="0"/>
              <a:t>)</a:t>
            </a:r>
            <a:r>
              <a:rPr lang="zh-CN" altLang="en-US" sz="2800" b="1" dirty="0"/>
              <a:t>。</a:t>
            </a:r>
            <a:r>
              <a:rPr lang="zh-CN" altLang="en-US" sz="2800" b="1" dirty="0">
                <a:latin typeface="+mn-ea"/>
              </a:rPr>
              <a:t> </a:t>
            </a:r>
          </a:p>
        </p:txBody>
      </p:sp>
      <p:grpSp>
        <p:nvGrpSpPr>
          <p:cNvPr id="8" name="Group 10">
            <a:extLst>
              <a:ext uri="{FF2B5EF4-FFF2-40B4-BE49-F238E27FC236}">
                <a16:creationId xmlns:a16="http://schemas.microsoft.com/office/drawing/2014/main" id="{9D25C081-34AB-4708-9EF2-473E94DD3D49}"/>
              </a:ext>
            </a:extLst>
          </p:cNvPr>
          <p:cNvGrpSpPr>
            <a:grpSpLocks/>
          </p:cNvGrpSpPr>
          <p:nvPr/>
        </p:nvGrpSpPr>
        <p:grpSpPr bwMode="auto">
          <a:xfrm>
            <a:off x="7842248" y="2469182"/>
            <a:ext cx="3987800" cy="2438400"/>
            <a:chOff x="385" y="540"/>
            <a:chExt cx="2512" cy="1536"/>
          </a:xfrm>
        </p:grpSpPr>
        <p:sp>
          <p:nvSpPr>
            <p:cNvPr id="11" name="Line 11">
              <a:extLst>
                <a:ext uri="{FF2B5EF4-FFF2-40B4-BE49-F238E27FC236}">
                  <a16:creationId xmlns:a16="http://schemas.microsoft.com/office/drawing/2014/main" id="{B664DC89-1BAA-4285-805B-0EF3AFF1FCF4}"/>
                </a:ext>
              </a:extLst>
            </p:cNvPr>
            <p:cNvSpPr>
              <a:spLocks noChangeShapeType="1"/>
            </p:cNvSpPr>
            <p:nvPr/>
          </p:nvSpPr>
          <p:spPr bwMode="auto">
            <a:xfrm>
              <a:off x="1803" y="1272"/>
              <a:ext cx="22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2">
              <a:extLst>
                <a:ext uri="{FF2B5EF4-FFF2-40B4-BE49-F238E27FC236}">
                  <a16:creationId xmlns:a16="http://schemas.microsoft.com/office/drawing/2014/main" id="{BD2C19FE-2E4C-4604-AA79-C52393702B56}"/>
                </a:ext>
              </a:extLst>
            </p:cNvPr>
            <p:cNvSpPr>
              <a:spLocks noChangeShapeType="1"/>
            </p:cNvSpPr>
            <p:nvPr/>
          </p:nvSpPr>
          <p:spPr bwMode="auto">
            <a:xfrm flipV="1">
              <a:off x="1803" y="1365"/>
              <a:ext cx="221"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877DFF67-E313-4D4B-8D31-6EC6E200A1FF}"/>
                </a:ext>
              </a:extLst>
            </p:cNvPr>
            <p:cNvSpPr>
              <a:spLocks noChangeShapeType="1"/>
            </p:cNvSpPr>
            <p:nvPr/>
          </p:nvSpPr>
          <p:spPr bwMode="auto">
            <a:xfrm>
              <a:off x="1910" y="840"/>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4">
              <a:extLst>
                <a:ext uri="{FF2B5EF4-FFF2-40B4-BE49-F238E27FC236}">
                  <a16:creationId xmlns:a16="http://schemas.microsoft.com/office/drawing/2014/main" id="{29A7A019-0A01-44DC-A76E-09D5D1B9F1B9}"/>
                </a:ext>
              </a:extLst>
            </p:cNvPr>
            <p:cNvSpPr>
              <a:spLocks noChangeShapeType="1"/>
            </p:cNvSpPr>
            <p:nvPr/>
          </p:nvSpPr>
          <p:spPr bwMode="auto">
            <a:xfrm>
              <a:off x="1910" y="1364"/>
              <a:ext cx="0" cy="3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5">
              <a:extLst>
                <a:ext uri="{FF2B5EF4-FFF2-40B4-BE49-F238E27FC236}">
                  <a16:creationId xmlns:a16="http://schemas.microsoft.com/office/drawing/2014/main" id="{F29AB636-3A9A-439C-950F-690A8E06D08E}"/>
                </a:ext>
              </a:extLst>
            </p:cNvPr>
            <p:cNvSpPr>
              <a:spLocks noChangeShapeType="1"/>
            </p:cNvSpPr>
            <p:nvPr/>
          </p:nvSpPr>
          <p:spPr bwMode="auto">
            <a:xfrm>
              <a:off x="824" y="840"/>
              <a:ext cx="16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6">
              <a:extLst>
                <a:ext uri="{FF2B5EF4-FFF2-40B4-BE49-F238E27FC236}">
                  <a16:creationId xmlns:a16="http://schemas.microsoft.com/office/drawing/2014/main" id="{F71A7FD7-D525-4277-BD82-064174C919F3}"/>
                </a:ext>
              </a:extLst>
            </p:cNvPr>
            <p:cNvSpPr>
              <a:spLocks noChangeShapeType="1"/>
            </p:cNvSpPr>
            <p:nvPr/>
          </p:nvSpPr>
          <p:spPr bwMode="auto">
            <a:xfrm>
              <a:off x="1316" y="840"/>
              <a:ext cx="0"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Rectangle 17">
              <a:extLst>
                <a:ext uri="{FF2B5EF4-FFF2-40B4-BE49-F238E27FC236}">
                  <a16:creationId xmlns:a16="http://schemas.microsoft.com/office/drawing/2014/main" id="{E956C054-17A9-4BB8-8BAD-77B7A052E31B}"/>
                </a:ext>
              </a:extLst>
            </p:cNvPr>
            <p:cNvSpPr>
              <a:spLocks noChangeArrowheads="1"/>
            </p:cNvSpPr>
            <p:nvPr/>
          </p:nvSpPr>
          <p:spPr bwMode="auto">
            <a:xfrm>
              <a:off x="1262" y="1176"/>
              <a:ext cx="102" cy="272"/>
            </a:xfrm>
            <a:prstGeom prst="rect">
              <a:avLst/>
            </a:prstGeom>
            <a:solidFill>
              <a:schemeClr val="accent1"/>
            </a:solidFill>
            <a:ln w="28575">
              <a:solidFill>
                <a:schemeClr val="tx2"/>
              </a:solidFill>
              <a:miter lim="800000"/>
              <a:headEnd/>
              <a:tailEnd/>
            </a:ln>
          </p:spPr>
          <p:txBody>
            <a:bodyPr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8" name="Line 18">
              <a:extLst>
                <a:ext uri="{FF2B5EF4-FFF2-40B4-BE49-F238E27FC236}">
                  <a16:creationId xmlns:a16="http://schemas.microsoft.com/office/drawing/2014/main" id="{5939EB79-A119-4ADB-963A-0AA476373A74}"/>
                </a:ext>
              </a:extLst>
            </p:cNvPr>
            <p:cNvSpPr>
              <a:spLocks noChangeShapeType="1"/>
            </p:cNvSpPr>
            <p:nvPr/>
          </p:nvSpPr>
          <p:spPr bwMode="auto">
            <a:xfrm flipH="1">
              <a:off x="824" y="1752"/>
              <a:ext cx="16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19">
              <a:extLst>
                <a:ext uri="{FF2B5EF4-FFF2-40B4-BE49-F238E27FC236}">
                  <a16:creationId xmlns:a16="http://schemas.microsoft.com/office/drawing/2014/main" id="{39CA041B-5B76-44D9-8A7F-1DE581025A96}"/>
                </a:ext>
              </a:extLst>
            </p:cNvPr>
            <p:cNvSpPr txBox="1">
              <a:spLocks noChangeArrowheads="1"/>
            </p:cNvSpPr>
            <p:nvPr/>
          </p:nvSpPr>
          <p:spPr bwMode="auto">
            <a:xfrm>
              <a:off x="2536" y="1220"/>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a:ea typeface="宋体" panose="02010600030101010101" pitchFamily="2" charset="-122"/>
                </a:rPr>
                <a:t>1H</a:t>
              </a:r>
            </a:p>
          </p:txBody>
        </p:sp>
        <p:sp>
          <p:nvSpPr>
            <p:cNvPr id="20" name="Text Box 20">
              <a:extLst>
                <a:ext uri="{FF2B5EF4-FFF2-40B4-BE49-F238E27FC236}">
                  <a16:creationId xmlns:a16="http://schemas.microsoft.com/office/drawing/2014/main" id="{8E1A1830-7AB5-4022-8FE7-67AFBC634C32}"/>
                </a:ext>
              </a:extLst>
            </p:cNvPr>
            <p:cNvSpPr txBox="1">
              <a:spLocks noChangeArrowheads="1"/>
            </p:cNvSpPr>
            <p:nvPr/>
          </p:nvSpPr>
          <p:spPr bwMode="auto">
            <a:xfrm>
              <a:off x="1984" y="1224"/>
              <a:ext cx="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a:ea typeface="宋体" panose="02010600030101010101" pitchFamily="2" charset="-122"/>
                </a:rPr>
                <a:t>1</a:t>
              </a:r>
              <a:r>
                <a:rPr kumimoji="1" lang="en-US" altLang="zh-CN" b="1">
                  <a:ea typeface="宋体" panose="02010600030101010101" pitchFamily="2" charset="-122"/>
                  <a:sym typeface="Symbol" panose="05050102010706020507" pitchFamily="18" charset="2"/>
                </a:rPr>
                <a:t>F</a:t>
              </a:r>
              <a:endParaRPr kumimoji="1" lang="en-US" altLang="zh-CN" b="1">
                <a:ea typeface="宋体" panose="02010600030101010101" pitchFamily="2" charset="-122"/>
              </a:endParaRPr>
            </a:p>
          </p:txBody>
        </p:sp>
        <p:sp>
          <p:nvSpPr>
            <p:cNvPr id="21" name="Text Box 21">
              <a:extLst>
                <a:ext uri="{FF2B5EF4-FFF2-40B4-BE49-F238E27FC236}">
                  <a16:creationId xmlns:a16="http://schemas.microsoft.com/office/drawing/2014/main" id="{615BBCCE-7750-4109-8A29-6261F0725F0C}"/>
                </a:ext>
              </a:extLst>
            </p:cNvPr>
            <p:cNvSpPr txBox="1">
              <a:spLocks noChangeArrowheads="1"/>
            </p:cNvSpPr>
            <p:nvPr/>
          </p:nvSpPr>
          <p:spPr bwMode="auto">
            <a:xfrm>
              <a:off x="1328" y="1244"/>
              <a:ext cx="5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a:ea typeface="宋体" panose="02010600030101010101" pitchFamily="2" charset="-122"/>
                </a:rPr>
                <a:t>1K</a:t>
              </a:r>
              <a:r>
                <a:rPr kumimoji="1" lang="en-US" altLang="zh-CN" b="1">
                  <a:ea typeface="宋体" panose="02010600030101010101" pitchFamily="2" charset="-122"/>
                  <a:sym typeface="Symbol" panose="05050102010706020507" pitchFamily="18" charset="2"/>
                </a:rPr>
                <a:t></a:t>
              </a:r>
              <a:endParaRPr kumimoji="1" lang="en-US" altLang="zh-CN" b="1">
                <a:ea typeface="宋体" panose="02010600030101010101" pitchFamily="2" charset="-122"/>
              </a:endParaRPr>
            </a:p>
          </p:txBody>
        </p:sp>
        <p:sp>
          <p:nvSpPr>
            <p:cNvPr id="22" name="Text Box 22">
              <a:extLst>
                <a:ext uri="{FF2B5EF4-FFF2-40B4-BE49-F238E27FC236}">
                  <a16:creationId xmlns:a16="http://schemas.microsoft.com/office/drawing/2014/main" id="{4364183B-FD1B-47BB-AFCB-E0B5A1866FCC}"/>
                </a:ext>
              </a:extLst>
            </p:cNvPr>
            <p:cNvSpPr txBox="1">
              <a:spLocks noChangeArrowheads="1"/>
            </p:cNvSpPr>
            <p:nvPr/>
          </p:nvSpPr>
          <p:spPr bwMode="auto">
            <a:xfrm>
              <a:off x="385" y="1128"/>
              <a:ext cx="3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ea typeface="宋体" panose="02010600030101010101" pitchFamily="2" charset="-122"/>
                </a:rPr>
                <a:t>u</a:t>
              </a:r>
              <a:r>
                <a:rPr kumimoji="1" lang="en-US" altLang="zh-CN" b="1" baseline="-25000">
                  <a:ea typeface="宋体" panose="02010600030101010101" pitchFamily="2" charset="-122"/>
                </a:rPr>
                <a:t>S</a:t>
              </a:r>
              <a:endParaRPr kumimoji="1" lang="en-US" altLang="zh-CN" b="1" i="1">
                <a:ea typeface="宋体" panose="02010600030101010101" pitchFamily="2" charset="-122"/>
              </a:endParaRPr>
            </a:p>
          </p:txBody>
        </p:sp>
        <p:sp>
          <p:nvSpPr>
            <p:cNvPr id="23" name="Line 23">
              <a:extLst>
                <a:ext uri="{FF2B5EF4-FFF2-40B4-BE49-F238E27FC236}">
                  <a16:creationId xmlns:a16="http://schemas.microsoft.com/office/drawing/2014/main" id="{1488A958-83DA-44FA-972E-22BC7A2DFD0E}"/>
                </a:ext>
              </a:extLst>
            </p:cNvPr>
            <p:cNvSpPr>
              <a:spLocks noChangeShapeType="1"/>
            </p:cNvSpPr>
            <p:nvPr/>
          </p:nvSpPr>
          <p:spPr bwMode="auto">
            <a:xfrm>
              <a:off x="881" y="792"/>
              <a:ext cx="235"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24">
              <a:extLst>
                <a:ext uri="{FF2B5EF4-FFF2-40B4-BE49-F238E27FC236}">
                  <a16:creationId xmlns:a16="http://schemas.microsoft.com/office/drawing/2014/main" id="{3A3D96AA-28E8-4115-AD2C-2425C0F846B1}"/>
                </a:ext>
              </a:extLst>
            </p:cNvPr>
            <p:cNvSpPr txBox="1">
              <a:spLocks noChangeArrowheads="1"/>
            </p:cNvSpPr>
            <p:nvPr/>
          </p:nvSpPr>
          <p:spPr bwMode="auto">
            <a:xfrm>
              <a:off x="2548" y="82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ea typeface="宋体" panose="02010600030101010101" pitchFamily="2" charset="-122"/>
                </a:rPr>
                <a:t>i</a:t>
              </a:r>
              <a:r>
                <a:rPr kumimoji="1" lang="en-US" altLang="zh-CN" b="1" i="1" baseline="-25000">
                  <a:ea typeface="宋体" panose="02010600030101010101" pitchFamily="2" charset="-122"/>
                </a:rPr>
                <a:t>3</a:t>
              </a:r>
              <a:endParaRPr kumimoji="1" lang="en-US" altLang="zh-CN" b="1" i="1">
                <a:ea typeface="宋体" panose="02010600030101010101" pitchFamily="2" charset="-122"/>
              </a:endParaRPr>
            </a:p>
          </p:txBody>
        </p:sp>
        <p:sp>
          <p:nvSpPr>
            <p:cNvPr id="25" name="Line 25">
              <a:extLst>
                <a:ext uri="{FF2B5EF4-FFF2-40B4-BE49-F238E27FC236}">
                  <a16:creationId xmlns:a16="http://schemas.microsoft.com/office/drawing/2014/main" id="{82309592-3553-4BF6-9FAA-F5757A302D89}"/>
                </a:ext>
              </a:extLst>
            </p:cNvPr>
            <p:cNvSpPr>
              <a:spLocks noChangeShapeType="1"/>
            </p:cNvSpPr>
            <p:nvPr/>
          </p:nvSpPr>
          <p:spPr bwMode="auto">
            <a:xfrm>
              <a:off x="1976" y="888"/>
              <a:ext cx="0" cy="24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Text Box 26">
              <a:extLst>
                <a:ext uri="{FF2B5EF4-FFF2-40B4-BE49-F238E27FC236}">
                  <a16:creationId xmlns:a16="http://schemas.microsoft.com/office/drawing/2014/main" id="{7E8E80BC-B227-485F-B5F5-2AA554F80D00}"/>
                </a:ext>
              </a:extLst>
            </p:cNvPr>
            <p:cNvSpPr txBox="1">
              <a:spLocks noChangeArrowheads="1"/>
            </p:cNvSpPr>
            <p:nvPr/>
          </p:nvSpPr>
          <p:spPr bwMode="auto">
            <a:xfrm>
              <a:off x="1964" y="828"/>
              <a:ext cx="3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ea typeface="宋体" panose="02010600030101010101" pitchFamily="2" charset="-122"/>
                </a:rPr>
                <a:t>i</a:t>
              </a:r>
              <a:r>
                <a:rPr kumimoji="1" lang="en-US" altLang="zh-CN" b="1" baseline="-25000">
                  <a:ea typeface="宋体" panose="02010600030101010101" pitchFamily="2" charset="-122"/>
                </a:rPr>
                <a:t>2</a:t>
              </a:r>
              <a:endParaRPr kumimoji="1" lang="en-US" altLang="zh-CN" b="1" i="1">
                <a:ea typeface="宋体" panose="02010600030101010101" pitchFamily="2" charset="-122"/>
              </a:endParaRPr>
            </a:p>
          </p:txBody>
        </p:sp>
        <p:sp>
          <p:nvSpPr>
            <p:cNvPr id="27" name="Line 27">
              <a:extLst>
                <a:ext uri="{FF2B5EF4-FFF2-40B4-BE49-F238E27FC236}">
                  <a16:creationId xmlns:a16="http://schemas.microsoft.com/office/drawing/2014/main" id="{B1ACB64A-F41A-4417-8925-E70013CE872D}"/>
                </a:ext>
              </a:extLst>
            </p:cNvPr>
            <p:cNvSpPr>
              <a:spLocks noChangeShapeType="1"/>
            </p:cNvSpPr>
            <p:nvPr/>
          </p:nvSpPr>
          <p:spPr bwMode="auto">
            <a:xfrm rot="5400000">
              <a:off x="2428" y="1008"/>
              <a:ext cx="240"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Text Box 28">
              <a:extLst>
                <a:ext uri="{FF2B5EF4-FFF2-40B4-BE49-F238E27FC236}">
                  <a16:creationId xmlns:a16="http://schemas.microsoft.com/office/drawing/2014/main" id="{CB78A0EB-E2F9-496B-AF37-79C881B89CFE}"/>
                </a:ext>
              </a:extLst>
            </p:cNvPr>
            <p:cNvSpPr txBox="1">
              <a:spLocks noChangeArrowheads="1"/>
            </p:cNvSpPr>
            <p:nvPr/>
          </p:nvSpPr>
          <p:spPr bwMode="auto">
            <a:xfrm>
              <a:off x="1364" y="82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ea typeface="宋体" panose="02010600030101010101" pitchFamily="2" charset="-122"/>
                </a:rPr>
                <a:t>i</a:t>
              </a:r>
              <a:r>
                <a:rPr kumimoji="1" lang="en-US" altLang="zh-CN" b="1" baseline="-25000">
                  <a:ea typeface="宋体" panose="02010600030101010101" pitchFamily="2" charset="-122"/>
                </a:rPr>
                <a:t>1</a:t>
              </a:r>
              <a:endParaRPr kumimoji="1" lang="en-US" altLang="zh-CN" b="1">
                <a:ea typeface="宋体" panose="02010600030101010101" pitchFamily="2" charset="-122"/>
              </a:endParaRPr>
            </a:p>
          </p:txBody>
        </p:sp>
        <p:sp>
          <p:nvSpPr>
            <p:cNvPr id="29" name="Oval 29">
              <a:extLst>
                <a:ext uri="{FF2B5EF4-FFF2-40B4-BE49-F238E27FC236}">
                  <a16:creationId xmlns:a16="http://schemas.microsoft.com/office/drawing/2014/main" id="{5C439E5E-6510-4A3A-BB14-488C4454B247}"/>
                </a:ext>
              </a:extLst>
            </p:cNvPr>
            <p:cNvSpPr>
              <a:spLocks noChangeArrowheads="1"/>
            </p:cNvSpPr>
            <p:nvPr/>
          </p:nvSpPr>
          <p:spPr bwMode="auto">
            <a:xfrm>
              <a:off x="680" y="1176"/>
              <a:ext cx="272" cy="272"/>
            </a:xfrm>
            <a:prstGeom prst="ellipse">
              <a:avLst/>
            </a:prstGeom>
            <a:solidFill>
              <a:schemeClr val="accent1"/>
            </a:solidFill>
            <a:ln w="2857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0" name="Line 30">
              <a:extLst>
                <a:ext uri="{FF2B5EF4-FFF2-40B4-BE49-F238E27FC236}">
                  <a16:creationId xmlns:a16="http://schemas.microsoft.com/office/drawing/2014/main" id="{D413EBB5-183B-4C46-BA93-B900B0241D93}"/>
                </a:ext>
              </a:extLst>
            </p:cNvPr>
            <p:cNvSpPr>
              <a:spLocks noChangeShapeType="1"/>
            </p:cNvSpPr>
            <p:nvPr/>
          </p:nvSpPr>
          <p:spPr bwMode="auto">
            <a:xfrm>
              <a:off x="824" y="840"/>
              <a:ext cx="0" cy="9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 Box 31">
              <a:extLst>
                <a:ext uri="{FF2B5EF4-FFF2-40B4-BE49-F238E27FC236}">
                  <a16:creationId xmlns:a16="http://schemas.microsoft.com/office/drawing/2014/main" id="{CF6EB8CA-0BF8-45EA-B300-A5F9DD19D2D2}"/>
                </a:ext>
              </a:extLst>
            </p:cNvPr>
            <p:cNvSpPr txBox="1">
              <a:spLocks noChangeArrowheads="1"/>
            </p:cNvSpPr>
            <p:nvPr/>
          </p:nvSpPr>
          <p:spPr bwMode="auto">
            <a:xfrm>
              <a:off x="632" y="93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ea typeface="宋体" panose="02010600030101010101" pitchFamily="2" charset="-122"/>
                </a:rPr>
                <a:t>+</a:t>
              </a:r>
            </a:p>
          </p:txBody>
        </p:sp>
        <p:sp>
          <p:nvSpPr>
            <p:cNvPr id="32" name="Text Box 32">
              <a:extLst>
                <a:ext uri="{FF2B5EF4-FFF2-40B4-BE49-F238E27FC236}">
                  <a16:creationId xmlns:a16="http://schemas.microsoft.com/office/drawing/2014/main" id="{A12F76F8-AC76-461B-974C-BF4A58DF48E4}"/>
                </a:ext>
              </a:extLst>
            </p:cNvPr>
            <p:cNvSpPr txBox="1">
              <a:spLocks noChangeArrowheads="1"/>
            </p:cNvSpPr>
            <p:nvPr/>
          </p:nvSpPr>
          <p:spPr bwMode="auto">
            <a:xfrm>
              <a:off x="632" y="14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latin typeface="宋体" panose="02010600030101010101" pitchFamily="2" charset="-122"/>
                  <a:ea typeface="宋体" panose="02010600030101010101" pitchFamily="2" charset="-122"/>
                </a:rPr>
                <a:t>-</a:t>
              </a:r>
              <a:endParaRPr kumimoji="1" lang="en-US" altLang="zh-CN" b="1">
                <a:ea typeface="宋体" panose="02010600030101010101" pitchFamily="2" charset="-122"/>
              </a:endParaRPr>
            </a:p>
          </p:txBody>
        </p:sp>
        <p:grpSp>
          <p:nvGrpSpPr>
            <p:cNvPr id="33" name="Group 33">
              <a:extLst>
                <a:ext uri="{FF2B5EF4-FFF2-40B4-BE49-F238E27FC236}">
                  <a16:creationId xmlns:a16="http://schemas.microsoft.com/office/drawing/2014/main" id="{08FCCE50-C1BF-43D9-AEF0-52497E6ED128}"/>
                </a:ext>
              </a:extLst>
            </p:cNvPr>
            <p:cNvGrpSpPr>
              <a:grpSpLocks/>
            </p:cNvGrpSpPr>
            <p:nvPr/>
          </p:nvGrpSpPr>
          <p:grpSpPr bwMode="auto">
            <a:xfrm rot="5400000">
              <a:off x="2316" y="1315"/>
              <a:ext cx="384" cy="57"/>
              <a:chOff x="576" y="711"/>
              <a:chExt cx="384" cy="57"/>
            </a:xfrm>
          </p:grpSpPr>
          <p:sp>
            <p:nvSpPr>
              <p:cNvPr id="39" name="Freeform 34">
                <a:extLst>
                  <a:ext uri="{FF2B5EF4-FFF2-40B4-BE49-F238E27FC236}">
                    <a16:creationId xmlns:a16="http://schemas.microsoft.com/office/drawing/2014/main" id="{DBB957BE-094E-412E-877E-E0DDBD74FFEA}"/>
                  </a:ext>
                </a:extLst>
              </p:cNvPr>
              <p:cNvSpPr>
                <a:spLocks/>
              </p:cNvSpPr>
              <p:nvPr/>
            </p:nvSpPr>
            <p:spPr bwMode="auto">
              <a:xfrm>
                <a:off x="576" y="711"/>
                <a:ext cx="98" cy="57"/>
              </a:xfrm>
              <a:custGeom>
                <a:avLst/>
                <a:gdLst>
                  <a:gd name="T0" fmla="*/ 0 w 98"/>
                  <a:gd name="T1" fmla="*/ 57 h 57"/>
                  <a:gd name="T2" fmla="*/ 18 w 98"/>
                  <a:gd name="T3" fmla="*/ 14 h 57"/>
                  <a:gd name="T4" fmla="*/ 47 w 98"/>
                  <a:gd name="T5" fmla="*/ 0 h 57"/>
                  <a:gd name="T6" fmla="*/ 80 w 98"/>
                  <a:gd name="T7" fmla="*/ 14 h 57"/>
                  <a:gd name="T8" fmla="*/ 98 w 98"/>
                  <a:gd name="T9" fmla="*/ 48 h 57"/>
                  <a:gd name="T10" fmla="*/ 0 60000 65536"/>
                  <a:gd name="T11" fmla="*/ 0 60000 65536"/>
                  <a:gd name="T12" fmla="*/ 0 60000 65536"/>
                  <a:gd name="T13" fmla="*/ 0 60000 65536"/>
                  <a:gd name="T14" fmla="*/ 0 60000 65536"/>
                  <a:gd name="T15" fmla="*/ 0 w 98"/>
                  <a:gd name="T16" fmla="*/ 0 h 57"/>
                  <a:gd name="T17" fmla="*/ 98 w 98"/>
                  <a:gd name="T18" fmla="*/ 57 h 57"/>
                </a:gdLst>
                <a:ahLst/>
                <a:cxnLst>
                  <a:cxn ang="T10">
                    <a:pos x="T0" y="T1"/>
                  </a:cxn>
                  <a:cxn ang="T11">
                    <a:pos x="T2" y="T3"/>
                  </a:cxn>
                  <a:cxn ang="T12">
                    <a:pos x="T4" y="T5"/>
                  </a:cxn>
                  <a:cxn ang="T13">
                    <a:pos x="T6" y="T7"/>
                  </a:cxn>
                  <a:cxn ang="T14">
                    <a:pos x="T8" y="T9"/>
                  </a:cxn>
                </a:cxnLst>
                <a:rect l="T15" t="T16" r="T17" b="T18"/>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0" name="Freeform 35">
                <a:extLst>
                  <a:ext uri="{FF2B5EF4-FFF2-40B4-BE49-F238E27FC236}">
                    <a16:creationId xmlns:a16="http://schemas.microsoft.com/office/drawing/2014/main" id="{277C49A2-232B-4F8C-8BC9-21B1DF380437}"/>
                  </a:ext>
                </a:extLst>
              </p:cNvPr>
              <p:cNvSpPr>
                <a:spLocks/>
              </p:cNvSpPr>
              <p:nvPr/>
            </p:nvSpPr>
            <p:spPr bwMode="auto">
              <a:xfrm>
                <a:off x="674" y="711"/>
                <a:ext cx="95" cy="51"/>
              </a:xfrm>
              <a:custGeom>
                <a:avLst/>
                <a:gdLst>
                  <a:gd name="T0" fmla="*/ 0 w 121"/>
                  <a:gd name="T1" fmla="*/ 51 h 54"/>
                  <a:gd name="T2" fmla="*/ 19 w 121"/>
                  <a:gd name="T3" fmla="*/ 14 h 54"/>
                  <a:gd name="T4" fmla="*/ 52 w 121"/>
                  <a:gd name="T5" fmla="*/ 0 h 54"/>
                  <a:gd name="T6" fmla="*/ 81 w 121"/>
                  <a:gd name="T7" fmla="*/ 14 h 54"/>
                  <a:gd name="T8" fmla="*/ 95 w 121"/>
                  <a:gd name="T9" fmla="*/ 48 h 54"/>
                  <a:gd name="T10" fmla="*/ 0 60000 65536"/>
                  <a:gd name="T11" fmla="*/ 0 60000 65536"/>
                  <a:gd name="T12" fmla="*/ 0 60000 65536"/>
                  <a:gd name="T13" fmla="*/ 0 60000 65536"/>
                  <a:gd name="T14" fmla="*/ 0 60000 65536"/>
                  <a:gd name="T15" fmla="*/ 0 w 121"/>
                  <a:gd name="T16" fmla="*/ 0 h 54"/>
                  <a:gd name="T17" fmla="*/ 121 w 121"/>
                  <a:gd name="T18" fmla="*/ 54 h 54"/>
                </a:gdLst>
                <a:ahLst/>
                <a:cxnLst>
                  <a:cxn ang="T10">
                    <a:pos x="T0" y="T1"/>
                  </a:cxn>
                  <a:cxn ang="T11">
                    <a:pos x="T2" y="T3"/>
                  </a:cxn>
                  <a:cxn ang="T12">
                    <a:pos x="T4" y="T5"/>
                  </a:cxn>
                  <a:cxn ang="T13">
                    <a:pos x="T6" y="T7"/>
                  </a:cxn>
                  <a:cxn ang="T14">
                    <a:pos x="T8" y="T9"/>
                  </a:cxn>
                </a:cxnLst>
                <a:rect l="T15" t="T16" r="T17" b="T18"/>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1" name="Freeform 36">
                <a:extLst>
                  <a:ext uri="{FF2B5EF4-FFF2-40B4-BE49-F238E27FC236}">
                    <a16:creationId xmlns:a16="http://schemas.microsoft.com/office/drawing/2014/main" id="{92CC705D-1DBB-438D-AE5F-E6C481CF82DA}"/>
                  </a:ext>
                </a:extLst>
              </p:cNvPr>
              <p:cNvSpPr>
                <a:spLocks/>
              </p:cNvSpPr>
              <p:nvPr/>
            </p:nvSpPr>
            <p:spPr bwMode="auto">
              <a:xfrm>
                <a:off x="769" y="711"/>
                <a:ext cx="94" cy="48"/>
              </a:xfrm>
              <a:custGeom>
                <a:avLst/>
                <a:gdLst>
                  <a:gd name="T0" fmla="*/ 0 w 119"/>
                  <a:gd name="T1" fmla="*/ 48 h 51"/>
                  <a:gd name="T2" fmla="*/ 13 w 119"/>
                  <a:gd name="T3" fmla="*/ 14 h 51"/>
                  <a:gd name="T4" fmla="*/ 47 w 119"/>
                  <a:gd name="T5" fmla="*/ 0 h 51"/>
                  <a:gd name="T6" fmla="*/ 76 w 119"/>
                  <a:gd name="T7" fmla="*/ 14 h 51"/>
                  <a:gd name="T8" fmla="*/ 94 w 119"/>
                  <a:gd name="T9" fmla="*/ 48 h 51"/>
                  <a:gd name="T10" fmla="*/ 0 60000 65536"/>
                  <a:gd name="T11" fmla="*/ 0 60000 65536"/>
                  <a:gd name="T12" fmla="*/ 0 60000 65536"/>
                  <a:gd name="T13" fmla="*/ 0 60000 65536"/>
                  <a:gd name="T14" fmla="*/ 0 60000 65536"/>
                  <a:gd name="T15" fmla="*/ 0 w 119"/>
                  <a:gd name="T16" fmla="*/ 0 h 51"/>
                  <a:gd name="T17" fmla="*/ 119 w 119"/>
                  <a:gd name="T18" fmla="*/ 51 h 51"/>
                </a:gdLst>
                <a:ahLst/>
                <a:cxnLst>
                  <a:cxn ang="T10">
                    <a:pos x="T0" y="T1"/>
                  </a:cxn>
                  <a:cxn ang="T11">
                    <a:pos x="T2" y="T3"/>
                  </a:cxn>
                  <a:cxn ang="T12">
                    <a:pos x="T4" y="T5"/>
                  </a:cxn>
                  <a:cxn ang="T13">
                    <a:pos x="T6" y="T7"/>
                  </a:cxn>
                  <a:cxn ang="T14">
                    <a:pos x="T8" y="T9"/>
                  </a:cxn>
                </a:cxnLst>
                <a:rect l="T15" t="T16" r="T17" b="T18"/>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2" name="Freeform 37">
                <a:extLst>
                  <a:ext uri="{FF2B5EF4-FFF2-40B4-BE49-F238E27FC236}">
                    <a16:creationId xmlns:a16="http://schemas.microsoft.com/office/drawing/2014/main" id="{42C58F18-F0AF-47C7-98CD-5BE5F3778F08}"/>
                  </a:ext>
                </a:extLst>
              </p:cNvPr>
              <p:cNvSpPr>
                <a:spLocks/>
              </p:cNvSpPr>
              <p:nvPr/>
            </p:nvSpPr>
            <p:spPr bwMode="auto">
              <a:xfrm>
                <a:off x="863" y="711"/>
                <a:ext cx="97" cy="54"/>
              </a:xfrm>
              <a:custGeom>
                <a:avLst/>
                <a:gdLst>
                  <a:gd name="T0" fmla="*/ 0 w 123"/>
                  <a:gd name="T1" fmla="*/ 48 h 57"/>
                  <a:gd name="T2" fmla="*/ 18 w 123"/>
                  <a:gd name="T3" fmla="*/ 14 h 57"/>
                  <a:gd name="T4" fmla="*/ 51 w 123"/>
                  <a:gd name="T5" fmla="*/ 0 h 57"/>
                  <a:gd name="T6" fmla="*/ 80 w 123"/>
                  <a:gd name="T7" fmla="*/ 14 h 57"/>
                  <a:gd name="T8" fmla="*/ 97 w 123"/>
                  <a:gd name="T9" fmla="*/ 54 h 57"/>
                  <a:gd name="T10" fmla="*/ 0 60000 65536"/>
                  <a:gd name="T11" fmla="*/ 0 60000 65536"/>
                  <a:gd name="T12" fmla="*/ 0 60000 65536"/>
                  <a:gd name="T13" fmla="*/ 0 60000 65536"/>
                  <a:gd name="T14" fmla="*/ 0 60000 65536"/>
                  <a:gd name="T15" fmla="*/ 0 w 123"/>
                  <a:gd name="T16" fmla="*/ 0 h 57"/>
                  <a:gd name="T17" fmla="*/ 123 w 123"/>
                  <a:gd name="T18" fmla="*/ 57 h 57"/>
                </a:gdLst>
                <a:ahLst/>
                <a:cxnLst>
                  <a:cxn ang="T10">
                    <a:pos x="T0" y="T1"/>
                  </a:cxn>
                  <a:cxn ang="T11">
                    <a:pos x="T2" y="T3"/>
                  </a:cxn>
                  <a:cxn ang="T12">
                    <a:pos x="T4" y="T5"/>
                  </a:cxn>
                  <a:cxn ang="T13">
                    <a:pos x="T6" y="T7"/>
                  </a:cxn>
                  <a:cxn ang="T14">
                    <a:pos x="T8" y="T9"/>
                  </a:cxn>
                </a:cxnLst>
                <a:rect l="T15" t="T16" r="T17" b="T18"/>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34" name="Line 38">
              <a:extLst>
                <a:ext uri="{FF2B5EF4-FFF2-40B4-BE49-F238E27FC236}">
                  <a16:creationId xmlns:a16="http://schemas.microsoft.com/office/drawing/2014/main" id="{0D73CEE5-E639-437F-865B-93AF292B76C3}"/>
                </a:ext>
              </a:extLst>
            </p:cNvPr>
            <p:cNvSpPr>
              <a:spLocks noChangeShapeType="1"/>
            </p:cNvSpPr>
            <p:nvPr/>
          </p:nvSpPr>
          <p:spPr bwMode="auto">
            <a:xfrm>
              <a:off x="2484" y="8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9">
              <a:extLst>
                <a:ext uri="{FF2B5EF4-FFF2-40B4-BE49-F238E27FC236}">
                  <a16:creationId xmlns:a16="http://schemas.microsoft.com/office/drawing/2014/main" id="{B8DB2EDA-A8A3-4F5D-8ACD-AAC67A3F53A3}"/>
                </a:ext>
              </a:extLst>
            </p:cNvPr>
            <p:cNvSpPr>
              <a:spLocks noChangeShapeType="1"/>
            </p:cNvSpPr>
            <p:nvPr/>
          </p:nvSpPr>
          <p:spPr bwMode="auto">
            <a:xfrm>
              <a:off x="2488" y="1548"/>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40">
              <a:extLst>
                <a:ext uri="{FF2B5EF4-FFF2-40B4-BE49-F238E27FC236}">
                  <a16:creationId xmlns:a16="http://schemas.microsoft.com/office/drawing/2014/main" id="{BB0FAC63-E190-4C72-A5A2-0E3019E589B9}"/>
                </a:ext>
              </a:extLst>
            </p:cNvPr>
            <p:cNvSpPr>
              <a:spLocks noChangeShapeType="1"/>
            </p:cNvSpPr>
            <p:nvPr/>
          </p:nvSpPr>
          <p:spPr bwMode="auto">
            <a:xfrm rot="5400000">
              <a:off x="1256" y="1008"/>
              <a:ext cx="240"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Text Box 41">
              <a:extLst>
                <a:ext uri="{FF2B5EF4-FFF2-40B4-BE49-F238E27FC236}">
                  <a16:creationId xmlns:a16="http://schemas.microsoft.com/office/drawing/2014/main" id="{AC83563C-D50E-413A-A75F-831B61BE84B3}"/>
                </a:ext>
              </a:extLst>
            </p:cNvPr>
            <p:cNvSpPr txBox="1">
              <a:spLocks noChangeArrowheads="1"/>
            </p:cNvSpPr>
            <p:nvPr/>
          </p:nvSpPr>
          <p:spPr bwMode="auto">
            <a:xfrm>
              <a:off x="893" y="540"/>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ea typeface="宋体" panose="02010600030101010101" pitchFamily="2" charset="-122"/>
                </a:rPr>
                <a:t>i</a:t>
              </a:r>
            </a:p>
          </p:txBody>
        </p:sp>
        <p:sp>
          <p:nvSpPr>
            <p:cNvPr id="38" name="Text Box 42">
              <a:extLst>
                <a:ext uri="{FF2B5EF4-FFF2-40B4-BE49-F238E27FC236}">
                  <a16:creationId xmlns:a16="http://schemas.microsoft.com/office/drawing/2014/main" id="{B0113589-F727-4B3D-8287-E2C658638F04}"/>
                </a:ext>
              </a:extLst>
            </p:cNvPr>
            <p:cNvSpPr txBox="1">
              <a:spLocks noChangeArrowheads="1"/>
            </p:cNvSpPr>
            <p:nvPr/>
          </p:nvSpPr>
          <p:spPr bwMode="auto">
            <a:xfrm>
              <a:off x="978" y="1788"/>
              <a:ext cx="14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spcBef>
                  <a:spcPct val="50000"/>
                </a:spcBef>
              </a:pPr>
              <a:r>
                <a:rPr kumimoji="1" lang="en-US" altLang="zh-CN" b="1" dirty="0">
                  <a:ea typeface="宋体" panose="02010600030101010101" pitchFamily="2" charset="-122"/>
                </a:rPr>
                <a:t>(a) </a:t>
              </a:r>
              <a:r>
                <a:rPr kumimoji="1" lang="zh-CN" altLang="en-US" b="1" dirty="0">
                  <a:ea typeface="宋体" panose="02010600030101010101" pitchFamily="2" charset="-122"/>
                </a:rPr>
                <a:t>时域模型</a:t>
              </a:r>
            </a:p>
          </p:txBody>
        </p:sp>
      </p:grpSp>
      <p:grpSp>
        <p:nvGrpSpPr>
          <p:cNvPr id="43" name="组合 42">
            <a:extLst>
              <a:ext uri="{FF2B5EF4-FFF2-40B4-BE49-F238E27FC236}">
                <a16:creationId xmlns:a16="http://schemas.microsoft.com/office/drawing/2014/main" id="{93C58263-E70E-449D-8FBA-D427923324C9}"/>
              </a:ext>
            </a:extLst>
          </p:cNvPr>
          <p:cNvGrpSpPr/>
          <p:nvPr/>
        </p:nvGrpSpPr>
        <p:grpSpPr>
          <a:xfrm>
            <a:off x="913012" y="3102526"/>
            <a:ext cx="677664" cy="523220"/>
            <a:chOff x="1630530" y="3167367"/>
            <a:chExt cx="677664" cy="523220"/>
          </a:xfrm>
        </p:grpSpPr>
        <p:sp>
          <p:nvSpPr>
            <p:cNvPr id="44" name="矩形: 圆角 43">
              <a:extLst>
                <a:ext uri="{FF2B5EF4-FFF2-40B4-BE49-F238E27FC236}">
                  <a16:creationId xmlns:a16="http://schemas.microsoft.com/office/drawing/2014/main" id="{C0DF6B62-3AEA-4C91-9B48-31890A823796}"/>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EDC9D305-8AC2-4E3D-86AB-70771D94ADE7}"/>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52" name="文本框 51">
            <a:extLst>
              <a:ext uri="{FF2B5EF4-FFF2-40B4-BE49-F238E27FC236}">
                <a16:creationId xmlns:a16="http://schemas.microsoft.com/office/drawing/2014/main" id="{9D82886D-019D-4589-A59F-54C30513BA0E}"/>
              </a:ext>
            </a:extLst>
          </p:cNvPr>
          <p:cNvSpPr txBox="1"/>
          <p:nvPr/>
        </p:nvSpPr>
        <p:spPr>
          <a:xfrm>
            <a:off x="1590675" y="3098617"/>
            <a:ext cx="5664198" cy="523220"/>
          </a:xfrm>
          <a:prstGeom prst="rect">
            <a:avLst/>
          </a:prstGeom>
          <a:noFill/>
        </p:spPr>
        <p:txBody>
          <a:bodyPr wrap="square" rtlCol="0">
            <a:spAutoFit/>
          </a:bodyPr>
          <a:lstStyle/>
          <a:p>
            <a:r>
              <a:rPr lang="zh-CN" altLang="en-US" sz="2800" b="1" dirty="0">
                <a:latin typeface="+mn-ea"/>
              </a:rPr>
              <a:t>由</a:t>
            </a:r>
            <a:r>
              <a:rPr lang="en-US" altLang="zh-CN" sz="2800" b="1" i="1" dirty="0"/>
              <a:t>u</a:t>
            </a:r>
            <a:r>
              <a:rPr lang="en-US" altLang="zh-CN" sz="2800" b="1" baseline="-25000" dirty="0"/>
              <a:t>s</a:t>
            </a:r>
            <a:r>
              <a:rPr lang="en-US" altLang="zh-CN" sz="2800" b="1" dirty="0"/>
              <a:t>(</a:t>
            </a:r>
            <a:r>
              <a:rPr lang="en-US" altLang="zh-CN" sz="2800" b="1" i="1" dirty="0"/>
              <a:t>t</a:t>
            </a:r>
            <a:r>
              <a:rPr lang="en-US" altLang="zh-CN" sz="2800" b="1" dirty="0"/>
              <a:t>)=10cos(1000</a:t>
            </a:r>
            <a:r>
              <a:rPr lang="en-US" altLang="zh-CN" sz="2800" b="1" i="1" dirty="0"/>
              <a:t>t</a:t>
            </a:r>
            <a:r>
              <a:rPr lang="en-US" altLang="zh-CN" sz="2800" b="1" dirty="0"/>
              <a:t>)</a:t>
            </a:r>
            <a:endParaRPr lang="zh-CN" altLang="en-US" sz="2800" b="1" dirty="0">
              <a:latin typeface="+mn-ea"/>
            </a:endParaRPr>
          </a:p>
        </p:txBody>
      </p:sp>
      <p:graphicFrame>
        <p:nvGraphicFramePr>
          <p:cNvPr id="48" name="Object 77">
            <a:extLst>
              <a:ext uri="{FF2B5EF4-FFF2-40B4-BE49-F238E27FC236}">
                <a16:creationId xmlns:a16="http://schemas.microsoft.com/office/drawing/2014/main" id="{C0DCA5C2-D863-454C-B280-AFE06F1BE480}"/>
              </a:ext>
            </a:extLst>
          </p:cNvPr>
          <p:cNvGraphicFramePr>
            <a:graphicFrameLocks noChangeAspect="1"/>
          </p:cNvGraphicFramePr>
          <p:nvPr>
            <p:extLst>
              <p:ext uri="{D42A27DB-BD31-4B8C-83A1-F6EECF244321}">
                <p14:modId xmlns:p14="http://schemas.microsoft.com/office/powerpoint/2010/main" val="1021485175"/>
              </p:ext>
            </p:extLst>
          </p:nvPr>
        </p:nvGraphicFramePr>
        <p:xfrm>
          <a:off x="2951163" y="3886200"/>
          <a:ext cx="1944687" cy="482600"/>
        </p:xfrm>
        <a:graphic>
          <a:graphicData uri="http://schemas.openxmlformats.org/presentationml/2006/ole">
            <mc:AlternateContent xmlns:mc="http://schemas.openxmlformats.org/markup-compatibility/2006">
              <mc:Choice xmlns:v="urn:schemas-microsoft-com:vml" Requires="v">
                <p:oleObj spid="_x0000_s138557" name="Equation" r:id="rId5" imgW="965160" imgH="241200" progId="Equation.DSMT4">
                  <p:embed/>
                </p:oleObj>
              </mc:Choice>
              <mc:Fallback>
                <p:oleObj name="Equation" r:id="rId5" imgW="965160" imgH="241200" progId="Equation.DSMT4">
                  <p:embed/>
                  <p:pic>
                    <p:nvPicPr>
                      <p:cNvPr id="39955" name="Object 77">
                        <a:extLst>
                          <a:ext uri="{FF2B5EF4-FFF2-40B4-BE49-F238E27FC236}">
                            <a16:creationId xmlns:a16="http://schemas.microsoft.com/office/drawing/2014/main" id="{653EE31C-2FFE-44AA-8443-87316F12B120}"/>
                          </a:ext>
                        </a:extLst>
                      </p:cNvPr>
                      <p:cNvPicPr>
                        <a:picLocks noChangeAspect="1" noChangeArrowheads="1"/>
                      </p:cNvPicPr>
                      <p:nvPr/>
                    </p:nvPicPr>
                    <p:blipFill>
                      <a:blip r:embed="rId6"/>
                      <a:srcRect/>
                      <a:stretch>
                        <a:fillRect/>
                      </a:stretch>
                    </p:blipFill>
                    <p:spPr bwMode="auto">
                      <a:xfrm>
                        <a:off x="2951163" y="3886200"/>
                        <a:ext cx="194468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文本框 52">
            <a:extLst>
              <a:ext uri="{FF2B5EF4-FFF2-40B4-BE49-F238E27FC236}">
                <a16:creationId xmlns:a16="http://schemas.microsoft.com/office/drawing/2014/main" id="{0B893E30-1CC3-4C97-8EFA-DB7E4533DC9A}"/>
              </a:ext>
            </a:extLst>
          </p:cNvPr>
          <p:cNvSpPr txBox="1"/>
          <p:nvPr/>
        </p:nvSpPr>
        <p:spPr>
          <a:xfrm>
            <a:off x="1587902" y="3848547"/>
            <a:ext cx="1198159" cy="523220"/>
          </a:xfrm>
          <a:prstGeom prst="rect">
            <a:avLst/>
          </a:prstGeom>
          <a:noFill/>
        </p:spPr>
        <p:txBody>
          <a:bodyPr wrap="square" rtlCol="0">
            <a:spAutoFit/>
          </a:bodyPr>
          <a:lstStyle/>
          <a:p>
            <a:r>
              <a:rPr lang="zh-CN" altLang="en-US" sz="2800" b="1" dirty="0">
                <a:latin typeface="+mn-ea"/>
              </a:rPr>
              <a:t>可得：</a:t>
            </a:r>
          </a:p>
        </p:txBody>
      </p:sp>
      <p:sp>
        <p:nvSpPr>
          <p:cNvPr id="54" name="Rectangle 113">
            <a:extLst>
              <a:ext uri="{FF2B5EF4-FFF2-40B4-BE49-F238E27FC236}">
                <a16:creationId xmlns:a16="http://schemas.microsoft.com/office/drawing/2014/main" id="{6A050649-0E06-4776-BC00-6420F89E796F}"/>
              </a:ext>
            </a:extLst>
          </p:cNvPr>
          <p:cNvSpPr>
            <a:spLocks noChangeArrowheads="1"/>
          </p:cNvSpPr>
          <p:nvPr/>
        </p:nvSpPr>
        <p:spPr bwMode="auto">
          <a:xfrm>
            <a:off x="1590283" y="4602332"/>
            <a:ext cx="539750" cy="519113"/>
          </a:xfrm>
          <a:prstGeom prst="rect">
            <a:avLst/>
          </a:prstGeom>
          <a:noFill/>
          <a:ln w="9525">
            <a:noFill/>
            <a:miter lim="800000"/>
            <a:headEnd/>
            <a:tailEnd/>
          </a:ln>
          <a:effectLst/>
        </p:spPr>
        <p:txBody>
          <a:bodyPr wrap="none" anchor="ctr">
            <a:spAutoFit/>
          </a:bodyPr>
          <a:lstStyle/>
          <a:p>
            <a:pPr eaLnBrk="1" hangingPunct="1">
              <a:tabLst>
                <a:tab pos="266700" algn="r"/>
                <a:tab pos="5364163" algn="r"/>
              </a:tabLst>
              <a:defRPr/>
            </a:pPr>
            <a:r>
              <a:rPr lang="zh-CN" altLang="en-US" sz="2800" b="1" dirty="0">
                <a:latin typeface="+mn-ea"/>
              </a:rPr>
              <a:t>则</a:t>
            </a:r>
          </a:p>
        </p:txBody>
      </p:sp>
      <p:graphicFrame>
        <p:nvGraphicFramePr>
          <p:cNvPr id="56" name="Object 114">
            <a:extLst>
              <a:ext uri="{FF2B5EF4-FFF2-40B4-BE49-F238E27FC236}">
                <a16:creationId xmlns:a16="http://schemas.microsoft.com/office/drawing/2014/main" id="{B889E0B0-1314-4216-9E29-35D76EA31C6E}"/>
              </a:ext>
            </a:extLst>
          </p:cNvPr>
          <p:cNvGraphicFramePr>
            <a:graphicFrameLocks noChangeAspect="1"/>
          </p:cNvGraphicFramePr>
          <p:nvPr>
            <p:extLst>
              <p:ext uri="{D42A27DB-BD31-4B8C-83A1-F6EECF244321}">
                <p14:modId xmlns:p14="http://schemas.microsoft.com/office/powerpoint/2010/main" val="3534293511"/>
              </p:ext>
            </p:extLst>
          </p:nvPr>
        </p:nvGraphicFramePr>
        <p:xfrm>
          <a:off x="2786061" y="4648820"/>
          <a:ext cx="1916112" cy="517525"/>
        </p:xfrm>
        <a:graphic>
          <a:graphicData uri="http://schemas.openxmlformats.org/presentationml/2006/ole">
            <mc:AlternateContent xmlns:mc="http://schemas.openxmlformats.org/markup-compatibility/2006">
              <mc:Choice xmlns:v="urn:schemas-microsoft-com:vml" Requires="v">
                <p:oleObj spid="_x0000_s138558" name="Equation" r:id="rId7" imgW="736560" imgH="215640" progId="Equation.DSMT4">
                  <p:embed/>
                </p:oleObj>
              </mc:Choice>
              <mc:Fallback>
                <p:oleObj name="Equation" r:id="rId7" imgW="736560" imgH="215640" progId="Equation.DSMT4">
                  <p:embed/>
                  <p:pic>
                    <p:nvPicPr>
                      <p:cNvPr id="39951" name="Object 114">
                        <a:extLst>
                          <a:ext uri="{FF2B5EF4-FFF2-40B4-BE49-F238E27FC236}">
                            <a16:creationId xmlns:a16="http://schemas.microsoft.com/office/drawing/2014/main" id="{72F2F4D6-3D36-49A4-B332-AA38DC2B1173}"/>
                          </a:ext>
                        </a:extLst>
                      </p:cNvPr>
                      <p:cNvPicPr>
                        <a:picLocks noChangeAspect="1" noChangeArrowheads="1"/>
                      </p:cNvPicPr>
                      <p:nvPr/>
                    </p:nvPicPr>
                    <p:blipFill>
                      <a:blip r:embed="rId8"/>
                      <a:srcRect/>
                      <a:stretch>
                        <a:fillRect/>
                      </a:stretch>
                    </p:blipFill>
                    <p:spPr bwMode="auto">
                      <a:xfrm>
                        <a:off x="2786061" y="4648820"/>
                        <a:ext cx="19161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 name="Rectangle 118">
            <a:extLst>
              <a:ext uri="{FF2B5EF4-FFF2-40B4-BE49-F238E27FC236}">
                <a16:creationId xmlns:a16="http://schemas.microsoft.com/office/drawing/2014/main" id="{381E8E8D-71A9-47F8-B33F-087D2E3BF6D9}"/>
              </a:ext>
            </a:extLst>
          </p:cNvPr>
          <p:cNvSpPr>
            <a:spLocks noChangeArrowheads="1"/>
          </p:cNvSpPr>
          <p:nvPr/>
        </p:nvSpPr>
        <p:spPr bwMode="auto">
          <a:xfrm>
            <a:off x="2792468" y="5198715"/>
            <a:ext cx="1930272" cy="523220"/>
          </a:xfrm>
          <a:prstGeom prst="rect">
            <a:avLst/>
          </a:prstGeom>
          <a:noFill/>
          <a:ln w="9525">
            <a:noFill/>
            <a:miter lim="800000"/>
            <a:headEnd/>
            <a:tailEnd/>
          </a:ln>
          <a:effectLst/>
        </p:spPr>
        <p:txBody>
          <a:bodyPr wrap="none" anchor="ctr">
            <a:spAutoFit/>
          </a:bodyPr>
          <a:lstStyle/>
          <a:p>
            <a:pPr algn="ctr" eaLnBrk="1" hangingPunct="1">
              <a:tabLst>
                <a:tab pos="5364163" algn="r"/>
              </a:tabLst>
              <a:defRPr/>
            </a:pPr>
            <a:r>
              <a:rPr lang="en-US" altLang="zh-CN" sz="2800" dirty="0" err="1">
                <a:latin typeface="Times New Roman" panose="02020603050405020304" pitchFamily="18" charset="0"/>
                <a:cs typeface="Times New Roman" panose="02020603050405020304" pitchFamily="18" charset="0"/>
              </a:rPr>
              <a:t>j</a:t>
            </a:r>
            <a:r>
              <a:rPr lang="en-US" altLang="zh-CN" sz="2800" i="1" dirty="0" err="1">
                <a:latin typeface="Times New Roman" panose="02020603050405020304" pitchFamily="18" charset="0"/>
                <a:cs typeface="Times New Roman" panose="02020603050405020304" pitchFamily="18" charset="0"/>
                <a:sym typeface="Symbol" pitchFamily="18" charset="2"/>
              </a:rPr>
              <a:t></a:t>
            </a:r>
            <a:r>
              <a:rPr lang="en-US" altLang="zh-CN" sz="2800" i="1" dirty="0" err="1">
                <a:latin typeface="Times New Roman" panose="02020603050405020304" pitchFamily="18" charset="0"/>
                <a:cs typeface="Times New Roman" panose="02020603050405020304" pitchFamily="18" charset="0"/>
              </a:rPr>
              <a:t>L</a:t>
            </a:r>
            <a:r>
              <a:rPr lang="en-US" altLang="zh-CN" sz="2800" i="1"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sym typeface="Symbol" pitchFamily="18" charset="2"/>
              </a:rPr>
              <a:t>= j1 k</a:t>
            </a:r>
          </a:p>
        </p:txBody>
      </p:sp>
      <p:graphicFrame>
        <p:nvGraphicFramePr>
          <p:cNvPr id="4" name="对象 3">
            <a:extLst>
              <a:ext uri="{FF2B5EF4-FFF2-40B4-BE49-F238E27FC236}">
                <a16:creationId xmlns:a16="http://schemas.microsoft.com/office/drawing/2014/main" id="{5F3B3AC2-F898-4846-AF76-594A27279B81}"/>
              </a:ext>
            </a:extLst>
          </p:cNvPr>
          <p:cNvGraphicFramePr>
            <a:graphicFrameLocks noChangeAspect="1"/>
          </p:cNvGraphicFramePr>
          <p:nvPr>
            <p:extLst>
              <p:ext uri="{D42A27DB-BD31-4B8C-83A1-F6EECF244321}">
                <p14:modId xmlns:p14="http://schemas.microsoft.com/office/powerpoint/2010/main" val="3532999815"/>
              </p:ext>
            </p:extLst>
          </p:nvPr>
        </p:nvGraphicFramePr>
        <p:xfrm>
          <a:off x="2786061" y="5754305"/>
          <a:ext cx="2085175" cy="884620"/>
        </p:xfrm>
        <a:graphic>
          <a:graphicData uri="http://schemas.openxmlformats.org/presentationml/2006/ole">
            <mc:AlternateContent xmlns:mc="http://schemas.openxmlformats.org/markup-compatibility/2006">
              <mc:Choice xmlns:v="urn:schemas-microsoft-com:vml" Requires="v">
                <p:oleObj spid="_x0000_s138559" name="Equation" r:id="rId9" imgW="838080" imgH="355320" progId="Equation.DSMT4">
                  <p:embed/>
                </p:oleObj>
              </mc:Choice>
              <mc:Fallback>
                <p:oleObj name="Equation" r:id="rId9" imgW="838080" imgH="355320" progId="Equation.DSMT4">
                  <p:embed/>
                  <p:pic>
                    <p:nvPicPr>
                      <p:cNvPr id="0" name=""/>
                      <p:cNvPicPr/>
                      <p:nvPr/>
                    </p:nvPicPr>
                    <p:blipFill>
                      <a:blip r:embed="rId10"/>
                      <a:stretch>
                        <a:fillRect/>
                      </a:stretch>
                    </p:blipFill>
                    <p:spPr>
                      <a:xfrm>
                        <a:off x="2786061" y="5754305"/>
                        <a:ext cx="2085175" cy="884620"/>
                      </a:xfrm>
                      <a:prstGeom prst="rect">
                        <a:avLst/>
                      </a:prstGeom>
                    </p:spPr>
                  </p:pic>
                </p:oleObj>
              </mc:Fallback>
            </mc:AlternateContent>
          </a:graphicData>
        </a:graphic>
      </p:graphicFrame>
      <p:grpSp>
        <p:nvGrpSpPr>
          <p:cNvPr id="61" name="Group 43">
            <a:extLst>
              <a:ext uri="{FF2B5EF4-FFF2-40B4-BE49-F238E27FC236}">
                <a16:creationId xmlns:a16="http://schemas.microsoft.com/office/drawing/2014/main" id="{3C1D9C1E-B097-40A4-BCDC-48DBF6B7BC86}"/>
              </a:ext>
            </a:extLst>
          </p:cNvPr>
          <p:cNvGrpSpPr>
            <a:grpSpLocks/>
          </p:cNvGrpSpPr>
          <p:nvPr/>
        </p:nvGrpSpPr>
        <p:grpSpPr bwMode="auto">
          <a:xfrm>
            <a:off x="5066901" y="4087813"/>
            <a:ext cx="4119563" cy="2551112"/>
            <a:chOff x="3140" y="445"/>
            <a:chExt cx="2595" cy="1607"/>
          </a:xfrm>
        </p:grpSpPr>
        <p:sp>
          <p:nvSpPr>
            <p:cNvPr id="62" name="Line 44">
              <a:extLst>
                <a:ext uri="{FF2B5EF4-FFF2-40B4-BE49-F238E27FC236}">
                  <a16:creationId xmlns:a16="http://schemas.microsoft.com/office/drawing/2014/main" id="{AA7B9D03-46F3-4A36-9F03-C8A05F5C6F9C}"/>
                </a:ext>
              </a:extLst>
            </p:cNvPr>
            <p:cNvSpPr>
              <a:spLocks noChangeShapeType="1"/>
            </p:cNvSpPr>
            <p:nvPr/>
          </p:nvSpPr>
          <p:spPr bwMode="auto">
            <a:xfrm>
              <a:off x="4510" y="1248"/>
              <a:ext cx="22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45">
              <a:extLst>
                <a:ext uri="{FF2B5EF4-FFF2-40B4-BE49-F238E27FC236}">
                  <a16:creationId xmlns:a16="http://schemas.microsoft.com/office/drawing/2014/main" id="{D42801A6-42B2-43CD-A9FF-54E6A69343F5}"/>
                </a:ext>
              </a:extLst>
            </p:cNvPr>
            <p:cNvSpPr>
              <a:spLocks noChangeShapeType="1"/>
            </p:cNvSpPr>
            <p:nvPr/>
          </p:nvSpPr>
          <p:spPr bwMode="auto">
            <a:xfrm flipV="1">
              <a:off x="4510" y="1341"/>
              <a:ext cx="221"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46">
              <a:extLst>
                <a:ext uri="{FF2B5EF4-FFF2-40B4-BE49-F238E27FC236}">
                  <a16:creationId xmlns:a16="http://schemas.microsoft.com/office/drawing/2014/main" id="{F67731C7-3567-42AC-A1B2-A2FD9CDEFB9D}"/>
                </a:ext>
              </a:extLst>
            </p:cNvPr>
            <p:cNvSpPr>
              <a:spLocks noChangeShapeType="1"/>
            </p:cNvSpPr>
            <p:nvPr/>
          </p:nvSpPr>
          <p:spPr bwMode="auto">
            <a:xfrm>
              <a:off x="4617" y="816"/>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47">
              <a:extLst>
                <a:ext uri="{FF2B5EF4-FFF2-40B4-BE49-F238E27FC236}">
                  <a16:creationId xmlns:a16="http://schemas.microsoft.com/office/drawing/2014/main" id="{02F431C8-9FB0-43E7-88B5-FAE1840E3FA2}"/>
                </a:ext>
              </a:extLst>
            </p:cNvPr>
            <p:cNvSpPr>
              <a:spLocks noChangeShapeType="1"/>
            </p:cNvSpPr>
            <p:nvPr/>
          </p:nvSpPr>
          <p:spPr bwMode="auto">
            <a:xfrm>
              <a:off x="4617" y="1340"/>
              <a:ext cx="0" cy="3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48">
              <a:extLst>
                <a:ext uri="{FF2B5EF4-FFF2-40B4-BE49-F238E27FC236}">
                  <a16:creationId xmlns:a16="http://schemas.microsoft.com/office/drawing/2014/main" id="{58A79DF0-6757-4610-8861-4B465BBE07A4}"/>
                </a:ext>
              </a:extLst>
            </p:cNvPr>
            <p:cNvSpPr>
              <a:spLocks noChangeShapeType="1"/>
            </p:cNvSpPr>
            <p:nvPr/>
          </p:nvSpPr>
          <p:spPr bwMode="auto">
            <a:xfrm>
              <a:off x="3531" y="816"/>
              <a:ext cx="16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49">
              <a:extLst>
                <a:ext uri="{FF2B5EF4-FFF2-40B4-BE49-F238E27FC236}">
                  <a16:creationId xmlns:a16="http://schemas.microsoft.com/office/drawing/2014/main" id="{5BEC2E9C-703A-439D-8F94-3E5270A940EE}"/>
                </a:ext>
              </a:extLst>
            </p:cNvPr>
            <p:cNvSpPr>
              <a:spLocks noChangeShapeType="1"/>
            </p:cNvSpPr>
            <p:nvPr/>
          </p:nvSpPr>
          <p:spPr bwMode="auto">
            <a:xfrm>
              <a:off x="4023" y="816"/>
              <a:ext cx="0"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Rectangle 50">
              <a:extLst>
                <a:ext uri="{FF2B5EF4-FFF2-40B4-BE49-F238E27FC236}">
                  <a16:creationId xmlns:a16="http://schemas.microsoft.com/office/drawing/2014/main" id="{8866C120-D704-43AE-9BA0-0CF657147A62}"/>
                </a:ext>
              </a:extLst>
            </p:cNvPr>
            <p:cNvSpPr>
              <a:spLocks noChangeArrowheads="1"/>
            </p:cNvSpPr>
            <p:nvPr/>
          </p:nvSpPr>
          <p:spPr bwMode="auto">
            <a:xfrm>
              <a:off x="3969" y="1200"/>
              <a:ext cx="102" cy="272"/>
            </a:xfrm>
            <a:prstGeom prst="rect">
              <a:avLst/>
            </a:prstGeom>
            <a:solidFill>
              <a:schemeClr val="accent1"/>
            </a:solidFill>
            <a:ln w="28575">
              <a:solidFill>
                <a:schemeClr val="tx2"/>
              </a:solidFill>
              <a:miter lim="800000"/>
              <a:headEnd/>
              <a:tailEnd/>
            </a:ln>
          </p:spPr>
          <p:txBody>
            <a:bodyPr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9" name="Line 51">
              <a:extLst>
                <a:ext uri="{FF2B5EF4-FFF2-40B4-BE49-F238E27FC236}">
                  <a16:creationId xmlns:a16="http://schemas.microsoft.com/office/drawing/2014/main" id="{EE49A574-3640-4F01-803A-A407ED378CFB}"/>
                </a:ext>
              </a:extLst>
            </p:cNvPr>
            <p:cNvSpPr>
              <a:spLocks noChangeShapeType="1"/>
            </p:cNvSpPr>
            <p:nvPr/>
          </p:nvSpPr>
          <p:spPr bwMode="auto">
            <a:xfrm flipH="1">
              <a:off x="3531" y="1728"/>
              <a:ext cx="16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Text Box 52">
              <a:extLst>
                <a:ext uri="{FF2B5EF4-FFF2-40B4-BE49-F238E27FC236}">
                  <a16:creationId xmlns:a16="http://schemas.microsoft.com/office/drawing/2014/main" id="{442E0D94-7F3C-4BF6-AE15-410F650FEE6D}"/>
                </a:ext>
              </a:extLst>
            </p:cNvPr>
            <p:cNvSpPr txBox="1">
              <a:spLocks noChangeArrowheads="1"/>
            </p:cNvSpPr>
            <p:nvPr/>
          </p:nvSpPr>
          <p:spPr bwMode="auto">
            <a:xfrm>
              <a:off x="4035" y="1203"/>
              <a:ext cx="4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000" b="1">
                  <a:ea typeface="宋体" panose="02010600030101010101" pitchFamily="2" charset="-122"/>
                </a:rPr>
                <a:t>1K</a:t>
              </a:r>
              <a:r>
                <a:rPr kumimoji="1" lang="en-US" altLang="zh-CN" sz="2000" b="1">
                  <a:ea typeface="宋体" panose="02010600030101010101" pitchFamily="2" charset="-122"/>
                  <a:sym typeface="Symbol" panose="05050102010706020507" pitchFamily="18" charset="2"/>
                </a:rPr>
                <a:t></a:t>
              </a:r>
              <a:endParaRPr kumimoji="1" lang="en-US" altLang="zh-CN" sz="2000" b="1">
                <a:ea typeface="宋体" panose="02010600030101010101" pitchFamily="2" charset="-122"/>
              </a:endParaRPr>
            </a:p>
          </p:txBody>
        </p:sp>
        <p:sp>
          <p:nvSpPr>
            <p:cNvPr id="71" name="Line 53">
              <a:extLst>
                <a:ext uri="{FF2B5EF4-FFF2-40B4-BE49-F238E27FC236}">
                  <a16:creationId xmlns:a16="http://schemas.microsoft.com/office/drawing/2014/main" id="{376C5A81-8AFA-4AE8-BFC4-3B9761008A06}"/>
                </a:ext>
              </a:extLst>
            </p:cNvPr>
            <p:cNvSpPr>
              <a:spLocks noChangeShapeType="1"/>
            </p:cNvSpPr>
            <p:nvPr/>
          </p:nvSpPr>
          <p:spPr bwMode="auto">
            <a:xfrm>
              <a:off x="3588" y="768"/>
              <a:ext cx="235"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54">
              <a:extLst>
                <a:ext uri="{FF2B5EF4-FFF2-40B4-BE49-F238E27FC236}">
                  <a16:creationId xmlns:a16="http://schemas.microsoft.com/office/drawing/2014/main" id="{D41DCE82-CEBA-4850-87FF-10185DBDC487}"/>
                </a:ext>
              </a:extLst>
            </p:cNvPr>
            <p:cNvSpPr>
              <a:spLocks noChangeShapeType="1"/>
            </p:cNvSpPr>
            <p:nvPr/>
          </p:nvSpPr>
          <p:spPr bwMode="auto">
            <a:xfrm>
              <a:off x="4683" y="864"/>
              <a:ext cx="0" cy="24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55">
              <a:extLst>
                <a:ext uri="{FF2B5EF4-FFF2-40B4-BE49-F238E27FC236}">
                  <a16:creationId xmlns:a16="http://schemas.microsoft.com/office/drawing/2014/main" id="{A6535D23-79F1-4EA6-AC5A-A89FF72D0F8D}"/>
                </a:ext>
              </a:extLst>
            </p:cNvPr>
            <p:cNvSpPr>
              <a:spLocks noChangeShapeType="1"/>
            </p:cNvSpPr>
            <p:nvPr/>
          </p:nvSpPr>
          <p:spPr bwMode="auto">
            <a:xfrm rot="5400000">
              <a:off x="5135" y="984"/>
              <a:ext cx="240"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Oval 56">
              <a:extLst>
                <a:ext uri="{FF2B5EF4-FFF2-40B4-BE49-F238E27FC236}">
                  <a16:creationId xmlns:a16="http://schemas.microsoft.com/office/drawing/2014/main" id="{6DDE90F7-60DC-46E5-B520-02075A87A84E}"/>
                </a:ext>
              </a:extLst>
            </p:cNvPr>
            <p:cNvSpPr>
              <a:spLocks noChangeArrowheads="1"/>
            </p:cNvSpPr>
            <p:nvPr/>
          </p:nvSpPr>
          <p:spPr bwMode="auto">
            <a:xfrm>
              <a:off x="3387" y="1152"/>
              <a:ext cx="272" cy="272"/>
            </a:xfrm>
            <a:prstGeom prst="ellipse">
              <a:avLst/>
            </a:prstGeom>
            <a:solidFill>
              <a:schemeClr val="accent1"/>
            </a:solidFill>
            <a:ln w="2857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8" name="Line 57">
              <a:extLst>
                <a:ext uri="{FF2B5EF4-FFF2-40B4-BE49-F238E27FC236}">
                  <a16:creationId xmlns:a16="http://schemas.microsoft.com/office/drawing/2014/main" id="{6D49AB99-7C35-48BC-A42E-6E5605F4FD88}"/>
                </a:ext>
              </a:extLst>
            </p:cNvPr>
            <p:cNvSpPr>
              <a:spLocks noChangeShapeType="1"/>
            </p:cNvSpPr>
            <p:nvPr/>
          </p:nvSpPr>
          <p:spPr bwMode="auto">
            <a:xfrm>
              <a:off x="3531" y="816"/>
              <a:ext cx="0" cy="9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Text Box 58">
              <a:extLst>
                <a:ext uri="{FF2B5EF4-FFF2-40B4-BE49-F238E27FC236}">
                  <a16:creationId xmlns:a16="http://schemas.microsoft.com/office/drawing/2014/main" id="{DFA622C2-9FE3-4A07-AB6A-06B716F1358D}"/>
                </a:ext>
              </a:extLst>
            </p:cNvPr>
            <p:cNvSpPr txBox="1">
              <a:spLocks noChangeArrowheads="1"/>
            </p:cNvSpPr>
            <p:nvPr/>
          </p:nvSpPr>
          <p:spPr bwMode="auto">
            <a:xfrm>
              <a:off x="3339" y="91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ea typeface="宋体" panose="02010600030101010101" pitchFamily="2" charset="-122"/>
                </a:rPr>
                <a:t>+</a:t>
              </a:r>
            </a:p>
          </p:txBody>
        </p:sp>
        <p:sp>
          <p:nvSpPr>
            <p:cNvPr id="80" name="Text Box 59">
              <a:extLst>
                <a:ext uri="{FF2B5EF4-FFF2-40B4-BE49-F238E27FC236}">
                  <a16:creationId xmlns:a16="http://schemas.microsoft.com/office/drawing/2014/main" id="{9FAF8D47-E219-4CDC-A1EC-3B23EEEE0C09}"/>
                </a:ext>
              </a:extLst>
            </p:cNvPr>
            <p:cNvSpPr txBox="1">
              <a:spLocks noChangeArrowheads="1"/>
            </p:cNvSpPr>
            <p:nvPr/>
          </p:nvSpPr>
          <p:spPr bwMode="auto">
            <a:xfrm>
              <a:off x="3339" y="13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latin typeface="宋体" panose="02010600030101010101" pitchFamily="2" charset="-122"/>
                  <a:ea typeface="宋体" panose="02010600030101010101" pitchFamily="2" charset="-122"/>
                </a:rPr>
                <a:t>-</a:t>
              </a:r>
              <a:endParaRPr kumimoji="1" lang="en-US" altLang="zh-CN" b="1">
                <a:ea typeface="宋体" panose="02010600030101010101" pitchFamily="2" charset="-122"/>
              </a:endParaRPr>
            </a:p>
          </p:txBody>
        </p:sp>
        <p:grpSp>
          <p:nvGrpSpPr>
            <p:cNvPr id="81" name="Group 60">
              <a:extLst>
                <a:ext uri="{FF2B5EF4-FFF2-40B4-BE49-F238E27FC236}">
                  <a16:creationId xmlns:a16="http://schemas.microsoft.com/office/drawing/2014/main" id="{44C65C54-C494-4E18-9422-8EDC17C0719A}"/>
                </a:ext>
              </a:extLst>
            </p:cNvPr>
            <p:cNvGrpSpPr>
              <a:grpSpLocks/>
            </p:cNvGrpSpPr>
            <p:nvPr/>
          </p:nvGrpSpPr>
          <p:grpSpPr bwMode="auto">
            <a:xfrm rot="5400000">
              <a:off x="5023" y="1291"/>
              <a:ext cx="384" cy="57"/>
              <a:chOff x="576" y="711"/>
              <a:chExt cx="384" cy="57"/>
            </a:xfrm>
          </p:grpSpPr>
          <p:sp>
            <p:nvSpPr>
              <p:cNvPr id="93" name="Freeform 61">
                <a:extLst>
                  <a:ext uri="{FF2B5EF4-FFF2-40B4-BE49-F238E27FC236}">
                    <a16:creationId xmlns:a16="http://schemas.microsoft.com/office/drawing/2014/main" id="{F9C73851-387D-43BC-BBB1-08F55AE28AA5}"/>
                  </a:ext>
                </a:extLst>
              </p:cNvPr>
              <p:cNvSpPr>
                <a:spLocks/>
              </p:cNvSpPr>
              <p:nvPr/>
            </p:nvSpPr>
            <p:spPr bwMode="auto">
              <a:xfrm>
                <a:off x="576" y="711"/>
                <a:ext cx="98" cy="57"/>
              </a:xfrm>
              <a:custGeom>
                <a:avLst/>
                <a:gdLst>
                  <a:gd name="T0" fmla="*/ 0 w 98"/>
                  <a:gd name="T1" fmla="*/ 57 h 57"/>
                  <a:gd name="T2" fmla="*/ 18 w 98"/>
                  <a:gd name="T3" fmla="*/ 14 h 57"/>
                  <a:gd name="T4" fmla="*/ 47 w 98"/>
                  <a:gd name="T5" fmla="*/ 0 h 57"/>
                  <a:gd name="T6" fmla="*/ 80 w 98"/>
                  <a:gd name="T7" fmla="*/ 14 h 57"/>
                  <a:gd name="T8" fmla="*/ 98 w 98"/>
                  <a:gd name="T9" fmla="*/ 48 h 57"/>
                  <a:gd name="T10" fmla="*/ 0 60000 65536"/>
                  <a:gd name="T11" fmla="*/ 0 60000 65536"/>
                  <a:gd name="T12" fmla="*/ 0 60000 65536"/>
                  <a:gd name="T13" fmla="*/ 0 60000 65536"/>
                  <a:gd name="T14" fmla="*/ 0 60000 65536"/>
                  <a:gd name="T15" fmla="*/ 0 w 98"/>
                  <a:gd name="T16" fmla="*/ 0 h 57"/>
                  <a:gd name="T17" fmla="*/ 98 w 98"/>
                  <a:gd name="T18" fmla="*/ 57 h 57"/>
                </a:gdLst>
                <a:ahLst/>
                <a:cxnLst>
                  <a:cxn ang="T10">
                    <a:pos x="T0" y="T1"/>
                  </a:cxn>
                  <a:cxn ang="T11">
                    <a:pos x="T2" y="T3"/>
                  </a:cxn>
                  <a:cxn ang="T12">
                    <a:pos x="T4" y="T5"/>
                  </a:cxn>
                  <a:cxn ang="T13">
                    <a:pos x="T6" y="T7"/>
                  </a:cxn>
                  <a:cxn ang="T14">
                    <a:pos x="T8" y="T9"/>
                  </a:cxn>
                </a:cxnLst>
                <a:rect l="T15" t="T16" r="T17" b="T18"/>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4" name="Freeform 62">
                <a:extLst>
                  <a:ext uri="{FF2B5EF4-FFF2-40B4-BE49-F238E27FC236}">
                    <a16:creationId xmlns:a16="http://schemas.microsoft.com/office/drawing/2014/main" id="{DF01EBF5-A678-4C1B-BDF2-26754AB6CF30}"/>
                  </a:ext>
                </a:extLst>
              </p:cNvPr>
              <p:cNvSpPr>
                <a:spLocks/>
              </p:cNvSpPr>
              <p:nvPr/>
            </p:nvSpPr>
            <p:spPr bwMode="auto">
              <a:xfrm>
                <a:off x="674" y="711"/>
                <a:ext cx="95" cy="51"/>
              </a:xfrm>
              <a:custGeom>
                <a:avLst/>
                <a:gdLst>
                  <a:gd name="T0" fmla="*/ 0 w 121"/>
                  <a:gd name="T1" fmla="*/ 51 h 54"/>
                  <a:gd name="T2" fmla="*/ 19 w 121"/>
                  <a:gd name="T3" fmla="*/ 14 h 54"/>
                  <a:gd name="T4" fmla="*/ 52 w 121"/>
                  <a:gd name="T5" fmla="*/ 0 h 54"/>
                  <a:gd name="T6" fmla="*/ 81 w 121"/>
                  <a:gd name="T7" fmla="*/ 14 h 54"/>
                  <a:gd name="T8" fmla="*/ 95 w 121"/>
                  <a:gd name="T9" fmla="*/ 48 h 54"/>
                  <a:gd name="T10" fmla="*/ 0 60000 65536"/>
                  <a:gd name="T11" fmla="*/ 0 60000 65536"/>
                  <a:gd name="T12" fmla="*/ 0 60000 65536"/>
                  <a:gd name="T13" fmla="*/ 0 60000 65536"/>
                  <a:gd name="T14" fmla="*/ 0 60000 65536"/>
                  <a:gd name="T15" fmla="*/ 0 w 121"/>
                  <a:gd name="T16" fmla="*/ 0 h 54"/>
                  <a:gd name="T17" fmla="*/ 121 w 121"/>
                  <a:gd name="T18" fmla="*/ 54 h 54"/>
                </a:gdLst>
                <a:ahLst/>
                <a:cxnLst>
                  <a:cxn ang="T10">
                    <a:pos x="T0" y="T1"/>
                  </a:cxn>
                  <a:cxn ang="T11">
                    <a:pos x="T2" y="T3"/>
                  </a:cxn>
                  <a:cxn ang="T12">
                    <a:pos x="T4" y="T5"/>
                  </a:cxn>
                  <a:cxn ang="T13">
                    <a:pos x="T6" y="T7"/>
                  </a:cxn>
                  <a:cxn ang="T14">
                    <a:pos x="T8" y="T9"/>
                  </a:cxn>
                </a:cxnLst>
                <a:rect l="T15" t="T16" r="T17" b="T18"/>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5" name="Freeform 63">
                <a:extLst>
                  <a:ext uri="{FF2B5EF4-FFF2-40B4-BE49-F238E27FC236}">
                    <a16:creationId xmlns:a16="http://schemas.microsoft.com/office/drawing/2014/main" id="{B15C9AC5-DC9F-47EA-8294-5DFBF182B9C5}"/>
                  </a:ext>
                </a:extLst>
              </p:cNvPr>
              <p:cNvSpPr>
                <a:spLocks/>
              </p:cNvSpPr>
              <p:nvPr/>
            </p:nvSpPr>
            <p:spPr bwMode="auto">
              <a:xfrm>
                <a:off x="769" y="711"/>
                <a:ext cx="94" cy="48"/>
              </a:xfrm>
              <a:custGeom>
                <a:avLst/>
                <a:gdLst>
                  <a:gd name="T0" fmla="*/ 0 w 119"/>
                  <a:gd name="T1" fmla="*/ 48 h 51"/>
                  <a:gd name="T2" fmla="*/ 13 w 119"/>
                  <a:gd name="T3" fmla="*/ 14 h 51"/>
                  <a:gd name="T4" fmla="*/ 47 w 119"/>
                  <a:gd name="T5" fmla="*/ 0 h 51"/>
                  <a:gd name="T6" fmla="*/ 76 w 119"/>
                  <a:gd name="T7" fmla="*/ 14 h 51"/>
                  <a:gd name="T8" fmla="*/ 94 w 119"/>
                  <a:gd name="T9" fmla="*/ 48 h 51"/>
                  <a:gd name="T10" fmla="*/ 0 60000 65536"/>
                  <a:gd name="T11" fmla="*/ 0 60000 65536"/>
                  <a:gd name="T12" fmla="*/ 0 60000 65536"/>
                  <a:gd name="T13" fmla="*/ 0 60000 65536"/>
                  <a:gd name="T14" fmla="*/ 0 60000 65536"/>
                  <a:gd name="T15" fmla="*/ 0 w 119"/>
                  <a:gd name="T16" fmla="*/ 0 h 51"/>
                  <a:gd name="T17" fmla="*/ 119 w 119"/>
                  <a:gd name="T18" fmla="*/ 51 h 51"/>
                </a:gdLst>
                <a:ahLst/>
                <a:cxnLst>
                  <a:cxn ang="T10">
                    <a:pos x="T0" y="T1"/>
                  </a:cxn>
                  <a:cxn ang="T11">
                    <a:pos x="T2" y="T3"/>
                  </a:cxn>
                  <a:cxn ang="T12">
                    <a:pos x="T4" y="T5"/>
                  </a:cxn>
                  <a:cxn ang="T13">
                    <a:pos x="T6" y="T7"/>
                  </a:cxn>
                  <a:cxn ang="T14">
                    <a:pos x="T8" y="T9"/>
                  </a:cxn>
                </a:cxnLst>
                <a:rect l="T15" t="T16" r="T17" b="T18"/>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6" name="Freeform 64">
                <a:extLst>
                  <a:ext uri="{FF2B5EF4-FFF2-40B4-BE49-F238E27FC236}">
                    <a16:creationId xmlns:a16="http://schemas.microsoft.com/office/drawing/2014/main" id="{D0B7BBDE-0C4A-4124-9FBB-58D4CB79211D}"/>
                  </a:ext>
                </a:extLst>
              </p:cNvPr>
              <p:cNvSpPr>
                <a:spLocks/>
              </p:cNvSpPr>
              <p:nvPr/>
            </p:nvSpPr>
            <p:spPr bwMode="auto">
              <a:xfrm>
                <a:off x="863" y="711"/>
                <a:ext cx="97" cy="54"/>
              </a:xfrm>
              <a:custGeom>
                <a:avLst/>
                <a:gdLst>
                  <a:gd name="T0" fmla="*/ 0 w 123"/>
                  <a:gd name="T1" fmla="*/ 48 h 57"/>
                  <a:gd name="T2" fmla="*/ 18 w 123"/>
                  <a:gd name="T3" fmla="*/ 14 h 57"/>
                  <a:gd name="T4" fmla="*/ 51 w 123"/>
                  <a:gd name="T5" fmla="*/ 0 h 57"/>
                  <a:gd name="T6" fmla="*/ 80 w 123"/>
                  <a:gd name="T7" fmla="*/ 14 h 57"/>
                  <a:gd name="T8" fmla="*/ 97 w 123"/>
                  <a:gd name="T9" fmla="*/ 54 h 57"/>
                  <a:gd name="T10" fmla="*/ 0 60000 65536"/>
                  <a:gd name="T11" fmla="*/ 0 60000 65536"/>
                  <a:gd name="T12" fmla="*/ 0 60000 65536"/>
                  <a:gd name="T13" fmla="*/ 0 60000 65536"/>
                  <a:gd name="T14" fmla="*/ 0 60000 65536"/>
                  <a:gd name="T15" fmla="*/ 0 w 123"/>
                  <a:gd name="T16" fmla="*/ 0 h 57"/>
                  <a:gd name="T17" fmla="*/ 123 w 123"/>
                  <a:gd name="T18" fmla="*/ 57 h 57"/>
                </a:gdLst>
                <a:ahLst/>
                <a:cxnLst>
                  <a:cxn ang="T10">
                    <a:pos x="T0" y="T1"/>
                  </a:cxn>
                  <a:cxn ang="T11">
                    <a:pos x="T2" y="T3"/>
                  </a:cxn>
                  <a:cxn ang="T12">
                    <a:pos x="T4" y="T5"/>
                  </a:cxn>
                  <a:cxn ang="T13">
                    <a:pos x="T6" y="T7"/>
                  </a:cxn>
                  <a:cxn ang="T14">
                    <a:pos x="T8" y="T9"/>
                  </a:cxn>
                </a:cxnLst>
                <a:rect l="T15" t="T16" r="T17" b="T18"/>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82" name="Line 65">
              <a:extLst>
                <a:ext uri="{FF2B5EF4-FFF2-40B4-BE49-F238E27FC236}">
                  <a16:creationId xmlns:a16="http://schemas.microsoft.com/office/drawing/2014/main" id="{F62C9BA7-B55F-42F7-B926-8B1425F8D4D3}"/>
                </a:ext>
              </a:extLst>
            </p:cNvPr>
            <p:cNvSpPr>
              <a:spLocks noChangeShapeType="1"/>
            </p:cNvSpPr>
            <p:nvPr/>
          </p:nvSpPr>
          <p:spPr bwMode="auto">
            <a:xfrm>
              <a:off x="5191" y="81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66">
              <a:extLst>
                <a:ext uri="{FF2B5EF4-FFF2-40B4-BE49-F238E27FC236}">
                  <a16:creationId xmlns:a16="http://schemas.microsoft.com/office/drawing/2014/main" id="{BCC5EA45-694C-4799-BC6B-DEC3E7086E13}"/>
                </a:ext>
              </a:extLst>
            </p:cNvPr>
            <p:cNvSpPr>
              <a:spLocks noChangeShapeType="1"/>
            </p:cNvSpPr>
            <p:nvPr/>
          </p:nvSpPr>
          <p:spPr bwMode="auto">
            <a:xfrm>
              <a:off x="5195" y="15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67">
              <a:extLst>
                <a:ext uri="{FF2B5EF4-FFF2-40B4-BE49-F238E27FC236}">
                  <a16:creationId xmlns:a16="http://schemas.microsoft.com/office/drawing/2014/main" id="{F9A3AE2D-5BE9-4CA4-A1F9-5C402BCB51B1}"/>
                </a:ext>
              </a:extLst>
            </p:cNvPr>
            <p:cNvSpPr>
              <a:spLocks noChangeShapeType="1"/>
            </p:cNvSpPr>
            <p:nvPr/>
          </p:nvSpPr>
          <p:spPr bwMode="auto">
            <a:xfrm rot="5400000">
              <a:off x="3963" y="984"/>
              <a:ext cx="240"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Text Box 68">
              <a:extLst>
                <a:ext uri="{FF2B5EF4-FFF2-40B4-BE49-F238E27FC236}">
                  <a16:creationId xmlns:a16="http://schemas.microsoft.com/office/drawing/2014/main" id="{F40AC58E-5CBE-46E0-A27A-3B5ABFD230FB}"/>
                </a:ext>
              </a:extLst>
            </p:cNvPr>
            <p:cNvSpPr txBox="1">
              <a:spLocks noChangeArrowheads="1"/>
            </p:cNvSpPr>
            <p:nvPr/>
          </p:nvSpPr>
          <p:spPr bwMode="auto">
            <a:xfrm>
              <a:off x="3725" y="1764"/>
              <a:ext cx="14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spcBef>
                  <a:spcPct val="50000"/>
                </a:spcBef>
              </a:pPr>
              <a:r>
                <a:rPr kumimoji="1" lang="en-US" altLang="zh-CN" b="1">
                  <a:ea typeface="宋体" panose="02010600030101010101" pitchFamily="2" charset="-122"/>
                </a:rPr>
                <a:t>(b) </a:t>
              </a:r>
              <a:r>
                <a:rPr kumimoji="1" lang="zh-CN" altLang="en-US" b="1">
                  <a:ea typeface="宋体" panose="02010600030101010101" pitchFamily="2" charset="-122"/>
                </a:rPr>
                <a:t>相量模型</a:t>
              </a:r>
            </a:p>
          </p:txBody>
        </p:sp>
        <p:graphicFrame>
          <p:nvGraphicFramePr>
            <p:cNvPr id="86" name="Object 69">
              <a:extLst>
                <a:ext uri="{FF2B5EF4-FFF2-40B4-BE49-F238E27FC236}">
                  <a16:creationId xmlns:a16="http://schemas.microsoft.com/office/drawing/2014/main" id="{9E98B383-FCC4-4E54-B506-3F50CDD6FA8F}"/>
                </a:ext>
              </a:extLst>
            </p:cNvPr>
            <p:cNvGraphicFramePr>
              <a:graphicFrameLocks/>
            </p:cNvGraphicFramePr>
            <p:nvPr/>
          </p:nvGraphicFramePr>
          <p:xfrm>
            <a:off x="4127" y="780"/>
            <a:ext cx="210" cy="351"/>
          </p:xfrm>
          <a:graphic>
            <a:graphicData uri="http://schemas.openxmlformats.org/presentationml/2006/ole">
              <mc:AlternateContent xmlns:mc="http://schemas.openxmlformats.org/markup-compatibility/2006">
                <mc:Choice xmlns:v="urn:schemas-microsoft-com:vml" Requires="v">
                  <p:oleObj spid="_x0000_s138560" name="Equation" r:id="rId11" imgW="177646" imgH="279158" progId="Equation.DSMT4">
                    <p:embed/>
                  </p:oleObj>
                </mc:Choice>
                <mc:Fallback>
                  <p:oleObj name="Equation" r:id="rId11" imgW="177646" imgH="279158" progId="Equation.DSMT4">
                    <p:embed/>
                    <p:pic>
                      <p:nvPicPr>
                        <p:cNvPr id="39980" name="Object 69">
                          <a:extLst>
                            <a:ext uri="{FF2B5EF4-FFF2-40B4-BE49-F238E27FC236}">
                              <a16:creationId xmlns:a16="http://schemas.microsoft.com/office/drawing/2014/main" id="{555B8970-C3D3-45B0-B040-C37A19B32E45}"/>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27" y="780"/>
                          <a:ext cx="210"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 name="Object 70">
              <a:extLst>
                <a:ext uri="{FF2B5EF4-FFF2-40B4-BE49-F238E27FC236}">
                  <a16:creationId xmlns:a16="http://schemas.microsoft.com/office/drawing/2014/main" id="{B9986820-6F48-484C-9556-A9DE597FE13D}"/>
                </a:ext>
              </a:extLst>
            </p:cNvPr>
            <p:cNvGraphicFramePr>
              <a:graphicFrameLocks/>
            </p:cNvGraphicFramePr>
            <p:nvPr/>
          </p:nvGraphicFramePr>
          <p:xfrm>
            <a:off x="4683" y="788"/>
            <a:ext cx="210" cy="351"/>
          </p:xfrm>
          <a:graphic>
            <a:graphicData uri="http://schemas.openxmlformats.org/presentationml/2006/ole">
              <mc:AlternateContent xmlns:mc="http://schemas.openxmlformats.org/markup-compatibility/2006">
                <mc:Choice xmlns:v="urn:schemas-microsoft-com:vml" Requires="v">
                  <p:oleObj spid="_x0000_s138561" name="Equation" r:id="rId13" imgW="177646" imgH="279158" progId="Equation.DSMT4">
                    <p:embed/>
                  </p:oleObj>
                </mc:Choice>
                <mc:Fallback>
                  <p:oleObj name="Equation" r:id="rId13" imgW="177646" imgH="279158" progId="Equation.DSMT4">
                    <p:embed/>
                    <p:pic>
                      <p:nvPicPr>
                        <p:cNvPr id="39981" name="Object 70">
                          <a:extLst>
                            <a:ext uri="{FF2B5EF4-FFF2-40B4-BE49-F238E27FC236}">
                              <a16:creationId xmlns:a16="http://schemas.microsoft.com/office/drawing/2014/main" id="{97068177-3A8B-470B-9FB0-D773A7F128D7}"/>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3" y="788"/>
                          <a:ext cx="210"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 name="Object 71">
              <a:extLst>
                <a:ext uri="{FF2B5EF4-FFF2-40B4-BE49-F238E27FC236}">
                  <a16:creationId xmlns:a16="http://schemas.microsoft.com/office/drawing/2014/main" id="{8E00EF44-5985-4C2C-90C5-02AC98531684}"/>
                </a:ext>
              </a:extLst>
            </p:cNvPr>
            <p:cNvGraphicFramePr>
              <a:graphicFrameLocks/>
            </p:cNvGraphicFramePr>
            <p:nvPr/>
          </p:nvGraphicFramePr>
          <p:xfrm>
            <a:off x="5262" y="801"/>
            <a:ext cx="210" cy="351"/>
          </p:xfrm>
          <a:graphic>
            <a:graphicData uri="http://schemas.openxmlformats.org/presentationml/2006/ole">
              <mc:AlternateContent xmlns:mc="http://schemas.openxmlformats.org/markup-compatibility/2006">
                <mc:Choice xmlns:v="urn:schemas-microsoft-com:vml" Requires="v">
                  <p:oleObj spid="_x0000_s138562" name="Equation" r:id="rId15" imgW="177646" imgH="279158" progId="Equation.DSMT4">
                    <p:embed/>
                  </p:oleObj>
                </mc:Choice>
                <mc:Fallback>
                  <p:oleObj name="Equation" r:id="rId15" imgW="177646" imgH="279158" progId="Equation.DSMT4">
                    <p:embed/>
                    <p:pic>
                      <p:nvPicPr>
                        <p:cNvPr id="39982" name="Object 71">
                          <a:extLst>
                            <a:ext uri="{FF2B5EF4-FFF2-40B4-BE49-F238E27FC236}">
                              <a16:creationId xmlns:a16="http://schemas.microsoft.com/office/drawing/2014/main" id="{DBD4126A-F86C-43C3-8CB6-A00505B07FB9}"/>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62" y="801"/>
                          <a:ext cx="210"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 name="Text Box 72">
              <a:extLst>
                <a:ext uri="{FF2B5EF4-FFF2-40B4-BE49-F238E27FC236}">
                  <a16:creationId xmlns:a16="http://schemas.microsoft.com/office/drawing/2014/main" id="{6279739A-498E-4E46-9C39-D285672D5519}"/>
                </a:ext>
              </a:extLst>
            </p:cNvPr>
            <p:cNvSpPr txBox="1">
              <a:spLocks noChangeArrowheads="1"/>
            </p:cNvSpPr>
            <p:nvPr/>
          </p:nvSpPr>
          <p:spPr bwMode="auto">
            <a:xfrm>
              <a:off x="4629" y="1279"/>
              <a:ext cx="5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000" b="1" dirty="0">
                  <a:ea typeface="宋体" panose="02010600030101010101" pitchFamily="2" charset="-122"/>
                </a:rPr>
                <a:t>-j10</a:t>
              </a:r>
              <a:r>
                <a:rPr kumimoji="1" lang="en-US" altLang="zh-CN" sz="2000" b="1" baseline="30000" dirty="0">
                  <a:ea typeface="宋体" panose="02010600030101010101" pitchFamily="2" charset="-122"/>
                </a:rPr>
                <a:t>3</a:t>
              </a:r>
              <a:r>
                <a:rPr kumimoji="1" lang="en-US" altLang="zh-CN" sz="2000" b="1" dirty="0">
                  <a:ea typeface="宋体" panose="02010600030101010101" pitchFamily="2" charset="-122"/>
                  <a:sym typeface="Symbol" panose="05050102010706020507" pitchFamily="18" charset="2"/>
                </a:rPr>
                <a:t></a:t>
              </a:r>
              <a:endParaRPr kumimoji="1" lang="en-US" altLang="zh-CN" sz="2000" b="1" dirty="0">
                <a:ea typeface="宋体" panose="02010600030101010101" pitchFamily="2" charset="-122"/>
              </a:endParaRPr>
            </a:p>
          </p:txBody>
        </p:sp>
        <p:sp>
          <p:nvSpPr>
            <p:cNvPr id="90" name="Text Box 73">
              <a:extLst>
                <a:ext uri="{FF2B5EF4-FFF2-40B4-BE49-F238E27FC236}">
                  <a16:creationId xmlns:a16="http://schemas.microsoft.com/office/drawing/2014/main" id="{37FB12F4-2DF6-4C69-B550-ED452A36C299}"/>
                </a:ext>
              </a:extLst>
            </p:cNvPr>
            <p:cNvSpPr txBox="1">
              <a:spLocks noChangeArrowheads="1"/>
            </p:cNvSpPr>
            <p:nvPr/>
          </p:nvSpPr>
          <p:spPr bwMode="auto">
            <a:xfrm>
              <a:off x="5231" y="1262"/>
              <a:ext cx="5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000" b="1">
                  <a:ea typeface="宋体" panose="02010600030101010101" pitchFamily="2" charset="-122"/>
                </a:rPr>
                <a:t>j10</a:t>
              </a:r>
              <a:r>
                <a:rPr kumimoji="1" lang="en-US" altLang="zh-CN" sz="2000" b="1" baseline="30000">
                  <a:ea typeface="宋体" panose="02010600030101010101" pitchFamily="2" charset="-122"/>
                </a:rPr>
                <a:t>3</a:t>
              </a:r>
              <a:r>
                <a:rPr kumimoji="1" lang="en-US" altLang="zh-CN" sz="2000" b="1">
                  <a:ea typeface="宋体" panose="02010600030101010101" pitchFamily="2" charset="-122"/>
                  <a:sym typeface="Symbol" panose="05050102010706020507" pitchFamily="18" charset="2"/>
                </a:rPr>
                <a:t></a:t>
              </a:r>
              <a:endParaRPr kumimoji="1" lang="en-US" altLang="zh-CN" sz="2000" b="1">
                <a:ea typeface="宋体" panose="02010600030101010101" pitchFamily="2" charset="-122"/>
              </a:endParaRPr>
            </a:p>
          </p:txBody>
        </p:sp>
        <p:graphicFrame>
          <p:nvGraphicFramePr>
            <p:cNvPr id="91" name="Object 74">
              <a:extLst>
                <a:ext uri="{FF2B5EF4-FFF2-40B4-BE49-F238E27FC236}">
                  <a16:creationId xmlns:a16="http://schemas.microsoft.com/office/drawing/2014/main" id="{8ACDF89F-8850-4FFD-9470-9915E37961EF}"/>
                </a:ext>
              </a:extLst>
            </p:cNvPr>
            <p:cNvGraphicFramePr>
              <a:graphicFrameLocks/>
            </p:cNvGraphicFramePr>
            <p:nvPr/>
          </p:nvGraphicFramePr>
          <p:xfrm>
            <a:off x="3638" y="445"/>
            <a:ext cx="150" cy="335"/>
          </p:xfrm>
          <a:graphic>
            <a:graphicData uri="http://schemas.openxmlformats.org/presentationml/2006/ole">
              <mc:AlternateContent xmlns:mc="http://schemas.openxmlformats.org/markup-compatibility/2006">
                <mc:Choice xmlns:v="urn:schemas-microsoft-com:vml" Requires="v">
                  <p:oleObj spid="_x0000_s138563" name="Equation" r:id="rId17" imgW="126835" imgH="266353" progId="Equation.DSMT4">
                    <p:embed/>
                  </p:oleObj>
                </mc:Choice>
                <mc:Fallback>
                  <p:oleObj name="Equation" r:id="rId17" imgW="126835" imgH="266353" progId="Equation.DSMT4">
                    <p:embed/>
                    <p:pic>
                      <p:nvPicPr>
                        <p:cNvPr id="39985" name="Object 74">
                          <a:extLst>
                            <a:ext uri="{FF2B5EF4-FFF2-40B4-BE49-F238E27FC236}">
                              <a16:creationId xmlns:a16="http://schemas.microsoft.com/office/drawing/2014/main" id="{207F0C87-A90C-4898-BD11-8BAAA19897F5}"/>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38" y="445"/>
                          <a:ext cx="150"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 name="Object 75">
              <a:extLst>
                <a:ext uri="{FF2B5EF4-FFF2-40B4-BE49-F238E27FC236}">
                  <a16:creationId xmlns:a16="http://schemas.microsoft.com/office/drawing/2014/main" id="{674B601B-F2C1-40E8-97BC-F15D496A0EDA}"/>
                </a:ext>
              </a:extLst>
            </p:cNvPr>
            <p:cNvGraphicFramePr>
              <a:graphicFrameLocks/>
            </p:cNvGraphicFramePr>
            <p:nvPr/>
          </p:nvGraphicFramePr>
          <p:xfrm>
            <a:off x="3140" y="1056"/>
            <a:ext cx="255" cy="351"/>
          </p:xfrm>
          <a:graphic>
            <a:graphicData uri="http://schemas.openxmlformats.org/presentationml/2006/ole">
              <mc:AlternateContent xmlns:mc="http://schemas.openxmlformats.org/markup-compatibility/2006">
                <mc:Choice xmlns:v="urn:schemas-microsoft-com:vml" Requires="v">
                  <p:oleObj spid="_x0000_s138564" name="Equation" r:id="rId19" imgW="215806" imgH="279279" progId="Equation.DSMT4">
                    <p:embed/>
                  </p:oleObj>
                </mc:Choice>
                <mc:Fallback>
                  <p:oleObj name="Equation" r:id="rId19" imgW="215806" imgH="279279" progId="Equation.DSMT4">
                    <p:embed/>
                    <p:pic>
                      <p:nvPicPr>
                        <p:cNvPr id="39986" name="Object 75">
                          <a:extLst>
                            <a:ext uri="{FF2B5EF4-FFF2-40B4-BE49-F238E27FC236}">
                              <a16:creationId xmlns:a16="http://schemas.microsoft.com/office/drawing/2014/main" id="{5E9441F5-7DB6-4D39-98EA-4E209DE19EBE}"/>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40" y="1056"/>
                          <a:ext cx="255"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ustDataLst>
      <p:tags r:id="rId2"/>
    </p:custDataLst>
    <p:extLst>
      <p:ext uri="{BB962C8B-B14F-4D97-AF65-F5344CB8AC3E}">
        <p14:creationId xmlns:p14="http://schemas.microsoft.com/office/powerpoint/2010/main" val="36824544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down)">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wipe(down)">
                                      <p:cBhvr>
                                        <p:cTn id="32" dur="500"/>
                                        <p:tgtEl>
                                          <p:spTgt spid="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down)">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0-#ppt_w/2"/>
                                          </p:val>
                                        </p:tav>
                                        <p:tav tm="100000">
                                          <p:val>
                                            <p:strVal val="#ppt_x"/>
                                          </p:val>
                                        </p:tav>
                                      </p:tavLst>
                                    </p:anim>
                                    <p:anim calcmode="lin" valueType="num">
                                      <p:cBhvr additive="base">
                                        <p:cTn id="43"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wipe(down)">
                                      <p:cBhvr>
                                        <p:cTn id="48" dur="500"/>
                                        <p:tgtEl>
                                          <p:spTgt spid="5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down)">
                                      <p:cBhvr>
                                        <p:cTn id="53" dur="500"/>
                                        <p:tgtEl>
                                          <p:spTgt spid="6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down)">
                                      <p:cBhvr>
                                        <p:cTn id="58" dur="500"/>
                                        <p:tgtEl>
                                          <p:spTgt spid="4"/>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checkerboard(across)">
                                      <p:cBhvr>
                                        <p:cTn id="6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52" grpId="0"/>
      <p:bldP spid="53" grpId="0"/>
      <p:bldP spid="54" grpId="0"/>
      <p:bldP spid="6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878488"/>
            <a:ext cx="10078838" cy="646331"/>
          </a:xfrm>
          <a:prstGeom prst="rect">
            <a:avLst/>
          </a:prstGeom>
          <a:noFill/>
        </p:spPr>
        <p:txBody>
          <a:bodyPr wrap="square" rtlCol="0">
            <a:spAutoFit/>
          </a:bodyPr>
          <a:lstStyle/>
          <a:p>
            <a:r>
              <a:rPr lang="zh-CN" altLang="en-US" sz="3600" b="1" dirty="0">
                <a:solidFill>
                  <a:srgbClr val="FF0000"/>
                </a:solidFill>
              </a:rPr>
              <a:t>例题</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1926238"/>
            <a:ext cx="10078838" cy="954107"/>
          </a:xfrm>
          <a:prstGeom prst="rect">
            <a:avLst/>
          </a:prstGeom>
          <a:noFill/>
        </p:spPr>
        <p:txBody>
          <a:bodyPr wrap="square" rtlCol="0">
            <a:spAutoFit/>
          </a:bodyPr>
          <a:lstStyle/>
          <a:p>
            <a:r>
              <a:rPr lang="zh-CN" altLang="en-US" sz="2800" b="1" dirty="0">
                <a:latin typeface="+mn-ea"/>
              </a:rPr>
              <a:t>例</a:t>
            </a:r>
            <a:r>
              <a:rPr lang="en-US" altLang="zh-CN" sz="2800" b="1" dirty="0">
                <a:latin typeface="+mn-ea"/>
              </a:rPr>
              <a:t>4.4 </a:t>
            </a:r>
            <a:r>
              <a:rPr lang="zh-CN" altLang="en-US" sz="2800" b="1" dirty="0">
                <a:latin typeface="Arial" charset="0"/>
              </a:rPr>
              <a:t>电路如图</a:t>
            </a:r>
            <a:r>
              <a:rPr lang="en-US" altLang="zh-CN" sz="2800" b="1" dirty="0">
                <a:latin typeface="Arial" charset="0"/>
              </a:rPr>
              <a:t>4.12(a)</a:t>
            </a:r>
            <a:r>
              <a:rPr lang="zh-CN" altLang="en-US" sz="2800" b="1" dirty="0">
                <a:latin typeface="Arial" charset="0"/>
              </a:rPr>
              <a:t>所示，</a:t>
            </a:r>
            <a:r>
              <a:rPr lang="en-US" altLang="zh-CN" sz="2800" b="1" i="1" dirty="0"/>
              <a:t>u</a:t>
            </a:r>
            <a:r>
              <a:rPr lang="en-US" altLang="zh-CN" sz="2800" b="1" baseline="-25000" dirty="0"/>
              <a:t>s</a:t>
            </a:r>
            <a:r>
              <a:rPr lang="en-US" altLang="zh-CN" sz="2800" b="1" dirty="0"/>
              <a:t>(</a:t>
            </a:r>
            <a:r>
              <a:rPr lang="en-US" altLang="zh-CN" sz="2800" b="1" i="1" dirty="0"/>
              <a:t>t</a:t>
            </a:r>
            <a:r>
              <a:rPr lang="en-US" altLang="zh-CN" sz="2800" b="1" dirty="0"/>
              <a:t>)=10cos(1000</a:t>
            </a:r>
            <a:r>
              <a:rPr lang="en-US" altLang="zh-CN" sz="2800" b="1" i="1" dirty="0"/>
              <a:t>t</a:t>
            </a:r>
            <a:r>
              <a:rPr lang="en-US" altLang="zh-CN" sz="2800" b="1" dirty="0"/>
              <a:t>)V</a:t>
            </a:r>
            <a:r>
              <a:rPr lang="zh-CN" altLang="en-US" sz="2800" b="1" dirty="0">
                <a:latin typeface="Arial" charset="0"/>
              </a:rPr>
              <a:t>，求</a:t>
            </a:r>
            <a:r>
              <a:rPr lang="en-US" altLang="zh-CN" sz="2800" b="1" i="1" dirty="0"/>
              <a:t>i</a:t>
            </a:r>
            <a:r>
              <a:rPr lang="en-US" altLang="zh-CN" sz="2800" b="1" baseline="-25000" dirty="0"/>
              <a:t>1</a:t>
            </a:r>
            <a:r>
              <a:rPr lang="en-US" altLang="zh-CN" sz="2800" b="1" dirty="0"/>
              <a:t>(</a:t>
            </a:r>
            <a:r>
              <a:rPr lang="en-US" altLang="zh-CN" sz="2800" b="1" i="1" dirty="0"/>
              <a:t>t</a:t>
            </a:r>
            <a:r>
              <a:rPr lang="en-US" altLang="zh-CN" sz="2800" b="1" dirty="0"/>
              <a:t>)</a:t>
            </a:r>
            <a:r>
              <a:rPr lang="zh-CN" altLang="en-US" sz="2800" b="1" dirty="0"/>
              <a:t>、</a:t>
            </a:r>
            <a:r>
              <a:rPr lang="en-US" altLang="zh-CN" sz="2800" b="1" i="1" dirty="0"/>
              <a:t>i</a:t>
            </a:r>
            <a:r>
              <a:rPr lang="en-US" altLang="zh-CN" sz="2800" b="1" baseline="-25000" dirty="0"/>
              <a:t>2</a:t>
            </a:r>
            <a:r>
              <a:rPr lang="en-US" altLang="zh-CN" sz="2800" b="1" dirty="0"/>
              <a:t>(</a:t>
            </a:r>
            <a:r>
              <a:rPr lang="en-US" altLang="zh-CN" sz="2800" b="1" i="1" dirty="0"/>
              <a:t>t</a:t>
            </a:r>
            <a:r>
              <a:rPr lang="en-US" altLang="zh-CN" sz="2800" b="1" dirty="0"/>
              <a:t>)</a:t>
            </a:r>
            <a:r>
              <a:rPr lang="zh-CN" altLang="en-US" sz="2800" b="1" dirty="0"/>
              <a:t>、</a:t>
            </a:r>
            <a:r>
              <a:rPr lang="en-US" altLang="zh-CN" sz="2800" b="1" i="1" dirty="0"/>
              <a:t>i</a:t>
            </a:r>
            <a:r>
              <a:rPr lang="en-US" altLang="zh-CN" sz="2800" b="1" baseline="-25000" dirty="0"/>
              <a:t>3</a:t>
            </a:r>
            <a:r>
              <a:rPr lang="en-US" altLang="zh-CN" sz="2800" b="1" dirty="0"/>
              <a:t>(</a:t>
            </a:r>
            <a:r>
              <a:rPr lang="en-US" altLang="zh-CN" sz="2800" b="1" i="1" dirty="0"/>
              <a:t>t</a:t>
            </a:r>
            <a:r>
              <a:rPr lang="en-US" altLang="zh-CN" sz="2800" b="1" dirty="0"/>
              <a:t>)</a:t>
            </a:r>
            <a:r>
              <a:rPr lang="zh-CN" altLang="en-US" sz="2800" b="1" dirty="0"/>
              <a:t>及</a:t>
            </a:r>
            <a:r>
              <a:rPr lang="en-US" altLang="zh-CN" sz="2800" b="1" i="1" dirty="0" err="1"/>
              <a:t>i</a:t>
            </a:r>
            <a:r>
              <a:rPr lang="en-US" altLang="zh-CN" sz="2800" b="1" dirty="0"/>
              <a:t>(</a:t>
            </a:r>
            <a:r>
              <a:rPr lang="en-US" altLang="zh-CN" sz="2800" b="1" i="1" dirty="0"/>
              <a:t>t</a:t>
            </a:r>
            <a:r>
              <a:rPr lang="en-US" altLang="zh-CN" sz="2800" b="1" dirty="0"/>
              <a:t>)</a:t>
            </a:r>
            <a:r>
              <a:rPr lang="zh-CN" altLang="en-US" sz="2800" b="1" dirty="0"/>
              <a:t>。</a:t>
            </a:r>
            <a:r>
              <a:rPr lang="zh-CN" altLang="en-US" sz="2800" b="1" dirty="0">
                <a:latin typeface="+mn-ea"/>
              </a:rPr>
              <a:t> </a:t>
            </a:r>
          </a:p>
        </p:txBody>
      </p:sp>
      <p:grpSp>
        <p:nvGrpSpPr>
          <p:cNvPr id="43" name="组合 42">
            <a:extLst>
              <a:ext uri="{FF2B5EF4-FFF2-40B4-BE49-F238E27FC236}">
                <a16:creationId xmlns:a16="http://schemas.microsoft.com/office/drawing/2014/main" id="{93C58263-E70E-449D-8FBA-D427923324C9}"/>
              </a:ext>
            </a:extLst>
          </p:cNvPr>
          <p:cNvGrpSpPr/>
          <p:nvPr/>
        </p:nvGrpSpPr>
        <p:grpSpPr>
          <a:xfrm>
            <a:off x="913012" y="3102526"/>
            <a:ext cx="677664" cy="523220"/>
            <a:chOff x="1630530" y="3167367"/>
            <a:chExt cx="677664" cy="523220"/>
          </a:xfrm>
        </p:grpSpPr>
        <p:sp>
          <p:nvSpPr>
            <p:cNvPr id="44" name="矩形: 圆角 43">
              <a:extLst>
                <a:ext uri="{FF2B5EF4-FFF2-40B4-BE49-F238E27FC236}">
                  <a16:creationId xmlns:a16="http://schemas.microsoft.com/office/drawing/2014/main" id="{C0DF6B62-3AEA-4C91-9B48-31890A823796}"/>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EDC9D305-8AC2-4E3D-86AB-70771D94ADE7}"/>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grpSp>
        <p:nvGrpSpPr>
          <p:cNvPr id="61" name="Group 43">
            <a:extLst>
              <a:ext uri="{FF2B5EF4-FFF2-40B4-BE49-F238E27FC236}">
                <a16:creationId xmlns:a16="http://schemas.microsoft.com/office/drawing/2014/main" id="{3C1D9C1E-B097-40A4-BCDC-48DBF6B7BC86}"/>
              </a:ext>
            </a:extLst>
          </p:cNvPr>
          <p:cNvGrpSpPr>
            <a:grpSpLocks/>
          </p:cNvGrpSpPr>
          <p:nvPr/>
        </p:nvGrpSpPr>
        <p:grpSpPr bwMode="auto">
          <a:xfrm>
            <a:off x="7748856" y="2954338"/>
            <a:ext cx="4119563" cy="2551112"/>
            <a:chOff x="3140" y="445"/>
            <a:chExt cx="2595" cy="1607"/>
          </a:xfrm>
        </p:grpSpPr>
        <p:sp>
          <p:nvSpPr>
            <p:cNvPr id="62" name="Line 44">
              <a:extLst>
                <a:ext uri="{FF2B5EF4-FFF2-40B4-BE49-F238E27FC236}">
                  <a16:creationId xmlns:a16="http://schemas.microsoft.com/office/drawing/2014/main" id="{AA7B9D03-46F3-4A36-9F03-C8A05F5C6F9C}"/>
                </a:ext>
              </a:extLst>
            </p:cNvPr>
            <p:cNvSpPr>
              <a:spLocks noChangeShapeType="1"/>
            </p:cNvSpPr>
            <p:nvPr/>
          </p:nvSpPr>
          <p:spPr bwMode="auto">
            <a:xfrm>
              <a:off x="4510" y="1248"/>
              <a:ext cx="22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45">
              <a:extLst>
                <a:ext uri="{FF2B5EF4-FFF2-40B4-BE49-F238E27FC236}">
                  <a16:creationId xmlns:a16="http://schemas.microsoft.com/office/drawing/2014/main" id="{D42801A6-42B2-43CD-A9FF-54E6A69343F5}"/>
                </a:ext>
              </a:extLst>
            </p:cNvPr>
            <p:cNvSpPr>
              <a:spLocks noChangeShapeType="1"/>
            </p:cNvSpPr>
            <p:nvPr/>
          </p:nvSpPr>
          <p:spPr bwMode="auto">
            <a:xfrm flipV="1">
              <a:off x="4510" y="1341"/>
              <a:ext cx="221"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46">
              <a:extLst>
                <a:ext uri="{FF2B5EF4-FFF2-40B4-BE49-F238E27FC236}">
                  <a16:creationId xmlns:a16="http://schemas.microsoft.com/office/drawing/2014/main" id="{F67731C7-3567-42AC-A1B2-A2FD9CDEFB9D}"/>
                </a:ext>
              </a:extLst>
            </p:cNvPr>
            <p:cNvSpPr>
              <a:spLocks noChangeShapeType="1"/>
            </p:cNvSpPr>
            <p:nvPr/>
          </p:nvSpPr>
          <p:spPr bwMode="auto">
            <a:xfrm>
              <a:off x="4617" y="816"/>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47">
              <a:extLst>
                <a:ext uri="{FF2B5EF4-FFF2-40B4-BE49-F238E27FC236}">
                  <a16:creationId xmlns:a16="http://schemas.microsoft.com/office/drawing/2014/main" id="{02F431C8-9FB0-43E7-88B5-FAE1840E3FA2}"/>
                </a:ext>
              </a:extLst>
            </p:cNvPr>
            <p:cNvSpPr>
              <a:spLocks noChangeShapeType="1"/>
            </p:cNvSpPr>
            <p:nvPr/>
          </p:nvSpPr>
          <p:spPr bwMode="auto">
            <a:xfrm>
              <a:off x="4617" y="1340"/>
              <a:ext cx="0" cy="3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48">
              <a:extLst>
                <a:ext uri="{FF2B5EF4-FFF2-40B4-BE49-F238E27FC236}">
                  <a16:creationId xmlns:a16="http://schemas.microsoft.com/office/drawing/2014/main" id="{58A79DF0-6757-4610-8861-4B465BBE07A4}"/>
                </a:ext>
              </a:extLst>
            </p:cNvPr>
            <p:cNvSpPr>
              <a:spLocks noChangeShapeType="1"/>
            </p:cNvSpPr>
            <p:nvPr/>
          </p:nvSpPr>
          <p:spPr bwMode="auto">
            <a:xfrm>
              <a:off x="3531" y="816"/>
              <a:ext cx="16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49">
              <a:extLst>
                <a:ext uri="{FF2B5EF4-FFF2-40B4-BE49-F238E27FC236}">
                  <a16:creationId xmlns:a16="http://schemas.microsoft.com/office/drawing/2014/main" id="{5BEC2E9C-703A-439D-8F94-3E5270A940EE}"/>
                </a:ext>
              </a:extLst>
            </p:cNvPr>
            <p:cNvSpPr>
              <a:spLocks noChangeShapeType="1"/>
            </p:cNvSpPr>
            <p:nvPr/>
          </p:nvSpPr>
          <p:spPr bwMode="auto">
            <a:xfrm>
              <a:off x="4023" y="816"/>
              <a:ext cx="0"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Rectangle 50">
              <a:extLst>
                <a:ext uri="{FF2B5EF4-FFF2-40B4-BE49-F238E27FC236}">
                  <a16:creationId xmlns:a16="http://schemas.microsoft.com/office/drawing/2014/main" id="{8866C120-D704-43AE-9BA0-0CF657147A62}"/>
                </a:ext>
              </a:extLst>
            </p:cNvPr>
            <p:cNvSpPr>
              <a:spLocks noChangeArrowheads="1"/>
            </p:cNvSpPr>
            <p:nvPr/>
          </p:nvSpPr>
          <p:spPr bwMode="auto">
            <a:xfrm>
              <a:off x="3969" y="1200"/>
              <a:ext cx="102" cy="272"/>
            </a:xfrm>
            <a:prstGeom prst="rect">
              <a:avLst/>
            </a:prstGeom>
            <a:solidFill>
              <a:schemeClr val="accent1"/>
            </a:solidFill>
            <a:ln w="28575">
              <a:solidFill>
                <a:schemeClr val="tx2"/>
              </a:solidFill>
              <a:miter lim="800000"/>
              <a:headEnd/>
              <a:tailEnd/>
            </a:ln>
          </p:spPr>
          <p:txBody>
            <a:bodyPr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9" name="Line 51">
              <a:extLst>
                <a:ext uri="{FF2B5EF4-FFF2-40B4-BE49-F238E27FC236}">
                  <a16:creationId xmlns:a16="http://schemas.microsoft.com/office/drawing/2014/main" id="{EE49A574-3640-4F01-803A-A407ED378CFB}"/>
                </a:ext>
              </a:extLst>
            </p:cNvPr>
            <p:cNvSpPr>
              <a:spLocks noChangeShapeType="1"/>
            </p:cNvSpPr>
            <p:nvPr/>
          </p:nvSpPr>
          <p:spPr bwMode="auto">
            <a:xfrm flipH="1">
              <a:off x="3531" y="1728"/>
              <a:ext cx="16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Text Box 52">
              <a:extLst>
                <a:ext uri="{FF2B5EF4-FFF2-40B4-BE49-F238E27FC236}">
                  <a16:creationId xmlns:a16="http://schemas.microsoft.com/office/drawing/2014/main" id="{442E0D94-7F3C-4BF6-AE15-410F650FEE6D}"/>
                </a:ext>
              </a:extLst>
            </p:cNvPr>
            <p:cNvSpPr txBox="1">
              <a:spLocks noChangeArrowheads="1"/>
            </p:cNvSpPr>
            <p:nvPr/>
          </p:nvSpPr>
          <p:spPr bwMode="auto">
            <a:xfrm>
              <a:off x="4035" y="1203"/>
              <a:ext cx="4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000" b="1">
                  <a:ea typeface="宋体" panose="02010600030101010101" pitchFamily="2" charset="-122"/>
                </a:rPr>
                <a:t>1K</a:t>
              </a:r>
              <a:r>
                <a:rPr kumimoji="1" lang="en-US" altLang="zh-CN" sz="2000" b="1">
                  <a:ea typeface="宋体" panose="02010600030101010101" pitchFamily="2" charset="-122"/>
                  <a:sym typeface="Symbol" panose="05050102010706020507" pitchFamily="18" charset="2"/>
                </a:rPr>
                <a:t></a:t>
              </a:r>
              <a:endParaRPr kumimoji="1" lang="en-US" altLang="zh-CN" sz="2000" b="1">
                <a:ea typeface="宋体" panose="02010600030101010101" pitchFamily="2" charset="-122"/>
              </a:endParaRPr>
            </a:p>
          </p:txBody>
        </p:sp>
        <p:sp>
          <p:nvSpPr>
            <p:cNvPr id="71" name="Line 53">
              <a:extLst>
                <a:ext uri="{FF2B5EF4-FFF2-40B4-BE49-F238E27FC236}">
                  <a16:creationId xmlns:a16="http://schemas.microsoft.com/office/drawing/2014/main" id="{376C5A81-8AFA-4AE8-BFC4-3B9761008A06}"/>
                </a:ext>
              </a:extLst>
            </p:cNvPr>
            <p:cNvSpPr>
              <a:spLocks noChangeShapeType="1"/>
            </p:cNvSpPr>
            <p:nvPr/>
          </p:nvSpPr>
          <p:spPr bwMode="auto">
            <a:xfrm>
              <a:off x="3588" y="768"/>
              <a:ext cx="235"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54">
              <a:extLst>
                <a:ext uri="{FF2B5EF4-FFF2-40B4-BE49-F238E27FC236}">
                  <a16:creationId xmlns:a16="http://schemas.microsoft.com/office/drawing/2014/main" id="{D41DCE82-CEBA-4850-87FF-10185DBDC487}"/>
                </a:ext>
              </a:extLst>
            </p:cNvPr>
            <p:cNvSpPr>
              <a:spLocks noChangeShapeType="1"/>
            </p:cNvSpPr>
            <p:nvPr/>
          </p:nvSpPr>
          <p:spPr bwMode="auto">
            <a:xfrm>
              <a:off x="4683" y="864"/>
              <a:ext cx="0" cy="24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55">
              <a:extLst>
                <a:ext uri="{FF2B5EF4-FFF2-40B4-BE49-F238E27FC236}">
                  <a16:creationId xmlns:a16="http://schemas.microsoft.com/office/drawing/2014/main" id="{A6535D23-79F1-4EA6-AC5A-A89FF72D0F8D}"/>
                </a:ext>
              </a:extLst>
            </p:cNvPr>
            <p:cNvSpPr>
              <a:spLocks noChangeShapeType="1"/>
            </p:cNvSpPr>
            <p:nvPr/>
          </p:nvSpPr>
          <p:spPr bwMode="auto">
            <a:xfrm rot="5400000">
              <a:off x="5135" y="984"/>
              <a:ext cx="240"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Oval 56">
              <a:extLst>
                <a:ext uri="{FF2B5EF4-FFF2-40B4-BE49-F238E27FC236}">
                  <a16:creationId xmlns:a16="http://schemas.microsoft.com/office/drawing/2014/main" id="{6DDE90F7-60DC-46E5-B520-02075A87A84E}"/>
                </a:ext>
              </a:extLst>
            </p:cNvPr>
            <p:cNvSpPr>
              <a:spLocks noChangeArrowheads="1"/>
            </p:cNvSpPr>
            <p:nvPr/>
          </p:nvSpPr>
          <p:spPr bwMode="auto">
            <a:xfrm>
              <a:off x="3387" y="1152"/>
              <a:ext cx="272" cy="272"/>
            </a:xfrm>
            <a:prstGeom prst="ellipse">
              <a:avLst/>
            </a:prstGeom>
            <a:solidFill>
              <a:schemeClr val="accent1"/>
            </a:solidFill>
            <a:ln w="2857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8" name="Line 57">
              <a:extLst>
                <a:ext uri="{FF2B5EF4-FFF2-40B4-BE49-F238E27FC236}">
                  <a16:creationId xmlns:a16="http://schemas.microsoft.com/office/drawing/2014/main" id="{6D49AB99-7C35-48BC-A42E-6E5605F4FD88}"/>
                </a:ext>
              </a:extLst>
            </p:cNvPr>
            <p:cNvSpPr>
              <a:spLocks noChangeShapeType="1"/>
            </p:cNvSpPr>
            <p:nvPr/>
          </p:nvSpPr>
          <p:spPr bwMode="auto">
            <a:xfrm>
              <a:off x="3531" y="816"/>
              <a:ext cx="0" cy="9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Text Box 58">
              <a:extLst>
                <a:ext uri="{FF2B5EF4-FFF2-40B4-BE49-F238E27FC236}">
                  <a16:creationId xmlns:a16="http://schemas.microsoft.com/office/drawing/2014/main" id="{DFA622C2-9FE3-4A07-AB6A-06B716F1358D}"/>
                </a:ext>
              </a:extLst>
            </p:cNvPr>
            <p:cNvSpPr txBox="1">
              <a:spLocks noChangeArrowheads="1"/>
            </p:cNvSpPr>
            <p:nvPr/>
          </p:nvSpPr>
          <p:spPr bwMode="auto">
            <a:xfrm>
              <a:off x="3339" y="91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ea typeface="宋体" panose="02010600030101010101" pitchFamily="2" charset="-122"/>
                </a:rPr>
                <a:t>+</a:t>
              </a:r>
            </a:p>
          </p:txBody>
        </p:sp>
        <p:sp>
          <p:nvSpPr>
            <p:cNvPr id="80" name="Text Box 59">
              <a:extLst>
                <a:ext uri="{FF2B5EF4-FFF2-40B4-BE49-F238E27FC236}">
                  <a16:creationId xmlns:a16="http://schemas.microsoft.com/office/drawing/2014/main" id="{9FAF8D47-E219-4CDC-A1EC-3B23EEEE0C09}"/>
                </a:ext>
              </a:extLst>
            </p:cNvPr>
            <p:cNvSpPr txBox="1">
              <a:spLocks noChangeArrowheads="1"/>
            </p:cNvSpPr>
            <p:nvPr/>
          </p:nvSpPr>
          <p:spPr bwMode="auto">
            <a:xfrm>
              <a:off x="3339" y="13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latin typeface="宋体" panose="02010600030101010101" pitchFamily="2" charset="-122"/>
                  <a:ea typeface="宋体" panose="02010600030101010101" pitchFamily="2" charset="-122"/>
                </a:rPr>
                <a:t>-</a:t>
              </a:r>
              <a:endParaRPr kumimoji="1" lang="en-US" altLang="zh-CN" b="1">
                <a:ea typeface="宋体" panose="02010600030101010101" pitchFamily="2" charset="-122"/>
              </a:endParaRPr>
            </a:p>
          </p:txBody>
        </p:sp>
        <p:grpSp>
          <p:nvGrpSpPr>
            <p:cNvPr id="81" name="Group 60">
              <a:extLst>
                <a:ext uri="{FF2B5EF4-FFF2-40B4-BE49-F238E27FC236}">
                  <a16:creationId xmlns:a16="http://schemas.microsoft.com/office/drawing/2014/main" id="{44C65C54-C494-4E18-9422-8EDC17C0719A}"/>
                </a:ext>
              </a:extLst>
            </p:cNvPr>
            <p:cNvGrpSpPr>
              <a:grpSpLocks/>
            </p:cNvGrpSpPr>
            <p:nvPr/>
          </p:nvGrpSpPr>
          <p:grpSpPr bwMode="auto">
            <a:xfrm rot="5400000">
              <a:off x="5023" y="1291"/>
              <a:ext cx="384" cy="57"/>
              <a:chOff x="576" y="711"/>
              <a:chExt cx="384" cy="57"/>
            </a:xfrm>
          </p:grpSpPr>
          <p:sp>
            <p:nvSpPr>
              <p:cNvPr id="93" name="Freeform 61">
                <a:extLst>
                  <a:ext uri="{FF2B5EF4-FFF2-40B4-BE49-F238E27FC236}">
                    <a16:creationId xmlns:a16="http://schemas.microsoft.com/office/drawing/2014/main" id="{F9C73851-387D-43BC-BBB1-08F55AE28AA5}"/>
                  </a:ext>
                </a:extLst>
              </p:cNvPr>
              <p:cNvSpPr>
                <a:spLocks/>
              </p:cNvSpPr>
              <p:nvPr/>
            </p:nvSpPr>
            <p:spPr bwMode="auto">
              <a:xfrm>
                <a:off x="576" y="711"/>
                <a:ext cx="98" cy="57"/>
              </a:xfrm>
              <a:custGeom>
                <a:avLst/>
                <a:gdLst>
                  <a:gd name="T0" fmla="*/ 0 w 98"/>
                  <a:gd name="T1" fmla="*/ 57 h 57"/>
                  <a:gd name="T2" fmla="*/ 18 w 98"/>
                  <a:gd name="T3" fmla="*/ 14 h 57"/>
                  <a:gd name="T4" fmla="*/ 47 w 98"/>
                  <a:gd name="T5" fmla="*/ 0 h 57"/>
                  <a:gd name="T6" fmla="*/ 80 w 98"/>
                  <a:gd name="T7" fmla="*/ 14 h 57"/>
                  <a:gd name="T8" fmla="*/ 98 w 98"/>
                  <a:gd name="T9" fmla="*/ 48 h 57"/>
                  <a:gd name="T10" fmla="*/ 0 60000 65536"/>
                  <a:gd name="T11" fmla="*/ 0 60000 65536"/>
                  <a:gd name="T12" fmla="*/ 0 60000 65536"/>
                  <a:gd name="T13" fmla="*/ 0 60000 65536"/>
                  <a:gd name="T14" fmla="*/ 0 60000 65536"/>
                  <a:gd name="T15" fmla="*/ 0 w 98"/>
                  <a:gd name="T16" fmla="*/ 0 h 57"/>
                  <a:gd name="T17" fmla="*/ 98 w 98"/>
                  <a:gd name="T18" fmla="*/ 57 h 57"/>
                </a:gdLst>
                <a:ahLst/>
                <a:cxnLst>
                  <a:cxn ang="T10">
                    <a:pos x="T0" y="T1"/>
                  </a:cxn>
                  <a:cxn ang="T11">
                    <a:pos x="T2" y="T3"/>
                  </a:cxn>
                  <a:cxn ang="T12">
                    <a:pos x="T4" y="T5"/>
                  </a:cxn>
                  <a:cxn ang="T13">
                    <a:pos x="T6" y="T7"/>
                  </a:cxn>
                  <a:cxn ang="T14">
                    <a:pos x="T8" y="T9"/>
                  </a:cxn>
                </a:cxnLst>
                <a:rect l="T15" t="T16" r="T17" b="T18"/>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4" name="Freeform 62">
                <a:extLst>
                  <a:ext uri="{FF2B5EF4-FFF2-40B4-BE49-F238E27FC236}">
                    <a16:creationId xmlns:a16="http://schemas.microsoft.com/office/drawing/2014/main" id="{DF01EBF5-A678-4C1B-BDF2-26754AB6CF30}"/>
                  </a:ext>
                </a:extLst>
              </p:cNvPr>
              <p:cNvSpPr>
                <a:spLocks/>
              </p:cNvSpPr>
              <p:nvPr/>
            </p:nvSpPr>
            <p:spPr bwMode="auto">
              <a:xfrm>
                <a:off x="674" y="711"/>
                <a:ext cx="95" cy="51"/>
              </a:xfrm>
              <a:custGeom>
                <a:avLst/>
                <a:gdLst>
                  <a:gd name="T0" fmla="*/ 0 w 121"/>
                  <a:gd name="T1" fmla="*/ 51 h 54"/>
                  <a:gd name="T2" fmla="*/ 19 w 121"/>
                  <a:gd name="T3" fmla="*/ 14 h 54"/>
                  <a:gd name="T4" fmla="*/ 52 w 121"/>
                  <a:gd name="T5" fmla="*/ 0 h 54"/>
                  <a:gd name="T6" fmla="*/ 81 w 121"/>
                  <a:gd name="T7" fmla="*/ 14 h 54"/>
                  <a:gd name="T8" fmla="*/ 95 w 121"/>
                  <a:gd name="T9" fmla="*/ 48 h 54"/>
                  <a:gd name="T10" fmla="*/ 0 60000 65536"/>
                  <a:gd name="T11" fmla="*/ 0 60000 65536"/>
                  <a:gd name="T12" fmla="*/ 0 60000 65536"/>
                  <a:gd name="T13" fmla="*/ 0 60000 65536"/>
                  <a:gd name="T14" fmla="*/ 0 60000 65536"/>
                  <a:gd name="T15" fmla="*/ 0 w 121"/>
                  <a:gd name="T16" fmla="*/ 0 h 54"/>
                  <a:gd name="T17" fmla="*/ 121 w 121"/>
                  <a:gd name="T18" fmla="*/ 54 h 54"/>
                </a:gdLst>
                <a:ahLst/>
                <a:cxnLst>
                  <a:cxn ang="T10">
                    <a:pos x="T0" y="T1"/>
                  </a:cxn>
                  <a:cxn ang="T11">
                    <a:pos x="T2" y="T3"/>
                  </a:cxn>
                  <a:cxn ang="T12">
                    <a:pos x="T4" y="T5"/>
                  </a:cxn>
                  <a:cxn ang="T13">
                    <a:pos x="T6" y="T7"/>
                  </a:cxn>
                  <a:cxn ang="T14">
                    <a:pos x="T8" y="T9"/>
                  </a:cxn>
                </a:cxnLst>
                <a:rect l="T15" t="T16" r="T17" b="T18"/>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5" name="Freeform 63">
                <a:extLst>
                  <a:ext uri="{FF2B5EF4-FFF2-40B4-BE49-F238E27FC236}">
                    <a16:creationId xmlns:a16="http://schemas.microsoft.com/office/drawing/2014/main" id="{B15C9AC5-DC9F-47EA-8294-5DFBF182B9C5}"/>
                  </a:ext>
                </a:extLst>
              </p:cNvPr>
              <p:cNvSpPr>
                <a:spLocks/>
              </p:cNvSpPr>
              <p:nvPr/>
            </p:nvSpPr>
            <p:spPr bwMode="auto">
              <a:xfrm>
                <a:off x="769" y="711"/>
                <a:ext cx="94" cy="48"/>
              </a:xfrm>
              <a:custGeom>
                <a:avLst/>
                <a:gdLst>
                  <a:gd name="T0" fmla="*/ 0 w 119"/>
                  <a:gd name="T1" fmla="*/ 48 h 51"/>
                  <a:gd name="T2" fmla="*/ 13 w 119"/>
                  <a:gd name="T3" fmla="*/ 14 h 51"/>
                  <a:gd name="T4" fmla="*/ 47 w 119"/>
                  <a:gd name="T5" fmla="*/ 0 h 51"/>
                  <a:gd name="T6" fmla="*/ 76 w 119"/>
                  <a:gd name="T7" fmla="*/ 14 h 51"/>
                  <a:gd name="T8" fmla="*/ 94 w 119"/>
                  <a:gd name="T9" fmla="*/ 48 h 51"/>
                  <a:gd name="T10" fmla="*/ 0 60000 65536"/>
                  <a:gd name="T11" fmla="*/ 0 60000 65536"/>
                  <a:gd name="T12" fmla="*/ 0 60000 65536"/>
                  <a:gd name="T13" fmla="*/ 0 60000 65536"/>
                  <a:gd name="T14" fmla="*/ 0 60000 65536"/>
                  <a:gd name="T15" fmla="*/ 0 w 119"/>
                  <a:gd name="T16" fmla="*/ 0 h 51"/>
                  <a:gd name="T17" fmla="*/ 119 w 119"/>
                  <a:gd name="T18" fmla="*/ 51 h 51"/>
                </a:gdLst>
                <a:ahLst/>
                <a:cxnLst>
                  <a:cxn ang="T10">
                    <a:pos x="T0" y="T1"/>
                  </a:cxn>
                  <a:cxn ang="T11">
                    <a:pos x="T2" y="T3"/>
                  </a:cxn>
                  <a:cxn ang="T12">
                    <a:pos x="T4" y="T5"/>
                  </a:cxn>
                  <a:cxn ang="T13">
                    <a:pos x="T6" y="T7"/>
                  </a:cxn>
                  <a:cxn ang="T14">
                    <a:pos x="T8" y="T9"/>
                  </a:cxn>
                </a:cxnLst>
                <a:rect l="T15" t="T16" r="T17" b="T18"/>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6" name="Freeform 64">
                <a:extLst>
                  <a:ext uri="{FF2B5EF4-FFF2-40B4-BE49-F238E27FC236}">
                    <a16:creationId xmlns:a16="http://schemas.microsoft.com/office/drawing/2014/main" id="{D0B7BBDE-0C4A-4124-9FBB-58D4CB79211D}"/>
                  </a:ext>
                </a:extLst>
              </p:cNvPr>
              <p:cNvSpPr>
                <a:spLocks/>
              </p:cNvSpPr>
              <p:nvPr/>
            </p:nvSpPr>
            <p:spPr bwMode="auto">
              <a:xfrm>
                <a:off x="863" y="711"/>
                <a:ext cx="97" cy="54"/>
              </a:xfrm>
              <a:custGeom>
                <a:avLst/>
                <a:gdLst>
                  <a:gd name="T0" fmla="*/ 0 w 123"/>
                  <a:gd name="T1" fmla="*/ 48 h 57"/>
                  <a:gd name="T2" fmla="*/ 18 w 123"/>
                  <a:gd name="T3" fmla="*/ 14 h 57"/>
                  <a:gd name="T4" fmla="*/ 51 w 123"/>
                  <a:gd name="T5" fmla="*/ 0 h 57"/>
                  <a:gd name="T6" fmla="*/ 80 w 123"/>
                  <a:gd name="T7" fmla="*/ 14 h 57"/>
                  <a:gd name="T8" fmla="*/ 97 w 123"/>
                  <a:gd name="T9" fmla="*/ 54 h 57"/>
                  <a:gd name="T10" fmla="*/ 0 60000 65536"/>
                  <a:gd name="T11" fmla="*/ 0 60000 65536"/>
                  <a:gd name="T12" fmla="*/ 0 60000 65536"/>
                  <a:gd name="T13" fmla="*/ 0 60000 65536"/>
                  <a:gd name="T14" fmla="*/ 0 60000 65536"/>
                  <a:gd name="T15" fmla="*/ 0 w 123"/>
                  <a:gd name="T16" fmla="*/ 0 h 57"/>
                  <a:gd name="T17" fmla="*/ 123 w 123"/>
                  <a:gd name="T18" fmla="*/ 57 h 57"/>
                </a:gdLst>
                <a:ahLst/>
                <a:cxnLst>
                  <a:cxn ang="T10">
                    <a:pos x="T0" y="T1"/>
                  </a:cxn>
                  <a:cxn ang="T11">
                    <a:pos x="T2" y="T3"/>
                  </a:cxn>
                  <a:cxn ang="T12">
                    <a:pos x="T4" y="T5"/>
                  </a:cxn>
                  <a:cxn ang="T13">
                    <a:pos x="T6" y="T7"/>
                  </a:cxn>
                  <a:cxn ang="T14">
                    <a:pos x="T8" y="T9"/>
                  </a:cxn>
                </a:cxnLst>
                <a:rect l="T15" t="T16" r="T17" b="T18"/>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82" name="Line 65">
              <a:extLst>
                <a:ext uri="{FF2B5EF4-FFF2-40B4-BE49-F238E27FC236}">
                  <a16:creationId xmlns:a16="http://schemas.microsoft.com/office/drawing/2014/main" id="{F62C9BA7-B55F-42F7-B926-8B1425F8D4D3}"/>
                </a:ext>
              </a:extLst>
            </p:cNvPr>
            <p:cNvSpPr>
              <a:spLocks noChangeShapeType="1"/>
            </p:cNvSpPr>
            <p:nvPr/>
          </p:nvSpPr>
          <p:spPr bwMode="auto">
            <a:xfrm>
              <a:off x="5191" y="81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66">
              <a:extLst>
                <a:ext uri="{FF2B5EF4-FFF2-40B4-BE49-F238E27FC236}">
                  <a16:creationId xmlns:a16="http://schemas.microsoft.com/office/drawing/2014/main" id="{BCC5EA45-694C-4799-BC6B-DEC3E7086E13}"/>
                </a:ext>
              </a:extLst>
            </p:cNvPr>
            <p:cNvSpPr>
              <a:spLocks noChangeShapeType="1"/>
            </p:cNvSpPr>
            <p:nvPr/>
          </p:nvSpPr>
          <p:spPr bwMode="auto">
            <a:xfrm>
              <a:off x="5195" y="15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67">
              <a:extLst>
                <a:ext uri="{FF2B5EF4-FFF2-40B4-BE49-F238E27FC236}">
                  <a16:creationId xmlns:a16="http://schemas.microsoft.com/office/drawing/2014/main" id="{F9A3AE2D-5BE9-4CA4-A1F9-5C402BCB51B1}"/>
                </a:ext>
              </a:extLst>
            </p:cNvPr>
            <p:cNvSpPr>
              <a:spLocks noChangeShapeType="1"/>
            </p:cNvSpPr>
            <p:nvPr/>
          </p:nvSpPr>
          <p:spPr bwMode="auto">
            <a:xfrm rot="5400000">
              <a:off x="3963" y="984"/>
              <a:ext cx="240"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Text Box 68">
              <a:extLst>
                <a:ext uri="{FF2B5EF4-FFF2-40B4-BE49-F238E27FC236}">
                  <a16:creationId xmlns:a16="http://schemas.microsoft.com/office/drawing/2014/main" id="{F40AC58E-5CBE-46E0-A27A-3B5ABFD230FB}"/>
                </a:ext>
              </a:extLst>
            </p:cNvPr>
            <p:cNvSpPr txBox="1">
              <a:spLocks noChangeArrowheads="1"/>
            </p:cNvSpPr>
            <p:nvPr/>
          </p:nvSpPr>
          <p:spPr bwMode="auto">
            <a:xfrm>
              <a:off x="3725" y="1764"/>
              <a:ext cx="14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spcBef>
                  <a:spcPct val="50000"/>
                </a:spcBef>
              </a:pPr>
              <a:r>
                <a:rPr kumimoji="1" lang="en-US" altLang="zh-CN" b="1">
                  <a:ea typeface="宋体" panose="02010600030101010101" pitchFamily="2" charset="-122"/>
                </a:rPr>
                <a:t>(b) </a:t>
              </a:r>
              <a:r>
                <a:rPr kumimoji="1" lang="zh-CN" altLang="en-US" b="1">
                  <a:ea typeface="宋体" panose="02010600030101010101" pitchFamily="2" charset="-122"/>
                </a:rPr>
                <a:t>相量模型</a:t>
              </a:r>
            </a:p>
          </p:txBody>
        </p:sp>
        <p:graphicFrame>
          <p:nvGraphicFramePr>
            <p:cNvPr id="86" name="Object 69">
              <a:extLst>
                <a:ext uri="{FF2B5EF4-FFF2-40B4-BE49-F238E27FC236}">
                  <a16:creationId xmlns:a16="http://schemas.microsoft.com/office/drawing/2014/main" id="{9E98B383-FCC4-4E54-B506-3F50CDD6FA8F}"/>
                </a:ext>
              </a:extLst>
            </p:cNvPr>
            <p:cNvGraphicFramePr>
              <a:graphicFrameLocks/>
            </p:cNvGraphicFramePr>
            <p:nvPr/>
          </p:nvGraphicFramePr>
          <p:xfrm>
            <a:off x="4127" y="780"/>
            <a:ext cx="210" cy="351"/>
          </p:xfrm>
          <a:graphic>
            <a:graphicData uri="http://schemas.openxmlformats.org/presentationml/2006/ole">
              <mc:AlternateContent xmlns:mc="http://schemas.openxmlformats.org/markup-compatibility/2006">
                <mc:Choice xmlns:v="urn:schemas-microsoft-com:vml" Requires="v">
                  <p:oleObj spid="_x0000_s139608" name="Equation" r:id="rId5" imgW="177646" imgH="279158" progId="Equation.DSMT4">
                    <p:embed/>
                  </p:oleObj>
                </mc:Choice>
                <mc:Fallback>
                  <p:oleObj name="Equation" r:id="rId5" imgW="177646" imgH="279158" progId="Equation.DSMT4">
                    <p:embed/>
                    <p:pic>
                      <p:nvPicPr>
                        <p:cNvPr id="86" name="Object 69">
                          <a:extLst>
                            <a:ext uri="{FF2B5EF4-FFF2-40B4-BE49-F238E27FC236}">
                              <a16:creationId xmlns:a16="http://schemas.microsoft.com/office/drawing/2014/main" id="{9E98B383-FCC4-4E54-B506-3F50CDD6FA8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7" y="780"/>
                          <a:ext cx="210"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 name="Object 70">
              <a:extLst>
                <a:ext uri="{FF2B5EF4-FFF2-40B4-BE49-F238E27FC236}">
                  <a16:creationId xmlns:a16="http://schemas.microsoft.com/office/drawing/2014/main" id="{B9986820-6F48-484C-9556-A9DE597FE13D}"/>
                </a:ext>
              </a:extLst>
            </p:cNvPr>
            <p:cNvGraphicFramePr>
              <a:graphicFrameLocks/>
            </p:cNvGraphicFramePr>
            <p:nvPr/>
          </p:nvGraphicFramePr>
          <p:xfrm>
            <a:off x="4683" y="788"/>
            <a:ext cx="210" cy="351"/>
          </p:xfrm>
          <a:graphic>
            <a:graphicData uri="http://schemas.openxmlformats.org/presentationml/2006/ole">
              <mc:AlternateContent xmlns:mc="http://schemas.openxmlformats.org/markup-compatibility/2006">
                <mc:Choice xmlns:v="urn:schemas-microsoft-com:vml" Requires="v">
                  <p:oleObj spid="_x0000_s139609" name="Equation" r:id="rId7" imgW="177646" imgH="279158" progId="Equation.DSMT4">
                    <p:embed/>
                  </p:oleObj>
                </mc:Choice>
                <mc:Fallback>
                  <p:oleObj name="Equation" r:id="rId7" imgW="177646" imgH="279158" progId="Equation.DSMT4">
                    <p:embed/>
                    <p:pic>
                      <p:nvPicPr>
                        <p:cNvPr id="87" name="Object 70">
                          <a:extLst>
                            <a:ext uri="{FF2B5EF4-FFF2-40B4-BE49-F238E27FC236}">
                              <a16:creationId xmlns:a16="http://schemas.microsoft.com/office/drawing/2014/main" id="{B9986820-6F48-484C-9556-A9DE597FE13D}"/>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 y="788"/>
                          <a:ext cx="210"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 name="Object 71">
              <a:extLst>
                <a:ext uri="{FF2B5EF4-FFF2-40B4-BE49-F238E27FC236}">
                  <a16:creationId xmlns:a16="http://schemas.microsoft.com/office/drawing/2014/main" id="{8E00EF44-5985-4C2C-90C5-02AC98531684}"/>
                </a:ext>
              </a:extLst>
            </p:cNvPr>
            <p:cNvGraphicFramePr>
              <a:graphicFrameLocks/>
            </p:cNvGraphicFramePr>
            <p:nvPr/>
          </p:nvGraphicFramePr>
          <p:xfrm>
            <a:off x="5262" y="801"/>
            <a:ext cx="210" cy="351"/>
          </p:xfrm>
          <a:graphic>
            <a:graphicData uri="http://schemas.openxmlformats.org/presentationml/2006/ole">
              <mc:AlternateContent xmlns:mc="http://schemas.openxmlformats.org/markup-compatibility/2006">
                <mc:Choice xmlns:v="urn:schemas-microsoft-com:vml" Requires="v">
                  <p:oleObj spid="_x0000_s139610" name="Equation" r:id="rId9" imgW="177646" imgH="279158" progId="Equation.DSMT4">
                    <p:embed/>
                  </p:oleObj>
                </mc:Choice>
                <mc:Fallback>
                  <p:oleObj name="Equation" r:id="rId9" imgW="177646" imgH="279158" progId="Equation.DSMT4">
                    <p:embed/>
                    <p:pic>
                      <p:nvPicPr>
                        <p:cNvPr id="88" name="Object 71">
                          <a:extLst>
                            <a:ext uri="{FF2B5EF4-FFF2-40B4-BE49-F238E27FC236}">
                              <a16:creationId xmlns:a16="http://schemas.microsoft.com/office/drawing/2014/main" id="{8E00EF44-5985-4C2C-90C5-02AC98531684}"/>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62" y="801"/>
                          <a:ext cx="210"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 name="Text Box 72">
              <a:extLst>
                <a:ext uri="{FF2B5EF4-FFF2-40B4-BE49-F238E27FC236}">
                  <a16:creationId xmlns:a16="http://schemas.microsoft.com/office/drawing/2014/main" id="{6279739A-498E-4E46-9C39-D285672D5519}"/>
                </a:ext>
              </a:extLst>
            </p:cNvPr>
            <p:cNvSpPr txBox="1">
              <a:spLocks noChangeArrowheads="1"/>
            </p:cNvSpPr>
            <p:nvPr/>
          </p:nvSpPr>
          <p:spPr bwMode="auto">
            <a:xfrm>
              <a:off x="4629" y="1279"/>
              <a:ext cx="5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000" b="1" dirty="0">
                  <a:ea typeface="宋体" panose="02010600030101010101" pitchFamily="2" charset="-122"/>
                </a:rPr>
                <a:t>-j10</a:t>
              </a:r>
              <a:r>
                <a:rPr kumimoji="1" lang="en-US" altLang="zh-CN" sz="2000" b="1" baseline="30000" dirty="0">
                  <a:ea typeface="宋体" panose="02010600030101010101" pitchFamily="2" charset="-122"/>
                </a:rPr>
                <a:t>3</a:t>
              </a:r>
              <a:r>
                <a:rPr kumimoji="1" lang="en-US" altLang="zh-CN" sz="2000" b="1" dirty="0">
                  <a:ea typeface="宋体" panose="02010600030101010101" pitchFamily="2" charset="-122"/>
                  <a:sym typeface="Symbol" panose="05050102010706020507" pitchFamily="18" charset="2"/>
                </a:rPr>
                <a:t></a:t>
              </a:r>
              <a:endParaRPr kumimoji="1" lang="en-US" altLang="zh-CN" sz="2000" b="1" dirty="0">
                <a:ea typeface="宋体" panose="02010600030101010101" pitchFamily="2" charset="-122"/>
              </a:endParaRPr>
            </a:p>
          </p:txBody>
        </p:sp>
        <p:sp>
          <p:nvSpPr>
            <p:cNvPr id="90" name="Text Box 73">
              <a:extLst>
                <a:ext uri="{FF2B5EF4-FFF2-40B4-BE49-F238E27FC236}">
                  <a16:creationId xmlns:a16="http://schemas.microsoft.com/office/drawing/2014/main" id="{37FB12F4-2DF6-4C69-B550-ED452A36C299}"/>
                </a:ext>
              </a:extLst>
            </p:cNvPr>
            <p:cNvSpPr txBox="1">
              <a:spLocks noChangeArrowheads="1"/>
            </p:cNvSpPr>
            <p:nvPr/>
          </p:nvSpPr>
          <p:spPr bwMode="auto">
            <a:xfrm>
              <a:off x="5231" y="1262"/>
              <a:ext cx="5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000" b="1">
                  <a:ea typeface="宋体" panose="02010600030101010101" pitchFamily="2" charset="-122"/>
                </a:rPr>
                <a:t>j10</a:t>
              </a:r>
              <a:r>
                <a:rPr kumimoji="1" lang="en-US" altLang="zh-CN" sz="2000" b="1" baseline="30000">
                  <a:ea typeface="宋体" panose="02010600030101010101" pitchFamily="2" charset="-122"/>
                </a:rPr>
                <a:t>3</a:t>
              </a:r>
              <a:r>
                <a:rPr kumimoji="1" lang="en-US" altLang="zh-CN" sz="2000" b="1">
                  <a:ea typeface="宋体" panose="02010600030101010101" pitchFamily="2" charset="-122"/>
                  <a:sym typeface="Symbol" panose="05050102010706020507" pitchFamily="18" charset="2"/>
                </a:rPr>
                <a:t></a:t>
              </a:r>
              <a:endParaRPr kumimoji="1" lang="en-US" altLang="zh-CN" sz="2000" b="1">
                <a:ea typeface="宋体" panose="02010600030101010101" pitchFamily="2" charset="-122"/>
              </a:endParaRPr>
            </a:p>
          </p:txBody>
        </p:sp>
        <p:graphicFrame>
          <p:nvGraphicFramePr>
            <p:cNvPr id="91" name="Object 74">
              <a:extLst>
                <a:ext uri="{FF2B5EF4-FFF2-40B4-BE49-F238E27FC236}">
                  <a16:creationId xmlns:a16="http://schemas.microsoft.com/office/drawing/2014/main" id="{8ACDF89F-8850-4FFD-9470-9915E37961EF}"/>
                </a:ext>
              </a:extLst>
            </p:cNvPr>
            <p:cNvGraphicFramePr>
              <a:graphicFrameLocks/>
            </p:cNvGraphicFramePr>
            <p:nvPr/>
          </p:nvGraphicFramePr>
          <p:xfrm>
            <a:off x="3638" y="445"/>
            <a:ext cx="150" cy="335"/>
          </p:xfrm>
          <a:graphic>
            <a:graphicData uri="http://schemas.openxmlformats.org/presentationml/2006/ole">
              <mc:AlternateContent xmlns:mc="http://schemas.openxmlformats.org/markup-compatibility/2006">
                <mc:Choice xmlns:v="urn:schemas-microsoft-com:vml" Requires="v">
                  <p:oleObj spid="_x0000_s139611" name="Equation" r:id="rId11" imgW="126835" imgH="266353" progId="Equation.DSMT4">
                    <p:embed/>
                  </p:oleObj>
                </mc:Choice>
                <mc:Fallback>
                  <p:oleObj name="Equation" r:id="rId11" imgW="126835" imgH="266353" progId="Equation.DSMT4">
                    <p:embed/>
                    <p:pic>
                      <p:nvPicPr>
                        <p:cNvPr id="91" name="Object 74">
                          <a:extLst>
                            <a:ext uri="{FF2B5EF4-FFF2-40B4-BE49-F238E27FC236}">
                              <a16:creationId xmlns:a16="http://schemas.microsoft.com/office/drawing/2014/main" id="{8ACDF89F-8850-4FFD-9470-9915E37961EF}"/>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38" y="445"/>
                          <a:ext cx="150"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 name="Object 75">
              <a:extLst>
                <a:ext uri="{FF2B5EF4-FFF2-40B4-BE49-F238E27FC236}">
                  <a16:creationId xmlns:a16="http://schemas.microsoft.com/office/drawing/2014/main" id="{674B601B-F2C1-40E8-97BC-F15D496A0EDA}"/>
                </a:ext>
              </a:extLst>
            </p:cNvPr>
            <p:cNvGraphicFramePr>
              <a:graphicFrameLocks/>
            </p:cNvGraphicFramePr>
            <p:nvPr/>
          </p:nvGraphicFramePr>
          <p:xfrm>
            <a:off x="3140" y="1056"/>
            <a:ext cx="255" cy="351"/>
          </p:xfrm>
          <a:graphic>
            <a:graphicData uri="http://schemas.openxmlformats.org/presentationml/2006/ole">
              <mc:AlternateContent xmlns:mc="http://schemas.openxmlformats.org/markup-compatibility/2006">
                <mc:Choice xmlns:v="urn:schemas-microsoft-com:vml" Requires="v">
                  <p:oleObj spid="_x0000_s139612" name="Equation" r:id="rId13" imgW="215806" imgH="279279" progId="Equation.DSMT4">
                    <p:embed/>
                  </p:oleObj>
                </mc:Choice>
                <mc:Fallback>
                  <p:oleObj name="Equation" r:id="rId13" imgW="215806" imgH="279279" progId="Equation.DSMT4">
                    <p:embed/>
                    <p:pic>
                      <p:nvPicPr>
                        <p:cNvPr id="92" name="Object 75">
                          <a:extLst>
                            <a:ext uri="{FF2B5EF4-FFF2-40B4-BE49-F238E27FC236}">
                              <a16:creationId xmlns:a16="http://schemas.microsoft.com/office/drawing/2014/main" id="{674B601B-F2C1-40E8-97BC-F15D496A0EDA}"/>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40" y="1056"/>
                          <a:ext cx="255"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7" name="Group 66">
            <a:extLst>
              <a:ext uri="{FF2B5EF4-FFF2-40B4-BE49-F238E27FC236}">
                <a16:creationId xmlns:a16="http://schemas.microsoft.com/office/drawing/2014/main" id="{A943D35C-5871-4B97-97C7-5AF51EE9486A}"/>
              </a:ext>
            </a:extLst>
          </p:cNvPr>
          <p:cNvGrpSpPr>
            <a:grpSpLocks/>
          </p:cNvGrpSpPr>
          <p:nvPr/>
        </p:nvGrpSpPr>
        <p:grpSpPr bwMode="auto">
          <a:xfrm>
            <a:off x="2030682" y="2990850"/>
            <a:ext cx="4371975" cy="990600"/>
            <a:chOff x="176" y="768"/>
            <a:chExt cx="2754" cy="624"/>
          </a:xfrm>
        </p:grpSpPr>
        <p:graphicFrame>
          <p:nvGraphicFramePr>
            <p:cNvPr id="98" name="Object 4">
              <a:extLst>
                <a:ext uri="{FF2B5EF4-FFF2-40B4-BE49-F238E27FC236}">
                  <a16:creationId xmlns:a16="http://schemas.microsoft.com/office/drawing/2014/main" id="{C6B1847C-8796-4698-9BDF-991907339EC9}"/>
                </a:ext>
              </a:extLst>
            </p:cNvPr>
            <p:cNvGraphicFramePr>
              <a:graphicFrameLocks noChangeAspect="1"/>
            </p:cNvGraphicFramePr>
            <p:nvPr>
              <p:extLst>
                <p:ext uri="{D42A27DB-BD31-4B8C-83A1-F6EECF244321}">
                  <p14:modId xmlns:p14="http://schemas.microsoft.com/office/powerpoint/2010/main" val="4179159159"/>
                </p:ext>
              </p:extLst>
            </p:nvPr>
          </p:nvGraphicFramePr>
          <p:xfrm>
            <a:off x="176" y="768"/>
            <a:ext cx="2754" cy="624"/>
          </p:xfrm>
          <a:graphic>
            <a:graphicData uri="http://schemas.openxmlformats.org/presentationml/2006/ole">
              <mc:AlternateContent xmlns:mc="http://schemas.openxmlformats.org/markup-compatibility/2006">
                <mc:Choice xmlns:v="urn:schemas-microsoft-com:vml" Requires="v">
                  <p:oleObj spid="_x0000_s139613" name="Equation" r:id="rId15" imgW="2171700" imgH="495300" progId="Equation.DSMT4">
                    <p:embed/>
                  </p:oleObj>
                </mc:Choice>
                <mc:Fallback>
                  <p:oleObj name="Equation" r:id="rId15" imgW="2171700" imgH="495300" progId="Equation.DSMT4">
                    <p:embed/>
                    <p:pic>
                      <p:nvPicPr>
                        <p:cNvPr id="40984" name="Object 4">
                          <a:extLst>
                            <a:ext uri="{FF2B5EF4-FFF2-40B4-BE49-F238E27FC236}">
                              <a16:creationId xmlns:a16="http://schemas.microsoft.com/office/drawing/2014/main" id="{6022E84B-FD2B-4173-A92C-2984127B618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6" y="768"/>
                          <a:ext cx="2754"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9" name="Group 50">
              <a:extLst>
                <a:ext uri="{FF2B5EF4-FFF2-40B4-BE49-F238E27FC236}">
                  <a16:creationId xmlns:a16="http://schemas.microsoft.com/office/drawing/2014/main" id="{00A04660-BD62-4BB3-BF42-B8F5747573AC}"/>
                </a:ext>
              </a:extLst>
            </p:cNvPr>
            <p:cNvGrpSpPr>
              <a:grpSpLocks/>
            </p:cNvGrpSpPr>
            <p:nvPr/>
          </p:nvGrpSpPr>
          <p:grpSpPr bwMode="auto">
            <a:xfrm>
              <a:off x="1360" y="936"/>
              <a:ext cx="227" cy="152"/>
              <a:chOff x="1968" y="3258"/>
              <a:chExt cx="227" cy="152"/>
            </a:xfrm>
          </p:grpSpPr>
          <p:sp>
            <p:nvSpPr>
              <p:cNvPr id="103" name="Line 51">
                <a:extLst>
                  <a:ext uri="{FF2B5EF4-FFF2-40B4-BE49-F238E27FC236}">
                    <a16:creationId xmlns:a16="http://schemas.microsoft.com/office/drawing/2014/main" id="{F0CFBDDA-B3EB-4A87-A87D-A32EECFDD176}"/>
                  </a:ext>
                </a:extLst>
              </p:cNvPr>
              <p:cNvSpPr>
                <a:spLocks noChangeAspect="1" noChangeShapeType="1"/>
              </p:cNvSpPr>
              <p:nvPr/>
            </p:nvSpPr>
            <p:spPr bwMode="auto">
              <a:xfrm flipH="1">
                <a:off x="1970" y="3258"/>
                <a:ext cx="49"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 name="Line 52">
                <a:extLst>
                  <a:ext uri="{FF2B5EF4-FFF2-40B4-BE49-F238E27FC236}">
                    <a16:creationId xmlns:a16="http://schemas.microsoft.com/office/drawing/2014/main" id="{DB860F32-04F9-4F93-9E84-73132D9C1888}"/>
                  </a:ext>
                </a:extLst>
              </p:cNvPr>
              <p:cNvSpPr>
                <a:spLocks noChangeAspect="1" noChangeShapeType="1"/>
              </p:cNvSpPr>
              <p:nvPr/>
            </p:nvSpPr>
            <p:spPr bwMode="auto">
              <a:xfrm>
                <a:off x="1968" y="3408"/>
                <a:ext cx="227"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0" name="Group 53">
              <a:extLst>
                <a:ext uri="{FF2B5EF4-FFF2-40B4-BE49-F238E27FC236}">
                  <a16:creationId xmlns:a16="http://schemas.microsoft.com/office/drawing/2014/main" id="{CFBF66A2-6856-49C2-AF87-ADF2B4B83A35}"/>
                </a:ext>
              </a:extLst>
            </p:cNvPr>
            <p:cNvGrpSpPr>
              <a:grpSpLocks/>
            </p:cNvGrpSpPr>
            <p:nvPr/>
          </p:nvGrpSpPr>
          <p:grpSpPr bwMode="auto">
            <a:xfrm>
              <a:off x="2128" y="1064"/>
              <a:ext cx="227" cy="152"/>
              <a:chOff x="1968" y="3258"/>
              <a:chExt cx="227" cy="152"/>
            </a:xfrm>
          </p:grpSpPr>
          <p:sp>
            <p:nvSpPr>
              <p:cNvPr id="101" name="Line 54">
                <a:extLst>
                  <a:ext uri="{FF2B5EF4-FFF2-40B4-BE49-F238E27FC236}">
                    <a16:creationId xmlns:a16="http://schemas.microsoft.com/office/drawing/2014/main" id="{C92A797B-B858-4C34-9A95-A626285550D9}"/>
                  </a:ext>
                </a:extLst>
              </p:cNvPr>
              <p:cNvSpPr>
                <a:spLocks noChangeAspect="1" noChangeShapeType="1"/>
              </p:cNvSpPr>
              <p:nvPr/>
            </p:nvSpPr>
            <p:spPr bwMode="auto">
              <a:xfrm flipH="1">
                <a:off x="1970" y="3258"/>
                <a:ext cx="49"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55">
                <a:extLst>
                  <a:ext uri="{FF2B5EF4-FFF2-40B4-BE49-F238E27FC236}">
                    <a16:creationId xmlns:a16="http://schemas.microsoft.com/office/drawing/2014/main" id="{1DE97B67-A550-4C82-B578-AF2D69EA2262}"/>
                  </a:ext>
                </a:extLst>
              </p:cNvPr>
              <p:cNvSpPr>
                <a:spLocks noChangeAspect="1" noChangeShapeType="1"/>
              </p:cNvSpPr>
              <p:nvPr/>
            </p:nvSpPr>
            <p:spPr bwMode="auto">
              <a:xfrm>
                <a:off x="1968" y="3408"/>
                <a:ext cx="227"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2" name="对象 1">
            <a:extLst>
              <a:ext uri="{FF2B5EF4-FFF2-40B4-BE49-F238E27FC236}">
                <a16:creationId xmlns:a16="http://schemas.microsoft.com/office/drawing/2014/main" id="{2BC00F7E-D8AC-4EEB-A541-98AC5A58F4DF}"/>
              </a:ext>
            </a:extLst>
          </p:cNvPr>
          <p:cNvGraphicFramePr>
            <a:graphicFrameLocks noChangeAspect="1"/>
          </p:cNvGraphicFramePr>
          <p:nvPr>
            <p:extLst>
              <p:ext uri="{D42A27DB-BD31-4B8C-83A1-F6EECF244321}">
                <p14:modId xmlns:p14="http://schemas.microsoft.com/office/powerpoint/2010/main" val="4142618177"/>
              </p:ext>
            </p:extLst>
          </p:nvPr>
        </p:nvGraphicFramePr>
        <p:xfrm>
          <a:off x="1946544" y="4227515"/>
          <a:ext cx="3419475" cy="419100"/>
        </p:xfrm>
        <a:graphic>
          <a:graphicData uri="http://schemas.openxmlformats.org/presentationml/2006/ole">
            <mc:AlternateContent xmlns:mc="http://schemas.openxmlformats.org/markup-compatibility/2006">
              <mc:Choice xmlns:v="urn:schemas-microsoft-com:vml" Requires="v">
                <p:oleObj spid="_x0000_s139614" name="Equation" r:id="rId17" imgW="3419500" imgH="419210" progId="Equation.DSMT4">
                  <p:embed/>
                </p:oleObj>
              </mc:Choice>
              <mc:Fallback>
                <p:oleObj name="Equation" r:id="rId17" imgW="3419500" imgH="419210" progId="Equation.DSMT4">
                  <p:embed/>
                  <p:pic>
                    <p:nvPicPr>
                      <p:cNvPr id="0" name=""/>
                      <p:cNvPicPr/>
                      <p:nvPr/>
                    </p:nvPicPr>
                    <p:blipFill>
                      <a:blip r:embed="rId18"/>
                      <a:stretch>
                        <a:fillRect/>
                      </a:stretch>
                    </p:blipFill>
                    <p:spPr>
                      <a:xfrm>
                        <a:off x="1946544" y="4227515"/>
                        <a:ext cx="3419475" cy="419100"/>
                      </a:xfrm>
                      <a:prstGeom prst="rect">
                        <a:avLst/>
                      </a:prstGeom>
                    </p:spPr>
                  </p:pic>
                </p:oleObj>
              </mc:Fallback>
            </mc:AlternateContent>
          </a:graphicData>
        </a:graphic>
      </p:graphicFrame>
      <p:grpSp>
        <p:nvGrpSpPr>
          <p:cNvPr id="105" name="Group 67">
            <a:extLst>
              <a:ext uri="{FF2B5EF4-FFF2-40B4-BE49-F238E27FC236}">
                <a16:creationId xmlns:a16="http://schemas.microsoft.com/office/drawing/2014/main" id="{0AFDA883-DEB6-445B-A903-B513D392417C}"/>
              </a:ext>
            </a:extLst>
          </p:cNvPr>
          <p:cNvGrpSpPr>
            <a:grpSpLocks/>
          </p:cNvGrpSpPr>
          <p:nvPr/>
        </p:nvGrpSpPr>
        <p:grpSpPr bwMode="auto">
          <a:xfrm>
            <a:off x="2030682" y="4846020"/>
            <a:ext cx="5140325" cy="1041400"/>
            <a:chOff x="192" y="1824"/>
            <a:chExt cx="3238" cy="656"/>
          </a:xfrm>
        </p:grpSpPr>
        <p:graphicFrame>
          <p:nvGraphicFramePr>
            <p:cNvPr id="106" name="Object 5">
              <a:extLst>
                <a:ext uri="{FF2B5EF4-FFF2-40B4-BE49-F238E27FC236}">
                  <a16:creationId xmlns:a16="http://schemas.microsoft.com/office/drawing/2014/main" id="{3FA6D87B-A4D8-4319-A4F7-FA48A48ADCEC}"/>
                </a:ext>
              </a:extLst>
            </p:cNvPr>
            <p:cNvGraphicFramePr>
              <a:graphicFrameLocks noChangeAspect="1"/>
            </p:cNvGraphicFramePr>
            <p:nvPr/>
          </p:nvGraphicFramePr>
          <p:xfrm>
            <a:off x="192" y="1824"/>
            <a:ext cx="3238" cy="656"/>
          </p:xfrm>
          <a:graphic>
            <a:graphicData uri="http://schemas.openxmlformats.org/presentationml/2006/ole">
              <mc:AlternateContent xmlns:mc="http://schemas.openxmlformats.org/markup-compatibility/2006">
                <mc:Choice xmlns:v="urn:schemas-microsoft-com:vml" Requires="v">
                  <p:oleObj spid="_x0000_s139615" name="Equation" r:id="rId19" imgW="2552700" imgH="520700" progId="Equation.DSMT4">
                    <p:embed/>
                  </p:oleObj>
                </mc:Choice>
                <mc:Fallback>
                  <p:oleObj name="Equation" r:id="rId19" imgW="2552700" imgH="520700" progId="Equation.DSMT4">
                    <p:embed/>
                    <p:pic>
                      <p:nvPicPr>
                        <p:cNvPr id="40977" name="Object 5">
                          <a:extLst>
                            <a:ext uri="{FF2B5EF4-FFF2-40B4-BE49-F238E27FC236}">
                              <a16:creationId xmlns:a16="http://schemas.microsoft.com/office/drawing/2014/main" id="{1EA15838-E48E-4BA0-A15B-3DADF388621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2" y="1824"/>
                          <a:ext cx="3238" cy="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7" name="Group 56">
              <a:extLst>
                <a:ext uri="{FF2B5EF4-FFF2-40B4-BE49-F238E27FC236}">
                  <a16:creationId xmlns:a16="http://schemas.microsoft.com/office/drawing/2014/main" id="{2B3E6C22-0FE8-4112-91CA-25F05A1C82C3}"/>
                </a:ext>
              </a:extLst>
            </p:cNvPr>
            <p:cNvGrpSpPr>
              <a:grpSpLocks/>
            </p:cNvGrpSpPr>
            <p:nvPr/>
          </p:nvGrpSpPr>
          <p:grpSpPr bwMode="auto">
            <a:xfrm>
              <a:off x="1744" y="2000"/>
              <a:ext cx="227" cy="152"/>
              <a:chOff x="1968" y="3258"/>
              <a:chExt cx="227" cy="152"/>
            </a:xfrm>
          </p:grpSpPr>
          <p:sp>
            <p:nvSpPr>
              <p:cNvPr id="111" name="Line 57">
                <a:extLst>
                  <a:ext uri="{FF2B5EF4-FFF2-40B4-BE49-F238E27FC236}">
                    <a16:creationId xmlns:a16="http://schemas.microsoft.com/office/drawing/2014/main" id="{0F71D1CE-C66D-4731-B970-EA65B8DD0CBB}"/>
                  </a:ext>
                </a:extLst>
              </p:cNvPr>
              <p:cNvSpPr>
                <a:spLocks noChangeAspect="1" noChangeShapeType="1"/>
              </p:cNvSpPr>
              <p:nvPr/>
            </p:nvSpPr>
            <p:spPr bwMode="auto">
              <a:xfrm flipH="1">
                <a:off x="1970" y="3258"/>
                <a:ext cx="49"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58">
                <a:extLst>
                  <a:ext uri="{FF2B5EF4-FFF2-40B4-BE49-F238E27FC236}">
                    <a16:creationId xmlns:a16="http://schemas.microsoft.com/office/drawing/2014/main" id="{23AE6D18-9F16-4347-9BC5-47745F125E41}"/>
                  </a:ext>
                </a:extLst>
              </p:cNvPr>
              <p:cNvSpPr>
                <a:spLocks noChangeAspect="1" noChangeShapeType="1"/>
              </p:cNvSpPr>
              <p:nvPr/>
            </p:nvSpPr>
            <p:spPr bwMode="auto">
              <a:xfrm>
                <a:off x="1968" y="3408"/>
                <a:ext cx="227"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8" name="Group 59">
              <a:extLst>
                <a:ext uri="{FF2B5EF4-FFF2-40B4-BE49-F238E27FC236}">
                  <a16:creationId xmlns:a16="http://schemas.microsoft.com/office/drawing/2014/main" id="{FFF340C7-0BBC-4360-86AA-3FABF417C545}"/>
                </a:ext>
              </a:extLst>
            </p:cNvPr>
            <p:cNvGrpSpPr>
              <a:grpSpLocks/>
            </p:cNvGrpSpPr>
            <p:nvPr/>
          </p:nvGrpSpPr>
          <p:grpSpPr bwMode="auto">
            <a:xfrm>
              <a:off x="2568" y="2104"/>
              <a:ext cx="227" cy="152"/>
              <a:chOff x="1968" y="3258"/>
              <a:chExt cx="227" cy="152"/>
            </a:xfrm>
          </p:grpSpPr>
          <p:sp>
            <p:nvSpPr>
              <p:cNvPr id="109" name="Line 60">
                <a:extLst>
                  <a:ext uri="{FF2B5EF4-FFF2-40B4-BE49-F238E27FC236}">
                    <a16:creationId xmlns:a16="http://schemas.microsoft.com/office/drawing/2014/main" id="{E44A7992-DF36-4B29-82B8-BF9D7D26EF7D}"/>
                  </a:ext>
                </a:extLst>
              </p:cNvPr>
              <p:cNvSpPr>
                <a:spLocks noChangeAspect="1" noChangeShapeType="1"/>
              </p:cNvSpPr>
              <p:nvPr/>
            </p:nvSpPr>
            <p:spPr bwMode="auto">
              <a:xfrm flipH="1">
                <a:off x="1970" y="3258"/>
                <a:ext cx="49"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61">
                <a:extLst>
                  <a:ext uri="{FF2B5EF4-FFF2-40B4-BE49-F238E27FC236}">
                    <a16:creationId xmlns:a16="http://schemas.microsoft.com/office/drawing/2014/main" id="{420512A3-1FE8-4EC5-A54D-E83B736F9780}"/>
                  </a:ext>
                </a:extLst>
              </p:cNvPr>
              <p:cNvSpPr>
                <a:spLocks noChangeAspect="1" noChangeShapeType="1"/>
              </p:cNvSpPr>
              <p:nvPr/>
            </p:nvSpPr>
            <p:spPr bwMode="auto">
              <a:xfrm>
                <a:off x="1968" y="3408"/>
                <a:ext cx="227"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3" name="对象 2">
            <a:extLst>
              <a:ext uri="{FF2B5EF4-FFF2-40B4-BE49-F238E27FC236}">
                <a16:creationId xmlns:a16="http://schemas.microsoft.com/office/drawing/2014/main" id="{AE95F65B-554F-4094-8C3D-DE782A59380D}"/>
              </a:ext>
            </a:extLst>
          </p:cNvPr>
          <p:cNvGraphicFramePr>
            <a:graphicFrameLocks noChangeAspect="1"/>
          </p:cNvGraphicFramePr>
          <p:nvPr>
            <p:extLst>
              <p:ext uri="{D42A27DB-BD31-4B8C-83A1-F6EECF244321}">
                <p14:modId xmlns:p14="http://schemas.microsoft.com/office/powerpoint/2010/main" val="2377396165"/>
              </p:ext>
            </p:extLst>
          </p:nvPr>
        </p:nvGraphicFramePr>
        <p:xfrm>
          <a:off x="2032539" y="6198568"/>
          <a:ext cx="3781425" cy="447675"/>
        </p:xfrm>
        <a:graphic>
          <a:graphicData uri="http://schemas.openxmlformats.org/presentationml/2006/ole">
            <mc:AlternateContent xmlns:mc="http://schemas.openxmlformats.org/markup-compatibility/2006">
              <mc:Choice xmlns:v="urn:schemas-microsoft-com:vml" Requires="v">
                <p:oleObj spid="_x0000_s139616" name="Equation" r:id="rId21" imgW="3781697" imgH="447752" progId="Equation.DSMT4">
                  <p:embed/>
                </p:oleObj>
              </mc:Choice>
              <mc:Fallback>
                <p:oleObj name="Equation" r:id="rId21" imgW="3781697" imgH="447752" progId="Equation.DSMT4">
                  <p:embed/>
                  <p:pic>
                    <p:nvPicPr>
                      <p:cNvPr id="0" name=""/>
                      <p:cNvPicPr/>
                      <p:nvPr/>
                    </p:nvPicPr>
                    <p:blipFill>
                      <a:blip r:embed="rId22"/>
                      <a:stretch>
                        <a:fillRect/>
                      </a:stretch>
                    </p:blipFill>
                    <p:spPr>
                      <a:xfrm>
                        <a:off x="2032539" y="6198568"/>
                        <a:ext cx="3781425" cy="44767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490737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500" fill="hold"/>
                                        <p:tgtEl>
                                          <p:spTgt spid="97"/>
                                        </p:tgtEl>
                                        <p:attrNameLst>
                                          <p:attrName>ppt_w</p:attrName>
                                        </p:attrNameLst>
                                      </p:cBhvr>
                                      <p:tavLst>
                                        <p:tav tm="0">
                                          <p:val>
                                            <p:fltVal val="0"/>
                                          </p:val>
                                        </p:tav>
                                        <p:tav tm="100000">
                                          <p:val>
                                            <p:strVal val="#ppt_w"/>
                                          </p:val>
                                        </p:tav>
                                      </p:tavLst>
                                    </p:anim>
                                    <p:anim calcmode="lin" valueType="num">
                                      <p:cBhvr>
                                        <p:cTn id="8" dur="500" fill="hold"/>
                                        <p:tgtEl>
                                          <p:spTgt spid="9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05"/>
                                        </p:tgtEl>
                                        <p:attrNameLst>
                                          <p:attrName>style.visibility</p:attrName>
                                        </p:attrNameLst>
                                      </p:cBhvr>
                                      <p:to>
                                        <p:strVal val="visible"/>
                                      </p:to>
                                    </p:set>
                                    <p:anim calcmode="lin" valueType="num">
                                      <p:cBhvr>
                                        <p:cTn id="18" dur="500" fill="hold"/>
                                        <p:tgtEl>
                                          <p:spTgt spid="105"/>
                                        </p:tgtEl>
                                        <p:attrNameLst>
                                          <p:attrName>ppt_w</p:attrName>
                                        </p:attrNameLst>
                                      </p:cBhvr>
                                      <p:tavLst>
                                        <p:tav tm="0">
                                          <p:val>
                                            <p:fltVal val="0"/>
                                          </p:val>
                                        </p:tav>
                                        <p:tav tm="100000">
                                          <p:val>
                                            <p:strVal val="#ppt_w"/>
                                          </p:val>
                                        </p:tav>
                                      </p:tavLst>
                                    </p:anim>
                                    <p:anim calcmode="lin" valueType="num">
                                      <p:cBhvr>
                                        <p:cTn id="19" dur="500" fill="hold"/>
                                        <p:tgtEl>
                                          <p:spTgt spid="105"/>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arn(inVertic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4.3 </a:t>
            </a:r>
            <a:r>
              <a:rPr lang="zh-CN" altLang="en-US" sz="2000" dirty="0">
                <a:latin typeface="Agency FB" panose="020B0503020202020204" pitchFamily="34" charset="0"/>
              </a:rPr>
              <a:t>正弦稳态电路的相量模型</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878488"/>
            <a:ext cx="10078838" cy="646331"/>
          </a:xfrm>
          <a:prstGeom prst="rect">
            <a:avLst/>
          </a:prstGeom>
          <a:noFill/>
        </p:spPr>
        <p:txBody>
          <a:bodyPr wrap="square" rtlCol="0">
            <a:spAutoFit/>
          </a:bodyPr>
          <a:lstStyle/>
          <a:p>
            <a:r>
              <a:rPr lang="zh-CN" altLang="en-US" sz="3600" b="1" dirty="0">
                <a:solidFill>
                  <a:srgbClr val="FF0000"/>
                </a:solidFill>
              </a:rPr>
              <a:t>例题</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1926238"/>
            <a:ext cx="10078838" cy="954107"/>
          </a:xfrm>
          <a:prstGeom prst="rect">
            <a:avLst/>
          </a:prstGeom>
          <a:noFill/>
        </p:spPr>
        <p:txBody>
          <a:bodyPr wrap="square" rtlCol="0">
            <a:spAutoFit/>
          </a:bodyPr>
          <a:lstStyle/>
          <a:p>
            <a:r>
              <a:rPr lang="zh-CN" altLang="en-US" sz="2800" b="1" dirty="0">
                <a:latin typeface="+mn-ea"/>
              </a:rPr>
              <a:t>例</a:t>
            </a:r>
            <a:r>
              <a:rPr lang="en-US" altLang="zh-CN" sz="2800" b="1" dirty="0">
                <a:latin typeface="+mn-ea"/>
              </a:rPr>
              <a:t>4.4 </a:t>
            </a:r>
            <a:r>
              <a:rPr lang="zh-CN" altLang="en-US" sz="2800" b="1" dirty="0">
                <a:latin typeface="Arial" charset="0"/>
              </a:rPr>
              <a:t>电路如图</a:t>
            </a:r>
            <a:r>
              <a:rPr lang="en-US" altLang="zh-CN" sz="2800" b="1" dirty="0">
                <a:latin typeface="Arial" charset="0"/>
              </a:rPr>
              <a:t>4.12(a)</a:t>
            </a:r>
            <a:r>
              <a:rPr lang="zh-CN" altLang="en-US" sz="2800" b="1" dirty="0">
                <a:latin typeface="Arial" charset="0"/>
              </a:rPr>
              <a:t>所示，</a:t>
            </a:r>
            <a:r>
              <a:rPr lang="en-US" altLang="zh-CN" sz="2800" b="1" i="1" dirty="0"/>
              <a:t>u</a:t>
            </a:r>
            <a:r>
              <a:rPr lang="en-US" altLang="zh-CN" sz="2800" b="1" baseline="-25000" dirty="0"/>
              <a:t>s</a:t>
            </a:r>
            <a:r>
              <a:rPr lang="en-US" altLang="zh-CN" sz="2800" b="1" dirty="0"/>
              <a:t>(</a:t>
            </a:r>
            <a:r>
              <a:rPr lang="en-US" altLang="zh-CN" sz="2800" b="1" i="1" dirty="0"/>
              <a:t>t</a:t>
            </a:r>
            <a:r>
              <a:rPr lang="en-US" altLang="zh-CN" sz="2800" b="1" dirty="0"/>
              <a:t>)=10cos(1000</a:t>
            </a:r>
            <a:r>
              <a:rPr lang="en-US" altLang="zh-CN" sz="2800" b="1" i="1" dirty="0"/>
              <a:t>t</a:t>
            </a:r>
            <a:r>
              <a:rPr lang="en-US" altLang="zh-CN" sz="2800" b="1" dirty="0"/>
              <a:t>)V</a:t>
            </a:r>
            <a:r>
              <a:rPr lang="zh-CN" altLang="en-US" sz="2800" b="1" dirty="0">
                <a:latin typeface="Arial" charset="0"/>
              </a:rPr>
              <a:t>，求</a:t>
            </a:r>
            <a:r>
              <a:rPr lang="en-US" altLang="zh-CN" sz="2800" b="1" i="1" dirty="0"/>
              <a:t>i</a:t>
            </a:r>
            <a:r>
              <a:rPr lang="en-US" altLang="zh-CN" sz="2800" b="1" baseline="-25000" dirty="0"/>
              <a:t>1</a:t>
            </a:r>
            <a:r>
              <a:rPr lang="en-US" altLang="zh-CN" sz="2800" b="1" dirty="0"/>
              <a:t>(</a:t>
            </a:r>
            <a:r>
              <a:rPr lang="en-US" altLang="zh-CN" sz="2800" b="1" i="1" dirty="0"/>
              <a:t>t</a:t>
            </a:r>
            <a:r>
              <a:rPr lang="en-US" altLang="zh-CN" sz="2800" b="1" dirty="0"/>
              <a:t>)</a:t>
            </a:r>
            <a:r>
              <a:rPr lang="zh-CN" altLang="en-US" sz="2800" b="1" dirty="0"/>
              <a:t>、</a:t>
            </a:r>
            <a:r>
              <a:rPr lang="en-US" altLang="zh-CN" sz="2800" b="1" i="1" dirty="0"/>
              <a:t>i</a:t>
            </a:r>
            <a:r>
              <a:rPr lang="en-US" altLang="zh-CN" sz="2800" b="1" baseline="-25000" dirty="0"/>
              <a:t>2</a:t>
            </a:r>
            <a:r>
              <a:rPr lang="en-US" altLang="zh-CN" sz="2800" b="1" dirty="0"/>
              <a:t>(</a:t>
            </a:r>
            <a:r>
              <a:rPr lang="en-US" altLang="zh-CN" sz="2800" b="1" i="1" dirty="0"/>
              <a:t>t</a:t>
            </a:r>
            <a:r>
              <a:rPr lang="en-US" altLang="zh-CN" sz="2800" b="1" dirty="0"/>
              <a:t>)</a:t>
            </a:r>
            <a:r>
              <a:rPr lang="zh-CN" altLang="en-US" sz="2800" b="1" dirty="0"/>
              <a:t>、</a:t>
            </a:r>
            <a:r>
              <a:rPr lang="en-US" altLang="zh-CN" sz="2800" b="1" i="1" dirty="0"/>
              <a:t>i</a:t>
            </a:r>
            <a:r>
              <a:rPr lang="en-US" altLang="zh-CN" sz="2800" b="1" baseline="-25000" dirty="0"/>
              <a:t>3</a:t>
            </a:r>
            <a:r>
              <a:rPr lang="en-US" altLang="zh-CN" sz="2800" b="1" dirty="0"/>
              <a:t>(</a:t>
            </a:r>
            <a:r>
              <a:rPr lang="en-US" altLang="zh-CN" sz="2800" b="1" i="1" dirty="0"/>
              <a:t>t</a:t>
            </a:r>
            <a:r>
              <a:rPr lang="en-US" altLang="zh-CN" sz="2800" b="1" dirty="0"/>
              <a:t>)</a:t>
            </a:r>
            <a:r>
              <a:rPr lang="zh-CN" altLang="en-US" sz="2800" b="1" dirty="0"/>
              <a:t>及</a:t>
            </a:r>
            <a:r>
              <a:rPr lang="en-US" altLang="zh-CN" sz="2800" b="1" i="1" dirty="0" err="1"/>
              <a:t>i</a:t>
            </a:r>
            <a:r>
              <a:rPr lang="en-US" altLang="zh-CN" sz="2800" b="1" dirty="0"/>
              <a:t>(</a:t>
            </a:r>
            <a:r>
              <a:rPr lang="en-US" altLang="zh-CN" sz="2800" b="1" i="1" dirty="0"/>
              <a:t>t</a:t>
            </a:r>
            <a:r>
              <a:rPr lang="en-US" altLang="zh-CN" sz="2800" b="1" dirty="0"/>
              <a:t>)</a:t>
            </a:r>
            <a:r>
              <a:rPr lang="zh-CN" altLang="en-US" sz="2800" b="1" dirty="0"/>
              <a:t>。</a:t>
            </a:r>
            <a:r>
              <a:rPr lang="zh-CN" altLang="en-US" sz="2800" b="1" dirty="0">
                <a:latin typeface="+mn-ea"/>
              </a:rPr>
              <a:t> </a:t>
            </a:r>
          </a:p>
        </p:txBody>
      </p:sp>
      <p:grpSp>
        <p:nvGrpSpPr>
          <p:cNvPr id="43" name="组合 42">
            <a:extLst>
              <a:ext uri="{FF2B5EF4-FFF2-40B4-BE49-F238E27FC236}">
                <a16:creationId xmlns:a16="http://schemas.microsoft.com/office/drawing/2014/main" id="{93C58263-E70E-449D-8FBA-D427923324C9}"/>
              </a:ext>
            </a:extLst>
          </p:cNvPr>
          <p:cNvGrpSpPr/>
          <p:nvPr/>
        </p:nvGrpSpPr>
        <p:grpSpPr>
          <a:xfrm>
            <a:off x="913012" y="3102526"/>
            <a:ext cx="677664" cy="523220"/>
            <a:chOff x="1630530" y="3167367"/>
            <a:chExt cx="677664" cy="523220"/>
          </a:xfrm>
        </p:grpSpPr>
        <p:sp>
          <p:nvSpPr>
            <p:cNvPr id="44" name="矩形: 圆角 43">
              <a:extLst>
                <a:ext uri="{FF2B5EF4-FFF2-40B4-BE49-F238E27FC236}">
                  <a16:creationId xmlns:a16="http://schemas.microsoft.com/office/drawing/2014/main" id="{C0DF6B62-3AEA-4C91-9B48-31890A823796}"/>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EDC9D305-8AC2-4E3D-86AB-70771D94ADE7}"/>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grpSp>
        <p:nvGrpSpPr>
          <p:cNvPr id="61" name="Group 43">
            <a:extLst>
              <a:ext uri="{FF2B5EF4-FFF2-40B4-BE49-F238E27FC236}">
                <a16:creationId xmlns:a16="http://schemas.microsoft.com/office/drawing/2014/main" id="{3C1D9C1E-B097-40A4-BCDC-48DBF6B7BC86}"/>
              </a:ext>
            </a:extLst>
          </p:cNvPr>
          <p:cNvGrpSpPr>
            <a:grpSpLocks/>
          </p:cNvGrpSpPr>
          <p:nvPr/>
        </p:nvGrpSpPr>
        <p:grpSpPr bwMode="auto">
          <a:xfrm>
            <a:off x="7748856" y="2954338"/>
            <a:ext cx="4119563" cy="2551112"/>
            <a:chOff x="3140" y="445"/>
            <a:chExt cx="2595" cy="1607"/>
          </a:xfrm>
        </p:grpSpPr>
        <p:sp>
          <p:nvSpPr>
            <p:cNvPr id="62" name="Line 44">
              <a:extLst>
                <a:ext uri="{FF2B5EF4-FFF2-40B4-BE49-F238E27FC236}">
                  <a16:creationId xmlns:a16="http://schemas.microsoft.com/office/drawing/2014/main" id="{AA7B9D03-46F3-4A36-9F03-C8A05F5C6F9C}"/>
                </a:ext>
              </a:extLst>
            </p:cNvPr>
            <p:cNvSpPr>
              <a:spLocks noChangeShapeType="1"/>
            </p:cNvSpPr>
            <p:nvPr/>
          </p:nvSpPr>
          <p:spPr bwMode="auto">
            <a:xfrm>
              <a:off x="4510" y="1248"/>
              <a:ext cx="22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45">
              <a:extLst>
                <a:ext uri="{FF2B5EF4-FFF2-40B4-BE49-F238E27FC236}">
                  <a16:creationId xmlns:a16="http://schemas.microsoft.com/office/drawing/2014/main" id="{D42801A6-42B2-43CD-A9FF-54E6A69343F5}"/>
                </a:ext>
              </a:extLst>
            </p:cNvPr>
            <p:cNvSpPr>
              <a:spLocks noChangeShapeType="1"/>
            </p:cNvSpPr>
            <p:nvPr/>
          </p:nvSpPr>
          <p:spPr bwMode="auto">
            <a:xfrm flipV="1">
              <a:off x="4510" y="1341"/>
              <a:ext cx="221"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46">
              <a:extLst>
                <a:ext uri="{FF2B5EF4-FFF2-40B4-BE49-F238E27FC236}">
                  <a16:creationId xmlns:a16="http://schemas.microsoft.com/office/drawing/2014/main" id="{F67731C7-3567-42AC-A1B2-A2FD9CDEFB9D}"/>
                </a:ext>
              </a:extLst>
            </p:cNvPr>
            <p:cNvSpPr>
              <a:spLocks noChangeShapeType="1"/>
            </p:cNvSpPr>
            <p:nvPr/>
          </p:nvSpPr>
          <p:spPr bwMode="auto">
            <a:xfrm>
              <a:off x="4617" y="816"/>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47">
              <a:extLst>
                <a:ext uri="{FF2B5EF4-FFF2-40B4-BE49-F238E27FC236}">
                  <a16:creationId xmlns:a16="http://schemas.microsoft.com/office/drawing/2014/main" id="{02F431C8-9FB0-43E7-88B5-FAE1840E3FA2}"/>
                </a:ext>
              </a:extLst>
            </p:cNvPr>
            <p:cNvSpPr>
              <a:spLocks noChangeShapeType="1"/>
            </p:cNvSpPr>
            <p:nvPr/>
          </p:nvSpPr>
          <p:spPr bwMode="auto">
            <a:xfrm>
              <a:off x="4617" y="1340"/>
              <a:ext cx="0" cy="3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48">
              <a:extLst>
                <a:ext uri="{FF2B5EF4-FFF2-40B4-BE49-F238E27FC236}">
                  <a16:creationId xmlns:a16="http://schemas.microsoft.com/office/drawing/2014/main" id="{58A79DF0-6757-4610-8861-4B465BBE07A4}"/>
                </a:ext>
              </a:extLst>
            </p:cNvPr>
            <p:cNvSpPr>
              <a:spLocks noChangeShapeType="1"/>
            </p:cNvSpPr>
            <p:nvPr/>
          </p:nvSpPr>
          <p:spPr bwMode="auto">
            <a:xfrm>
              <a:off x="3531" y="816"/>
              <a:ext cx="16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49">
              <a:extLst>
                <a:ext uri="{FF2B5EF4-FFF2-40B4-BE49-F238E27FC236}">
                  <a16:creationId xmlns:a16="http://schemas.microsoft.com/office/drawing/2014/main" id="{5BEC2E9C-703A-439D-8F94-3E5270A940EE}"/>
                </a:ext>
              </a:extLst>
            </p:cNvPr>
            <p:cNvSpPr>
              <a:spLocks noChangeShapeType="1"/>
            </p:cNvSpPr>
            <p:nvPr/>
          </p:nvSpPr>
          <p:spPr bwMode="auto">
            <a:xfrm>
              <a:off x="4023" y="816"/>
              <a:ext cx="0"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Rectangle 50">
              <a:extLst>
                <a:ext uri="{FF2B5EF4-FFF2-40B4-BE49-F238E27FC236}">
                  <a16:creationId xmlns:a16="http://schemas.microsoft.com/office/drawing/2014/main" id="{8866C120-D704-43AE-9BA0-0CF657147A62}"/>
                </a:ext>
              </a:extLst>
            </p:cNvPr>
            <p:cNvSpPr>
              <a:spLocks noChangeArrowheads="1"/>
            </p:cNvSpPr>
            <p:nvPr/>
          </p:nvSpPr>
          <p:spPr bwMode="auto">
            <a:xfrm>
              <a:off x="3969" y="1200"/>
              <a:ext cx="102" cy="272"/>
            </a:xfrm>
            <a:prstGeom prst="rect">
              <a:avLst/>
            </a:prstGeom>
            <a:solidFill>
              <a:schemeClr val="accent1"/>
            </a:solidFill>
            <a:ln w="28575">
              <a:solidFill>
                <a:schemeClr val="tx2"/>
              </a:solidFill>
              <a:miter lim="800000"/>
              <a:headEnd/>
              <a:tailEnd/>
            </a:ln>
          </p:spPr>
          <p:txBody>
            <a:bodyPr anchor="ct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9" name="Line 51">
              <a:extLst>
                <a:ext uri="{FF2B5EF4-FFF2-40B4-BE49-F238E27FC236}">
                  <a16:creationId xmlns:a16="http://schemas.microsoft.com/office/drawing/2014/main" id="{EE49A574-3640-4F01-803A-A407ED378CFB}"/>
                </a:ext>
              </a:extLst>
            </p:cNvPr>
            <p:cNvSpPr>
              <a:spLocks noChangeShapeType="1"/>
            </p:cNvSpPr>
            <p:nvPr/>
          </p:nvSpPr>
          <p:spPr bwMode="auto">
            <a:xfrm flipH="1">
              <a:off x="3531" y="1728"/>
              <a:ext cx="16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Text Box 52">
              <a:extLst>
                <a:ext uri="{FF2B5EF4-FFF2-40B4-BE49-F238E27FC236}">
                  <a16:creationId xmlns:a16="http://schemas.microsoft.com/office/drawing/2014/main" id="{442E0D94-7F3C-4BF6-AE15-410F650FEE6D}"/>
                </a:ext>
              </a:extLst>
            </p:cNvPr>
            <p:cNvSpPr txBox="1">
              <a:spLocks noChangeArrowheads="1"/>
            </p:cNvSpPr>
            <p:nvPr/>
          </p:nvSpPr>
          <p:spPr bwMode="auto">
            <a:xfrm>
              <a:off x="4035" y="1203"/>
              <a:ext cx="4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000" b="1">
                  <a:ea typeface="宋体" panose="02010600030101010101" pitchFamily="2" charset="-122"/>
                </a:rPr>
                <a:t>1K</a:t>
              </a:r>
              <a:r>
                <a:rPr kumimoji="1" lang="en-US" altLang="zh-CN" sz="2000" b="1">
                  <a:ea typeface="宋体" panose="02010600030101010101" pitchFamily="2" charset="-122"/>
                  <a:sym typeface="Symbol" panose="05050102010706020507" pitchFamily="18" charset="2"/>
                </a:rPr>
                <a:t></a:t>
              </a:r>
              <a:endParaRPr kumimoji="1" lang="en-US" altLang="zh-CN" sz="2000" b="1">
                <a:ea typeface="宋体" panose="02010600030101010101" pitchFamily="2" charset="-122"/>
              </a:endParaRPr>
            </a:p>
          </p:txBody>
        </p:sp>
        <p:sp>
          <p:nvSpPr>
            <p:cNvPr id="71" name="Line 53">
              <a:extLst>
                <a:ext uri="{FF2B5EF4-FFF2-40B4-BE49-F238E27FC236}">
                  <a16:creationId xmlns:a16="http://schemas.microsoft.com/office/drawing/2014/main" id="{376C5A81-8AFA-4AE8-BFC4-3B9761008A06}"/>
                </a:ext>
              </a:extLst>
            </p:cNvPr>
            <p:cNvSpPr>
              <a:spLocks noChangeShapeType="1"/>
            </p:cNvSpPr>
            <p:nvPr/>
          </p:nvSpPr>
          <p:spPr bwMode="auto">
            <a:xfrm>
              <a:off x="3588" y="768"/>
              <a:ext cx="235"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54">
              <a:extLst>
                <a:ext uri="{FF2B5EF4-FFF2-40B4-BE49-F238E27FC236}">
                  <a16:creationId xmlns:a16="http://schemas.microsoft.com/office/drawing/2014/main" id="{D41DCE82-CEBA-4850-87FF-10185DBDC487}"/>
                </a:ext>
              </a:extLst>
            </p:cNvPr>
            <p:cNvSpPr>
              <a:spLocks noChangeShapeType="1"/>
            </p:cNvSpPr>
            <p:nvPr/>
          </p:nvSpPr>
          <p:spPr bwMode="auto">
            <a:xfrm>
              <a:off x="4683" y="864"/>
              <a:ext cx="0" cy="24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55">
              <a:extLst>
                <a:ext uri="{FF2B5EF4-FFF2-40B4-BE49-F238E27FC236}">
                  <a16:creationId xmlns:a16="http://schemas.microsoft.com/office/drawing/2014/main" id="{A6535D23-79F1-4EA6-AC5A-A89FF72D0F8D}"/>
                </a:ext>
              </a:extLst>
            </p:cNvPr>
            <p:cNvSpPr>
              <a:spLocks noChangeShapeType="1"/>
            </p:cNvSpPr>
            <p:nvPr/>
          </p:nvSpPr>
          <p:spPr bwMode="auto">
            <a:xfrm rot="5400000">
              <a:off x="5135" y="984"/>
              <a:ext cx="240"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Oval 56">
              <a:extLst>
                <a:ext uri="{FF2B5EF4-FFF2-40B4-BE49-F238E27FC236}">
                  <a16:creationId xmlns:a16="http://schemas.microsoft.com/office/drawing/2014/main" id="{6DDE90F7-60DC-46E5-B520-02075A87A84E}"/>
                </a:ext>
              </a:extLst>
            </p:cNvPr>
            <p:cNvSpPr>
              <a:spLocks noChangeArrowheads="1"/>
            </p:cNvSpPr>
            <p:nvPr/>
          </p:nvSpPr>
          <p:spPr bwMode="auto">
            <a:xfrm>
              <a:off x="3387" y="1152"/>
              <a:ext cx="272" cy="272"/>
            </a:xfrm>
            <a:prstGeom prst="ellipse">
              <a:avLst/>
            </a:prstGeom>
            <a:solidFill>
              <a:schemeClr val="accent1"/>
            </a:solidFill>
            <a:ln w="2857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8" name="Line 57">
              <a:extLst>
                <a:ext uri="{FF2B5EF4-FFF2-40B4-BE49-F238E27FC236}">
                  <a16:creationId xmlns:a16="http://schemas.microsoft.com/office/drawing/2014/main" id="{6D49AB99-7C35-48BC-A42E-6E5605F4FD88}"/>
                </a:ext>
              </a:extLst>
            </p:cNvPr>
            <p:cNvSpPr>
              <a:spLocks noChangeShapeType="1"/>
            </p:cNvSpPr>
            <p:nvPr/>
          </p:nvSpPr>
          <p:spPr bwMode="auto">
            <a:xfrm>
              <a:off x="3531" y="816"/>
              <a:ext cx="0" cy="9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Text Box 58">
              <a:extLst>
                <a:ext uri="{FF2B5EF4-FFF2-40B4-BE49-F238E27FC236}">
                  <a16:creationId xmlns:a16="http://schemas.microsoft.com/office/drawing/2014/main" id="{DFA622C2-9FE3-4A07-AB6A-06B716F1358D}"/>
                </a:ext>
              </a:extLst>
            </p:cNvPr>
            <p:cNvSpPr txBox="1">
              <a:spLocks noChangeArrowheads="1"/>
            </p:cNvSpPr>
            <p:nvPr/>
          </p:nvSpPr>
          <p:spPr bwMode="auto">
            <a:xfrm>
              <a:off x="3339" y="91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ea typeface="宋体" panose="02010600030101010101" pitchFamily="2" charset="-122"/>
                </a:rPr>
                <a:t>+</a:t>
              </a:r>
            </a:p>
          </p:txBody>
        </p:sp>
        <p:sp>
          <p:nvSpPr>
            <p:cNvPr id="80" name="Text Box 59">
              <a:extLst>
                <a:ext uri="{FF2B5EF4-FFF2-40B4-BE49-F238E27FC236}">
                  <a16:creationId xmlns:a16="http://schemas.microsoft.com/office/drawing/2014/main" id="{9FAF8D47-E219-4CDC-A1EC-3B23EEEE0C09}"/>
                </a:ext>
              </a:extLst>
            </p:cNvPr>
            <p:cNvSpPr txBox="1">
              <a:spLocks noChangeArrowheads="1"/>
            </p:cNvSpPr>
            <p:nvPr/>
          </p:nvSpPr>
          <p:spPr bwMode="auto">
            <a:xfrm>
              <a:off x="3339" y="13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a:latin typeface="宋体" panose="02010600030101010101" pitchFamily="2" charset="-122"/>
                  <a:ea typeface="宋体" panose="02010600030101010101" pitchFamily="2" charset="-122"/>
                </a:rPr>
                <a:t>-</a:t>
              </a:r>
              <a:endParaRPr kumimoji="1" lang="en-US" altLang="zh-CN" b="1">
                <a:ea typeface="宋体" panose="02010600030101010101" pitchFamily="2" charset="-122"/>
              </a:endParaRPr>
            </a:p>
          </p:txBody>
        </p:sp>
        <p:grpSp>
          <p:nvGrpSpPr>
            <p:cNvPr id="81" name="Group 60">
              <a:extLst>
                <a:ext uri="{FF2B5EF4-FFF2-40B4-BE49-F238E27FC236}">
                  <a16:creationId xmlns:a16="http://schemas.microsoft.com/office/drawing/2014/main" id="{44C65C54-C494-4E18-9422-8EDC17C0719A}"/>
                </a:ext>
              </a:extLst>
            </p:cNvPr>
            <p:cNvGrpSpPr>
              <a:grpSpLocks/>
            </p:cNvGrpSpPr>
            <p:nvPr/>
          </p:nvGrpSpPr>
          <p:grpSpPr bwMode="auto">
            <a:xfrm rot="5400000">
              <a:off x="5023" y="1291"/>
              <a:ext cx="384" cy="57"/>
              <a:chOff x="576" y="711"/>
              <a:chExt cx="384" cy="57"/>
            </a:xfrm>
          </p:grpSpPr>
          <p:sp>
            <p:nvSpPr>
              <p:cNvPr id="93" name="Freeform 61">
                <a:extLst>
                  <a:ext uri="{FF2B5EF4-FFF2-40B4-BE49-F238E27FC236}">
                    <a16:creationId xmlns:a16="http://schemas.microsoft.com/office/drawing/2014/main" id="{F9C73851-387D-43BC-BBB1-08F55AE28AA5}"/>
                  </a:ext>
                </a:extLst>
              </p:cNvPr>
              <p:cNvSpPr>
                <a:spLocks/>
              </p:cNvSpPr>
              <p:nvPr/>
            </p:nvSpPr>
            <p:spPr bwMode="auto">
              <a:xfrm>
                <a:off x="576" y="711"/>
                <a:ext cx="98" cy="57"/>
              </a:xfrm>
              <a:custGeom>
                <a:avLst/>
                <a:gdLst>
                  <a:gd name="T0" fmla="*/ 0 w 98"/>
                  <a:gd name="T1" fmla="*/ 57 h 57"/>
                  <a:gd name="T2" fmla="*/ 18 w 98"/>
                  <a:gd name="T3" fmla="*/ 14 h 57"/>
                  <a:gd name="T4" fmla="*/ 47 w 98"/>
                  <a:gd name="T5" fmla="*/ 0 h 57"/>
                  <a:gd name="T6" fmla="*/ 80 w 98"/>
                  <a:gd name="T7" fmla="*/ 14 h 57"/>
                  <a:gd name="T8" fmla="*/ 98 w 98"/>
                  <a:gd name="T9" fmla="*/ 48 h 57"/>
                  <a:gd name="T10" fmla="*/ 0 60000 65536"/>
                  <a:gd name="T11" fmla="*/ 0 60000 65536"/>
                  <a:gd name="T12" fmla="*/ 0 60000 65536"/>
                  <a:gd name="T13" fmla="*/ 0 60000 65536"/>
                  <a:gd name="T14" fmla="*/ 0 60000 65536"/>
                  <a:gd name="T15" fmla="*/ 0 w 98"/>
                  <a:gd name="T16" fmla="*/ 0 h 57"/>
                  <a:gd name="T17" fmla="*/ 98 w 98"/>
                  <a:gd name="T18" fmla="*/ 57 h 57"/>
                </a:gdLst>
                <a:ahLst/>
                <a:cxnLst>
                  <a:cxn ang="T10">
                    <a:pos x="T0" y="T1"/>
                  </a:cxn>
                  <a:cxn ang="T11">
                    <a:pos x="T2" y="T3"/>
                  </a:cxn>
                  <a:cxn ang="T12">
                    <a:pos x="T4" y="T5"/>
                  </a:cxn>
                  <a:cxn ang="T13">
                    <a:pos x="T6" y="T7"/>
                  </a:cxn>
                  <a:cxn ang="T14">
                    <a:pos x="T8" y="T9"/>
                  </a:cxn>
                </a:cxnLst>
                <a:rect l="T15" t="T16" r="T17" b="T18"/>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4" name="Freeform 62">
                <a:extLst>
                  <a:ext uri="{FF2B5EF4-FFF2-40B4-BE49-F238E27FC236}">
                    <a16:creationId xmlns:a16="http://schemas.microsoft.com/office/drawing/2014/main" id="{DF01EBF5-A678-4C1B-BDF2-26754AB6CF30}"/>
                  </a:ext>
                </a:extLst>
              </p:cNvPr>
              <p:cNvSpPr>
                <a:spLocks/>
              </p:cNvSpPr>
              <p:nvPr/>
            </p:nvSpPr>
            <p:spPr bwMode="auto">
              <a:xfrm>
                <a:off x="674" y="711"/>
                <a:ext cx="95" cy="51"/>
              </a:xfrm>
              <a:custGeom>
                <a:avLst/>
                <a:gdLst>
                  <a:gd name="T0" fmla="*/ 0 w 121"/>
                  <a:gd name="T1" fmla="*/ 51 h 54"/>
                  <a:gd name="T2" fmla="*/ 19 w 121"/>
                  <a:gd name="T3" fmla="*/ 14 h 54"/>
                  <a:gd name="T4" fmla="*/ 52 w 121"/>
                  <a:gd name="T5" fmla="*/ 0 h 54"/>
                  <a:gd name="T6" fmla="*/ 81 w 121"/>
                  <a:gd name="T7" fmla="*/ 14 h 54"/>
                  <a:gd name="T8" fmla="*/ 95 w 121"/>
                  <a:gd name="T9" fmla="*/ 48 h 54"/>
                  <a:gd name="T10" fmla="*/ 0 60000 65536"/>
                  <a:gd name="T11" fmla="*/ 0 60000 65536"/>
                  <a:gd name="T12" fmla="*/ 0 60000 65536"/>
                  <a:gd name="T13" fmla="*/ 0 60000 65536"/>
                  <a:gd name="T14" fmla="*/ 0 60000 65536"/>
                  <a:gd name="T15" fmla="*/ 0 w 121"/>
                  <a:gd name="T16" fmla="*/ 0 h 54"/>
                  <a:gd name="T17" fmla="*/ 121 w 121"/>
                  <a:gd name="T18" fmla="*/ 54 h 54"/>
                </a:gdLst>
                <a:ahLst/>
                <a:cxnLst>
                  <a:cxn ang="T10">
                    <a:pos x="T0" y="T1"/>
                  </a:cxn>
                  <a:cxn ang="T11">
                    <a:pos x="T2" y="T3"/>
                  </a:cxn>
                  <a:cxn ang="T12">
                    <a:pos x="T4" y="T5"/>
                  </a:cxn>
                  <a:cxn ang="T13">
                    <a:pos x="T6" y="T7"/>
                  </a:cxn>
                  <a:cxn ang="T14">
                    <a:pos x="T8" y="T9"/>
                  </a:cxn>
                </a:cxnLst>
                <a:rect l="T15" t="T16" r="T17" b="T18"/>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5" name="Freeform 63">
                <a:extLst>
                  <a:ext uri="{FF2B5EF4-FFF2-40B4-BE49-F238E27FC236}">
                    <a16:creationId xmlns:a16="http://schemas.microsoft.com/office/drawing/2014/main" id="{B15C9AC5-DC9F-47EA-8294-5DFBF182B9C5}"/>
                  </a:ext>
                </a:extLst>
              </p:cNvPr>
              <p:cNvSpPr>
                <a:spLocks/>
              </p:cNvSpPr>
              <p:nvPr/>
            </p:nvSpPr>
            <p:spPr bwMode="auto">
              <a:xfrm>
                <a:off x="769" y="711"/>
                <a:ext cx="94" cy="48"/>
              </a:xfrm>
              <a:custGeom>
                <a:avLst/>
                <a:gdLst>
                  <a:gd name="T0" fmla="*/ 0 w 119"/>
                  <a:gd name="T1" fmla="*/ 48 h 51"/>
                  <a:gd name="T2" fmla="*/ 13 w 119"/>
                  <a:gd name="T3" fmla="*/ 14 h 51"/>
                  <a:gd name="T4" fmla="*/ 47 w 119"/>
                  <a:gd name="T5" fmla="*/ 0 h 51"/>
                  <a:gd name="T6" fmla="*/ 76 w 119"/>
                  <a:gd name="T7" fmla="*/ 14 h 51"/>
                  <a:gd name="T8" fmla="*/ 94 w 119"/>
                  <a:gd name="T9" fmla="*/ 48 h 51"/>
                  <a:gd name="T10" fmla="*/ 0 60000 65536"/>
                  <a:gd name="T11" fmla="*/ 0 60000 65536"/>
                  <a:gd name="T12" fmla="*/ 0 60000 65536"/>
                  <a:gd name="T13" fmla="*/ 0 60000 65536"/>
                  <a:gd name="T14" fmla="*/ 0 60000 65536"/>
                  <a:gd name="T15" fmla="*/ 0 w 119"/>
                  <a:gd name="T16" fmla="*/ 0 h 51"/>
                  <a:gd name="T17" fmla="*/ 119 w 119"/>
                  <a:gd name="T18" fmla="*/ 51 h 51"/>
                </a:gdLst>
                <a:ahLst/>
                <a:cxnLst>
                  <a:cxn ang="T10">
                    <a:pos x="T0" y="T1"/>
                  </a:cxn>
                  <a:cxn ang="T11">
                    <a:pos x="T2" y="T3"/>
                  </a:cxn>
                  <a:cxn ang="T12">
                    <a:pos x="T4" y="T5"/>
                  </a:cxn>
                  <a:cxn ang="T13">
                    <a:pos x="T6" y="T7"/>
                  </a:cxn>
                  <a:cxn ang="T14">
                    <a:pos x="T8" y="T9"/>
                  </a:cxn>
                </a:cxnLst>
                <a:rect l="T15" t="T16" r="T17" b="T18"/>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6" name="Freeform 64">
                <a:extLst>
                  <a:ext uri="{FF2B5EF4-FFF2-40B4-BE49-F238E27FC236}">
                    <a16:creationId xmlns:a16="http://schemas.microsoft.com/office/drawing/2014/main" id="{D0B7BBDE-0C4A-4124-9FBB-58D4CB79211D}"/>
                  </a:ext>
                </a:extLst>
              </p:cNvPr>
              <p:cNvSpPr>
                <a:spLocks/>
              </p:cNvSpPr>
              <p:nvPr/>
            </p:nvSpPr>
            <p:spPr bwMode="auto">
              <a:xfrm>
                <a:off x="863" y="711"/>
                <a:ext cx="97" cy="54"/>
              </a:xfrm>
              <a:custGeom>
                <a:avLst/>
                <a:gdLst>
                  <a:gd name="T0" fmla="*/ 0 w 123"/>
                  <a:gd name="T1" fmla="*/ 48 h 57"/>
                  <a:gd name="T2" fmla="*/ 18 w 123"/>
                  <a:gd name="T3" fmla="*/ 14 h 57"/>
                  <a:gd name="T4" fmla="*/ 51 w 123"/>
                  <a:gd name="T5" fmla="*/ 0 h 57"/>
                  <a:gd name="T6" fmla="*/ 80 w 123"/>
                  <a:gd name="T7" fmla="*/ 14 h 57"/>
                  <a:gd name="T8" fmla="*/ 97 w 123"/>
                  <a:gd name="T9" fmla="*/ 54 h 57"/>
                  <a:gd name="T10" fmla="*/ 0 60000 65536"/>
                  <a:gd name="T11" fmla="*/ 0 60000 65536"/>
                  <a:gd name="T12" fmla="*/ 0 60000 65536"/>
                  <a:gd name="T13" fmla="*/ 0 60000 65536"/>
                  <a:gd name="T14" fmla="*/ 0 60000 65536"/>
                  <a:gd name="T15" fmla="*/ 0 w 123"/>
                  <a:gd name="T16" fmla="*/ 0 h 57"/>
                  <a:gd name="T17" fmla="*/ 123 w 123"/>
                  <a:gd name="T18" fmla="*/ 57 h 57"/>
                </a:gdLst>
                <a:ahLst/>
                <a:cxnLst>
                  <a:cxn ang="T10">
                    <a:pos x="T0" y="T1"/>
                  </a:cxn>
                  <a:cxn ang="T11">
                    <a:pos x="T2" y="T3"/>
                  </a:cxn>
                  <a:cxn ang="T12">
                    <a:pos x="T4" y="T5"/>
                  </a:cxn>
                  <a:cxn ang="T13">
                    <a:pos x="T6" y="T7"/>
                  </a:cxn>
                  <a:cxn ang="T14">
                    <a:pos x="T8" y="T9"/>
                  </a:cxn>
                </a:cxnLst>
                <a:rect l="T15" t="T16" r="T17" b="T18"/>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82" name="Line 65">
              <a:extLst>
                <a:ext uri="{FF2B5EF4-FFF2-40B4-BE49-F238E27FC236}">
                  <a16:creationId xmlns:a16="http://schemas.microsoft.com/office/drawing/2014/main" id="{F62C9BA7-B55F-42F7-B926-8B1425F8D4D3}"/>
                </a:ext>
              </a:extLst>
            </p:cNvPr>
            <p:cNvSpPr>
              <a:spLocks noChangeShapeType="1"/>
            </p:cNvSpPr>
            <p:nvPr/>
          </p:nvSpPr>
          <p:spPr bwMode="auto">
            <a:xfrm>
              <a:off x="5191" y="81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66">
              <a:extLst>
                <a:ext uri="{FF2B5EF4-FFF2-40B4-BE49-F238E27FC236}">
                  <a16:creationId xmlns:a16="http://schemas.microsoft.com/office/drawing/2014/main" id="{BCC5EA45-694C-4799-BC6B-DEC3E7086E13}"/>
                </a:ext>
              </a:extLst>
            </p:cNvPr>
            <p:cNvSpPr>
              <a:spLocks noChangeShapeType="1"/>
            </p:cNvSpPr>
            <p:nvPr/>
          </p:nvSpPr>
          <p:spPr bwMode="auto">
            <a:xfrm>
              <a:off x="5195" y="1524"/>
              <a:ext cx="0" cy="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67">
              <a:extLst>
                <a:ext uri="{FF2B5EF4-FFF2-40B4-BE49-F238E27FC236}">
                  <a16:creationId xmlns:a16="http://schemas.microsoft.com/office/drawing/2014/main" id="{F9A3AE2D-5BE9-4CA4-A1F9-5C402BCB51B1}"/>
                </a:ext>
              </a:extLst>
            </p:cNvPr>
            <p:cNvSpPr>
              <a:spLocks noChangeShapeType="1"/>
            </p:cNvSpPr>
            <p:nvPr/>
          </p:nvSpPr>
          <p:spPr bwMode="auto">
            <a:xfrm rot="5400000">
              <a:off x="3963" y="984"/>
              <a:ext cx="240" cy="0"/>
            </a:xfrm>
            <a:prstGeom prst="line">
              <a:avLst/>
            </a:prstGeom>
            <a:noFill/>
            <a:ln w="9525">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Text Box 68">
              <a:extLst>
                <a:ext uri="{FF2B5EF4-FFF2-40B4-BE49-F238E27FC236}">
                  <a16:creationId xmlns:a16="http://schemas.microsoft.com/office/drawing/2014/main" id="{F40AC58E-5CBE-46E0-A27A-3B5ABFD230FB}"/>
                </a:ext>
              </a:extLst>
            </p:cNvPr>
            <p:cNvSpPr txBox="1">
              <a:spLocks noChangeArrowheads="1"/>
            </p:cNvSpPr>
            <p:nvPr/>
          </p:nvSpPr>
          <p:spPr bwMode="auto">
            <a:xfrm>
              <a:off x="3725" y="1764"/>
              <a:ext cx="14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spcBef>
                  <a:spcPct val="50000"/>
                </a:spcBef>
              </a:pPr>
              <a:r>
                <a:rPr kumimoji="1" lang="en-US" altLang="zh-CN" b="1">
                  <a:ea typeface="宋体" panose="02010600030101010101" pitchFamily="2" charset="-122"/>
                </a:rPr>
                <a:t>(b) </a:t>
              </a:r>
              <a:r>
                <a:rPr kumimoji="1" lang="zh-CN" altLang="en-US" b="1">
                  <a:ea typeface="宋体" panose="02010600030101010101" pitchFamily="2" charset="-122"/>
                </a:rPr>
                <a:t>相量模型</a:t>
              </a:r>
            </a:p>
          </p:txBody>
        </p:sp>
        <p:graphicFrame>
          <p:nvGraphicFramePr>
            <p:cNvPr id="86" name="Object 69">
              <a:extLst>
                <a:ext uri="{FF2B5EF4-FFF2-40B4-BE49-F238E27FC236}">
                  <a16:creationId xmlns:a16="http://schemas.microsoft.com/office/drawing/2014/main" id="{9E98B383-FCC4-4E54-B506-3F50CDD6FA8F}"/>
                </a:ext>
              </a:extLst>
            </p:cNvPr>
            <p:cNvGraphicFramePr>
              <a:graphicFrameLocks/>
            </p:cNvGraphicFramePr>
            <p:nvPr/>
          </p:nvGraphicFramePr>
          <p:xfrm>
            <a:off x="4127" y="780"/>
            <a:ext cx="210" cy="351"/>
          </p:xfrm>
          <a:graphic>
            <a:graphicData uri="http://schemas.openxmlformats.org/presentationml/2006/ole">
              <mc:AlternateContent xmlns:mc="http://schemas.openxmlformats.org/markup-compatibility/2006">
                <mc:Choice xmlns:v="urn:schemas-microsoft-com:vml" Requires="v">
                  <p:oleObj spid="_x0000_s140623" name="Equation" r:id="rId5" imgW="177646" imgH="279158" progId="Equation.DSMT4">
                    <p:embed/>
                  </p:oleObj>
                </mc:Choice>
                <mc:Fallback>
                  <p:oleObj name="Equation" r:id="rId5" imgW="177646" imgH="279158" progId="Equation.DSMT4">
                    <p:embed/>
                    <p:pic>
                      <p:nvPicPr>
                        <p:cNvPr id="86" name="Object 69">
                          <a:extLst>
                            <a:ext uri="{FF2B5EF4-FFF2-40B4-BE49-F238E27FC236}">
                              <a16:creationId xmlns:a16="http://schemas.microsoft.com/office/drawing/2014/main" id="{9E98B383-FCC4-4E54-B506-3F50CDD6FA8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7" y="780"/>
                          <a:ext cx="210"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 name="Object 70">
              <a:extLst>
                <a:ext uri="{FF2B5EF4-FFF2-40B4-BE49-F238E27FC236}">
                  <a16:creationId xmlns:a16="http://schemas.microsoft.com/office/drawing/2014/main" id="{B9986820-6F48-484C-9556-A9DE597FE13D}"/>
                </a:ext>
              </a:extLst>
            </p:cNvPr>
            <p:cNvGraphicFramePr>
              <a:graphicFrameLocks/>
            </p:cNvGraphicFramePr>
            <p:nvPr/>
          </p:nvGraphicFramePr>
          <p:xfrm>
            <a:off x="4683" y="788"/>
            <a:ext cx="210" cy="351"/>
          </p:xfrm>
          <a:graphic>
            <a:graphicData uri="http://schemas.openxmlformats.org/presentationml/2006/ole">
              <mc:AlternateContent xmlns:mc="http://schemas.openxmlformats.org/markup-compatibility/2006">
                <mc:Choice xmlns:v="urn:schemas-microsoft-com:vml" Requires="v">
                  <p:oleObj spid="_x0000_s140624" name="Equation" r:id="rId7" imgW="177646" imgH="279158" progId="Equation.DSMT4">
                    <p:embed/>
                  </p:oleObj>
                </mc:Choice>
                <mc:Fallback>
                  <p:oleObj name="Equation" r:id="rId7" imgW="177646" imgH="279158" progId="Equation.DSMT4">
                    <p:embed/>
                    <p:pic>
                      <p:nvPicPr>
                        <p:cNvPr id="87" name="Object 70">
                          <a:extLst>
                            <a:ext uri="{FF2B5EF4-FFF2-40B4-BE49-F238E27FC236}">
                              <a16:creationId xmlns:a16="http://schemas.microsoft.com/office/drawing/2014/main" id="{B9986820-6F48-484C-9556-A9DE597FE13D}"/>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 y="788"/>
                          <a:ext cx="210"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 name="Object 71">
              <a:extLst>
                <a:ext uri="{FF2B5EF4-FFF2-40B4-BE49-F238E27FC236}">
                  <a16:creationId xmlns:a16="http://schemas.microsoft.com/office/drawing/2014/main" id="{8E00EF44-5985-4C2C-90C5-02AC98531684}"/>
                </a:ext>
              </a:extLst>
            </p:cNvPr>
            <p:cNvGraphicFramePr>
              <a:graphicFrameLocks/>
            </p:cNvGraphicFramePr>
            <p:nvPr/>
          </p:nvGraphicFramePr>
          <p:xfrm>
            <a:off x="5262" y="801"/>
            <a:ext cx="210" cy="351"/>
          </p:xfrm>
          <a:graphic>
            <a:graphicData uri="http://schemas.openxmlformats.org/presentationml/2006/ole">
              <mc:AlternateContent xmlns:mc="http://schemas.openxmlformats.org/markup-compatibility/2006">
                <mc:Choice xmlns:v="urn:schemas-microsoft-com:vml" Requires="v">
                  <p:oleObj spid="_x0000_s140625" name="Equation" r:id="rId9" imgW="177646" imgH="279158" progId="Equation.DSMT4">
                    <p:embed/>
                  </p:oleObj>
                </mc:Choice>
                <mc:Fallback>
                  <p:oleObj name="Equation" r:id="rId9" imgW="177646" imgH="279158" progId="Equation.DSMT4">
                    <p:embed/>
                    <p:pic>
                      <p:nvPicPr>
                        <p:cNvPr id="88" name="Object 71">
                          <a:extLst>
                            <a:ext uri="{FF2B5EF4-FFF2-40B4-BE49-F238E27FC236}">
                              <a16:creationId xmlns:a16="http://schemas.microsoft.com/office/drawing/2014/main" id="{8E00EF44-5985-4C2C-90C5-02AC98531684}"/>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62" y="801"/>
                          <a:ext cx="210"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 name="Text Box 72">
              <a:extLst>
                <a:ext uri="{FF2B5EF4-FFF2-40B4-BE49-F238E27FC236}">
                  <a16:creationId xmlns:a16="http://schemas.microsoft.com/office/drawing/2014/main" id="{6279739A-498E-4E46-9C39-D285672D5519}"/>
                </a:ext>
              </a:extLst>
            </p:cNvPr>
            <p:cNvSpPr txBox="1">
              <a:spLocks noChangeArrowheads="1"/>
            </p:cNvSpPr>
            <p:nvPr/>
          </p:nvSpPr>
          <p:spPr bwMode="auto">
            <a:xfrm>
              <a:off x="4629" y="1279"/>
              <a:ext cx="5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000" b="1" dirty="0">
                  <a:ea typeface="宋体" panose="02010600030101010101" pitchFamily="2" charset="-122"/>
                </a:rPr>
                <a:t>-j10</a:t>
              </a:r>
              <a:r>
                <a:rPr kumimoji="1" lang="en-US" altLang="zh-CN" sz="2000" b="1" baseline="30000" dirty="0">
                  <a:ea typeface="宋体" panose="02010600030101010101" pitchFamily="2" charset="-122"/>
                </a:rPr>
                <a:t>3</a:t>
              </a:r>
              <a:r>
                <a:rPr kumimoji="1" lang="en-US" altLang="zh-CN" sz="2000" b="1" dirty="0">
                  <a:ea typeface="宋体" panose="02010600030101010101" pitchFamily="2" charset="-122"/>
                  <a:sym typeface="Symbol" panose="05050102010706020507" pitchFamily="18" charset="2"/>
                </a:rPr>
                <a:t></a:t>
              </a:r>
              <a:endParaRPr kumimoji="1" lang="en-US" altLang="zh-CN" sz="2000" b="1" dirty="0">
                <a:ea typeface="宋体" panose="02010600030101010101" pitchFamily="2" charset="-122"/>
              </a:endParaRPr>
            </a:p>
          </p:txBody>
        </p:sp>
        <p:sp>
          <p:nvSpPr>
            <p:cNvPr id="90" name="Text Box 73">
              <a:extLst>
                <a:ext uri="{FF2B5EF4-FFF2-40B4-BE49-F238E27FC236}">
                  <a16:creationId xmlns:a16="http://schemas.microsoft.com/office/drawing/2014/main" id="{37FB12F4-2DF6-4C69-B550-ED452A36C299}"/>
                </a:ext>
              </a:extLst>
            </p:cNvPr>
            <p:cNvSpPr txBox="1">
              <a:spLocks noChangeArrowheads="1"/>
            </p:cNvSpPr>
            <p:nvPr/>
          </p:nvSpPr>
          <p:spPr bwMode="auto">
            <a:xfrm>
              <a:off x="5231" y="1262"/>
              <a:ext cx="5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sz="2000" b="1">
                  <a:ea typeface="宋体" panose="02010600030101010101" pitchFamily="2" charset="-122"/>
                </a:rPr>
                <a:t>j10</a:t>
              </a:r>
              <a:r>
                <a:rPr kumimoji="1" lang="en-US" altLang="zh-CN" sz="2000" b="1" baseline="30000">
                  <a:ea typeface="宋体" panose="02010600030101010101" pitchFamily="2" charset="-122"/>
                </a:rPr>
                <a:t>3</a:t>
              </a:r>
              <a:r>
                <a:rPr kumimoji="1" lang="en-US" altLang="zh-CN" sz="2000" b="1">
                  <a:ea typeface="宋体" panose="02010600030101010101" pitchFamily="2" charset="-122"/>
                  <a:sym typeface="Symbol" panose="05050102010706020507" pitchFamily="18" charset="2"/>
                </a:rPr>
                <a:t></a:t>
              </a:r>
              <a:endParaRPr kumimoji="1" lang="en-US" altLang="zh-CN" sz="2000" b="1">
                <a:ea typeface="宋体" panose="02010600030101010101" pitchFamily="2" charset="-122"/>
              </a:endParaRPr>
            </a:p>
          </p:txBody>
        </p:sp>
        <p:graphicFrame>
          <p:nvGraphicFramePr>
            <p:cNvPr id="91" name="Object 74">
              <a:extLst>
                <a:ext uri="{FF2B5EF4-FFF2-40B4-BE49-F238E27FC236}">
                  <a16:creationId xmlns:a16="http://schemas.microsoft.com/office/drawing/2014/main" id="{8ACDF89F-8850-4FFD-9470-9915E37961EF}"/>
                </a:ext>
              </a:extLst>
            </p:cNvPr>
            <p:cNvGraphicFramePr>
              <a:graphicFrameLocks/>
            </p:cNvGraphicFramePr>
            <p:nvPr/>
          </p:nvGraphicFramePr>
          <p:xfrm>
            <a:off x="3638" y="445"/>
            <a:ext cx="150" cy="335"/>
          </p:xfrm>
          <a:graphic>
            <a:graphicData uri="http://schemas.openxmlformats.org/presentationml/2006/ole">
              <mc:AlternateContent xmlns:mc="http://schemas.openxmlformats.org/markup-compatibility/2006">
                <mc:Choice xmlns:v="urn:schemas-microsoft-com:vml" Requires="v">
                  <p:oleObj spid="_x0000_s140626" name="Equation" r:id="rId11" imgW="126835" imgH="266353" progId="Equation.DSMT4">
                    <p:embed/>
                  </p:oleObj>
                </mc:Choice>
                <mc:Fallback>
                  <p:oleObj name="Equation" r:id="rId11" imgW="126835" imgH="266353" progId="Equation.DSMT4">
                    <p:embed/>
                    <p:pic>
                      <p:nvPicPr>
                        <p:cNvPr id="91" name="Object 74">
                          <a:extLst>
                            <a:ext uri="{FF2B5EF4-FFF2-40B4-BE49-F238E27FC236}">
                              <a16:creationId xmlns:a16="http://schemas.microsoft.com/office/drawing/2014/main" id="{8ACDF89F-8850-4FFD-9470-9915E37961EF}"/>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38" y="445"/>
                          <a:ext cx="150"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 name="Object 75">
              <a:extLst>
                <a:ext uri="{FF2B5EF4-FFF2-40B4-BE49-F238E27FC236}">
                  <a16:creationId xmlns:a16="http://schemas.microsoft.com/office/drawing/2014/main" id="{674B601B-F2C1-40E8-97BC-F15D496A0EDA}"/>
                </a:ext>
              </a:extLst>
            </p:cNvPr>
            <p:cNvGraphicFramePr>
              <a:graphicFrameLocks/>
            </p:cNvGraphicFramePr>
            <p:nvPr/>
          </p:nvGraphicFramePr>
          <p:xfrm>
            <a:off x="3140" y="1056"/>
            <a:ext cx="255" cy="351"/>
          </p:xfrm>
          <a:graphic>
            <a:graphicData uri="http://schemas.openxmlformats.org/presentationml/2006/ole">
              <mc:AlternateContent xmlns:mc="http://schemas.openxmlformats.org/markup-compatibility/2006">
                <mc:Choice xmlns:v="urn:schemas-microsoft-com:vml" Requires="v">
                  <p:oleObj spid="_x0000_s140627" name="Equation" r:id="rId13" imgW="215806" imgH="279279" progId="Equation.DSMT4">
                    <p:embed/>
                  </p:oleObj>
                </mc:Choice>
                <mc:Fallback>
                  <p:oleObj name="Equation" r:id="rId13" imgW="215806" imgH="279279" progId="Equation.DSMT4">
                    <p:embed/>
                    <p:pic>
                      <p:nvPicPr>
                        <p:cNvPr id="92" name="Object 75">
                          <a:extLst>
                            <a:ext uri="{FF2B5EF4-FFF2-40B4-BE49-F238E27FC236}">
                              <a16:creationId xmlns:a16="http://schemas.microsoft.com/office/drawing/2014/main" id="{674B601B-F2C1-40E8-97BC-F15D496A0EDA}"/>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40" y="1056"/>
                          <a:ext cx="255"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 name="Group 68">
            <a:extLst>
              <a:ext uri="{FF2B5EF4-FFF2-40B4-BE49-F238E27FC236}">
                <a16:creationId xmlns:a16="http://schemas.microsoft.com/office/drawing/2014/main" id="{790E53E7-D626-448C-B13F-951ABCCA49EF}"/>
              </a:ext>
            </a:extLst>
          </p:cNvPr>
          <p:cNvGrpSpPr>
            <a:grpSpLocks/>
          </p:cNvGrpSpPr>
          <p:nvPr/>
        </p:nvGrpSpPr>
        <p:grpSpPr bwMode="auto">
          <a:xfrm>
            <a:off x="1903682" y="3016250"/>
            <a:ext cx="5064125" cy="1041400"/>
            <a:chOff x="184" y="2752"/>
            <a:chExt cx="3190" cy="656"/>
          </a:xfrm>
        </p:grpSpPr>
        <p:graphicFrame>
          <p:nvGraphicFramePr>
            <p:cNvPr id="114" name="Object 6">
              <a:extLst>
                <a:ext uri="{FF2B5EF4-FFF2-40B4-BE49-F238E27FC236}">
                  <a16:creationId xmlns:a16="http://schemas.microsoft.com/office/drawing/2014/main" id="{E9CD94BD-9845-43A2-ADA8-11F77D73108E}"/>
                </a:ext>
              </a:extLst>
            </p:cNvPr>
            <p:cNvGraphicFramePr>
              <a:graphicFrameLocks noChangeAspect="1"/>
            </p:cNvGraphicFramePr>
            <p:nvPr>
              <p:extLst>
                <p:ext uri="{D42A27DB-BD31-4B8C-83A1-F6EECF244321}">
                  <p14:modId xmlns:p14="http://schemas.microsoft.com/office/powerpoint/2010/main" val="3681882108"/>
                </p:ext>
              </p:extLst>
            </p:nvPr>
          </p:nvGraphicFramePr>
          <p:xfrm>
            <a:off x="184" y="2752"/>
            <a:ext cx="3190" cy="656"/>
          </p:xfrm>
          <a:graphic>
            <a:graphicData uri="http://schemas.openxmlformats.org/presentationml/2006/ole">
              <mc:AlternateContent xmlns:mc="http://schemas.openxmlformats.org/markup-compatibility/2006">
                <mc:Choice xmlns:v="urn:schemas-microsoft-com:vml" Requires="v">
                  <p:oleObj spid="_x0000_s140628" name="Equation" r:id="rId15" imgW="2514600" imgH="520700" progId="Equation.DSMT4">
                    <p:embed/>
                  </p:oleObj>
                </mc:Choice>
                <mc:Fallback>
                  <p:oleObj name="Equation" r:id="rId15" imgW="2514600" imgH="520700" progId="Equation.DSMT4">
                    <p:embed/>
                    <p:pic>
                      <p:nvPicPr>
                        <p:cNvPr id="40970" name="Object 6">
                          <a:extLst>
                            <a:ext uri="{FF2B5EF4-FFF2-40B4-BE49-F238E27FC236}">
                              <a16:creationId xmlns:a16="http://schemas.microsoft.com/office/drawing/2014/main" id="{554C5B1B-F278-40E1-804C-339D3131664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4" y="2752"/>
                          <a:ext cx="3190" cy="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5" name="Group 65">
              <a:extLst>
                <a:ext uri="{FF2B5EF4-FFF2-40B4-BE49-F238E27FC236}">
                  <a16:creationId xmlns:a16="http://schemas.microsoft.com/office/drawing/2014/main" id="{C9B4A86A-83A9-4E61-9089-B687A1097A8D}"/>
                </a:ext>
              </a:extLst>
            </p:cNvPr>
            <p:cNvGrpSpPr>
              <a:grpSpLocks/>
            </p:cNvGrpSpPr>
            <p:nvPr/>
          </p:nvGrpSpPr>
          <p:grpSpPr bwMode="auto">
            <a:xfrm>
              <a:off x="2368" y="3046"/>
              <a:ext cx="340" cy="154"/>
              <a:chOff x="4848" y="2832"/>
              <a:chExt cx="317" cy="154"/>
            </a:xfrm>
          </p:grpSpPr>
          <p:sp>
            <p:nvSpPr>
              <p:cNvPr id="119" name="Line 48">
                <a:extLst>
                  <a:ext uri="{FF2B5EF4-FFF2-40B4-BE49-F238E27FC236}">
                    <a16:creationId xmlns:a16="http://schemas.microsoft.com/office/drawing/2014/main" id="{19608866-E3C9-450D-AA2C-1476667F80F5}"/>
                  </a:ext>
                </a:extLst>
              </p:cNvPr>
              <p:cNvSpPr>
                <a:spLocks noChangeAspect="1" noChangeShapeType="1"/>
              </p:cNvSpPr>
              <p:nvPr/>
            </p:nvSpPr>
            <p:spPr bwMode="auto">
              <a:xfrm flipH="1">
                <a:off x="4850" y="2832"/>
                <a:ext cx="49"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Line 49">
                <a:extLst>
                  <a:ext uri="{FF2B5EF4-FFF2-40B4-BE49-F238E27FC236}">
                    <a16:creationId xmlns:a16="http://schemas.microsoft.com/office/drawing/2014/main" id="{5BED1636-4E4F-4190-9139-F21909A312E7}"/>
                  </a:ext>
                </a:extLst>
              </p:cNvPr>
              <p:cNvSpPr>
                <a:spLocks noChangeAspect="1" noChangeShapeType="1"/>
              </p:cNvSpPr>
              <p:nvPr/>
            </p:nvSpPr>
            <p:spPr bwMode="auto">
              <a:xfrm>
                <a:off x="4848" y="2982"/>
                <a:ext cx="317"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6" name="Group 62">
              <a:extLst>
                <a:ext uri="{FF2B5EF4-FFF2-40B4-BE49-F238E27FC236}">
                  <a16:creationId xmlns:a16="http://schemas.microsoft.com/office/drawing/2014/main" id="{AE261E5A-FB6A-4638-9ECB-EB19D68D1B5E}"/>
                </a:ext>
              </a:extLst>
            </p:cNvPr>
            <p:cNvGrpSpPr>
              <a:grpSpLocks/>
            </p:cNvGrpSpPr>
            <p:nvPr/>
          </p:nvGrpSpPr>
          <p:grpSpPr bwMode="auto">
            <a:xfrm>
              <a:off x="1536" y="2928"/>
              <a:ext cx="227" cy="152"/>
              <a:chOff x="1968" y="3258"/>
              <a:chExt cx="227" cy="152"/>
            </a:xfrm>
          </p:grpSpPr>
          <p:sp>
            <p:nvSpPr>
              <p:cNvPr id="117" name="Line 63">
                <a:extLst>
                  <a:ext uri="{FF2B5EF4-FFF2-40B4-BE49-F238E27FC236}">
                    <a16:creationId xmlns:a16="http://schemas.microsoft.com/office/drawing/2014/main" id="{8CC6DC39-98D4-4DFD-8050-926487AC1FB4}"/>
                  </a:ext>
                </a:extLst>
              </p:cNvPr>
              <p:cNvSpPr>
                <a:spLocks noChangeAspect="1" noChangeShapeType="1"/>
              </p:cNvSpPr>
              <p:nvPr/>
            </p:nvSpPr>
            <p:spPr bwMode="auto">
              <a:xfrm flipH="1">
                <a:off x="1970" y="3258"/>
                <a:ext cx="49"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Line 64">
                <a:extLst>
                  <a:ext uri="{FF2B5EF4-FFF2-40B4-BE49-F238E27FC236}">
                    <a16:creationId xmlns:a16="http://schemas.microsoft.com/office/drawing/2014/main" id="{02E17AFE-62B5-4187-8D8B-052B37B07AE3}"/>
                  </a:ext>
                </a:extLst>
              </p:cNvPr>
              <p:cNvSpPr>
                <a:spLocks noChangeAspect="1" noChangeShapeType="1"/>
              </p:cNvSpPr>
              <p:nvPr/>
            </p:nvSpPr>
            <p:spPr bwMode="auto">
              <a:xfrm>
                <a:off x="1968" y="3408"/>
                <a:ext cx="227"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4" name="对象 3">
            <a:extLst>
              <a:ext uri="{FF2B5EF4-FFF2-40B4-BE49-F238E27FC236}">
                <a16:creationId xmlns:a16="http://schemas.microsoft.com/office/drawing/2014/main" id="{3FD39839-0908-4926-B7DE-BF79DD93CEAD}"/>
              </a:ext>
            </a:extLst>
          </p:cNvPr>
          <p:cNvGraphicFramePr>
            <a:graphicFrameLocks noChangeAspect="1"/>
          </p:cNvGraphicFramePr>
          <p:nvPr>
            <p:extLst>
              <p:ext uri="{D42A27DB-BD31-4B8C-83A1-F6EECF244321}">
                <p14:modId xmlns:p14="http://schemas.microsoft.com/office/powerpoint/2010/main" val="2685723195"/>
              </p:ext>
            </p:extLst>
          </p:nvPr>
        </p:nvGraphicFramePr>
        <p:xfrm>
          <a:off x="1899983" y="4339742"/>
          <a:ext cx="3648075" cy="476250"/>
        </p:xfrm>
        <a:graphic>
          <a:graphicData uri="http://schemas.openxmlformats.org/presentationml/2006/ole">
            <mc:AlternateContent xmlns:mc="http://schemas.openxmlformats.org/markup-compatibility/2006">
              <mc:Choice xmlns:v="urn:schemas-microsoft-com:vml" Requires="v">
                <p:oleObj spid="_x0000_s140629" name="Equation" r:id="rId17" imgW="3648100" imgH="476294" progId="Equation.DSMT4">
                  <p:embed/>
                </p:oleObj>
              </mc:Choice>
              <mc:Fallback>
                <p:oleObj name="Equation" r:id="rId17" imgW="3648100" imgH="476294" progId="Equation.DSMT4">
                  <p:embed/>
                  <p:pic>
                    <p:nvPicPr>
                      <p:cNvPr id="0" name=""/>
                      <p:cNvPicPr/>
                      <p:nvPr/>
                    </p:nvPicPr>
                    <p:blipFill>
                      <a:blip r:embed="rId18"/>
                      <a:stretch>
                        <a:fillRect/>
                      </a:stretch>
                    </p:blipFill>
                    <p:spPr>
                      <a:xfrm>
                        <a:off x="1899983" y="4339742"/>
                        <a:ext cx="3648075" cy="476250"/>
                      </a:xfrm>
                      <a:prstGeom prst="rect">
                        <a:avLst/>
                      </a:prstGeom>
                    </p:spPr>
                  </p:pic>
                </p:oleObj>
              </mc:Fallback>
            </mc:AlternateContent>
          </a:graphicData>
        </a:graphic>
      </p:graphicFrame>
      <p:sp>
        <p:nvSpPr>
          <p:cNvPr id="121" name="Text Box 38">
            <a:extLst>
              <a:ext uri="{FF2B5EF4-FFF2-40B4-BE49-F238E27FC236}">
                <a16:creationId xmlns:a16="http://schemas.microsoft.com/office/drawing/2014/main" id="{5AF6A4E4-93C4-4A5E-8B53-27A19138ACC8}"/>
              </a:ext>
            </a:extLst>
          </p:cNvPr>
          <p:cNvSpPr txBox="1">
            <a:spLocks noChangeArrowheads="1"/>
          </p:cNvSpPr>
          <p:nvPr/>
        </p:nvSpPr>
        <p:spPr bwMode="auto">
          <a:xfrm>
            <a:off x="1590675" y="5045342"/>
            <a:ext cx="365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spcBef>
                <a:spcPct val="50000"/>
              </a:spcBef>
            </a:pPr>
            <a:r>
              <a:rPr kumimoji="1" lang="zh-CN" altLang="en-US" b="1" dirty="0"/>
              <a:t>由</a:t>
            </a:r>
            <a:r>
              <a:rPr kumimoji="1" lang="en-US" altLang="zh-CN" b="1" dirty="0"/>
              <a:t>KCL</a:t>
            </a:r>
            <a:r>
              <a:rPr kumimoji="1" lang="zh-CN" altLang="en-US" b="1" dirty="0"/>
              <a:t>的相量形式：</a:t>
            </a:r>
          </a:p>
        </p:txBody>
      </p:sp>
      <p:graphicFrame>
        <p:nvGraphicFramePr>
          <p:cNvPr id="5" name="对象 4">
            <a:extLst>
              <a:ext uri="{FF2B5EF4-FFF2-40B4-BE49-F238E27FC236}">
                <a16:creationId xmlns:a16="http://schemas.microsoft.com/office/drawing/2014/main" id="{3CEE73CC-7106-4235-805E-8A6C14AF31A3}"/>
              </a:ext>
            </a:extLst>
          </p:cNvPr>
          <p:cNvGraphicFramePr>
            <a:graphicFrameLocks noChangeAspect="1"/>
          </p:cNvGraphicFramePr>
          <p:nvPr>
            <p:extLst>
              <p:ext uri="{D42A27DB-BD31-4B8C-83A1-F6EECF244321}">
                <p14:modId xmlns:p14="http://schemas.microsoft.com/office/powerpoint/2010/main" val="1780371779"/>
              </p:ext>
            </p:extLst>
          </p:nvPr>
        </p:nvGraphicFramePr>
        <p:xfrm>
          <a:off x="1899983" y="5642659"/>
          <a:ext cx="5679718" cy="471001"/>
        </p:xfrm>
        <a:graphic>
          <a:graphicData uri="http://schemas.openxmlformats.org/presentationml/2006/ole">
            <mc:AlternateContent xmlns:mc="http://schemas.openxmlformats.org/markup-compatibility/2006">
              <mc:Choice xmlns:v="urn:schemas-microsoft-com:vml" Requires="v">
                <p:oleObj spid="_x0000_s140630" name="Equation" r:id="rId19" imgW="2603160" imgH="215640" progId="Equation.DSMT4">
                  <p:embed/>
                </p:oleObj>
              </mc:Choice>
              <mc:Fallback>
                <p:oleObj name="Equation" r:id="rId19" imgW="2603160" imgH="215640" progId="Equation.DSMT4">
                  <p:embed/>
                  <p:pic>
                    <p:nvPicPr>
                      <p:cNvPr id="0" name=""/>
                      <p:cNvPicPr/>
                      <p:nvPr/>
                    </p:nvPicPr>
                    <p:blipFill>
                      <a:blip r:embed="rId20"/>
                      <a:stretch>
                        <a:fillRect/>
                      </a:stretch>
                    </p:blipFill>
                    <p:spPr>
                      <a:xfrm>
                        <a:off x="1899983" y="5642659"/>
                        <a:ext cx="5679718" cy="471001"/>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84D498A4-1FCB-496F-9FDA-E7BE69080E4B}"/>
              </a:ext>
            </a:extLst>
          </p:cNvPr>
          <p:cNvGraphicFramePr>
            <a:graphicFrameLocks noChangeAspect="1"/>
          </p:cNvGraphicFramePr>
          <p:nvPr>
            <p:extLst>
              <p:ext uri="{D42A27DB-BD31-4B8C-83A1-F6EECF244321}">
                <p14:modId xmlns:p14="http://schemas.microsoft.com/office/powerpoint/2010/main" val="1000632673"/>
              </p:ext>
            </p:extLst>
          </p:nvPr>
        </p:nvGraphicFramePr>
        <p:xfrm>
          <a:off x="1899983" y="6282352"/>
          <a:ext cx="3314700" cy="400050"/>
        </p:xfrm>
        <a:graphic>
          <a:graphicData uri="http://schemas.openxmlformats.org/presentationml/2006/ole">
            <mc:AlternateContent xmlns:mc="http://schemas.openxmlformats.org/markup-compatibility/2006">
              <mc:Choice xmlns:v="urn:schemas-microsoft-com:vml" Requires="v">
                <p:oleObj spid="_x0000_s140631" name="Equation" r:id="rId21" imgW="3314997" imgH="400182" progId="Equation.DSMT4">
                  <p:embed/>
                </p:oleObj>
              </mc:Choice>
              <mc:Fallback>
                <p:oleObj name="Equation" r:id="rId21" imgW="3314997" imgH="400182" progId="Equation.DSMT4">
                  <p:embed/>
                  <p:pic>
                    <p:nvPicPr>
                      <p:cNvPr id="0" name=""/>
                      <p:cNvPicPr/>
                      <p:nvPr/>
                    </p:nvPicPr>
                    <p:blipFill>
                      <a:blip r:embed="rId22"/>
                      <a:stretch>
                        <a:fillRect/>
                      </a:stretch>
                    </p:blipFill>
                    <p:spPr>
                      <a:xfrm>
                        <a:off x="1899983" y="6282352"/>
                        <a:ext cx="3314700" cy="40005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528937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1"/>
                                        </p:tgtEl>
                                        <p:attrNameLst>
                                          <p:attrName>style.visibility</p:attrName>
                                        </p:attrNameLst>
                                      </p:cBhvr>
                                      <p:to>
                                        <p:strVal val="visible"/>
                                      </p:to>
                                    </p:set>
                                    <p:anim calcmode="lin" valueType="num">
                                      <p:cBhvr additive="base">
                                        <p:cTn id="18" dur="500" fill="hold"/>
                                        <p:tgtEl>
                                          <p:spTgt spid="121"/>
                                        </p:tgtEl>
                                        <p:attrNameLst>
                                          <p:attrName>ppt_x</p:attrName>
                                        </p:attrNameLst>
                                      </p:cBhvr>
                                      <p:tavLst>
                                        <p:tav tm="0">
                                          <p:val>
                                            <p:strVal val="0-#ppt_w/2"/>
                                          </p:val>
                                        </p:tav>
                                        <p:tav tm="100000">
                                          <p:val>
                                            <p:strVal val="#ppt_x"/>
                                          </p:val>
                                        </p:tav>
                                      </p:tavLst>
                                    </p:anim>
                                    <p:anim calcmode="lin" valueType="num">
                                      <p:cBhvr additive="base">
                                        <p:cTn id="19" dur="500" fill="hold"/>
                                        <p:tgtEl>
                                          <p:spTgt spid="12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968283" y="3013501"/>
            <a:ext cx="7027886" cy="769441"/>
          </a:xfrm>
          <a:prstGeom prst="rect">
            <a:avLst/>
          </a:prstGeom>
          <a:noFill/>
        </p:spPr>
        <p:txBody>
          <a:bodyPr wrap="none" rtlCol="0">
            <a:spAutoFit/>
            <a:scene3d>
              <a:camera prst="orthographicFront"/>
              <a:lightRig rig="threePt" dir="t"/>
            </a:scene3d>
            <a:sp3d contourW="12700"/>
          </a:bodyPr>
          <a:lstStyle/>
          <a:p>
            <a:r>
              <a:rPr lang="en-US" altLang="zh-CN" sz="4400" dirty="0">
                <a:latin typeface="Agency FB" panose="020B0503020202020204" pitchFamily="34" charset="0"/>
              </a:rPr>
              <a:t>4.4 </a:t>
            </a:r>
            <a:r>
              <a:rPr lang="zh-CN" altLang="en-US" sz="4400" dirty="0">
                <a:latin typeface="Agency FB" panose="020B0503020202020204" pitchFamily="34" charset="0"/>
              </a:rPr>
              <a:t>简单正弦交流电路的分析</a:t>
            </a: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1202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par>
                                <p:cTn id="21" presetID="22" presetClass="entr" presetSubtype="4"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1"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up)">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7" grpId="0"/>
      <p:bldP spid="4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sp>
        <p:nvSpPr>
          <p:cNvPr id="18" name="文本框 17">
            <a:extLst>
              <a:ext uri="{FF2B5EF4-FFF2-40B4-BE49-F238E27FC236}">
                <a16:creationId xmlns:a16="http://schemas.microsoft.com/office/drawing/2014/main" id="{948A60DE-A640-471C-AB95-749042459E1E}"/>
              </a:ext>
            </a:extLst>
          </p:cNvPr>
          <p:cNvSpPr txBox="1"/>
          <p:nvPr/>
        </p:nvSpPr>
        <p:spPr>
          <a:xfrm>
            <a:off x="913013" y="804277"/>
            <a:ext cx="10078837" cy="646331"/>
          </a:xfrm>
          <a:prstGeom prst="rect">
            <a:avLst/>
          </a:prstGeom>
          <a:noFill/>
        </p:spPr>
        <p:txBody>
          <a:bodyPr wrap="square" rtlCol="0">
            <a:spAutoFit/>
          </a:bodyPr>
          <a:lstStyle/>
          <a:p>
            <a:r>
              <a:rPr lang="zh-CN" altLang="en-US" sz="3600" b="1" dirty="0">
                <a:solidFill>
                  <a:srgbClr val="FF0000"/>
                </a:solidFill>
              </a:rPr>
              <a:t>二端网络的阻抗与导纳</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1926238"/>
            <a:ext cx="10078838" cy="523220"/>
          </a:xfrm>
          <a:prstGeom prst="rect">
            <a:avLst/>
          </a:prstGeom>
          <a:noFill/>
        </p:spPr>
        <p:txBody>
          <a:bodyPr wrap="square" rtlCol="0">
            <a:spAutoFit/>
          </a:bodyPr>
          <a:lstStyle/>
          <a:p>
            <a:r>
              <a:rPr lang="en-US" altLang="zh-CN" sz="2800" b="1" dirty="0">
                <a:solidFill>
                  <a:srgbClr val="FF0000"/>
                </a:solidFill>
                <a:latin typeface="+mn-ea"/>
              </a:rPr>
              <a:t>1</a:t>
            </a:r>
            <a:r>
              <a:rPr lang="zh-CN" altLang="en-US" sz="2800" b="1" dirty="0">
                <a:solidFill>
                  <a:srgbClr val="FF0000"/>
                </a:solidFill>
                <a:latin typeface="+mn-ea"/>
              </a:rPr>
              <a:t>、定义：</a:t>
            </a:r>
          </a:p>
        </p:txBody>
      </p:sp>
      <p:pic>
        <p:nvPicPr>
          <p:cNvPr id="8" name="Picture 14" descr="4t16">
            <a:extLst>
              <a:ext uri="{FF2B5EF4-FFF2-40B4-BE49-F238E27FC236}">
                <a16:creationId xmlns:a16="http://schemas.microsoft.com/office/drawing/2014/main" id="{FAB14A5F-5D5E-4D10-A9CA-3E6B0F086218}"/>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r="60001"/>
          <a:stretch>
            <a:fillRect/>
          </a:stretch>
        </p:blipFill>
        <p:spPr bwMode="auto">
          <a:xfrm>
            <a:off x="9099550" y="760840"/>
            <a:ext cx="23622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32">
            <a:extLst>
              <a:ext uri="{FF2B5EF4-FFF2-40B4-BE49-F238E27FC236}">
                <a16:creationId xmlns:a16="http://schemas.microsoft.com/office/drawing/2014/main" id="{2C9952E3-EB8D-4040-95C6-ACD26AAD05C9}"/>
              </a:ext>
            </a:extLst>
          </p:cNvPr>
          <p:cNvGrpSpPr>
            <a:grpSpLocks/>
          </p:cNvGrpSpPr>
          <p:nvPr/>
        </p:nvGrpSpPr>
        <p:grpSpPr bwMode="auto">
          <a:xfrm>
            <a:off x="3738561" y="2878083"/>
            <a:ext cx="4224339" cy="884238"/>
            <a:chOff x="-2" y="1488"/>
            <a:chExt cx="2661" cy="557"/>
          </a:xfrm>
        </p:grpSpPr>
        <p:grpSp>
          <p:nvGrpSpPr>
            <p:cNvPr id="11" name="Group 25">
              <a:extLst>
                <a:ext uri="{FF2B5EF4-FFF2-40B4-BE49-F238E27FC236}">
                  <a16:creationId xmlns:a16="http://schemas.microsoft.com/office/drawing/2014/main" id="{2A4A2655-0C7B-4039-916F-E71307DD7D08}"/>
                </a:ext>
              </a:extLst>
            </p:cNvPr>
            <p:cNvGrpSpPr>
              <a:grpSpLocks/>
            </p:cNvGrpSpPr>
            <p:nvPr/>
          </p:nvGrpSpPr>
          <p:grpSpPr bwMode="auto">
            <a:xfrm>
              <a:off x="1248" y="1728"/>
              <a:ext cx="567" cy="150"/>
              <a:chOff x="1440" y="1728"/>
              <a:chExt cx="567" cy="150"/>
            </a:xfrm>
          </p:grpSpPr>
          <p:sp>
            <p:nvSpPr>
              <p:cNvPr id="14" name="Line 10">
                <a:extLst>
                  <a:ext uri="{FF2B5EF4-FFF2-40B4-BE49-F238E27FC236}">
                    <a16:creationId xmlns:a16="http://schemas.microsoft.com/office/drawing/2014/main" id="{08006FAB-94DD-423E-B0A1-DC525FEBAACD}"/>
                  </a:ext>
                </a:extLst>
              </p:cNvPr>
              <p:cNvSpPr>
                <a:spLocks noChangeAspect="1" noChangeShapeType="1"/>
              </p:cNvSpPr>
              <p:nvPr/>
            </p:nvSpPr>
            <p:spPr bwMode="auto">
              <a:xfrm flipH="1">
                <a:off x="1442" y="1728"/>
                <a:ext cx="49"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1">
                <a:extLst>
                  <a:ext uri="{FF2B5EF4-FFF2-40B4-BE49-F238E27FC236}">
                    <a16:creationId xmlns:a16="http://schemas.microsoft.com/office/drawing/2014/main" id="{E8792ED9-CDE2-4575-98C3-FB259F39ED9A}"/>
                  </a:ext>
                </a:extLst>
              </p:cNvPr>
              <p:cNvSpPr>
                <a:spLocks noChangeShapeType="1"/>
              </p:cNvSpPr>
              <p:nvPr/>
            </p:nvSpPr>
            <p:spPr bwMode="auto">
              <a:xfrm>
                <a:off x="1440" y="1878"/>
                <a:ext cx="56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2" name="Object 20">
              <a:extLst>
                <a:ext uri="{FF2B5EF4-FFF2-40B4-BE49-F238E27FC236}">
                  <a16:creationId xmlns:a16="http://schemas.microsoft.com/office/drawing/2014/main" id="{F5045031-3358-4BF0-9104-92879395F608}"/>
                </a:ext>
              </a:extLst>
            </p:cNvPr>
            <p:cNvGraphicFramePr>
              <a:graphicFrameLocks noChangeAspect="1"/>
            </p:cNvGraphicFramePr>
            <p:nvPr>
              <p:extLst>
                <p:ext uri="{D42A27DB-BD31-4B8C-83A1-F6EECF244321}">
                  <p14:modId xmlns:p14="http://schemas.microsoft.com/office/powerpoint/2010/main" val="2148448551"/>
                </p:ext>
              </p:extLst>
            </p:nvPr>
          </p:nvGraphicFramePr>
          <p:xfrm>
            <a:off x="-2" y="1488"/>
            <a:ext cx="2661" cy="557"/>
          </p:xfrm>
          <a:graphic>
            <a:graphicData uri="http://schemas.openxmlformats.org/presentationml/2006/ole">
              <mc:AlternateContent xmlns:mc="http://schemas.openxmlformats.org/markup-compatibility/2006">
                <mc:Choice xmlns:v="urn:schemas-microsoft-com:vml" Requires="v">
                  <p:oleObj spid="_x0000_s141490" name="Equation" r:id="rId6" imgW="1676160" imgH="355320" progId="Equation.DSMT4">
                    <p:embed/>
                  </p:oleObj>
                </mc:Choice>
                <mc:Fallback>
                  <p:oleObj name="Equation" r:id="rId6" imgW="1676160" imgH="355320" progId="Equation.DSMT4">
                    <p:embed/>
                    <p:pic>
                      <p:nvPicPr>
                        <p:cNvPr id="44068" name="Object 20">
                          <a:extLst>
                            <a:ext uri="{FF2B5EF4-FFF2-40B4-BE49-F238E27FC236}">
                              <a16:creationId xmlns:a16="http://schemas.microsoft.com/office/drawing/2014/main" id="{A01CF1B6-3C95-4B5D-A7E9-548213695A00}"/>
                            </a:ext>
                          </a:extLst>
                        </p:cNvPr>
                        <p:cNvPicPr>
                          <a:picLocks noChangeAspect="1" noChangeArrowheads="1"/>
                        </p:cNvPicPr>
                        <p:nvPr/>
                      </p:nvPicPr>
                      <p:blipFill>
                        <a:blip r:embed="rId7"/>
                        <a:srcRect/>
                        <a:stretch>
                          <a:fillRect/>
                        </a:stretch>
                      </p:blipFill>
                      <p:spPr bwMode="auto">
                        <a:xfrm>
                          <a:off x="-2" y="1488"/>
                          <a:ext cx="2661"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22">
              <a:extLst>
                <a:ext uri="{FF2B5EF4-FFF2-40B4-BE49-F238E27FC236}">
                  <a16:creationId xmlns:a16="http://schemas.microsoft.com/office/drawing/2014/main" id="{99BBA084-9AB7-4099-A7B0-01BF910051B5}"/>
                </a:ext>
              </a:extLst>
            </p:cNvPr>
            <p:cNvGraphicFramePr>
              <a:graphicFrameLocks noChangeAspect="1"/>
            </p:cNvGraphicFramePr>
            <p:nvPr>
              <p:extLst>
                <p:ext uri="{D42A27DB-BD31-4B8C-83A1-F6EECF244321}">
                  <p14:modId xmlns:p14="http://schemas.microsoft.com/office/powerpoint/2010/main" val="1134693871"/>
                </p:ext>
              </p:extLst>
            </p:nvPr>
          </p:nvGraphicFramePr>
          <p:xfrm>
            <a:off x="1280" y="1608"/>
            <a:ext cx="576" cy="281"/>
          </p:xfrm>
          <a:graphic>
            <a:graphicData uri="http://schemas.openxmlformats.org/presentationml/2006/ole">
              <mc:AlternateContent xmlns:mc="http://schemas.openxmlformats.org/markup-compatibility/2006">
                <mc:Choice xmlns:v="urn:schemas-microsoft-com:vml" Requires="v">
                  <p:oleObj spid="_x0000_s141491" name="Equation" r:id="rId8" imgW="393529" imgH="190417" progId="Equation.DSMT4">
                    <p:embed/>
                  </p:oleObj>
                </mc:Choice>
                <mc:Fallback>
                  <p:oleObj name="Equation" r:id="rId8" imgW="393529" imgH="190417" progId="Equation.DSMT4">
                    <p:embed/>
                    <p:pic>
                      <p:nvPicPr>
                        <p:cNvPr id="44069" name="Object 22">
                          <a:extLst>
                            <a:ext uri="{FF2B5EF4-FFF2-40B4-BE49-F238E27FC236}">
                              <a16:creationId xmlns:a16="http://schemas.microsoft.com/office/drawing/2014/main" id="{E79931EC-F24A-4F44-BC17-9DF77354D8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0" y="1608"/>
                          <a:ext cx="57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 name="对象 1">
            <a:extLst>
              <a:ext uri="{FF2B5EF4-FFF2-40B4-BE49-F238E27FC236}">
                <a16:creationId xmlns:a16="http://schemas.microsoft.com/office/drawing/2014/main" id="{B29E9F73-D4B5-4CE4-BC8C-1802A0FE36F8}"/>
              </a:ext>
            </a:extLst>
          </p:cNvPr>
          <p:cNvGraphicFramePr>
            <a:graphicFrameLocks noChangeAspect="1"/>
          </p:cNvGraphicFramePr>
          <p:nvPr>
            <p:extLst>
              <p:ext uri="{D42A27DB-BD31-4B8C-83A1-F6EECF244321}">
                <p14:modId xmlns:p14="http://schemas.microsoft.com/office/powerpoint/2010/main" val="600036828"/>
              </p:ext>
            </p:extLst>
          </p:nvPr>
        </p:nvGraphicFramePr>
        <p:xfrm>
          <a:off x="1851025" y="2805819"/>
          <a:ext cx="1516062" cy="1163489"/>
        </p:xfrm>
        <a:graphic>
          <a:graphicData uri="http://schemas.openxmlformats.org/presentationml/2006/ole">
            <mc:AlternateContent xmlns:mc="http://schemas.openxmlformats.org/markup-compatibility/2006">
              <mc:Choice xmlns:v="urn:schemas-microsoft-com:vml" Requires="v">
                <p:oleObj spid="_x0000_s141492" name="Equation" r:id="rId10" imgW="545760" imgH="419040" progId="Equation.DSMT4">
                  <p:embed/>
                </p:oleObj>
              </mc:Choice>
              <mc:Fallback>
                <p:oleObj name="Equation" r:id="rId10" imgW="545760" imgH="419040" progId="Equation.DSMT4">
                  <p:embed/>
                  <p:pic>
                    <p:nvPicPr>
                      <p:cNvPr id="0" name=""/>
                      <p:cNvPicPr/>
                      <p:nvPr/>
                    </p:nvPicPr>
                    <p:blipFill>
                      <a:blip r:embed="rId11"/>
                      <a:stretch>
                        <a:fillRect/>
                      </a:stretch>
                    </p:blipFill>
                    <p:spPr>
                      <a:xfrm>
                        <a:off x="1851025" y="2805819"/>
                        <a:ext cx="1516062" cy="1163489"/>
                      </a:xfrm>
                      <a:prstGeom prst="rect">
                        <a:avLst/>
                      </a:prstGeom>
                    </p:spPr>
                  </p:pic>
                </p:oleObj>
              </mc:Fallback>
            </mc:AlternateContent>
          </a:graphicData>
        </a:graphic>
      </p:graphicFrame>
      <p:sp>
        <p:nvSpPr>
          <p:cNvPr id="16" name="文本框 15">
            <a:extLst>
              <a:ext uri="{FF2B5EF4-FFF2-40B4-BE49-F238E27FC236}">
                <a16:creationId xmlns:a16="http://schemas.microsoft.com/office/drawing/2014/main" id="{9D388D24-F929-40C0-AC1A-AF5AC112390D}"/>
              </a:ext>
            </a:extLst>
          </p:cNvPr>
          <p:cNvSpPr txBox="1"/>
          <p:nvPr/>
        </p:nvSpPr>
        <p:spPr>
          <a:xfrm>
            <a:off x="2842518" y="4192975"/>
            <a:ext cx="1049138" cy="523220"/>
          </a:xfrm>
          <a:prstGeom prst="rect">
            <a:avLst/>
          </a:prstGeom>
          <a:noFill/>
        </p:spPr>
        <p:txBody>
          <a:bodyPr wrap="square" rtlCol="0">
            <a:spAutoFit/>
          </a:bodyPr>
          <a:lstStyle/>
          <a:p>
            <a:r>
              <a:rPr lang="zh-CN" altLang="en-US" sz="2800" b="1" dirty="0">
                <a:latin typeface="+mn-ea"/>
              </a:rPr>
              <a:t>或</a:t>
            </a:r>
          </a:p>
        </p:txBody>
      </p:sp>
      <p:grpSp>
        <p:nvGrpSpPr>
          <p:cNvPr id="17" name="Group 44">
            <a:extLst>
              <a:ext uri="{FF2B5EF4-FFF2-40B4-BE49-F238E27FC236}">
                <a16:creationId xmlns:a16="http://schemas.microsoft.com/office/drawing/2014/main" id="{9FAB1CDF-A0BE-4787-889D-3B464EECE84B}"/>
              </a:ext>
            </a:extLst>
          </p:cNvPr>
          <p:cNvGrpSpPr>
            <a:grpSpLocks/>
          </p:cNvGrpSpPr>
          <p:nvPr/>
        </p:nvGrpSpPr>
        <p:grpSpPr bwMode="auto">
          <a:xfrm>
            <a:off x="4069555" y="3985610"/>
            <a:ext cx="3794126" cy="914400"/>
            <a:chOff x="314" y="2563"/>
            <a:chExt cx="2390" cy="576"/>
          </a:xfrm>
        </p:grpSpPr>
        <p:graphicFrame>
          <p:nvGraphicFramePr>
            <p:cNvPr id="19" name="Object 34">
              <a:extLst>
                <a:ext uri="{FF2B5EF4-FFF2-40B4-BE49-F238E27FC236}">
                  <a16:creationId xmlns:a16="http://schemas.microsoft.com/office/drawing/2014/main" id="{F8847F8D-C564-46B4-A9F0-C177D67C6CF1}"/>
                </a:ext>
              </a:extLst>
            </p:cNvPr>
            <p:cNvGraphicFramePr>
              <a:graphicFrameLocks noChangeAspect="1"/>
            </p:cNvGraphicFramePr>
            <p:nvPr>
              <p:extLst>
                <p:ext uri="{D42A27DB-BD31-4B8C-83A1-F6EECF244321}">
                  <p14:modId xmlns:p14="http://schemas.microsoft.com/office/powerpoint/2010/main" val="4043608199"/>
                </p:ext>
              </p:extLst>
            </p:nvPr>
          </p:nvGraphicFramePr>
          <p:xfrm>
            <a:off x="314" y="2563"/>
            <a:ext cx="2390" cy="576"/>
          </p:xfrm>
          <a:graphic>
            <a:graphicData uri="http://schemas.openxmlformats.org/presentationml/2006/ole">
              <mc:AlternateContent xmlns:mc="http://schemas.openxmlformats.org/markup-compatibility/2006">
                <mc:Choice xmlns:v="urn:schemas-microsoft-com:vml" Requires="v">
                  <p:oleObj spid="_x0000_s141493" name="Equation" r:id="rId12" imgW="1549080" imgH="368280" progId="Equation.DSMT4">
                    <p:embed/>
                  </p:oleObj>
                </mc:Choice>
                <mc:Fallback>
                  <p:oleObj name="Equation" r:id="rId12" imgW="1549080" imgH="368280" progId="Equation.DSMT4">
                    <p:embed/>
                    <p:pic>
                      <p:nvPicPr>
                        <p:cNvPr id="44057" name="Object 34">
                          <a:extLst>
                            <a:ext uri="{FF2B5EF4-FFF2-40B4-BE49-F238E27FC236}">
                              <a16:creationId xmlns:a16="http://schemas.microsoft.com/office/drawing/2014/main" id="{43640732-0B84-4F51-AB7D-77F644C6D67E}"/>
                            </a:ext>
                          </a:extLst>
                        </p:cNvPr>
                        <p:cNvPicPr>
                          <a:picLocks noChangeAspect="1" noChangeArrowheads="1"/>
                        </p:cNvPicPr>
                        <p:nvPr/>
                      </p:nvPicPr>
                      <p:blipFill>
                        <a:blip r:embed="rId13"/>
                        <a:srcRect/>
                        <a:stretch>
                          <a:fillRect/>
                        </a:stretch>
                      </p:blipFill>
                      <p:spPr bwMode="auto">
                        <a:xfrm>
                          <a:off x="314" y="2563"/>
                          <a:ext cx="239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36">
              <a:extLst>
                <a:ext uri="{FF2B5EF4-FFF2-40B4-BE49-F238E27FC236}">
                  <a16:creationId xmlns:a16="http://schemas.microsoft.com/office/drawing/2014/main" id="{C2933DDB-082A-4F17-A120-EB8317AFD986}"/>
                </a:ext>
              </a:extLst>
            </p:cNvPr>
            <p:cNvGraphicFramePr>
              <a:graphicFrameLocks noChangeAspect="1"/>
            </p:cNvGraphicFramePr>
            <p:nvPr/>
          </p:nvGraphicFramePr>
          <p:xfrm>
            <a:off x="1296" y="2688"/>
            <a:ext cx="624" cy="305"/>
          </p:xfrm>
          <a:graphic>
            <a:graphicData uri="http://schemas.openxmlformats.org/presentationml/2006/ole">
              <mc:AlternateContent xmlns:mc="http://schemas.openxmlformats.org/markup-compatibility/2006">
                <mc:Choice xmlns:v="urn:schemas-microsoft-com:vml" Requires="v">
                  <p:oleObj spid="_x0000_s141494" name="Equation" r:id="rId14" imgW="393529" imgH="190417" progId="Equation.DSMT4">
                    <p:embed/>
                  </p:oleObj>
                </mc:Choice>
                <mc:Fallback>
                  <p:oleObj name="Equation" r:id="rId14" imgW="393529" imgH="190417" progId="Equation.DSMT4">
                    <p:embed/>
                    <p:pic>
                      <p:nvPicPr>
                        <p:cNvPr id="44058" name="Object 36">
                          <a:extLst>
                            <a:ext uri="{FF2B5EF4-FFF2-40B4-BE49-F238E27FC236}">
                              <a16:creationId xmlns:a16="http://schemas.microsoft.com/office/drawing/2014/main" id="{C4964EF2-8240-4C53-B79E-623E166F67F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96" y="2688"/>
                          <a:ext cx="624"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1" name="Group 39">
              <a:extLst>
                <a:ext uri="{FF2B5EF4-FFF2-40B4-BE49-F238E27FC236}">
                  <a16:creationId xmlns:a16="http://schemas.microsoft.com/office/drawing/2014/main" id="{447297B5-E40B-445B-BB1C-A1266609E5C4}"/>
                </a:ext>
              </a:extLst>
            </p:cNvPr>
            <p:cNvGrpSpPr>
              <a:grpSpLocks/>
            </p:cNvGrpSpPr>
            <p:nvPr/>
          </p:nvGrpSpPr>
          <p:grpSpPr bwMode="auto">
            <a:xfrm>
              <a:off x="1272" y="2808"/>
              <a:ext cx="567" cy="150"/>
              <a:chOff x="1440" y="1728"/>
              <a:chExt cx="567" cy="150"/>
            </a:xfrm>
          </p:grpSpPr>
          <p:sp>
            <p:nvSpPr>
              <p:cNvPr id="22" name="Line 40">
                <a:extLst>
                  <a:ext uri="{FF2B5EF4-FFF2-40B4-BE49-F238E27FC236}">
                    <a16:creationId xmlns:a16="http://schemas.microsoft.com/office/drawing/2014/main" id="{6E28EA0C-BEEE-40A1-9326-19ADCF47E8D5}"/>
                  </a:ext>
                </a:extLst>
              </p:cNvPr>
              <p:cNvSpPr>
                <a:spLocks noChangeAspect="1" noChangeShapeType="1"/>
              </p:cNvSpPr>
              <p:nvPr/>
            </p:nvSpPr>
            <p:spPr bwMode="auto">
              <a:xfrm flipH="1">
                <a:off x="1442" y="1728"/>
                <a:ext cx="49"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41">
                <a:extLst>
                  <a:ext uri="{FF2B5EF4-FFF2-40B4-BE49-F238E27FC236}">
                    <a16:creationId xmlns:a16="http://schemas.microsoft.com/office/drawing/2014/main" id="{A4C13233-6379-4A6F-8F76-F862EADA134F}"/>
                  </a:ext>
                </a:extLst>
              </p:cNvPr>
              <p:cNvSpPr>
                <a:spLocks noChangeShapeType="1"/>
              </p:cNvSpPr>
              <p:nvPr/>
            </p:nvSpPr>
            <p:spPr bwMode="auto">
              <a:xfrm>
                <a:off x="1440" y="1878"/>
                <a:ext cx="56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 name="矩形 3">
            <a:extLst>
              <a:ext uri="{FF2B5EF4-FFF2-40B4-BE49-F238E27FC236}">
                <a16:creationId xmlns:a16="http://schemas.microsoft.com/office/drawing/2014/main" id="{7075C43E-68EC-4FFD-A307-741534224309}"/>
              </a:ext>
            </a:extLst>
          </p:cNvPr>
          <p:cNvSpPr/>
          <p:nvPr/>
        </p:nvSpPr>
        <p:spPr>
          <a:xfrm>
            <a:off x="913011" y="5090510"/>
            <a:ext cx="10126463" cy="523220"/>
          </a:xfrm>
          <a:prstGeom prst="rect">
            <a:avLst/>
          </a:prstGeom>
        </p:spPr>
        <p:txBody>
          <a:bodyPr wrap="square">
            <a:spAutoFit/>
          </a:bodyPr>
          <a:lstStyle/>
          <a:p>
            <a:pPr>
              <a:spcBef>
                <a:spcPct val="50000"/>
              </a:spcBef>
            </a:pPr>
            <a:r>
              <a:rPr kumimoji="1" lang="zh-CN" altLang="en-US" sz="2800" b="1" dirty="0">
                <a:latin typeface="+mn-ea"/>
              </a:rPr>
              <a:t>（复）</a:t>
            </a:r>
            <a:r>
              <a:rPr kumimoji="1" lang="zh-CN" altLang="en-US" sz="2800" b="1" dirty="0">
                <a:solidFill>
                  <a:srgbClr val="FF0000"/>
                </a:solidFill>
                <a:latin typeface="+mn-ea"/>
              </a:rPr>
              <a:t>阻抗</a:t>
            </a:r>
            <a:r>
              <a:rPr kumimoji="1" lang="zh-CN" altLang="en-US" sz="2800" b="1" dirty="0">
                <a:latin typeface="+mn-ea"/>
              </a:rPr>
              <a:t>反映了对正弦电流的阻碍能力</a:t>
            </a:r>
            <a:r>
              <a:rPr kumimoji="1" lang="en-US" altLang="zh-CN" sz="2800" b="1" dirty="0">
                <a:latin typeface="+mn-ea"/>
              </a:rPr>
              <a:t>,</a:t>
            </a:r>
            <a:r>
              <a:rPr kumimoji="1" lang="zh-CN" altLang="en-US" sz="2800" b="1" dirty="0">
                <a:latin typeface="+mn-ea"/>
              </a:rPr>
              <a:t>其单位为欧姆（</a:t>
            </a:r>
            <a:r>
              <a:rPr kumimoji="1" lang="el-GR" altLang="zh-CN" sz="2800" b="1" dirty="0">
                <a:latin typeface="+mn-ea"/>
                <a:cs typeface="Times New Roman" panose="02020603050405020304" pitchFamily="18" charset="0"/>
              </a:rPr>
              <a:t>Ω</a:t>
            </a:r>
            <a:r>
              <a:rPr kumimoji="1" lang="zh-CN" altLang="en-US" sz="2800" b="1" dirty="0">
                <a:latin typeface="+mn-ea"/>
                <a:cs typeface="Times New Roman" panose="02020603050405020304" pitchFamily="18" charset="0"/>
              </a:rPr>
              <a:t>）</a:t>
            </a:r>
            <a:r>
              <a:rPr kumimoji="1" lang="zh-CN" altLang="en-US" sz="2800" b="1" dirty="0">
                <a:latin typeface="+mn-ea"/>
              </a:rPr>
              <a:t>。</a:t>
            </a:r>
          </a:p>
        </p:txBody>
      </p:sp>
      <p:sp>
        <p:nvSpPr>
          <p:cNvPr id="5" name="矩形 4">
            <a:extLst>
              <a:ext uri="{FF2B5EF4-FFF2-40B4-BE49-F238E27FC236}">
                <a16:creationId xmlns:a16="http://schemas.microsoft.com/office/drawing/2014/main" id="{48E70A9C-DDDE-455C-9648-ED35F7E95197}"/>
              </a:ext>
            </a:extLst>
          </p:cNvPr>
          <p:cNvSpPr/>
          <p:nvPr/>
        </p:nvSpPr>
        <p:spPr>
          <a:xfrm>
            <a:off x="913010" y="5837397"/>
            <a:ext cx="10497940" cy="523220"/>
          </a:xfrm>
          <a:prstGeom prst="rect">
            <a:avLst/>
          </a:prstGeom>
        </p:spPr>
        <p:txBody>
          <a:bodyPr wrap="square">
            <a:spAutoFit/>
          </a:bodyPr>
          <a:lstStyle/>
          <a:p>
            <a:r>
              <a:rPr kumimoji="1" lang="zh-CN" altLang="en-US" sz="2800" b="1" dirty="0">
                <a:latin typeface="+mn-ea"/>
              </a:rPr>
              <a:t>（复）</a:t>
            </a:r>
            <a:r>
              <a:rPr kumimoji="1" lang="zh-CN" altLang="en-US" sz="2800" b="1" dirty="0">
                <a:solidFill>
                  <a:srgbClr val="FF0000"/>
                </a:solidFill>
                <a:latin typeface="+mn-ea"/>
              </a:rPr>
              <a:t>导纳</a:t>
            </a:r>
            <a:r>
              <a:rPr kumimoji="1" lang="zh-CN" altLang="en-US" sz="2800" b="1" dirty="0">
                <a:latin typeface="+mn-ea"/>
              </a:rPr>
              <a:t>反映了对正弦电流的导通能力</a:t>
            </a:r>
            <a:r>
              <a:rPr kumimoji="1" lang="en-US" altLang="zh-CN" sz="2800" b="1" dirty="0">
                <a:latin typeface="+mn-ea"/>
              </a:rPr>
              <a:t>,</a:t>
            </a:r>
            <a:r>
              <a:rPr kumimoji="1" lang="zh-CN" altLang="en-US" sz="2800" b="1" dirty="0">
                <a:latin typeface="+mn-ea"/>
              </a:rPr>
              <a:t>其单位为西门子（</a:t>
            </a:r>
            <a:r>
              <a:rPr kumimoji="1" lang="en-US" altLang="zh-CN" sz="2800" b="1" dirty="0">
                <a:latin typeface="+mn-ea"/>
                <a:cs typeface="Times New Roman" panose="02020603050405020304" pitchFamily="18" charset="0"/>
              </a:rPr>
              <a:t>S</a:t>
            </a:r>
            <a:r>
              <a:rPr kumimoji="1" lang="zh-CN" altLang="en-US" sz="2800" b="1" dirty="0">
                <a:latin typeface="+mn-ea"/>
                <a:cs typeface="Times New Roman" panose="02020603050405020304" pitchFamily="18" charset="0"/>
              </a:rPr>
              <a:t>）</a:t>
            </a:r>
            <a:r>
              <a:rPr kumimoji="1" lang="zh-CN" altLang="en-US" sz="2800" b="1" dirty="0">
                <a:latin typeface="+mn-ea"/>
              </a:rPr>
              <a:t>。</a:t>
            </a:r>
            <a:endParaRPr lang="zh-CN" altLang="en-US" sz="2800" dirty="0">
              <a:latin typeface="+mn-ea"/>
            </a:endParaRPr>
          </a:p>
        </p:txBody>
      </p:sp>
      <p:pic>
        <p:nvPicPr>
          <p:cNvPr id="25" name="Picture 15" descr="4t16">
            <a:extLst>
              <a:ext uri="{FF2B5EF4-FFF2-40B4-BE49-F238E27FC236}">
                <a16:creationId xmlns:a16="http://schemas.microsoft.com/office/drawing/2014/main" id="{5119DCF6-F138-4F9C-B69F-6DA56C07D170}"/>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70313"/>
          <a:stretch>
            <a:fillRect/>
          </a:stretch>
        </p:blipFill>
        <p:spPr bwMode="auto">
          <a:xfrm>
            <a:off x="9521825" y="2772167"/>
            <a:ext cx="1939925"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extLst>
      <p:ext uri="{BB962C8B-B14F-4D97-AF65-F5344CB8AC3E}">
        <p14:creationId xmlns:p14="http://schemas.microsoft.com/office/powerpoint/2010/main" val="12095538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17" presetClass="entr" presetSubtype="1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down)">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down)">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P spid="16" grpId="0"/>
      <p:bldP spid="4"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graphicFrame>
        <p:nvGraphicFramePr>
          <p:cNvPr id="12" name="Object 20">
            <a:extLst>
              <a:ext uri="{FF2B5EF4-FFF2-40B4-BE49-F238E27FC236}">
                <a16:creationId xmlns:a16="http://schemas.microsoft.com/office/drawing/2014/main" id="{F5045031-3358-4BF0-9104-92879395F608}"/>
              </a:ext>
            </a:extLst>
          </p:cNvPr>
          <p:cNvGraphicFramePr>
            <a:graphicFrameLocks noChangeAspect="1"/>
          </p:cNvGraphicFramePr>
          <p:nvPr>
            <p:extLst>
              <p:ext uri="{D42A27DB-BD31-4B8C-83A1-F6EECF244321}">
                <p14:modId xmlns:p14="http://schemas.microsoft.com/office/powerpoint/2010/main" val="3550658094"/>
              </p:ext>
            </p:extLst>
          </p:nvPr>
        </p:nvGraphicFramePr>
        <p:xfrm>
          <a:off x="4229100" y="1244270"/>
          <a:ext cx="3200401" cy="884238"/>
        </p:xfrm>
        <a:graphic>
          <a:graphicData uri="http://schemas.openxmlformats.org/presentationml/2006/ole">
            <mc:AlternateContent xmlns:mc="http://schemas.openxmlformats.org/markup-compatibility/2006">
              <mc:Choice xmlns:v="urn:schemas-microsoft-com:vml" Requires="v">
                <p:oleObj spid="_x0000_s142394" name="Equation" r:id="rId5" imgW="1269720" imgH="355320" progId="Equation.DSMT4">
                  <p:embed/>
                </p:oleObj>
              </mc:Choice>
              <mc:Fallback>
                <p:oleObj name="Equation" r:id="rId5" imgW="1269720" imgH="355320" progId="Equation.DSMT4">
                  <p:embed/>
                  <p:pic>
                    <p:nvPicPr>
                      <p:cNvPr id="12" name="Object 20">
                        <a:extLst>
                          <a:ext uri="{FF2B5EF4-FFF2-40B4-BE49-F238E27FC236}">
                            <a16:creationId xmlns:a16="http://schemas.microsoft.com/office/drawing/2014/main" id="{F5045031-3358-4BF0-9104-92879395F608}"/>
                          </a:ext>
                        </a:extLst>
                      </p:cNvPr>
                      <p:cNvPicPr>
                        <a:picLocks noChangeAspect="1" noChangeArrowheads="1"/>
                      </p:cNvPicPr>
                      <p:nvPr/>
                    </p:nvPicPr>
                    <p:blipFill>
                      <a:blip r:embed="rId6"/>
                      <a:srcRect/>
                      <a:stretch>
                        <a:fillRect/>
                      </a:stretch>
                    </p:blipFill>
                    <p:spPr bwMode="auto">
                      <a:xfrm>
                        <a:off x="4229100" y="1244270"/>
                        <a:ext cx="3200401"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Text Box 18">
            <a:extLst>
              <a:ext uri="{FF2B5EF4-FFF2-40B4-BE49-F238E27FC236}">
                <a16:creationId xmlns:a16="http://schemas.microsoft.com/office/drawing/2014/main" id="{47D780A3-E38C-44DD-8C98-D66D82BCD589}"/>
              </a:ext>
            </a:extLst>
          </p:cNvPr>
          <p:cNvSpPr txBox="1">
            <a:spLocks noChangeArrowheads="1"/>
          </p:cNvSpPr>
          <p:nvPr/>
        </p:nvSpPr>
        <p:spPr bwMode="auto">
          <a:xfrm>
            <a:off x="913010" y="857922"/>
            <a:ext cx="144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zh-CN" altLang="en-US" sz="2800" b="1" dirty="0">
                <a:latin typeface="+mn-ea"/>
                <a:ea typeface="+mn-ea"/>
              </a:rPr>
              <a:t>令：</a:t>
            </a:r>
          </a:p>
        </p:txBody>
      </p:sp>
      <p:sp>
        <p:nvSpPr>
          <p:cNvPr id="3" name="矩形 2">
            <a:extLst>
              <a:ext uri="{FF2B5EF4-FFF2-40B4-BE49-F238E27FC236}">
                <a16:creationId xmlns:a16="http://schemas.microsoft.com/office/drawing/2014/main" id="{F743DB69-FFB1-47DE-B862-CBECC69D53E0}"/>
              </a:ext>
            </a:extLst>
          </p:cNvPr>
          <p:cNvSpPr/>
          <p:nvPr/>
        </p:nvSpPr>
        <p:spPr>
          <a:xfrm>
            <a:off x="913010" y="2352175"/>
            <a:ext cx="10126462" cy="954107"/>
          </a:xfrm>
          <a:prstGeom prst="rect">
            <a:avLst/>
          </a:prstGeom>
        </p:spPr>
        <p:txBody>
          <a:bodyPr wrap="square">
            <a:spAutoFit/>
          </a:bodyPr>
          <a:lstStyle/>
          <a:p>
            <a:pPr>
              <a:spcBef>
                <a:spcPct val="50000"/>
              </a:spcBef>
            </a:pPr>
            <a:r>
              <a:rPr kumimoji="1" lang="en-US" altLang="zh-CN" sz="2800" b="1" i="1" dirty="0">
                <a:latin typeface="Times New Roman" panose="02020603050405020304" pitchFamily="18" charset="0"/>
                <a:cs typeface="Times New Roman" panose="02020603050405020304" pitchFamily="18" charset="0"/>
              </a:rPr>
              <a:t>R</a:t>
            </a:r>
            <a:r>
              <a:rPr kumimoji="1" lang="en-US" altLang="zh-CN" sz="2800" b="1" dirty="0">
                <a:latin typeface="+mn-ea"/>
              </a:rPr>
              <a:t>—</a:t>
            </a:r>
            <a:r>
              <a:rPr kumimoji="1" lang="zh-CN" altLang="en-US" sz="2800" b="1" dirty="0">
                <a:latin typeface="+mn-ea"/>
              </a:rPr>
              <a:t>电阻分量</a:t>
            </a:r>
            <a:r>
              <a:rPr kumimoji="1" lang="en-US" altLang="zh-CN" sz="2800" b="1" dirty="0">
                <a:latin typeface="+mn-ea"/>
              </a:rPr>
              <a:t>(</a:t>
            </a:r>
            <a:r>
              <a:rPr kumimoji="1" lang="zh-CN" altLang="en-US" sz="2800" b="1" dirty="0">
                <a:latin typeface="+mn-ea"/>
              </a:rPr>
              <a:t>阻抗的实部</a:t>
            </a:r>
            <a:r>
              <a:rPr kumimoji="1" lang="en-US" altLang="zh-CN" sz="2800" b="1" dirty="0">
                <a:latin typeface="+mn-ea"/>
              </a:rPr>
              <a:t>)</a:t>
            </a:r>
            <a:r>
              <a:rPr kumimoji="1" lang="zh-CN" altLang="en-US" sz="2800" b="1" dirty="0">
                <a:latin typeface="+mn-ea"/>
              </a:rPr>
              <a:t>；</a:t>
            </a:r>
            <a:r>
              <a:rPr kumimoji="1" lang="en-US" altLang="zh-CN" sz="2800" b="1" i="1" dirty="0">
                <a:latin typeface="Times New Roman" panose="02020603050405020304" pitchFamily="18" charset="0"/>
                <a:cs typeface="Times New Roman" panose="02020603050405020304" pitchFamily="18" charset="0"/>
              </a:rPr>
              <a:t>X</a:t>
            </a:r>
            <a:r>
              <a:rPr kumimoji="1" lang="en-US" altLang="zh-CN" sz="2800" b="1" dirty="0">
                <a:latin typeface="+mn-ea"/>
              </a:rPr>
              <a:t>—</a:t>
            </a:r>
            <a:r>
              <a:rPr kumimoji="1" lang="zh-CN" altLang="en-US" sz="2800" b="1" dirty="0">
                <a:latin typeface="+mn-ea"/>
              </a:rPr>
              <a:t>电抗分量</a:t>
            </a:r>
            <a:r>
              <a:rPr kumimoji="1" lang="en-US" altLang="zh-CN" sz="2800" b="1" dirty="0">
                <a:latin typeface="+mn-ea"/>
              </a:rPr>
              <a:t>(</a:t>
            </a:r>
            <a:r>
              <a:rPr kumimoji="1" lang="zh-CN" altLang="en-US" sz="2800" b="1" dirty="0">
                <a:latin typeface="+mn-ea"/>
              </a:rPr>
              <a:t>阻抗的虚部</a:t>
            </a:r>
            <a:r>
              <a:rPr kumimoji="1" lang="en-US" altLang="zh-CN" sz="2800" b="1" dirty="0">
                <a:latin typeface="+mn-ea"/>
              </a:rPr>
              <a:t>)</a:t>
            </a:r>
            <a:r>
              <a:rPr kumimoji="1" lang="zh-CN" altLang="en-US" sz="2800" b="1" dirty="0">
                <a:latin typeface="+mn-ea"/>
              </a:rPr>
              <a:t>；</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b="1" i="1" dirty="0">
                <a:latin typeface="Times New Roman" panose="02020603050405020304" pitchFamily="18" charset="0"/>
                <a:cs typeface="Times New Roman" panose="02020603050405020304" pitchFamily="18" charset="0"/>
              </a:rPr>
              <a:t>Z</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b="1" dirty="0">
                <a:latin typeface="+mn-ea"/>
              </a:rPr>
              <a:t>—</a:t>
            </a:r>
            <a:r>
              <a:rPr kumimoji="1" lang="zh-CN" altLang="en-US" sz="2800" b="1" dirty="0">
                <a:latin typeface="+mn-ea"/>
              </a:rPr>
              <a:t>复阻抗的模；</a:t>
            </a:r>
            <a:r>
              <a:rPr kumimoji="1" lang="zh-CN" altLang="en-US" sz="2800" b="1" i="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baseline="-25000" dirty="0">
                <a:latin typeface="Times New Roman" panose="02020603050405020304" pitchFamily="18" charset="0"/>
                <a:cs typeface="Times New Roman" panose="02020603050405020304" pitchFamily="18" charset="0"/>
                <a:sym typeface="Symbol" panose="05050102010706020507" pitchFamily="18" charset="2"/>
              </a:rPr>
              <a:t>z</a:t>
            </a:r>
            <a:r>
              <a:rPr kumimoji="1" lang="en-US" altLang="zh-CN" sz="2800" b="1" dirty="0">
                <a:latin typeface="+mn-ea"/>
                <a:sym typeface="Symbol" panose="05050102010706020507" pitchFamily="18" charset="2"/>
              </a:rPr>
              <a:t>—</a:t>
            </a:r>
            <a:r>
              <a:rPr kumimoji="1" lang="zh-CN" altLang="en-US" sz="2800" b="1" dirty="0">
                <a:latin typeface="+mn-ea"/>
                <a:sym typeface="Symbol" panose="05050102010706020507" pitchFamily="18" charset="2"/>
              </a:rPr>
              <a:t>阻抗角。</a:t>
            </a:r>
            <a:endParaRPr kumimoji="1" lang="zh-CN" altLang="en-US" sz="2800" b="1" dirty="0">
              <a:latin typeface="+mn-ea"/>
            </a:endParaRPr>
          </a:p>
        </p:txBody>
      </p:sp>
      <p:grpSp>
        <p:nvGrpSpPr>
          <p:cNvPr id="27" name="Group 30">
            <a:extLst>
              <a:ext uri="{FF2B5EF4-FFF2-40B4-BE49-F238E27FC236}">
                <a16:creationId xmlns:a16="http://schemas.microsoft.com/office/drawing/2014/main" id="{5BABCC92-3A15-44D6-A012-B2E5FBC89506}"/>
              </a:ext>
            </a:extLst>
          </p:cNvPr>
          <p:cNvGrpSpPr>
            <a:grpSpLocks/>
          </p:cNvGrpSpPr>
          <p:nvPr/>
        </p:nvGrpSpPr>
        <p:grpSpPr bwMode="auto">
          <a:xfrm>
            <a:off x="9295590" y="3076460"/>
            <a:ext cx="2139950" cy="2057400"/>
            <a:chOff x="3271" y="2544"/>
            <a:chExt cx="1348" cy="1296"/>
          </a:xfrm>
        </p:grpSpPr>
        <p:sp>
          <p:nvSpPr>
            <p:cNvPr id="28" name="Line 31">
              <a:extLst>
                <a:ext uri="{FF2B5EF4-FFF2-40B4-BE49-F238E27FC236}">
                  <a16:creationId xmlns:a16="http://schemas.microsoft.com/office/drawing/2014/main" id="{13041A81-082E-4284-89BE-D74EDEEBB088}"/>
                </a:ext>
              </a:extLst>
            </p:cNvPr>
            <p:cNvSpPr>
              <a:spLocks noChangeShapeType="1"/>
            </p:cNvSpPr>
            <p:nvPr/>
          </p:nvSpPr>
          <p:spPr bwMode="auto">
            <a:xfrm>
              <a:off x="3271" y="3312"/>
              <a:ext cx="105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32">
              <a:extLst>
                <a:ext uri="{FF2B5EF4-FFF2-40B4-BE49-F238E27FC236}">
                  <a16:creationId xmlns:a16="http://schemas.microsoft.com/office/drawing/2014/main" id="{9F28252E-098E-4B63-8429-1F0C26D6281A}"/>
                </a:ext>
              </a:extLst>
            </p:cNvPr>
            <p:cNvSpPr>
              <a:spLocks noChangeShapeType="1"/>
            </p:cNvSpPr>
            <p:nvPr/>
          </p:nvSpPr>
          <p:spPr bwMode="auto">
            <a:xfrm flipV="1">
              <a:off x="4327" y="2544"/>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33">
              <a:extLst>
                <a:ext uri="{FF2B5EF4-FFF2-40B4-BE49-F238E27FC236}">
                  <a16:creationId xmlns:a16="http://schemas.microsoft.com/office/drawing/2014/main" id="{72927C10-7E79-4CAD-9669-9A482C05AE30}"/>
                </a:ext>
              </a:extLst>
            </p:cNvPr>
            <p:cNvSpPr>
              <a:spLocks noChangeShapeType="1"/>
            </p:cNvSpPr>
            <p:nvPr/>
          </p:nvSpPr>
          <p:spPr bwMode="auto">
            <a:xfrm flipH="1">
              <a:off x="3271" y="2544"/>
              <a:ext cx="1056"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Freeform 34">
              <a:extLst>
                <a:ext uri="{FF2B5EF4-FFF2-40B4-BE49-F238E27FC236}">
                  <a16:creationId xmlns:a16="http://schemas.microsoft.com/office/drawing/2014/main" id="{D0F3840C-53CC-4B40-B30F-21363B48028C}"/>
                </a:ext>
              </a:extLst>
            </p:cNvPr>
            <p:cNvSpPr>
              <a:spLocks/>
            </p:cNvSpPr>
            <p:nvPr/>
          </p:nvSpPr>
          <p:spPr bwMode="auto">
            <a:xfrm>
              <a:off x="3415" y="3204"/>
              <a:ext cx="60" cy="108"/>
            </a:xfrm>
            <a:custGeom>
              <a:avLst/>
              <a:gdLst>
                <a:gd name="T0" fmla="*/ 0 w 60"/>
                <a:gd name="T1" fmla="*/ 0 h 108"/>
                <a:gd name="T2" fmla="*/ 60 w 60"/>
                <a:gd name="T3" fmla="*/ 108 h 108"/>
                <a:gd name="T4" fmla="*/ 0 60000 65536"/>
                <a:gd name="T5" fmla="*/ 0 60000 65536"/>
                <a:gd name="T6" fmla="*/ 0 w 60"/>
                <a:gd name="T7" fmla="*/ 0 h 108"/>
                <a:gd name="T8" fmla="*/ 60 w 60"/>
                <a:gd name="T9" fmla="*/ 108 h 108"/>
              </a:gdLst>
              <a:ahLst/>
              <a:cxnLst>
                <a:cxn ang="T4">
                  <a:pos x="T0" y="T1"/>
                </a:cxn>
                <a:cxn ang="T5">
                  <a:pos x="T2" y="T3"/>
                </a:cxn>
              </a:cxnLst>
              <a:rect l="T6" t="T7" r="T8" b="T9"/>
              <a:pathLst>
                <a:path w="60" h="108">
                  <a:moveTo>
                    <a:pt x="0" y="0"/>
                  </a:moveTo>
                  <a:cubicBezTo>
                    <a:pt x="41" y="27"/>
                    <a:pt x="60" y="55"/>
                    <a:pt x="60" y="10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 name="Text Box 35">
              <a:extLst>
                <a:ext uri="{FF2B5EF4-FFF2-40B4-BE49-F238E27FC236}">
                  <a16:creationId xmlns:a16="http://schemas.microsoft.com/office/drawing/2014/main" id="{DFC8051C-9FBC-4245-89B6-E17A0E076830}"/>
                </a:ext>
              </a:extLst>
            </p:cNvPr>
            <p:cNvSpPr txBox="1">
              <a:spLocks noChangeArrowheads="1"/>
            </p:cNvSpPr>
            <p:nvPr/>
          </p:nvSpPr>
          <p:spPr bwMode="auto">
            <a:xfrm>
              <a:off x="3511" y="2640"/>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t>|Z|</a:t>
              </a:r>
            </a:p>
          </p:txBody>
        </p:sp>
        <p:sp>
          <p:nvSpPr>
            <p:cNvPr id="33" name="Text Box 36">
              <a:extLst>
                <a:ext uri="{FF2B5EF4-FFF2-40B4-BE49-F238E27FC236}">
                  <a16:creationId xmlns:a16="http://schemas.microsoft.com/office/drawing/2014/main" id="{770F2AAE-9A60-446B-845B-3B9EC4933803}"/>
                </a:ext>
              </a:extLst>
            </p:cNvPr>
            <p:cNvSpPr txBox="1">
              <a:spLocks noChangeArrowheads="1"/>
            </p:cNvSpPr>
            <p:nvPr/>
          </p:nvSpPr>
          <p:spPr bwMode="auto">
            <a:xfrm>
              <a:off x="3751" y="331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t>R</a:t>
              </a:r>
            </a:p>
          </p:txBody>
        </p:sp>
        <p:sp>
          <p:nvSpPr>
            <p:cNvPr id="34" name="Text Box 37">
              <a:extLst>
                <a:ext uri="{FF2B5EF4-FFF2-40B4-BE49-F238E27FC236}">
                  <a16:creationId xmlns:a16="http://schemas.microsoft.com/office/drawing/2014/main" id="{0C5AF874-7D22-4D8D-9058-235FF0CD6C13}"/>
                </a:ext>
              </a:extLst>
            </p:cNvPr>
            <p:cNvSpPr txBox="1">
              <a:spLocks noChangeArrowheads="1"/>
            </p:cNvSpPr>
            <p:nvPr/>
          </p:nvSpPr>
          <p:spPr bwMode="auto">
            <a:xfrm>
              <a:off x="4375" y="283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t>X</a:t>
              </a:r>
            </a:p>
          </p:txBody>
        </p:sp>
        <p:sp>
          <p:nvSpPr>
            <p:cNvPr id="35" name="Text Box 38">
              <a:extLst>
                <a:ext uri="{FF2B5EF4-FFF2-40B4-BE49-F238E27FC236}">
                  <a16:creationId xmlns:a16="http://schemas.microsoft.com/office/drawing/2014/main" id="{BD68AD8D-A31A-47CA-978E-20F24E1F20CF}"/>
                </a:ext>
              </a:extLst>
            </p:cNvPr>
            <p:cNvSpPr txBox="1">
              <a:spLocks noChangeArrowheads="1"/>
            </p:cNvSpPr>
            <p:nvPr/>
          </p:nvSpPr>
          <p:spPr bwMode="auto">
            <a:xfrm>
              <a:off x="3415" y="3552"/>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b="1">
                  <a:solidFill>
                    <a:srgbClr val="2520F2"/>
                  </a:solidFill>
                </a:rPr>
                <a:t>阻抗三角形</a:t>
              </a:r>
            </a:p>
          </p:txBody>
        </p:sp>
        <p:sp>
          <p:nvSpPr>
            <p:cNvPr id="36" name="Freeform 39">
              <a:extLst>
                <a:ext uri="{FF2B5EF4-FFF2-40B4-BE49-F238E27FC236}">
                  <a16:creationId xmlns:a16="http://schemas.microsoft.com/office/drawing/2014/main" id="{0F3D564D-1FD1-44C9-AD95-FCDAAC8512D5}"/>
                </a:ext>
              </a:extLst>
            </p:cNvPr>
            <p:cNvSpPr>
              <a:spLocks/>
            </p:cNvSpPr>
            <p:nvPr/>
          </p:nvSpPr>
          <p:spPr bwMode="auto">
            <a:xfrm>
              <a:off x="4183" y="3168"/>
              <a:ext cx="144" cy="144"/>
            </a:xfrm>
            <a:custGeom>
              <a:avLst/>
              <a:gdLst>
                <a:gd name="T0" fmla="*/ 144 w 96"/>
                <a:gd name="T1" fmla="*/ 0 h 144"/>
                <a:gd name="T2" fmla="*/ 0 w 96"/>
                <a:gd name="T3" fmla="*/ 0 h 144"/>
                <a:gd name="T4" fmla="*/ 0 w 96"/>
                <a:gd name="T5" fmla="*/ 144 h 144"/>
                <a:gd name="T6" fmla="*/ 0 60000 65536"/>
                <a:gd name="T7" fmla="*/ 0 60000 65536"/>
                <a:gd name="T8" fmla="*/ 0 60000 65536"/>
                <a:gd name="T9" fmla="*/ 0 w 96"/>
                <a:gd name="T10" fmla="*/ 0 h 144"/>
                <a:gd name="T11" fmla="*/ 96 w 96"/>
                <a:gd name="T12" fmla="*/ 144 h 144"/>
              </a:gdLst>
              <a:ahLst/>
              <a:cxnLst>
                <a:cxn ang="T6">
                  <a:pos x="T0" y="T1"/>
                </a:cxn>
                <a:cxn ang="T7">
                  <a:pos x="T2" y="T3"/>
                </a:cxn>
                <a:cxn ang="T8">
                  <a:pos x="T4" y="T5"/>
                </a:cxn>
              </a:cxnLst>
              <a:rect l="T9" t="T10" r="T11" b="T12"/>
              <a:pathLst>
                <a:path w="96" h="144">
                  <a:moveTo>
                    <a:pt x="96" y="0"/>
                  </a:moveTo>
                  <a:lnTo>
                    <a:pt x="0" y="0"/>
                  </a:lnTo>
                  <a:lnTo>
                    <a:pt x="0" y="14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Rectangle 40">
              <a:extLst>
                <a:ext uri="{FF2B5EF4-FFF2-40B4-BE49-F238E27FC236}">
                  <a16:creationId xmlns:a16="http://schemas.microsoft.com/office/drawing/2014/main" id="{32BF56F6-56F8-470E-93C5-004612A5B81F}"/>
                </a:ext>
              </a:extLst>
            </p:cNvPr>
            <p:cNvSpPr>
              <a:spLocks noChangeArrowheads="1"/>
            </p:cNvSpPr>
            <p:nvPr/>
          </p:nvSpPr>
          <p:spPr bwMode="auto">
            <a:xfrm>
              <a:off x="3546" y="3000"/>
              <a:ext cx="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lgn="ctr">
                <a:spcBef>
                  <a:spcPct val="50000"/>
                </a:spcBef>
              </a:pPr>
              <a:r>
                <a:rPr kumimoji="1" lang="en-US" altLang="zh-CN" b="1" i="1">
                  <a:sym typeface="Symbol" panose="05050102010706020507" pitchFamily="18" charset="2"/>
                </a:rPr>
                <a:t></a:t>
              </a:r>
              <a:r>
                <a:rPr kumimoji="1" lang="en-US" altLang="zh-CN" b="1" i="1" baseline="-25000">
                  <a:sym typeface="Symbol" panose="05050102010706020507" pitchFamily="18" charset="2"/>
                </a:rPr>
                <a:t>z</a:t>
              </a:r>
            </a:p>
          </p:txBody>
        </p:sp>
      </p:grpSp>
      <p:graphicFrame>
        <p:nvGraphicFramePr>
          <p:cNvPr id="39" name="Object 28">
            <a:extLst>
              <a:ext uri="{FF2B5EF4-FFF2-40B4-BE49-F238E27FC236}">
                <a16:creationId xmlns:a16="http://schemas.microsoft.com/office/drawing/2014/main" id="{4209692A-CD65-4783-B30E-8F2AE4189F86}"/>
              </a:ext>
            </a:extLst>
          </p:cNvPr>
          <p:cNvGraphicFramePr>
            <a:graphicFrameLocks noChangeAspect="1"/>
          </p:cNvGraphicFramePr>
          <p:nvPr>
            <p:extLst>
              <p:ext uri="{D42A27DB-BD31-4B8C-83A1-F6EECF244321}">
                <p14:modId xmlns:p14="http://schemas.microsoft.com/office/powerpoint/2010/main" val="3044621699"/>
              </p:ext>
            </p:extLst>
          </p:nvPr>
        </p:nvGraphicFramePr>
        <p:xfrm>
          <a:off x="2657475" y="3529949"/>
          <a:ext cx="1925637" cy="1296987"/>
        </p:xfrm>
        <a:graphic>
          <a:graphicData uri="http://schemas.openxmlformats.org/presentationml/2006/ole">
            <mc:AlternateContent xmlns:mc="http://schemas.openxmlformats.org/markup-compatibility/2006">
              <mc:Choice xmlns:v="urn:schemas-microsoft-com:vml" Requires="v">
                <p:oleObj spid="_x0000_s142395" name="Equation" r:id="rId7" imgW="1028254" imgH="672808" progId="Equation.DSMT4">
                  <p:embed/>
                </p:oleObj>
              </mc:Choice>
              <mc:Fallback>
                <p:oleObj name="Equation" r:id="rId7" imgW="1028254" imgH="672808" progId="Equation.DSMT4">
                  <p:embed/>
                  <p:pic>
                    <p:nvPicPr>
                      <p:cNvPr id="45079" name="Object 28">
                        <a:extLst>
                          <a:ext uri="{FF2B5EF4-FFF2-40B4-BE49-F238E27FC236}">
                            <a16:creationId xmlns:a16="http://schemas.microsoft.com/office/drawing/2014/main" id="{06E157FD-5713-4004-970E-11A590FC60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7475" y="3529949"/>
                        <a:ext cx="1925637" cy="129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Text Box 18">
            <a:extLst>
              <a:ext uri="{FF2B5EF4-FFF2-40B4-BE49-F238E27FC236}">
                <a16:creationId xmlns:a16="http://schemas.microsoft.com/office/drawing/2014/main" id="{5A6FFFF5-9F67-42DC-B361-958298816B22}"/>
              </a:ext>
            </a:extLst>
          </p:cNvPr>
          <p:cNvSpPr txBox="1">
            <a:spLocks noChangeArrowheads="1"/>
          </p:cNvSpPr>
          <p:nvPr/>
        </p:nvSpPr>
        <p:spPr bwMode="auto">
          <a:xfrm>
            <a:off x="914597" y="3529949"/>
            <a:ext cx="144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zh-CN" altLang="en-US" sz="2800" b="1" dirty="0">
                <a:latin typeface="+mn-ea"/>
                <a:ea typeface="+mn-ea"/>
              </a:rPr>
              <a:t>则有：</a:t>
            </a:r>
          </a:p>
        </p:txBody>
      </p:sp>
      <p:sp>
        <p:nvSpPr>
          <p:cNvPr id="42" name="Text Box 24">
            <a:extLst>
              <a:ext uri="{FF2B5EF4-FFF2-40B4-BE49-F238E27FC236}">
                <a16:creationId xmlns:a16="http://schemas.microsoft.com/office/drawing/2014/main" id="{B4F25C94-71AF-4775-BE2C-302D10C3CEB1}"/>
              </a:ext>
            </a:extLst>
          </p:cNvPr>
          <p:cNvSpPr txBox="1">
            <a:spLocks noChangeArrowheads="1"/>
          </p:cNvSpPr>
          <p:nvPr/>
        </p:nvSpPr>
        <p:spPr bwMode="auto">
          <a:xfrm>
            <a:off x="5375274" y="3602716"/>
            <a:ext cx="2220912"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i="1" dirty="0"/>
              <a:t>R</a:t>
            </a:r>
            <a:r>
              <a:rPr kumimoji="1" lang="en-US" altLang="zh-CN" b="1" dirty="0"/>
              <a:t>=|</a:t>
            </a:r>
            <a:r>
              <a:rPr kumimoji="1" lang="en-US" altLang="zh-CN" b="1" i="1" dirty="0" err="1"/>
              <a:t>Z</a:t>
            </a:r>
            <a:r>
              <a:rPr kumimoji="1" lang="en-US" altLang="zh-CN" b="1" dirty="0" err="1"/>
              <a:t>|cos</a:t>
            </a:r>
            <a:r>
              <a:rPr kumimoji="1" lang="en-US" altLang="zh-CN" b="1" i="1" dirty="0" err="1">
                <a:sym typeface="Symbol" panose="05050102010706020507" pitchFamily="18" charset="2"/>
              </a:rPr>
              <a:t></a:t>
            </a:r>
            <a:r>
              <a:rPr kumimoji="1" lang="en-US" altLang="zh-CN" b="1" i="1" baseline="-25000" dirty="0" err="1">
                <a:sym typeface="Symbol" panose="05050102010706020507" pitchFamily="18" charset="2"/>
              </a:rPr>
              <a:t>z</a:t>
            </a:r>
            <a:endParaRPr kumimoji="1" lang="en-US" altLang="zh-CN" b="1" dirty="0">
              <a:sym typeface="Symbol" panose="05050102010706020507" pitchFamily="18" charset="2"/>
            </a:endParaRPr>
          </a:p>
          <a:p>
            <a:pPr eaLnBrk="1" hangingPunct="1">
              <a:spcBef>
                <a:spcPct val="50000"/>
              </a:spcBef>
            </a:pPr>
            <a:r>
              <a:rPr kumimoji="1" lang="en-US" altLang="zh-CN" b="1" i="1" dirty="0"/>
              <a:t>X</a:t>
            </a:r>
            <a:r>
              <a:rPr kumimoji="1" lang="en-US" altLang="zh-CN" b="1" dirty="0"/>
              <a:t>=|</a:t>
            </a:r>
            <a:r>
              <a:rPr kumimoji="1" lang="en-US" altLang="zh-CN" b="1" i="1" dirty="0" err="1"/>
              <a:t>Z</a:t>
            </a:r>
            <a:r>
              <a:rPr kumimoji="1" lang="en-US" altLang="zh-CN" b="1" dirty="0" err="1"/>
              <a:t>|sin</a:t>
            </a:r>
            <a:r>
              <a:rPr kumimoji="1" lang="en-US" altLang="zh-CN" b="1" i="1" dirty="0" err="1">
                <a:sym typeface="Symbol" panose="05050102010706020507" pitchFamily="18" charset="2"/>
              </a:rPr>
              <a:t></a:t>
            </a:r>
            <a:r>
              <a:rPr kumimoji="1" lang="en-US" altLang="zh-CN" b="1" i="1" baseline="-25000" dirty="0" err="1">
                <a:sym typeface="Symbol" panose="05050102010706020507" pitchFamily="18" charset="2"/>
              </a:rPr>
              <a:t>z</a:t>
            </a:r>
            <a:endParaRPr kumimoji="1" lang="en-US" altLang="zh-CN" b="1" dirty="0"/>
          </a:p>
        </p:txBody>
      </p:sp>
      <p:sp>
        <p:nvSpPr>
          <p:cNvPr id="43" name="Text Box 26">
            <a:extLst>
              <a:ext uri="{FF2B5EF4-FFF2-40B4-BE49-F238E27FC236}">
                <a16:creationId xmlns:a16="http://schemas.microsoft.com/office/drawing/2014/main" id="{253FE02A-C01F-43E7-B8AC-51A8D10382CA}"/>
              </a:ext>
            </a:extLst>
          </p:cNvPr>
          <p:cNvSpPr txBox="1">
            <a:spLocks noChangeArrowheads="1"/>
          </p:cNvSpPr>
          <p:nvPr/>
        </p:nvSpPr>
        <p:spPr bwMode="auto">
          <a:xfrm>
            <a:off x="913010" y="5050603"/>
            <a:ext cx="101264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dirty="0"/>
              <a:t>|</a:t>
            </a:r>
            <a:r>
              <a:rPr kumimoji="1" lang="en-US" altLang="zh-CN" b="1" i="1" dirty="0"/>
              <a:t>Z</a:t>
            </a:r>
            <a:r>
              <a:rPr kumimoji="1" lang="en-US" altLang="zh-CN" b="1" dirty="0"/>
              <a:t>|=</a:t>
            </a:r>
            <a:r>
              <a:rPr kumimoji="1" lang="en-US" altLang="zh-CN" b="1" i="1" dirty="0"/>
              <a:t>U</a:t>
            </a:r>
            <a:r>
              <a:rPr kumimoji="1" lang="en-US" altLang="zh-CN" b="1" dirty="0"/>
              <a:t>/</a:t>
            </a:r>
            <a:r>
              <a:rPr kumimoji="1" lang="en-US" altLang="zh-CN" b="1" i="1" dirty="0"/>
              <a:t>I ——</a:t>
            </a:r>
            <a:r>
              <a:rPr kumimoji="1" lang="zh-CN" altLang="en-US" b="1" dirty="0">
                <a:latin typeface="+mn-ea"/>
                <a:ea typeface="+mn-ea"/>
              </a:rPr>
              <a:t>反映</a:t>
            </a:r>
            <a:r>
              <a:rPr kumimoji="1" lang="en-US" altLang="zh-CN" b="1" i="1" dirty="0"/>
              <a:t>u</a:t>
            </a:r>
            <a:r>
              <a:rPr kumimoji="1" lang="en-US" altLang="zh-CN" b="1" dirty="0"/>
              <a:t>, </a:t>
            </a:r>
            <a:r>
              <a:rPr kumimoji="1" lang="en-US" altLang="zh-CN" b="1" i="1" dirty="0" err="1"/>
              <a:t>i</a:t>
            </a:r>
            <a:r>
              <a:rPr kumimoji="1" lang="en-US" altLang="zh-CN" b="1" i="1" dirty="0"/>
              <a:t> </a:t>
            </a:r>
            <a:r>
              <a:rPr kumimoji="1" lang="zh-CN" altLang="en-US" b="1" dirty="0">
                <a:latin typeface="+mn-ea"/>
                <a:ea typeface="+mn-ea"/>
              </a:rPr>
              <a:t>有效值关系；</a:t>
            </a:r>
            <a:r>
              <a:rPr kumimoji="1" lang="zh-CN" altLang="en-US" b="1" i="1" dirty="0">
                <a:sym typeface="Symbol" panose="05050102010706020507" pitchFamily="18" charset="2"/>
              </a:rPr>
              <a:t></a:t>
            </a:r>
            <a:r>
              <a:rPr kumimoji="1" lang="en-US" altLang="zh-CN" b="1" i="1" baseline="-25000" dirty="0">
                <a:sym typeface="Symbol" panose="05050102010706020507" pitchFamily="18" charset="2"/>
              </a:rPr>
              <a:t>z</a:t>
            </a:r>
            <a:r>
              <a:rPr kumimoji="1" lang="en-US" altLang="zh-CN" b="1" i="1" dirty="0">
                <a:sym typeface="Symbol" panose="05050102010706020507" pitchFamily="18" charset="2"/>
              </a:rPr>
              <a:t> </a:t>
            </a:r>
            <a:r>
              <a:rPr kumimoji="1" lang="en-US" altLang="zh-CN" b="1" dirty="0">
                <a:sym typeface="Symbol" panose="05050102010706020507" pitchFamily="18" charset="2"/>
              </a:rPr>
              <a:t>= </a:t>
            </a:r>
            <a:r>
              <a:rPr kumimoji="1" lang="en-US" altLang="zh-CN" sz="2800" b="1" i="1" dirty="0">
                <a:latin typeface="Arial" panose="020B0604020202020204" pitchFamily="34" charset="0"/>
                <a:sym typeface="Symbol" panose="05050102010706020507" pitchFamily="18" charset="2"/>
              </a:rPr>
              <a:t></a:t>
            </a:r>
            <a:r>
              <a:rPr kumimoji="1" lang="en-US" altLang="zh-CN" b="1" i="1" baseline="-25000" dirty="0">
                <a:sym typeface="Symbol" panose="05050102010706020507" pitchFamily="18" charset="2"/>
              </a:rPr>
              <a:t>u</a:t>
            </a:r>
            <a:r>
              <a:rPr kumimoji="1" lang="en-US" altLang="zh-CN" b="1" i="1" dirty="0">
                <a:sym typeface="Symbol" panose="05050102010706020507" pitchFamily="18" charset="2"/>
              </a:rPr>
              <a:t>-</a:t>
            </a:r>
            <a:r>
              <a:rPr kumimoji="1" lang="en-US" altLang="zh-CN" sz="2800" b="1" i="1" dirty="0">
                <a:latin typeface="Arial" panose="020B0604020202020204" pitchFamily="34" charset="0"/>
                <a:sym typeface="Symbol" panose="05050102010706020507" pitchFamily="18" charset="2"/>
              </a:rPr>
              <a:t></a:t>
            </a:r>
            <a:r>
              <a:rPr kumimoji="1" lang="en-US" altLang="zh-CN" b="1" i="1" baseline="-25000" dirty="0" err="1">
                <a:sym typeface="Symbol" panose="05050102010706020507" pitchFamily="18" charset="2"/>
              </a:rPr>
              <a:t>i</a:t>
            </a:r>
            <a:r>
              <a:rPr kumimoji="1" lang="en-US" altLang="zh-CN" b="1" i="1" baseline="-25000" dirty="0">
                <a:sym typeface="Symbol" panose="05050102010706020507" pitchFamily="18" charset="2"/>
              </a:rPr>
              <a:t> </a:t>
            </a:r>
            <a:r>
              <a:rPr kumimoji="1" lang="en-US" altLang="zh-CN" b="1" i="1" dirty="0">
                <a:sym typeface="Symbol" panose="05050102010706020507" pitchFamily="18" charset="2"/>
              </a:rPr>
              <a:t> ——</a:t>
            </a:r>
            <a:r>
              <a:rPr kumimoji="1" lang="zh-CN" altLang="en-US" b="1" dirty="0">
                <a:latin typeface="+mn-ea"/>
                <a:ea typeface="+mn-ea"/>
              </a:rPr>
              <a:t>反映</a:t>
            </a:r>
            <a:r>
              <a:rPr kumimoji="1" lang="en-US" altLang="zh-CN" b="1" i="1" dirty="0"/>
              <a:t>u</a:t>
            </a:r>
            <a:r>
              <a:rPr kumimoji="1" lang="en-US" altLang="zh-CN" b="1" dirty="0"/>
              <a:t>, </a:t>
            </a:r>
            <a:r>
              <a:rPr kumimoji="1" lang="en-US" altLang="zh-CN" b="1" i="1" dirty="0" err="1"/>
              <a:t>i</a:t>
            </a:r>
            <a:r>
              <a:rPr kumimoji="1" lang="en-US" altLang="zh-CN" b="1" i="1" dirty="0"/>
              <a:t> </a:t>
            </a:r>
            <a:r>
              <a:rPr kumimoji="1" lang="zh-CN" altLang="en-US" b="1" dirty="0">
                <a:latin typeface="+mn-ea"/>
                <a:ea typeface="+mn-ea"/>
              </a:rPr>
              <a:t>相位关系</a:t>
            </a:r>
          </a:p>
        </p:txBody>
      </p:sp>
    </p:spTree>
    <p:custDataLst>
      <p:tags r:id="rId2"/>
    </p:custDataLst>
    <p:extLst>
      <p:ext uri="{BB962C8B-B14F-4D97-AF65-F5344CB8AC3E}">
        <p14:creationId xmlns:p14="http://schemas.microsoft.com/office/powerpoint/2010/main" val="27439766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p:cTn id="20" dur="500" fill="hold"/>
                                        <p:tgtEl>
                                          <p:spTgt spid="27"/>
                                        </p:tgtEl>
                                        <p:attrNameLst>
                                          <p:attrName>ppt_w</p:attrName>
                                        </p:attrNameLst>
                                      </p:cBhvr>
                                      <p:tavLst>
                                        <p:tav tm="0">
                                          <p:val>
                                            <p:fltVal val="0"/>
                                          </p:val>
                                        </p:tav>
                                        <p:tav tm="100000">
                                          <p:val>
                                            <p:strVal val="#ppt_w"/>
                                          </p:val>
                                        </p:tav>
                                      </p:tavLst>
                                    </p:anim>
                                    <p:anim calcmode="lin" valueType="num">
                                      <p:cBhvr>
                                        <p:cTn id="21"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down)">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down)">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0-#ppt_w/2"/>
                                          </p:val>
                                        </p:tav>
                                        <p:tav tm="100000">
                                          <p:val>
                                            <p:strVal val="#ppt_x"/>
                                          </p:val>
                                        </p:tav>
                                      </p:tavLst>
                                    </p:anim>
                                    <p:anim calcmode="lin" valueType="num">
                                      <p:cBhvr additive="base">
                                        <p:cTn id="42"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 grpId="0"/>
      <p:bldP spid="41" grpId="0"/>
      <p:bldP spid="42" grpId="0"/>
      <p:bldP spid="4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sp>
        <p:nvSpPr>
          <p:cNvPr id="26" name="Text Box 18">
            <a:extLst>
              <a:ext uri="{FF2B5EF4-FFF2-40B4-BE49-F238E27FC236}">
                <a16:creationId xmlns:a16="http://schemas.microsoft.com/office/drawing/2014/main" id="{47D780A3-E38C-44DD-8C98-D66D82BCD589}"/>
              </a:ext>
            </a:extLst>
          </p:cNvPr>
          <p:cNvSpPr txBox="1">
            <a:spLocks noChangeArrowheads="1"/>
          </p:cNvSpPr>
          <p:nvPr/>
        </p:nvSpPr>
        <p:spPr bwMode="auto">
          <a:xfrm>
            <a:off x="913010" y="857922"/>
            <a:ext cx="144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zh-CN" altLang="en-US" sz="2800" b="1" dirty="0">
                <a:latin typeface="+mn-ea"/>
                <a:ea typeface="+mn-ea"/>
              </a:rPr>
              <a:t>令：</a:t>
            </a:r>
          </a:p>
        </p:txBody>
      </p:sp>
      <p:sp>
        <p:nvSpPr>
          <p:cNvPr id="3" name="矩形 2">
            <a:extLst>
              <a:ext uri="{FF2B5EF4-FFF2-40B4-BE49-F238E27FC236}">
                <a16:creationId xmlns:a16="http://schemas.microsoft.com/office/drawing/2014/main" id="{F743DB69-FFB1-47DE-B862-CBECC69D53E0}"/>
              </a:ext>
            </a:extLst>
          </p:cNvPr>
          <p:cNvSpPr/>
          <p:nvPr/>
        </p:nvSpPr>
        <p:spPr>
          <a:xfrm>
            <a:off x="913010" y="2352175"/>
            <a:ext cx="10126462" cy="954107"/>
          </a:xfrm>
          <a:prstGeom prst="rect">
            <a:avLst/>
          </a:prstGeom>
        </p:spPr>
        <p:txBody>
          <a:bodyPr wrap="square">
            <a:spAutoFit/>
          </a:bodyPr>
          <a:lstStyle/>
          <a:p>
            <a:pPr>
              <a:spcBef>
                <a:spcPct val="50000"/>
              </a:spcBef>
            </a:pPr>
            <a:r>
              <a:rPr kumimoji="1" lang="en-US" altLang="zh-CN" sz="2800" b="1" i="1" dirty="0">
                <a:latin typeface="Times New Roman" panose="02020603050405020304" pitchFamily="18" charset="0"/>
                <a:cs typeface="Times New Roman" panose="02020603050405020304" pitchFamily="18" charset="0"/>
              </a:rPr>
              <a:t>G</a:t>
            </a:r>
            <a:r>
              <a:rPr kumimoji="1" lang="en-US" altLang="zh-CN" sz="2800" b="1" dirty="0">
                <a:latin typeface="+mn-ea"/>
              </a:rPr>
              <a:t>—</a:t>
            </a:r>
            <a:r>
              <a:rPr kumimoji="1" lang="zh-CN" altLang="en-US" sz="2800" b="1" dirty="0">
                <a:latin typeface="+mn-ea"/>
              </a:rPr>
              <a:t>电导</a:t>
            </a:r>
            <a:r>
              <a:rPr kumimoji="1" lang="en-US" altLang="zh-CN" sz="2800" b="1" dirty="0">
                <a:latin typeface="+mn-ea"/>
              </a:rPr>
              <a:t>(</a:t>
            </a:r>
            <a:r>
              <a:rPr kumimoji="1" lang="zh-CN" altLang="en-US" sz="2800" b="1" dirty="0">
                <a:latin typeface="+mn-ea"/>
              </a:rPr>
              <a:t>导纳的实部</a:t>
            </a:r>
            <a:r>
              <a:rPr kumimoji="1" lang="en-US" altLang="zh-CN" sz="2800" b="1" dirty="0">
                <a:latin typeface="+mn-ea"/>
              </a:rPr>
              <a:t>)</a:t>
            </a:r>
            <a:r>
              <a:rPr kumimoji="1" lang="zh-CN" altLang="en-US" sz="2800" b="1" dirty="0">
                <a:latin typeface="+mn-ea"/>
              </a:rPr>
              <a:t>；</a:t>
            </a:r>
            <a:r>
              <a:rPr kumimoji="1" lang="en-US" altLang="zh-CN" sz="2800" b="1" i="1" dirty="0">
                <a:latin typeface="Times New Roman" panose="02020603050405020304" pitchFamily="18" charset="0"/>
                <a:cs typeface="Times New Roman" panose="02020603050405020304" pitchFamily="18" charset="0"/>
              </a:rPr>
              <a:t>B</a:t>
            </a:r>
            <a:r>
              <a:rPr kumimoji="1" lang="en-US" altLang="zh-CN" sz="2800" b="1" dirty="0">
                <a:latin typeface="+mn-ea"/>
              </a:rPr>
              <a:t>—</a:t>
            </a:r>
            <a:r>
              <a:rPr kumimoji="1" lang="zh-CN" altLang="en-US" sz="2800" b="1" dirty="0">
                <a:latin typeface="+mn-ea"/>
              </a:rPr>
              <a:t>电纳</a:t>
            </a:r>
            <a:r>
              <a:rPr kumimoji="1" lang="en-US" altLang="zh-CN" sz="2800" b="1" dirty="0">
                <a:latin typeface="+mn-ea"/>
              </a:rPr>
              <a:t>(</a:t>
            </a:r>
            <a:r>
              <a:rPr kumimoji="1" lang="zh-CN" altLang="en-US" sz="2800" b="1" dirty="0">
                <a:latin typeface="+mn-ea"/>
              </a:rPr>
              <a:t>导纳的虚部</a:t>
            </a:r>
            <a:r>
              <a:rPr kumimoji="1" lang="en-US" altLang="zh-CN" sz="2800" b="1" dirty="0">
                <a:latin typeface="+mn-ea"/>
              </a:rPr>
              <a:t>)</a:t>
            </a:r>
            <a:r>
              <a:rPr kumimoji="1" lang="zh-CN" altLang="en-US" sz="2800" b="1" dirty="0">
                <a:latin typeface="+mn-ea"/>
              </a:rPr>
              <a:t>；</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b="1" i="1" dirty="0">
                <a:latin typeface="Times New Roman" panose="02020603050405020304" pitchFamily="18" charset="0"/>
                <a:cs typeface="Times New Roman" panose="02020603050405020304" pitchFamily="18" charset="0"/>
              </a:rPr>
              <a:t>Y</a:t>
            </a:r>
            <a:r>
              <a:rPr kumimoji="1" lang="en-US" altLang="zh-CN" sz="2800" b="1" dirty="0">
                <a:latin typeface="Times New Roman" panose="02020603050405020304" pitchFamily="18" charset="0"/>
                <a:cs typeface="Times New Roman" panose="02020603050405020304" pitchFamily="18" charset="0"/>
              </a:rPr>
              <a:t>|</a:t>
            </a:r>
            <a:r>
              <a:rPr kumimoji="1" lang="en-US" altLang="zh-CN" sz="2800" b="1" dirty="0">
                <a:latin typeface="+mn-ea"/>
              </a:rPr>
              <a:t>—</a:t>
            </a:r>
            <a:r>
              <a:rPr kumimoji="1" lang="zh-CN" altLang="en-US" sz="2800" b="1" dirty="0">
                <a:latin typeface="+mn-ea"/>
              </a:rPr>
              <a:t>复导纳的模；</a:t>
            </a:r>
            <a:r>
              <a:rPr kumimoji="1" lang="zh-CN" altLang="en-US" sz="2800" b="1" i="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baseline="-25000" dirty="0">
                <a:latin typeface="Times New Roman" panose="02020603050405020304" pitchFamily="18" charset="0"/>
                <a:cs typeface="Times New Roman" panose="02020603050405020304" pitchFamily="18" charset="0"/>
                <a:sym typeface="Symbol" panose="05050102010706020507" pitchFamily="18" charset="2"/>
              </a:rPr>
              <a:t>y</a:t>
            </a:r>
            <a:r>
              <a:rPr kumimoji="1" lang="en-US" altLang="zh-CN" sz="2800" b="1" dirty="0">
                <a:latin typeface="+mn-ea"/>
                <a:sym typeface="Symbol" panose="05050102010706020507" pitchFamily="18" charset="2"/>
              </a:rPr>
              <a:t>—</a:t>
            </a:r>
            <a:r>
              <a:rPr kumimoji="1" lang="zh-CN" altLang="en-US" sz="2800" b="1" dirty="0">
                <a:latin typeface="+mn-ea"/>
                <a:sym typeface="Symbol" panose="05050102010706020507" pitchFamily="18" charset="2"/>
              </a:rPr>
              <a:t>导纳角。</a:t>
            </a:r>
          </a:p>
        </p:txBody>
      </p:sp>
      <p:sp>
        <p:nvSpPr>
          <p:cNvPr id="41" name="Text Box 18">
            <a:extLst>
              <a:ext uri="{FF2B5EF4-FFF2-40B4-BE49-F238E27FC236}">
                <a16:creationId xmlns:a16="http://schemas.microsoft.com/office/drawing/2014/main" id="{5A6FFFF5-9F67-42DC-B361-958298816B22}"/>
              </a:ext>
            </a:extLst>
          </p:cNvPr>
          <p:cNvSpPr txBox="1">
            <a:spLocks noChangeArrowheads="1"/>
          </p:cNvSpPr>
          <p:nvPr/>
        </p:nvSpPr>
        <p:spPr bwMode="auto">
          <a:xfrm>
            <a:off x="913010" y="3532960"/>
            <a:ext cx="144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zh-CN" altLang="en-US" sz="2800" b="1" dirty="0">
                <a:latin typeface="+mn-ea"/>
                <a:ea typeface="+mn-ea"/>
              </a:rPr>
              <a:t>则有：</a:t>
            </a:r>
          </a:p>
        </p:txBody>
      </p:sp>
      <p:sp>
        <p:nvSpPr>
          <p:cNvPr id="43" name="Text Box 26">
            <a:extLst>
              <a:ext uri="{FF2B5EF4-FFF2-40B4-BE49-F238E27FC236}">
                <a16:creationId xmlns:a16="http://schemas.microsoft.com/office/drawing/2014/main" id="{253FE02A-C01F-43E7-B8AC-51A8D10382CA}"/>
              </a:ext>
            </a:extLst>
          </p:cNvPr>
          <p:cNvSpPr txBox="1">
            <a:spLocks noChangeArrowheads="1"/>
          </p:cNvSpPr>
          <p:nvPr/>
        </p:nvSpPr>
        <p:spPr bwMode="auto">
          <a:xfrm>
            <a:off x="913010" y="5023456"/>
            <a:ext cx="101264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dirty="0"/>
              <a:t>|</a:t>
            </a:r>
            <a:r>
              <a:rPr kumimoji="1" lang="en-US" altLang="zh-CN" b="1" i="1" dirty="0"/>
              <a:t>Y</a:t>
            </a:r>
            <a:r>
              <a:rPr kumimoji="1" lang="en-US" altLang="zh-CN" b="1" dirty="0"/>
              <a:t>|=</a:t>
            </a:r>
            <a:r>
              <a:rPr kumimoji="1" lang="en-US" altLang="zh-CN" b="1" i="1" dirty="0"/>
              <a:t>U</a:t>
            </a:r>
            <a:r>
              <a:rPr kumimoji="1" lang="en-US" altLang="zh-CN" b="1" dirty="0"/>
              <a:t>/</a:t>
            </a:r>
            <a:r>
              <a:rPr kumimoji="1" lang="en-US" altLang="zh-CN" b="1" i="1" dirty="0"/>
              <a:t>I  ——</a:t>
            </a:r>
            <a:r>
              <a:rPr kumimoji="1" lang="zh-CN" altLang="en-US" b="1" dirty="0">
                <a:latin typeface="+mn-ea"/>
                <a:ea typeface="+mn-ea"/>
              </a:rPr>
              <a:t>反映</a:t>
            </a:r>
            <a:r>
              <a:rPr kumimoji="1" lang="en-US" altLang="zh-CN" b="1" i="1" dirty="0"/>
              <a:t>u</a:t>
            </a:r>
            <a:r>
              <a:rPr kumimoji="1" lang="en-US" altLang="zh-CN" b="1" dirty="0"/>
              <a:t>, </a:t>
            </a:r>
            <a:r>
              <a:rPr kumimoji="1" lang="en-US" altLang="zh-CN" b="1" i="1" dirty="0" err="1"/>
              <a:t>i</a:t>
            </a:r>
            <a:r>
              <a:rPr kumimoji="1" lang="en-US" altLang="zh-CN" b="1" i="1" dirty="0"/>
              <a:t> </a:t>
            </a:r>
            <a:r>
              <a:rPr kumimoji="1" lang="zh-CN" altLang="en-US" b="1" dirty="0">
                <a:latin typeface="+mn-ea"/>
                <a:ea typeface="+mn-ea"/>
              </a:rPr>
              <a:t>幅度关系；</a:t>
            </a:r>
            <a:r>
              <a:rPr kumimoji="1" lang="zh-CN" altLang="en-US" b="1" i="1" dirty="0">
                <a:sym typeface="Symbol" panose="05050102010706020507" pitchFamily="18" charset="2"/>
              </a:rPr>
              <a:t></a:t>
            </a:r>
            <a:r>
              <a:rPr kumimoji="1" lang="en-US" altLang="zh-CN" b="1" i="1" baseline="-25000" dirty="0">
                <a:sym typeface="Symbol" panose="05050102010706020507" pitchFamily="18" charset="2"/>
              </a:rPr>
              <a:t>y</a:t>
            </a:r>
            <a:r>
              <a:rPr kumimoji="1" lang="en-US" altLang="zh-CN" b="1" i="1" dirty="0">
                <a:sym typeface="Symbol" panose="05050102010706020507" pitchFamily="18" charset="2"/>
              </a:rPr>
              <a:t> </a:t>
            </a:r>
            <a:r>
              <a:rPr kumimoji="1" lang="en-US" altLang="zh-CN" b="1" dirty="0">
                <a:sym typeface="Symbol" panose="05050102010706020507" pitchFamily="18" charset="2"/>
              </a:rPr>
              <a:t>= </a:t>
            </a:r>
            <a:r>
              <a:rPr kumimoji="1" lang="en-US" altLang="zh-CN" sz="2800" b="1" i="1" dirty="0">
                <a:latin typeface="Arial" panose="020B0604020202020204" pitchFamily="34" charset="0"/>
                <a:sym typeface="Symbol" panose="05050102010706020507" pitchFamily="18" charset="2"/>
              </a:rPr>
              <a:t></a:t>
            </a:r>
            <a:r>
              <a:rPr kumimoji="1" lang="en-US" altLang="zh-CN" b="1" i="1" baseline="-25000" dirty="0" err="1">
                <a:sym typeface="Symbol" panose="05050102010706020507" pitchFamily="18" charset="2"/>
              </a:rPr>
              <a:t>i</a:t>
            </a:r>
            <a:r>
              <a:rPr kumimoji="1" lang="en-US" altLang="zh-CN" b="1" i="1" dirty="0">
                <a:sym typeface="Symbol" panose="05050102010706020507" pitchFamily="18" charset="2"/>
              </a:rPr>
              <a:t>-</a:t>
            </a:r>
            <a:r>
              <a:rPr kumimoji="1" lang="en-US" altLang="zh-CN" sz="2800" b="1" i="1" dirty="0">
                <a:latin typeface="Arial" panose="020B0604020202020204" pitchFamily="34" charset="0"/>
                <a:sym typeface="Symbol" panose="05050102010706020507" pitchFamily="18" charset="2"/>
              </a:rPr>
              <a:t></a:t>
            </a:r>
            <a:r>
              <a:rPr kumimoji="1" lang="en-US" altLang="zh-CN" b="1" i="1" baseline="-25000" dirty="0">
                <a:sym typeface="Symbol" panose="05050102010706020507" pitchFamily="18" charset="2"/>
              </a:rPr>
              <a:t>u</a:t>
            </a:r>
            <a:r>
              <a:rPr kumimoji="1" lang="en-US" altLang="zh-CN" b="1" i="1" dirty="0">
                <a:sym typeface="Symbol" panose="05050102010706020507" pitchFamily="18" charset="2"/>
              </a:rPr>
              <a:t> ——</a:t>
            </a:r>
            <a:r>
              <a:rPr kumimoji="1" lang="zh-CN" altLang="en-US" b="1" dirty="0">
                <a:latin typeface="+mn-ea"/>
                <a:ea typeface="+mn-ea"/>
              </a:rPr>
              <a:t>反映</a:t>
            </a:r>
            <a:r>
              <a:rPr kumimoji="1" lang="en-US" altLang="zh-CN" b="1" i="1" dirty="0"/>
              <a:t>u</a:t>
            </a:r>
            <a:r>
              <a:rPr kumimoji="1" lang="en-US" altLang="zh-CN" b="1" dirty="0"/>
              <a:t>, </a:t>
            </a:r>
            <a:r>
              <a:rPr kumimoji="1" lang="en-US" altLang="zh-CN" b="1" i="1" dirty="0" err="1"/>
              <a:t>i</a:t>
            </a:r>
            <a:r>
              <a:rPr kumimoji="1" lang="en-US" altLang="zh-CN" b="1" i="1" dirty="0"/>
              <a:t> </a:t>
            </a:r>
            <a:r>
              <a:rPr kumimoji="1" lang="zh-CN" altLang="en-US" b="1" dirty="0">
                <a:latin typeface="+mn-ea"/>
                <a:ea typeface="+mn-ea"/>
              </a:rPr>
              <a:t>相位关系</a:t>
            </a:r>
          </a:p>
        </p:txBody>
      </p:sp>
      <p:graphicFrame>
        <p:nvGraphicFramePr>
          <p:cNvPr id="24" name="Object 34">
            <a:extLst>
              <a:ext uri="{FF2B5EF4-FFF2-40B4-BE49-F238E27FC236}">
                <a16:creationId xmlns:a16="http://schemas.microsoft.com/office/drawing/2014/main" id="{26818FD6-5430-496B-8BFD-814129A6138A}"/>
              </a:ext>
            </a:extLst>
          </p:cNvPr>
          <p:cNvGraphicFramePr>
            <a:graphicFrameLocks noChangeAspect="1"/>
          </p:cNvGraphicFramePr>
          <p:nvPr>
            <p:extLst>
              <p:ext uri="{D42A27DB-BD31-4B8C-83A1-F6EECF244321}">
                <p14:modId xmlns:p14="http://schemas.microsoft.com/office/powerpoint/2010/main" val="2662940491"/>
              </p:ext>
            </p:extLst>
          </p:nvPr>
        </p:nvGraphicFramePr>
        <p:xfrm>
          <a:off x="4577030" y="1156590"/>
          <a:ext cx="3171826" cy="914400"/>
        </p:xfrm>
        <a:graphic>
          <a:graphicData uri="http://schemas.openxmlformats.org/presentationml/2006/ole">
            <mc:AlternateContent xmlns:mc="http://schemas.openxmlformats.org/markup-compatibility/2006">
              <mc:Choice xmlns:v="urn:schemas-microsoft-com:vml" Requires="v">
                <p:oleObj spid="_x0000_s143435" name="Equation" r:id="rId5" imgW="1295280" imgH="368280" progId="Equation.DSMT4">
                  <p:embed/>
                </p:oleObj>
              </mc:Choice>
              <mc:Fallback>
                <p:oleObj name="Equation" r:id="rId5" imgW="1295280" imgH="368280" progId="Equation.DSMT4">
                  <p:embed/>
                  <p:pic>
                    <p:nvPicPr>
                      <p:cNvPr id="19" name="Object 34">
                        <a:extLst>
                          <a:ext uri="{FF2B5EF4-FFF2-40B4-BE49-F238E27FC236}">
                            <a16:creationId xmlns:a16="http://schemas.microsoft.com/office/drawing/2014/main" id="{F8847F8D-C564-46B4-A9F0-C177D67C6CF1}"/>
                          </a:ext>
                        </a:extLst>
                      </p:cNvPr>
                      <p:cNvPicPr>
                        <a:picLocks noChangeAspect="1" noChangeArrowheads="1"/>
                      </p:cNvPicPr>
                      <p:nvPr/>
                    </p:nvPicPr>
                    <p:blipFill>
                      <a:blip r:embed="rId6"/>
                      <a:srcRect/>
                      <a:stretch>
                        <a:fillRect/>
                      </a:stretch>
                    </p:blipFill>
                    <p:spPr bwMode="auto">
                      <a:xfrm>
                        <a:off x="4577030" y="1156590"/>
                        <a:ext cx="317182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5" name="Group 20">
            <a:extLst>
              <a:ext uri="{FF2B5EF4-FFF2-40B4-BE49-F238E27FC236}">
                <a16:creationId xmlns:a16="http://schemas.microsoft.com/office/drawing/2014/main" id="{1DBF098B-FF29-40ED-95C4-3DDFA8E80EE4}"/>
              </a:ext>
            </a:extLst>
          </p:cNvPr>
          <p:cNvGrpSpPr>
            <a:grpSpLocks/>
          </p:cNvGrpSpPr>
          <p:nvPr/>
        </p:nvGrpSpPr>
        <p:grpSpPr bwMode="auto">
          <a:xfrm>
            <a:off x="9007475" y="2966056"/>
            <a:ext cx="2139950" cy="2057400"/>
            <a:chOff x="3907" y="2544"/>
            <a:chExt cx="1348" cy="1296"/>
          </a:xfrm>
        </p:grpSpPr>
        <p:sp>
          <p:nvSpPr>
            <p:cNvPr id="46" name="Line 21">
              <a:extLst>
                <a:ext uri="{FF2B5EF4-FFF2-40B4-BE49-F238E27FC236}">
                  <a16:creationId xmlns:a16="http://schemas.microsoft.com/office/drawing/2014/main" id="{C2970B35-FE12-41AC-B462-64206C734D4C}"/>
                </a:ext>
              </a:extLst>
            </p:cNvPr>
            <p:cNvSpPr>
              <a:spLocks noChangeShapeType="1"/>
            </p:cNvSpPr>
            <p:nvPr/>
          </p:nvSpPr>
          <p:spPr bwMode="auto">
            <a:xfrm>
              <a:off x="3907" y="3312"/>
              <a:ext cx="105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22">
              <a:extLst>
                <a:ext uri="{FF2B5EF4-FFF2-40B4-BE49-F238E27FC236}">
                  <a16:creationId xmlns:a16="http://schemas.microsoft.com/office/drawing/2014/main" id="{796139F4-4032-4A3C-8C3B-2C877B2EDE35}"/>
                </a:ext>
              </a:extLst>
            </p:cNvPr>
            <p:cNvSpPr>
              <a:spLocks noChangeShapeType="1"/>
            </p:cNvSpPr>
            <p:nvPr/>
          </p:nvSpPr>
          <p:spPr bwMode="auto">
            <a:xfrm flipV="1">
              <a:off x="4963" y="2544"/>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23">
              <a:extLst>
                <a:ext uri="{FF2B5EF4-FFF2-40B4-BE49-F238E27FC236}">
                  <a16:creationId xmlns:a16="http://schemas.microsoft.com/office/drawing/2014/main" id="{736E8B48-3DBC-4BA0-BEF2-158D191A00EB}"/>
                </a:ext>
              </a:extLst>
            </p:cNvPr>
            <p:cNvSpPr>
              <a:spLocks noChangeShapeType="1"/>
            </p:cNvSpPr>
            <p:nvPr/>
          </p:nvSpPr>
          <p:spPr bwMode="auto">
            <a:xfrm flipH="1">
              <a:off x="3907" y="2544"/>
              <a:ext cx="1056"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Freeform 24">
              <a:extLst>
                <a:ext uri="{FF2B5EF4-FFF2-40B4-BE49-F238E27FC236}">
                  <a16:creationId xmlns:a16="http://schemas.microsoft.com/office/drawing/2014/main" id="{44FF0452-1A54-4D69-9E2A-2DFD73CF450D}"/>
                </a:ext>
              </a:extLst>
            </p:cNvPr>
            <p:cNvSpPr>
              <a:spLocks/>
            </p:cNvSpPr>
            <p:nvPr/>
          </p:nvSpPr>
          <p:spPr bwMode="auto">
            <a:xfrm>
              <a:off x="4051" y="3204"/>
              <a:ext cx="60" cy="108"/>
            </a:xfrm>
            <a:custGeom>
              <a:avLst/>
              <a:gdLst>
                <a:gd name="T0" fmla="*/ 0 w 60"/>
                <a:gd name="T1" fmla="*/ 0 h 108"/>
                <a:gd name="T2" fmla="*/ 60 w 60"/>
                <a:gd name="T3" fmla="*/ 108 h 108"/>
                <a:gd name="T4" fmla="*/ 0 60000 65536"/>
                <a:gd name="T5" fmla="*/ 0 60000 65536"/>
                <a:gd name="T6" fmla="*/ 0 w 60"/>
                <a:gd name="T7" fmla="*/ 0 h 108"/>
                <a:gd name="T8" fmla="*/ 60 w 60"/>
                <a:gd name="T9" fmla="*/ 108 h 108"/>
              </a:gdLst>
              <a:ahLst/>
              <a:cxnLst>
                <a:cxn ang="T4">
                  <a:pos x="T0" y="T1"/>
                </a:cxn>
                <a:cxn ang="T5">
                  <a:pos x="T2" y="T3"/>
                </a:cxn>
              </a:cxnLst>
              <a:rect l="T6" t="T7" r="T8" b="T9"/>
              <a:pathLst>
                <a:path w="60" h="108">
                  <a:moveTo>
                    <a:pt x="0" y="0"/>
                  </a:moveTo>
                  <a:cubicBezTo>
                    <a:pt x="41" y="27"/>
                    <a:pt x="60" y="55"/>
                    <a:pt x="60" y="10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 name="Text Box 25">
              <a:extLst>
                <a:ext uri="{FF2B5EF4-FFF2-40B4-BE49-F238E27FC236}">
                  <a16:creationId xmlns:a16="http://schemas.microsoft.com/office/drawing/2014/main" id="{48C9B436-B60D-4BA4-AD52-3104C5D2FFE9}"/>
                </a:ext>
              </a:extLst>
            </p:cNvPr>
            <p:cNvSpPr txBox="1">
              <a:spLocks noChangeArrowheads="1"/>
            </p:cNvSpPr>
            <p:nvPr/>
          </p:nvSpPr>
          <p:spPr bwMode="auto">
            <a:xfrm>
              <a:off x="4147" y="2640"/>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ea typeface="宋体" panose="02010600030101010101" pitchFamily="2" charset="-122"/>
                </a:rPr>
                <a:t>|Y|</a:t>
              </a:r>
            </a:p>
          </p:txBody>
        </p:sp>
        <p:sp>
          <p:nvSpPr>
            <p:cNvPr id="51" name="Text Box 26">
              <a:extLst>
                <a:ext uri="{FF2B5EF4-FFF2-40B4-BE49-F238E27FC236}">
                  <a16:creationId xmlns:a16="http://schemas.microsoft.com/office/drawing/2014/main" id="{B856F93B-D649-498B-BC19-BF04869CD7E2}"/>
                </a:ext>
              </a:extLst>
            </p:cNvPr>
            <p:cNvSpPr txBox="1">
              <a:spLocks noChangeArrowheads="1"/>
            </p:cNvSpPr>
            <p:nvPr/>
          </p:nvSpPr>
          <p:spPr bwMode="auto">
            <a:xfrm>
              <a:off x="4387" y="33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ea typeface="宋体" panose="02010600030101010101" pitchFamily="2" charset="-122"/>
                </a:rPr>
                <a:t>G</a:t>
              </a:r>
            </a:p>
          </p:txBody>
        </p:sp>
        <p:sp>
          <p:nvSpPr>
            <p:cNvPr id="52" name="Text Box 27">
              <a:extLst>
                <a:ext uri="{FF2B5EF4-FFF2-40B4-BE49-F238E27FC236}">
                  <a16:creationId xmlns:a16="http://schemas.microsoft.com/office/drawing/2014/main" id="{03842202-467C-45FB-8717-B67491719F78}"/>
                </a:ext>
              </a:extLst>
            </p:cNvPr>
            <p:cNvSpPr txBox="1">
              <a:spLocks noChangeArrowheads="1"/>
            </p:cNvSpPr>
            <p:nvPr/>
          </p:nvSpPr>
          <p:spPr bwMode="auto">
            <a:xfrm>
              <a:off x="5011" y="283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en-US" altLang="zh-CN" b="1" i="1">
                  <a:ea typeface="宋体" panose="02010600030101010101" pitchFamily="2" charset="-122"/>
                </a:rPr>
                <a:t>B</a:t>
              </a:r>
            </a:p>
          </p:txBody>
        </p:sp>
        <p:sp>
          <p:nvSpPr>
            <p:cNvPr id="53" name="Text Box 28">
              <a:extLst>
                <a:ext uri="{FF2B5EF4-FFF2-40B4-BE49-F238E27FC236}">
                  <a16:creationId xmlns:a16="http://schemas.microsoft.com/office/drawing/2014/main" id="{1F418D07-E040-4826-8B2F-C2CF525FFAEB}"/>
                </a:ext>
              </a:extLst>
            </p:cNvPr>
            <p:cNvSpPr txBox="1">
              <a:spLocks noChangeArrowheads="1"/>
            </p:cNvSpPr>
            <p:nvPr/>
          </p:nvSpPr>
          <p:spPr bwMode="auto">
            <a:xfrm>
              <a:off x="4051" y="3552"/>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r>
                <a:rPr kumimoji="1" lang="zh-CN" altLang="en-US" b="1">
                  <a:ea typeface="宋体" panose="02010600030101010101" pitchFamily="2" charset="-122"/>
                </a:rPr>
                <a:t>导纳三角形</a:t>
              </a:r>
            </a:p>
          </p:txBody>
        </p:sp>
        <p:sp>
          <p:nvSpPr>
            <p:cNvPr id="54" name="Freeform 29">
              <a:extLst>
                <a:ext uri="{FF2B5EF4-FFF2-40B4-BE49-F238E27FC236}">
                  <a16:creationId xmlns:a16="http://schemas.microsoft.com/office/drawing/2014/main" id="{F4A14455-B0A7-400F-9F38-FF900ABCB538}"/>
                </a:ext>
              </a:extLst>
            </p:cNvPr>
            <p:cNvSpPr>
              <a:spLocks/>
            </p:cNvSpPr>
            <p:nvPr/>
          </p:nvSpPr>
          <p:spPr bwMode="auto">
            <a:xfrm>
              <a:off x="4819" y="3168"/>
              <a:ext cx="144" cy="144"/>
            </a:xfrm>
            <a:custGeom>
              <a:avLst/>
              <a:gdLst>
                <a:gd name="T0" fmla="*/ 144 w 96"/>
                <a:gd name="T1" fmla="*/ 0 h 144"/>
                <a:gd name="T2" fmla="*/ 0 w 96"/>
                <a:gd name="T3" fmla="*/ 0 h 144"/>
                <a:gd name="T4" fmla="*/ 0 w 96"/>
                <a:gd name="T5" fmla="*/ 144 h 144"/>
                <a:gd name="T6" fmla="*/ 0 60000 65536"/>
                <a:gd name="T7" fmla="*/ 0 60000 65536"/>
                <a:gd name="T8" fmla="*/ 0 60000 65536"/>
                <a:gd name="T9" fmla="*/ 0 w 96"/>
                <a:gd name="T10" fmla="*/ 0 h 144"/>
                <a:gd name="T11" fmla="*/ 96 w 96"/>
                <a:gd name="T12" fmla="*/ 144 h 144"/>
              </a:gdLst>
              <a:ahLst/>
              <a:cxnLst>
                <a:cxn ang="T6">
                  <a:pos x="T0" y="T1"/>
                </a:cxn>
                <a:cxn ang="T7">
                  <a:pos x="T2" y="T3"/>
                </a:cxn>
                <a:cxn ang="T8">
                  <a:pos x="T4" y="T5"/>
                </a:cxn>
              </a:cxnLst>
              <a:rect l="T9" t="T10" r="T11" b="T12"/>
              <a:pathLst>
                <a:path w="96" h="144">
                  <a:moveTo>
                    <a:pt x="96" y="0"/>
                  </a:moveTo>
                  <a:lnTo>
                    <a:pt x="0" y="0"/>
                  </a:lnTo>
                  <a:lnTo>
                    <a:pt x="0" y="14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Text Box 30">
              <a:extLst>
                <a:ext uri="{FF2B5EF4-FFF2-40B4-BE49-F238E27FC236}">
                  <a16:creationId xmlns:a16="http://schemas.microsoft.com/office/drawing/2014/main" id="{42C0D75B-67CF-4D85-869E-9F64CD9E8E04}"/>
                </a:ext>
              </a:extLst>
            </p:cNvPr>
            <p:cNvSpPr txBox="1">
              <a:spLocks noChangeArrowheads="1"/>
            </p:cNvSpPr>
            <p:nvPr/>
          </p:nvSpPr>
          <p:spPr bwMode="auto">
            <a:xfrm>
              <a:off x="4095" y="3000"/>
              <a:ext cx="3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i="1">
                  <a:ea typeface="宋体" panose="02010600030101010101" pitchFamily="2" charset="-122"/>
                  <a:sym typeface="Symbol" panose="05050102010706020507" pitchFamily="18" charset="2"/>
                </a:rPr>
                <a:t></a:t>
              </a:r>
              <a:r>
                <a:rPr kumimoji="1" lang="en-US" altLang="zh-CN" b="1" i="1" baseline="-25000">
                  <a:ea typeface="宋体" panose="02010600030101010101" pitchFamily="2" charset="-122"/>
                  <a:sym typeface="Symbol" panose="05050102010706020507" pitchFamily="18" charset="2"/>
                </a:rPr>
                <a:t>y</a:t>
              </a:r>
            </a:p>
          </p:txBody>
        </p:sp>
      </p:grpSp>
      <p:graphicFrame>
        <p:nvGraphicFramePr>
          <p:cNvPr id="2" name="对象 1">
            <a:extLst>
              <a:ext uri="{FF2B5EF4-FFF2-40B4-BE49-F238E27FC236}">
                <a16:creationId xmlns:a16="http://schemas.microsoft.com/office/drawing/2014/main" id="{885B1635-62FB-4C67-BFB4-10F20C37D30F}"/>
              </a:ext>
            </a:extLst>
          </p:cNvPr>
          <p:cNvGraphicFramePr>
            <a:graphicFrameLocks noChangeAspect="1"/>
          </p:cNvGraphicFramePr>
          <p:nvPr>
            <p:extLst>
              <p:ext uri="{D42A27DB-BD31-4B8C-83A1-F6EECF244321}">
                <p14:modId xmlns:p14="http://schemas.microsoft.com/office/powerpoint/2010/main" val="1644414312"/>
              </p:ext>
            </p:extLst>
          </p:nvPr>
        </p:nvGraphicFramePr>
        <p:xfrm>
          <a:off x="2540795" y="3532960"/>
          <a:ext cx="2724150" cy="1409700"/>
        </p:xfrm>
        <a:graphic>
          <a:graphicData uri="http://schemas.openxmlformats.org/presentationml/2006/ole">
            <mc:AlternateContent xmlns:mc="http://schemas.openxmlformats.org/markup-compatibility/2006">
              <mc:Choice xmlns:v="urn:schemas-microsoft-com:vml" Requires="v">
                <p:oleObj spid="_x0000_s143436" name="Equation" r:id="rId7" imgW="2724199" imgH="1409854" progId="Equation.DSMT4">
                  <p:embed/>
                </p:oleObj>
              </mc:Choice>
              <mc:Fallback>
                <p:oleObj name="Equation" r:id="rId7" imgW="2724199" imgH="1409854" progId="Equation.DSMT4">
                  <p:embed/>
                  <p:pic>
                    <p:nvPicPr>
                      <p:cNvPr id="0" name=""/>
                      <p:cNvPicPr/>
                      <p:nvPr/>
                    </p:nvPicPr>
                    <p:blipFill>
                      <a:blip r:embed="rId8"/>
                      <a:stretch>
                        <a:fillRect/>
                      </a:stretch>
                    </p:blipFill>
                    <p:spPr>
                      <a:xfrm>
                        <a:off x="2540795" y="3532960"/>
                        <a:ext cx="2724150" cy="1409700"/>
                      </a:xfrm>
                      <a:prstGeom prst="rect">
                        <a:avLst/>
                      </a:prstGeom>
                    </p:spPr>
                  </p:pic>
                </p:oleObj>
              </mc:Fallback>
            </mc:AlternateContent>
          </a:graphicData>
        </a:graphic>
      </p:graphicFrame>
      <p:sp>
        <p:nvSpPr>
          <p:cNvPr id="56" name="Text Box 13">
            <a:extLst>
              <a:ext uri="{FF2B5EF4-FFF2-40B4-BE49-F238E27FC236}">
                <a16:creationId xmlns:a16="http://schemas.microsoft.com/office/drawing/2014/main" id="{EC9B7E13-1175-4BD6-B23D-D224D205B22E}"/>
              </a:ext>
            </a:extLst>
          </p:cNvPr>
          <p:cNvSpPr txBox="1">
            <a:spLocks noChangeArrowheads="1"/>
          </p:cNvSpPr>
          <p:nvPr/>
        </p:nvSpPr>
        <p:spPr bwMode="auto">
          <a:xfrm>
            <a:off x="5563395" y="3664482"/>
            <a:ext cx="23622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en-US" altLang="zh-CN" b="1" i="1" dirty="0">
                <a:ea typeface="宋体" panose="02010600030101010101" pitchFamily="2" charset="-122"/>
              </a:rPr>
              <a:t>G</a:t>
            </a:r>
            <a:r>
              <a:rPr kumimoji="1" lang="en-US" altLang="zh-CN" b="1" dirty="0">
                <a:ea typeface="宋体" panose="02010600030101010101" pitchFamily="2" charset="-122"/>
              </a:rPr>
              <a:t>=|</a:t>
            </a:r>
            <a:r>
              <a:rPr kumimoji="1" lang="en-US" altLang="zh-CN" b="1" i="1" dirty="0" err="1">
                <a:ea typeface="宋体" panose="02010600030101010101" pitchFamily="2" charset="-122"/>
              </a:rPr>
              <a:t>Y</a:t>
            </a:r>
            <a:r>
              <a:rPr kumimoji="1" lang="en-US" altLang="zh-CN" b="1" dirty="0" err="1">
                <a:ea typeface="宋体" panose="02010600030101010101" pitchFamily="2" charset="-122"/>
              </a:rPr>
              <a:t>|cos</a:t>
            </a:r>
            <a:r>
              <a:rPr kumimoji="1" lang="en-US" altLang="zh-CN" b="1" i="1" dirty="0" err="1">
                <a:ea typeface="宋体" panose="02010600030101010101" pitchFamily="2" charset="-122"/>
                <a:sym typeface="Symbol" panose="05050102010706020507" pitchFamily="18" charset="2"/>
              </a:rPr>
              <a:t></a:t>
            </a:r>
            <a:r>
              <a:rPr kumimoji="1" lang="en-US" altLang="zh-CN" b="1" i="1" baseline="-25000" dirty="0" err="1">
                <a:ea typeface="宋体" panose="02010600030101010101" pitchFamily="2" charset="-122"/>
                <a:sym typeface="Symbol" panose="05050102010706020507" pitchFamily="18" charset="2"/>
              </a:rPr>
              <a:t>y</a:t>
            </a:r>
            <a:r>
              <a:rPr kumimoji="1" lang="en-US" altLang="zh-CN" b="1" i="1" dirty="0">
                <a:ea typeface="宋体" panose="02010600030101010101" pitchFamily="2" charset="-122"/>
                <a:sym typeface="Symbol" panose="05050102010706020507" pitchFamily="18" charset="2"/>
              </a:rPr>
              <a:t> </a:t>
            </a:r>
          </a:p>
          <a:p>
            <a:pPr eaLnBrk="1" hangingPunct="1">
              <a:spcBef>
                <a:spcPct val="50000"/>
              </a:spcBef>
            </a:pPr>
            <a:r>
              <a:rPr kumimoji="1" lang="en-US" altLang="zh-CN" b="1" i="1" dirty="0">
                <a:ea typeface="宋体" panose="02010600030101010101" pitchFamily="2" charset="-122"/>
              </a:rPr>
              <a:t>B</a:t>
            </a:r>
            <a:r>
              <a:rPr kumimoji="1" lang="en-US" altLang="zh-CN" b="1" dirty="0">
                <a:ea typeface="宋体" panose="02010600030101010101" pitchFamily="2" charset="-122"/>
              </a:rPr>
              <a:t>=|</a:t>
            </a:r>
            <a:r>
              <a:rPr kumimoji="1" lang="en-US" altLang="zh-CN" b="1" i="1" dirty="0" err="1">
                <a:ea typeface="宋体" panose="02010600030101010101" pitchFamily="2" charset="-122"/>
              </a:rPr>
              <a:t>Y</a:t>
            </a:r>
            <a:r>
              <a:rPr kumimoji="1" lang="en-US" altLang="zh-CN" b="1" dirty="0" err="1">
                <a:ea typeface="宋体" panose="02010600030101010101" pitchFamily="2" charset="-122"/>
              </a:rPr>
              <a:t>|sin</a:t>
            </a:r>
            <a:r>
              <a:rPr kumimoji="1" lang="en-US" altLang="zh-CN" b="1" i="1" dirty="0" err="1">
                <a:ea typeface="宋体" panose="02010600030101010101" pitchFamily="2" charset="-122"/>
                <a:sym typeface="Symbol" panose="05050102010706020507" pitchFamily="18" charset="2"/>
              </a:rPr>
              <a:t></a:t>
            </a:r>
            <a:r>
              <a:rPr kumimoji="1" lang="en-US" altLang="zh-CN" b="1" i="1" baseline="-25000" dirty="0" err="1">
                <a:ea typeface="宋体" panose="02010600030101010101" pitchFamily="2" charset="-122"/>
                <a:sym typeface="Symbol" panose="05050102010706020507" pitchFamily="18" charset="2"/>
              </a:rPr>
              <a:t>y</a:t>
            </a:r>
            <a:endParaRPr kumimoji="1" lang="en-US" altLang="zh-CN" b="1" dirty="0">
              <a:ea typeface="宋体" panose="02010600030101010101" pitchFamily="2" charset="-122"/>
            </a:endParaRPr>
          </a:p>
        </p:txBody>
      </p:sp>
      <p:graphicFrame>
        <p:nvGraphicFramePr>
          <p:cNvPr id="4" name="对象 3">
            <a:extLst>
              <a:ext uri="{FF2B5EF4-FFF2-40B4-BE49-F238E27FC236}">
                <a16:creationId xmlns:a16="http://schemas.microsoft.com/office/drawing/2014/main" id="{49B66703-72E5-4850-9ABB-FB791979B0F9}"/>
              </a:ext>
            </a:extLst>
          </p:cNvPr>
          <p:cNvGraphicFramePr>
            <a:graphicFrameLocks noChangeAspect="1"/>
          </p:cNvGraphicFramePr>
          <p:nvPr>
            <p:extLst>
              <p:ext uri="{D42A27DB-BD31-4B8C-83A1-F6EECF244321}">
                <p14:modId xmlns:p14="http://schemas.microsoft.com/office/powerpoint/2010/main" val="241273617"/>
              </p:ext>
            </p:extLst>
          </p:nvPr>
        </p:nvGraphicFramePr>
        <p:xfrm>
          <a:off x="3836463" y="5622383"/>
          <a:ext cx="3732238" cy="954106"/>
        </p:xfrm>
        <a:graphic>
          <a:graphicData uri="http://schemas.openxmlformats.org/presentationml/2006/ole">
            <mc:AlternateContent xmlns:mc="http://schemas.openxmlformats.org/markup-compatibility/2006">
              <mc:Choice xmlns:v="urn:schemas-microsoft-com:vml" Requires="v">
                <p:oleObj spid="_x0000_s143437" name="Equation" r:id="rId9" imgW="1688760" imgH="431640" progId="Equation.DSMT4">
                  <p:embed/>
                </p:oleObj>
              </mc:Choice>
              <mc:Fallback>
                <p:oleObj name="Equation" r:id="rId9" imgW="1688760" imgH="431640" progId="Equation.DSMT4">
                  <p:embed/>
                  <p:pic>
                    <p:nvPicPr>
                      <p:cNvPr id="0" name=""/>
                      <p:cNvPicPr/>
                      <p:nvPr/>
                    </p:nvPicPr>
                    <p:blipFill>
                      <a:blip r:embed="rId10"/>
                      <a:stretch>
                        <a:fillRect/>
                      </a:stretch>
                    </p:blipFill>
                    <p:spPr>
                      <a:xfrm>
                        <a:off x="3836463" y="5622383"/>
                        <a:ext cx="3732238" cy="954106"/>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842932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p:cTn id="20" dur="500" fill="hold"/>
                                        <p:tgtEl>
                                          <p:spTgt spid="45"/>
                                        </p:tgtEl>
                                        <p:attrNameLst>
                                          <p:attrName>ppt_w</p:attrName>
                                        </p:attrNameLst>
                                      </p:cBhvr>
                                      <p:tavLst>
                                        <p:tav tm="0">
                                          <p:val>
                                            <p:fltVal val="0"/>
                                          </p:val>
                                        </p:tav>
                                        <p:tav tm="100000">
                                          <p:val>
                                            <p:strVal val="#ppt_w"/>
                                          </p:val>
                                        </p:tav>
                                      </p:tavLst>
                                    </p:anim>
                                    <p:anim calcmode="lin" valueType="num">
                                      <p:cBhvr>
                                        <p:cTn id="21"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down)">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wipe(down)">
                                      <p:cBhvr>
                                        <p:cTn id="36" dur="500"/>
                                        <p:tgtEl>
                                          <p:spTgt spid="56"/>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0-#ppt_w/2"/>
                                          </p:val>
                                        </p:tav>
                                        <p:tav tm="100000">
                                          <p:val>
                                            <p:strVal val="#ppt_x"/>
                                          </p:val>
                                        </p:tav>
                                      </p:tavLst>
                                    </p:anim>
                                    <p:anim calcmode="lin" valueType="num">
                                      <p:cBhvr additive="base">
                                        <p:cTn id="42"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down)">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 grpId="0"/>
      <p:bldP spid="41" grpId="0"/>
      <p:bldP spid="43" grpId="0" autoUpdateAnimBg="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sp>
        <p:nvSpPr>
          <p:cNvPr id="10" name="文本框 9">
            <a:extLst>
              <a:ext uri="{FF2B5EF4-FFF2-40B4-BE49-F238E27FC236}">
                <a16:creationId xmlns:a16="http://schemas.microsoft.com/office/drawing/2014/main" id="{8616A9B9-768E-46E3-B151-AE6FF57CAB77}"/>
              </a:ext>
            </a:extLst>
          </p:cNvPr>
          <p:cNvSpPr txBox="1"/>
          <p:nvPr/>
        </p:nvSpPr>
        <p:spPr>
          <a:xfrm>
            <a:off x="541538" y="804277"/>
            <a:ext cx="11123720" cy="523220"/>
          </a:xfrm>
          <a:prstGeom prst="rect">
            <a:avLst/>
          </a:prstGeom>
          <a:noFill/>
        </p:spPr>
        <p:txBody>
          <a:bodyPr wrap="square" rtlCol="0">
            <a:spAutoFit/>
          </a:bodyPr>
          <a:lstStyle/>
          <a:p>
            <a:r>
              <a:rPr lang="en-US" altLang="zh-CN" sz="2800" b="1" dirty="0">
                <a:solidFill>
                  <a:srgbClr val="FF0000"/>
                </a:solidFill>
                <a:latin typeface="+mn-ea"/>
              </a:rPr>
              <a:t>2</a:t>
            </a:r>
            <a:r>
              <a:rPr lang="zh-CN" altLang="en-US" sz="2800" b="1" dirty="0">
                <a:solidFill>
                  <a:srgbClr val="FF0000"/>
                </a:solidFill>
                <a:latin typeface="+mn-ea"/>
              </a:rPr>
              <a:t>、表示方法</a:t>
            </a:r>
            <a:endParaRPr lang="zh-CN" altLang="en-US" sz="2800" b="1" dirty="0">
              <a:latin typeface="+mn-ea"/>
            </a:endParaRPr>
          </a:p>
        </p:txBody>
      </p:sp>
      <p:sp>
        <p:nvSpPr>
          <p:cNvPr id="11" name="文本框 10">
            <a:extLst>
              <a:ext uri="{FF2B5EF4-FFF2-40B4-BE49-F238E27FC236}">
                <a16:creationId xmlns:a16="http://schemas.microsoft.com/office/drawing/2014/main" id="{01416923-7F8A-4F9C-AFCC-DD2BF6149390}"/>
              </a:ext>
            </a:extLst>
          </p:cNvPr>
          <p:cNvSpPr txBox="1"/>
          <p:nvPr/>
        </p:nvSpPr>
        <p:spPr>
          <a:xfrm>
            <a:off x="541538" y="1496773"/>
            <a:ext cx="11123720"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1</a:t>
            </a:r>
            <a:r>
              <a:rPr lang="zh-CN" altLang="en-US" sz="2800" b="1" dirty="0">
                <a:latin typeface="+mn-ea"/>
              </a:rPr>
              <a:t>）函数表达式</a:t>
            </a:r>
          </a:p>
        </p:txBody>
      </p:sp>
      <p:graphicFrame>
        <p:nvGraphicFramePr>
          <p:cNvPr id="2" name="对象 1">
            <a:extLst>
              <a:ext uri="{FF2B5EF4-FFF2-40B4-BE49-F238E27FC236}">
                <a16:creationId xmlns:a16="http://schemas.microsoft.com/office/drawing/2014/main" id="{4F34EFC0-276E-48E6-8090-8E99DD115B94}"/>
              </a:ext>
            </a:extLst>
          </p:cNvPr>
          <p:cNvGraphicFramePr>
            <a:graphicFrameLocks noChangeAspect="1"/>
          </p:cNvGraphicFramePr>
          <p:nvPr>
            <p:extLst>
              <p:ext uri="{D42A27DB-BD31-4B8C-83A1-F6EECF244321}">
                <p14:modId xmlns:p14="http://schemas.microsoft.com/office/powerpoint/2010/main" val="2031653249"/>
              </p:ext>
            </p:extLst>
          </p:nvPr>
        </p:nvGraphicFramePr>
        <p:xfrm>
          <a:off x="4011613" y="2189163"/>
          <a:ext cx="3806825" cy="652462"/>
        </p:xfrm>
        <a:graphic>
          <a:graphicData uri="http://schemas.openxmlformats.org/presentationml/2006/ole">
            <mc:AlternateContent xmlns:mc="http://schemas.openxmlformats.org/markup-compatibility/2006">
              <mc:Choice xmlns:v="urn:schemas-microsoft-com:vml" Requires="v">
                <p:oleObj spid="_x0000_s110230" name="Equation" r:id="rId5" imgW="1333440" imgH="228600" progId="Equation.DSMT4">
                  <p:embed/>
                </p:oleObj>
              </mc:Choice>
              <mc:Fallback>
                <p:oleObj name="Equation" r:id="rId5" imgW="1333440" imgH="228600" progId="Equation.DSMT4">
                  <p:embed/>
                  <p:pic>
                    <p:nvPicPr>
                      <p:cNvPr id="0" name=""/>
                      <p:cNvPicPr/>
                      <p:nvPr/>
                    </p:nvPicPr>
                    <p:blipFill>
                      <a:blip r:embed="rId6"/>
                      <a:stretch>
                        <a:fillRect/>
                      </a:stretch>
                    </p:blipFill>
                    <p:spPr>
                      <a:xfrm>
                        <a:off x="4011613" y="2189163"/>
                        <a:ext cx="3806825" cy="652462"/>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FDE17EEF-6818-4687-873E-A3F9CA326131}"/>
              </a:ext>
            </a:extLst>
          </p:cNvPr>
          <p:cNvSpPr txBox="1"/>
          <p:nvPr/>
        </p:nvSpPr>
        <p:spPr>
          <a:xfrm>
            <a:off x="541538" y="3011007"/>
            <a:ext cx="11123720" cy="523220"/>
          </a:xfrm>
          <a:prstGeom prst="rect">
            <a:avLst/>
          </a:prstGeom>
          <a:noFill/>
        </p:spPr>
        <p:txBody>
          <a:bodyPr wrap="square" rtlCol="0">
            <a:spAutoFit/>
          </a:bodyPr>
          <a:lstStyle/>
          <a:p>
            <a:r>
              <a:rPr lang="zh-CN" altLang="en-US" sz="2800" b="1" dirty="0">
                <a:latin typeface="+mn-ea"/>
              </a:rPr>
              <a:t>      </a:t>
            </a:r>
            <a:r>
              <a:rPr lang="zh-CN" altLang="en-US" sz="2800" b="1" dirty="0">
                <a:solidFill>
                  <a:srgbClr val="FF0000"/>
                </a:solidFill>
                <a:latin typeface="+mn-ea"/>
              </a:rPr>
              <a:t>注意</a:t>
            </a:r>
            <a:r>
              <a:rPr lang="zh-CN" altLang="en-US" sz="2800" b="1" dirty="0">
                <a:latin typeface="+mn-ea"/>
              </a:rPr>
              <a:t>：正弦量既可以用</a:t>
            </a:r>
            <a:r>
              <a:rPr lang="zh-CN" altLang="en-US" sz="2800" b="1" dirty="0">
                <a:solidFill>
                  <a:srgbClr val="FF0000"/>
                </a:solidFill>
                <a:latin typeface="+mn-ea"/>
              </a:rPr>
              <a:t>正弦函数</a:t>
            </a:r>
            <a:r>
              <a:rPr lang="zh-CN" altLang="en-US" sz="2800" b="1" dirty="0">
                <a:latin typeface="+mn-ea"/>
              </a:rPr>
              <a:t>表示，也可以用</a:t>
            </a:r>
            <a:r>
              <a:rPr lang="zh-CN" altLang="en-US" sz="2800" b="1" dirty="0">
                <a:solidFill>
                  <a:srgbClr val="FF0000"/>
                </a:solidFill>
                <a:latin typeface="+mn-ea"/>
              </a:rPr>
              <a:t>余弦函数</a:t>
            </a:r>
            <a:r>
              <a:rPr lang="zh-CN" altLang="en-US" sz="2800" b="1" dirty="0">
                <a:latin typeface="+mn-ea"/>
              </a:rPr>
              <a:t>表示。</a:t>
            </a:r>
          </a:p>
        </p:txBody>
      </p:sp>
      <p:grpSp>
        <p:nvGrpSpPr>
          <p:cNvPr id="20" name="组合 19">
            <a:extLst>
              <a:ext uri="{FF2B5EF4-FFF2-40B4-BE49-F238E27FC236}">
                <a16:creationId xmlns:a16="http://schemas.microsoft.com/office/drawing/2014/main" id="{EDE8710D-21EE-4079-A402-F52E4E7000A1}"/>
              </a:ext>
            </a:extLst>
          </p:cNvPr>
          <p:cNvGrpSpPr/>
          <p:nvPr/>
        </p:nvGrpSpPr>
        <p:grpSpPr>
          <a:xfrm>
            <a:off x="2106914" y="3703609"/>
            <a:ext cx="3306562" cy="547300"/>
            <a:chOff x="2106914" y="3703609"/>
            <a:chExt cx="3306562" cy="547300"/>
          </a:xfrm>
        </p:grpSpPr>
        <p:sp>
          <p:nvSpPr>
            <p:cNvPr id="13" name="文本框 12">
              <a:extLst>
                <a:ext uri="{FF2B5EF4-FFF2-40B4-BE49-F238E27FC236}">
                  <a16:creationId xmlns:a16="http://schemas.microsoft.com/office/drawing/2014/main" id="{E22C299A-573A-4924-BA41-B2C6CEB56F36}"/>
                </a:ext>
              </a:extLst>
            </p:cNvPr>
            <p:cNvSpPr txBox="1"/>
            <p:nvPr/>
          </p:nvSpPr>
          <p:spPr>
            <a:xfrm>
              <a:off x="2106914" y="3703609"/>
              <a:ext cx="3306562"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 </a:t>
              </a:r>
              <a:r>
                <a:rPr lang="zh-CN" altLang="en-US" sz="2800" b="1" dirty="0">
                  <a:latin typeface="+mn-ea"/>
                </a:rPr>
                <a:t>振幅</a:t>
              </a:r>
            </a:p>
          </p:txBody>
        </p:sp>
        <p:graphicFrame>
          <p:nvGraphicFramePr>
            <p:cNvPr id="3" name="对象 2">
              <a:extLst>
                <a:ext uri="{FF2B5EF4-FFF2-40B4-BE49-F238E27FC236}">
                  <a16:creationId xmlns:a16="http://schemas.microsoft.com/office/drawing/2014/main" id="{C68F74CC-0977-4FB8-8749-40DE14D6617E}"/>
                </a:ext>
              </a:extLst>
            </p:cNvPr>
            <p:cNvGraphicFramePr>
              <a:graphicFrameLocks noChangeAspect="1"/>
            </p:cNvGraphicFramePr>
            <p:nvPr>
              <p:extLst>
                <p:ext uri="{D42A27DB-BD31-4B8C-83A1-F6EECF244321}">
                  <p14:modId xmlns:p14="http://schemas.microsoft.com/office/powerpoint/2010/main" val="801725525"/>
                </p:ext>
              </p:extLst>
            </p:nvPr>
          </p:nvGraphicFramePr>
          <p:xfrm>
            <a:off x="2945706" y="3727689"/>
            <a:ext cx="465085" cy="523220"/>
          </p:xfrm>
          <a:graphic>
            <a:graphicData uri="http://schemas.openxmlformats.org/presentationml/2006/ole">
              <mc:AlternateContent xmlns:mc="http://schemas.openxmlformats.org/markup-compatibility/2006">
                <mc:Choice xmlns:v="urn:schemas-microsoft-com:vml" Requires="v">
                  <p:oleObj spid="_x0000_s110231" name="Equation" r:id="rId7" imgW="203040" imgH="228600" progId="Equation.DSMT4">
                    <p:embed/>
                  </p:oleObj>
                </mc:Choice>
                <mc:Fallback>
                  <p:oleObj name="Equation" r:id="rId7" imgW="203040" imgH="228600" progId="Equation.DSMT4">
                    <p:embed/>
                    <p:pic>
                      <p:nvPicPr>
                        <p:cNvPr id="0" name=""/>
                        <p:cNvPicPr/>
                        <p:nvPr/>
                      </p:nvPicPr>
                      <p:blipFill>
                        <a:blip r:embed="rId8"/>
                        <a:stretch>
                          <a:fillRect/>
                        </a:stretch>
                      </p:blipFill>
                      <p:spPr>
                        <a:xfrm>
                          <a:off x="2945706" y="3727689"/>
                          <a:ext cx="465085" cy="523220"/>
                        </a:xfrm>
                        <a:prstGeom prst="rect">
                          <a:avLst/>
                        </a:prstGeom>
                      </p:spPr>
                    </p:pic>
                  </p:oleObj>
                </mc:Fallback>
              </mc:AlternateContent>
            </a:graphicData>
          </a:graphic>
        </p:graphicFrame>
      </p:grpSp>
      <p:grpSp>
        <p:nvGrpSpPr>
          <p:cNvPr id="21" name="组合 20">
            <a:extLst>
              <a:ext uri="{FF2B5EF4-FFF2-40B4-BE49-F238E27FC236}">
                <a16:creationId xmlns:a16="http://schemas.microsoft.com/office/drawing/2014/main" id="{F574A451-0B73-4A36-8E6B-962F42D87942}"/>
              </a:ext>
            </a:extLst>
          </p:cNvPr>
          <p:cNvGrpSpPr/>
          <p:nvPr/>
        </p:nvGrpSpPr>
        <p:grpSpPr>
          <a:xfrm>
            <a:off x="5755581" y="3703609"/>
            <a:ext cx="4693343" cy="523220"/>
            <a:chOff x="5755581" y="3703609"/>
            <a:chExt cx="4693343" cy="523220"/>
          </a:xfrm>
        </p:grpSpPr>
        <p:sp>
          <p:nvSpPr>
            <p:cNvPr id="14" name="文本框 13">
              <a:extLst>
                <a:ext uri="{FF2B5EF4-FFF2-40B4-BE49-F238E27FC236}">
                  <a16:creationId xmlns:a16="http://schemas.microsoft.com/office/drawing/2014/main" id="{5BCA0EA4-E970-41EA-BAB2-B45A3027C9ED}"/>
                </a:ext>
              </a:extLst>
            </p:cNvPr>
            <p:cNvSpPr txBox="1"/>
            <p:nvPr/>
          </p:nvSpPr>
          <p:spPr>
            <a:xfrm>
              <a:off x="5755581" y="3703609"/>
              <a:ext cx="4693343"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 </a:t>
              </a:r>
              <a:r>
                <a:rPr lang="zh-CN" altLang="en-US" sz="2800" b="1" dirty="0">
                  <a:latin typeface="+mn-ea"/>
                </a:rPr>
                <a:t>角频率，</a:t>
              </a:r>
              <a:r>
                <a:rPr lang="en-US" altLang="zh-CN" sz="2800" b="1" dirty="0">
                  <a:latin typeface="+mn-ea"/>
                </a:rPr>
                <a:t>rad/s</a:t>
              </a:r>
              <a:endParaRPr lang="zh-CN" altLang="en-US" sz="2800" b="1" dirty="0">
                <a:latin typeface="+mn-ea"/>
              </a:endParaRPr>
            </a:p>
          </p:txBody>
        </p:sp>
        <p:graphicFrame>
          <p:nvGraphicFramePr>
            <p:cNvPr id="4" name="对象 3">
              <a:extLst>
                <a:ext uri="{FF2B5EF4-FFF2-40B4-BE49-F238E27FC236}">
                  <a16:creationId xmlns:a16="http://schemas.microsoft.com/office/drawing/2014/main" id="{97E3BF80-640F-4122-A6FE-DCE145160BBC}"/>
                </a:ext>
              </a:extLst>
            </p:cNvPr>
            <p:cNvGraphicFramePr>
              <a:graphicFrameLocks noChangeAspect="1"/>
            </p:cNvGraphicFramePr>
            <p:nvPr>
              <p:extLst>
                <p:ext uri="{D42A27DB-BD31-4B8C-83A1-F6EECF244321}">
                  <p14:modId xmlns:p14="http://schemas.microsoft.com/office/powerpoint/2010/main" val="2031907615"/>
                </p:ext>
              </p:extLst>
            </p:nvPr>
          </p:nvGraphicFramePr>
          <p:xfrm>
            <a:off x="6486525" y="3755668"/>
            <a:ext cx="457200" cy="419100"/>
          </p:xfrm>
          <a:graphic>
            <a:graphicData uri="http://schemas.openxmlformats.org/presentationml/2006/ole">
              <mc:AlternateContent xmlns:mc="http://schemas.openxmlformats.org/markup-compatibility/2006">
                <mc:Choice xmlns:v="urn:schemas-microsoft-com:vml" Requires="v">
                  <p:oleObj spid="_x0000_s110232" name="Equation" r:id="rId9" imgW="152280" imgH="139680" progId="Equation.DSMT4">
                    <p:embed/>
                  </p:oleObj>
                </mc:Choice>
                <mc:Fallback>
                  <p:oleObj name="Equation" r:id="rId9" imgW="152280" imgH="139680" progId="Equation.DSMT4">
                    <p:embed/>
                    <p:pic>
                      <p:nvPicPr>
                        <p:cNvPr id="0" name=""/>
                        <p:cNvPicPr/>
                        <p:nvPr/>
                      </p:nvPicPr>
                      <p:blipFill>
                        <a:blip r:embed="rId10"/>
                        <a:stretch>
                          <a:fillRect/>
                        </a:stretch>
                      </p:blipFill>
                      <p:spPr>
                        <a:xfrm>
                          <a:off x="6486525" y="3755668"/>
                          <a:ext cx="457200" cy="419100"/>
                        </a:xfrm>
                        <a:prstGeom prst="rect">
                          <a:avLst/>
                        </a:prstGeom>
                      </p:spPr>
                    </p:pic>
                  </p:oleObj>
                </mc:Fallback>
              </mc:AlternateContent>
            </a:graphicData>
          </a:graphic>
        </p:graphicFrame>
      </p:grpSp>
      <p:grpSp>
        <p:nvGrpSpPr>
          <p:cNvPr id="22" name="组合 21">
            <a:extLst>
              <a:ext uri="{FF2B5EF4-FFF2-40B4-BE49-F238E27FC236}">
                <a16:creationId xmlns:a16="http://schemas.microsoft.com/office/drawing/2014/main" id="{641633D7-394E-4CAC-BFFF-E971612809B6}"/>
              </a:ext>
            </a:extLst>
          </p:cNvPr>
          <p:cNvGrpSpPr/>
          <p:nvPr/>
        </p:nvGrpSpPr>
        <p:grpSpPr>
          <a:xfrm>
            <a:off x="2106914" y="4396211"/>
            <a:ext cx="3306562" cy="523220"/>
            <a:chOff x="2106914" y="4396211"/>
            <a:chExt cx="3306562" cy="523220"/>
          </a:xfrm>
        </p:grpSpPr>
        <p:sp>
          <p:nvSpPr>
            <p:cNvPr id="16" name="文本框 15">
              <a:extLst>
                <a:ext uri="{FF2B5EF4-FFF2-40B4-BE49-F238E27FC236}">
                  <a16:creationId xmlns:a16="http://schemas.microsoft.com/office/drawing/2014/main" id="{20CE96DB-D2BB-4668-A7F0-B9242E80630A}"/>
                </a:ext>
              </a:extLst>
            </p:cNvPr>
            <p:cNvSpPr txBox="1"/>
            <p:nvPr/>
          </p:nvSpPr>
          <p:spPr>
            <a:xfrm>
              <a:off x="2106914" y="4396211"/>
              <a:ext cx="3306562"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 </a:t>
              </a:r>
              <a:r>
                <a:rPr lang="zh-CN" altLang="en-US" sz="2800" b="1" dirty="0">
                  <a:latin typeface="+mn-ea"/>
                </a:rPr>
                <a:t>相位</a:t>
              </a:r>
            </a:p>
          </p:txBody>
        </p:sp>
        <p:graphicFrame>
          <p:nvGraphicFramePr>
            <p:cNvPr id="5" name="对象 4">
              <a:extLst>
                <a:ext uri="{FF2B5EF4-FFF2-40B4-BE49-F238E27FC236}">
                  <a16:creationId xmlns:a16="http://schemas.microsoft.com/office/drawing/2014/main" id="{D3572F64-61FC-41D1-9C13-8DBB41C8A2C9}"/>
                </a:ext>
              </a:extLst>
            </p:cNvPr>
            <p:cNvGraphicFramePr>
              <a:graphicFrameLocks noChangeAspect="1"/>
            </p:cNvGraphicFramePr>
            <p:nvPr>
              <p:extLst>
                <p:ext uri="{D42A27DB-BD31-4B8C-83A1-F6EECF244321}">
                  <p14:modId xmlns:p14="http://schemas.microsoft.com/office/powerpoint/2010/main" val="1720992310"/>
                </p:ext>
              </p:extLst>
            </p:nvPr>
          </p:nvGraphicFramePr>
          <p:xfrm>
            <a:off x="2106914" y="4396211"/>
            <a:ext cx="1270677" cy="523220"/>
          </p:xfrm>
          <a:graphic>
            <a:graphicData uri="http://schemas.openxmlformats.org/presentationml/2006/ole">
              <mc:AlternateContent xmlns:mc="http://schemas.openxmlformats.org/markup-compatibility/2006">
                <mc:Choice xmlns:v="urn:schemas-microsoft-com:vml" Requires="v">
                  <p:oleObj spid="_x0000_s110233" name="Equation" r:id="rId11" imgW="431640" imgH="177480" progId="Equation.DSMT4">
                    <p:embed/>
                  </p:oleObj>
                </mc:Choice>
                <mc:Fallback>
                  <p:oleObj name="Equation" r:id="rId11" imgW="431640" imgH="177480" progId="Equation.DSMT4">
                    <p:embed/>
                    <p:pic>
                      <p:nvPicPr>
                        <p:cNvPr id="0" name=""/>
                        <p:cNvPicPr/>
                        <p:nvPr/>
                      </p:nvPicPr>
                      <p:blipFill>
                        <a:blip r:embed="rId12"/>
                        <a:stretch>
                          <a:fillRect/>
                        </a:stretch>
                      </p:blipFill>
                      <p:spPr>
                        <a:xfrm>
                          <a:off x="2106914" y="4396211"/>
                          <a:ext cx="1270677" cy="523220"/>
                        </a:xfrm>
                        <a:prstGeom prst="rect">
                          <a:avLst/>
                        </a:prstGeom>
                      </p:spPr>
                    </p:pic>
                  </p:oleObj>
                </mc:Fallback>
              </mc:AlternateContent>
            </a:graphicData>
          </a:graphic>
        </p:graphicFrame>
      </p:grpSp>
      <p:grpSp>
        <p:nvGrpSpPr>
          <p:cNvPr id="23" name="组合 22">
            <a:extLst>
              <a:ext uri="{FF2B5EF4-FFF2-40B4-BE49-F238E27FC236}">
                <a16:creationId xmlns:a16="http://schemas.microsoft.com/office/drawing/2014/main" id="{51589E58-038F-4CEC-AA63-240C9444AB27}"/>
              </a:ext>
            </a:extLst>
          </p:cNvPr>
          <p:cNvGrpSpPr/>
          <p:nvPr/>
        </p:nvGrpSpPr>
        <p:grpSpPr>
          <a:xfrm>
            <a:off x="5755581" y="4396211"/>
            <a:ext cx="4329505" cy="527194"/>
            <a:chOff x="5755581" y="4396211"/>
            <a:chExt cx="4329505" cy="527194"/>
          </a:xfrm>
        </p:grpSpPr>
        <p:sp>
          <p:nvSpPr>
            <p:cNvPr id="19" name="文本框 18">
              <a:extLst>
                <a:ext uri="{FF2B5EF4-FFF2-40B4-BE49-F238E27FC236}">
                  <a16:creationId xmlns:a16="http://schemas.microsoft.com/office/drawing/2014/main" id="{139F1B64-C1F4-4DA9-B96E-E462BA823A04}"/>
                </a:ext>
              </a:extLst>
            </p:cNvPr>
            <p:cNvSpPr txBox="1"/>
            <p:nvPr/>
          </p:nvSpPr>
          <p:spPr>
            <a:xfrm>
              <a:off x="5755581" y="4396211"/>
              <a:ext cx="3306562"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 </a:t>
              </a:r>
              <a:r>
                <a:rPr lang="zh-CN" altLang="en-US" sz="2800" b="1" dirty="0">
                  <a:latin typeface="+mn-ea"/>
                </a:rPr>
                <a:t>初相位，</a:t>
              </a:r>
            </a:p>
          </p:txBody>
        </p:sp>
        <p:graphicFrame>
          <p:nvGraphicFramePr>
            <p:cNvPr id="15" name="对象 14">
              <a:extLst>
                <a:ext uri="{FF2B5EF4-FFF2-40B4-BE49-F238E27FC236}">
                  <a16:creationId xmlns:a16="http://schemas.microsoft.com/office/drawing/2014/main" id="{574CDD48-6DA9-42A4-9EC8-C0FD5970A209}"/>
                </a:ext>
              </a:extLst>
            </p:cNvPr>
            <p:cNvGraphicFramePr>
              <a:graphicFrameLocks noChangeAspect="1"/>
            </p:cNvGraphicFramePr>
            <p:nvPr>
              <p:extLst>
                <p:ext uri="{D42A27DB-BD31-4B8C-83A1-F6EECF244321}">
                  <p14:modId xmlns:p14="http://schemas.microsoft.com/office/powerpoint/2010/main" val="3293534643"/>
                </p:ext>
              </p:extLst>
            </p:nvPr>
          </p:nvGraphicFramePr>
          <p:xfrm>
            <a:off x="6486525" y="4396211"/>
            <a:ext cx="446087" cy="527194"/>
          </p:xfrm>
          <a:graphic>
            <a:graphicData uri="http://schemas.openxmlformats.org/presentationml/2006/ole">
              <mc:AlternateContent xmlns:mc="http://schemas.openxmlformats.org/markup-compatibility/2006">
                <mc:Choice xmlns:v="urn:schemas-microsoft-com:vml" Requires="v">
                  <p:oleObj spid="_x0000_s110234" name="Equation" r:id="rId13" imgW="139680" imgH="164880" progId="Equation.DSMT4">
                    <p:embed/>
                  </p:oleObj>
                </mc:Choice>
                <mc:Fallback>
                  <p:oleObj name="Equation" r:id="rId13" imgW="139680" imgH="164880" progId="Equation.DSMT4">
                    <p:embed/>
                    <p:pic>
                      <p:nvPicPr>
                        <p:cNvPr id="0" name=""/>
                        <p:cNvPicPr/>
                        <p:nvPr/>
                      </p:nvPicPr>
                      <p:blipFill>
                        <a:blip r:embed="rId14"/>
                        <a:stretch>
                          <a:fillRect/>
                        </a:stretch>
                      </p:blipFill>
                      <p:spPr>
                        <a:xfrm>
                          <a:off x="6486525" y="4396211"/>
                          <a:ext cx="446087" cy="527194"/>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DD69FBFE-3156-44D8-9264-36ECFC64B314}"/>
                </a:ext>
              </a:extLst>
            </p:cNvPr>
            <p:cNvGraphicFramePr>
              <a:graphicFrameLocks noChangeAspect="1"/>
            </p:cNvGraphicFramePr>
            <p:nvPr>
              <p:extLst>
                <p:ext uri="{D42A27DB-BD31-4B8C-83A1-F6EECF244321}">
                  <p14:modId xmlns:p14="http://schemas.microsoft.com/office/powerpoint/2010/main" val="3503876943"/>
                </p:ext>
              </p:extLst>
            </p:nvPr>
          </p:nvGraphicFramePr>
          <p:xfrm>
            <a:off x="9195614" y="4396212"/>
            <a:ext cx="889472" cy="523219"/>
          </p:xfrm>
          <a:graphic>
            <a:graphicData uri="http://schemas.openxmlformats.org/presentationml/2006/ole">
              <mc:AlternateContent xmlns:mc="http://schemas.openxmlformats.org/markup-compatibility/2006">
                <mc:Choice xmlns:v="urn:schemas-microsoft-com:vml" Requires="v">
                  <p:oleObj spid="_x0000_s110235" name="Equation" r:id="rId15" imgW="431640" imgH="253800" progId="Equation.DSMT4">
                    <p:embed/>
                  </p:oleObj>
                </mc:Choice>
                <mc:Fallback>
                  <p:oleObj name="Equation" r:id="rId15" imgW="431640" imgH="253800" progId="Equation.DSMT4">
                    <p:embed/>
                    <p:pic>
                      <p:nvPicPr>
                        <p:cNvPr id="0" name=""/>
                        <p:cNvPicPr/>
                        <p:nvPr/>
                      </p:nvPicPr>
                      <p:blipFill>
                        <a:blip r:embed="rId16"/>
                        <a:stretch>
                          <a:fillRect/>
                        </a:stretch>
                      </p:blipFill>
                      <p:spPr>
                        <a:xfrm>
                          <a:off x="9195614" y="4396212"/>
                          <a:ext cx="889472" cy="523219"/>
                        </a:xfrm>
                        <a:prstGeom prst="rect">
                          <a:avLst/>
                        </a:prstGeom>
                      </p:spPr>
                    </p:pic>
                  </p:oleObj>
                </mc:Fallback>
              </mc:AlternateContent>
            </a:graphicData>
          </a:graphic>
        </p:graphicFrame>
      </p:grpSp>
      <p:sp>
        <p:nvSpPr>
          <p:cNvPr id="27" name="文本框 26">
            <a:extLst>
              <a:ext uri="{FF2B5EF4-FFF2-40B4-BE49-F238E27FC236}">
                <a16:creationId xmlns:a16="http://schemas.microsoft.com/office/drawing/2014/main" id="{8B62C3A7-3977-4C7D-8CFF-A12D7E58C098}"/>
              </a:ext>
            </a:extLst>
          </p:cNvPr>
          <p:cNvSpPr txBox="1"/>
          <p:nvPr/>
        </p:nvSpPr>
        <p:spPr>
          <a:xfrm>
            <a:off x="541538" y="5361227"/>
            <a:ext cx="11123720" cy="954107"/>
          </a:xfrm>
          <a:prstGeom prst="rect">
            <a:avLst/>
          </a:prstGeom>
          <a:noFill/>
        </p:spPr>
        <p:txBody>
          <a:bodyPr wrap="square" rtlCol="0">
            <a:spAutoFit/>
          </a:bodyPr>
          <a:lstStyle/>
          <a:p>
            <a:r>
              <a:rPr lang="zh-CN" altLang="en-US" sz="2800" b="1" dirty="0">
                <a:latin typeface="+mn-ea"/>
              </a:rPr>
              <a:t>      所以，只要知道振幅、角频率、初相位，正弦量就可以确定，这个三个物理量被称为</a:t>
            </a:r>
            <a:r>
              <a:rPr lang="zh-CN" altLang="en-US" sz="2800" b="1" dirty="0">
                <a:solidFill>
                  <a:srgbClr val="FF0000"/>
                </a:solidFill>
                <a:latin typeface="+mn-ea"/>
              </a:rPr>
              <a:t>正弦量的三要素</a:t>
            </a:r>
            <a:r>
              <a:rPr lang="zh-CN" altLang="en-US" sz="2800" b="1" dirty="0">
                <a:latin typeface="+mn-ea"/>
              </a:rPr>
              <a:t>。</a:t>
            </a:r>
          </a:p>
        </p:txBody>
      </p:sp>
    </p:spTree>
    <p:custDataLst>
      <p:tags r:id="rId2"/>
    </p:custDataLst>
    <p:extLst>
      <p:ext uri="{BB962C8B-B14F-4D97-AF65-F5344CB8AC3E}">
        <p14:creationId xmlns:p14="http://schemas.microsoft.com/office/powerpoint/2010/main" val="16327960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sp>
        <p:nvSpPr>
          <p:cNvPr id="26" name="Text Box 18">
            <a:extLst>
              <a:ext uri="{FF2B5EF4-FFF2-40B4-BE49-F238E27FC236}">
                <a16:creationId xmlns:a16="http://schemas.microsoft.com/office/drawing/2014/main" id="{47D780A3-E38C-44DD-8C98-D66D82BCD589}"/>
              </a:ext>
            </a:extLst>
          </p:cNvPr>
          <p:cNvSpPr txBox="1">
            <a:spLocks noChangeArrowheads="1"/>
          </p:cNvSpPr>
          <p:nvPr/>
        </p:nvSpPr>
        <p:spPr bwMode="auto">
          <a:xfrm>
            <a:off x="1065408" y="3082740"/>
            <a:ext cx="100391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en-US" altLang="zh-CN" sz="2800" b="1" i="1" dirty="0">
                <a:ea typeface="+mn-ea"/>
                <a:cs typeface="Times New Roman" panose="02020603050405020304" pitchFamily="18" charset="0"/>
              </a:rPr>
              <a:t>G</a:t>
            </a:r>
            <a:r>
              <a:rPr kumimoji="1" lang="zh-CN" altLang="en-US" sz="2800" b="1" dirty="0">
                <a:latin typeface="+mn-ea"/>
                <a:ea typeface="+mn-ea"/>
              </a:rPr>
              <a:t>、</a:t>
            </a:r>
            <a:r>
              <a:rPr kumimoji="1" lang="en-US" altLang="zh-CN" sz="2800" b="1" i="1" dirty="0">
                <a:ea typeface="+mn-ea"/>
                <a:cs typeface="Times New Roman" panose="02020603050405020304" pitchFamily="18" charset="0"/>
              </a:rPr>
              <a:t>B</a:t>
            </a:r>
            <a:r>
              <a:rPr kumimoji="1" lang="zh-CN" altLang="en-US" sz="2800" b="1" dirty="0">
                <a:latin typeface="+mn-ea"/>
                <a:ea typeface="+mn-ea"/>
              </a:rPr>
              <a:t>与</a:t>
            </a:r>
            <a:r>
              <a:rPr kumimoji="1" lang="en-US" altLang="zh-CN" sz="2800" b="1" i="1" dirty="0">
                <a:ea typeface="+mn-ea"/>
                <a:cs typeface="Times New Roman" panose="02020603050405020304" pitchFamily="18" charset="0"/>
              </a:rPr>
              <a:t>R</a:t>
            </a:r>
            <a:r>
              <a:rPr kumimoji="1" lang="zh-CN" altLang="en-US" sz="2800" b="1" dirty="0">
                <a:latin typeface="+mn-ea"/>
                <a:ea typeface="+mn-ea"/>
              </a:rPr>
              <a:t>、</a:t>
            </a:r>
            <a:r>
              <a:rPr kumimoji="1" lang="en-US" altLang="zh-CN" sz="2800" b="1" i="1" dirty="0">
                <a:ea typeface="+mn-ea"/>
                <a:cs typeface="Times New Roman" panose="02020603050405020304" pitchFamily="18" charset="0"/>
              </a:rPr>
              <a:t>X</a:t>
            </a:r>
            <a:r>
              <a:rPr kumimoji="1" lang="zh-CN" altLang="en-US" sz="2800" b="1" dirty="0">
                <a:latin typeface="+mn-ea"/>
                <a:ea typeface="+mn-ea"/>
              </a:rPr>
              <a:t>之间的关系为 </a:t>
            </a:r>
          </a:p>
        </p:txBody>
      </p:sp>
      <p:graphicFrame>
        <p:nvGraphicFramePr>
          <p:cNvPr id="5" name="对象 4">
            <a:extLst>
              <a:ext uri="{FF2B5EF4-FFF2-40B4-BE49-F238E27FC236}">
                <a16:creationId xmlns:a16="http://schemas.microsoft.com/office/drawing/2014/main" id="{55512E15-B0D9-4997-85E3-CFADF0BA9A70}"/>
              </a:ext>
            </a:extLst>
          </p:cNvPr>
          <p:cNvGraphicFramePr>
            <a:graphicFrameLocks noChangeAspect="1"/>
          </p:cNvGraphicFramePr>
          <p:nvPr>
            <p:extLst>
              <p:ext uri="{D42A27DB-BD31-4B8C-83A1-F6EECF244321}">
                <p14:modId xmlns:p14="http://schemas.microsoft.com/office/powerpoint/2010/main" val="2321658069"/>
              </p:ext>
            </p:extLst>
          </p:nvPr>
        </p:nvGraphicFramePr>
        <p:xfrm>
          <a:off x="3209925" y="2075909"/>
          <a:ext cx="1019175" cy="895350"/>
        </p:xfrm>
        <a:graphic>
          <a:graphicData uri="http://schemas.openxmlformats.org/presentationml/2006/ole">
            <mc:AlternateContent xmlns:mc="http://schemas.openxmlformats.org/markup-compatibility/2006">
              <mc:Choice xmlns:v="urn:schemas-microsoft-com:vml" Requires="v">
                <p:oleObj spid="_x0000_s144518" name="Equation" r:id="rId5" imgW="1018903" imgH="895504" progId="Equation.DSMT4">
                  <p:embed/>
                </p:oleObj>
              </mc:Choice>
              <mc:Fallback>
                <p:oleObj name="Equation" r:id="rId5" imgW="1018903" imgH="895504" progId="Equation.DSMT4">
                  <p:embed/>
                  <p:pic>
                    <p:nvPicPr>
                      <p:cNvPr id="0" name=""/>
                      <p:cNvPicPr/>
                      <p:nvPr/>
                    </p:nvPicPr>
                    <p:blipFill>
                      <a:blip r:embed="rId6"/>
                      <a:stretch>
                        <a:fillRect/>
                      </a:stretch>
                    </p:blipFill>
                    <p:spPr>
                      <a:xfrm>
                        <a:off x="3209925" y="2075909"/>
                        <a:ext cx="1019175" cy="89535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AACC12DB-0C5C-4DB3-AC66-7C4F09A0AEC0}"/>
              </a:ext>
            </a:extLst>
          </p:cNvPr>
          <p:cNvGraphicFramePr>
            <a:graphicFrameLocks noChangeAspect="1"/>
          </p:cNvGraphicFramePr>
          <p:nvPr>
            <p:extLst>
              <p:ext uri="{D42A27DB-BD31-4B8C-83A1-F6EECF244321}">
                <p14:modId xmlns:p14="http://schemas.microsoft.com/office/powerpoint/2010/main" val="1009156502"/>
              </p:ext>
            </p:extLst>
          </p:nvPr>
        </p:nvGraphicFramePr>
        <p:xfrm>
          <a:off x="5413472" y="2075909"/>
          <a:ext cx="1038225" cy="895350"/>
        </p:xfrm>
        <a:graphic>
          <a:graphicData uri="http://schemas.openxmlformats.org/presentationml/2006/ole">
            <mc:AlternateContent xmlns:mc="http://schemas.openxmlformats.org/markup-compatibility/2006">
              <mc:Choice xmlns:v="urn:schemas-microsoft-com:vml" Requires="v">
                <p:oleObj spid="_x0000_s144519" name="Equation" r:id="rId7" imgW="1038497" imgH="895504" progId="Equation.DSMT4">
                  <p:embed/>
                </p:oleObj>
              </mc:Choice>
              <mc:Fallback>
                <p:oleObj name="Equation" r:id="rId7" imgW="1038497" imgH="895504" progId="Equation.DSMT4">
                  <p:embed/>
                  <p:pic>
                    <p:nvPicPr>
                      <p:cNvPr id="0" name=""/>
                      <p:cNvPicPr/>
                      <p:nvPr/>
                    </p:nvPicPr>
                    <p:blipFill>
                      <a:blip r:embed="rId8"/>
                      <a:stretch>
                        <a:fillRect/>
                      </a:stretch>
                    </p:blipFill>
                    <p:spPr>
                      <a:xfrm>
                        <a:off x="5413472" y="2075909"/>
                        <a:ext cx="1038225" cy="895350"/>
                      </a:xfrm>
                      <a:prstGeom prst="rect">
                        <a:avLst/>
                      </a:prstGeom>
                    </p:spPr>
                  </p:pic>
                </p:oleObj>
              </mc:Fallback>
            </mc:AlternateContent>
          </a:graphicData>
        </a:graphic>
      </p:graphicFrame>
      <p:sp>
        <p:nvSpPr>
          <p:cNvPr id="27" name="Text Box 18">
            <a:extLst>
              <a:ext uri="{FF2B5EF4-FFF2-40B4-BE49-F238E27FC236}">
                <a16:creationId xmlns:a16="http://schemas.microsoft.com/office/drawing/2014/main" id="{CA23F859-AED8-4787-BBFA-B8AB694BD260}"/>
              </a:ext>
            </a:extLst>
          </p:cNvPr>
          <p:cNvSpPr txBox="1">
            <a:spLocks noChangeArrowheads="1"/>
          </p:cNvSpPr>
          <p:nvPr/>
        </p:nvSpPr>
        <p:spPr bwMode="auto">
          <a:xfrm>
            <a:off x="1065409" y="1010322"/>
            <a:ext cx="1003915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zh-CN" altLang="en-US" sz="2800" b="1" dirty="0">
                <a:latin typeface="+mn-ea"/>
                <a:ea typeface="+mn-ea"/>
              </a:rPr>
              <a:t>需要注意的是：同一个二端网络，虽然阻抗</a:t>
            </a:r>
            <a:r>
              <a:rPr kumimoji="1" lang="en-US" altLang="zh-CN" sz="2800" b="1" dirty="0">
                <a:latin typeface="+mn-ea"/>
                <a:ea typeface="+mn-ea"/>
              </a:rPr>
              <a:t>Z</a:t>
            </a:r>
            <a:r>
              <a:rPr kumimoji="1" lang="zh-CN" altLang="en-US" sz="2800" b="1" dirty="0">
                <a:latin typeface="+mn-ea"/>
                <a:ea typeface="+mn-ea"/>
              </a:rPr>
              <a:t>与导纳</a:t>
            </a:r>
            <a:r>
              <a:rPr kumimoji="1" lang="en-US" altLang="zh-CN" sz="2800" b="1" dirty="0">
                <a:latin typeface="+mn-ea"/>
                <a:ea typeface="+mn-ea"/>
              </a:rPr>
              <a:t>Y</a:t>
            </a:r>
            <a:r>
              <a:rPr kumimoji="1" lang="zh-CN" altLang="en-US" sz="2800" b="1" dirty="0">
                <a:latin typeface="+mn-ea"/>
                <a:ea typeface="+mn-ea"/>
              </a:rPr>
              <a:t>互为倒数，但在一般情况下 </a:t>
            </a:r>
          </a:p>
        </p:txBody>
      </p:sp>
      <p:graphicFrame>
        <p:nvGraphicFramePr>
          <p:cNvPr id="28" name="Object 14">
            <a:extLst>
              <a:ext uri="{FF2B5EF4-FFF2-40B4-BE49-F238E27FC236}">
                <a16:creationId xmlns:a16="http://schemas.microsoft.com/office/drawing/2014/main" id="{795E89C1-F1D8-4B77-B15D-AC036401EF08}"/>
              </a:ext>
            </a:extLst>
          </p:cNvPr>
          <p:cNvGraphicFramePr>
            <a:graphicFrameLocks noChangeAspect="1"/>
          </p:cNvGraphicFramePr>
          <p:nvPr>
            <p:extLst>
              <p:ext uri="{D42A27DB-BD31-4B8C-83A1-F6EECF244321}">
                <p14:modId xmlns:p14="http://schemas.microsoft.com/office/powerpoint/2010/main" val="2385920940"/>
              </p:ext>
            </p:extLst>
          </p:nvPr>
        </p:nvGraphicFramePr>
        <p:xfrm>
          <a:off x="3209925" y="3975605"/>
          <a:ext cx="1878012" cy="873125"/>
        </p:xfrm>
        <a:graphic>
          <a:graphicData uri="http://schemas.openxmlformats.org/presentationml/2006/ole">
            <mc:AlternateContent xmlns:mc="http://schemas.openxmlformats.org/markup-compatibility/2006">
              <mc:Choice xmlns:v="urn:schemas-microsoft-com:vml" Requires="v">
                <p:oleObj spid="_x0000_s144520" name="Equation" r:id="rId9" imgW="761669" imgH="355446" progId="Equation.DSMT4">
                  <p:embed/>
                </p:oleObj>
              </mc:Choice>
              <mc:Fallback>
                <p:oleObj name="Equation" r:id="rId9" imgW="761669" imgH="355446" progId="Equation.DSMT4">
                  <p:embed/>
                  <p:pic>
                    <p:nvPicPr>
                      <p:cNvPr id="58382" name="Object 14">
                        <a:extLst>
                          <a:ext uri="{FF2B5EF4-FFF2-40B4-BE49-F238E27FC236}">
                            <a16:creationId xmlns:a16="http://schemas.microsoft.com/office/drawing/2014/main" id="{46452CB9-AF81-429E-BFC3-0F13FF2136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9925" y="3975605"/>
                        <a:ext cx="187801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1F835173-E0F9-4E31-9331-6963078885C2}"/>
              </a:ext>
            </a:extLst>
          </p:cNvPr>
          <p:cNvGraphicFramePr>
            <a:graphicFrameLocks noChangeAspect="1"/>
          </p:cNvGraphicFramePr>
          <p:nvPr>
            <p:extLst>
              <p:ext uri="{D42A27DB-BD31-4B8C-83A1-F6EECF244321}">
                <p14:modId xmlns:p14="http://schemas.microsoft.com/office/powerpoint/2010/main" val="2431581152"/>
              </p:ext>
            </p:extLst>
          </p:nvPr>
        </p:nvGraphicFramePr>
        <p:xfrm>
          <a:off x="5932584" y="3975605"/>
          <a:ext cx="2028825" cy="866775"/>
        </p:xfrm>
        <a:graphic>
          <a:graphicData uri="http://schemas.openxmlformats.org/presentationml/2006/ole">
            <mc:AlternateContent xmlns:mc="http://schemas.openxmlformats.org/markup-compatibility/2006">
              <mc:Choice xmlns:v="urn:schemas-microsoft-com:vml" Requires="v">
                <p:oleObj spid="_x0000_s144521" name="Equation" r:id="rId11" imgW="2028899" imgH="866962" progId="Equation.DSMT4">
                  <p:embed/>
                </p:oleObj>
              </mc:Choice>
              <mc:Fallback>
                <p:oleObj name="Equation" r:id="rId11" imgW="2028899" imgH="866962" progId="Equation.DSMT4">
                  <p:embed/>
                  <p:pic>
                    <p:nvPicPr>
                      <p:cNvPr id="0" name=""/>
                      <p:cNvPicPr/>
                      <p:nvPr/>
                    </p:nvPicPr>
                    <p:blipFill>
                      <a:blip r:embed="rId12"/>
                      <a:stretch>
                        <a:fillRect/>
                      </a:stretch>
                    </p:blipFill>
                    <p:spPr>
                      <a:xfrm>
                        <a:off x="5932584" y="3975605"/>
                        <a:ext cx="2028825" cy="86677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18A6F91-6198-46F4-A8C8-3D732E97968D}"/>
              </a:ext>
            </a:extLst>
          </p:cNvPr>
          <p:cNvGraphicFramePr>
            <a:graphicFrameLocks noChangeAspect="1"/>
          </p:cNvGraphicFramePr>
          <p:nvPr>
            <p:extLst>
              <p:ext uri="{D42A27DB-BD31-4B8C-83A1-F6EECF244321}">
                <p14:modId xmlns:p14="http://schemas.microsoft.com/office/powerpoint/2010/main" val="2969937709"/>
              </p:ext>
            </p:extLst>
          </p:nvPr>
        </p:nvGraphicFramePr>
        <p:xfrm>
          <a:off x="3209925" y="5218375"/>
          <a:ext cx="1809750" cy="866775"/>
        </p:xfrm>
        <a:graphic>
          <a:graphicData uri="http://schemas.openxmlformats.org/presentationml/2006/ole">
            <mc:AlternateContent xmlns:mc="http://schemas.openxmlformats.org/markup-compatibility/2006">
              <mc:Choice xmlns:v="urn:schemas-microsoft-com:vml" Requires="v">
                <p:oleObj spid="_x0000_s144522" name="Equation" r:id="rId13" imgW="1809799" imgH="866962" progId="Equation.DSMT4">
                  <p:embed/>
                </p:oleObj>
              </mc:Choice>
              <mc:Fallback>
                <p:oleObj name="Equation" r:id="rId13" imgW="1809799" imgH="866962" progId="Equation.DSMT4">
                  <p:embed/>
                  <p:pic>
                    <p:nvPicPr>
                      <p:cNvPr id="0" name=""/>
                      <p:cNvPicPr/>
                      <p:nvPr/>
                    </p:nvPicPr>
                    <p:blipFill>
                      <a:blip r:embed="rId14"/>
                      <a:stretch>
                        <a:fillRect/>
                      </a:stretch>
                    </p:blipFill>
                    <p:spPr>
                      <a:xfrm>
                        <a:off x="3209925" y="5218375"/>
                        <a:ext cx="1809750" cy="86677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0FAC0681-D800-4C31-8F68-26FCDB526525}"/>
              </a:ext>
            </a:extLst>
          </p:cNvPr>
          <p:cNvGraphicFramePr>
            <a:graphicFrameLocks noChangeAspect="1"/>
          </p:cNvGraphicFramePr>
          <p:nvPr>
            <p:extLst>
              <p:ext uri="{D42A27DB-BD31-4B8C-83A1-F6EECF244321}">
                <p14:modId xmlns:p14="http://schemas.microsoft.com/office/powerpoint/2010/main" val="599232133"/>
              </p:ext>
            </p:extLst>
          </p:nvPr>
        </p:nvGraphicFramePr>
        <p:xfrm>
          <a:off x="5932584" y="5218375"/>
          <a:ext cx="2028825" cy="866775"/>
        </p:xfrm>
        <a:graphic>
          <a:graphicData uri="http://schemas.openxmlformats.org/presentationml/2006/ole">
            <mc:AlternateContent xmlns:mc="http://schemas.openxmlformats.org/markup-compatibility/2006">
              <mc:Choice xmlns:v="urn:schemas-microsoft-com:vml" Requires="v">
                <p:oleObj spid="_x0000_s144523" name="Equation" r:id="rId15" imgW="2028899" imgH="866962" progId="Equation.DSMT4">
                  <p:embed/>
                </p:oleObj>
              </mc:Choice>
              <mc:Fallback>
                <p:oleObj name="Equation" r:id="rId15" imgW="2028899" imgH="866962" progId="Equation.DSMT4">
                  <p:embed/>
                  <p:pic>
                    <p:nvPicPr>
                      <p:cNvPr id="0" name=""/>
                      <p:cNvPicPr/>
                      <p:nvPr/>
                    </p:nvPicPr>
                    <p:blipFill>
                      <a:blip r:embed="rId16"/>
                      <a:stretch>
                        <a:fillRect/>
                      </a:stretch>
                    </p:blipFill>
                    <p:spPr>
                      <a:xfrm>
                        <a:off x="5932584" y="5218375"/>
                        <a:ext cx="2028825" cy="86677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8786868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down)">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par>
                                <p:cTn id="28" presetID="22" presetClass="entr" presetSubtype="4"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par>
                                <p:cTn id="31" presetID="22" presetClass="entr" presetSubtype="4"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par>
                                <p:cTn id="34" presetID="22" presetClass="entr" presetSubtype="4"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sp>
        <p:nvSpPr>
          <p:cNvPr id="26" name="Text Box 18">
            <a:extLst>
              <a:ext uri="{FF2B5EF4-FFF2-40B4-BE49-F238E27FC236}">
                <a16:creationId xmlns:a16="http://schemas.microsoft.com/office/drawing/2014/main" id="{47D780A3-E38C-44DD-8C98-D66D82BCD589}"/>
              </a:ext>
            </a:extLst>
          </p:cNvPr>
          <p:cNvSpPr txBox="1">
            <a:spLocks noChangeArrowheads="1"/>
          </p:cNvSpPr>
          <p:nvPr/>
        </p:nvSpPr>
        <p:spPr bwMode="auto">
          <a:xfrm>
            <a:off x="1065408" y="3972097"/>
            <a:ext cx="100391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zh-CN" altLang="en-US" sz="2800" b="1" dirty="0">
                <a:latin typeface="+mn-ea"/>
                <a:ea typeface="+mn-ea"/>
                <a:cs typeface="Times New Roman" panose="02020603050405020304" pitchFamily="18" charset="0"/>
              </a:rPr>
              <a:t>同直流电路相似：</a:t>
            </a:r>
          </a:p>
        </p:txBody>
      </p:sp>
      <p:sp>
        <p:nvSpPr>
          <p:cNvPr id="27" name="Text Box 18">
            <a:extLst>
              <a:ext uri="{FF2B5EF4-FFF2-40B4-BE49-F238E27FC236}">
                <a16:creationId xmlns:a16="http://schemas.microsoft.com/office/drawing/2014/main" id="{CA23F859-AED8-4787-BBFA-B8AB694BD260}"/>
              </a:ext>
            </a:extLst>
          </p:cNvPr>
          <p:cNvSpPr txBox="1">
            <a:spLocks noChangeArrowheads="1"/>
          </p:cNvSpPr>
          <p:nvPr/>
        </p:nvSpPr>
        <p:spPr bwMode="auto">
          <a:xfrm>
            <a:off x="1065409" y="1010322"/>
            <a:ext cx="100391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zh-CN" altLang="en-US" sz="3600" b="1" dirty="0">
                <a:solidFill>
                  <a:srgbClr val="FF0000"/>
                </a:solidFill>
                <a:latin typeface="+mn-ea"/>
                <a:ea typeface="+mn-ea"/>
              </a:rPr>
              <a:t>阻抗串联、并联的电路</a:t>
            </a:r>
          </a:p>
        </p:txBody>
      </p:sp>
      <p:pic>
        <p:nvPicPr>
          <p:cNvPr id="2" name="图片 1">
            <a:extLst>
              <a:ext uri="{FF2B5EF4-FFF2-40B4-BE49-F238E27FC236}">
                <a16:creationId xmlns:a16="http://schemas.microsoft.com/office/drawing/2014/main" id="{E966D3E6-BC65-4CD6-BD8B-A405702C77F6}"/>
              </a:ext>
            </a:extLst>
          </p:cNvPr>
          <p:cNvPicPr>
            <a:picLocks noChangeAspect="1"/>
          </p:cNvPicPr>
          <p:nvPr/>
        </p:nvPicPr>
        <p:blipFill>
          <a:blip r:embed="rId5"/>
          <a:stretch>
            <a:fillRect/>
          </a:stretch>
        </p:blipFill>
        <p:spPr>
          <a:xfrm>
            <a:off x="2726917" y="1862698"/>
            <a:ext cx="7230483" cy="2109399"/>
          </a:xfrm>
          <a:prstGeom prst="rect">
            <a:avLst/>
          </a:prstGeom>
        </p:spPr>
      </p:pic>
      <p:graphicFrame>
        <p:nvGraphicFramePr>
          <p:cNvPr id="3" name="对象 2">
            <a:extLst>
              <a:ext uri="{FF2B5EF4-FFF2-40B4-BE49-F238E27FC236}">
                <a16:creationId xmlns:a16="http://schemas.microsoft.com/office/drawing/2014/main" id="{8F3A244B-0A02-4FF1-B0D4-0C43E0537C4C}"/>
              </a:ext>
            </a:extLst>
          </p:cNvPr>
          <p:cNvGraphicFramePr>
            <a:graphicFrameLocks noChangeAspect="1"/>
          </p:cNvGraphicFramePr>
          <p:nvPr>
            <p:extLst>
              <p:ext uri="{D42A27DB-BD31-4B8C-83A1-F6EECF244321}">
                <p14:modId xmlns:p14="http://schemas.microsoft.com/office/powerpoint/2010/main" val="2161393102"/>
              </p:ext>
            </p:extLst>
          </p:nvPr>
        </p:nvGraphicFramePr>
        <p:xfrm>
          <a:off x="3130228" y="4525934"/>
          <a:ext cx="2625830" cy="2078782"/>
        </p:xfrm>
        <a:graphic>
          <a:graphicData uri="http://schemas.openxmlformats.org/presentationml/2006/ole">
            <mc:AlternateContent xmlns:mc="http://schemas.openxmlformats.org/markup-compatibility/2006">
              <mc:Choice xmlns:v="urn:schemas-microsoft-com:vml" Requires="v">
                <p:oleObj spid="_x0000_s145452" name="Equation" r:id="rId6" imgW="1218960" imgH="965160" progId="Equation.DSMT4">
                  <p:embed/>
                </p:oleObj>
              </mc:Choice>
              <mc:Fallback>
                <p:oleObj name="Equation" r:id="rId6" imgW="1218960" imgH="965160" progId="Equation.DSMT4">
                  <p:embed/>
                  <p:pic>
                    <p:nvPicPr>
                      <p:cNvPr id="0" name=""/>
                      <p:cNvPicPr/>
                      <p:nvPr/>
                    </p:nvPicPr>
                    <p:blipFill>
                      <a:blip r:embed="rId7"/>
                      <a:stretch>
                        <a:fillRect/>
                      </a:stretch>
                    </p:blipFill>
                    <p:spPr>
                      <a:xfrm>
                        <a:off x="3130228" y="4525934"/>
                        <a:ext cx="2625830" cy="2078782"/>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531325ED-BEDF-403B-8BC7-16F50127E549}"/>
              </a:ext>
            </a:extLst>
          </p:cNvPr>
          <p:cNvGraphicFramePr>
            <a:graphicFrameLocks noChangeAspect="1"/>
          </p:cNvGraphicFramePr>
          <p:nvPr>
            <p:extLst>
              <p:ext uri="{D42A27DB-BD31-4B8C-83A1-F6EECF244321}">
                <p14:modId xmlns:p14="http://schemas.microsoft.com/office/powerpoint/2010/main" val="2235151216"/>
              </p:ext>
            </p:extLst>
          </p:nvPr>
        </p:nvGraphicFramePr>
        <p:xfrm>
          <a:off x="7278688" y="4525934"/>
          <a:ext cx="2379658" cy="2078782"/>
        </p:xfrm>
        <a:graphic>
          <a:graphicData uri="http://schemas.openxmlformats.org/presentationml/2006/ole">
            <mc:AlternateContent xmlns:mc="http://schemas.openxmlformats.org/markup-compatibility/2006">
              <mc:Choice xmlns:v="urn:schemas-microsoft-com:vml" Requires="v">
                <p:oleObj spid="_x0000_s145453" name="Equation" r:id="rId8" imgW="1104840" imgH="965160" progId="Equation.DSMT4">
                  <p:embed/>
                </p:oleObj>
              </mc:Choice>
              <mc:Fallback>
                <p:oleObj name="Equation" r:id="rId8" imgW="1104840" imgH="965160" progId="Equation.DSMT4">
                  <p:embed/>
                  <p:pic>
                    <p:nvPicPr>
                      <p:cNvPr id="0" name=""/>
                      <p:cNvPicPr/>
                      <p:nvPr/>
                    </p:nvPicPr>
                    <p:blipFill>
                      <a:blip r:embed="rId9"/>
                      <a:stretch>
                        <a:fillRect/>
                      </a:stretch>
                    </p:blipFill>
                    <p:spPr>
                      <a:xfrm>
                        <a:off x="7278688" y="4525934"/>
                        <a:ext cx="2379658" cy="207878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271954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sp>
        <p:nvSpPr>
          <p:cNvPr id="27" name="Text Box 18">
            <a:extLst>
              <a:ext uri="{FF2B5EF4-FFF2-40B4-BE49-F238E27FC236}">
                <a16:creationId xmlns:a16="http://schemas.microsoft.com/office/drawing/2014/main" id="{CA23F859-AED8-4787-BBFA-B8AB694BD260}"/>
              </a:ext>
            </a:extLst>
          </p:cNvPr>
          <p:cNvSpPr txBox="1">
            <a:spLocks noChangeArrowheads="1"/>
          </p:cNvSpPr>
          <p:nvPr/>
        </p:nvSpPr>
        <p:spPr bwMode="auto">
          <a:xfrm>
            <a:off x="1065409" y="1010322"/>
            <a:ext cx="100391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en-US" altLang="zh-CN" sz="2800" b="1" dirty="0">
                <a:solidFill>
                  <a:srgbClr val="FF0000"/>
                </a:solidFill>
                <a:latin typeface="+mn-ea"/>
                <a:ea typeface="+mn-ea"/>
              </a:rPr>
              <a:t>1</a:t>
            </a:r>
            <a:r>
              <a:rPr kumimoji="1" lang="zh-CN" altLang="en-US" sz="2800" b="1" dirty="0">
                <a:solidFill>
                  <a:srgbClr val="FF0000"/>
                </a:solidFill>
                <a:latin typeface="+mn-ea"/>
                <a:ea typeface="+mn-ea"/>
              </a:rPr>
              <a:t>、无源单口网络的串并联等效</a:t>
            </a:r>
          </a:p>
        </p:txBody>
      </p:sp>
      <p:pic>
        <p:nvPicPr>
          <p:cNvPr id="5" name="图片 4">
            <a:extLst>
              <a:ext uri="{FF2B5EF4-FFF2-40B4-BE49-F238E27FC236}">
                <a16:creationId xmlns:a16="http://schemas.microsoft.com/office/drawing/2014/main" id="{14615841-C2E6-42BA-B965-18F2D0DF63CC}"/>
              </a:ext>
            </a:extLst>
          </p:cNvPr>
          <p:cNvPicPr>
            <a:picLocks noChangeAspect="1"/>
          </p:cNvPicPr>
          <p:nvPr/>
        </p:nvPicPr>
        <p:blipFill>
          <a:blip r:embed="rId5"/>
          <a:stretch>
            <a:fillRect/>
          </a:stretch>
        </p:blipFill>
        <p:spPr>
          <a:xfrm>
            <a:off x="1065409" y="3115728"/>
            <a:ext cx="2292295" cy="1621677"/>
          </a:xfrm>
          <a:prstGeom prst="rect">
            <a:avLst/>
          </a:prstGeom>
        </p:spPr>
      </p:pic>
      <p:pic>
        <p:nvPicPr>
          <p:cNvPr id="6" name="图片 5">
            <a:extLst>
              <a:ext uri="{FF2B5EF4-FFF2-40B4-BE49-F238E27FC236}">
                <a16:creationId xmlns:a16="http://schemas.microsoft.com/office/drawing/2014/main" id="{EB24E91C-F937-42E4-A6EE-CBF31FE537F7}"/>
              </a:ext>
            </a:extLst>
          </p:cNvPr>
          <p:cNvPicPr>
            <a:picLocks noChangeAspect="1"/>
          </p:cNvPicPr>
          <p:nvPr/>
        </p:nvPicPr>
        <p:blipFill>
          <a:blip r:embed="rId6"/>
          <a:stretch>
            <a:fillRect/>
          </a:stretch>
        </p:blipFill>
        <p:spPr>
          <a:xfrm>
            <a:off x="4020251" y="1576161"/>
            <a:ext cx="1408298" cy="2011854"/>
          </a:xfrm>
          <a:prstGeom prst="rect">
            <a:avLst/>
          </a:prstGeom>
        </p:spPr>
      </p:pic>
      <p:graphicFrame>
        <p:nvGraphicFramePr>
          <p:cNvPr id="7" name="对象 6">
            <a:extLst>
              <a:ext uri="{FF2B5EF4-FFF2-40B4-BE49-F238E27FC236}">
                <a16:creationId xmlns:a16="http://schemas.microsoft.com/office/drawing/2014/main" id="{E7CA3DC1-DDAA-4EE4-AAE6-C5DC49A3C0C3}"/>
              </a:ext>
            </a:extLst>
          </p:cNvPr>
          <p:cNvGraphicFramePr>
            <a:graphicFrameLocks noChangeAspect="1"/>
          </p:cNvGraphicFramePr>
          <p:nvPr>
            <p:extLst>
              <p:ext uri="{D42A27DB-BD31-4B8C-83A1-F6EECF244321}">
                <p14:modId xmlns:p14="http://schemas.microsoft.com/office/powerpoint/2010/main" val="2460432527"/>
              </p:ext>
            </p:extLst>
          </p:nvPr>
        </p:nvGraphicFramePr>
        <p:xfrm>
          <a:off x="5428549" y="2368842"/>
          <a:ext cx="3083360" cy="765044"/>
        </p:xfrm>
        <a:graphic>
          <a:graphicData uri="http://schemas.openxmlformats.org/presentationml/2006/ole">
            <mc:AlternateContent xmlns:mc="http://schemas.openxmlformats.org/markup-compatibility/2006">
              <mc:Choice xmlns:v="urn:schemas-microsoft-com:vml" Requires="v">
                <p:oleObj spid="_x0000_s146476" name="Equation" r:id="rId7" imgW="1688760" imgH="419040" progId="Equation.DSMT4">
                  <p:embed/>
                </p:oleObj>
              </mc:Choice>
              <mc:Fallback>
                <p:oleObj name="Equation" r:id="rId7" imgW="1688760" imgH="419040" progId="Equation.DSMT4">
                  <p:embed/>
                  <p:pic>
                    <p:nvPicPr>
                      <p:cNvPr id="0" name=""/>
                      <p:cNvPicPr/>
                      <p:nvPr/>
                    </p:nvPicPr>
                    <p:blipFill>
                      <a:blip r:embed="rId8"/>
                      <a:stretch>
                        <a:fillRect/>
                      </a:stretch>
                    </p:blipFill>
                    <p:spPr>
                      <a:xfrm>
                        <a:off x="5428549" y="2368842"/>
                        <a:ext cx="3083360" cy="765044"/>
                      </a:xfrm>
                      <a:prstGeom prst="rect">
                        <a:avLst/>
                      </a:prstGeom>
                    </p:spPr>
                  </p:pic>
                </p:oleObj>
              </mc:Fallback>
            </mc:AlternateContent>
          </a:graphicData>
        </a:graphic>
      </p:graphicFrame>
      <p:pic>
        <p:nvPicPr>
          <p:cNvPr id="8" name="图片 7">
            <a:extLst>
              <a:ext uri="{FF2B5EF4-FFF2-40B4-BE49-F238E27FC236}">
                <a16:creationId xmlns:a16="http://schemas.microsoft.com/office/drawing/2014/main" id="{701F3D6E-71C6-4604-91DD-9392EC8B6EE8}"/>
              </a:ext>
            </a:extLst>
          </p:cNvPr>
          <p:cNvPicPr>
            <a:picLocks noChangeAspect="1"/>
          </p:cNvPicPr>
          <p:nvPr/>
        </p:nvPicPr>
        <p:blipFill>
          <a:blip r:embed="rId9"/>
          <a:stretch>
            <a:fillRect/>
          </a:stretch>
        </p:blipFill>
        <p:spPr>
          <a:xfrm>
            <a:off x="8778889" y="1484713"/>
            <a:ext cx="2597121" cy="2103302"/>
          </a:xfrm>
          <a:prstGeom prst="rect">
            <a:avLst/>
          </a:prstGeom>
        </p:spPr>
      </p:pic>
      <p:pic>
        <p:nvPicPr>
          <p:cNvPr id="61" name="图片 60">
            <a:extLst>
              <a:ext uri="{FF2B5EF4-FFF2-40B4-BE49-F238E27FC236}">
                <a16:creationId xmlns:a16="http://schemas.microsoft.com/office/drawing/2014/main" id="{8D534E6C-3EF5-40A3-AFD1-38968A1B0EB2}"/>
              </a:ext>
            </a:extLst>
          </p:cNvPr>
          <p:cNvPicPr>
            <a:picLocks noChangeAspect="1"/>
          </p:cNvPicPr>
          <p:nvPr/>
        </p:nvPicPr>
        <p:blipFill>
          <a:blip r:embed="rId6"/>
          <a:stretch>
            <a:fillRect/>
          </a:stretch>
        </p:blipFill>
        <p:spPr>
          <a:xfrm>
            <a:off x="4020251" y="3926567"/>
            <a:ext cx="1408298" cy="2011854"/>
          </a:xfrm>
          <a:prstGeom prst="rect">
            <a:avLst/>
          </a:prstGeom>
        </p:spPr>
      </p:pic>
      <p:graphicFrame>
        <p:nvGraphicFramePr>
          <p:cNvPr id="9" name="对象 8">
            <a:extLst>
              <a:ext uri="{FF2B5EF4-FFF2-40B4-BE49-F238E27FC236}">
                <a16:creationId xmlns:a16="http://schemas.microsoft.com/office/drawing/2014/main" id="{F28ECC89-DDDA-4AF1-B816-0E6141BB2DBA}"/>
              </a:ext>
            </a:extLst>
          </p:cNvPr>
          <p:cNvGraphicFramePr>
            <a:graphicFrameLocks noChangeAspect="1"/>
          </p:cNvGraphicFramePr>
          <p:nvPr>
            <p:extLst>
              <p:ext uri="{D42A27DB-BD31-4B8C-83A1-F6EECF244321}">
                <p14:modId xmlns:p14="http://schemas.microsoft.com/office/powerpoint/2010/main" val="1702611702"/>
              </p:ext>
            </p:extLst>
          </p:nvPr>
        </p:nvGraphicFramePr>
        <p:xfrm>
          <a:off x="5521286" y="4744687"/>
          <a:ext cx="2990623" cy="765043"/>
        </p:xfrm>
        <a:graphic>
          <a:graphicData uri="http://schemas.openxmlformats.org/presentationml/2006/ole">
            <mc:AlternateContent xmlns:mc="http://schemas.openxmlformats.org/markup-compatibility/2006">
              <mc:Choice xmlns:v="urn:schemas-microsoft-com:vml" Requires="v">
                <p:oleObj spid="_x0000_s146477" name="Equation" r:id="rId10" imgW="1638000" imgH="419040" progId="Equation.DSMT4">
                  <p:embed/>
                </p:oleObj>
              </mc:Choice>
              <mc:Fallback>
                <p:oleObj name="Equation" r:id="rId10" imgW="1638000" imgH="419040" progId="Equation.DSMT4">
                  <p:embed/>
                  <p:pic>
                    <p:nvPicPr>
                      <p:cNvPr id="0" name=""/>
                      <p:cNvPicPr/>
                      <p:nvPr/>
                    </p:nvPicPr>
                    <p:blipFill>
                      <a:blip r:embed="rId11"/>
                      <a:stretch>
                        <a:fillRect/>
                      </a:stretch>
                    </p:blipFill>
                    <p:spPr>
                      <a:xfrm>
                        <a:off x="5521286" y="4744687"/>
                        <a:ext cx="2990623" cy="765043"/>
                      </a:xfrm>
                      <a:prstGeom prst="rect">
                        <a:avLst/>
                      </a:prstGeom>
                    </p:spPr>
                  </p:pic>
                </p:oleObj>
              </mc:Fallback>
            </mc:AlternateContent>
          </a:graphicData>
        </a:graphic>
      </p:graphicFrame>
      <p:pic>
        <p:nvPicPr>
          <p:cNvPr id="21" name="图片 20">
            <a:extLst>
              <a:ext uri="{FF2B5EF4-FFF2-40B4-BE49-F238E27FC236}">
                <a16:creationId xmlns:a16="http://schemas.microsoft.com/office/drawing/2014/main" id="{D6C43FFA-D328-4C3D-B959-3A2958F1EDEA}"/>
              </a:ext>
            </a:extLst>
          </p:cNvPr>
          <p:cNvPicPr>
            <a:picLocks noChangeAspect="1"/>
          </p:cNvPicPr>
          <p:nvPr/>
        </p:nvPicPr>
        <p:blipFill>
          <a:blip r:embed="rId12"/>
          <a:stretch>
            <a:fillRect/>
          </a:stretch>
        </p:blipFill>
        <p:spPr>
          <a:xfrm>
            <a:off x="8834298" y="3926566"/>
            <a:ext cx="2627604" cy="2060627"/>
          </a:xfrm>
          <a:prstGeom prst="rect">
            <a:avLst/>
          </a:prstGeom>
        </p:spPr>
      </p:pic>
    </p:spTree>
    <p:custDataLst>
      <p:tags r:id="rId2"/>
    </p:custDataLst>
    <p:extLst>
      <p:ext uri="{BB962C8B-B14F-4D97-AF65-F5344CB8AC3E}">
        <p14:creationId xmlns:p14="http://schemas.microsoft.com/office/powerpoint/2010/main" val="38332758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22" presetClass="entr" presetSubtype="4"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wipe(down)">
                                      <p:cBhvr>
                                        <p:cTn id="30" dur="500"/>
                                        <p:tgtEl>
                                          <p:spTgt spid="61"/>
                                        </p:tgtEl>
                                      </p:cBhvr>
                                    </p:animEffect>
                                  </p:childTnLst>
                                </p:cTn>
                              </p:par>
                              <p:par>
                                <p:cTn id="31" presetID="2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down)">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878488"/>
            <a:ext cx="10078838" cy="646331"/>
          </a:xfrm>
          <a:prstGeom prst="rect">
            <a:avLst/>
          </a:prstGeom>
          <a:noFill/>
        </p:spPr>
        <p:txBody>
          <a:bodyPr wrap="square" rtlCol="0">
            <a:spAutoFit/>
          </a:bodyPr>
          <a:lstStyle/>
          <a:p>
            <a:r>
              <a:rPr lang="zh-CN" altLang="en-US" sz="3600" b="1" dirty="0">
                <a:solidFill>
                  <a:srgbClr val="FF0000"/>
                </a:solidFill>
              </a:rPr>
              <a:t>例题</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1926238"/>
            <a:ext cx="10078838" cy="954107"/>
          </a:xfrm>
          <a:prstGeom prst="rect">
            <a:avLst/>
          </a:prstGeom>
          <a:noFill/>
        </p:spPr>
        <p:txBody>
          <a:bodyPr wrap="square" rtlCol="0">
            <a:spAutoFit/>
          </a:bodyPr>
          <a:lstStyle/>
          <a:p>
            <a:r>
              <a:rPr lang="zh-CN" altLang="en-US" sz="2800" b="1" dirty="0">
                <a:latin typeface="+mn-ea"/>
              </a:rPr>
              <a:t>例</a:t>
            </a:r>
            <a:r>
              <a:rPr lang="en-US" altLang="zh-CN" sz="2800" b="1" dirty="0">
                <a:latin typeface="+mn-ea"/>
              </a:rPr>
              <a:t>4.5 </a:t>
            </a:r>
            <a:r>
              <a:rPr lang="zh-CN" altLang="en-US" sz="2800" b="1" dirty="0">
                <a:latin typeface="+mn-ea"/>
              </a:rPr>
              <a:t>已知图</a:t>
            </a:r>
            <a:r>
              <a:rPr lang="en-US" altLang="zh-CN" sz="2800" b="1" dirty="0">
                <a:latin typeface="+mn-ea"/>
              </a:rPr>
              <a:t>4.21(a)</a:t>
            </a:r>
            <a:r>
              <a:rPr lang="zh-CN" altLang="en-US" sz="2800" b="1" dirty="0">
                <a:latin typeface="+mn-ea"/>
              </a:rPr>
              <a:t>所示电路。求在电源角频率分别为</a:t>
            </a:r>
            <a:r>
              <a:rPr lang="en-US" altLang="zh-CN" sz="2800" b="1" dirty="0">
                <a:latin typeface="+mn-ea"/>
              </a:rPr>
              <a:t>ω=1 rad/s</a:t>
            </a:r>
            <a:r>
              <a:rPr lang="zh-CN" altLang="en-US" sz="2800" b="1" dirty="0">
                <a:latin typeface="+mn-ea"/>
              </a:rPr>
              <a:t>，</a:t>
            </a:r>
            <a:r>
              <a:rPr lang="en-US" altLang="zh-CN" sz="2800" b="1" dirty="0">
                <a:latin typeface="+mn-ea"/>
              </a:rPr>
              <a:t>ω=4 rad/s</a:t>
            </a:r>
            <a:r>
              <a:rPr lang="zh-CN" altLang="en-US" sz="2800" b="1" dirty="0">
                <a:latin typeface="+mn-ea"/>
              </a:rPr>
              <a:t>下的最简串联等效电路。  </a:t>
            </a:r>
          </a:p>
        </p:txBody>
      </p:sp>
      <p:grpSp>
        <p:nvGrpSpPr>
          <p:cNvPr id="43" name="组合 42">
            <a:extLst>
              <a:ext uri="{FF2B5EF4-FFF2-40B4-BE49-F238E27FC236}">
                <a16:creationId xmlns:a16="http://schemas.microsoft.com/office/drawing/2014/main" id="{93C58263-E70E-449D-8FBA-D427923324C9}"/>
              </a:ext>
            </a:extLst>
          </p:cNvPr>
          <p:cNvGrpSpPr/>
          <p:nvPr/>
        </p:nvGrpSpPr>
        <p:grpSpPr>
          <a:xfrm>
            <a:off x="913012" y="3102526"/>
            <a:ext cx="677664" cy="523220"/>
            <a:chOff x="1630530" y="3167367"/>
            <a:chExt cx="677664" cy="523220"/>
          </a:xfrm>
        </p:grpSpPr>
        <p:sp>
          <p:nvSpPr>
            <p:cNvPr id="44" name="矩形: 圆角 43">
              <a:extLst>
                <a:ext uri="{FF2B5EF4-FFF2-40B4-BE49-F238E27FC236}">
                  <a16:creationId xmlns:a16="http://schemas.microsoft.com/office/drawing/2014/main" id="{C0DF6B62-3AEA-4C91-9B48-31890A823796}"/>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EDC9D305-8AC2-4E3D-86AB-70771D94ADE7}"/>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52" name="文本框 51">
            <a:extLst>
              <a:ext uri="{FF2B5EF4-FFF2-40B4-BE49-F238E27FC236}">
                <a16:creationId xmlns:a16="http://schemas.microsoft.com/office/drawing/2014/main" id="{9D82886D-019D-4589-A59F-54C30513BA0E}"/>
              </a:ext>
            </a:extLst>
          </p:cNvPr>
          <p:cNvSpPr txBox="1"/>
          <p:nvPr/>
        </p:nvSpPr>
        <p:spPr>
          <a:xfrm>
            <a:off x="1590675" y="3098617"/>
            <a:ext cx="5664198" cy="523220"/>
          </a:xfrm>
          <a:prstGeom prst="rect">
            <a:avLst/>
          </a:prstGeom>
          <a:noFill/>
        </p:spPr>
        <p:txBody>
          <a:bodyPr wrap="square" rtlCol="0">
            <a:spAutoFit/>
          </a:bodyPr>
          <a:lstStyle/>
          <a:p>
            <a:r>
              <a:rPr lang="en-US" altLang="zh-CN" sz="2800" b="1" dirty="0">
                <a:latin typeface="+mn-ea"/>
              </a:rPr>
              <a:t>(1)</a:t>
            </a:r>
            <a:r>
              <a:rPr lang="zh-CN" altLang="en-US" sz="2800" b="1" dirty="0">
                <a:latin typeface="+mn-ea"/>
              </a:rPr>
              <a:t>当</a:t>
            </a:r>
            <a:r>
              <a:rPr lang="el-GR" altLang="zh-CN" sz="2800" b="1" dirty="0">
                <a:latin typeface="+mn-ea"/>
              </a:rPr>
              <a:t>ω=1 </a:t>
            </a:r>
            <a:r>
              <a:rPr lang="en-US" altLang="zh-CN" sz="2800" b="1" dirty="0">
                <a:latin typeface="+mn-ea"/>
              </a:rPr>
              <a:t>rad/s</a:t>
            </a:r>
            <a:r>
              <a:rPr lang="zh-CN" altLang="en-US" sz="2800" b="1" dirty="0">
                <a:latin typeface="+mn-ea"/>
              </a:rPr>
              <a:t>时</a:t>
            </a:r>
          </a:p>
        </p:txBody>
      </p:sp>
      <p:graphicFrame>
        <p:nvGraphicFramePr>
          <p:cNvPr id="2" name="对象 1">
            <a:extLst>
              <a:ext uri="{FF2B5EF4-FFF2-40B4-BE49-F238E27FC236}">
                <a16:creationId xmlns:a16="http://schemas.microsoft.com/office/drawing/2014/main" id="{DC09173F-C33D-435B-B15B-6DE18E1E856B}"/>
              </a:ext>
            </a:extLst>
          </p:cNvPr>
          <p:cNvGraphicFramePr>
            <a:graphicFrameLocks noChangeAspect="1"/>
          </p:cNvGraphicFramePr>
          <p:nvPr>
            <p:extLst>
              <p:ext uri="{D42A27DB-BD31-4B8C-83A1-F6EECF244321}">
                <p14:modId xmlns:p14="http://schemas.microsoft.com/office/powerpoint/2010/main" val="1235857887"/>
              </p:ext>
            </p:extLst>
          </p:nvPr>
        </p:nvGraphicFramePr>
        <p:xfrm>
          <a:off x="2132013" y="3840109"/>
          <a:ext cx="4333875" cy="819150"/>
        </p:xfrm>
        <a:graphic>
          <a:graphicData uri="http://schemas.openxmlformats.org/presentationml/2006/ole">
            <mc:AlternateContent xmlns:mc="http://schemas.openxmlformats.org/markup-compatibility/2006">
              <mc:Choice xmlns:v="urn:schemas-microsoft-com:vml" Requires="v">
                <p:oleObj spid="_x0000_s147499" name="Equation" r:id="rId5" imgW="4333900" imgH="819392" progId="Equation.DSMT4">
                  <p:embed/>
                </p:oleObj>
              </mc:Choice>
              <mc:Fallback>
                <p:oleObj name="Equation" r:id="rId5" imgW="4333900" imgH="819392" progId="Equation.DSMT4">
                  <p:embed/>
                  <p:pic>
                    <p:nvPicPr>
                      <p:cNvPr id="0" name=""/>
                      <p:cNvPicPr/>
                      <p:nvPr/>
                    </p:nvPicPr>
                    <p:blipFill>
                      <a:blip r:embed="rId6"/>
                      <a:stretch>
                        <a:fillRect/>
                      </a:stretch>
                    </p:blipFill>
                    <p:spPr>
                      <a:xfrm>
                        <a:off x="2132013" y="3840109"/>
                        <a:ext cx="4333875" cy="819150"/>
                      </a:xfrm>
                      <a:prstGeom prst="rect">
                        <a:avLst/>
                      </a:prstGeom>
                    </p:spPr>
                  </p:pic>
                </p:oleObj>
              </mc:Fallback>
            </mc:AlternateContent>
          </a:graphicData>
        </a:graphic>
      </p:graphicFrame>
      <p:sp>
        <p:nvSpPr>
          <p:cNvPr id="3" name="矩形 2">
            <a:extLst>
              <a:ext uri="{FF2B5EF4-FFF2-40B4-BE49-F238E27FC236}">
                <a16:creationId xmlns:a16="http://schemas.microsoft.com/office/drawing/2014/main" id="{7CB82D40-3DC4-4CCD-82A7-97A5731CD09B}"/>
              </a:ext>
            </a:extLst>
          </p:cNvPr>
          <p:cNvSpPr/>
          <p:nvPr/>
        </p:nvSpPr>
        <p:spPr>
          <a:xfrm>
            <a:off x="1590675" y="4877531"/>
            <a:ext cx="3775393" cy="523220"/>
          </a:xfrm>
          <a:prstGeom prst="rect">
            <a:avLst/>
          </a:prstGeom>
        </p:spPr>
        <p:txBody>
          <a:bodyPr wrap="none">
            <a:spAutoFit/>
          </a:bodyPr>
          <a:lstStyle/>
          <a:p>
            <a:pPr>
              <a:defRPr/>
            </a:pPr>
            <a:r>
              <a:rPr lang="zh-CN" altLang="en-US" sz="2800" b="1" dirty="0">
                <a:latin typeface="+mn-ea"/>
              </a:rPr>
              <a:t>相应的相量模型如右图</a:t>
            </a:r>
            <a:endParaRPr lang="en-US" altLang="zh-CN" sz="2800" b="1" dirty="0">
              <a:latin typeface="+mn-ea"/>
            </a:endParaRPr>
          </a:p>
        </p:txBody>
      </p:sp>
      <p:pic>
        <p:nvPicPr>
          <p:cNvPr id="5" name="图片 4">
            <a:extLst>
              <a:ext uri="{FF2B5EF4-FFF2-40B4-BE49-F238E27FC236}">
                <a16:creationId xmlns:a16="http://schemas.microsoft.com/office/drawing/2014/main" id="{FA6865F8-9D07-42FE-B9B3-8D164095FDF5}"/>
              </a:ext>
            </a:extLst>
          </p:cNvPr>
          <p:cNvPicPr>
            <a:picLocks noChangeAspect="1"/>
          </p:cNvPicPr>
          <p:nvPr/>
        </p:nvPicPr>
        <p:blipFill rotWithShape="1">
          <a:blip r:embed="rId7"/>
          <a:srcRect b="20286"/>
          <a:stretch/>
        </p:blipFill>
        <p:spPr>
          <a:xfrm>
            <a:off x="8291348" y="4877531"/>
            <a:ext cx="3688400" cy="1739796"/>
          </a:xfrm>
          <a:prstGeom prst="rect">
            <a:avLst/>
          </a:prstGeom>
        </p:spPr>
      </p:pic>
      <p:pic>
        <p:nvPicPr>
          <p:cNvPr id="6" name="图片 5">
            <a:extLst>
              <a:ext uri="{FF2B5EF4-FFF2-40B4-BE49-F238E27FC236}">
                <a16:creationId xmlns:a16="http://schemas.microsoft.com/office/drawing/2014/main" id="{BF49D89C-595C-4F0B-8A95-6DA4CDC2835D}"/>
              </a:ext>
            </a:extLst>
          </p:cNvPr>
          <p:cNvPicPr>
            <a:picLocks noChangeAspect="1"/>
          </p:cNvPicPr>
          <p:nvPr/>
        </p:nvPicPr>
        <p:blipFill>
          <a:blip r:embed="rId8"/>
          <a:stretch>
            <a:fillRect/>
          </a:stretch>
        </p:blipFill>
        <p:spPr>
          <a:xfrm>
            <a:off x="8291348" y="2819401"/>
            <a:ext cx="3688400" cy="2182557"/>
          </a:xfrm>
          <a:prstGeom prst="rect">
            <a:avLst/>
          </a:prstGeom>
        </p:spPr>
      </p:pic>
      <p:graphicFrame>
        <p:nvGraphicFramePr>
          <p:cNvPr id="153" name="Object 131">
            <a:extLst>
              <a:ext uri="{FF2B5EF4-FFF2-40B4-BE49-F238E27FC236}">
                <a16:creationId xmlns:a16="http://schemas.microsoft.com/office/drawing/2014/main" id="{BE9F2F9F-E368-4479-A6F2-358554A65C1E}"/>
              </a:ext>
            </a:extLst>
          </p:cNvPr>
          <p:cNvGraphicFramePr>
            <a:graphicFrameLocks noChangeAspect="1"/>
          </p:cNvGraphicFramePr>
          <p:nvPr>
            <p:extLst>
              <p:ext uri="{D42A27DB-BD31-4B8C-83A1-F6EECF244321}">
                <p14:modId xmlns:p14="http://schemas.microsoft.com/office/powerpoint/2010/main" val="70600218"/>
              </p:ext>
            </p:extLst>
          </p:nvPr>
        </p:nvGraphicFramePr>
        <p:xfrm>
          <a:off x="2110056" y="5619023"/>
          <a:ext cx="5638800" cy="1111250"/>
        </p:xfrm>
        <a:graphic>
          <a:graphicData uri="http://schemas.openxmlformats.org/presentationml/2006/ole">
            <mc:AlternateContent xmlns:mc="http://schemas.openxmlformats.org/markup-compatibility/2006">
              <mc:Choice xmlns:v="urn:schemas-microsoft-com:vml" Requires="v">
                <p:oleObj spid="_x0000_s147500" name="公式" r:id="rId9" imgW="1600200" imgH="317500" progId="Equation.3">
                  <p:embed/>
                </p:oleObj>
              </mc:Choice>
              <mc:Fallback>
                <p:oleObj name="公式" r:id="rId9" imgW="1600200" imgH="317500" progId="Equation.3">
                  <p:embed/>
                  <p:pic>
                    <p:nvPicPr>
                      <p:cNvPr id="67715" name="Object 131">
                        <a:extLst>
                          <a:ext uri="{FF2B5EF4-FFF2-40B4-BE49-F238E27FC236}">
                            <a16:creationId xmlns:a16="http://schemas.microsoft.com/office/drawing/2014/main" id="{9315FF2F-EA56-4D19-B4FA-71D0303DC6F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0056" y="5619023"/>
                        <a:ext cx="56388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2815278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down)">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down)">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nodeType="clickEffect">
                                  <p:stCondLst>
                                    <p:cond delay="0"/>
                                  </p:stCondLst>
                                  <p:childTnLst>
                                    <p:set>
                                      <p:cBhvr>
                                        <p:cTn id="44" dur="1" fill="hold">
                                          <p:stCondLst>
                                            <p:cond delay="0"/>
                                          </p:stCondLst>
                                        </p:cTn>
                                        <p:tgtEl>
                                          <p:spTgt spid="153"/>
                                        </p:tgtEl>
                                        <p:attrNameLst>
                                          <p:attrName>style.visibility</p:attrName>
                                        </p:attrNameLst>
                                      </p:cBhvr>
                                      <p:to>
                                        <p:strVal val="visible"/>
                                      </p:to>
                                    </p:set>
                                    <p:anim calcmode="lin" valueType="num">
                                      <p:cBhvr>
                                        <p:cTn id="45" dur="500" fill="hold"/>
                                        <p:tgtEl>
                                          <p:spTgt spid="153"/>
                                        </p:tgtEl>
                                        <p:attrNameLst>
                                          <p:attrName>ppt_w</p:attrName>
                                        </p:attrNameLst>
                                      </p:cBhvr>
                                      <p:tavLst>
                                        <p:tav tm="0">
                                          <p:val>
                                            <p:fltVal val="0"/>
                                          </p:val>
                                        </p:tav>
                                        <p:tav tm="100000">
                                          <p:val>
                                            <p:strVal val="#ppt_w"/>
                                          </p:val>
                                        </p:tav>
                                      </p:tavLst>
                                    </p:anim>
                                    <p:anim calcmode="lin" valueType="num">
                                      <p:cBhvr>
                                        <p:cTn id="46" dur="500" fill="hold"/>
                                        <p:tgtEl>
                                          <p:spTgt spid="1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52" grpId="0"/>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878488"/>
            <a:ext cx="10078838" cy="646331"/>
          </a:xfrm>
          <a:prstGeom prst="rect">
            <a:avLst/>
          </a:prstGeom>
          <a:noFill/>
        </p:spPr>
        <p:txBody>
          <a:bodyPr wrap="square" rtlCol="0">
            <a:spAutoFit/>
          </a:bodyPr>
          <a:lstStyle/>
          <a:p>
            <a:r>
              <a:rPr lang="zh-CN" altLang="en-US" sz="3600" b="1" dirty="0">
                <a:solidFill>
                  <a:srgbClr val="FF0000"/>
                </a:solidFill>
              </a:rPr>
              <a:t>例题</a:t>
            </a:r>
          </a:p>
        </p:txBody>
      </p:sp>
      <p:sp>
        <p:nvSpPr>
          <p:cNvPr id="10" name="文本框 9">
            <a:extLst>
              <a:ext uri="{FF2B5EF4-FFF2-40B4-BE49-F238E27FC236}">
                <a16:creationId xmlns:a16="http://schemas.microsoft.com/office/drawing/2014/main" id="{BE53B041-B977-4E61-B440-29D09B66AFDC}"/>
              </a:ext>
            </a:extLst>
          </p:cNvPr>
          <p:cNvSpPr txBox="1"/>
          <p:nvPr/>
        </p:nvSpPr>
        <p:spPr>
          <a:xfrm>
            <a:off x="913012" y="1926238"/>
            <a:ext cx="10078838" cy="954107"/>
          </a:xfrm>
          <a:prstGeom prst="rect">
            <a:avLst/>
          </a:prstGeom>
          <a:noFill/>
        </p:spPr>
        <p:txBody>
          <a:bodyPr wrap="square" rtlCol="0">
            <a:spAutoFit/>
          </a:bodyPr>
          <a:lstStyle/>
          <a:p>
            <a:r>
              <a:rPr lang="zh-CN" altLang="en-US" sz="2800" b="1" dirty="0">
                <a:latin typeface="+mn-ea"/>
              </a:rPr>
              <a:t>例</a:t>
            </a:r>
            <a:r>
              <a:rPr lang="en-US" altLang="zh-CN" sz="2800" b="1" dirty="0">
                <a:latin typeface="+mn-ea"/>
              </a:rPr>
              <a:t>4.5 </a:t>
            </a:r>
            <a:r>
              <a:rPr lang="zh-CN" altLang="en-US" sz="2800" b="1" dirty="0">
                <a:latin typeface="+mn-ea"/>
              </a:rPr>
              <a:t>已知图</a:t>
            </a:r>
            <a:r>
              <a:rPr lang="en-US" altLang="zh-CN" sz="2800" b="1" dirty="0">
                <a:latin typeface="+mn-ea"/>
              </a:rPr>
              <a:t>4.21(a)</a:t>
            </a:r>
            <a:r>
              <a:rPr lang="zh-CN" altLang="en-US" sz="2800" b="1" dirty="0">
                <a:latin typeface="+mn-ea"/>
              </a:rPr>
              <a:t>所示电路。求在电源角频率分别为</a:t>
            </a:r>
            <a:r>
              <a:rPr lang="en-US" altLang="zh-CN" sz="2800" b="1" dirty="0">
                <a:latin typeface="+mn-ea"/>
              </a:rPr>
              <a:t>ω=1 rad/s</a:t>
            </a:r>
            <a:r>
              <a:rPr lang="zh-CN" altLang="en-US" sz="2800" b="1" dirty="0">
                <a:latin typeface="+mn-ea"/>
              </a:rPr>
              <a:t>，</a:t>
            </a:r>
            <a:r>
              <a:rPr lang="en-US" altLang="zh-CN" sz="2800" b="1" dirty="0">
                <a:latin typeface="+mn-ea"/>
              </a:rPr>
              <a:t>ω=4 rad/s</a:t>
            </a:r>
            <a:r>
              <a:rPr lang="zh-CN" altLang="en-US" sz="2800" b="1" dirty="0">
                <a:latin typeface="+mn-ea"/>
              </a:rPr>
              <a:t>下的最简串联等效电路。  </a:t>
            </a:r>
          </a:p>
        </p:txBody>
      </p:sp>
      <p:grpSp>
        <p:nvGrpSpPr>
          <p:cNvPr id="43" name="组合 42">
            <a:extLst>
              <a:ext uri="{FF2B5EF4-FFF2-40B4-BE49-F238E27FC236}">
                <a16:creationId xmlns:a16="http://schemas.microsoft.com/office/drawing/2014/main" id="{93C58263-E70E-449D-8FBA-D427923324C9}"/>
              </a:ext>
            </a:extLst>
          </p:cNvPr>
          <p:cNvGrpSpPr/>
          <p:nvPr/>
        </p:nvGrpSpPr>
        <p:grpSpPr>
          <a:xfrm>
            <a:off x="913012" y="3102526"/>
            <a:ext cx="677664" cy="523220"/>
            <a:chOff x="1630530" y="3167367"/>
            <a:chExt cx="677664" cy="523220"/>
          </a:xfrm>
        </p:grpSpPr>
        <p:sp>
          <p:nvSpPr>
            <p:cNvPr id="44" name="矩形: 圆角 43">
              <a:extLst>
                <a:ext uri="{FF2B5EF4-FFF2-40B4-BE49-F238E27FC236}">
                  <a16:creationId xmlns:a16="http://schemas.microsoft.com/office/drawing/2014/main" id="{C0DF6B62-3AEA-4C91-9B48-31890A823796}"/>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EDC9D305-8AC2-4E3D-86AB-70771D94ADE7}"/>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52" name="文本框 51">
            <a:extLst>
              <a:ext uri="{FF2B5EF4-FFF2-40B4-BE49-F238E27FC236}">
                <a16:creationId xmlns:a16="http://schemas.microsoft.com/office/drawing/2014/main" id="{9D82886D-019D-4589-A59F-54C30513BA0E}"/>
              </a:ext>
            </a:extLst>
          </p:cNvPr>
          <p:cNvSpPr txBox="1"/>
          <p:nvPr/>
        </p:nvSpPr>
        <p:spPr>
          <a:xfrm>
            <a:off x="1590675" y="3098617"/>
            <a:ext cx="7105650" cy="1384995"/>
          </a:xfrm>
          <a:prstGeom prst="rect">
            <a:avLst/>
          </a:prstGeom>
          <a:noFill/>
        </p:spPr>
        <p:txBody>
          <a:bodyPr wrap="square" rtlCol="0">
            <a:spAutoFit/>
          </a:bodyPr>
          <a:lstStyle/>
          <a:p>
            <a:r>
              <a:rPr lang="zh-CN" altLang="en-US" sz="2800" b="1" dirty="0">
                <a:latin typeface="+mn-ea"/>
              </a:rPr>
              <a:t>由此可见，当</a:t>
            </a:r>
            <a:r>
              <a:rPr lang="en-US" altLang="zh-CN" sz="2800" b="1" dirty="0">
                <a:latin typeface="+mn-ea"/>
              </a:rPr>
              <a:t>ω=1 rad/s</a:t>
            </a:r>
            <a:r>
              <a:rPr lang="zh-CN" altLang="en-US" sz="2800" b="1" dirty="0">
                <a:latin typeface="+mn-ea"/>
              </a:rPr>
              <a:t>时，电路呈容性，可等效为</a:t>
            </a:r>
            <a:r>
              <a:rPr lang="en-US" altLang="zh-CN" sz="2800" b="1" dirty="0">
                <a:latin typeface="+mn-ea"/>
              </a:rPr>
              <a:t>R=1.8 Ω</a:t>
            </a:r>
            <a:r>
              <a:rPr lang="zh-CN" altLang="en-US" sz="2800" b="1" dirty="0">
                <a:latin typeface="+mn-ea"/>
              </a:rPr>
              <a:t>电阻与一个</a:t>
            </a:r>
            <a:r>
              <a:rPr lang="en-US" altLang="zh-CN" sz="2800" b="1" dirty="0">
                <a:latin typeface="+mn-ea"/>
              </a:rPr>
              <a:t>X</a:t>
            </a:r>
            <a:r>
              <a:rPr lang="en-US" altLang="zh-CN" sz="2800" b="1" baseline="-25000" dirty="0">
                <a:latin typeface="+mn-ea"/>
              </a:rPr>
              <a:t>C</a:t>
            </a:r>
            <a:r>
              <a:rPr lang="en-US" altLang="zh-CN" sz="2800" b="1" dirty="0">
                <a:latin typeface="+mn-ea"/>
              </a:rPr>
              <a:t>=0.15 Ω </a:t>
            </a:r>
            <a:r>
              <a:rPr lang="zh-CN" altLang="en-US" sz="2800" b="1" dirty="0">
                <a:latin typeface="+mn-ea"/>
              </a:rPr>
              <a:t>的电容相串联，如右图所示</a:t>
            </a:r>
          </a:p>
        </p:txBody>
      </p:sp>
      <p:sp>
        <p:nvSpPr>
          <p:cNvPr id="3" name="矩形 2">
            <a:extLst>
              <a:ext uri="{FF2B5EF4-FFF2-40B4-BE49-F238E27FC236}">
                <a16:creationId xmlns:a16="http://schemas.microsoft.com/office/drawing/2014/main" id="{7CB82D40-3DC4-4CCD-82A7-97A5731CD09B}"/>
              </a:ext>
            </a:extLst>
          </p:cNvPr>
          <p:cNvSpPr/>
          <p:nvPr/>
        </p:nvSpPr>
        <p:spPr>
          <a:xfrm>
            <a:off x="1590675" y="4701884"/>
            <a:ext cx="2698175" cy="523220"/>
          </a:xfrm>
          <a:prstGeom prst="rect">
            <a:avLst/>
          </a:prstGeom>
        </p:spPr>
        <p:txBody>
          <a:bodyPr wrap="none">
            <a:spAutoFit/>
          </a:bodyPr>
          <a:lstStyle/>
          <a:p>
            <a:pPr>
              <a:defRPr/>
            </a:pPr>
            <a:r>
              <a:rPr lang="zh-CN" altLang="en-US" sz="2800" b="1" dirty="0">
                <a:latin typeface="+mn-ea"/>
              </a:rPr>
              <a:t>其中电容参数：</a:t>
            </a:r>
          </a:p>
        </p:txBody>
      </p:sp>
      <p:pic>
        <p:nvPicPr>
          <p:cNvPr id="4" name="图片 3">
            <a:extLst>
              <a:ext uri="{FF2B5EF4-FFF2-40B4-BE49-F238E27FC236}">
                <a16:creationId xmlns:a16="http://schemas.microsoft.com/office/drawing/2014/main" id="{5C651532-EBB9-4C27-AA85-D180919AC187}"/>
              </a:ext>
            </a:extLst>
          </p:cNvPr>
          <p:cNvPicPr>
            <a:picLocks noChangeAspect="1"/>
          </p:cNvPicPr>
          <p:nvPr/>
        </p:nvPicPr>
        <p:blipFill rotWithShape="1">
          <a:blip r:embed="rId5"/>
          <a:srcRect b="21835"/>
          <a:stretch/>
        </p:blipFill>
        <p:spPr>
          <a:xfrm>
            <a:off x="9250597" y="3098617"/>
            <a:ext cx="1920406" cy="1596404"/>
          </a:xfrm>
          <a:prstGeom prst="rect">
            <a:avLst/>
          </a:prstGeom>
        </p:spPr>
      </p:pic>
      <p:graphicFrame>
        <p:nvGraphicFramePr>
          <p:cNvPr id="8" name="对象 7">
            <a:extLst>
              <a:ext uri="{FF2B5EF4-FFF2-40B4-BE49-F238E27FC236}">
                <a16:creationId xmlns:a16="http://schemas.microsoft.com/office/drawing/2014/main" id="{3A1AE923-BC29-43AE-8647-34F66E92BE3E}"/>
              </a:ext>
            </a:extLst>
          </p:cNvPr>
          <p:cNvGraphicFramePr>
            <a:graphicFrameLocks noChangeAspect="1"/>
          </p:cNvGraphicFramePr>
          <p:nvPr>
            <p:extLst>
              <p:ext uri="{D42A27DB-BD31-4B8C-83A1-F6EECF244321}">
                <p14:modId xmlns:p14="http://schemas.microsoft.com/office/powerpoint/2010/main" val="2767941751"/>
              </p:ext>
            </p:extLst>
          </p:nvPr>
        </p:nvGraphicFramePr>
        <p:xfrm>
          <a:off x="4443143" y="4483612"/>
          <a:ext cx="2688895" cy="1059938"/>
        </p:xfrm>
        <a:graphic>
          <a:graphicData uri="http://schemas.openxmlformats.org/presentationml/2006/ole">
            <mc:AlternateContent xmlns:mc="http://schemas.openxmlformats.org/markup-compatibility/2006">
              <mc:Choice xmlns:v="urn:schemas-microsoft-com:vml" Requires="v">
                <p:oleObj spid="_x0000_s148502" name="Equation" r:id="rId6" imgW="2295500" imgH="905018" progId="Equation.DSMT4">
                  <p:embed/>
                </p:oleObj>
              </mc:Choice>
              <mc:Fallback>
                <p:oleObj name="Equation" r:id="rId6" imgW="2295500" imgH="905018" progId="Equation.DSMT4">
                  <p:embed/>
                  <p:pic>
                    <p:nvPicPr>
                      <p:cNvPr id="0" name=""/>
                      <p:cNvPicPr/>
                      <p:nvPr/>
                    </p:nvPicPr>
                    <p:blipFill>
                      <a:blip r:embed="rId7"/>
                      <a:stretch>
                        <a:fillRect/>
                      </a:stretch>
                    </p:blipFill>
                    <p:spPr>
                      <a:xfrm>
                        <a:off x="4443143" y="4483612"/>
                        <a:ext cx="2688895" cy="1059938"/>
                      </a:xfrm>
                      <a:prstGeom prst="rect">
                        <a:avLst/>
                      </a:prstGeom>
                    </p:spPr>
                  </p:pic>
                </p:oleObj>
              </mc:Fallback>
            </mc:AlternateContent>
          </a:graphicData>
        </a:graphic>
      </p:graphicFrame>
      <p:sp>
        <p:nvSpPr>
          <p:cNvPr id="19" name="矩形 18">
            <a:extLst>
              <a:ext uri="{FF2B5EF4-FFF2-40B4-BE49-F238E27FC236}">
                <a16:creationId xmlns:a16="http://schemas.microsoft.com/office/drawing/2014/main" id="{8DFF1737-F4D4-4510-B0C6-68F1700B4A46}"/>
              </a:ext>
            </a:extLst>
          </p:cNvPr>
          <p:cNvSpPr/>
          <p:nvPr/>
        </p:nvSpPr>
        <p:spPr>
          <a:xfrm>
            <a:off x="1590674" y="5543550"/>
            <a:ext cx="7080785" cy="523220"/>
          </a:xfrm>
          <a:prstGeom prst="rect">
            <a:avLst/>
          </a:prstGeom>
        </p:spPr>
        <p:txBody>
          <a:bodyPr wrap="none">
            <a:spAutoFit/>
          </a:bodyPr>
          <a:lstStyle/>
          <a:p>
            <a:pPr>
              <a:defRPr/>
            </a:pPr>
            <a:r>
              <a:rPr lang="zh-CN" altLang="en-US" sz="2800" b="1" dirty="0">
                <a:latin typeface="+mn-ea"/>
              </a:rPr>
              <a:t>同理可得</a:t>
            </a:r>
            <a:r>
              <a:rPr lang="en-US" altLang="zh-CN" sz="2800" b="1" dirty="0">
                <a:latin typeface="+mn-ea"/>
              </a:rPr>
              <a:t>ω=4 rad/s</a:t>
            </a:r>
            <a:r>
              <a:rPr lang="zh-CN" altLang="en-US" sz="2800" b="1" dirty="0">
                <a:latin typeface="+mn-ea"/>
              </a:rPr>
              <a:t>下的最简串联等效电路</a:t>
            </a:r>
          </a:p>
        </p:txBody>
      </p:sp>
    </p:spTree>
    <p:custDataLst>
      <p:tags r:id="rId2"/>
    </p:custDataLst>
    <p:extLst>
      <p:ext uri="{BB962C8B-B14F-4D97-AF65-F5344CB8AC3E}">
        <p14:creationId xmlns:p14="http://schemas.microsoft.com/office/powerpoint/2010/main" val="4050489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down)">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3" grpId="0"/>
      <p:bldP spid="1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sp>
        <p:nvSpPr>
          <p:cNvPr id="27" name="Text Box 18">
            <a:extLst>
              <a:ext uri="{FF2B5EF4-FFF2-40B4-BE49-F238E27FC236}">
                <a16:creationId xmlns:a16="http://schemas.microsoft.com/office/drawing/2014/main" id="{CA23F859-AED8-4787-BBFA-B8AB694BD260}"/>
              </a:ext>
            </a:extLst>
          </p:cNvPr>
          <p:cNvSpPr txBox="1">
            <a:spLocks noChangeArrowheads="1"/>
          </p:cNvSpPr>
          <p:nvPr/>
        </p:nvSpPr>
        <p:spPr bwMode="auto">
          <a:xfrm>
            <a:off x="1065409" y="1010322"/>
            <a:ext cx="100391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en-US" altLang="zh-CN" sz="2800" b="1" dirty="0">
                <a:solidFill>
                  <a:srgbClr val="FF0000"/>
                </a:solidFill>
                <a:latin typeface="+mn-ea"/>
                <a:ea typeface="+mn-ea"/>
              </a:rPr>
              <a:t>2</a:t>
            </a:r>
            <a:r>
              <a:rPr kumimoji="1" lang="zh-CN" altLang="en-US" sz="2800" b="1" dirty="0">
                <a:solidFill>
                  <a:srgbClr val="FF0000"/>
                </a:solidFill>
                <a:latin typeface="+mn-ea"/>
                <a:ea typeface="+mn-ea"/>
              </a:rPr>
              <a:t>、</a:t>
            </a:r>
            <a:r>
              <a:rPr kumimoji="1" lang="en-US" altLang="zh-CN" sz="2800" b="1" dirty="0">
                <a:solidFill>
                  <a:srgbClr val="FF0000"/>
                </a:solidFill>
                <a:latin typeface="+mn-ea"/>
                <a:ea typeface="+mn-ea"/>
              </a:rPr>
              <a:t>RLC</a:t>
            </a:r>
            <a:r>
              <a:rPr kumimoji="1" lang="zh-CN" altLang="en-US" sz="2800" b="1" dirty="0">
                <a:solidFill>
                  <a:srgbClr val="FF0000"/>
                </a:solidFill>
                <a:latin typeface="+mn-ea"/>
                <a:ea typeface="+mn-ea"/>
              </a:rPr>
              <a:t>串联的交流电路 </a:t>
            </a:r>
          </a:p>
        </p:txBody>
      </p:sp>
      <p:pic>
        <p:nvPicPr>
          <p:cNvPr id="2" name="图片 1">
            <a:extLst>
              <a:ext uri="{FF2B5EF4-FFF2-40B4-BE49-F238E27FC236}">
                <a16:creationId xmlns:a16="http://schemas.microsoft.com/office/drawing/2014/main" id="{167B8B2F-1C90-4388-9957-4EA25575617F}"/>
              </a:ext>
            </a:extLst>
          </p:cNvPr>
          <p:cNvPicPr>
            <a:picLocks noChangeAspect="1"/>
          </p:cNvPicPr>
          <p:nvPr/>
        </p:nvPicPr>
        <p:blipFill>
          <a:blip r:embed="rId5"/>
          <a:stretch>
            <a:fillRect/>
          </a:stretch>
        </p:blipFill>
        <p:spPr>
          <a:xfrm>
            <a:off x="2114550" y="1533542"/>
            <a:ext cx="7791363" cy="2353260"/>
          </a:xfrm>
          <a:prstGeom prst="rect">
            <a:avLst/>
          </a:prstGeom>
        </p:spPr>
      </p:pic>
      <p:sp>
        <p:nvSpPr>
          <p:cNvPr id="83" name="Text Box 121">
            <a:extLst>
              <a:ext uri="{FF2B5EF4-FFF2-40B4-BE49-F238E27FC236}">
                <a16:creationId xmlns:a16="http://schemas.microsoft.com/office/drawing/2014/main" id="{F6C46537-C338-43F4-A244-4B7F88EAE3EF}"/>
              </a:ext>
            </a:extLst>
          </p:cNvPr>
          <p:cNvSpPr txBox="1">
            <a:spLocks noChangeArrowheads="1"/>
          </p:cNvSpPr>
          <p:nvPr/>
        </p:nvSpPr>
        <p:spPr bwMode="auto">
          <a:xfrm>
            <a:off x="1065409" y="3886802"/>
            <a:ext cx="1401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dirty="0">
                <a:latin typeface="+mn-ea"/>
                <a:ea typeface="+mn-ea"/>
              </a:rPr>
              <a:t>由</a:t>
            </a:r>
            <a:r>
              <a:rPr kumimoji="1" lang="en-US" altLang="zh-CN" b="1" dirty="0">
                <a:latin typeface="+mn-ea"/>
                <a:ea typeface="+mn-ea"/>
              </a:rPr>
              <a:t>KVL</a:t>
            </a:r>
            <a:r>
              <a:rPr kumimoji="1" lang="zh-CN" altLang="en-US" b="1" dirty="0">
                <a:latin typeface="+mn-ea"/>
                <a:ea typeface="+mn-ea"/>
              </a:rPr>
              <a:t>：</a:t>
            </a:r>
          </a:p>
        </p:txBody>
      </p:sp>
      <p:graphicFrame>
        <p:nvGraphicFramePr>
          <p:cNvPr id="3" name="对象 2">
            <a:extLst>
              <a:ext uri="{FF2B5EF4-FFF2-40B4-BE49-F238E27FC236}">
                <a16:creationId xmlns:a16="http://schemas.microsoft.com/office/drawing/2014/main" id="{DB49C4B5-1129-43F8-A71A-38E4278A4293}"/>
              </a:ext>
            </a:extLst>
          </p:cNvPr>
          <p:cNvGraphicFramePr>
            <a:graphicFrameLocks noChangeAspect="1"/>
          </p:cNvGraphicFramePr>
          <p:nvPr>
            <p:extLst>
              <p:ext uri="{D42A27DB-BD31-4B8C-83A1-F6EECF244321}">
                <p14:modId xmlns:p14="http://schemas.microsoft.com/office/powerpoint/2010/main" val="2563553338"/>
              </p:ext>
            </p:extLst>
          </p:nvPr>
        </p:nvGraphicFramePr>
        <p:xfrm>
          <a:off x="2466755" y="3743927"/>
          <a:ext cx="4968351" cy="2828516"/>
        </p:xfrm>
        <a:graphic>
          <a:graphicData uri="http://schemas.openxmlformats.org/presentationml/2006/ole">
            <mc:AlternateContent xmlns:mc="http://schemas.openxmlformats.org/markup-compatibility/2006">
              <mc:Choice xmlns:v="urn:schemas-microsoft-com:vml" Requires="v">
                <p:oleObj spid="_x0000_s149524" name="Equation" r:id="rId6" imgW="2565360" imgH="1460160" progId="Equation.DSMT4">
                  <p:embed/>
                </p:oleObj>
              </mc:Choice>
              <mc:Fallback>
                <p:oleObj name="Equation" r:id="rId6" imgW="2565360" imgH="1460160" progId="Equation.DSMT4">
                  <p:embed/>
                  <p:pic>
                    <p:nvPicPr>
                      <p:cNvPr id="0" name=""/>
                      <p:cNvPicPr/>
                      <p:nvPr/>
                    </p:nvPicPr>
                    <p:blipFill>
                      <a:blip r:embed="rId7"/>
                      <a:stretch>
                        <a:fillRect/>
                      </a:stretch>
                    </p:blipFill>
                    <p:spPr>
                      <a:xfrm>
                        <a:off x="2466755" y="3743927"/>
                        <a:ext cx="4968351" cy="2828516"/>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5805982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slide(fromTop)">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83"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sp>
        <p:nvSpPr>
          <p:cNvPr id="27" name="Text Box 18">
            <a:extLst>
              <a:ext uri="{FF2B5EF4-FFF2-40B4-BE49-F238E27FC236}">
                <a16:creationId xmlns:a16="http://schemas.microsoft.com/office/drawing/2014/main" id="{CA23F859-AED8-4787-BBFA-B8AB694BD260}"/>
              </a:ext>
            </a:extLst>
          </p:cNvPr>
          <p:cNvSpPr txBox="1">
            <a:spLocks noChangeArrowheads="1"/>
          </p:cNvSpPr>
          <p:nvPr/>
        </p:nvSpPr>
        <p:spPr bwMode="auto">
          <a:xfrm>
            <a:off x="1065409" y="1010322"/>
            <a:ext cx="100391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zh-CN" altLang="en-US" sz="2800" b="1" dirty="0">
                <a:latin typeface="+mn-ea"/>
                <a:ea typeface="+mn-ea"/>
              </a:rPr>
              <a:t>阻抗</a:t>
            </a:r>
            <a:r>
              <a:rPr kumimoji="1" lang="en-US" altLang="zh-CN" sz="2800" b="1" dirty="0">
                <a:latin typeface="+mn-ea"/>
                <a:ea typeface="+mn-ea"/>
              </a:rPr>
              <a:t>Z</a:t>
            </a:r>
            <a:r>
              <a:rPr kumimoji="1" lang="zh-CN" altLang="en-US" sz="2800" b="1" dirty="0">
                <a:latin typeface="+mn-ea"/>
                <a:ea typeface="+mn-ea"/>
              </a:rPr>
              <a:t>与电路性质的关系：</a:t>
            </a:r>
          </a:p>
        </p:txBody>
      </p:sp>
      <p:graphicFrame>
        <p:nvGraphicFramePr>
          <p:cNvPr id="10" name="对象 9">
            <a:extLst>
              <a:ext uri="{FF2B5EF4-FFF2-40B4-BE49-F238E27FC236}">
                <a16:creationId xmlns:a16="http://schemas.microsoft.com/office/drawing/2014/main" id="{330E61E9-F383-42A1-BAFB-45D6C9FC4760}"/>
              </a:ext>
            </a:extLst>
          </p:cNvPr>
          <p:cNvGraphicFramePr>
            <a:graphicFrameLocks noChangeAspect="1"/>
          </p:cNvGraphicFramePr>
          <p:nvPr>
            <p:extLst>
              <p:ext uri="{D42A27DB-BD31-4B8C-83A1-F6EECF244321}">
                <p14:modId xmlns:p14="http://schemas.microsoft.com/office/powerpoint/2010/main" val="2291217857"/>
              </p:ext>
            </p:extLst>
          </p:nvPr>
        </p:nvGraphicFramePr>
        <p:xfrm>
          <a:off x="3903663" y="1648627"/>
          <a:ext cx="4684090" cy="947721"/>
        </p:xfrm>
        <a:graphic>
          <a:graphicData uri="http://schemas.openxmlformats.org/presentationml/2006/ole">
            <mc:AlternateContent xmlns:mc="http://schemas.openxmlformats.org/markup-compatibility/2006">
              <mc:Choice xmlns:v="urn:schemas-microsoft-com:vml" Requires="v">
                <p:oleObj spid="_x0000_s150548" name="Equation" r:id="rId5" imgW="1942920" imgH="393480" progId="Equation.DSMT4">
                  <p:embed/>
                </p:oleObj>
              </mc:Choice>
              <mc:Fallback>
                <p:oleObj name="Equation" r:id="rId5" imgW="1942920" imgH="393480" progId="Equation.DSMT4">
                  <p:embed/>
                  <p:pic>
                    <p:nvPicPr>
                      <p:cNvPr id="7" name="对象 6">
                        <a:extLst>
                          <a:ext uri="{FF2B5EF4-FFF2-40B4-BE49-F238E27FC236}">
                            <a16:creationId xmlns:a16="http://schemas.microsoft.com/office/drawing/2014/main" id="{E7CA3DC1-DDAA-4EE4-AAE6-C5DC49A3C0C3}"/>
                          </a:ext>
                        </a:extLst>
                      </p:cNvPr>
                      <p:cNvPicPr/>
                      <p:nvPr/>
                    </p:nvPicPr>
                    <p:blipFill>
                      <a:blip r:embed="rId6"/>
                      <a:stretch>
                        <a:fillRect/>
                      </a:stretch>
                    </p:blipFill>
                    <p:spPr>
                      <a:xfrm>
                        <a:off x="3903663" y="1648627"/>
                        <a:ext cx="4684090" cy="947721"/>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CD36D6FF-EC3A-4BBD-B44F-DA52DFAB69F9}"/>
              </a:ext>
            </a:extLst>
          </p:cNvPr>
          <p:cNvSpPr/>
          <p:nvPr/>
        </p:nvSpPr>
        <p:spPr>
          <a:xfrm>
            <a:off x="1065408" y="2711434"/>
            <a:ext cx="10039153" cy="523220"/>
          </a:xfrm>
          <a:prstGeom prst="rect">
            <a:avLst/>
          </a:prstGeom>
        </p:spPr>
        <p:txBody>
          <a:bodyPr wrap="square">
            <a:spAutoFit/>
          </a:bodyPr>
          <a:lstStyle/>
          <a:p>
            <a:r>
              <a:rPr kumimoji="1" lang="el-GR" altLang="zh-CN" sz="2800" b="1" i="1" dirty="0">
                <a:latin typeface="Times New Roman" panose="02020603050405020304" pitchFamily="18" charset="0"/>
                <a:cs typeface="Times New Roman" panose="02020603050405020304" pitchFamily="18" charset="0"/>
              </a:rPr>
              <a:t>ω</a:t>
            </a:r>
            <a:r>
              <a:rPr kumimoji="1" lang="en-US" altLang="zh-CN" sz="2800" b="1" i="1" dirty="0">
                <a:latin typeface="Times New Roman" panose="02020603050405020304" pitchFamily="18" charset="0"/>
                <a:cs typeface="Times New Roman" panose="02020603050405020304" pitchFamily="18" charset="0"/>
              </a:rPr>
              <a:t>L</a:t>
            </a:r>
            <a:r>
              <a:rPr kumimoji="1" lang="en-US" altLang="zh-CN" sz="2800" b="1" dirty="0">
                <a:latin typeface="Times New Roman" panose="02020603050405020304" pitchFamily="18" charset="0"/>
                <a:cs typeface="Times New Roman" panose="02020603050405020304" pitchFamily="18" charset="0"/>
              </a:rPr>
              <a:t> &gt; 1</a:t>
            </a:r>
            <a:r>
              <a:rPr kumimoji="1" lang="en-US" altLang="zh-CN" sz="2800" b="1" i="1" dirty="0">
                <a:latin typeface="Times New Roman" panose="02020603050405020304" pitchFamily="18" charset="0"/>
                <a:cs typeface="Times New Roman" panose="02020603050405020304" pitchFamily="18" charset="0"/>
              </a:rPr>
              <a:t>/</a:t>
            </a:r>
            <a:r>
              <a:rPr kumimoji="1" lang="el-GR" altLang="zh-CN" sz="2800" b="1" i="1" dirty="0">
                <a:latin typeface="Times New Roman" panose="02020603050405020304" pitchFamily="18" charset="0"/>
                <a:cs typeface="Times New Roman" panose="02020603050405020304" pitchFamily="18" charset="0"/>
              </a:rPr>
              <a:t>ω</a:t>
            </a:r>
            <a:r>
              <a:rPr kumimoji="1" lang="en-US" altLang="zh-CN" sz="2800" b="1" i="1" dirty="0">
                <a:latin typeface="Times New Roman" panose="02020603050405020304" pitchFamily="18" charset="0"/>
                <a:cs typeface="Times New Roman" panose="02020603050405020304" pitchFamily="18" charset="0"/>
              </a:rPr>
              <a:t>C</a:t>
            </a:r>
            <a:r>
              <a:rPr kumimoji="1" lang="en-US" altLang="zh-CN" sz="2800" b="1" dirty="0">
                <a:latin typeface="Times New Roman" panose="02020603050405020304" pitchFamily="18" charset="0"/>
                <a:cs typeface="Times New Roman" panose="02020603050405020304" pitchFamily="18" charset="0"/>
              </a:rPr>
              <a:t> </a:t>
            </a:r>
            <a:r>
              <a:rPr kumimoji="1" lang="zh-CN" altLang="en-US" sz="2800" b="1" dirty="0">
                <a:latin typeface="Times New Roman" panose="02020603050405020304" pitchFamily="18" charset="0"/>
                <a:cs typeface="Times New Roman" panose="02020603050405020304" pitchFamily="18" charset="0"/>
              </a:rPr>
              <a:t>，</a:t>
            </a:r>
            <a:r>
              <a:rPr kumimoji="1" lang="en-US" altLang="zh-CN" sz="2800" b="1" i="1" dirty="0">
                <a:latin typeface="Times New Roman" panose="02020603050405020304" pitchFamily="18" charset="0"/>
                <a:cs typeface="Times New Roman" panose="02020603050405020304" pitchFamily="18" charset="0"/>
              </a:rPr>
              <a:t>X</a:t>
            </a:r>
            <a:r>
              <a:rPr kumimoji="1" lang="en-US" altLang="zh-CN" sz="2800" b="1" dirty="0">
                <a:latin typeface="Times New Roman" panose="02020603050405020304" pitchFamily="18" charset="0"/>
                <a:cs typeface="Times New Roman" panose="02020603050405020304" pitchFamily="18" charset="0"/>
              </a:rPr>
              <a:t>&gt;0</a:t>
            </a:r>
            <a:r>
              <a:rPr kumimoji="1" lang="zh-CN" altLang="en-US" sz="2800" b="1" dirty="0">
                <a:latin typeface="Times New Roman" panose="02020603050405020304" pitchFamily="18" charset="0"/>
                <a:cs typeface="Times New Roman" panose="02020603050405020304" pitchFamily="18" charset="0"/>
              </a:rPr>
              <a:t>， </a:t>
            </a:r>
            <a:r>
              <a:rPr kumimoji="1" lang="zh-CN" altLang="en-US" sz="2800" b="1" i="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baseline="-25000" dirty="0">
                <a:latin typeface="Times New Roman" panose="02020603050405020304" pitchFamily="18" charset="0"/>
                <a:cs typeface="Times New Roman" panose="02020603050405020304" pitchFamily="18" charset="0"/>
                <a:sym typeface="Symbol" panose="05050102010706020507" pitchFamily="18" charset="2"/>
              </a:rPr>
              <a:t>z</a:t>
            </a:r>
            <a:r>
              <a:rPr kumimoji="1" lang="en-US" altLang="zh-CN" sz="2800" b="1" dirty="0">
                <a:latin typeface="Times New Roman" panose="02020603050405020304" pitchFamily="18" charset="0"/>
                <a:cs typeface="Times New Roman" panose="02020603050405020304" pitchFamily="18" charset="0"/>
              </a:rPr>
              <a:t> &gt;0</a:t>
            </a:r>
            <a:r>
              <a:rPr kumimoji="1" lang="zh-CN" altLang="en-US" sz="2800" b="1" dirty="0">
                <a:latin typeface="+mn-ea"/>
              </a:rPr>
              <a:t>，电路为感性，电压领先电流；</a:t>
            </a:r>
          </a:p>
        </p:txBody>
      </p:sp>
      <p:sp>
        <p:nvSpPr>
          <p:cNvPr id="5" name="矩形 4">
            <a:extLst>
              <a:ext uri="{FF2B5EF4-FFF2-40B4-BE49-F238E27FC236}">
                <a16:creationId xmlns:a16="http://schemas.microsoft.com/office/drawing/2014/main" id="{CD39E95C-E6DF-4F31-B20C-62836C26C191}"/>
              </a:ext>
            </a:extLst>
          </p:cNvPr>
          <p:cNvSpPr/>
          <p:nvPr/>
        </p:nvSpPr>
        <p:spPr>
          <a:xfrm>
            <a:off x="1065408" y="3609975"/>
            <a:ext cx="9158276" cy="523220"/>
          </a:xfrm>
          <a:prstGeom prst="rect">
            <a:avLst/>
          </a:prstGeom>
        </p:spPr>
        <p:txBody>
          <a:bodyPr wrap="none">
            <a:spAutoFit/>
          </a:bodyPr>
          <a:lstStyle/>
          <a:p>
            <a:r>
              <a:rPr kumimoji="1" lang="el-GR" altLang="zh-CN" sz="2800" b="1" i="1" dirty="0">
                <a:latin typeface="Times New Roman" panose="02020603050405020304" pitchFamily="18" charset="0"/>
                <a:cs typeface="Times New Roman" panose="02020603050405020304" pitchFamily="18" charset="0"/>
              </a:rPr>
              <a:t>ω</a:t>
            </a:r>
            <a:r>
              <a:rPr kumimoji="1" lang="en-US" altLang="zh-CN" sz="2800" b="1" i="1" dirty="0">
                <a:latin typeface="Times New Roman" panose="02020603050405020304" pitchFamily="18" charset="0"/>
                <a:cs typeface="Times New Roman" panose="02020603050405020304" pitchFamily="18" charset="0"/>
              </a:rPr>
              <a:t>L</a:t>
            </a:r>
            <a:r>
              <a:rPr kumimoji="1" lang="en-US" altLang="zh-CN" sz="2800" b="1" dirty="0">
                <a:latin typeface="Times New Roman" panose="02020603050405020304" pitchFamily="18" charset="0"/>
                <a:cs typeface="Times New Roman" panose="02020603050405020304" pitchFamily="18" charset="0"/>
              </a:rPr>
              <a:t>&lt;1</a:t>
            </a:r>
            <a:r>
              <a:rPr kumimoji="1" lang="en-US" altLang="zh-CN" sz="2800" b="1" i="1" dirty="0">
                <a:latin typeface="Times New Roman" panose="02020603050405020304" pitchFamily="18" charset="0"/>
                <a:cs typeface="Times New Roman" panose="02020603050405020304" pitchFamily="18" charset="0"/>
              </a:rPr>
              <a:t>/</a:t>
            </a:r>
            <a:r>
              <a:rPr kumimoji="1" lang="el-GR" altLang="zh-CN" sz="2800" b="1" i="1" dirty="0">
                <a:latin typeface="Times New Roman" panose="02020603050405020304" pitchFamily="18" charset="0"/>
                <a:cs typeface="Times New Roman" panose="02020603050405020304" pitchFamily="18" charset="0"/>
              </a:rPr>
              <a:t>ω</a:t>
            </a:r>
            <a:r>
              <a:rPr kumimoji="1" lang="en-US" altLang="zh-CN" sz="2800" b="1" i="1" dirty="0">
                <a:latin typeface="Times New Roman" panose="02020603050405020304" pitchFamily="18" charset="0"/>
                <a:cs typeface="Times New Roman" panose="02020603050405020304" pitchFamily="18" charset="0"/>
              </a:rPr>
              <a:t>C</a:t>
            </a:r>
            <a:r>
              <a:rPr kumimoji="1" lang="en-US" altLang="zh-CN" sz="2800" b="1" dirty="0">
                <a:latin typeface="Times New Roman" panose="02020603050405020304" pitchFamily="18" charset="0"/>
                <a:cs typeface="Times New Roman" panose="02020603050405020304" pitchFamily="18" charset="0"/>
              </a:rPr>
              <a:t>   </a:t>
            </a:r>
            <a:r>
              <a:rPr kumimoji="1" lang="zh-CN" altLang="en-US" sz="2800" b="1" dirty="0">
                <a:latin typeface="Times New Roman" panose="02020603050405020304" pitchFamily="18" charset="0"/>
                <a:cs typeface="Times New Roman" panose="02020603050405020304" pitchFamily="18" charset="0"/>
              </a:rPr>
              <a:t>，</a:t>
            </a:r>
            <a:r>
              <a:rPr kumimoji="1" lang="en-US" altLang="zh-CN" sz="2800" b="1" i="1" dirty="0">
                <a:latin typeface="Times New Roman" panose="02020603050405020304" pitchFamily="18" charset="0"/>
                <a:cs typeface="Times New Roman" panose="02020603050405020304" pitchFamily="18" charset="0"/>
              </a:rPr>
              <a:t>X</a:t>
            </a:r>
            <a:r>
              <a:rPr kumimoji="1" lang="en-US" altLang="zh-CN" sz="2800" b="1" dirty="0">
                <a:latin typeface="Times New Roman" panose="02020603050405020304" pitchFamily="18" charset="0"/>
                <a:cs typeface="Times New Roman" panose="02020603050405020304" pitchFamily="18" charset="0"/>
              </a:rPr>
              <a:t>&lt;0</a:t>
            </a:r>
            <a:r>
              <a:rPr kumimoji="1" lang="zh-CN" altLang="en-US" sz="2800" b="1" dirty="0">
                <a:latin typeface="Times New Roman" panose="02020603050405020304" pitchFamily="18" charset="0"/>
                <a:cs typeface="Times New Roman" panose="02020603050405020304" pitchFamily="18" charset="0"/>
              </a:rPr>
              <a:t>， </a:t>
            </a:r>
            <a:r>
              <a:rPr kumimoji="1" lang="zh-CN" altLang="en-US" sz="2800" b="1" i="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baseline="-25000" dirty="0">
                <a:latin typeface="Times New Roman" panose="02020603050405020304" pitchFamily="18" charset="0"/>
                <a:cs typeface="Times New Roman" panose="02020603050405020304" pitchFamily="18" charset="0"/>
                <a:sym typeface="Symbol" panose="05050102010706020507" pitchFamily="18" charset="2"/>
              </a:rPr>
              <a:t>z</a:t>
            </a:r>
            <a:r>
              <a:rPr kumimoji="1" lang="en-US" altLang="zh-CN" sz="2800" b="1" dirty="0">
                <a:latin typeface="Times New Roman" panose="02020603050405020304" pitchFamily="18" charset="0"/>
                <a:cs typeface="Times New Roman" panose="02020603050405020304" pitchFamily="18" charset="0"/>
              </a:rPr>
              <a:t> &lt;0</a:t>
            </a:r>
            <a:r>
              <a:rPr kumimoji="1" lang="zh-CN" altLang="en-US" sz="2800" b="1" dirty="0">
                <a:latin typeface="+mn-ea"/>
              </a:rPr>
              <a:t>，电路为容性，电压落后电流；</a:t>
            </a:r>
          </a:p>
        </p:txBody>
      </p:sp>
      <p:sp>
        <p:nvSpPr>
          <p:cNvPr id="6" name="矩形 5">
            <a:extLst>
              <a:ext uri="{FF2B5EF4-FFF2-40B4-BE49-F238E27FC236}">
                <a16:creationId xmlns:a16="http://schemas.microsoft.com/office/drawing/2014/main" id="{7958B89E-5A0F-40F4-827E-8621131F97BA}"/>
              </a:ext>
            </a:extLst>
          </p:cNvPr>
          <p:cNvSpPr/>
          <p:nvPr/>
        </p:nvSpPr>
        <p:spPr>
          <a:xfrm>
            <a:off x="1065408" y="4508516"/>
            <a:ext cx="10039152" cy="523220"/>
          </a:xfrm>
          <a:prstGeom prst="rect">
            <a:avLst/>
          </a:prstGeom>
        </p:spPr>
        <p:txBody>
          <a:bodyPr wrap="square">
            <a:spAutoFit/>
          </a:bodyPr>
          <a:lstStyle/>
          <a:p>
            <a:r>
              <a:rPr kumimoji="1" lang="el-GR" altLang="zh-CN" sz="2800" b="1" i="1" dirty="0">
                <a:latin typeface="Times New Roman" panose="02020603050405020304" pitchFamily="18" charset="0"/>
                <a:ea typeface="宋体" panose="02010600030101010101" pitchFamily="2" charset="-122"/>
                <a:cs typeface="Times New Roman" panose="02020603050405020304" pitchFamily="18" charset="0"/>
              </a:rPr>
              <a:t>ω</a:t>
            </a:r>
            <a:r>
              <a:rPr kumimoji="1" lang="en-US" altLang="zh-CN" sz="2800" b="1" i="1" dirty="0">
                <a:latin typeface="Times New Roman" panose="02020603050405020304" pitchFamily="18" charset="0"/>
                <a:cs typeface="Times New Roman" panose="02020603050405020304" pitchFamily="18" charset="0"/>
              </a:rPr>
              <a:t>L</a:t>
            </a:r>
            <a:r>
              <a:rPr kumimoji="1" lang="en-US" altLang="zh-CN" sz="2800" b="1" dirty="0">
                <a:latin typeface="Times New Roman" panose="02020603050405020304" pitchFamily="18" charset="0"/>
                <a:cs typeface="Times New Roman" panose="02020603050405020304" pitchFamily="18" charset="0"/>
              </a:rPr>
              <a:t>=1</a:t>
            </a:r>
            <a:r>
              <a:rPr kumimoji="1" lang="en-US" altLang="zh-CN" sz="2800" b="1" i="1" dirty="0">
                <a:latin typeface="Times New Roman" panose="02020603050405020304" pitchFamily="18" charset="0"/>
                <a:cs typeface="Times New Roman" panose="02020603050405020304" pitchFamily="18" charset="0"/>
              </a:rPr>
              <a:t>/</a:t>
            </a:r>
            <a:r>
              <a:rPr kumimoji="1" lang="el-GR" altLang="zh-CN" sz="2800" b="1" i="1" dirty="0">
                <a:latin typeface="Times New Roman" panose="02020603050405020304" pitchFamily="18" charset="0"/>
                <a:ea typeface="宋体" panose="02010600030101010101" pitchFamily="2" charset="-122"/>
                <a:cs typeface="Times New Roman" panose="02020603050405020304" pitchFamily="18" charset="0"/>
              </a:rPr>
              <a:t>ω</a:t>
            </a:r>
            <a:r>
              <a:rPr kumimoji="1" lang="en-US" altLang="zh-CN" sz="2800" b="1" i="1" dirty="0">
                <a:latin typeface="Times New Roman" panose="02020603050405020304" pitchFamily="18" charset="0"/>
                <a:cs typeface="Times New Roman" panose="02020603050405020304" pitchFamily="18" charset="0"/>
              </a:rPr>
              <a:t>C</a:t>
            </a:r>
            <a:r>
              <a:rPr kumimoji="1" lang="en-US" altLang="zh-CN" sz="2800" b="1" dirty="0">
                <a:latin typeface="Times New Roman" panose="02020603050405020304" pitchFamily="18" charset="0"/>
                <a:cs typeface="Times New Roman" panose="02020603050405020304" pitchFamily="18" charset="0"/>
              </a:rPr>
              <a:t>   </a:t>
            </a:r>
            <a:r>
              <a:rPr kumimoji="1" lang="zh-CN" altLang="en-US" sz="2800" b="1" dirty="0">
                <a:latin typeface="Times New Roman" panose="02020603050405020304" pitchFamily="18" charset="0"/>
                <a:cs typeface="Times New Roman" panose="02020603050405020304" pitchFamily="18" charset="0"/>
              </a:rPr>
              <a:t>，</a:t>
            </a:r>
            <a:r>
              <a:rPr kumimoji="1" lang="en-US" altLang="zh-CN" sz="2800" b="1" i="1" dirty="0">
                <a:latin typeface="Times New Roman" panose="02020603050405020304" pitchFamily="18" charset="0"/>
                <a:cs typeface="Times New Roman" panose="02020603050405020304" pitchFamily="18" charset="0"/>
              </a:rPr>
              <a:t>X</a:t>
            </a:r>
            <a:r>
              <a:rPr kumimoji="1" lang="en-US" altLang="zh-CN" sz="2800" b="1" dirty="0">
                <a:latin typeface="Times New Roman" panose="02020603050405020304" pitchFamily="18" charset="0"/>
                <a:cs typeface="Times New Roman" panose="02020603050405020304" pitchFamily="18" charset="0"/>
              </a:rPr>
              <a:t>=0</a:t>
            </a:r>
            <a:r>
              <a:rPr kumimoji="1" lang="zh-CN" altLang="en-US" sz="2800" b="1" dirty="0">
                <a:latin typeface="Times New Roman" panose="02020603050405020304" pitchFamily="18" charset="0"/>
                <a:cs typeface="Times New Roman" panose="02020603050405020304" pitchFamily="18" charset="0"/>
              </a:rPr>
              <a:t>， </a:t>
            </a:r>
            <a:r>
              <a:rPr kumimoji="1" lang="zh-CN" altLang="en-US" sz="2800" b="1" i="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baseline="-25000" dirty="0">
                <a:latin typeface="Times New Roman" panose="02020603050405020304" pitchFamily="18" charset="0"/>
                <a:cs typeface="Times New Roman" panose="02020603050405020304" pitchFamily="18" charset="0"/>
                <a:sym typeface="Symbol" panose="05050102010706020507" pitchFamily="18" charset="2"/>
              </a:rPr>
              <a:t>z</a:t>
            </a:r>
            <a:r>
              <a:rPr kumimoji="1" lang="en-US" altLang="zh-CN" sz="2800" b="1" dirty="0">
                <a:latin typeface="Times New Roman" panose="02020603050405020304" pitchFamily="18" charset="0"/>
                <a:cs typeface="Times New Roman" panose="02020603050405020304" pitchFamily="18" charset="0"/>
              </a:rPr>
              <a:t> =0</a:t>
            </a:r>
            <a:r>
              <a:rPr kumimoji="1" lang="zh-CN" altLang="en-US" sz="2800" b="1" dirty="0"/>
              <a:t>，电路为电阻性，电压与电流同相。</a:t>
            </a:r>
          </a:p>
        </p:txBody>
      </p:sp>
    </p:spTree>
    <p:custDataLst>
      <p:tags r:id="rId2"/>
    </p:custDataLst>
    <p:extLst>
      <p:ext uri="{BB962C8B-B14F-4D97-AF65-F5344CB8AC3E}">
        <p14:creationId xmlns:p14="http://schemas.microsoft.com/office/powerpoint/2010/main" val="34313781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 grpId="0"/>
      <p:bldP spid="5"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878488"/>
            <a:ext cx="10078838" cy="646331"/>
          </a:xfrm>
          <a:prstGeom prst="rect">
            <a:avLst/>
          </a:prstGeom>
          <a:noFill/>
        </p:spPr>
        <p:txBody>
          <a:bodyPr wrap="square" rtlCol="0">
            <a:spAutoFit/>
          </a:bodyPr>
          <a:lstStyle/>
          <a:p>
            <a:r>
              <a:rPr lang="zh-CN" altLang="en-US" sz="3600" b="1" dirty="0">
                <a:solidFill>
                  <a:srgbClr val="FF0000"/>
                </a:solidFill>
              </a:rPr>
              <a:t>例题</a:t>
            </a:r>
          </a:p>
        </p:txBody>
      </p:sp>
      <p:grpSp>
        <p:nvGrpSpPr>
          <p:cNvPr id="43" name="组合 42">
            <a:extLst>
              <a:ext uri="{FF2B5EF4-FFF2-40B4-BE49-F238E27FC236}">
                <a16:creationId xmlns:a16="http://schemas.microsoft.com/office/drawing/2014/main" id="{93C58263-E70E-449D-8FBA-D427923324C9}"/>
              </a:ext>
            </a:extLst>
          </p:cNvPr>
          <p:cNvGrpSpPr/>
          <p:nvPr/>
        </p:nvGrpSpPr>
        <p:grpSpPr>
          <a:xfrm>
            <a:off x="913012" y="3102526"/>
            <a:ext cx="677664" cy="523220"/>
            <a:chOff x="1630530" y="3167367"/>
            <a:chExt cx="677664" cy="523220"/>
          </a:xfrm>
        </p:grpSpPr>
        <p:sp>
          <p:nvSpPr>
            <p:cNvPr id="44" name="矩形: 圆角 43">
              <a:extLst>
                <a:ext uri="{FF2B5EF4-FFF2-40B4-BE49-F238E27FC236}">
                  <a16:creationId xmlns:a16="http://schemas.microsoft.com/office/drawing/2014/main" id="{C0DF6B62-3AEA-4C91-9B48-31890A823796}"/>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EDC9D305-8AC2-4E3D-86AB-70771D94ADE7}"/>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sp>
        <p:nvSpPr>
          <p:cNvPr id="52" name="文本框 51">
            <a:extLst>
              <a:ext uri="{FF2B5EF4-FFF2-40B4-BE49-F238E27FC236}">
                <a16:creationId xmlns:a16="http://schemas.microsoft.com/office/drawing/2014/main" id="{9D82886D-019D-4589-A59F-54C30513BA0E}"/>
              </a:ext>
            </a:extLst>
          </p:cNvPr>
          <p:cNvSpPr txBox="1"/>
          <p:nvPr/>
        </p:nvSpPr>
        <p:spPr>
          <a:xfrm>
            <a:off x="1590675" y="3098617"/>
            <a:ext cx="5664198" cy="523220"/>
          </a:xfrm>
          <a:prstGeom prst="rect">
            <a:avLst/>
          </a:prstGeom>
          <a:noFill/>
        </p:spPr>
        <p:txBody>
          <a:bodyPr wrap="square" rtlCol="0">
            <a:spAutoFit/>
          </a:bodyPr>
          <a:lstStyle/>
          <a:p>
            <a:r>
              <a:rPr lang="zh-CN" altLang="en-US" sz="2800" b="1" dirty="0">
                <a:latin typeface="+mn-ea"/>
              </a:rPr>
              <a:t>电路图的相量模型如下图：</a:t>
            </a:r>
          </a:p>
        </p:txBody>
      </p:sp>
      <p:grpSp>
        <p:nvGrpSpPr>
          <p:cNvPr id="7" name="组合 6">
            <a:extLst>
              <a:ext uri="{FF2B5EF4-FFF2-40B4-BE49-F238E27FC236}">
                <a16:creationId xmlns:a16="http://schemas.microsoft.com/office/drawing/2014/main" id="{5AA96093-AFC6-4489-AA87-6EBE74E35F07}"/>
              </a:ext>
            </a:extLst>
          </p:cNvPr>
          <p:cNvGrpSpPr/>
          <p:nvPr/>
        </p:nvGrpSpPr>
        <p:grpSpPr>
          <a:xfrm>
            <a:off x="913012" y="1640842"/>
            <a:ext cx="10078838" cy="1384995"/>
            <a:chOff x="913012" y="1640842"/>
            <a:chExt cx="10078838" cy="1384995"/>
          </a:xfrm>
        </p:grpSpPr>
        <p:sp>
          <p:nvSpPr>
            <p:cNvPr id="10" name="文本框 9">
              <a:extLst>
                <a:ext uri="{FF2B5EF4-FFF2-40B4-BE49-F238E27FC236}">
                  <a16:creationId xmlns:a16="http://schemas.microsoft.com/office/drawing/2014/main" id="{BE53B041-B977-4E61-B440-29D09B66AFDC}"/>
                </a:ext>
              </a:extLst>
            </p:cNvPr>
            <p:cNvSpPr txBox="1"/>
            <p:nvPr/>
          </p:nvSpPr>
          <p:spPr>
            <a:xfrm>
              <a:off x="913012" y="1640842"/>
              <a:ext cx="10078838" cy="1384995"/>
            </a:xfrm>
            <a:prstGeom prst="rect">
              <a:avLst/>
            </a:prstGeom>
            <a:noFill/>
          </p:spPr>
          <p:txBody>
            <a:bodyPr wrap="square" rtlCol="0">
              <a:spAutoFit/>
            </a:bodyPr>
            <a:lstStyle/>
            <a:p>
              <a:r>
                <a:rPr lang="zh-CN" altLang="en-US" sz="2800" b="1" dirty="0">
                  <a:latin typeface="+mn-ea"/>
                </a:rPr>
                <a:t>例</a:t>
              </a:r>
              <a:r>
                <a:rPr lang="en-US" altLang="zh-CN" sz="2800" b="1" dirty="0">
                  <a:latin typeface="+mn-ea"/>
                </a:rPr>
                <a:t>4.6</a:t>
              </a:r>
              <a:r>
                <a:rPr lang="zh-CN" altLang="en-US" sz="2800" b="1" dirty="0">
                  <a:latin typeface="+mn-ea"/>
                </a:rPr>
                <a:t>电路如图</a:t>
              </a:r>
              <a:r>
                <a:rPr lang="en-US" altLang="zh-CN" sz="2800" b="1" dirty="0">
                  <a:latin typeface="+mn-ea"/>
                </a:rPr>
                <a:t>4.22(a)</a:t>
              </a:r>
              <a:r>
                <a:rPr lang="zh-CN" altLang="en-US" sz="2800" b="1" dirty="0">
                  <a:latin typeface="+mn-ea"/>
                </a:rPr>
                <a:t>所示，已知</a:t>
              </a:r>
              <a:r>
                <a:rPr lang="en-US" altLang="zh-CN" sz="2800" b="1" dirty="0">
                  <a:latin typeface="+mn-ea"/>
                </a:rPr>
                <a:t>R = 15Ω</a:t>
              </a:r>
              <a:r>
                <a:rPr lang="zh-CN" altLang="en-US" sz="2800" b="1" dirty="0">
                  <a:latin typeface="+mn-ea"/>
                </a:rPr>
                <a:t>，</a:t>
              </a:r>
              <a:r>
                <a:rPr lang="en-US" altLang="zh-CN" sz="2800" b="1" dirty="0">
                  <a:latin typeface="+mn-ea"/>
                </a:rPr>
                <a:t>L = 0.3 </a:t>
              </a:r>
              <a:r>
                <a:rPr lang="en-US" altLang="zh-CN" sz="2800" b="1" dirty="0" err="1">
                  <a:latin typeface="+mn-ea"/>
                </a:rPr>
                <a:t>mH</a:t>
              </a:r>
              <a:r>
                <a:rPr lang="zh-CN" altLang="en-US" sz="2800" b="1" dirty="0">
                  <a:latin typeface="+mn-ea"/>
                </a:rPr>
                <a:t>，</a:t>
              </a:r>
              <a:r>
                <a:rPr lang="en-US" altLang="zh-CN" sz="2800" b="1" dirty="0">
                  <a:latin typeface="+mn-ea"/>
                </a:rPr>
                <a:t>C = 0.2 </a:t>
              </a:r>
              <a:r>
                <a:rPr lang="en-US" altLang="zh-CN" sz="2800" b="1" dirty="0" err="1">
                  <a:latin typeface="+mn-ea"/>
                </a:rPr>
                <a:t>μF</a:t>
              </a:r>
              <a:r>
                <a:rPr lang="zh-CN" altLang="en-US" sz="2800" b="1" dirty="0">
                  <a:latin typeface="+mn-ea"/>
                </a:rPr>
                <a:t>，                                                ，求</a:t>
              </a:r>
              <a:r>
                <a:rPr lang="en-US" altLang="zh-CN" sz="2800" b="1" dirty="0">
                  <a:latin typeface="+mn-ea"/>
                </a:rPr>
                <a:t>:</a:t>
              </a:r>
              <a:r>
                <a:rPr lang="zh-CN" altLang="en-US" sz="2800" b="1" dirty="0">
                  <a:latin typeface="+mn-ea"/>
                </a:rPr>
                <a:t>电路电流和各元件电压，并绘出电路的相量图。  </a:t>
              </a:r>
            </a:p>
          </p:txBody>
        </p:sp>
        <p:graphicFrame>
          <p:nvGraphicFramePr>
            <p:cNvPr id="4" name="对象 3">
              <a:extLst>
                <a:ext uri="{FF2B5EF4-FFF2-40B4-BE49-F238E27FC236}">
                  <a16:creationId xmlns:a16="http://schemas.microsoft.com/office/drawing/2014/main" id="{7F1D2D4D-A4B8-4298-8FCC-D4BC1F8DC0BC}"/>
                </a:ext>
              </a:extLst>
            </p:cNvPr>
            <p:cNvGraphicFramePr>
              <a:graphicFrameLocks noChangeAspect="1"/>
            </p:cNvGraphicFramePr>
            <p:nvPr>
              <p:extLst>
                <p:ext uri="{D42A27DB-BD31-4B8C-83A1-F6EECF244321}">
                  <p14:modId xmlns:p14="http://schemas.microsoft.com/office/powerpoint/2010/main" val="985402644"/>
                </p:ext>
              </p:extLst>
            </p:nvPr>
          </p:nvGraphicFramePr>
          <p:xfrm>
            <a:off x="2684780" y="2099976"/>
            <a:ext cx="5362575" cy="466725"/>
          </p:xfrm>
          <a:graphic>
            <a:graphicData uri="http://schemas.openxmlformats.org/presentationml/2006/ole">
              <mc:AlternateContent xmlns:mc="http://schemas.openxmlformats.org/markup-compatibility/2006">
                <mc:Choice xmlns:v="urn:schemas-microsoft-com:vml" Requires="v">
                  <p:oleObj spid="_x0000_s151588" name="Equation" r:id="rId5" imgW="5362303" imgH="466780" progId="Equation.DSMT4">
                    <p:embed/>
                  </p:oleObj>
                </mc:Choice>
                <mc:Fallback>
                  <p:oleObj name="Equation" r:id="rId5" imgW="5362303" imgH="466780" progId="Equation.DSMT4">
                    <p:embed/>
                    <p:pic>
                      <p:nvPicPr>
                        <p:cNvPr id="0" name=""/>
                        <p:cNvPicPr/>
                        <p:nvPr/>
                      </p:nvPicPr>
                      <p:blipFill>
                        <a:blip r:embed="rId6"/>
                        <a:stretch>
                          <a:fillRect/>
                        </a:stretch>
                      </p:blipFill>
                      <p:spPr>
                        <a:xfrm>
                          <a:off x="2684780" y="2099976"/>
                          <a:ext cx="5362575" cy="466725"/>
                        </a:xfrm>
                        <a:prstGeom prst="rect">
                          <a:avLst/>
                        </a:prstGeom>
                      </p:spPr>
                    </p:pic>
                  </p:oleObj>
                </mc:Fallback>
              </mc:AlternateContent>
            </a:graphicData>
          </a:graphic>
        </p:graphicFrame>
      </p:grpSp>
      <p:pic>
        <p:nvPicPr>
          <p:cNvPr id="8" name="图片 7">
            <a:extLst>
              <a:ext uri="{FF2B5EF4-FFF2-40B4-BE49-F238E27FC236}">
                <a16:creationId xmlns:a16="http://schemas.microsoft.com/office/drawing/2014/main" id="{BE625C66-B441-4BE2-931D-7FC0AB6EEB59}"/>
              </a:ext>
            </a:extLst>
          </p:cNvPr>
          <p:cNvPicPr>
            <a:picLocks noChangeAspect="1"/>
          </p:cNvPicPr>
          <p:nvPr/>
        </p:nvPicPr>
        <p:blipFill>
          <a:blip r:embed="rId7"/>
          <a:stretch>
            <a:fillRect/>
          </a:stretch>
        </p:blipFill>
        <p:spPr>
          <a:xfrm>
            <a:off x="8428520" y="2682968"/>
            <a:ext cx="3596952" cy="2298391"/>
          </a:xfrm>
          <a:prstGeom prst="rect">
            <a:avLst/>
          </a:prstGeom>
        </p:spPr>
      </p:pic>
      <p:pic>
        <p:nvPicPr>
          <p:cNvPr id="11" name="图片 10">
            <a:extLst>
              <a:ext uri="{FF2B5EF4-FFF2-40B4-BE49-F238E27FC236}">
                <a16:creationId xmlns:a16="http://schemas.microsoft.com/office/drawing/2014/main" id="{37E9208D-6FE5-4082-9172-D424ADAA251B}"/>
              </a:ext>
            </a:extLst>
          </p:cNvPr>
          <p:cNvPicPr>
            <a:picLocks noChangeAspect="1"/>
          </p:cNvPicPr>
          <p:nvPr/>
        </p:nvPicPr>
        <p:blipFill>
          <a:blip r:embed="rId8"/>
          <a:stretch>
            <a:fillRect/>
          </a:stretch>
        </p:blipFill>
        <p:spPr>
          <a:xfrm>
            <a:off x="778465" y="3829115"/>
            <a:ext cx="3450635" cy="2304488"/>
          </a:xfrm>
          <a:prstGeom prst="rect">
            <a:avLst/>
          </a:prstGeom>
        </p:spPr>
      </p:pic>
      <p:grpSp>
        <p:nvGrpSpPr>
          <p:cNvPr id="53" name="Group 151">
            <a:extLst>
              <a:ext uri="{FF2B5EF4-FFF2-40B4-BE49-F238E27FC236}">
                <a16:creationId xmlns:a16="http://schemas.microsoft.com/office/drawing/2014/main" id="{632CF0AC-8D81-46D2-AB89-5BA20814B5E7}"/>
              </a:ext>
            </a:extLst>
          </p:cNvPr>
          <p:cNvGrpSpPr>
            <a:grpSpLocks/>
          </p:cNvGrpSpPr>
          <p:nvPr/>
        </p:nvGrpSpPr>
        <p:grpSpPr bwMode="auto">
          <a:xfrm>
            <a:off x="4443143" y="4508217"/>
            <a:ext cx="5850191" cy="2031341"/>
            <a:chOff x="2349" y="2171"/>
            <a:chExt cx="3263" cy="1133"/>
          </a:xfrm>
        </p:grpSpPr>
        <p:graphicFrame>
          <p:nvGraphicFramePr>
            <p:cNvPr id="54" name="Object 138">
              <a:extLst>
                <a:ext uri="{FF2B5EF4-FFF2-40B4-BE49-F238E27FC236}">
                  <a16:creationId xmlns:a16="http://schemas.microsoft.com/office/drawing/2014/main" id="{748E6D7F-166F-4C7E-9B8B-50A518D3E104}"/>
                </a:ext>
              </a:extLst>
            </p:cNvPr>
            <p:cNvGraphicFramePr>
              <a:graphicFrameLocks noChangeAspect="1"/>
            </p:cNvGraphicFramePr>
            <p:nvPr/>
          </p:nvGraphicFramePr>
          <p:xfrm>
            <a:off x="2349" y="2171"/>
            <a:ext cx="3263" cy="1133"/>
          </p:xfrm>
          <a:graphic>
            <a:graphicData uri="http://schemas.openxmlformats.org/presentationml/2006/ole">
              <mc:AlternateContent xmlns:mc="http://schemas.openxmlformats.org/markup-compatibility/2006">
                <mc:Choice xmlns:v="urn:schemas-microsoft-com:vml" Requires="v">
                  <p:oleObj spid="_x0000_s151589" name="Equation" r:id="rId9" imgW="2781300" imgH="965200" progId="Equation.DSMT4">
                    <p:embed/>
                  </p:oleObj>
                </mc:Choice>
                <mc:Fallback>
                  <p:oleObj name="Equation" r:id="rId9" imgW="2781300" imgH="965200" progId="Equation.DSMT4">
                    <p:embed/>
                    <p:pic>
                      <p:nvPicPr>
                        <p:cNvPr id="54286" name="Object 138">
                          <a:extLst>
                            <a:ext uri="{FF2B5EF4-FFF2-40B4-BE49-F238E27FC236}">
                              <a16:creationId xmlns:a16="http://schemas.microsoft.com/office/drawing/2014/main" id="{37997E31-BE02-4FEE-982A-195BE71D89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9" y="2171"/>
                          <a:ext cx="3263" cy="1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 name="Group 150">
              <a:extLst>
                <a:ext uri="{FF2B5EF4-FFF2-40B4-BE49-F238E27FC236}">
                  <a16:creationId xmlns:a16="http://schemas.microsoft.com/office/drawing/2014/main" id="{AF11C894-9AE6-4394-BC54-2D229C698E25}"/>
                </a:ext>
              </a:extLst>
            </p:cNvPr>
            <p:cNvGrpSpPr>
              <a:grpSpLocks/>
            </p:cNvGrpSpPr>
            <p:nvPr/>
          </p:nvGrpSpPr>
          <p:grpSpPr bwMode="auto">
            <a:xfrm>
              <a:off x="2824" y="2319"/>
              <a:ext cx="227" cy="145"/>
              <a:chOff x="2824" y="2319"/>
              <a:chExt cx="227" cy="145"/>
            </a:xfrm>
          </p:grpSpPr>
          <p:sp>
            <p:nvSpPr>
              <p:cNvPr id="56" name="Line 143">
                <a:extLst>
                  <a:ext uri="{FF2B5EF4-FFF2-40B4-BE49-F238E27FC236}">
                    <a16:creationId xmlns:a16="http://schemas.microsoft.com/office/drawing/2014/main" id="{3F0A979E-EE1F-4FFD-9885-9049CC9B0C97}"/>
                  </a:ext>
                </a:extLst>
              </p:cNvPr>
              <p:cNvSpPr>
                <a:spLocks noChangeAspect="1" noChangeShapeType="1"/>
              </p:cNvSpPr>
              <p:nvPr/>
            </p:nvSpPr>
            <p:spPr bwMode="auto">
              <a:xfrm flipH="1">
                <a:off x="2831" y="2319"/>
                <a:ext cx="49"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144">
                <a:extLst>
                  <a:ext uri="{FF2B5EF4-FFF2-40B4-BE49-F238E27FC236}">
                    <a16:creationId xmlns:a16="http://schemas.microsoft.com/office/drawing/2014/main" id="{0BF46885-D0B8-4DC2-B0BA-1DA124CCD771}"/>
                  </a:ext>
                </a:extLst>
              </p:cNvPr>
              <p:cNvSpPr>
                <a:spLocks noChangeAspect="1" noChangeShapeType="1"/>
              </p:cNvSpPr>
              <p:nvPr/>
            </p:nvSpPr>
            <p:spPr bwMode="auto">
              <a:xfrm>
                <a:off x="2824" y="2462"/>
                <a:ext cx="227"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8" name="文本框 57">
            <a:extLst>
              <a:ext uri="{FF2B5EF4-FFF2-40B4-BE49-F238E27FC236}">
                <a16:creationId xmlns:a16="http://schemas.microsoft.com/office/drawing/2014/main" id="{4DB95F63-DD71-45FC-8F06-052BB181B498}"/>
              </a:ext>
            </a:extLst>
          </p:cNvPr>
          <p:cNvSpPr txBox="1"/>
          <p:nvPr/>
        </p:nvSpPr>
        <p:spPr>
          <a:xfrm>
            <a:off x="4448174" y="3745843"/>
            <a:ext cx="3651733" cy="523220"/>
          </a:xfrm>
          <a:prstGeom prst="rect">
            <a:avLst/>
          </a:prstGeom>
          <a:noFill/>
        </p:spPr>
        <p:txBody>
          <a:bodyPr wrap="square" rtlCol="0">
            <a:spAutoFit/>
          </a:bodyPr>
          <a:lstStyle/>
          <a:p>
            <a:r>
              <a:rPr lang="zh-CN" altLang="en-US" sz="2800" b="1" dirty="0">
                <a:latin typeface="+mn-ea"/>
              </a:rPr>
              <a:t>则有</a:t>
            </a:r>
          </a:p>
        </p:txBody>
      </p:sp>
    </p:spTree>
    <p:custDataLst>
      <p:tags r:id="rId2"/>
    </p:custDataLst>
    <p:extLst>
      <p:ext uri="{BB962C8B-B14F-4D97-AF65-F5344CB8AC3E}">
        <p14:creationId xmlns:p14="http://schemas.microsoft.com/office/powerpoint/2010/main" val="2371669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down)">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down)">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wipe(down)">
                                      <p:cBhvr>
                                        <p:cTn id="35" dur="500"/>
                                        <p:tgtEl>
                                          <p:spTgt spid="5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ipe(left)">
                                      <p:cBhvr>
                                        <p:cTn id="4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2" grpId="0"/>
      <p:bldP spid="5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878488"/>
            <a:ext cx="10078838" cy="646331"/>
          </a:xfrm>
          <a:prstGeom prst="rect">
            <a:avLst/>
          </a:prstGeom>
          <a:noFill/>
        </p:spPr>
        <p:txBody>
          <a:bodyPr wrap="square" rtlCol="0">
            <a:spAutoFit/>
          </a:bodyPr>
          <a:lstStyle/>
          <a:p>
            <a:r>
              <a:rPr lang="zh-CN" altLang="en-US" sz="3600" b="1" dirty="0">
                <a:solidFill>
                  <a:srgbClr val="FF0000"/>
                </a:solidFill>
              </a:rPr>
              <a:t>例题</a:t>
            </a:r>
          </a:p>
        </p:txBody>
      </p:sp>
      <p:grpSp>
        <p:nvGrpSpPr>
          <p:cNvPr id="43" name="组合 42">
            <a:extLst>
              <a:ext uri="{FF2B5EF4-FFF2-40B4-BE49-F238E27FC236}">
                <a16:creationId xmlns:a16="http://schemas.microsoft.com/office/drawing/2014/main" id="{93C58263-E70E-449D-8FBA-D427923324C9}"/>
              </a:ext>
            </a:extLst>
          </p:cNvPr>
          <p:cNvGrpSpPr/>
          <p:nvPr/>
        </p:nvGrpSpPr>
        <p:grpSpPr>
          <a:xfrm>
            <a:off x="913012" y="3102526"/>
            <a:ext cx="677664" cy="523220"/>
            <a:chOff x="1630530" y="3167367"/>
            <a:chExt cx="677664" cy="523220"/>
          </a:xfrm>
        </p:grpSpPr>
        <p:sp>
          <p:nvSpPr>
            <p:cNvPr id="44" name="矩形: 圆角 43">
              <a:extLst>
                <a:ext uri="{FF2B5EF4-FFF2-40B4-BE49-F238E27FC236}">
                  <a16:creationId xmlns:a16="http://schemas.microsoft.com/office/drawing/2014/main" id="{C0DF6B62-3AEA-4C91-9B48-31890A823796}"/>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EDC9D305-8AC2-4E3D-86AB-70771D94ADE7}"/>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grpSp>
        <p:nvGrpSpPr>
          <p:cNvPr id="7" name="组合 6">
            <a:extLst>
              <a:ext uri="{FF2B5EF4-FFF2-40B4-BE49-F238E27FC236}">
                <a16:creationId xmlns:a16="http://schemas.microsoft.com/office/drawing/2014/main" id="{5AA96093-AFC6-4489-AA87-6EBE74E35F07}"/>
              </a:ext>
            </a:extLst>
          </p:cNvPr>
          <p:cNvGrpSpPr/>
          <p:nvPr/>
        </p:nvGrpSpPr>
        <p:grpSpPr>
          <a:xfrm>
            <a:off x="913012" y="1640842"/>
            <a:ext cx="10078838" cy="1384995"/>
            <a:chOff x="913012" y="1640842"/>
            <a:chExt cx="10078838" cy="1384995"/>
          </a:xfrm>
        </p:grpSpPr>
        <p:sp>
          <p:nvSpPr>
            <p:cNvPr id="10" name="文本框 9">
              <a:extLst>
                <a:ext uri="{FF2B5EF4-FFF2-40B4-BE49-F238E27FC236}">
                  <a16:creationId xmlns:a16="http://schemas.microsoft.com/office/drawing/2014/main" id="{BE53B041-B977-4E61-B440-29D09B66AFDC}"/>
                </a:ext>
              </a:extLst>
            </p:cNvPr>
            <p:cNvSpPr txBox="1"/>
            <p:nvPr/>
          </p:nvSpPr>
          <p:spPr>
            <a:xfrm>
              <a:off x="913012" y="1640842"/>
              <a:ext cx="10078838" cy="1384995"/>
            </a:xfrm>
            <a:prstGeom prst="rect">
              <a:avLst/>
            </a:prstGeom>
            <a:noFill/>
          </p:spPr>
          <p:txBody>
            <a:bodyPr wrap="square" rtlCol="0">
              <a:spAutoFit/>
            </a:bodyPr>
            <a:lstStyle/>
            <a:p>
              <a:r>
                <a:rPr lang="zh-CN" altLang="en-US" sz="2800" b="1" dirty="0">
                  <a:latin typeface="+mn-ea"/>
                </a:rPr>
                <a:t>例</a:t>
              </a:r>
              <a:r>
                <a:rPr lang="en-US" altLang="zh-CN" sz="2800" b="1" dirty="0">
                  <a:latin typeface="+mn-ea"/>
                </a:rPr>
                <a:t>4.6</a:t>
              </a:r>
              <a:r>
                <a:rPr lang="zh-CN" altLang="en-US" sz="2800" b="1" dirty="0">
                  <a:latin typeface="+mn-ea"/>
                </a:rPr>
                <a:t>电路如图</a:t>
              </a:r>
              <a:r>
                <a:rPr lang="en-US" altLang="zh-CN" sz="2800" b="1" dirty="0">
                  <a:latin typeface="+mn-ea"/>
                </a:rPr>
                <a:t>4.22(a)</a:t>
              </a:r>
              <a:r>
                <a:rPr lang="zh-CN" altLang="en-US" sz="2800" b="1" dirty="0">
                  <a:latin typeface="+mn-ea"/>
                </a:rPr>
                <a:t>所示，已知</a:t>
              </a:r>
              <a:r>
                <a:rPr lang="en-US" altLang="zh-CN" sz="2800" b="1" dirty="0">
                  <a:latin typeface="+mn-ea"/>
                </a:rPr>
                <a:t>R = 15Ω</a:t>
              </a:r>
              <a:r>
                <a:rPr lang="zh-CN" altLang="en-US" sz="2800" b="1" dirty="0">
                  <a:latin typeface="+mn-ea"/>
                </a:rPr>
                <a:t>，</a:t>
              </a:r>
              <a:r>
                <a:rPr lang="en-US" altLang="zh-CN" sz="2800" b="1" dirty="0">
                  <a:latin typeface="+mn-ea"/>
                </a:rPr>
                <a:t>L = 0.3 </a:t>
              </a:r>
              <a:r>
                <a:rPr lang="en-US" altLang="zh-CN" sz="2800" b="1" dirty="0" err="1">
                  <a:latin typeface="+mn-ea"/>
                </a:rPr>
                <a:t>mH</a:t>
              </a:r>
              <a:r>
                <a:rPr lang="zh-CN" altLang="en-US" sz="2800" b="1" dirty="0">
                  <a:latin typeface="+mn-ea"/>
                </a:rPr>
                <a:t>，</a:t>
              </a:r>
              <a:r>
                <a:rPr lang="en-US" altLang="zh-CN" sz="2800" b="1" dirty="0">
                  <a:latin typeface="+mn-ea"/>
                </a:rPr>
                <a:t>C = 0.2 </a:t>
              </a:r>
              <a:r>
                <a:rPr lang="en-US" altLang="zh-CN" sz="2800" b="1" dirty="0" err="1">
                  <a:latin typeface="+mn-ea"/>
                </a:rPr>
                <a:t>μF</a:t>
              </a:r>
              <a:r>
                <a:rPr lang="zh-CN" altLang="en-US" sz="2800" b="1" dirty="0">
                  <a:latin typeface="+mn-ea"/>
                </a:rPr>
                <a:t>，                                                ，求</a:t>
              </a:r>
              <a:r>
                <a:rPr lang="en-US" altLang="zh-CN" sz="2800" b="1" dirty="0">
                  <a:latin typeface="+mn-ea"/>
                </a:rPr>
                <a:t>:</a:t>
              </a:r>
              <a:r>
                <a:rPr lang="zh-CN" altLang="en-US" sz="2800" b="1" dirty="0">
                  <a:latin typeface="+mn-ea"/>
                </a:rPr>
                <a:t>电路电流和各元件电压，并绘出电路的相量图。  </a:t>
              </a:r>
            </a:p>
          </p:txBody>
        </p:sp>
        <p:graphicFrame>
          <p:nvGraphicFramePr>
            <p:cNvPr id="4" name="对象 3">
              <a:extLst>
                <a:ext uri="{FF2B5EF4-FFF2-40B4-BE49-F238E27FC236}">
                  <a16:creationId xmlns:a16="http://schemas.microsoft.com/office/drawing/2014/main" id="{7F1D2D4D-A4B8-4298-8FCC-D4BC1F8DC0BC}"/>
                </a:ext>
              </a:extLst>
            </p:cNvPr>
            <p:cNvGraphicFramePr>
              <a:graphicFrameLocks noChangeAspect="1"/>
            </p:cNvGraphicFramePr>
            <p:nvPr/>
          </p:nvGraphicFramePr>
          <p:xfrm>
            <a:off x="2684780" y="2099976"/>
            <a:ext cx="5362575" cy="466725"/>
          </p:xfrm>
          <a:graphic>
            <a:graphicData uri="http://schemas.openxmlformats.org/presentationml/2006/ole">
              <mc:AlternateContent xmlns:mc="http://schemas.openxmlformats.org/markup-compatibility/2006">
                <mc:Choice xmlns:v="urn:schemas-microsoft-com:vml" Requires="v">
                  <p:oleObj spid="_x0000_s152629" name="Equation" r:id="rId5" imgW="5362303" imgH="466780" progId="Equation.DSMT4">
                    <p:embed/>
                  </p:oleObj>
                </mc:Choice>
                <mc:Fallback>
                  <p:oleObj name="Equation" r:id="rId5" imgW="5362303" imgH="466780" progId="Equation.DSMT4">
                    <p:embed/>
                    <p:pic>
                      <p:nvPicPr>
                        <p:cNvPr id="4" name="对象 3">
                          <a:extLst>
                            <a:ext uri="{FF2B5EF4-FFF2-40B4-BE49-F238E27FC236}">
                              <a16:creationId xmlns:a16="http://schemas.microsoft.com/office/drawing/2014/main" id="{7F1D2D4D-A4B8-4298-8FCC-D4BC1F8DC0BC}"/>
                            </a:ext>
                          </a:extLst>
                        </p:cNvPr>
                        <p:cNvPicPr/>
                        <p:nvPr/>
                      </p:nvPicPr>
                      <p:blipFill>
                        <a:blip r:embed="rId6"/>
                        <a:stretch>
                          <a:fillRect/>
                        </a:stretch>
                      </p:blipFill>
                      <p:spPr>
                        <a:xfrm>
                          <a:off x="2684780" y="2099976"/>
                          <a:ext cx="5362575" cy="466725"/>
                        </a:xfrm>
                        <a:prstGeom prst="rect">
                          <a:avLst/>
                        </a:prstGeom>
                      </p:spPr>
                    </p:pic>
                  </p:oleObj>
                </mc:Fallback>
              </mc:AlternateContent>
            </a:graphicData>
          </a:graphic>
        </p:graphicFrame>
      </p:grpSp>
      <p:graphicFrame>
        <p:nvGraphicFramePr>
          <p:cNvPr id="22" name="Object 139">
            <a:extLst>
              <a:ext uri="{FF2B5EF4-FFF2-40B4-BE49-F238E27FC236}">
                <a16:creationId xmlns:a16="http://schemas.microsoft.com/office/drawing/2014/main" id="{2AC51B3C-8157-4C07-AB96-00B92086F904}"/>
              </a:ext>
            </a:extLst>
          </p:cNvPr>
          <p:cNvGraphicFramePr>
            <a:graphicFrameLocks noChangeAspect="1"/>
          </p:cNvGraphicFramePr>
          <p:nvPr>
            <p:extLst>
              <p:ext uri="{D42A27DB-BD31-4B8C-83A1-F6EECF244321}">
                <p14:modId xmlns:p14="http://schemas.microsoft.com/office/powerpoint/2010/main" val="1758404541"/>
              </p:ext>
            </p:extLst>
          </p:nvPr>
        </p:nvGraphicFramePr>
        <p:xfrm>
          <a:off x="1859914" y="3025835"/>
          <a:ext cx="5256213" cy="1373188"/>
        </p:xfrm>
        <a:graphic>
          <a:graphicData uri="http://schemas.openxmlformats.org/presentationml/2006/ole">
            <mc:AlternateContent xmlns:mc="http://schemas.openxmlformats.org/markup-compatibility/2006">
              <mc:Choice xmlns:v="urn:schemas-microsoft-com:vml" Requires="v">
                <p:oleObj spid="_x0000_s152630" name="Equation" r:id="rId7" imgW="2425680" imgH="634680" progId="Equation.DSMT4">
                  <p:embed/>
                </p:oleObj>
              </mc:Choice>
              <mc:Fallback>
                <p:oleObj name="Equation" r:id="rId7" imgW="2425680" imgH="634680" progId="Equation.DSMT4">
                  <p:embed/>
                  <p:pic>
                    <p:nvPicPr>
                      <p:cNvPr id="54282" name="Object 139">
                        <a:extLst>
                          <a:ext uri="{FF2B5EF4-FFF2-40B4-BE49-F238E27FC236}">
                            <a16:creationId xmlns:a16="http://schemas.microsoft.com/office/drawing/2014/main" id="{F4094187-A263-4372-826A-C92560E8FECF}"/>
                          </a:ext>
                        </a:extLst>
                      </p:cNvPr>
                      <p:cNvPicPr>
                        <a:picLocks noChangeAspect="1" noChangeArrowheads="1"/>
                      </p:cNvPicPr>
                      <p:nvPr/>
                    </p:nvPicPr>
                    <p:blipFill>
                      <a:blip r:embed="rId8"/>
                      <a:srcRect/>
                      <a:stretch>
                        <a:fillRect/>
                      </a:stretch>
                    </p:blipFill>
                    <p:spPr bwMode="auto">
                      <a:xfrm>
                        <a:off x="1859914" y="3025835"/>
                        <a:ext cx="5256213" cy="13731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 name="Group 51">
            <a:extLst>
              <a:ext uri="{FF2B5EF4-FFF2-40B4-BE49-F238E27FC236}">
                <a16:creationId xmlns:a16="http://schemas.microsoft.com/office/drawing/2014/main" id="{36F4595D-CE30-42B5-9060-75CAD5FC863F}"/>
              </a:ext>
            </a:extLst>
          </p:cNvPr>
          <p:cNvGrpSpPr>
            <a:grpSpLocks/>
          </p:cNvGrpSpPr>
          <p:nvPr/>
        </p:nvGrpSpPr>
        <p:grpSpPr bwMode="auto">
          <a:xfrm>
            <a:off x="1859914" y="4641689"/>
            <a:ext cx="5505450" cy="1150938"/>
            <a:chOff x="558" y="-121"/>
            <a:chExt cx="3468" cy="725"/>
          </a:xfrm>
        </p:grpSpPr>
        <p:grpSp>
          <p:nvGrpSpPr>
            <p:cNvPr id="27" name="Group 47">
              <a:extLst>
                <a:ext uri="{FF2B5EF4-FFF2-40B4-BE49-F238E27FC236}">
                  <a16:creationId xmlns:a16="http://schemas.microsoft.com/office/drawing/2014/main" id="{DFB510D7-910F-4D3C-97DF-5D32F01A37CC}"/>
                </a:ext>
              </a:extLst>
            </p:cNvPr>
            <p:cNvGrpSpPr>
              <a:grpSpLocks/>
            </p:cNvGrpSpPr>
            <p:nvPr/>
          </p:nvGrpSpPr>
          <p:grpSpPr bwMode="auto">
            <a:xfrm>
              <a:off x="558" y="-121"/>
              <a:ext cx="3468" cy="725"/>
              <a:chOff x="558" y="-121"/>
              <a:chExt cx="3468" cy="725"/>
            </a:xfrm>
          </p:grpSpPr>
          <p:graphicFrame>
            <p:nvGraphicFramePr>
              <p:cNvPr id="34" name="Object 4">
                <a:extLst>
                  <a:ext uri="{FF2B5EF4-FFF2-40B4-BE49-F238E27FC236}">
                    <a16:creationId xmlns:a16="http://schemas.microsoft.com/office/drawing/2014/main" id="{7788B0A9-4C13-4B03-B7AA-7D06D09C5658}"/>
                  </a:ext>
                </a:extLst>
              </p:cNvPr>
              <p:cNvGraphicFramePr>
                <a:graphicFrameLocks noChangeAspect="1"/>
              </p:cNvGraphicFramePr>
              <p:nvPr/>
            </p:nvGraphicFramePr>
            <p:xfrm>
              <a:off x="558" y="-121"/>
              <a:ext cx="3468" cy="725"/>
            </p:xfrm>
            <a:graphic>
              <a:graphicData uri="http://schemas.openxmlformats.org/presentationml/2006/ole">
                <mc:AlternateContent xmlns:mc="http://schemas.openxmlformats.org/markup-compatibility/2006">
                  <mc:Choice xmlns:v="urn:schemas-microsoft-com:vml" Requires="v">
                    <p:oleObj spid="_x0000_s152631" name="Equation" r:id="rId9" imgW="2540000" imgH="533400" progId="Equation.DSMT4">
                      <p:embed/>
                    </p:oleObj>
                  </mc:Choice>
                  <mc:Fallback>
                    <p:oleObj name="Equation" r:id="rId9" imgW="2540000" imgH="533400" progId="Equation.DSMT4">
                      <p:embed/>
                      <p:pic>
                        <p:nvPicPr>
                          <p:cNvPr id="55311" name="Object 4">
                            <a:extLst>
                              <a:ext uri="{FF2B5EF4-FFF2-40B4-BE49-F238E27FC236}">
                                <a16:creationId xmlns:a16="http://schemas.microsoft.com/office/drawing/2014/main" id="{AD5D667F-7815-464C-BCFA-EC8167454F9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 y="-121"/>
                            <a:ext cx="3468" cy="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 name="Group 37">
                <a:extLst>
                  <a:ext uri="{FF2B5EF4-FFF2-40B4-BE49-F238E27FC236}">
                    <a16:creationId xmlns:a16="http://schemas.microsoft.com/office/drawing/2014/main" id="{0DAED7BC-0407-4B1B-B506-911F064A0CB0}"/>
                  </a:ext>
                </a:extLst>
              </p:cNvPr>
              <p:cNvGrpSpPr>
                <a:grpSpLocks/>
              </p:cNvGrpSpPr>
              <p:nvPr/>
            </p:nvGrpSpPr>
            <p:grpSpPr bwMode="auto">
              <a:xfrm>
                <a:off x="3107" y="160"/>
                <a:ext cx="453" cy="198"/>
                <a:chOff x="4752" y="2208"/>
                <a:chExt cx="453" cy="198"/>
              </a:xfrm>
            </p:grpSpPr>
            <p:sp>
              <p:nvSpPr>
                <p:cNvPr id="36" name="Line 38">
                  <a:extLst>
                    <a:ext uri="{FF2B5EF4-FFF2-40B4-BE49-F238E27FC236}">
                      <a16:creationId xmlns:a16="http://schemas.microsoft.com/office/drawing/2014/main" id="{A6891EC8-FCBD-4156-835A-9BA0FA19E580}"/>
                    </a:ext>
                  </a:extLst>
                </p:cNvPr>
                <p:cNvSpPr>
                  <a:spLocks noChangeAspect="1" noChangeShapeType="1"/>
                </p:cNvSpPr>
                <p:nvPr/>
              </p:nvSpPr>
              <p:spPr bwMode="auto">
                <a:xfrm flipH="1">
                  <a:off x="4762" y="2208"/>
                  <a:ext cx="49" cy="1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9">
                  <a:extLst>
                    <a:ext uri="{FF2B5EF4-FFF2-40B4-BE49-F238E27FC236}">
                      <a16:creationId xmlns:a16="http://schemas.microsoft.com/office/drawing/2014/main" id="{C80F136A-7E35-4760-B6E9-09689DB1C893}"/>
                    </a:ext>
                  </a:extLst>
                </p:cNvPr>
                <p:cNvSpPr>
                  <a:spLocks noChangeShapeType="1"/>
                </p:cNvSpPr>
                <p:nvPr/>
              </p:nvSpPr>
              <p:spPr bwMode="auto">
                <a:xfrm>
                  <a:off x="4752" y="2406"/>
                  <a:ext cx="45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8" name="Group 34">
              <a:extLst>
                <a:ext uri="{FF2B5EF4-FFF2-40B4-BE49-F238E27FC236}">
                  <a16:creationId xmlns:a16="http://schemas.microsoft.com/office/drawing/2014/main" id="{C5ADFA96-82CD-4428-97D5-DB4EAA192B43}"/>
                </a:ext>
              </a:extLst>
            </p:cNvPr>
            <p:cNvGrpSpPr>
              <a:grpSpLocks/>
            </p:cNvGrpSpPr>
            <p:nvPr/>
          </p:nvGrpSpPr>
          <p:grpSpPr bwMode="auto">
            <a:xfrm>
              <a:off x="1872" y="328"/>
              <a:ext cx="453" cy="198"/>
              <a:chOff x="4752" y="2208"/>
              <a:chExt cx="453" cy="198"/>
            </a:xfrm>
          </p:grpSpPr>
          <p:sp>
            <p:nvSpPr>
              <p:cNvPr id="32" name="Line 35">
                <a:extLst>
                  <a:ext uri="{FF2B5EF4-FFF2-40B4-BE49-F238E27FC236}">
                    <a16:creationId xmlns:a16="http://schemas.microsoft.com/office/drawing/2014/main" id="{41F93B87-7797-4104-A0DD-3D45E5AB4BC4}"/>
                  </a:ext>
                </a:extLst>
              </p:cNvPr>
              <p:cNvSpPr>
                <a:spLocks noChangeAspect="1" noChangeShapeType="1"/>
              </p:cNvSpPr>
              <p:nvPr/>
            </p:nvSpPr>
            <p:spPr bwMode="auto">
              <a:xfrm flipH="1">
                <a:off x="4762" y="2208"/>
                <a:ext cx="49" cy="1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6">
                <a:extLst>
                  <a:ext uri="{FF2B5EF4-FFF2-40B4-BE49-F238E27FC236}">
                    <a16:creationId xmlns:a16="http://schemas.microsoft.com/office/drawing/2014/main" id="{4752C937-3862-498F-82DB-015A359BF182}"/>
                  </a:ext>
                </a:extLst>
              </p:cNvPr>
              <p:cNvSpPr>
                <a:spLocks noChangeShapeType="1"/>
              </p:cNvSpPr>
              <p:nvPr/>
            </p:nvSpPr>
            <p:spPr bwMode="auto">
              <a:xfrm>
                <a:off x="4752" y="2406"/>
                <a:ext cx="45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 name="Group 46">
              <a:extLst>
                <a:ext uri="{FF2B5EF4-FFF2-40B4-BE49-F238E27FC236}">
                  <a16:creationId xmlns:a16="http://schemas.microsoft.com/office/drawing/2014/main" id="{4867782E-338B-47F1-9D9D-52622B40ED25}"/>
                </a:ext>
              </a:extLst>
            </p:cNvPr>
            <p:cNvGrpSpPr>
              <a:grpSpLocks/>
            </p:cNvGrpSpPr>
            <p:nvPr/>
          </p:nvGrpSpPr>
          <p:grpSpPr bwMode="auto">
            <a:xfrm>
              <a:off x="1757" y="56"/>
              <a:ext cx="363" cy="174"/>
              <a:chOff x="4992" y="696"/>
              <a:chExt cx="363" cy="174"/>
            </a:xfrm>
          </p:grpSpPr>
          <p:sp>
            <p:nvSpPr>
              <p:cNvPr id="30" name="Line 44">
                <a:extLst>
                  <a:ext uri="{FF2B5EF4-FFF2-40B4-BE49-F238E27FC236}">
                    <a16:creationId xmlns:a16="http://schemas.microsoft.com/office/drawing/2014/main" id="{3A573554-3D96-4E0F-969D-D53AC28D0103}"/>
                  </a:ext>
                </a:extLst>
              </p:cNvPr>
              <p:cNvSpPr>
                <a:spLocks noChangeAspect="1" noChangeShapeType="1"/>
              </p:cNvSpPr>
              <p:nvPr/>
            </p:nvSpPr>
            <p:spPr bwMode="auto">
              <a:xfrm flipH="1">
                <a:off x="5002" y="696"/>
                <a:ext cx="43" cy="1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45">
                <a:extLst>
                  <a:ext uri="{FF2B5EF4-FFF2-40B4-BE49-F238E27FC236}">
                    <a16:creationId xmlns:a16="http://schemas.microsoft.com/office/drawing/2014/main" id="{ACAC46E1-89EE-486E-BCA8-EC14E5104478}"/>
                  </a:ext>
                </a:extLst>
              </p:cNvPr>
              <p:cNvSpPr>
                <a:spLocks noChangeShapeType="1"/>
              </p:cNvSpPr>
              <p:nvPr/>
            </p:nvSpPr>
            <p:spPr bwMode="auto">
              <a:xfrm>
                <a:off x="4992" y="870"/>
                <a:ext cx="3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ustDataLst>
      <p:tags r:id="rId2"/>
    </p:custDataLst>
    <p:extLst>
      <p:ext uri="{BB962C8B-B14F-4D97-AF65-F5344CB8AC3E}">
        <p14:creationId xmlns:p14="http://schemas.microsoft.com/office/powerpoint/2010/main" val="6648001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ppt_x"/>
                                          </p:val>
                                        </p:tav>
                                        <p:tav tm="100000">
                                          <p:val>
                                            <p:strVal val="#ppt_x"/>
                                          </p:val>
                                        </p:tav>
                                      </p:tavLst>
                                    </p:anim>
                                    <p:anim calcmode="lin" valueType="num">
                                      <p:cBhvr additive="base">
                                        <p:cTn id="1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878488"/>
            <a:ext cx="10078838" cy="646331"/>
          </a:xfrm>
          <a:prstGeom prst="rect">
            <a:avLst/>
          </a:prstGeom>
          <a:noFill/>
        </p:spPr>
        <p:txBody>
          <a:bodyPr wrap="square" rtlCol="0">
            <a:spAutoFit/>
          </a:bodyPr>
          <a:lstStyle/>
          <a:p>
            <a:r>
              <a:rPr lang="zh-CN" altLang="en-US" sz="3600" b="1" dirty="0">
                <a:solidFill>
                  <a:srgbClr val="FF0000"/>
                </a:solidFill>
              </a:rPr>
              <a:t>例题</a:t>
            </a:r>
          </a:p>
        </p:txBody>
      </p:sp>
      <p:grpSp>
        <p:nvGrpSpPr>
          <p:cNvPr id="43" name="组合 42">
            <a:extLst>
              <a:ext uri="{FF2B5EF4-FFF2-40B4-BE49-F238E27FC236}">
                <a16:creationId xmlns:a16="http://schemas.microsoft.com/office/drawing/2014/main" id="{93C58263-E70E-449D-8FBA-D427923324C9}"/>
              </a:ext>
            </a:extLst>
          </p:cNvPr>
          <p:cNvGrpSpPr/>
          <p:nvPr/>
        </p:nvGrpSpPr>
        <p:grpSpPr>
          <a:xfrm>
            <a:off x="913012" y="3102526"/>
            <a:ext cx="677664" cy="523220"/>
            <a:chOff x="1630530" y="3167367"/>
            <a:chExt cx="677664" cy="523220"/>
          </a:xfrm>
        </p:grpSpPr>
        <p:sp>
          <p:nvSpPr>
            <p:cNvPr id="44" name="矩形: 圆角 43">
              <a:extLst>
                <a:ext uri="{FF2B5EF4-FFF2-40B4-BE49-F238E27FC236}">
                  <a16:creationId xmlns:a16="http://schemas.microsoft.com/office/drawing/2014/main" id="{C0DF6B62-3AEA-4C91-9B48-31890A823796}"/>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EDC9D305-8AC2-4E3D-86AB-70771D94ADE7}"/>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grpSp>
        <p:nvGrpSpPr>
          <p:cNvPr id="7" name="组合 6">
            <a:extLst>
              <a:ext uri="{FF2B5EF4-FFF2-40B4-BE49-F238E27FC236}">
                <a16:creationId xmlns:a16="http://schemas.microsoft.com/office/drawing/2014/main" id="{5AA96093-AFC6-4489-AA87-6EBE74E35F07}"/>
              </a:ext>
            </a:extLst>
          </p:cNvPr>
          <p:cNvGrpSpPr/>
          <p:nvPr/>
        </p:nvGrpSpPr>
        <p:grpSpPr>
          <a:xfrm>
            <a:off x="913012" y="1640842"/>
            <a:ext cx="10078838" cy="1384995"/>
            <a:chOff x="913012" y="1640842"/>
            <a:chExt cx="10078838" cy="1384995"/>
          </a:xfrm>
        </p:grpSpPr>
        <p:sp>
          <p:nvSpPr>
            <p:cNvPr id="10" name="文本框 9">
              <a:extLst>
                <a:ext uri="{FF2B5EF4-FFF2-40B4-BE49-F238E27FC236}">
                  <a16:creationId xmlns:a16="http://schemas.microsoft.com/office/drawing/2014/main" id="{BE53B041-B977-4E61-B440-29D09B66AFDC}"/>
                </a:ext>
              </a:extLst>
            </p:cNvPr>
            <p:cNvSpPr txBox="1"/>
            <p:nvPr/>
          </p:nvSpPr>
          <p:spPr>
            <a:xfrm>
              <a:off x="913012" y="1640842"/>
              <a:ext cx="10078838" cy="1384995"/>
            </a:xfrm>
            <a:prstGeom prst="rect">
              <a:avLst/>
            </a:prstGeom>
            <a:noFill/>
          </p:spPr>
          <p:txBody>
            <a:bodyPr wrap="square" rtlCol="0">
              <a:spAutoFit/>
            </a:bodyPr>
            <a:lstStyle/>
            <a:p>
              <a:r>
                <a:rPr lang="zh-CN" altLang="en-US" sz="2800" b="1" dirty="0">
                  <a:latin typeface="+mn-ea"/>
                </a:rPr>
                <a:t>例</a:t>
              </a:r>
              <a:r>
                <a:rPr lang="en-US" altLang="zh-CN" sz="2800" b="1" dirty="0">
                  <a:latin typeface="+mn-ea"/>
                </a:rPr>
                <a:t>4.6</a:t>
              </a:r>
              <a:r>
                <a:rPr lang="zh-CN" altLang="en-US" sz="2800" b="1" dirty="0">
                  <a:latin typeface="+mn-ea"/>
                </a:rPr>
                <a:t>电路如图</a:t>
              </a:r>
              <a:r>
                <a:rPr lang="en-US" altLang="zh-CN" sz="2800" b="1" dirty="0">
                  <a:latin typeface="+mn-ea"/>
                </a:rPr>
                <a:t>4.22(a)</a:t>
              </a:r>
              <a:r>
                <a:rPr lang="zh-CN" altLang="en-US" sz="2800" b="1" dirty="0">
                  <a:latin typeface="+mn-ea"/>
                </a:rPr>
                <a:t>所示，已知</a:t>
              </a:r>
              <a:r>
                <a:rPr lang="en-US" altLang="zh-CN" sz="2800" b="1" dirty="0">
                  <a:latin typeface="+mn-ea"/>
                </a:rPr>
                <a:t>R = 15Ω</a:t>
              </a:r>
              <a:r>
                <a:rPr lang="zh-CN" altLang="en-US" sz="2800" b="1" dirty="0">
                  <a:latin typeface="+mn-ea"/>
                </a:rPr>
                <a:t>，</a:t>
              </a:r>
              <a:r>
                <a:rPr lang="en-US" altLang="zh-CN" sz="2800" b="1" dirty="0">
                  <a:latin typeface="+mn-ea"/>
                </a:rPr>
                <a:t>L = 0.3 </a:t>
              </a:r>
              <a:r>
                <a:rPr lang="en-US" altLang="zh-CN" sz="2800" b="1" dirty="0" err="1">
                  <a:latin typeface="+mn-ea"/>
                </a:rPr>
                <a:t>mH</a:t>
              </a:r>
              <a:r>
                <a:rPr lang="zh-CN" altLang="en-US" sz="2800" b="1" dirty="0">
                  <a:latin typeface="+mn-ea"/>
                </a:rPr>
                <a:t>，</a:t>
              </a:r>
              <a:r>
                <a:rPr lang="en-US" altLang="zh-CN" sz="2800" b="1" dirty="0">
                  <a:latin typeface="+mn-ea"/>
                </a:rPr>
                <a:t>C = 0.2 </a:t>
              </a:r>
              <a:r>
                <a:rPr lang="en-US" altLang="zh-CN" sz="2800" b="1" dirty="0" err="1">
                  <a:latin typeface="+mn-ea"/>
                </a:rPr>
                <a:t>μF</a:t>
              </a:r>
              <a:r>
                <a:rPr lang="zh-CN" altLang="en-US" sz="2800" b="1" dirty="0">
                  <a:latin typeface="+mn-ea"/>
                </a:rPr>
                <a:t>，                                                ，求</a:t>
              </a:r>
              <a:r>
                <a:rPr lang="en-US" altLang="zh-CN" sz="2800" b="1" dirty="0">
                  <a:latin typeface="+mn-ea"/>
                </a:rPr>
                <a:t>:</a:t>
              </a:r>
              <a:r>
                <a:rPr lang="zh-CN" altLang="en-US" sz="2800" b="1" dirty="0">
                  <a:latin typeface="+mn-ea"/>
                </a:rPr>
                <a:t>电路电流和各元件电压，并绘出电路的相量图。  </a:t>
              </a:r>
            </a:p>
          </p:txBody>
        </p:sp>
        <p:graphicFrame>
          <p:nvGraphicFramePr>
            <p:cNvPr id="4" name="对象 3">
              <a:extLst>
                <a:ext uri="{FF2B5EF4-FFF2-40B4-BE49-F238E27FC236}">
                  <a16:creationId xmlns:a16="http://schemas.microsoft.com/office/drawing/2014/main" id="{7F1D2D4D-A4B8-4298-8FCC-D4BC1F8DC0BC}"/>
                </a:ext>
              </a:extLst>
            </p:cNvPr>
            <p:cNvGraphicFramePr>
              <a:graphicFrameLocks noChangeAspect="1"/>
            </p:cNvGraphicFramePr>
            <p:nvPr/>
          </p:nvGraphicFramePr>
          <p:xfrm>
            <a:off x="2684780" y="2099976"/>
            <a:ext cx="5362575" cy="466725"/>
          </p:xfrm>
          <a:graphic>
            <a:graphicData uri="http://schemas.openxmlformats.org/presentationml/2006/ole">
              <mc:AlternateContent xmlns:mc="http://schemas.openxmlformats.org/markup-compatibility/2006">
                <mc:Choice xmlns:v="urn:schemas-microsoft-com:vml" Requires="v">
                  <p:oleObj spid="_x0000_s153670" name="Equation" r:id="rId5" imgW="5362303" imgH="466780" progId="Equation.DSMT4">
                    <p:embed/>
                  </p:oleObj>
                </mc:Choice>
                <mc:Fallback>
                  <p:oleObj name="Equation" r:id="rId5" imgW="5362303" imgH="466780" progId="Equation.DSMT4">
                    <p:embed/>
                    <p:pic>
                      <p:nvPicPr>
                        <p:cNvPr id="4" name="对象 3">
                          <a:extLst>
                            <a:ext uri="{FF2B5EF4-FFF2-40B4-BE49-F238E27FC236}">
                              <a16:creationId xmlns:a16="http://schemas.microsoft.com/office/drawing/2014/main" id="{7F1D2D4D-A4B8-4298-8FCC-D4BC1F8DC0BC}"/>
                            </a:ext>
                          </a:extLst>
                        </p:cNvPr>
                        <p:cNvPicPr/>
                        <p:nvPr/>
                      </p:nvPicPr>
                      <p:blipFill>
                        <a:blip r:embed="rId6"/>
                        <a:stretch>
                          <a:fillRect/>
                        </a:stretch>
                      </p:blipFill>
                      <p:spPr>
                        <a:xfrm>
                          <a:off x="2684780" y="2099976"/>
                          <a:ext cx="5362575" cy="466725"/>
                        </a:xfrm>
                        <a:prstGeom prst="rect">
                          <a:avLst/>
                        </a:prstGeom>
                      </p:spPr>
                    </p:pic>
                  </p:oleObj>
                </mc:Fallback>
              </mc:AlternateContent>
            </a:graphicData>
          </a:graphic>
        </p:graphicFrame>
      </p:grpSp>
      <p:grpSp>
        <p:nvGrpSpPr>
          <p:cNvPr id="38" name="Group 50">
            <a:extLst>
              <a:ext uri="{FF2B5EF4-FFF2-40B4-BE49-F238E27FC236}">
                <a16:creationId xmlns:a16="http://schemas.microsoft.com/office/drawing/2014/main" id="{725306CA-DD74-412E-886B-F3007E584DC2}"/>
              </a:ext>
            </a:extLst>
          </p:cNvPr>
          <p:cNvGrpSpPr>
            <a:grpSpLocks/>
          </p:cNvGrpSpPr>
          <p:nvPr/>
        </p:nvGrpSpPr>
        <p:grpSpPr bwMode="auto">
          <a:xfrm>
            <a:off x="1743075" y="3262946"/>
            <a:ext cx="7064375" cy="1954212"/>
            <a:chOff x="552" y="495"/>
            <a:chExt cx="4450" cy="1231"/>
          </a:xfrm>
        </p:grpSpPr>
        <p:grpSp>
          <p:nvGrpSpPr>
            <p:cNvPr id="39" name="Group 5">
              <a:extLst>
                <a:ext uri="{FF2B5EF4-FFF2-40B4-BE49-F238E27FC236}">
                  <a16:creationId xmlns:a16="http://schemas.microsoft.com/office/drawing/2014/main" id="{3FCED1D0-E341-47F8-B1BE-C154B7EECD2B}"/>
                </a:ext>
              </a:extLst>
            </p:cNvPr>
            <p:cNvGrpSpPr>
              <a:grpSpLocks/>
            </p:cNvGrpSpPr>
            <p:nvPr/>
          </p:nvGrpSpPr>
          <p:grpSpPr bwMode="auto">
            <a:xfrm>
              <a:off x="552" y="495"/>
              <a:ext cx="4450" cy="1231"/>
              <a:chOff x="744" y="567"/>
              <a:chExt cx="4450" cy="1231"/>
            </a:xfrm>
          </p:grpSpPr>
          <p:graphicFrame>
            <p:nvGraphicFramePr>
              <p:cNvPr id="61" name="Object 6">
                <a:extLst>
                  <a:ext uri="{FF2B5EF4-FFF2-40B4-BE49-F238E27FC236}">
                    <a16:creationId xmlns:a16="http://schemas.microsoft.com/office/drawing/2014/main" id="{A1E37620-BC02-437E-B8D3-7412099DD1C8}"/>
                  </a:ext>
                </a:extLst>
              </p:cNvPr>
              <p:cNvGraphicFramePr>
                <a:graphicFrameLocks noChangeAspect="1"/>
              </p:cNvGraphicFramePr>
              <p:nvPr/>
            </p:nvGraphicFramePr>
            <p:xfrm>
              <a:off x="788" y="567"/>
              <a:ext cx="3849" cy="432"/>
            </p:xfrm>
            <a:graphic>
              <a:graphicData uri="http://schemas.openxmlformats.org/presentationml/2006/ole">
                <mc:AlternateContent xmlns:mc="http://schemas.openxmlformats.org/markup-compatibility/2006">
                  <mc:Choice xmlns:v="urn:schemas-microsoft-com:vml" Requires="v">
                    <p:oleObj spid="_x0000_s153671" name="Equation" r:id="rId7" imgW="2819400" imgH="317500" progId="Equation.DSMT4">
                      <p:embed/>
                    </p:oleObj>
                  </mc:Choice>
                  <mc:Fallback>
                    <p:oleObj name="Equation" r:id="rId7" imgW="2819400" imgH="317500" progId="Equation.DSMT4">
                      <p:embed/>
                      <p:pic>
                        <p:nvPicPr>
                          <p:cNvPr id="55334" name="Object 6">
                            <a:extLst>
                              <a:ext uri="{FF2B5EF4-FFF2-40B4-BE49-F238E27FC236}">
                                <a16:creationId xmlns:a16="http://schemas.microsoft.com/office/drawing/2014/main" id="{6C3B27C9-47C7-41E4-AC92-01C5E62339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 y="567"/>
                            <a:ext cx="3849"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7">
                <a:extLst>
                  <a:ext uri="{FF2B5EF4-FFF2-40B4-BE49-F238E27FC236}">
                    <a16:creationId xmlns:a16="http://schemas.microsoft.com/office/drawing/2014/main" id="{D3DCA43F-48E2-48FC-A579-19E03FD32CEE}"/>
                  </a:ext>
                </a:extLst>
              </p:cNvPr>
              <p:cNvGraphicFramePr>
                <a:graphicFrameLocks noChangeAspect="1"/>
              </p:cNvGraphicFramePr>
              <p:nvPr/>
            </p:nvGraphicFramePr>
            <p:xfrm>
              <a:off x="744" y="970"/>
              <a:ext cx="4178" cy="432"/>
            </p:xfrm>
            <a:graphic>
              <a:graphicData uri="http://schemas.openxmlformats.org/presentationml/2006/ole">
                <mc:AlternateContent xmlns:mc="http://schemas.openxmlformats.org/markup-compatibility/2006">
                  <mc:Choice xmlns:v="urn:schemas-microsoft-com:vml" Requires="v">
                    <p:oleObj spid="_x0000_s153672" name="Equation" r:id="rId9" imgW="3060700" imgH="317500" progId="Equation.DSMT4">
                      <p:embed/>
                    </p:oleObj>
                  </mc:Choice>
                  <mc:Fallback>
                    <p:oleObj name="Equation" r:id="rId9" imgW="3060700" imgH="317500" progId="Equation.DSMT4">
                      <p:embed/>
                      <p:pic>
                        <p:nvPicPr>
                          <p:cNvPr id="55335" name="Object 7">
                            <a:extLst>
                              <a:ext uri="{FF2B5EF4-FFF2-40B4-BE49-F238E27FC236}">
                                <a16:creationId xmlns:a16="http://schemas.microsoft.com/office/drawing/2014/main" id="{001D0BD2-E3F3-401A-AB69-D41A874BB6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4" y="970"/>
                            <a:ext cx="4178"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8">
                <a:extLst>
                  <a:ext uri="{FF2B5EF4-FFF2-40B4-BE49-F238E27FC236}">
                    <a16:creationId xmlns:a16="http://schemas.microsoft.com/office/drawing/2014/main" id="{13877521-8956-40B9-B9A9-72629AB76F4E}"/>
                  </a:ext>
                </a:extLst>
              </p:cNvPr>
              <p:cNvGraphicFramePr>
                <a:graphicFrameLocks noChangeAspect="1"/>
              </p:cNvGraphicFramePr>
              <p:nvPr/>
            </p:nvGraphicFramePr>
            <p:xfrm>
              <a:off x="807" y="1365"/>
              <a:ext cx="4387" cy="433"/>
            </p:xfrm>
            <a:graphic>
              <a:graphicData uri="http://schemas.openxmlformats.org/presentationml/2006/ole">
                <mc:AlternateContent xmlns:mc="http://schemas.openxmlformats.org/markup-compatibility/2006">
                  <mc:Choice xmlns:v="urn:schemas-microsoft-com:vml" Requires="v">
                    <p:oleObj spid="_x0000_s153673" name="Equation" r:id="rId11" imgW="3213100" imgH="317500" progId="Equation.DSMT4">
                      <p:embed/>
                    </p:oleObj>
                  </mc:Choice>
                  <mc:Fallback>
                    <p:oleObj name="Equation" r:id="rId11" imgW="3213100" imgH="317500" progId="Equation.DSMT4">
                      <p:embed/>
                      <p:pic>
                        <p:nvPicPr>
                          <p:cNvPr id="55336" name="Object 8">
                            <a:extLst>
                              <a:ext uri="{FF2B5EF4-FFF2-40B4-BE49-F238E27FC236}">
                                <a16:creationId xmlns:a16="http://schemas.microsoft.com/office/drawing/2014/main" id="{80135372-8EFF-4E7E-B417-3CA8B6E84A9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7" y="1365"/>
                            <a:ext cx="4387"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0" name="Group 20">
              <a:extLst>
                <a:ext uri="{FF2B5EF4-FFF2-40B4-BE49-F238E27FC236}">
                  <a16:creationId xmlns:a16="http://schemas.microsoft.com/office/drawing/2014/main" id="{5C7F0AE4-3B6B-4353-A184-B0089D9734F2}"/>
                </a:ext>
              </a:extLst>
            </p:cNvPr>
            <p:cNvGrpSpPr>
              <a:grpSpLocks/>
            </p:cNvGrpSpPr>
            <p:nvPr/>
          </p:nvGrpSpPr>
          <p:grpSpPr bwMode="auto">
            <a:xfrm>
              <a:off x="4040" y="1448"/>
              <a:ext cx="567" cy="198"/>
              <a:chOff x="5176" y="1920"/>
              <a:chExt cx="567" cy="150"/>
            </a:xfrm>
          </p:grpSpPr>
          <p:sp>
            <p:nvSpPr>
              <p:cNvPr id="59" name="Line 18">
                <a:extLst>
                  <a:ext uri="{FF2B5EF4-FFF2-40B4-BE49-F238E27FC236}">
                    <a16:creationId xmlns:a16="http://schemas.microsoft.com/office/drawing/2014/main" id="{33B98C51-E615-4CAB-B3E8-EE7194BD394A}"/>
                  </a:ext>
                </a:extLst>
              </p:cNvPr>
              <p:cNvSpPr>
                <a:spLocks noChangeAspect="1" noChangeShapeType="1"/>
              </p:cNvSpPr>
              <p:nvPr/>
            </p:nvSpPr>
            <p:spPr bwMode="auto">
              <a:xfrm flipH="1">
                <a:off x="5186" y="1920"/>
                <a:ext cx="49"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19">
                <a:extLst>
                  <a:ext uri="{FF2B5EF4-FFF2-40B4-BE49-F238E27FC236}">
                    <a16:creationId xmlns:a16="http://schemas.microsoft.com/office/drawing/2014/main" id="{6F74FF05-C817-49C4-B711-01DA2B21CF71}"/>
                  </a:ext>
                </a:extLst>
              </p:cNvPr>
              <p:cNvSpPr>
                <a:spLocks noChangeShapeType="1"/>
              </p:cNvSpPr>
              <p:nvPr/>
            </p:nvSpPr>
            <p:spPr bwMode="auto">
              <a:xfrm>
                <a:off x="5176" y="2070"/>
                <a:ext cx="56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24">
              <a:extLst>
                <a:ext uri="{FF2B5EF4-FFF2-40B4-BE49-F238E27FC236}">
                  <a16:creationId xmlns:a16="http://schemas.microsoft.com/office/drawing/2014/main" id="{86A6C2A7-6E48-4CA0-AE52-C1B0D13C78C1}"/>
                </a:ext>
              </a:extLst>
            </p:cNvPr>
            <p:cNvGrpSpPr>
              <a:grpSpLocks/>
            </p:cNvGrpSpPr>
            <p:nvPr/>
          </p:nvGrpSpPr>
          <p:grpSpPr bwMode="auto">
            <a:xfrm>
              <a:off x="2424" y="648"/>
              <a:ext cx="453" cy="198"/>
              <a:chOff x="4752" y="2208"/>
              <a:chExt cx="453" cy="198"/>
            </a:xfrm>
          </p:grpSpPr>
          <p:sp>
            <p:nvSpPr>
              <p:cNvPr id="57" name="Line 22">
                <a:extLst>
                  <a:ext uri="{FF2B5EF4-FFF2-40B4-BE49-F238E27FC236}">
                    <a16:creationId xmlns:a16="http://schemas.microsoft.com/office/drawing/2014/main" id="{CECD926B-D5BE-4C89-BCD7-971CF315BAF8}"/>
                  </a:ext>
                </a:extLst>
              </p:cNvPr>
              <p:cNvSpPr>
                <a:spLocks noChangeAspect="1" noChangeShapeType="1"/>
              </p:cNvSpPr>
              <p:nvPr/>
            </p:nvSpPr>
            <p:spPr bwMode="auto">
              <a:xfrm flipH="1">
                <a:off x="4762" y="2208"/>
                <a:ext cx="49" cy="1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23">
                <a:extLst>
                  <a:ext uri="{FF2B5EF4-FFF2-40B4-BE49-F238E27FC236}">
                    <a16:creationId xmlns:a16="http://schemas.microsoft.com/office/drawing/2014/main" id="{9EE55CC3-40C3-40E3-A748-860DCE222F6E}"/>
                  </a:ext>
                </a:extLst>
              </p:cNvPr>
              <p:cNvSpPr>
                <a:spLocks noChangeShapeType="1"/>
              </p:cNvSpPr>
              <p:nvPr/>
            </p:nvSpPr>
            <p:spPr bwMode="auto">
              <a:xfrm>
                <a:off x="4752" y="2406"/>
                <a:ext cx="45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 name="Group 25">
              <a:extLst>
                <a:ext uri="{FF2B5EF4-FFF2-40B4-BE49-F238E27FC236}">
                  <a16:creationId xmlns:a16="http://schemas.microsoft.com/office/drawing/2014/main" id="{F65725C6-484F-43C3-94B3-0EC04BA02BB4}"/>
                </a:ext>
              </a:extLst>
            </p:cNvPr>
            <p:cNvGrpSpPr>
              <a:grpSpLocks/>
            </p:cNvGrpSpPr>
            <p:nvPr/>
          </p:nvGrpSpPr>
          <p:grpSpPr bwMode="auto">
            <a:xfrm>
              <a:off x="3576" y="640"/>
              <a:ext cx="453" cy="198"/>
              <a:chOff x="4752" y="2208"/>
              <a:chExt cx="453" cy="198"/>
            </a:xfrm>
          </p:grpSpPr>
          <p:sp>
            <p:nvSpPr>
              <p:cNvPr id="55" name="Line 26">
                <a:extLst>
                  <a:ext uri="{FF2B5EF4-FFF2-40B4-BE49-F238E27FC236}">
                    <a16:creationId xmlns:a16="http://schemas.microsoft.com/office/drawing/2014/main" id="{1B27ED8D-DD45-49BD-9DE3-9181C3298224}"/>
                  </a:ext>
                </a:extLst>
              </p:cNvPr>
              <p:cNvSpPr>
                <a:spLocks noChangeAspect="1" noChangeShapeType="1"/>
              </p:cNvSpPr>
              <p:nvPr/>
            </p:nvSpPr>
            <p:spPr bwMode="auto">
              <a:xfrm flipH="1">
                <a:off x="4762" y="2208"/>
                <a:ext cx="49" cy="1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27">
                <a:extLst>
                  <a:ext uri="{FF2B5EF4-FFF2-40B4-BE49-F238E27FC236}">
                    <a16:creationId xmlns:a16="http://schemas.microsoft.com/office/drawing/2014/main" id="{D6AE5D52-ED88-457F-81E8-5A73E1AD7FA0}"/>
                  </a:ext>
                </a:extLst>
              </p:cNvPr>
              <p:cNvSpPr>
                <a:spLocks noChangeShapeType="1"/>
              </p:cNvSpPr>
              <p:nvPr/>
            </p:nvSpPr>
            <p:spPr bwMode="auto">
              <a:xfrm>
                <a:off x="4752" y="2406"/>
                <a:ext cx="45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6" name="Group 28">
              <a:extLst>
                <a:ext uri="{FF2B5EF4-FFF2-40B4-BE49-F238E27FC236}">
                  <a16:creationId xmlns:a16="http://schemas.microsoft.com/office/drawing/2014/main" id="{35F79CBF-D5E9-4B5B-AB4B-31D75398415C}"/>
                </a:ext>
              </a:extLst>
            </p:cNvPr>
            <p:cNvGrpSpPr>
              <a:grpSpLocks/>
            </p:cNvGrpSpPr>
            <p:nvPr/>
          </p:nvGrpSpPr>
          <p:grpSpPr bwMode="auto">
            <a:xfrm>
              <a:off x="2739" y="1042"/>
              <a:ext cx="453" cy="198"/>
              <a:chOff x="4752" y="2208"/>
              <a:chExt cx="453" cy="198"/>
            </a:xfrm>
          </p:grpSpPr>
          <p:sp>
            <p:nvSpPr>
              <p:cNvPr id="53" name="Line 29">
                <a:extLst>
                  <a:ext uri="{FF2B5EF4-FFF2-40B4-BE49-F238E27FC236}">
                    <a16:creationId xmlns:a16="http://schemas.microsoft.com/office/drawing/2014/main" id="{B7F1F874-800A-4136-BA5B-C28A3A9BA082}"/>
                  </a:ext>
                </a:extLst>
              </p:cNvPr>
              <p:cNvSpPr>
                <a:spLocks noChangeAspect="1" noChangeShapeType="1"/>
              </p:cNvSpPr>
              <p:nvPr/>
            </p:nvSpPr>
            <p:spPr bwMode="auto">
              <a:xfrm flipH="1">
                <a:off x="4762" y="2208"/>
                <a:ext cx="49" cy="1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30">
                <a:extLst>
                  <a:ext uri="{FF2B5EF4-FFF2-40B4-BE49-F238E27FC236}">
                    <a16:creationId xmlns:a16="http://schemas.microsoft.com/office/drawing/2014/main" id="{0B1A68EB-465C-4EF1-81D3-91E665C52062}"/>
                  </a:ext>
                </a:extLst>
              </p:cNvPr>
              <p:cNvSpPr>
                <a:spLocks noChangeShapeType="1"/>
              </p:cNvSpPr>
              <p:nvPr/>
            </p:nvSpPr>
            <p:spPr bwMode="auto">
              <a:xfrm>
                <a:off x="4752" y="2406"/>
                <a:ext cx="45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7" name="Group 31">
              <a:extLst>
                <a:ext uri="{FF2B5EF4-FFF2-40B4-BE49-F238E27FC236}">
                  <a16:creationId xmlns:a16="http://schemas.microsoft.com/office/drawing/2014/main" id="{CB1D22F8-1E46-4B06-AF05-B87B673D944D}"/>
                </a:ext>
              </a:extLst>
            </p:cNvPr>
            <p:cNvGrpSpPr>
              <a:grpSpLocks/>
            </p:cNvGrpSpPr>
            <p:nvPr/>
          </p:nvGrpSpPr>
          <p:grpSpPr bwMode="auto">
            <a:xfrm>
              <a:off x="2891" y="1434"/>
              <a:ext cx="453" cy="198"/>
              <a:chOff x="4752" y="2208"/>
              <a:chExt cx="453" cy="198"/>
            </a:xfrm>
          </p:grpSpPr>
          <p:sp>
            <p:nvSpPr>
              <p:cNvPr id="51" name="Line 32">
                <a:extLst>
                  <a:ext uri="{FF2B5EF4-FFF2-40B4-BE49-F238E27FC236}">
                    <a16:creationId xmlns:a16="http://schemas.microsoft.com/office/drawing/2014/main" id="{188FA207-A443-44B9-B9D9-AC511305D9C1}"/>
                  </a:ext>
                </a:extLst>
              </p:cNvPr>
              <p:cNvSpPr>
                <a:spLocks noChangeAspect="1" noChangeShapeType="1"/>
              </p:cNvSpPr>
              <p:nvPr/>
            </p:nvSpPr>
            <p:spPr bwMode="auto">
              <a:xfrm flipH="1">
                <a:off x="4762" y="2208"/>
                <a:ext cx="49" cy="1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33">
                <a:extLst>
                  <a:ext uri="{FF2B5EF4-FFF2-40B4-BE49-F238E27FC236}">
                    <a16:creationId xmlns:a16="http://schemas.microsoft.com/office/drawing/2014/main" id="{0D6082EF-4FF3-406C-90F5-8AC9D3E62877}"/>
                  </a:ext>
                </a:extLst>
              </p:cNvPr>
              <p:cNvSpPr>
                <a:spLocks noChangeShapeType="1"/>
              </p:cNvSpPr>
              <p:nvPr/>
            </p:nvSpPr>
            <p:spPr bwMode="auto">
              <a:xfrm>
                <a:off x="4752" y="2406"/>
                <a:ext cx="45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 name="Group 40">
              <a:extLst>
                <a:ext uri="{FF2B5EF4-FFF2-40B4-BE49-F238E27FC236}">
                  <a16:creationId xmlns:a16="http://schemas.microsoft.com/office/drawing/2014/main" id="{4663DF65-A5EF-4D29-95B0-752F855E6D8F}"/>
                </a:ext>
              </a:extLst>
            </p:cNvPr>
            <p:cNvGrpSpPr>
              <a:grpSpLocks/>
            </p:cNvGrpSpPr>
            <p:nvPr/>
          </p:nvGrpSpPr>
          <p:grpSpPr bwMode="auto">
            <a:xfrm>
              <a:off x="3904" y="1048"/>
              <a:ext cx="453" cy="198"/>
              <a:chOff x="4752" y="2208"/>
              <a:chExt cx="453" cy="198"/>
            </a:xfrm>
          </p:grpSpPr>
          <p:sp>
            <p:nvSpPr>
              <p:cNvPr id="49" name="Line 41">
                <a:extLst>
                  <a:ext uri="{FF2B5EF4-FFF2-40B4-BE49-F238E27FC236}">
                    <a16:creationId xmlns:a16="http://schemas.microsoft.com/office/drawing/2014/main" id="{CFDBFB9C-673B-402C-878D-C8AD9E359C6D}"/>
                  </a:ext>
                </a:extLst>
              </p:cNvPr>
              <p:cNvSpPr>
                <a:spLocks noChangeAspect="1" noChangeShapeType="1"/>
              </p:cNvSpPr>
              <p:nvPr/>
            </p:nvSpPr>
            <p:spPr bwMode="auto">
              <a:xfrm flipH="1">
                <a:off x="4762" y="2208"/>
                <a:ext cx="49" cy="1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42">
                <a:extLst>
                  <a:ext uri="{FF2B5EF4-FFF2-40B4-BE49-F238E27FC236}">
                    <a16:creationId xmlns:a16="http://schemas.microsoft.com/office/drawing/2014/main" id="{B5247549-6E76-4A9C-BD4A-622E6B9488AD}"/>
                  </a:ext>
                </a:extLst>
              </p:cNvPr>
              <p:cNvSpPr>
                <a:spLocks noChangeShapeType="1"/>
              </p:cNvSpPr>
              <p:nvPr/>
            </p:nvSpPr>
            <p:spPr bwMode="auto">
              <a:xfrm>
                <a:off x="4752" y="2406"/>
                <a:ext cx="45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ustDataLst>
      <p:tags r:id="rId2"/>
    </p:custDataLst>
    <p:extLst>
      <p:ext uri="{BB962C8B-B14F-4D97-AF65-F5344CB8AC3E}">
        <p14:creationId xmlns:p14="http://schemas.microsoft.com/office/powerpoint/2010/main" val="15587433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sp>
        <p:nvSpPr>
          <p:cNvPr id="10" name="文本框 9">
            <a:extLst>
              <a:ext uri="{FF2B5EF4-FFF2-40B4-BE49-F238E27FC236}">
                <a16:creationId xmlns:a16="http://schemas.microsoft.com/office/drawing/2014/main" id="{8616A9B9-768E-46E3-B151-AE6FF57CAB77}"/>
              </a:ext>
            </a:extLst>
          </p:cNvPr>
          <p:cNvSpPr txBox="1"/>
          <p:nvPr/>
        </p:nvSpPr>
        <p:spPr>
          <a:xfrm>
            <a:off x="541538" y="804277"/>
            <a:ext cx="11123720" cy="523220"/>
          </a:xfrm>
          <a:prstGeom prst="rect">
            <a:avLst/>
          </a:prstGeom>
          <a:noFill/>
        </p:spPr>
        <p:txBody>
          <a:bodyPr wrap="square" rtlCol="0">
            <a:spAutoFit/>
          </a:bodyPr>
          <a:lstStyle/>
          <a:p>
            <a:r>
              <a:rPr lang="en-US" altLang="zh-CN" sz="2800" b="1" dirty="0">
                <a:solidFill>
                  <a:srgbClr val="FF0000"/>
                </a:solidFill>
                <a:latin typeface="+mn-ea"/>
              </a:rPr>
              <a:t>2</a:t>
            </a:r>
            <a:r>
              <a:rPr lang="zh-CN" altLang="en-US" sz="2800" b="1" dirty="0">
                <a:solidFill>
                  <a:srgbClr val="FF0000"/>
                </a:solidFill>
                <a:latin typeface="+mn-ea"/>
              </a:rPr>
              <a:t>、表示方法</a:t>
            </a:r>
            <a:endParaRPr lang="zh-CN" altLang="en-US" sz="2800" b="1" dirty="0">
              <a:latin typeface="+mn-ea"/>
            </a:endParaRPr>
          </a:p>
        </p:txBody>
      </p:sp>
      <p:sp>
        <p:nvSpPr>
          <p:cNvPr id="11" name="文本框 10">
            <a:extLst>
              <a:ext uri="{FF2B5EF4-FFF2-40B4-BE49-F238E27FC236}">
                <a16:creationId xmlns:a16="http://schemas.microsoft.com/office/drawing/2014/main" id="{01416923-7F8A-4F9C-AFCC-DD2BF6149390}"/>
              </a:ext>
            </a:extLst>
          </p:cNvPr>
          <p:cNvSpPr txBox="1"/>
          <p:nvPr/>
        </p:nvSpPr>
        <p:spPr>
          <a:xfrm>
            <a:off x="541538" y="1496773"/>
            <a:ext cx="11123720"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1</a:t>
            </a:r>
            <a:r>
              <a:rPr lang="zh-CN" altLang="en-US" sz="2800" b="1" dirty="0">
                <a:latin typeface="+mn-ea"/>
              </a:rPr>
              <a:t>）函数表达式</a:t>
            </a:r>
          </a:p>
        </p:txBody>
      </p:sp>
      <p:sp>
        <p:nvSpPr>
          <p:cNvPr id="12" name="文本框 11">
            <a:extLst>
              <a:ext uri="{FF2B5EF4-FFF2-40B4-BE49-F238E27FC236}">
                <a16:creationId xmlns:a16="http://schemas.microsoft.com/office/drawing/2014/main" id="{FDE17EEF-6818-4687-873E-A3F9CA326131}"/>
              </a:ext>
            </a:extLst>
          </p:cNvPr>
          <p:cNvSpPr txBox="1"/>
          <p:nvPr/>
        </p:nvSpPr>
        <p:spPr>
          <a:xfrm>
            <a:off x="541538" y="2189269"/>
            <a:ext cx="11123720" cy="523220"/>
          </a:xfrm>
          <a:prstGeom prst="rect">
            <a:avLst/>
          </a:prstGeom>
          <a:noFill/>
        </p:spPr>
        <p:txBody>
          <a:bodyPr wrap="square" rtlCol="0">
            <a:spAutoFit/>
          </a:bodyPr>
          <a:lstStyle/>
          <a:p>
            <a:r>
              <a:rPr lang="zh-CN" altLang="en-US" sz="2800" b="1" dirty="0">
                <a:latin typeface="+mn-ea"/>
              </a:rPr>
              <a:t>        角频率、周期、频率的关系：</a:t>
            </a:r>
          </a:p>
        </p:txBody>
      </p:sp>
      <p:graphicFrame>
        <p:nvGraphicFramePr>
          <p:cNvPr id="4" name="对象 3">
            <a:extLst>
              <a:ext uri="{FF2B5EF4-FFF2-40B4-BE49-F238E27FC236}">
                <a16:creationId xmlns:a16="http://schemas.microsoft.com/office/drawing/2014/main" id="{97E3BF80-640F-4122-A6FE-DCE145160BBC}"/>
              </a:ext>
            </a:extLst>
          </p:cNvPr>
          <p:cNvGraphicFramePr>
            <a:graphicFrameLocks noChangeAspect="1"/>
          </p:cNvGraphicFramePr>
          <p:nvPr>
            <p:extLst>
              <p:ext uri="{D42A27DB-BD31-4B8C-83A1-F6EECF244321}">
                <p14:modId xmlns:p14="http://schemas.microsoft.com/office/powerpoint/2010/main" val="954752662"/>
              </p:ext>
            </p:extLst>
          </p:nvPr>
        </p:nvGraphicFramePr>
        <p:xfrm>
          <a:off x="4727676" y="2881765"/>
          <a:ext cx="2628900" cy="1181100"/>
        </p:xfrm>
        <a:graphic>
          <a:graphicData uri="http://schemas.openxmlformats.org/presentationml/2006/ole">
            <mc:AlternateContent xmlns:mc="http://schemas.openxmlformats.org/markup-compatibility/2006">
              <mc:Choice xmlns:v="urn:schemas-microsoft-com:vml" Requires="v">
                <p:oleObj spid="_x0000_s110702" name="Equation" r:id="rId5" imgW="876240" imgH="393480" progId="Equation.DSMT4">
                  <p:embed/>
                </p:oleObj>
              </mc:Choice>
              <mc:Fallback>
                <p:oleObj name="Equation" r:id="rId5" imgW="876240" imgH="393480" progId="Equation.DSMT4">
                  <p:embed/>
                  <p:pic>
                    <p:nvPicPr>
                      <p:cNvPr id="4" name="对象 3">
                        <a:extLst>
                          <a:ext uri="{FF2B5EF4-FFF2-40B4-BE49-F238E27FC236}">
                            <a16:creationId xmlns:a16="http://schemas.microsoft.com/office/drawing/2014/main" id="{97E3BF80-640F-4122-A6FE-DCE145160BBC}"/>
                          </a:ext>
                        </a:extLst>
                      </p:cNvPr>
                      <p:cNvPicPr/>
                      <p:nvPr/>
                    </p:nvPicPr>
                    <p:blipFill>
                      <a:blip r:embed="rId6"/>
                      <a:stretch>
                        <a:fillRect/>
                      </a:stretch>
                    </p:blipFill>
                    <p:spPr>
                      <a:xfrm>
                        <a:off x="4727676" y="2881765"/>
                        <a:ext cx="2628900" cy="11811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6448410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13012" y="878488"/>
            <a:ext cx="10078838" cy="646331"/>
          </a:xfrm>
          <a:prstGeom prst="rect">
            <a:avLst/>
          </a:prstGeom>
          <a:noFill/>
        </p:spPr>
        <p:txBody>
          <a:bodyPr wrap="square" rtlCol="0">
            <a:spAutoFit/>
          </a:bodyPr>
          <a:lstStyle/>
          <a:p>
            <a:r>
              <a:rPr lang="zh-CN" altLang="en-US" sz="3600" b="1" dirty="0">
                <a:solidFill>
                  <a:srgbClr val="FF0000"/>
                </a:solidFill>
              </a:rPr>
              <a:t>例题</a:t>
            </a:r>
          </a:p>
        </p:txBody>
      </p:sp>
      <p:grpSp>
        <p:nvGrpSpPr>
          <p:cNvPr id="43" name="组合 42">
            <a:extLst>
              <a:ext uri="{FF2B5EF4-FFF2-40B4-BE49-F238E27FC236}">
                <a16:creationId xmlns:a16="http://schemas.microsoft.com/office/drawing/2014/main" id="{93C58263-E70E-449D-8FBA-D427923324C9}"/>
              </a:ext>
            </a:extLst>
          </p:cNvPr>
          <p:cNvGrpSpPr/>
          <p:nvPr/>
        </p:nvGrpSpPr>
        <p:grpSpPr>
          <a:xfrm>
            <a:off x="913012" y="3102526"/>
            <a:ext cx="677664" cy="523220"/>
            <a:chOff x="1630530" y="3167367"/>
            <a:chExt cx="677664" cy="523220"/>
          </a:xfrm>
        </p:grpSpPr>
        <p:sp>
          <p:nvSpPr>
            <p:cNvPr id="44" name="矩形: 圆角 43">
              <a:extLst>
                <a:ext uri="{FF2B5EF4-FFF2-40B4-BE49-F238E27FC236}">
                  <a16:creationId xmlns:a16="http://schemas.microsoft.com/office/drawing/2014/main" id="{C0DF6B62-3AEA-4C91-9B48-31890A823796}"/>
                </a:ext>
              </a:extLst>
            </p:cNvPr>
            <p:cNvSpPr/>
            <p:nvPr/>
          </p:nvSpPr>
          <p:spPr>
            <a:xfrm>
              <a:off x="1630531" y="3167390"/>
              <a:ext cx="677663" cy="523197"/>
            </a:xfrm>
            <a:prstGeom prst="roundRect">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EDC9D305-8AC2-4E3D-86AB-70771D94ADE7}"/>
                </a:ext>
              </a:extLst>
            </p:cNvPr>
            <p:cNvSpPr txBox="1"/>
            <p:nvPr/>
          </p:nvSpPr>
          <p:spPr>
            <a:xfrm>
              <a:off x="1630530" y="3167367"/>
              <a:ext cx="677663" cy="523220"/>
            </a:xfrm>
            <a:prstGeom prst="rect">
              <a:avLst/>
            </a:prstGeom>
            <a:noFill/>
          </p:spPr>
          <p:txBody>
            <a:bodyPr wrap="square" rtlCol="0">
              <a:spAutoFit/>
            </a:bodyPr>
            <a:lstStyle/>
            <a:p>
              <a:r>
                <a:rPr lang="zh-CN" altLang="en-US" sz="2800" b="1" dirty="0"/>
                <a:t>解：</a:t>
              </a:r>
            </a:p>
          </p:txBody>
        </p:sp>
      </p:grpSp>
      <p:grpSp>
        <p:nvGrpSpPr>
          <p:cNvPr id="7" name="组合 6">
            <a:extLst>
              <a:ext uri="{FF2B5EF4-FFF2-40B4-BE49-F238E27FC236}">
                <a16:creationId xmlns:a16="http://schemas.microsoft.com/office/drawing/2014/main" id="{5AA96093-AFC6-4489-AA87-6EBE74E35F07}"/>
              </a:ext>
            </a:extLst>
          </p:cNvPr>
          <p:cNvGrpSpPr/>
          <p:nvPr/>
        </p:nvGrpSpPr>
        <p:grpSpPr>
          <a:xfrm>
            <a:off x="913012" y="1640842"/>
            <a:ext cx="10078838" cy="1384995"/>
            <a:chOff x="913012" y="1640842"/>
            <a:chExt cx="10078838" cy="1384995"/>
          </a:xfrm>
        </p:grpSpPr>
        <p:sp>
          <p:nvSpPr>
            <p:cNvPr id="10" name="文本框 9">
              <a:extLst>
                <a:ext uri="{FF2B5EF4-FFF2-40B4-BE49-F238E27FC236}">
                  <a16:creationId xmlns:a16="http://schemas.microsoft.com/office/drawing/2014/main" id="{BE53B041-B977-4E61-B440-29D09B66AFDC}"/>
                </a:ext>
              </a:extLst>
            </p:cNvPr>
            <p:cNvSpPr txBox="1"/>
            <p:nvPr/>
          </p:nvSpPr>
          <p:spPr>
            <a:xfrm>
              <a:off x="913012" y="1640842"/>
              <a:ext cx="10078838" cy="1384995"/>
            </a:xfrm>
            <a:prstGeom prst="rect">
              <a:avLst/>
            </a:prstGeom>
            <a:noFill/>
          </p:spPr>
          <p:txBody>
            <a:bodyPr wrap="square" rtlCol="0">
              <a:spAutoFit/>
            </a:bodyPr>
            <a:lstStyle/>
            <a:p>
              <a:r>
                <a:rPr lang="zh-CN" altLang="en-US" sz="2800" b="1" dirty="0">
                  <a:latin typeface="+mn-ea"/>
                </a:rPr>
                <a:t>例</a:t>
              </a:r>
              <a:r>
                <a:rPr lang="en-US" altLang="zh-CN" sz="2800" b="1" dirty="0">
                  <a:latin typeface="+mn-ea"/>
                </a:rPr>
                <a:t>4.6</a:t>
              </a:r>
              <a:r>
                <a:rPr lang="zh-CN" altLang="en-US" sz="2800" b="1" dirty="0">
                  <a:latin typeface="+mn-ea"/>
                </a:rPr>
                <a:t>电路如图</a:t>
              </a:r>
              <a:r>
                <a:rPr lang="en-US" altLang="zh-CN" sz="2800" b="1" dirty="0">
                  <a:latin typeface="+mn-ea"/>
                </a:rPr>
                <a:t>4.22(a)</a:t>
              </a:r>
              <a:r>
                <a:rPr lang="zh-CN" altLang="en-US" sz="2800" b="1" dirty="0">
                  <a:latin typeface="+mn-ea"/>
                </a:rPr>
                <a:t>所示，已知</a:t>
              </a:r>
              <a:r>
                <a:rPr lang="en-US" altLang="zh-CN" sz="2800" b="1" dirty="0">
                  <a:latin typeface="+mn-ea"/>
                </a:rPr>
                <a:t>R = 15Ω</a:t>
              </a:r>
              <a:r>
                <a:rPr lang="zh-CN" altLang="en-US" sz="2800" b="1" dirty="0">
                  <a:latin typeface="+mn-ea"/>
                </a:rPr>
                <a:t>，</a:t>
              </a:r>
              <a:r>
                <a:rPr lang="en-US" altLang="zh-CN" sz="2800" b="1" dirty="0">
                  <a:latin typeface="+mn-ea"/>
                </a:rPr>
                <a:t>L = 0.3 </a:t>
              </a:r>
              <a:r>
                <a:rPr lang="en-US" altLang="zh-CN" sz="2800" b="1" dirty="0" err="1">
                  <a:latin typeface="+mn-ea"/>
                </a:rPr>
                <a:t>mH</a:t>
              </a:r>
              <a:r>
                <a:rPr lang="zh-CN" altLang="en-US" sz="2800" b="1" dirty="0">
                  <a:latin typeface="+mn-ea"/>
                </a:rPr>
                <a:t>，</a:t>
              </a:r>
              <a:r>
                <a:rPr lang="en-US" altLang="zh-CN" sz="2800" b="1" dirty="0">
                  <a:latin typeface="+mn-ea"/>
                </a:rPr>
                <a:t>C = 0.2 </a:t>
              </a:r>
              <a:r>
                <a:rPr lang="en-US" altLang="zh-CN" sz="2800" b="1" dirty="0" err="1">
                  <a:latin typeface="+mn-ea"/>
                </a:rPr>
                <a:t>μF</a:t>
              </a:r>
              <a:r>
                <a:rPr lang="zh-CN" altLang="en-US" sz="2800" b="1" dirty="0">
                  <a:latin typeface="+mn-ea"/>
                </a:rPr>
                <a:t>，                                                ，求</a:t>
              </a:r>
              <a:r>
                <a:rPr lang="en-US" altLang="zh-CN" sz="2800" b="1" dirty="0">
                  <a:latin typeface="+mn-ea"/>
                </a:rPr>
                <a:t>:</a:t>
              </a:r>
              <a:r>
                <a:rPr lang="zh-CN" altLang="en-US" sz="2800" b="1" dirty="0">
                  <a:latin typeface="+mn-ea"/>
                </a:rPr>
                <a:t>电路电流和各元件电压，并绘出电路的相量图。  </a:t>
              </a:r>
            </a:p>
          </p:txBody>
        </p:sp>
        <p:graphicFrame>
          <p:nvGraphicFramePr>
            <p:cNvPr id="4" name="对象 3">
              <a:extLst>
                <a:ext uri="{FF2B5EF4-FFF2-40B4-BE49-F238E27FC236}">
                  <a16:creationId xmlns:a16="http://schemas.microsoft.com/office/drawing/2014/main" id="{7F1D2D4D-A4B8-4298-8FCC-D4BC1F8DC0BC}"/>
                </a:ext>
              </a:extLst>
            </p:cNvPr>
            <p:cNvGraphicFramePr>
              <a:graphicFrameLocks noChangeAspect="1"/>
            </p:cNvGraphicFramePr>
            <p:nvPr/>
          </p:nvGraphicFramePr>
          <p:xfrm>
            <a:off x="2684780" y="2099976"/>
            <a:ext cx="5362575" cy="466725"/>
          </p:xfrm>
          <a:graphic>
            <a:graphicData uri="http://schemas.openxmlformats.org/presentationml/2006/ole">
              <mc:AlternateContent xmlns:mc="http://schemas.openxmlformats.org/markup-compatibility/2006">
                <mc:Choice xmlns:v="urn:schemas-microsoft-com:vml" Requires="v">
                  <p:oleObj spid="_x0000_s154727" name="Equation" r:id="rId5" imgW="5362303" imgH="466780" progId="Equation.DSMT4">
                    <p:embed/>
                  </p:oleObj>
                </mc:Choice>
                <mc:Fallback>
                  <p:oleObj name="Equation" r:id="rId5" imgW="5362303" imgH="466780" progId="Equation.DSMT4">
                    <p:embed/>
                    <p:pic>
                      <p:nvPicPr>
                        <p:cNvPr id="4" name="对象 3">
                          <a:extLst>
                            <a:ext uri="{FF2B5EF4-FFF2-40B4-BE49-F238E27FC236}">
                              <a16:creationId xmlns:a16="http://schemas.microsoft.com/office/drawing/2014/main" id="{7F1D2D4D-A4B8-4298-8FCC-D4BC1F8DC0BC}"/>
                            </a:ext>
                          </a:extLst>
                        </p:cNvPr>
                        <p:cNvPicPr/>
                        <p:nvPr/>
                      </p:nvPicPr>
                      <p:blipFill>
                        <a:blip r:embed="rId6"/>
                        <a:stretch>
                          <a:fillRect/>
                        </a:stretch>
                      </p:blipFill>
                      <p:spPr>
                        <a:xfrm>
                          <a:off x="2684780" y="2099976"/>
                          <a:ext cx="5362575" cy="466725"/>
                        </a:xfrm>
                        <a:prstGeom prst="rect">
                          <a:avLst/>
                        </a:prstGeom>
                      </p:spPr>
                    </p:pic>
                  </p:oleObj>
                </mc:Fallback>
              </mc:AlternateContent>
            </a:graphicData>
          </a:graphic>
        </p:graphicFrame>
      </p:grpSp>
      <p:sp>
        <p:nvSpPr>
          <p:cNvPr id="35" name="文本框 34">
            <a:extLst>
              <a:ext uri="{FF2B5EF4-FFF2-40B4-BE49-F238E27FC236}">
                <a16:creationId xmlns:a16="http://schemas.microsoft.com/office/drawing/2014/main" id="{A1ECAAEC-CF2E-4F4D-A9E0-2DEC11AF9C6F}"/>
              </a:ext>
            </a:extLst>
          </p:cNvPr>
          <p:cNvSpPr txBox="1"/>
          <p:nvPr/>
        </p:nvSpPr>
        <p:spPr>
          <a:xfrm>
            <a:off x="1590675" y="3102526"/>
            <a:ext cx="3651733" cy="523220"/>
          </a:xfrm>
          <a:prstGeom prst="rect">
            <a:avLst/>
          </a:prstGeom>
          <a:noFill/>
        </p:spPr>
        <p:txBody>
          <a:bodyPr wrap="square" rtlCol="0">
            <a:spAutoFit/>
          </a:bodyPr>
          <a:lstStyle/>
          <a:p>
            <a:r>
              <a:rPr lang="zh-CN" altLang="en-US" sz="2800" b="1" dirty="0">
                <a:latin typeface="+mn-ea"/>
              </a:rPr>
              <a:t>故：</a:t>
            </a:r>
          </a:p>
        </p:txBody>
      </p:sp>
      <p:grpSp>
        <p:nvGrpSpPr>
          <p:cNvPr id="36" name="Group 9">
            <a:extLst>
              <a:ext uri="{FF2B5EF4-FFF2-40B4-BE49-F238E27FC236}">
                <a16:creationId xmlns:a16="http://schemas.microsoft.com/office/drawing/2014/main" id="{B0330877-1D0C-4AE9-BD4E-7900E3DC7801}"/>
              </a:ext>
            </a:extLst>
          </p:cNvPr>
          <p:cNvGrpSpPr>
            <a:grpSpLocks/>
          </p:cNvGrpSpPr>
          <p:nvPr/>
        </p:nvGrpSpPr>
        <p:grpSpPr bwMode="auto">
          <a:xfrm>
            <a:off x="2397125" y="3102527"/>
            <a:ext cx="4678363" cy="2114551"/>
            <a:chOff x="1648" y="1862"/>
            <a:chExt cx="2947" cy="1332"/>
          </a:xfrm>
        </p:grpSpPr>
        <p:graphicFrame>
          <p:nvGraphicFramePr>
            <p:cNvPr id="37" name="Object 10">
              <a:extLst>
                <a:ext uri="{FF2B5EF4-FFF2-40B4-BE49-F238E27FC236}">
                  <a16:creationId xmlns:a16="http://schemas.microsoft.com/office/drawing/2014/main" id="{9E8CEC21-1E27-40AC-AA4F-10CD2CF0E1AF}"/>
                </a:ext>
              </a:extLst>
            </p:cNvPr>
            <p:cNvGraphicFramePr>
              <a:graphicFrameLocks noChangeAspect="1"/>
            </p:cNvGraphicFramePr>
            <p:nvPr/>
          </p:nvGraphicFramePr>
          <p:xfrm>
            <a:off x="1693" y="1862"/>
            <a:ext cx="2687" cy="329"/>
          </p:xfrm>
          <a:graphic>
            <a:graphicData uri="http://schemas.openxmlformats.org/presentationml/2006/ole">
              <mc:AlternateContent xmlns:mc="http://schemas.openxmlformats.org/markup-compatibility/2006">
                <mc:Choice xmlns:v="urn:schemas-microsoft-com:vml" Requires="v">
                  <p:oleObj spid="_x0000_s154728" name="Equation" r:id="rId7" imgW="1968500" imgH="241300" progId="Equation.DSMT4">
                    <p:embed/>
                  </p:oleObj>
                </mc:Choice>
                <mc:Fallback>
                  <p:oleObj name="Equation" r:id="rId7" imgW="1968500" imgH="241300" progId="Equation.DSMT4">
                    <p:embed/>
                    <p:pic>
                      <p:nvPicPr>
                        <p:cNvPr id="55337" name="Object 10">
                          <a:extLst>
                            <a:ext uri="{FF2B5EF4-FFF2-40B4-BE49-F238E27FC236}">
                              <a16:creationId xmlns:a16="http://schemas.microsoft.com/office/drawing/2014/main" id="{A6D6D577-C566-4511-BFBC-60F9BCF8B4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3" y="1862"/>
                          <a:ext cx="2687"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11">
              <a:extLst>
                <a:ext uri="{FF2B5EF4-FFF2-40B4-BE49-F238E27FC236}">
                  <a16:creationId xmlns:a16="http://schemas.microsoft.com/office/drawing/2014/main" id="{200D9CE7-B5D4-4926-BE0A-6DB032C0ABF4}"/>
                </a:ext>
              </a:extLst>
            </p:cNvPr>
            <p:cNvGraphicFramePr>
              <a:graphicFrameLocks noChangeAspect="1"/>
            </p:cNvGraphicFramePr>
            <p:nvPr/>
          </p:nvGraphicFramePr>
          <p:xfrm>
            <a:off x="1675" y="2198"/>
            <a:ext cx="2843" cy="329"/>
          </p:xfrm>
          <a:graphic>
            <a:graphicData uri="http://schemas.openxmlformats.org/presentationml/2006/ole">
              <mc:AlternateContent xmlns:mc="http://schemas.openxmlformats.org/markup-compatibility/2006">
                <mc:Choice xmlns:v="urn:schemas-microsoft-com:vml" Requires="v">
                  <p:oleObj spid="_x0000_s154729" name="Equation" r:id="rId9" imgW="2082800" imgH="241300" progId="Equation.DSMT4">
                    <p:embed/>
                  </p:oleObj>
                </mc:Choice>
                <mc:Fallback>
                  <p:oleObj name="Equation" r:id="rId9" imgW="2082800" imgH="241300" progId="Equation.DSMT4">
                    <p:embed/>
                    <p:pic>
                      <p:nvPicPr>
                        <p:cNvPr id="55338" name="Object 11">
                          <a:extLst>
                            <a:ext uri="{FF2B5EF4-FFF2-40B4-BE49-F238E27FC236}">
                              <a16:creationId xmlns:a16="http://schemas.microsoft.com/office/drawing/2014/main" id="{3D0F9585-CC57-44D4-870D-9FAEDB1B11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5" y="2198"/>
                          <a:ext cx="2843"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12">
              <a:extLst>
                <a:ext uri="{FF2B5EF4-FFF2-40B4-BE49-F238E27FC236}">
                  <a16:creationId xmlns:a16="http://schemas.microsoft.com/office/drawing/2014/main" id="{DCE78144-F8A2-4AB7-A95F-9DBB3E6D4D5B}"/>
                </a:ext>
              </a:extLst>
            </p:cNvPr>
            <p:cNvGraphicFramePr>
              <a:graphicFrameLocks noChangeAspect="1"/>
            </p:cNvGraphicFramePr>
            <p:nvPr/>
          </p:nvGraphicFramePr>
          <p:xfrm>
            <a:off x="1656" y="2527"/>
            <a:ext cx="2930" cy="329"/>
          </p:xfrm>
          <a:graphic>
            <a:graphicData uri="http://schemas.openxmlformats.org/presentationml/2006/ole">
              <mc:AlternateContent xmlns:mc="http://schemas.openxmlformats.org/markup-compatibility/2006">
                <mc:Choice xmlns:v="urn:schemas-microsoft-com:vml" Requires="v">
                  <p:oleObj spid="_x0000_s154730" name="Equation" r:id="rId11" imgW="2146300" imgH="241300" progId="Equation.DSMT4">
                    <p:embed/>
                  </p:oleObj>
                </mc:Choice>
                <mc:Fallback>
                  <p:oleObj name="Equation" r:id="rId11" imgW="2146300" imgH="241300" progId="Equation.DSMT4">
                    <p:embed/>
                    <p:pic>
                      <p:nvPicPr>
                        <p:cNvPr id="55339" name="Object 12">
                          <a:extLst>
                            <a:ext uri="{FF2B5EF4-FFF2-40B4-BE49-F238E27FC236}">
                              <a16:creationId xmlns:a16="http://schemas.microsoft.com/office/drawing/2014/main" id="{A6019943-A700-463E-8E1E-6A967DA1ADD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6" y="2527"/>
                          <a:ext cx="2930"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Object 13">
              <a:extLst>
                <a:ext uri="{FF2B5EF4-FFF2-40B4-BE49-F238E27FC236}">
                  <a16:creationId xmlns:a16="http://schemas.microsoft.com/office/drawing/2014/main" id="{8353E67E-497E-491D-9B21-21B304566B98}"/>
                </a:ext>
              </a:extLst>
            </p:cNvPr>
            <p:cNvGraphicFramePr>
              <a:graphicFrameLocks noChangeAspect="1"/>
            </p:cNvGraphicFramePr>
            <p:nvPr>
              <p:extLst>
                <p:ext uri="{D42A27DB-BD31-4B8C-83A1-F6EECF244321}">
                  <p14:modId xmlns:p14="http://schemas.microsoft.com/office/powerpoint/2010/main" val="3847722435"/>
                </p:ext>
              </p:extLst>
            </p:nvPr>
          </p:nvGraphicFramePr>
          <p:xfrm>
            <a:off x="1648" y="2848"/>
            <a:ext cx="2947" cy="346"/>
          </p:xfrm>
          <a:graphic>
            <a:graphicData uri="http://schemas.openxmlformats.org/presentationml/2006/ole">
              <mc:AlternateContent xmlns:mc="http://schemas.openxmlformats.org/markup-compatibility/2006">
                <mc:Choice xmlns:v="urn:schemas-microsoft-com:vml" Requires="v">
                  <p:oleObj spid="_x0000_s154731" name="Equation" r:id="rId13" imgW="2158920" imgH="253800" progId="Equation.DSMT4">
                    <p:embed/>
                  </p:oleObj>
                </mc:Choice>
                <mc:Fallback>
                  <p:oleObj name="Equation" r:id="rId13" imgW="2158920" imgH="253800" progId="Equation.DSMT4">
                    <p:embed/>
                    <p:pic>
                      <p:nvPicPr>
                        <p:cNvPr id="55340" name="Object 13">
                          <a:extLst>
                            <a:ext uri="{FF2B5EF4-FFF2-40B4-BE49-F238E27FC236}">
                              <a16:creationId xmlns:a16="http://schemas.microsoft.com/office/drawing/2014/main" id="{22F83457-533C-4189-9682-67A063163823}"/>
                            </a:ext>
                          </a:extLst>
                        </p:cNvPr>
                        <p:cNvPicPr>
                          <a:picLocks noChangeAspect="1" noChangeArrowheads="1"/>
                        </p:cNvPicPr>
                        <p:nvPr/>
                      </p:nvPicPr>
                      <p:blipFill>
                        <a:blip r:embed="rId14"/>
                        <a:srcRect/>
                        <a:stretch>
                          <a:fillRect/>
                        </a:stretch>
                      </p:blipFill>
                      <p:spPr bwMode="auto">
                        <a:xfrm>
                          <a:off x="1648" y="2848"/>
                          <a:ext cx="2947"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 name="对象 1">
            <a:extLst>
              <a:ext uri="{FF2B5EF4-FFF2-40B4-BE49-F238E27FC236}">
                <a16:creationId xmlns:a16="http://schemas.microsoft.com/office/drawing/2014/main" id="{110E1C47-3B77-4263-9E3B-B06907D53417}"/>
              </a:ext>
            </a:extLst>
          </p:cNvPr>
          <p:cNvGraphicFramePr>
            <a:graphicFrameLocks noChangeAspect="1"/>
          </p:cNvGraphicFramePr>
          <p:nvPr>
            <p:extLst>
              <p:ext uri="{D42A27DB-BD31-4B8C-83A1-F6EECF244321}">
                <p14:modId xmlns:p14="http://schemas.microsoft.com/office/powerpoint/2010/main" val="577176503"/>
              </p:ext>
            </p:extLst>
          </p:nvPr>
        </p:nvGraphicFramePr>
        <p:xfrm>
          <a:off x="1732280" y="5298529"/>
          <a:ext cx="6315075" cy="514350"/>
        </p:xfrm>
        <a:graphic>
          <a:graphicData uri="http://schemas.openxmlformats.org/presentationml/2006/ole">
            <mc:AlternateContent xmlns:mc="http://schemas.openxmlformats.org/markup-compatibility/2006">
              <mc:Choice xmlns:v="urn:schemas-microsoft-com:vml" Requires="v">
                <p:oleObj spid="_x0000_s154732" name="Equation" r:id="rId15" imgW="6315298" imgH="514350" progId="Equation.DSMT4">
                  <p:embed/>
                </p:oleObj>
              </mc:Choice>
              <mc:Fallback>
                <p:oleObj name="Equation" r:id="rId15" imgW="6315298" imgH="514350" progId="Equation.DSMT4">
                  <p:embed/>
                  <p:pic>
                    <p:nvPicPr>
                      <p:cNvPr id="0" name=""/>
                      <p:cNvPicPr/>
                      <p:nvPr/>
                    </p:nvPicPr>
                    <p:blipFill>
                      <a:blip r:embed="rId16"/>
                      <a:stretch>
                        <a:fillRect/>
                      </a:stretch>
                    </p:blipFill>
                    <p:spPr>
                      <a:xfrm>
                        <a:off x="1732280" y="5298529"/>
                        <a:ext cx="6315075" cy="51435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7205483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ppt_x</p:attrName>
                                        </p:attrNameLst>
                                      </p:cBhvr>
                                      <p:tavLst>
                                        <p:tav tm="0">
                                          <p:val>
                                            <p:strVal val="#ppt_x-#ppt_w/2"/>
                                          </p:val>
                                        </p:tav>
                                        <p:tav tm="100000">
                                          <p:val>
                                            <p:strVal val="#ppt_x"/>
                                          </p:val>
                                        </p:tav>
                                      </p:tavLst>
                                    </p:anim>
                                    <p:anim calcmode="lin" valueType="num">
                                      <p:cBhvr>
                                        <p:cTn id="13" dur="500" fill="hold"/>
                                        <p:tgtEl>
                                          <p:spTgt spid="36"/>
                                        </p:tgtEl>
                                        <p:attrNameLst>
                                          <p:attrName>ppt_y</p:attrName>
                                        </p:attrNameLst>
                                      </p:cBhvr>
                                      <p:tavLst>
                                        <p:tav tm="0">
                                          <p:val>
                                            <p:strVal val="#ppt_y"/>
                                          </p:val>
                                        </p:tav>
                                        <p:tav tm="100000">
                                          <p:val>
                                            <p:strVal val="#ppt_y"/>
                                          </p:val>
                                        </p:tav>
                                      </p:tavLst>
                                    </p:anim>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sp>
        <p:nvSpPr>
          <p:cNvPr id="27" name="Text Box 18">
            <a:extLst>
              <a:ext uri="{FF2B5EF4-FFF2-40B4-BE49-F238E27FC236}">
                <a16:creationId xmlns:a16="http://schemas.microsoft.com/office/drawing/2014/main" id="{CA23F859-AED8-4787-BBFA-B8AB694BD260}"/>
              </a:ext>
            </a:extLst>
          </p:cNvPr>
          <p:cNvSpPr txBox="1">
            <a:spLocks noChangeArrowheads="1"/>
          </p:cNvSpPr>
          <p:nvPr/>
        </p:nvSpPr>
        <p:spPr bwMode="auto">
          <a:xfrm>
            <a:off x="1065409" y="1010322"/>
            <a:ext cx="100391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en-US" altLang="zh-CN" sz="2800" b="1" dirty="0">
                <a:solidFill>
                  <a:srgbClr val="FF0000"/>
                </a:solidFill>
                <a:latin typeface="+mn-ea"/>
                <a:ea typeface="+mn-ea"/>
              </a:rPr>
              <a:t>3</a:t>
            </a:r>
            <a:r>
              <a:rPr kumimoji="1" lang="zh-CN" altLang="en-US" sz="2800" b="1" dirty="0">
                <a:solidFill>
                  <a:srgbClr val="FF0000"/>
                </a:solidFill>
                <a:latin typeface="+mn-ea"/>
                <a:ea typeface="+mn-ea"/>
              </a:rPr>
              <a:t>、</a:t>
            </a:r>
            <a:r>
              <a:rPr kumimoji="1" lang="en-US" altLang="zh-CN" sz="2800" b="1" dirty="0">
                <a:solidFill>
                  <a:srgbClr val="FF0000"/>
                </a:solidFill>
                <a:latin typeface="+mn-ea"/>
                <a:ea typeface="+mn-ea"/>
              </a:rPr>
              <a:t>GLC</a:t>
            </a:r>
            <a:r>
              <a:rPr kumimoji="1" lang="zh-CN" altLang="en-US" sz="2800" b="1" dirty="0">
                <a:solidFill>
                  <a:srgbClr val="FF0000"/>
                </a:solidFill>
                <a:latin typeface="+mn-ea"/>
                <a:ea typeface="+mn-ea"/>
              </a:rPr>
              <a:t>并联的交流电路 </a:t>
            </a:r>
          </a:p>
        </p:txBody>
      </p:sp>
      <p:sp>
        <p:nvSpPr>
          <p:cNvPr id="83" name="Text Box 121">
            <a:extLst>
              <a:ext uri="{FF2B5EF4-FFF2-40B4-BE49-F238E27FC236}">
                <a16:creationId xmlns:a16="http://schemas.microsoft.com/office/drawing/2014/main" id="{F6C46537-C338-43F4-A244-4B7F88EAE3EF}"/>
              </a:ext>
            </a:extLst>
          </p:cNvPr>
          <p:cNvSpPr txBox="1">
            <a:spLocks noChangeArrowheads="1"/>
          </p:cNvSpPr>
          <p:nvPr/>
        </p:nvSpPr>
        <p:spPr bwMode="auto">
          <a:xfrm>
            <a:off x="1065409" y="3886802"/>
            <a:ext cx="1401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1" lang="zh-CN" altLang="en-US" b="1" dirty="0">
                <a:latin typeface="+mn-ea"/>
                <a:ea typeface="+mn-ea"/>
              </a:rPr>
              <a:t>由</a:t>
            </a:r>
            <a:r>
              <a:rPr kumimoji="1" lang="en-US" altLang="zh-CN" b="1" dirty="0">
                <a:latin typeface="+mn-ea"/>
                <a:ea typeface="+mn-ea"/>
              </a:rPr>
              <a:t>KCL</a:t>
            </a:r>
            <a:r>
              <a:rPr kumimoji="1" lang="zh-CN" altLang="en-US" b="1" dirty="0">
                <a:latin typeface="+mn-ea"/>
                <a:ea typeface="+mn-ea"/>
              </a:rPr>
              <a:t>：</a:t>
            </a:r>
          </a:p>
        </p:txBody>
      </p:sp>
      <p:pic>
        <p:nvPicPr>
          <p:cNvPr id="4" name="图片 3">
            <a:extLst>
              <a:ext uri="{FF2B5EF4-FFF2-40B4-BE49-F238E27FC236}">
                <a16:creationId xmlns:a16="http://schemas.microsoft.com/office/drawing/2014/main" id="{8889B8B3-B76D-4292-B785-44365E0A1E8D}"/>
              </a:ext>
            </a:extLst>
          </p:cNvPr>
          <p:cNvPicPr>
            <a:picLocks noChangeAspect="1"/>
          </p:cNvPicPr>
          <p:nvPr/>
        </p:nvPicPr>
        <p:blipFill>
          <a:blip r:embed="rId5"/>
          <a:stretch>
            <a:fillRect/>
          </a:stretch>
        </p:blipFill>
        <p:spPr>
          <a:xfrm>
            <a:off x="2385475" y="1398484"/>
            <a:ext cx="7992549" cy="2274005"/>
          </a:xfrm>
          <a:prstGeom prst="rect">
            <a:avLst/>
          </a:prstGeom>
        </p:spPr>
      </p:pic>
      <p:graphicFrame>
        <p:nvGraphicFramePr>
          <p:cNvPr id="5" name="对象 4">
            <a:extLst>
              <a:ext uri="{FF2B5EF4-FFF2-40B4-BE49-F238E27FC236}">
                <a16:creationId xmlns:a16="http://schemas.microsoft.com/office/drawing/2014/main" id="{730601C2-B3EA-4E7B-9C33-D8F4746E9722}"/>
              </a:ext>
            </a:extLst>
          </p:cNvPr>
          <p:cNvGraphicFramePr>
            <a:graphicFrameLocks noChangeAspect="1"/>
          </p:cNvGraphicFramePr>
          <p:nvPr>
            <p:extLst>
              <p:ext uri="{D42A27DB-BD31-4B8C-83A1-F6EECF244321}">
                <p14:modId xmlns:p14="http://schemas.microsoft.com/office/powerpoint/2010/main" val="2330192366"/>
              </p:ext>
            </p:extLst>
          </p:nvPr>
        </p:nvGraphicFramePr>
        <p:xfrm>
          <a:off x="2672031" y="3784600"/>
          <a:ext cx="5076825" cy="2905125"/>
        </p:xfrm>
        <a:graphic>
          <a:graphicData uri="http://schemas.openxmlformats.org/presentationml/2006/ole">
            <mc:AlternateContent xmlns:mc="http://schemas.openxmlformats.org/markup-compatibility/2006">
              <mc:Choice xmlns:v="urn:schemas-microsoft-com:vml" Requires="v">
                <p:oleObj spid="_x0000_s155666" name="Equation" r:id="rId6" imgW="5076701" imgH="2905334" progId="Equation.DSMT4">
                  <p:embed/>
                </p:oleObj>
              </mc:Choice>
              <mc:Fallback>
                <p:oleObj name="Equation" r:id="rId6" imgW="5076701" imgH="2905334" progId="Equation.DSMT4">
                  <p:embed/>
                  <p:pic>
                    <p:nvPicPr>
                      <p:cNvPr id="0" name=""/>
                      <p:cNvPicPr/>
                      <p:nvPr/>
                    </p:nvPicPr>
                    <p:blipFill>
                      <a:blip r:embed="rId7"/>
                      <a:stretch>
                        <a:fillRect/>
                      </a:stretch>
                    </p:blipFill>
                    <p:spPr>
                      <a:xfrm>
                        <a:off x="2672031" y="3784600"/>
                        <a:ext cx="5076825" cy="290512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2508380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slide(fromTop)">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83"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443143" y="404167"/>
            <a:ext cx="3305713"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4.4 </a:t>
            </a:r>
            <a:r>
              <a:rPr lang="zh-CN" altLang="en-US" sz="2000" dirty="0">
                <a:latin typeface="Agency FB" panose="020B0503020202020204" pitchFamily="34" charset="0"/>
              </a:rPr>
              <a:t>简单正弦交流电路的分析</a:t>
            </a:r>
          </a:p>
        </p:txBody>
      </p:sp>
      <p:sp>
        <p:nvSpPr>
          <p:cNvPr id="27" name="Text Box 18">
            <a:extLst>
              <a:ext uri="{FF2B5EF4-FFF2-40B4-BE49-F238E27FC236}">
                <a16:creationId xmlns:a16="http://schemas.microsoft.com/office/drawing/2014/main" id="{CA23F859-AED8-4787-BBFA-B8AB694BD260}"/>
              </a:ext>
            </a:extLst>
          </p:cNvPr>
          <p:cNvSpPr txBox="1">
            <a:spLocks noChangeArrowheads="1"/>
          </p:cNvSpPr>
          <p:nvPr/>
        </p:nvSpPr>
        <p:spPr bwMode="auto">
          <a:xfrm>
            <a:off x="1065409" y="1010322"/>
            <a:ext cx="100391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a:spcBef>
                <a:spcPct val="50000"/>
              </a:spcBef>
            </a:pPr>
            <a:r>
              <a:rPr kumimoji="1" lang="zh-CN" altLang="en-US" sz="2800" b="1" dirty="0">
                <a:latin typeface="+mn-ea"/>
                <a:ea typeface="+mn-ea"/>
              </a:rPr>
              <a:t>阻抗</a:t>
            </a:r>
            <a:r>
              <a:rPr kumimoji="1" lang="en-US" altLang="zh-CN" sz="2800" b="1" dirty="0">
                <a:latin typeface="+mn-ea"/>
                <a:ea typeface="+mn-ea"/>
              </a:rPr>
              <a:t>Y</a:t>
            </a:r>
            <a:r>
              <a:rPr kumimoji="1" lang="zh-CN" altLang="en-US" sz="2800" b="1" dirty="0">
                <a:latin typeface="+mn-ea"/>
                <a:ea typeface="+mn-ea"/>
              </a:rPr>
              <a:t>与电路性质的关系：</a:t>
            </a:r>
          </a:p>
        </p:txBody>
      </p:sp>
      <p:graphicFrame>
        <p:nvGraphicFramePr>
          <p:cNvPr id="10" name="对象 9">
            <a:extLst>
              <a:ext uri="{FF2B5EF4-FFF2-40B4-BE49-F238E27FC236}">
                <a16:creationId xmlns:a16="http://schemas.microsoft.com/office/drawing/2014/main" id="{330E61E9-F383-42A1-BAFB-45D6C9FC4760}"/>
              </a:ext>
            </a:extLst>
          </p:cNvPr>
          <p:cNvGraphicFramePr>
            <a:graphicFrameLocks noChangeAspect="1"/>
          </p:cNvGraphicFramePr>
          <p:nvPr>
            <p:extLst>
              <p:ext uri="{D42A27DB-BD31-4B8C-83A1-F6EECF244321}">
                <p14:modId xmlns:p14="http://schemas.microsoft.com/office/powerpoint/2010/main" val="1498517266"/>
              </p:ext>
            </p:extLst>
          </p:nvPr>
        </p:nvGraphicFramePr>
        <p:xfrm>
          <a:off x="3889375" y="1649413"/>
          <a:ext cx="4714875" cy="946150"/>
        </p:xfrm>
        <a:graphic>
          <a:graphicData uri="http://schemas.openxmlformats.org/presentationml/2006/ole">
            <mc:AlternateContent xmlns:mc="http://schemas.openxmlformats.org/markup-compatibility/2006">
              <mc:Choice xmlns:v="urn:schemas-microsoft-com:vml" Requires="v">
                <p:oleObj spid="_x0000_s156690" name="Equation" r:id="rId5" imgW="1955520" imgH="393480" progId="Equation.DSMT4">
                  <p:embed/>
                </p:oleObj>
              </mc:Choice>
              <mc:Fallback>
                <p:oleObj name="Equation" r:id="rId5" imgW="1955520" imgH="393480" progId="Equation.DSMT4">
                  <p:embed/>
                  <p:pic>
                    <p:nvPicPr>
                      <p:cNvPr id="10" name="对象 9">
                        <a:extLst>
                          <a:ext uri="{FF2B5EF4-FFF2-40B4-BE49-F238E27FC236}">
                            <a16:creationId xmlns:a16="http://schemas.microsoft.com/office/drawing/2014/main" id="{330E61E9-F383-42A1-BAFB-45D6C9FC4760}"/>
                          </a:ext>
                        </a:extLst>
                      </p:cNvPr>
                      <p:cNvPicPr/>
                      <p:nvPr/>
                    </p:nvPicPr>
                    <p:blipFill>
                      <a:blip r:embed="rId6"/>
                      <a:stretch>
                        <a:fillRect/>
                      </a:stretch>
                    </p:blipFill>
                    <p:spPr>
                      <a:xfrm>
                        <a:off x="3889375" y="1649413"/>
                        <a:ext cx="4714875" cy="946150"/>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CD36D6FF-EC3A-4BBD-B44F-DA52DFAB69F9}"/>
              </a:ext>
            </a:extLst>
          </p:cNvPr>
          <p:cNvSpPr/>
          <p:nvPr/>
        </p:nvSpPr>
        <p:spPr>
          <a:xfrm>
            <a:off x="1065408" y="2711434"/>
            <a:ext cx="10039153" cy="523220"/>
          </a:xfrm>
          <a:prstGeom prst="rect">
            <a:avLst/>
          </a:prstGeom>
        </p:spPr>
        <p:txBody>
          <a:bodyPr wrap="square">
            <a:spAutoFit/>
          </a:bodyPr>
          <a:lstStyle/>
          <a:p>
            <a:r>
              <a:rPr kumimoji="1" lang="el-GR" altLang="zh-CN" sz="2800" b="1" i="1" dirty="0">
                <a:latin typeface="Times New Roman" panose="02020603050405020304" pitchFamily="18" charset="0"/>
                <a:cs typeface="Times New Roman" panose="02020603050405020304" pitchFamily="18" charset="0"/>
              </a:rPr>
              <a:t>ω</a:t>
            </a:r>
            <a:r>
              <a:rPr kumimoji="1" lang="en-US" altLang="zh-CN" sz="2800" b="1" i="1" dirty="0">
                <a:latin typeface="Times New Roman" panose="02020603050405020304" pitchFamily="18" charset="0"/>
                <a:cs typeface="Times New Roman" panose="02020603050405020304" pitchFamily="18" charset="0"/>
              </a:rPr>
              <a:t>C</a:t>
            </a:r>
            <a:r>
              <a:rPr kumimoji="1" lang="en-US" altLang="zh-CN" sz="2800" b="1" dirty="0">
                <a:latin typeface="Times New Roman" panose="02020603050405020304" pitchFamily="18" charset="0"/>
                <a:cs typeface="Times New Roman" panose="02020603050405020304" pitchFamily="18" charset="0"/>
              </a:rPr>
              <a:t> &gt; 1</a:t>
            </a:r>
            <a:r>
              <a:rPr kumimoji="1" lang="en-US" altLang="zh-CN" sz="2800" b="1" i="1" dirty="0">
                <a:latin typeface="Times New Roman" panose="02020603050405020304" pitchFamily="18" charset="0"/>
                <a:cs typeface="Times New Roman" panose="02020603050405020304" pitchFamily="18" charset="0"/>
              </a:rPr>
              <a:t>/</a:t>
            </a:r>
            <a:r>
              <a:rPr kumimoji="1" lang="el-GR" altLang="zh-CN" sz="2800" b="1" i="1" dirty="0">
                <a:latin typeface="Times New Roman" panose="02020603050405020304" pitchFamily="18" charset="0"/>
                <a:cs typeface="Times New Roman" panose="02020603050405020304" pitchFamily="18" charset="0"/>
              </a:rPr>
              <a:t>ω</a:t>
            </a:r>
            <a:r>
              <a:rPr kumimoji="1" lang="en-US" altLang="zh-CN" sz="2800" b="1" i="1" dirty="0">
                <a:latin typeface="Times New Roman" panose="02020603050405020304" pitchFamily="18" charset="0"/>
                <a:cs typeface="Times New Roman" panose="02020603050405020304" pitchFamily="18" charset="0"/>
              </a:rPr>
              <a:t>L</a:t>
            </a:r>
            <a:r>
              <a:rPr kumimoji="1" lang="en-US" altLang="zh-CN" sz="2800" b="1" dirty="0">
                <a:latin typeface="Times New Roman" panose="02020603050405020304" pitchFamily="18" charset="0"/>
                <a:cs typeface="Times New Roman" panose="02020603050405020304" pitchFamily="18" charset="0"/>
              </a:rPr>
              <a:t> </a:t>
            </a:r>
            <a:r>
              <a:rPr kumimoji="1" lang="zh-CN" altLang="en-US" sz="2800" b="1" dirty="0">
                <a:latin typeface="Times New Roman" panose="02020603050405020304" pitchFamily="18" charset="0"/>
                <a:cs typeface="Times New Roman" panose="02020603050405020304" pitchFamily="18" charset="0"/>
              </a:rPr>
              <a:t>，</a:t>
            </a:r>
            <a:r>
              <a:rPr kumimoji="1" lang="en-US" altLang="zh-CN" sz="2800" b="1" i="1" dirty="0">
                <a:latin typeface="Times New Roman" panose="02020603050405020304" pitchFamily="18" charset="0"/>
                <a:cs typeface="Times New Roman" panose="02020603050405020304" pitchFamily="18" charset="0"/>
              </a:rPr>
              <a:t>B</a:t>
            </a:r>
            <a:r>
              <a:rPr kumimoji="1" lang="en-US" altLang="zh-CN" sz="2800" b="1" dirty="0">
                <a:latin typeface="Times New Roman" panose="02020603050405020304" pitchFamily="18" charset="0"/>
                <a:cs typeface="Times New Roman" panose="02020603050405020304" pitchFamily="18" charset="0"/>
              </a:rPr>
              <a:t>&gt;0</a:t>
            </a:r>
            <a:r>
              <a:rPr kumimoji="1" lang="zh-CN" altLang="en-US" sz="2800" b="1" dirty="0">
                <a:latin typeface="Times New Roman" panose="02020603050405020304" pitchFamily="18" charset="0"/>
                <a:cs typeface="Times New Roman" panose="02020603050405020304" pitchFamily="18" charset="0"/>
              </a:rPr>
              <a:t>， </a:t>
            </a:r>
            <a:r>
              <a:rPr kumimoji="1" lang="zh-CN" altLang="en-US" sz="2800" b="1" i="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baseline="-25000" dirty="0">
                <a:latin typeface="Times New Roman" panose="02020603050405020304" pitchFamily="18" charset="0"/>
                <a:cs typeface="Times New Roman" panose="02020603050405020304" pitchFamily="18" charset="0"/>
                <a:sym typeface="Symbol" panose="05050102010706020507" pitchFamily="18" charset="2"/>
              </a:rPr>
              <a:t>Y</a:t>
            </a:r>
            <a:r>
              <a:rPr kumimoji="1" lang="en-US" altLang="zh-CN" sz="2800" b="1" dirty="0">
                <a:latin typeface="Times New Roman" panose="02020603050405020304" pitchFamily="18" charset="0"/>
                <a:cs typeface="Times New Roman" panose="02020603050405020304" pitchFamily="18" charset="0"/>
              </a:rPr>
              <a:t> &gt;0</a:t>
            </a:r>
            <a:r>
              <a:rPr kumimoji="1" lang="zh-CN" altLang="en-US" sz="2800" b="1" dirty="0">
                <a:latin typeface="+mn-ea"/>
              </a:rPr>
              <a:t>，电路为容性，电流领先电压；</a:t>
            </a:r>
          </a:p>
        </p:txBody>
      </p:sp>
      <p:sp>
        <p:nvSpPr>
          <p:cNvPr id="5" name="矩形 4">
            <a:extLst>
              <a:ext uri="{FF2B5EF4-FFF2-40B4-BE49-F238E27FC236}">
                <a16:creationId xmlns:a16="http://schemas.microsoft.com/office/drawing/2014/main" id="{CD39E95C-E6DF-4F31-B20C-62836C26C191}"/>
              </a:ext>
            </a:extLst>
          </p:cNvPr>
          <p:cNvSpPr/>
          <p:nvPr/>
        </p:nvSpPr>
        <p:spPr>
          <a:xfrm>
            <a:off x="1065408" y="3609975"/>
            <a:ext cx="9158276" cy="523220"/>
          </a:xfrm>
          <a:prstGeom prst="rect">
            <a:avLst/>
          </a:prstGeom>
        </p:spPr>
        <p:txBody>
          <a:bodyPr wrap="none">
            <a:spAutoFit/>
          </a:bodyPr>
          <a:lstStyle/>
          <a:p>
            <a:r>
              <a:rPr kumimoji="1" lang="el-GR" altLang="zh-CN" sz="2800" b="1" i="1" dirty="0">
                <a:latin typeface="Times New Roman" panose="02020603050405020304" pitchFamily="18" charset="0"/>
                <a:cs typeface="Times New Roman" panose="02020603050405020304" pitchFamily="18" charset="0"/>
              </a:rPr>
              <a:t>ω</a:t>
            </a:r>
            <a:r>
              <a:rPr kumimoji="1" lang="en-US" altLang="zh-CN" sz="2800" b="1" i="1" dirty="0">
                <a:latin typeface="Times New Roman" panose="02020603050405020304" pitchFamily="18" charset="0"/>
                <a:cs typeface="Times New Roman" panose="02020603050405020304" pitchFamily="18" charset="0"/>
              </a:rPr>
              <a:t>C</a:t>
            </a:r>
            <a:r>
              <a:rPr kumimoji="1" lang="en-US" altLang="zh-CN" sz="2800" b="1" dirty="0">
                <a:latin typeface="Times New Roman" panose="02020603050405020304" pitchFamily="18" charset="0"/>
                <a:cs typeface="Times New Roman" panose="02020603050405020304" pitchFamily="18" charset="0"/>
              </a:rPr>
              <a:t>&lt;1</a:t>
            </a:r>
            <a:r>
              <a:rPr kumimoji="1" lang="en-US" altLang="zh-CN" sz="2800" b="1" i="1" dirty="0">
                <a:latin typeface="Times New Roman" panose="02020603050405020304" pitchFamily="18" charset="0"/>
                <a:cs typeface="Times New Roman" panose="02020603050405020304" pitchFamily="18" charset="0"/>
              </a:rPr>
              <a:t>/</a:t>
            </a:r>
            <a:r>
              <a:rPr kumimoji="1" lang="el-GR" altLang="zh-CN" sz="2800" b="1" i="1" dirty="0">
                <a:latin typeface="Times New Roman" panose="02020603050405020304" pitchFamily="18" charset="0"/>
                <a:cs typeface="Times New Roman" panose="02020603050405020304" pitchFamily="18" charset="0"/>
              </a:rPr>
              <a:t>ω</a:t>
            </a:r>
            <a:r>
              <a:rPr kumimoji="1" lang="en-US" altLang="zh-CN" sz="2800" b="1" i="1" dirty="0">
                <a:latin typeface="Times New Roman" panose="02020603050405020304" pitchFamily="18" charset="0"/>
                <a:cs typeface="Times New Roman" panose="02020603050405020304" pitchFamily="18" charset="0"/>
              </a:rPr>
              <a:t>L</a:t>
            </a:r>
            <a:r>
              <a:rPr kumimoji="1" lang="en-US" altLang="zh-CN" sz="2800" b="1" dirty="0">
                <a:latin typeface="Times New Roman" panose="02020603050405020304" pitchFamily="18" charset="0"/>
                <a:cs typeface="Times New Roman" panose="02020603050405020304" pitchFamily="18" charset="0"/>
              </a:rPr>
              <a:t>   </a:t>
            </a:r>
            <a:r>
              <a:rPr kumimoji="1" lang="zh-CN" altLang="en-US" sz="2800" b="1" dirty="0">
                <a:latin typeface="Times New Roman" panose="02020603050405020304" pitchFamily="18" charset="0"/>
                <a:cs typeface="Times New Roman" panose="02020603050405020304" pitchFamily="18" charset="0"/>
              </a:rPr>
              <a:t>，</a:t>
            </a:r>
            <a:r>
              <a:rPr kumimoji="1" lang="en-US" altLang="zh-CN" sz="2800" b="1" i="1" dirty="0">
                <a:latin typeface="Times New Roman" panose="02020603050405020304" pitchFamily="18" charset="0"/>
                <a:cs typeface="Times New Roman" panose="02020603050405020304" pitchFamily="18" charset="0"/>
              </a:rPr>
              <a:t>B</a:t>
            </a:r>
            <a:r>
              <a:rPr kumimoji="1" lang="en-US" altLang="zh-CN" sz="2800" b="1" dirty="0">
                <a:latin typeface="Times New Roman" panose="02020603050405020304" pitchFamily="18" charset="0"/>
                <a:cs typeface="Times New Roman" panose="02020603050405020304" pitchFamily="18" charset="0"/>
              </a:rPr>
              <a:t>&lt;0</a:t>
            </a:r>
            <a:r>
              <a:rPr kumimoji="1" lang="zh-CN" altLang="en-US" sz="2800" b="1" dirty="0">
                <a:latin typeface="Times New Roman" panose="02020603050405020304" pitchFamily="18" charset="0"/>
                <a:cs typeface="Times New Roman" panose="02020603050405020304" pitchFamily="18" charset="0"/>
              </a:rPr>
              <a:t>， </a:t>
            </a:r>
            <a:r>
              <a:rPr kumimoji="1" lang="zh-CN" altLang="en-US" sz="2800" b="1" i="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baseline="-25000" dirty="0">
                <a:latin typeface="Times New Roman" panose="02020603050405020304" pitchFamily="18" charset="0"/>
                <a:cs typeface="Times New Roman" panose="02020603050405020304" pitchFamily="18" charset="0"/>
                <a:sym typeface="Symbol" panose="05050102010706020507" pitchFamily="18" charset="2"/>
              </a:rPr>
              <a:t>Y</a:t>
            </a:r>
            <a:r>
              <a:rPr kumimoji="1" lang="en-US" altLang="zh-CN" sz="2800" b="1" dirty="0">
                <a:latin typeface="Times New Roman" panose="02020603050405020304" pitchFamily="18" charset="0"/>
                <a:cs typeface="Times New Roman" panose="02020603050405020304" pitchFamily="18" charset="0"/>
              </a:rPr>
              <a:t> &lt;0</a:t>
            </a:r>
            <a:r>
              <a:rPr kumimoji="1" lang="zh-CN" altLang="en-US" sz="2800" b="1" dirty="0">
                <a:latin typeface="+mn-ea"/>
              </a:rPr>
              <a:t>，电路为感性，电流落后电压；</a:t>
            </a:r>
          </a:p>
        </p:txBody>
      </p:sp>
      <p:sp>
        <p:nvSpPr>
          <p:cNvPr id="6" name="矩形 5">
            <a:extLst>
              <a:ext uri="{FF2B5EF4-FFF2-40B4-BE49-F238E27FC236}">
                <a16:creationId xmlns:a16="http://schemas.microsoft.com/office/drawing/2014/main" id="{7958B89E-5A0F-40F4-827E-8621131F97BA}"/>
              </a:ext>
            </a:extLst>
          </p:cNvPr>
          <p:cNvSpPr/>
          <p:nvPr/>
        </p:nvSpPr>
        <p:spPr>
          <a:xfrm>
            <a:off x="1065408" y="4508516"/>
            <a:ext cx="10039152" cy="523220"/>
          </a:xfrm>
          <a:prstGeom prst="rect">
            <a:avLst/>
          </a:prstGeom>
        </p:spPr>
        <p:txBody>
          <a:bodyPr wrap="square">
            <a:spAutoFit/>
          </a:bodyPr>
          <a:lstStyle/>
          <a:p>
            <a:r>
              <a:rPr kumimoji="1" lang="el-GR" altLang="zh-CN" sz="2800" b="1" i="1" dirty="0">
                <a:latin typeface="Times New Roman" panose="02020603050405020304" pitchFamily="18" charset="0"/>
                <a:ea typeface="宋体" panose="02010600030101010101" pitchFamily="2" charset="-122"/>
                <a:cs typeface="Times New Roman" panose="02020603050405020304" pitchFamily="18" charset="0"/>
              </a:rPr>
              <a:t>ω</a:t>
            </a:r>
            <a:r>
              <a:rPr kumimoji="1" lang="en-US" altLang="zh-CN" sz="2800" b="1" i="1" dirty="0">
                <a:latin typeface="Times New Roman" panose="02020603050405020304" pitchFamily="18" charset="0"/>
                <a:cs typeface="Times New Roman" panose="02020603050405020304" pitchFamily="18" charset="0"/>
              </a:rPr>
              <a:t>C</a:t>
            </a:r>
            <a:r>
              <a:rPr kumimoji="1" lang="en-US" altLang="zh-CN" sz="2800" b="1" dirty="0">
                <a:latin typeface="Times New Roman" panose="02020603050405020304" pitchFamily="18" charset="0"/>
                <a:cs typeface="Times New Roman" panose="02020603050405020304" pitchFamily="18" charset="0"/>
              </a:rPr>
              <a:t>=1</a:t>
            </a:r>
            <a:r>
              <a:rPr kumimoji="1" lang="en-US" altLang="zh-CN" sz="2800" b="1" i="1" dirty="0">
                <a:latin typeface="Times New Roman" panose="02020603050405020304" pitchFamily="18" charset="0"/>
                <a:cs typeface="Times New Roman" panose="02020603050405020304" pitchFamily="18" charset="0"/>
              </a:rPr>
              <a:t>/</a:t>
            </a:r>
            <a:r>
              <a:rPr kumimoji="1" lang="el-GR" altLang="zh-CN" sz="2800" b="1" i="1" dirty="0">
                <a:latin typeface="Times New Roman" panose="02020603050405020304" pitchFamily="18" charset="0"/>
                <a:ea typeface="宋体" panose="02010600030101010101" pitchFamily="2" charset="-122"/>
                <a:cs typeface="Times New Roman" panose="02020603050405020304" pitchFamily="18" charset="0"/>
              </a:rPr>
              <a:t>ω</a:t>
            </a:r>
            <a:r>
              <a:rPr kumimoji="1" lang="en-US" altLang="zh-CN" sz="2800" b="1" i="1" dirty="0">
                <a:latin typeface="Times New Roman" panose="02020603050405020304" pitchFamily="18" charset="0"/>
                <a:cs typeface="Times New Roman" panose="02020603050405020304" pitchFamily="18" charset="0"/>
              </a:rPr>
              <a:t>L</a:t>
            </a:r>
            <a:r>
              <a:rPr kumimoji="1" lang="en-US" altLang="zh-CN" sz="2800" b="1" dirty="0">
                <a:latin typeface="Times New Roman" panose="02020603050405020304" pitchFamily="18" charset="0"/>
                <a:cs typeface="Times New Roman" panose="02020603050405020304" pitchFamily="18" charset="0"/>
              </a:rPr>
              <a:t>   </a:t>
            </a:r>
            <a:r>
              <a:rPr kumimoji="1" lang="zh-CN" altLang="en-US" sz="2800" b="1" dirty="0">
                <a:latin typeface="Times New Roman" panose="02020603050405020304" pitchFamily="18" charset="0"/>
                <a:cs typeface="Times New Roman" panose="02020603050405020304" pitchFamily="18" charset="0"/>
              </a:rPr>
              <a:t>，</a:t>
            </a:r>
            <a:r>
              <a:rPr kumimoji="1" lang="en-US" altLang="zh-CN" sz="2800" b="1" i="1" dirty="0">
                <a:latin typeface="Times New Roman" panose="02020603050405020304" pitchFamily="18" charset="0"/>
                <a:cs typeface="Times New Roman" panose="02020603050405020304" pitchFamily="18" charset="0"/>
              </a:rPr>
              <a:t>B</a:t>
            </a:r>
            <a:r>
              <a:rPr kumimoji="1" lang="en-US" altLang="zh-CN" sz="2800" b="1" dirty="0">
                <a:latin typeface="Times New Roman" panose="02020603050405020304" pitchFamily="18" charset="0"/>
                <a:cs typeface="Times New Roman" panose="02020603050405020304" pitchFamily="18" charset="0"/>
              </a:rPr>
              <a:t>=0</a:t>
            </a:r>
            <a:r>
              <a:rPr kumimoji="1" lang="zh-CN" altLang="en-US" sz="2800" b="1" dirty="0">
                <a:latin typeface="Times New Roman" panose="02020603050405020304" pitchFamily="18" charset="0"/>
                <a:cs typeface="Times New Roman" panose="02020603050405020304" pitchFamily="18" charset="0"/>
              </a:rPr>
              <a:t>， </a:t>
            </a:r>
            <a:r>
              <a:rPr kumimoji="1" lang="zh-CN" altLang="en-US" sz="2800" b="1" i="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b="1" i="1" baseline="-25000" dirty="0">
                <a:latin typeface="Times New Roman" panose="02020603050405020304" pitchFamily="18" charset="0"/>
                <a:cs typeface="Times New Roman" panose="02020603050405020304" pitchFamily="18" charset="0"/>
                <a:sym typeface="Symbol" panose="05050102010706020507" pitchFamily="18" charset="2"/>
              </a:rPr>
              <a:t>Y</a:t>
            </a:r>
            <a:r>
              <a:rPr kumimoji="1" lang="en-US" altLang="zh-CN" sz="2800" b="1" dirty="0">
                <a:latin typeface="Times New Roman" panose="02020603050405020304" pitchFamily="18" charset="0"/>
                <a:cs typeface="Times New Roman" panose="02020603050405020304" pitchFamily="18" charset="0"/>
              </a:rPr>
              <a:t> =0</a:t>
            </a:r>
            <a:r>
              <a:rPr kumimoji="1" lang="zh-CN" altLang="en-US" sz="2800" b="1" dirty="0"/>
              <a:t>，电路为电阻性，电压与电流同相。</a:t>
            </a:r>
          </a:p>
        </p:txBody>
      </p:sp>
    </p:spTree>
    <p:custDataLst>
      <p:tags r:id="rId2"/>
    </p:custDataLst>
    <p:extLst>
      <p:ext uri="{BB962C8B-B14F-4D97-AF65-F5344CB8AC3E}">
        <p14:creationId xmlns:p14="http://schemas.microsoft.com/office/powerpoint/2010/main" val="15439054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 grpId="0"/>
      <p:bldP spid="5"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968283" y="3013501"/>
            <a:ext cx="5915402" cy="769441"/>
          </a:xfrm>
          <a:prstGeom prst="rect">
            <a:avLst/>
          </a:prstGeom>
          <a:noFill/>
        </p:spPr>
        <p:txBody>
          <a:bodyPr wrap="none" rtlCol="0">
            <a:spAutoFit/>
            <a:scene3d>
              <a:camera prst="orthographicFront"/>
              <a:lightRig rig="threePt" dir="t"/>
            </a:scene3d>
            <a:sp3d contourW="12700"/>
          </a:bodyPr>
          <a:lstStyle/>
          <a:p>
            <a:r>
              <a:rPr lang="en-US" altLang="zh-CN" sz="4400" dirty="0">
                <a:latin typeface="Agency FB" panose="020B0503020202020204" pitchFamily="34" charset="0"/>
              </a:rPr>
              <a:t>4.5 </a:t>
            </a:r>
            <a:r>
              <a:rPr lang="zh-CN" altLang="en-US" sz="4400" dirty="0">
                <a:latin typeface="Agency FB" panose="020B0503020202020204" pitchFamily="34" charset="0"/>
              </a:rPr>
              <a:t>正弦交流电路的功率</a:t>
            </a: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19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par>
                                <p:cTn id="21" presetID="22" presetClass="entr" presetSubtype="4"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1"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up)">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7" grpId="0"/>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sp>
        <p:nvSpPr>
          <p:cNvPr id="18" name="文本框 17">
            <a:extLst>
              <a:ext uri="{FF2B5EF4-FFF2-40B4-BE49-F238E27FC236}">
                <a16:creationId xmlns:a16="http://schemas.microsoft.com/office/drawing/2014/main" id="{948A60DE-A640-471C-AB95-749042459E1E}"/>
              </a:ext>
            </a:extLst>
          </p:cNvPr>
          <p:cNvSpPr txBox="1"/>
          <p:nvPr/>
        </p:nvSpPr>
        <p:spPr>
          <a:xfrm>
            <a:off x="913013" y="804277"/>
            <a:ext cx="10078837" cy="646331"/>
          </a:xfrm>
          <a:prstGeom prst="rect">
            <a:avLst/>
          </a:prstGeom>
          <a:noFill/>
        </p:spPr>
        <p:txBody>
          <a:bodyPr wrap="square" rtlCol="0">
            <a:spAutoFit/>
          </a:bodyPr>
          <a:lstStyle/>
          <a:p>
            <a:r>
              <a:rPr lang="zh-CN" altLang="en-US" sz="3600" b="1" dirty="0">
                <a:solidFill>
                  <a:srgbClr val="FF0000"/>
                </a:solidFill>
              </a:rPr>
              <a:t>瞬时功率及平均功率</a:t>
            </a:r>
          </a:p>
        </p:txBody>
      </p:sp>
      <p:sp>
        <p:nvSpPr>
          <p:cNvPr id="9" name="文本框 8">
            <a:extLst>
              <a:ext uri="{FF2B5EF4-FFF2-40B4-BE49-F238E27FC236}">
                <a16:creationId xmlns:a16="http://schemas.microsoft.com/office/drawing/2014/main" id="{7FEDB6E0-B904-452A-A303-8D39747C59B7}"/>
              </a:ext>
            </a:extLst>
          </p:cNvPr>
          <p:cNvSpPr txBox="1"/>
          <p:nvPr/>
        </p:nvSpPr>
        <p:spPr>
          <a:xfrm>
            <a:off x="904240" y="1712582"/>
            <a:ext cx="10078838" cy="523220"/>
          </a:xfrm>
          <a:prstGeom prst="rect">
            <a:avLst/>
          </a:prstGeom>
          <a:noFill/>
        </p:spPr>
        <p:txBody>
          <a:bodyPr wrap="square" rtlCol="0">
            <a:spAutoFit/>
          </a:bodyPr>
          <a:lstStyle/>
          <a:p>
            <a:r>
              <a:rPr lang="en-US" altLang="zh-CN" sz="2800" b="1" dirty="0">
                <a:solidFill>
                  <a:srgbClr val="FF0000"/>
                </a:solidFill>
                <a:latin typeface="+mn-ea"/>
              </a:rPr>
              <a:t>1</a:t>
            </a:r>
            <a:r>
              <a:rPr lang="zh-CN" altLang="en-US" sz="2800" b="1" dirty="0">
                <a:solidFill>
                  <a:srgbClr val="FF0000"/>
                </a:solidFill>
                <a:latin typeface="+mn-ea"/>
              </a:rPr>
              <a:t>、瞬时功率：</a:t>
            </a:r>
          </a:p>
        </p:txBody>
      </p:sp>
      <p:sp>
        <p:nvSpPr>
          <p:cNvPr id="26" name="Rectangle 8">
            <a:extLst>
              <a:ext uri="{FF2B5EF4-FFF2-40B4-BE49-F238E27FC236}">
                <a16:creationId xmlns:a16="http://schemas.microsoft.com/office/drawing/2014/main" id="{0F62F7D9-7B4E-4D05-A6B2-F1240E9CB453}"/>
              </a:ext>
            </a:extLst>
          </p:cNvPr>
          <p:cNvSpPr>
            <a:spLocks noChangeArrowheads="1"/>
          </p:cNvSpPr>
          <p:nvPr/>
        </p:nvSpPr>
        <p:spPr bwMode="auto">
          <a:xfrm>
            <a:off x="1437640" y="2511078"/>
            <a:ext cx="4960012" cy="523220"/>
          </a:xfrm>
          <a:prstGeom prst="rect">
            <a:avLst/>
          </a:prstGeom>
          <a:noFill/>
          <a:ln w="9525">
            <a:noFill/>
            <a:miter lim="800000"/>
            <a:headEnd/>
            <a:tailEnd/>
          </a:ln>
          <a:effectLst/>
        </p:spPr>
        <p:txBody>
          <a:bodyPr wrap="none" anchor="ctr">
            <a:spAutoFit/>
          </a:bodyPr>
          <a:lstStyle/>
          <a:p>
            <a:pPr eaLnBrk="1" hangingPunct="1">
              <a:defRPr/>
            </a:pPr>
            <a:r>
              <a:rPr lang="zh-CN" altLang="en-US" sz="2800" b="1" dirty="0">
                <a:latin typeface="+mn-ea"/>
              </a:rPr>
              <a:t>设无源二端网络的端口电压为 </a:t>
            </a:r>
          </a:p>
        </p:txBody>
      </p:sp>
      <p:sp>
        <p:nvSpPr>
          <p:cNvPr id="27" name="Rectangle 10">
            <a:extLst>
              <a:ext uri="{FF2B5EF4-FFF2-40B4-BE49-F238E27FC236}">
                <a16:creationId xmlns:a16="http://schemas.microsoft.com/office/drawing/2014/main" id="{4090F627-7C33-4BB1-BD3C-51F6D793566C}"/>
              </a:ext>
            </a:extLst>
          </p:cNvPr>
          <p:cNvSpPr>
            <a:spLocks noChangeArrowheads="1"/>
          </p:cNvSpPr>
          <p:nvPr/>
        </p:nvSpPr>
        <p:spPr bwMode="auto">
          <a:xfrm>
            <a:off x="904240" y="3468341"/>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sz="2800">
              <a:latin typeface="+mn-ea"/>
              <a:ea typeface="+mn-ea"/>
            </a:endParaRPr>
          </a:p>
        </p:txBody>
      </p:sp>
      <p:graphicFrame>
        <p:nvGraphicFramePr>
          <p:cNvPr id="28" name="Object 9">
            <a:extLst>
              <a:ext uri="{FF2B5EF4-FFF2-40B4-BE49-F238E27FC236}">
                <a16:creationId xmlns:a16="http://schemas.microsoft.com/office/drawing/2014/main" id="{F54963D6-4610-4B9F-91CA-566670A07F35}"/>
              </a:ext>
            </a:extLst>
          </p:cNvPr>
          <p:cNvGraphicFramePr>
            <a:graphicFrameLocks noChangeAspect="1"/>
          </p:cNvGraphicFramePr>
          <p:nvPr/>
        </p:nvGraphicFramePr>
        <p:xfrm>
          <a:off x="4197350" y="3070225"/>
          <a:ext cx="4033838" cy="696913"/>
        </p:xfrm>
        <a:graphic>
          <a:graphicData uri="http://schemas.openxmlformats.org/presentationml/2006/ole">
            <mc:AlternateContent xmlns:mc="http://schemas.openxmlformats.org/markup-compatibility/2006">
              <mc:Choice xmlns:v="urn:schemas-microsoft-com:vml" Requires="v">
                <p:oleObj spid="_x0000_s158755" name="Equation" r:id="rId5" imgW="1269720" imgH="215640" progId="Equation.DSMT4">
                  <p:embed/>
                </p:oleObj>
              </mc:Choice>
              <mc:Fallback>
                <p:oleObj name="Equation" r:id="rId5" imgW="1269720" imgH="215640" progId="Equation.DSMT4">
                  <p:embed/>
                  <p:pic>
                    <p:nvPicPr>
                      <p:cNvPr id="28" name="Object 9">
                        <a:extLst>
                          <a:ext uri="{FF2B5EF4-FFF2-40B4-BE49-F238E27FC236}">
                            <a16:creationId xmlns:a16="http://schemas.microsoft.com/office/drawing/2014/main" id="{F54963D6-4610-4B9F-91CA-566670A07F35}"/>
                          </a:ext>
                        </a:extLst>
                      </p:cNvPr>
                      <p:cNvPicPr>
                        <a:picLocks noChangeAspect="1" noChangeArrowheads="1"/>
                      </p:cNvPicPr>
                      <p:nvPr/>
                    </p:nvPicPr>
                    <p:blipFill>
                      <a:blip r:embed="rId6"/>
                      <a:srcRect/>
                      <a:stretch>
                        <a:fillRect/>
                      </a:stretch>
                    </p:blipFill>
                    <p:spPr bwMode="auto">
                      <a:xfrm>
                        <a:off x="4197350" y="3070225"/>
                        <a:ext cx="4033838"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Rectangle 11">
            <a:extLst>
              <a:ext uri="{FF2B5EF4-FFF2-40B4-BE49-F238E27FC236}">
                <a16:creationId xmlns:a16="http://schemas.microsoft.com/office/drawing/2014/main" id="{91A86F2B-AADA-4883-B972-B9619DCCA5CD}"/>
              </a:ext>
            </a:extLst>
          </p:cNvPr>
          <p:cNvSpPr>
            <a:spLocks noChangeArrowheads="1"/>
          </p:cNvSpPr>
          <p:nvPr/>
        </p:nvSpPr>
        <p:spPr bwMode="auto">
          <a:xfrm>
            <a:off x="1437640" y="3504773"/>
            <a:ext cx="2339102" cy="523220"/>
          </a:xfrm>
          <a:prstGeom prst="rect">
            <a:avLst/>
          </a:prstGeom>
          <a:noFill/>
          <a:ln w="9525">
            <a:noFill/>
            <a:miter lim="800000"/>
            <a:headEnd/>
            <a:tailEnd/>
          </a:ln>
          <a:effectLst/>
        </p:spPr>
        <p:txBody>
          <a:bodyPr wrap="none" anchor="ctr">
            <a:spAutoFit/>
          </a:bodyPr>
          <a:lstStyle/>
          <a:p>
            <a:pPr eaLnBrk="1" hangingPunct="1">
              <a:tabLst>
                <a:tab pos="266700" algn="r"/>
                <a:tab pos="5364163" algn="r"/>
              </a:tabLst>
              <a:defRPr/>
            </a:pPr>
            <a:r>
              <a:rPr lang="zh-CN" altLang="en-US" sz="2800" b="1" dirty="0">
                <a:latin typeface="+mn-ea"/>
              </a:rPr>
              <a:t>流过的电流为</a:t>
            </a:r>
          </a:p>
        </p:txBody>
      </p:sp>
      <p:graphicFrame>
        <p:nvGraphicFramePr>
          <p:cNvPr id="30" name="Object 12">
            <a:extLst>
              <a:ext uri="{FF2B5EF4-FFF2-40B4-BE49-F238E27FC236}">
                <a16:creationId xmlns:a16="http://schemas.microsoft.com/office/drawing/2014/main" id="{8D53599D-B6A4-47E0-BBC7-65E301FAC555}"/>
              </a:ext>
            </a:extLst>
          </p:cNvPr>
          <p:cNvGraphicFramePr>
            <a:graphicFrameLocks noChangeAspect="1"/>
          </p:cNvGraphicFramePr>
          <p:nvPr/>
        </p:nvGraphicFramePr>
        <p:xfrm>
          <a:off x="4122738" y="3990975"/>
          <a:ext cx="3948112" cy="735013"/>
        </p:xfrm>
        <a:graphic>
          <a:graphicData uri="http://schemas.openxmlformats.org/presentationml/2006/ole">
            <mc:AlternateContent xmlns:mc="http://schemas.openxmlformats.org/markup-compatibility/2006">
              <mc:Choice xmlns:v="urn:schemas-microsoft-com:vml" Requires="v">
                <p:oleObj spid="_x0000_s158756" name="Equation" r:id="rId7" imgW="1180800" imgH="215640" progId="Equation.DSMT4">
                  <p:embed/>
                </p:oleObj>
              </mc:Choice>
              <mc:Fallback>
                <p:oleObj name="Equation" r:id="rId7" imgW="1180800" imgH="215640" progId="Equation.DSMT4">
                  <p:embed/>
                  <p:pic>
                    <p:nvPicPr>
                      <p:cNvPr id="30" name="Object 12">
                        <a:extLst>
                          <a:ext uri="{FF2B5EF4-FFF2-40B4-BE49-F238E27FC236}">
                            <a16:creationId xmlns:a16="http://schemas.microsoft.com/office/drawing/2014/main" id="{8D53599D-B6A4-47E0-BBC7-65E301FAC555}"/>
                          </a:ext>
                        </a:extLst>
                      </p:cNvPr>
                      <p:cNvPicPr>
                        <a:picLocks noChangeAspect="1" noChangeArrowheads="1"/>
                      </p:cNvPicPr>
                      <p:nvPr/>
                    </p:nvPicPr>
                    <p:blipFill>
                      <a:blip r:embed="rId8"/>
                      <a:srcRect/>
                      <a:stretch>
                        <a:fillRect/>
                      </a:stretch>
                    </p:blipFill>
                    <p:spPr bwMode="auto">
                      <a:xfrm>
                        <a:off x="4122738" y="3990975"/>
                        <a:ext cx="3948112"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 name="Rectangle 14">
            <a:extLst>
              <a:ext uri="{FF2B5EF4-FFF2-40B4-BE49-F238E27FC236}">
                <a16:creationId xmlns:a16="http://schemas.microsoft.com/office/drawing/2014/main" id="{93927A7C-6C91-4863-BFB4-6BEDE48C57B1}"/>
              </a:ext>
            </a:extLst>
          </p:cNvPr>
          <p:cNvSpPr>
            <a:spLocks noChangeArrowheads="1"/>
          </p:cNvSpPr>
          <p:nvPr/>
        </p:nvSpPr>
        <p:spPr bwMode="auto">
          <a:xfrm>
            <a:off x="1437640" y="4656456"/>
            <a:ext cx="3057247" cy="523220"/>
          </a:xfrm>
          <a:prstGeom prst="rect">
            <a:avLst/>
          </a:prstGeom>
          <a:noFill/>
          <a:ln w="9525">
            <a:noFill/>
            <a:miter lim="800000"/>
            <a:headEnd/>
            <a:tailEnd/>
          </a:ln>
          <a:effectLst/>
        </p:spPr>
        <p:txBody>
          <a:bodyPr wrap="none" anchor="ctr">
            <a:spAutoFit/>
          </a:bodyPr>
          <a:lstStyle/>
          <a:p>
            <a:pPr eaLnBrk="1" hangingPunct="1">
              <a:tabLst>
                <a:tab pos="266700" algn="r"/>
                <a:tab pos="5364163" algn="r"/>
              </a:tabLst>
              <a:defRPr/>
            </a:pPr>
            <a:r>
              <a:rPr lang="zh-CN" altLang="en-US" sz="2800" b="1" dirty="0">
                <a:latin typeface="+mn-ea"/>
              </a:rPr>
              <a:t>则瞬时吸收功率为</a:t>
            </a:r>
          </a:p>
        </p:txBody>
      </p:sp>
      <p:graphicFrame>
        <p:nvGraphicFramePr>
          <p:cNvPr id="32" name="Object 15">
            <a:extLst>
              <a:ext uri="{FF2B5EF4-FFF2-40B4-BE49-F238E27FC236}">
                <a16:creationId xmlns:a16="http://schemas.microsoft.com/office/drawing/2014/main" id="{E8BDECC9-29D0-4B2B-9443-62BA0A5E4CED}"/>
              </a:ext>
            </a:extLst>
          </p:cNvPr>
          <p:cNvGraphicFramePr>
            <a:graphicFrameLocks noChangeAspect="1"/>
          </p:cNvGraphicFramePr>
          <p:nvPr/>
        </p:nvGraphicFramePr>
        <p:xfrm>
          <a:off x="2505075" y="5193061"/>
          <a:ext cx="7418387" cy="584200"/>
        </p:xfrm>
        <a:graphic>
          <a:graphicData uri="http://schemas.openxmlformats.org/presentationml/2006/ole">
            <mc:AlternateContent xmlns:mc="http://schemas.openxmlformats.org/markup-compatibility/2006">
              <mc:Choice xmlns:v="urn:schemas-microsoft-com:vml" Requires="v">
                <p:oleObj spid="_x0000_s158757" name="Equation" r:id="rId9" imgW="2450880" imgH="190440" progId="Equation.DSMT4">
                  <p:embed/>
                </p:oleObj>
              </mc:Choice>
              <mc:Fallback>
                <p:oleObj name="Equation" r:id="rId9" imgW="2450880" imgH="190440" progId="Equation.DSMT4">
                  <p:embed/>
                  <p:pic>
                    <p:nvPicPr>
                      <p:cNvPr id="32" name="Object 15">
                        <a:extLst>
                          <a:ext uri="{FF2B5EF4-FFF2-40B4-BE49-F238E27FC236}">
                            <a16:creationId xmlns:a16="http://schemas.microsoft.com/office/drawing/2014/main" id="{E8BDECC9-29D0-4B2B-9443-62BA0A5E4CED}"/>
                          </a:ext>
                        </a:extLst>
                      </p:cNvPr>
                      <p:cNvPicPr>
                        <a:picLocks noChangeAspect="1" noChangeArrowheads="1"/>
                      </p:cNvPicPr>
                      <p:nvPr/>
                    </p:nvPicPr>
                    <p:blipFill>
                      <a:blip r:embed="rId10"/>
                      <a:srcRect/>
                      <a:stretch>
                        <a:fillRect/>
                      </a:stretch>
                    </p:blipFill>
                    <p:spPr bwMode="auto">
                      <a:xfrm>
                        <a:off x="2505075" y="5193061"/>
                        <a:ext cx="74183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Rectangle 14">
            <a:extLst>
              <a:ext uri="{FF2B5EF4-FFF2-40B4-BE49-F238E27FC236}">
                <a16:creationId xmlns:a16="http://schemas.microsoft.com/office/drawing/2014/main" id="{0920C03D-CABD-47E7-AED2-4832CC800977}"/>
              </a:ext>
            </a:extLst>
          </p:cNvPr>
          <p:cNvSpPr>
            <a:spLocks noChangeArrowheads="1"/>
          </p:cNvSpPr>
          <p:nvPr/>
        </p:nvSpPr>
        <p:spPr bwMode="auto">
          <a:xfrm>
            <a:off x="1437640" y="5777261"/>
            <a:ext cx="6016391" cy="523220"/>
          </a:xfrm>
          <a:prstGeom prst="rect">
            <a:avLst/>
          </a:prstGeom>
          <a:noFill/>
          <a:ln w="9525">
            <a:noFill/>
            <a:miter lim="800000"/>
            <a:headEnd/>
            <a:tailEnd/>
          </a:ln>
          <a:effectLst/>
        </p:spPr>
        <p:txBody>
          <a:bodyPr wrap="none" anchor="ctr">
            <a:spAutoFit/>
          </a:bodyPr>
          <a:lstStyle/>
          <a:p>
            <a:pPr eaLnBrk="1" hangingPunct="1">
              <a:tabLst>
                <a:tab pos="266700" algn="r"/>
                <a:tab pos="5364163" algn="r"/>
              </a:tabLst>
              <a:defRPr/>
            </a:pPr>
            <a:r>
              <a:rPr lang="zh-CN" altLang="en-US" sz="2800" b="1" dirty="0">
                <a:latin typeface="+mn-ea"/>
              </a:rPr>
              <a:t>其中</a:t>
            </a:r>
            <a:r>
              <a:rPr lang="en-US" altLang="zh-CN" sz="2800" b="1" dirty="0">
                <a:latin typeface="+mn-ea"/>
              </a:rPr>
              <a:t>φ=</a:t>
            </a:r>
            <a:r>
              <a:rPr lang="en-US" altLang="zh-CN" sz="2800" b="1" dirty="0" err="1">
                <a:latin typeface="+mn-ea"/>
              </a:rPr>
              <a:t>φ</a:t>
            </a:r>
            <a:r>
              <a:rPr lang="en-US" altLang="zh-CN" sz="2800" b="1" baseline="-25000" dirty="0" err="1">
                <a:latin typeface="+mn-ea"/>
              </a:rPr>
              <a:t>u</a:t>
            </a:r>
            <a:r>
              <a:rPr lang="en-US" altLang="zh-CN" sz="2800" b="1" dirty="0" err="1">
                <a:latin typeface="+mn-ea"/>
              </a:rPr>
              <a:t>-φ</a:t>
            </a:r>
            <a:r>
              <a:rPr lang="en-US" altLang="zh-CN" sz="2800" b="1" baseline="-25000" dirty="0" err="1">
                <a:latin typeface="+mn-ea"/>
              </a:rPr>
              <a:t>i</a:t>
            </a:r>
            <a:r>
              <a:rPr lang="zh-CN" altLang="en-US" sz="2800" b="1" dirty="0">
                <a:latin typeface="+mn-ea"/>
              </a:rPr>
              <a:t>，也是该网络的阻抗角</a:t>
            </a:r>
          </a:p>
        </p:txBody>
      </p:sp>
      <p:grpSp>
        <p:nvGrpSpPr>
          <p:cNvPr id="15" name="Group 9">
            <a:extLst>
              <a:ext uri="{FF2B5EF4-FFF2-40B4-BE49-F238E27FC236}">
                <a16:creationId xmlns:a16="http://schemas.microsoft.com/office/drawing/2014/main" id="{FE6FA57B-3BDD-4D92-9494-55635327841C}"/>
              </a:ext>
            </a:extLst>
          </p:cNvPr>
          <p:cNvGrpSpPr>
            <a:grpSpLocks/>
          </p:cNvGrpSpPr>
          <p:nvPr/>
        </p:nvGrpSpPr>
        <p:grpSpPr bwMode="auto">
          <a:xfrm>
            <a:off x="9064625" y="973237"/>
            <a:ext cx="2025650" cy="1477963"/>
            <a:chOff x="610" y="941"/>
            <a:chExt cx="1276" cy="931"/>
          </a:xfrm>
        </p:grpSpPr>
        <p:sp>
          <p:nvSpPr>
            <p:cNvPr id="16" name="Rectangle 10">
              <a:extLst>
                <a:ext uri="{FF2B5EF4-FFF2-40B4-BE49-F238E27FC236}">
                  <a16:creationId xmlns:a16="http://schemas.microsoft.com/office/drawing/2014/main" id="{8697718D-DC2E-4246-AB3C-DB5A1215B8A9}"/>
                </a:ext>
              </a:extLst>
            </p:cNvPr>
            <p:cNvSpPr>
              <a:spLocks noChangeArrowheads="1"/>
            </p:cNvSpPr>
            <p:nvPr/>
          </p:nvSpPr>
          <p:spPr bwMode="auto">
            <a:xfrm>
              <a:off x="1454" y="1152"/>
              <a:ext cx="432" cy="72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zh-CN" altLang="en-US" sz="2800" b="1" dirty="0"/>
                <a:t>无</a:t>
              </a:r>
            </a:p>
            <a:p>
              <a:pPr algn="ctr" eaLnBrk="1" hangingPunct="1"/>
              <a:r>
                <a:rPr kumimoji="1" lang="zh-CN" altLang="en-US" sz="2800" b="1" dirty="0"/>
                <a:t>源</a:t>
              </a:r>
            </a:p>
          </p:txBody>
        </p:sp>
        <p:sp>
          <p:nvSpPr>
            <p:cNvPr id="17" name="Freeform 11">
              <a:extLst>
                <a:ext uri="{FF2B5EF4-FFF2-40B4-BE49-F238E27FC236}">
                  <a16:creationId xmlns:a16="http://schemas.microsoft.com/office/drawing/2014/main" id="{631D9013-1D16-4F74-AFFB-DE877F20CB20}"/>
                </a:ext>
              </a:extLst>
            </p:cNvPr>
            <p:cNvSpPr>
              <a:spLocks/>
            </p:cNvSpPr>
            <p:nvPr/>
          </p:nvSpPr>
          <p:spPr bwMode="auto">
            <a:xfrm>
              <a:off x="912" y="1752"/>
              <a:ext cx="540" cy="2"/>
            </a:xfrm>
            <a:custGeom>
              <a:avLst/>
              <a:gdLst>
                <a:gd name="T0" fmla="*/ 0 w 540"/>
                <a:gd name="T1" fmla="*/ 2 h 2"/>
                <a:gd name="T2" fmla="*/ 540 w 540"/>
                <a:gd name="T3" fmla="*/ 0 h 2"/>
                <a:gd name="T4" fmla="*/ 0 60000 65536"/>
                <a:gd name="T5" fmla="*/ 0 60000 65536"/>
                <a:gd name="T6" fmla="*/ 0 w 540"/>
                <a:gd name="T7" fmla="*/ 0 h 2"/>
                <a:gd name="T8" fmla="*/ 540 w 540"/>
                <a:gd name="T9" fmla="*/ 2 h 2"/>
              </a:gdLst>
              <a:ahLst/>
              <a:cxnLst>
                <a:cxn ang="T4">
                  <a:pos x="T0" y="T1"/>
                </a:cxn>
                <a:cxn ang="T5">
                  <a:pos x="T2" y="T3"/>
                </a:cxn>
              </a:cxnLst>
              <a:rect l="T6" t="T7" r="T8" b="T9"/>
              <a:pathLst>
                <a:path w="540" h="2">
                  <a:moveTo>
                    <a:pt x="0" y="2"/>
                  </a:moveTo>
                  <a:lnTo>
                    <a:pt x="54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 name="Line 12">
              <a:extLst>
                <a:ext uri="{FF2B5EF4-FFF2-40B4-BE49-F238E27FC236}">
                  <a16:creationId xmlns:a16="http://schemas.microsoft.com/office/drawing/2014/main" id="{EAFD7812-CD3D-4B83-97D2-4E11FB419E34}"/>
                </a:ext>
              </a:extLst>
            </p:cNvPr>
            <p:cNvSpPr>
              <a:spLocks noChangeShapeType="1"/>
            </p:cNvSpPr>
            <p:nvPr/>
          </p:nvSpPr>
          <p:spPr bwMode="auto">
            <a:xfrm>
              <a:off x="974" y="1200"/>
              <a:ext cx="288" cy="0"/>
            </a:xfrm>
            <a:prstGeom prst="line">
              <a:avLst/>
            </a:prstGeom>
            <a:noFill/>
            <a:ln w="12700">
              <a:solidFill>
                <a:srgbClr val="FF0000"/>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13">
              <a:extLst>
                <a:ext uri="{FF2B5EF4-FFF2-40B4-BE49-F238E27FC236}">
                  <a16:creationId xmlns:a16="http://schemas.microsoft.com/office/drawing/2014/main" id="{BF0EAC03-31EE-489F-82D4-33D677CBD9B4}"/>
                </a:ext>
              </a:extLst>
            </p:cNvPr>
            <p:cNvSpPr txBox="1">
              <a:spLocks noChangeArrowheads="1"/>
            </p:cNvSpPr>
            <p:nvPr/>
          </p:nvSpPr>
          <p:spPr bwMode="auto">
            <a:xfrm>
              <a:off x="640" y="1085"/>
              <a:ext cx="2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en-US" altLang="zh-CN" sz="2800" b="1"/>
                <a:t>+</a:t>
              </a:r>
            </a:p>
          </p:txBody>
        </p:sp>
        <p:sp>
          <p:nvSpPr>
            <p:cNvPr id="21" name="Text Box 14">
              <a:extLst>
                <a:ext uri="{FF2B5EF4-FFF2-40B4-BE49-F238E27FC236}">
                  <a16:creationId xmlns:a16="http://schemas.microsoft.com/office/drawing/2014/main" id="{EAA37716-F2CA-4AA6-8A28-1B7B382BB496}"/>
                </a:ext>
              </a:extLst>
            </p:cNvPr>
            <p:cNvSpPr txBox="1">
              <a:spLocks noChangeArrowheads="1"/>
            </p:cNvSpPr>
            <p:nvPr/>
          </p:nvSpPr>
          <p:spPr bwMode="auto">
            <a:xfrm>
              <a:off x="610" y="1335"/>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en-US" altLang="zh-CN" sz="2800" b="1" i="1"/>
                <a:t>u</a:t>
              </a:r>
            </a:p>
          </p:txBody>
        </p:sp>
        <p:sp>
          <p:nvSpPr>
            <p:cNvPr id="22" name="Text Box 15">
              <a:extLst>
                <a:ext uri="{FF2B5EF4-FFF2-40B4-BE49-F238E27FC236}">
                  <a16:creationId xmlns:a16="http://schemas.microsoft.com/office/drawing/2014/main" id="{E2850028-6587-4BE9-B7B2-218CFAEAAE8D}"/>
                </a:ext>
              </a:extLst>
            </p:cNvPr>
            <p:cNvSpPr txBox="1">
              <a:spLocks noChangeArrowheads="1"/>
            </p:cNvSpPr>
            <p:nvPr/>
          </p:nvSpPr>
          <p:spPr bwMode="auto">
            <a:xfrm>
              <a:off x="1018" y="941"/>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en-US" altLang="zh-CN" sz="2800" b="1" i="1"/>
                <a:t>i</a:t>
              </a:r>
            </a:p>
          </p:txBody>
        </p:sp>
        <p:sp>
          <p:nvSpPr>
            <p:cNvPr id="23" name="Text Box 16">
              <a:extLst>
                <a:ext uri="{FF2B5EF4-FFF2-40B4-BE49-F238E27FC236}">
                  <a16:creationId xmlns:a16="http://schemas.microsoft.com/office/drawing/2014/main" id="{CD26CDA2-D269-43DE-B768-9453BB35B9C9}"/>
                </a:ext>
              </a:extLst>
            </p:cNvPr>
            <p:cNvSpPr txBox="1">
              <a:spLocks noChangeArrowheads="1"/>
            </p:cNvSpPr>
            <p:nvPr/>
          </p:nvSpPr>
          <p:spPr bwMode="auto">
            <a:xfrm>
              <a:off x="652" y="1517"/>
              <a:ext cx="2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r>
                <a:rPr kumimoji="1" lang="en-US" altLang="zh-CN" sz="2800" b="1"/>
                <a:t>_</a:t>
              </a:r>
            </a:p>
          </p:txBody>
        </p:sp>
        <p:sp>
          <p:nvSpPr>
            <p:cNvPr id="24" name="Oval 17">
              <a:extLst>
                <a:ext uri="{FF2B5EF4-FFF2-40B4-BE49-F238E27FC236}">
                  <a16:creationId xmlns:a16="http://schemas.microsoft.com/office/drawing/2014/main" id="{5E76016B-7FCF-4FC1-9F0E-9F93816C7D00}"/>
                </a:ext>
              </a:extLst>
            </p:cNvPr>
            <p:cNvSpPr>
              <a:spLocks noChangeArrowheads="1"/>
            </p:cNvSpPr>
            <p:nvPr/>
          </p:nvSpPr>
          <p:spPr bwMode="auto">
            <a:xfrm>
              <a:off x="864" y="1728"/>
              <a:ext cx="48" cy="4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25" name="Freeform 18">
              <a:extLst>
                <a:ext uri="{FF2B5EF4-FFF2-40B4-BE49-F238E27FC236}">
                  <a16:creationId xmlns:a16="http://schemas.microsoft.com/office/drawing/2014/main" id="{96606985-8D08-4CE0-A40F-6E4ADAA43BA1}"/>
                </a:ext>
              </a:extLst>
            </p:cNvPr>
            <p:cNvSpPr>
              <a:spLocks/>
            </p:cNvSpPr>
            <p:nvPr/>
          </p:nvSpPr>
          <p:spPr bwMode="auto">
            <a:xfrm>
              <a:off x="912" y="1272"/>
              <a:ext cx="540" cy="2"/>
            </a:xfrm>
            <a:custGeom>
              <a:avLst/>
              <a:gdLst>
                <a:gd name="T0" fmla="*/ 0 w 540"/>
                <a:gd name="T1" fmla="*/ 2 h 2"/>
                <a:gd name="T2" fmla="*/ 540 w 540"/>
                <a:gd name="T3" fmla="*/ 0 h 2"/>
                <a:gd name="T4" fmla="*/ 0 60000 65536"/>
                <a:gd name="T5" fmla="*/ 0 60000 65536"/>
                <a:gd name="T6" fmla="*/ 0 w 540"/>
                <a:gd name="T7" fmla="*/ 0 h 2"/>
                <a:gd name="T8" fmla="*/ 540 w 540"/>
                <a:gd name="T9" fmla="*/ 2 h 2"/>
              </a:gdLst>
              <a:ahLst/>
              <a:cxnLst>
                <a:cxn ang="T4">
                  <a:pos x="T0" y="T1"/>
                </a:cxn>
                <a:cxn ang="T5">
                  <a:pos x="T2" y="T3"/>
                </a:cxn>
              </a:cxnLst>
              <a:rect l="T6" t="T7" r="T8" b="T9"/>
              <a:pathLst>
                <a:path w="540" h="2">
                  <a:moveTo>
                    <a:pt x="0" y="2"/>
                  </a:moveTo>
                  <a:lnTo>
                    <a:pt x="54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 name="Oval 19">
              <a:extLst>
                <a:ext uri="{FF2B5EF4-FFF2-40B4-BE49-F238E27FC236}">
                  <a16:creationId xmlns:a16="http://schemas.microsoft.com/office/drawing/2014/main" id="{05A39C41-7878-4F58-B16D-CD8F33B93C33}"/>
                </a:ext>
              </a:extLst>
            </p:cNvPr>
            <p:cNvSpPr>
              <a:spLocks noChangeArrowheads="1"/>
            </p:cNvSpPr>
            <p:nvPr/>
          </p:nvSpPr>
          <p:spPr bwMode="auto">
            <a:xfrm>
              <a:off x="864" y="1248"/>
              <a:ext cx="48" cy="4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pSp>
    </p:spTree>
    <p:custDataLst>
      <p:tags r:id="rId2"/>
    </p:custDataLst>
    <p:extLst>
      <p:ext uri="{BB962C8B-B14F-4D97-AF65-F5344CB8AC3E}">
        <p14:creationId xmlns:p14="http://schemas.microsoft.com/office/powerpoint/2010/main" val="5938783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par>
                          <p:cTn id="18" fill="hold">
                            <p:stCondLst>
                              <p:cond delay="500"/>
                            </p:stCondLst>
                            <p:childTnLst>
                              <p:par>
                                <p:cTn id="19" presetID="17" presetClass="entr" presetSubtype="1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500"/>
                            </p:stCondLst>
                            <p:childTnLst>
                              <p:par>
                                <p:cTn id="29" presetID="17" presetClass="entr" presetSubtype="1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Horizontal)">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6"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barn(inHorizontal)">
                                      <p:cBhvr>
                                        <p:cTn id="48" dur="500"/>
                                        <p:tgtEl>
                                          <p:spTgt spid="33"/>
                                        </p:tgtEl>
                                      </p:cBhvr>
                                    </p:animEffect>
                                  </p:childTnLst>
                                </p:cTn>
                              </p:par>
                            </p:childTnLst>
                          </p:cTn>
                        </p:par>
                        <p:par>
                          <p:cTn id="49" fill="hold">
                            <p:stCondLst>
                              <p:cond delay="500"/>
                            </p:stCondLst>
                            <p:childTnLst>
                              <p:par>
                                <p:cTn id="50" presetID="4" presetClass="entr" presetSubtype="32"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ox(out)">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P spid="26" grpId="0"/>
      <p:bldP spid="29" grpId="0"/>
      <p:bldP spid="31" grpId="0"/>
      <p:bldP spid="3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pic>
        <p:nvPicPr>
          <p:cNvPr id="36" name="Picture 4" descr="4t37">
            <a:extLst>
              <a:ext uri="{FF2B5EF4-FFF2-40B4-BE49-F238E27FC236}">
                <a16:creationId xmlns:a16="http://schemas.microsoft.com/office/drawing/2014/main" id="{E5A6CF5D-563F-4158-A862-D21604A0F701}"/>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44920"/>
          <a:stretch>
            <a:fillRect/>
          </a:stretch>
        </p:blipFill>
        <p:spPr bwMode="auto">
          <a:xfrm>
            <a:off x="7490772" y="1097280"/>
            <a:ext cx="41148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6">
            <a:extLst>
              <a:ext uri="{FF2B5EF4-FFF2-40B4-BE49-F238E27FC236}">
                <a16:creationId xmlns:a16="http://schemas.microsoft.com/office/drawing/2014/main" id="{DF5E1D04-AF4C-4DF4-84DD-8C0E9937A4C0}"/>
              </a:ext>
            </a:extLst>
          </p:cNvPr>
          <p:cNvSpPr>
            <a:spLocks noChangeArrowheads="1"/>
          </p:cNvSpPr>
          <p:nvPr/>
        </p:nvSpPr>
        <p:spPr bwMode="auto">
          <a:xfrm>
            <a:off x="1005840" y="944510"/>
            <a:ext cx="6037230" cy="523220"/>
          </a:xfrm>
          <a:prstGeom prst="rect">
            <a:avLst/>
          </a:prstGeom>
          <a:noFill/>
          <a:ln w="9525">
            <a:noFill/>
            <a:miter lim="800000"/>
            <a:headEnd/>
            <a:tailEnd/>
          </a:ln>
          <a:effectLst/>
        </p:spPr>
        <p:txBody>
          <a:bodyPr wrap="none" anchor="ctr">
            <a:spAutoFit/>
          </a:bodyPr>
          <a:lstStyle/>
          <a:p>
            <a:pPr eaLnBrk="1" hangingPunct="1">
              <a:defRPr/>
            </a:pPr>
            <a:r>
              <a:rPr lang="zh-CN" altLang="en-US" sz="2800" b="1" dirty="0">
                <a:latin typeface="+mn-ea"/>
              </a:rPr>
              <a:t>二端网络瞬时功率的波形如图所示： </a:t>
            </a:r>
          </a:p>
        </p:txBody>
      </p:sp>
      <p:sp>
        <p:nvSpPr>
          <p:cNvPr id="2" name="矩形 1">
            <a:extLst>
              <a:ext uri="{FF2B5EF4-FFF2-40B4-BE49-F238E27FC236}">
                <a16:creationId xmlns:a16="http://schemas.microsoft.com/office/drawing/2014/main" id="{41C3BD58-0D11-4208-85BF-3FC602CF138B}"/>
              </a:ext>
            </a:extLst>
          </p:cNvPr>
          <p:cNvSpPr/>
          <p:nvPr/>
        </p:nvSpPr>
        <p:spPr>
          <a:xfrm>
            <a:off x="1005840" y="1777239"/>
            <a:ext cx="2560316" cy="523220"/>
          </a:xfrm>
          <a:prstGeom prst="rect">
            <a:avLst/>
          </a:prstGeom>
        </p:spPr>
        <p:txBody>
          <a:bodyPr wrap="none">
            <a:spAutoFit/>
          </a:bodyPr>
          <a:lstStyle/>
          <a:p>
            <a:r>
              <a:rPr lang="en-US" altLang="zh-CN" sz="2800" b="1" dirty="0">
                <a:solidFill>
                  <a:srgbClr val="FF0000"/>
                </a:solidFill>
                <a:latin typeface="+mn-ea"/>
              </a:rPr>
              <a:t>2</a:t>
            </a:r>
            <a:r>
              <a:rPr lang="zh-CN" altLang="en-US" sz="2800" b="1" dirty="0">
                <a:solidFill>
                  <a:srgbClr val="FF0000"/>
                </a:solidFill>
                <a:latin typeface="+mn-ea"/>
              </a:rPr>
              <a:t>、平均功率：</a:t>
            </a:r>
          </a:p>
        </p:txBody>
      </p:sp>
      <p:sp>
        <p:nvSpPr>
          <p:cNvPr id="3" name="矩形 2">
            <a:extLst>
              <a:ext uri="{FF2B5EF4-FFF2-40B4-BE49-F238E27FC236}">
                <a16:creationId xmlns:a16="http://schemas.microsoft.com/office/drawing/2014/main" id="{949A0647-DF0B-4D6F-B867-C39ACCC3D186}"/>
              </a:ext>
            </a:extLst>
          </p:cNvPr>
          <p:cNvSpPr/>
          <p:nvPr/>
        </p:nvSpPr>
        <p:spPr>
          <a:xfrm>
            <a:off x="1623258" y="2300459"/>
            <a:ext cx="5519222" cy="954107"/>
          </a:xfrm>
          <a:prstGeom prst="rect">
            <a:avLst/>
          </a:prstGeom>
        </p:spPr>
        <p:txBody>
          <a:bodyPr wrap="square">
            <a:spAutoFit/>
          </a:bodyPr>
          <a:lstStyle/>
          <a:p>
            <a:r>
              <a:rPr lang="zh-CN" altLang="en-US" sz="2800" b="1" dirty="0">
                <a:latin typeface="+mn-ea"/>
              </a:rPr>
              <a:t>    一个周期内瞬时功率的平均值为平均功率。</a:t>
            </a:r>
            <a:endParaRPr lang="zh-CN" altLang="en-US" sz="2800" dirty="0">
              <a:latin typeface="+mn-ea"/>
            </a:endParaRPr>
          </a:p>
        </p:txBody>
      </p:sp>
      <p:graphicFrame>
        <p:nvGraphicFramePr>
          <p:cNvPr id="4" name="对象 3">
            <a:extLst>
              <a:ext uri="{FF2B5EF4-FFF2-40B4-BE49-F238E27FC236}">
                <a16:creationId xmlns:a16="http://schemas.microsoft.com/office/drawing/2014/main" id="{92255FC6-2AE1-4C16-9B66-16B7A91DE082}"/>
              </a:ext>
            </a:extLst>
          </p:cNvPr>
          <p:cNvGraphicFramePr>
            <a:graphicFrameLocks noChangeAspect="1"/>
          </p:cNvGraphicFramePr>
          <p:nvPr>
            <p:extLst>
              <p:ext uri="{D42A27DB-BD31-4B8C-83A1-F6EECF244321}">
                <p14:modId xmlns:p14="http://schemas.microsoft.com/office/powerpoint/2010/main" val="2663800053"/>
              </p:ext>
            </p:extLst>
          </p:nvPr>
        </p:nvGraphicFramePr>
        <p:xfrm>
          <a:off x="2952595" y="3384995"/>
          <a:ext cx="3497263" cy="930275"/>
        </p:xfrm>
        <a:graphic>
          <a:graphicData uri="http://schemas.openxmlformats.org/presentationml/2006/ole">
            <mc:AlternateContent xmlns:mc="http://schemas.openxmlformats.org/markup-compatibility/2006">
              <mc:Choice xmlns:v="urn:schemas-microsoft-com:vml" Requires="v">
                <p:oleObj spid="_x0000_s160779" name="Equation" r:id="rId6" imgW="3497521" imgH="929517" progId="Equation.DSMT4">
                  <p:embed/>
                </p:oleObj>
              </mc:Choice>
              <mc:Fallback>
                <p:oleObj name="Equation" r:id="rId6" imgW="3497521" imgH="929517" progId="Equation.DSMT4">
                  <p:embed/>
                  <p:pic>
                    <p:nvPicPr>
                      <p:cNvPr id="0" name=""/>
                      <p:cNvPicPr/>
                      <p:nvPr/>
                    </p:nvPicPr>
                    <p:blipFill>
                      <a:blip r:embed="rId7"/>
                      <a:stretch>
                        <a:fillRect/>
                      </a:stretch>
                    </p:blipFill>
                    <p:spPr>
                      <a:xfrm>
                        <a:off x="2952595" y="3384995"/>
                        <a:ext cx="3497263" cy="930275"/>
                      </a:xfrm>
                      <a:prstGeom prst="rect">
                        <a:avLst/>
                      </a:prstGeom>
                    </p:spPr>
                  </p:pic>
                </p:oleObj>
              </mc:Fallback>
            </mc:AlternateContent>
          </a:graphicData>
        </a:graphic>
      </p:graphicFrame>
      <p:sp>
        <p:nvSpPr>
          <p:cNvPr id="38" name="矩形 37">
            <a:extLst>
              <a:ext uri="{FF2B5EF4-FFF2-40B4-BE49-F238E27FC236}">
                <a16:creationId xmlns:a16="http://schemas.microsoft.com/office/drawing/2014/main" id="{D7349D91-74B1-40B1-80F1-FD8AD1CDFD50}"/>
              </a:ext>
            </a:extLst>
          </p:cNvPr>
          <p:cNvSpPr/>
          <p:nvPr/>
        </p:nvSpPr>
        <p:spPr>
          <a:xfrm>
            <a:off x="1005840" y="4599559"/>
            <a:ext cx="9895840" cy="523220"/>
          </a:xfrm>
          <a:prstGeom prst="rect">
            <a:avLst/>
          </a:prstGeom>
        </p:spPr>
        <p:txBody>
          <a:bodyPr wrap="square">
            <a:spAutoFit/>
          </a:bodyPr>
          <a:lstStyle/>
          <a:p>
            <a:r>
              <a:rPr lang="zh-CN" altLang="en-US" sz="2800" b="1" dirty="0">
                <a:latin typeface="+mn-ea"/>
              </a:rPr>
              <a:t>    ① 当</a:t>
            </a:r>
            <a:r>
              <a:rPr lang="en-US" altLang="zh-CN" sz="2800" b="1" dirty="0">
                <a:latin typeface="+mn-ea"/>
              </a:rPr>
              <a:t>φ=0</a:t>
            </a:r>
            <a:r>
              <a:rPr lang="zh-CN" altLang="en-US" sz="2800" b="1" dirty="0">
                <a:latin typeface="+mn-ea"/>
              </a:rPr>
              <a:t>时，二端网络呈现电阻性，平均功率最大，</a:t>
            </a:r>
            <a:r>
              <a:rPr lang="en-US" altLang="zh-CN" sz="2800" b="1" dirty="0">
                <a:latin typeface="+mn-ea"/>
              </a:rPr>
              <a:t>P=UI</a:t>
            </a:r>
            <a:r>
              <a:rPr lang="zh-CN" altLang="en-US" sz="2800" b="1" dirty="0">
                <a:latin typeface="+mn-ea"/>
              </a:rPr>
              <a:t>；</a:t>
            </a:r>
            <a:endParaRPr lang="zh-CN" altLang="en-US" sz="2800" dirty="0">
              <a:latin typeface="+mn-ea"/>
            </a:endParaRPr>
          </a:p>
        </p:txBody>
      </p:sp>
      <p:sp>
        <p:nvSpPr>
          <p:cNvPr id="39" name="矩形 38">
            <a:extLst>
              <a:ext uri="{FF2B5EF4-FFF2-40B4-BE49-F238E27FC236}">
                <a16:creationId xmlns:a16="http://schemas.microsoft.com/office/drawing/2014/main" id="{844058B2-7784-4561-B2DD-4F8E106A98B6}"/>
              </a:ext>
            </a:extLst>
          </p:cNvPr>
          <p:cNvSpPr/>
          <p:nvPr/>
        </p:nvSpPr>
        <p:spPr>
          <a:xfrm>
            <a:off x="1005840" y="5263012"/>
            <a:ext cx="9895840" cy="954107"/>
          </a:xfrm>
          <a:prstGeom prst="rect">
            <a:avLst/>
          </a:prstGeom>
        </p:spPr>
        <p:txBody>
          <a:bodyPr wrap="square">
            <a:spAutoFit/>
          </a:bodyPr>
          <a:lstStyle/>
          <a:p>
            <a:r>
              <a:rPr lang="zh-CN" altLang="en-US" sz="2800" b="1" dirty="0">
                <a:latin typeface="+mn-ea"/>
              </a:rPr>
              <a:t>    ② 当</a:t>
            </a:r>
            <a:r>
              <a:rPr lang="en-US" altLang="zh-CN" sz="2800" b="1" dirty="0">
                <a:latin typeface="+mn-ea"/>
              </a:rPr>
              <a:t>φ=±90°</a:t>
            </a:r>
            <a:r>
              <a:rPr lang="zh-CN" altLang="en-US" sz="2800" b="1" dirty="0">
                <a:latin typeface="+mn-ea"/>
              </a:rPr>
              <a:t>时，二端网络呈现电感性或者电容性，平均功率为</a:t>
            </a:r>
            <a:r>
              <a:rPr lang="en-US" altLang="zh-CN" sz="2800" b="1" dirty="0">
                <a:latin typeface="+mn-ea"/>
              </a:rPr>
              <a:t>0</a:t>
            </a:r>
            <a:r>
              <a:rPr lang="zh-CN" altLang="en-US" sz="2800" b="1" dirty="0">
                <a:latin typeface="+mn-ea"/>
              </a:rPr>
              <a:t>。</a:t>
            </a:r>
            <a:endParaRPr lang="zh-CN" altLang="en-US" sz="2800" dirty="0">
              <a:latin typeface="+mn-ea"/>
            </a:endParaRPr>
          </a:p>
        </p:txBody>
      </p:sp>
    </p:spTree>
    <p:custDataLst>
      <p:tags r:id="rId2"/>
    </p:custDataLst>
    <p:extLst>
      <p:ext uri="{BB962C8B-B14F-4D97-AF65-F5344CB8AC3E}">
        <p14:creationId xmlns:p14="http://schemas.microsoft.com/office/powerpoint/2010/main" val="32802700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 presetClass="entr" presetSubtype="5"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checkerboard(down)">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sp>
        <p:nvSpPr>
          <p:cNvPr id="2" name="矩形 1">
            <a:extLst>
              <a:ext uri="{FF2B5EF4-FFF2-40B4-BE49-F238E27FC236}">
                <a16:creationId xmlns:a16="http://schemas.microsoft.com/office/drawing/2014/main" id="{41C3BD58-0D11-4208-85BF-3FC602CF138B}"/>
              </a:ext>
            </a:extLst>
          </p:cNvPr>
          <p:cNvSpPr/>
          <p:nvPr/>
        </p:nvSpPr>
        <p:spPr>
          <a:xfrm>
            <a:off x="1005840" y="879496"/>
            <a:ext cx="6647974" cy="646331"/>
          </a:xfrm>
          <a:prstGeom prst="rect">
            <a:avLst/>
          </a:prstGeom>
        </p:spPr>
        <p:txBody>
          <a:bodyPr wrap="none">
            <a:spAutoFit/>
          </a:bodyPr>
          <a:lstStyle/>
          <a:p>
            <a:r>
              <a:rPr lang="zh-CN" altLang="en-US" sz="3600" b="1" dirty="0">
                <a:solidFill>
                  <a:srgbClr val="FF0000"/>
                </a:solidFill>
                <a:latin typeface="+mn-ea"/>
              </a:rPr>
              <a:t>无功功率、视在功率和功率因数</a:t>
            </a:r>
          </a:p>
        </p:txBody>
      </p:sp>
      <p:sp>
        <p:nvSpPr>
          <p:cNvPr id="3" name="矩形 2">
            <a:extLst>
              <a:ext uri="{FF2B5EF4-FFF2-40B4-BE49-F238E27FC236}">
                <a16:creationId xmlns:a16="http://schemas.microsoft.com/office/drawing/2014/main" id="{949A0647-DF0B-4D6F-B867-C39ACCC3D186}"/>
              </a:ext>
            </a:extLst>
          </p:cNvPr>
          <p:cNvSpPr/>
          <p:nvPr/>
        </p:nvSpPr>
        <p:spPr>
          <a:xfrm>
            <a:off x="1615440" y="2300459"/>
            <a:ext cx="9479280" cy="954107"/>
          </a:xfrm>
          <a:prstGeom prst="rect">
            <a:avLst/>
          </a:prstGeom>
        </p:spPr>
        <p:txBody>
          <a:bodyPr wrap="square">
            <a:spAutoFit/>
          </a:bodyPr>
          <a:lstStyle/>
          <a:p>
            <a:r>
              <a:rPr lang="zh-CN" altLang="en-US" sz="2800" b="1" dirty="0">
                <a:latin typeface="+mn-ea"/>
              </a:rPr>
              <a:t>用来反映无源二端网络中储能元件与电源之间能量交换的特性，用</a:t>
            </a:r>
            <a:r>
              <a:rPr lang="en-US" altLang="zh-CN" sz="2800" b="1" dirty="0">
                <a:latin typeface="+mn-ea"/>
              </a:rPr>
              <a:t>Q</a:t>
            </a:r>
            <a:r>
              <a:rPr lang="zh-CN" altLang="en-US" sz="2800" b="1" dirty="0">
                <a:latin typeface="+mn-ea"/>
              </a:rPr>
              <a:t>表示，单位取乏（</a:t>
            </a:r>
            <a:r>
              <a:rPr lang="en-US" altLang="zh-CN" sz="2800" b="1" dirty="0">
                <a:latin typeface="+mn-ea"/>
              </a:rPr>
              <a:t>Var</a:t>
            </a:r>
            <a:r>
              <a:rPr lang="zh-CN" altLang="en-US" sz="2800" b="1" dirty="0">
                <a:latin typeface="+mn-ea"/>
              </a:rPr>
              <a:t>）：</a:t>
            </a:r>
            <a:endParaRPr lang="zh-CN" altLang="en-US" sz="2800" dirty="0">
              <a:latin typeface="+mn-ea"/>
            </a:endParaRPr>
          </a:p>
        </p:txBody>
      </p:sp>
      <p:sp>
        <p:nvSpPr>
          <p:cNvPr id="38" name="矩形 37">
            <a:extLst>
              <a:ext uri="{FF2B5EF4-FFF2-40B4-BE49-F238E27FC236}">
                <a16:creationId xmlns:a16="http://schemas.microsoft.com/office/drawing/2014/main" id="{D7349D91-74B1-40B1-80F1-FD8AD1CDFD50}"/>
              </a:ext>
            </a:extLst>
          </p:cNvPr>
          <p:cNvSpPr/>
          <p:nvPr/>
        </p:nvSpPr>
        <p:spPr>
          <a:xfrm>
            <a:off x="1615440" y="4093806"/>
            <a:ext cx="9895840" cy="523220"/>
          </a:xfrm>
          <a:prstGeom prst="rect">
            <a:avLst/>
          </a:prstGeom>
        </p:spPr>
        <p:txBody>
          <a:bodyPr wrap="square">
            <a:spAutoFit/>
          </a:bodyPr>
          <a:lstStyle/>
          <a:p>
            <a:r>
              <a:rPr lang="zh-CN" altLang="en-US" sz="2800" b="1" dirty="0">
                <a:latin typeface="+mn-ea"/>
              </a:rPr>
              <a:t>① 当</a:t>
            </a:r>
            <a:r>
              <a:rPr lang="en-US" altLang="zh-CN" sz="2800" b="1" dirty="0">
                <a:latin typeface="+mn-ea"/>
              </a:rPr>
              <a:t>φ=+90°</a:t>
            </a:r>
            <a:r>
              <a:rPr lang="zh-CN" altLang="en-US" sz="2800" b="1" dirty="0">
                <a:latin typeface="+mn-ea"/>
              </a:rPr>
              <a:t>时，二端网络呈现电感性，无功功率为</a:t>
            </a:r>
            <a:r>
              <a:rPr lang="en-US" altLang="zh-CN" sz="2800" b="1" dirty="0">
                <a:latin typeface="+mn-ea"/>
              </a:rPr>
              <a:t>Q=UI</a:t>
            </a:r>
            <a:r>
              <a:rPr lang="zh-CN" altLang="en-US" sz="2800" b="1" dirty="0">
                <a:latin typeface="+mn-ea"/>
              </a:rPr>
              <a:t>；</a:t>
            </a:r>
            <a:endParaRPr lang="zh-CN" altLang="en-US" sz="2800" dirty="0">
              <a:latin typeface="+mn-ea"/>
            </a:endParaRPr>
          </a:p>
        </p:txBody>
      </p:sp>
      <p:sp>
        <p:nvSpPr>
          <p:cNvPr id="39" name="矩形 38">
            <a:extLst>
              <a:ext uri="{FF2B5EF4-FFF2-40B4-BE49-F238E27FC236}">
                <a16:creationId xmlns:a16="http://schemas.microsoft.com/office/drawing/2014/main" id="{844058B2-7784-4561-B2DD-4F8E106A98B6}"/>
              </a:ext>
            </a:extLst>
          </p:cNvPr>
          <p:cNvSpPr/>
          <p:nvPr/>
        </p:nvSpPr>
        <p:spPr>
          <a:xfrm>
            <a:off x="1615440" y="4783769"/>
            <a:ext cx="9895840" cy="523220"/>
          </a:xfrm>
          <a:prstGeom prst="rect">
            <a:avLst/>
          </a:prstGeom>
        </p:spPr>
        <p:txBody>
          <a:bodyPr wrap="square">
            <a:spAutoFit/>
          </a:bodyPr>
          <a:lstStyle/>
          <a:p>
            <a:r>
              <a:rPr lang="zh-CN" altLang="en-US" sz="2800" b="1" dirty="0">
                <a:latin typeface="+mn-ea"/>
              </a:rPr>
              <a:t>② 当</a:t>
            </a:r>
            <a:r>
              <a:rPr lang="en-US" altLang="zh-CN" sz="2800" b="1" dirty="0">
                <a:latin typeface="+mn-ea"/>
              </a:rPr>
              <a:t>φ=-90°</a:t>
            </a:r>
            <a:r>
              <a:rPr lang="zh-CN" altLang="en-US" sz="2800" b="1" dirty="0">
                <a:latin typeface="+mn-ea"/>
              </a:rPr>
              <a:t>时，二端网络呈现电容性，无功功率为</a:t>
            </a:r>
            <a:r>
              <a:rPr lang="en-US" altLang="zh-CN" sz="2800" b="1" dirty="0">
                <a:latin typeface="+mn-ea"/>
              </a:rPr>
              <a:t>Q=-UI </a:t>
            </a:r>
            <a:r>
              <a:rPr lang="zh-CN" altLang="en-US" sz="2800" b="1" dirty="0">
                <a:latin typeface="+mn-ea"/>
              </a:rPr>
              <a:t>。</a:t>
            </a:r>
            <a:endParaRPr lang="zh-CN" altLang="en-US" sz="2800" dirty="0">
              <a:latin typeface="+mn-ea"/>
            </a:endParaRPr>
          </a:p>
        </p:txBody>
      </p:sp>
      <p:sp>
        <p:nvSpPr>
          <p:cNvPr id="12" name="矩形 11">
            <a:extLst>
              <a:ext uri="{FF2B5EF4-FFF2-40B4-BE49-F238E27FC236}">
                <a16:creationId xmlns:a16="http://schemas.microsoft.com/office/drawing/2014/main" id="{F4DC5E03-5F2D-4597-B331-0E4BD2EE1616}"/>
              </a:ext>
            </a:extLst>
          </p:cNvPr>
          <p:cNvSpPr/>
          <p:nvPr/>
        </p:nvSpPr>
        <p:spPr>
          <a:xfrm>
            <a:off x="1005840" y="1675103"/>
            <a:ext cx="2201244" cy="523220"/>
          </a:xfrm>
          <a:prstGeom prst="rect">
            <a:avLst/>
          </a:prstGeom>
        </p:spPr>
        <p:txBody>
          <a:bodyPr wrap="none">
            <a:spAutoFit/>
          </a:bodyPr>
          <a:lstStyle/>
          <a:p>
            <a:r>
              <a:rPr lang="en-US" altLang="zh-CN" sz="2800" b="1" dirty="0">
                <a:solidFill>
                  <a:srgbClr val="FF0000"/>
                </a:solidFill>
                <a:latin typeface="+mn-ea"/>
              </a:rPr>
              <a:t>1</a:t>
            </a:r>
            <a:r>
              <a:rPr lang="zh-CN" altLang="en-US" sz="2800" b="1" dirty="0">
                <a:solidFill>
                  <a:srgbClr val="FF0000"/>
                </a:solidFill>
                <a:latin typeface="+mn-ea"/>
              </a:rPr>
              <a:t>、无功功率</a:t>
            </a:r>
          </a:p>
        </p:txBody>
      </p:sp>
      <p:graphicFrame>
        <p:nvGraphicFramePr>
          <p:cNvPr id="5" name="对象 4">
            <a:extLst>
              <a:ext uri="{FF2B5EF4-FFF2-40B4-BE49-F238E27FC236}">
                <a16:creationId xmlns:a16="http://schemas.microsoft.com/office/drawing/2014/main" id="{8AC6B288-72A7-471E-B22D-0E0F7B9662BD}"/>
              </a:ext>
            </a:extLst>
          </p:cNvPr>
          <p:cNvGraphicFramePr>
            <a:graphicFrameLocks noChangeAspect="1"/>
          </p:cNvGraphicFramePr>
          <p:nvPr>
            <p:extLst>
              <p:ext uri="{D42A27DB-BD31-4B8C-83A1-F6EECF244321}">
                <p14:modId xmlns:p14="http://schemas.microsoft.com/office/powerpoint/2010/main" val="4195297926"/>
              </p:ext>
            </p:extLst>
          </p:nvPr>
        </p:nvGraphicFramePr>
        <p:xfrm>
          <a:off x="5297962" y="3400460"/>
          <a:ext cx="2037558" cy="526603"/>
        </p:xfrm>
        <a:graphic>
          <a:graphicData uri="http://schemas.openxmlformats.org/presentationml/2006/ole">
            <mc:AlternateContent xmlns:mc="http://schemas.openxmlformats.org/markup-compatibility/2006">
              <mc:Choice xmlns:v="urn:schemas-microsoft-com:vml" Requires="v">
                <p:oleObj spid="_x0000_s161802" name="Equation" r:id="rId5" imgW="1737598" imgH="449536" progId="Equation.DSMT4">
                  <p:embed/>
                </p:oleObj>
              </mc:Choice>
              <mc:Fallback>
                <p:oleObj name="Equation" r:id="rId5" imgW="1737598" imgH="449536" progId="Equation.DSMT4">
                  <p:embed/>
                  <p:pic>
                    <p:nvPicPr>
                      <p:cNvPr id="0" name=""/>
                      <p:cNvPicPr/>
                      <p:nvPr/>
                    </p:nvPicPr>
                    <p:blipFill>
                      <a:blip r:embed="rId6"/>
                      <a:stretch>
                        <a:fillRect/>
                      </a:stretch>
                    </p:blipFill>
                    <p:spPr>
                      <a:xfrm>
                        <a:off x="5297962" y="3400460"/>
                        <a:ext cx="2037558" cy="526603"/>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2107480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sp>
        <p:nvSpPr>
          <p:cNvPr id="3" name="矩形 2">
            <a:extLst>
              <a:ext uri="{FF2B5EF4-FFF2-40B4-BE49-F238E27FC236}">
                <a16:creationId xmlns:a16="http://schemas.microsoft.com/office/drawing/2014/main" id="{949A0647-DF0B-4D6F-B867-C39ACCC3D186}"/>
              </a:ext>
            </a:extLst>
          </p:cNvPr>
          <p:cNvSpPr/>
          <p:nvPr/>
        </p:nvSpPr>
        <p:spPr>
          <a:xfrm>
            <a:off x="1615440" y="1491707"/>
            <a:ext cx="9479280" cy="954107"/>
          </a:xfrm>
          <a:prstGeom prst="rect">
            <a:avLst/>
          </a:prstGeom>
        </p:spPr>
        <p:txBody>
          <a:bodyPr wrap="square">
            <a:spAutoFit/>
          </a:bodyPr>
          <a:lstStyle/>
          <a:p>
            <a:r>
              <a:rPr lang="zh-CN" altLang="en-US" sz="2800" b="1" dirty="0">
                <a:latin typeface="+mn-ea"/>
              </a:rPr>
              <a:t>端口电压有效值与电流有效值的乘积，用</a:t>
            </a:r>
            <a:r>
              <a:rPr lang="en-US" altLang="zh-CN" sz="2800" b="1" dirty="0">
                <a:latin typeface="+mn-ea"/>
              </a:rPr>
              <a:t>S</a:t>
            </a:r>
            <a:r>
              <a:rPr lang="zh-CN" altLang="en-US" sz="2800" b="1" dirty="0">
                <a:latin typeface="+mn-ea"/>
              </a:rPr>
              <a:t>表示，单位为伏安（</a:t>
            </a:r>
            <a:r>
              <a:rPr lang="en-US" altLang="zh-CN" sz="2800" b="1" dirty="0">
                <a:latin typeface="+mn-ea"/>
              </a:rPr>
              <a:t>VA</a:t>
            </a:r>
            <a:r>
              <a:rPr lang="zh-CN" altLang="en-US" sz="2800" b="1" dirty="0">
                <a:latin typeface="+mn-ea"/>
              </a:rPr>
              <a:t>）、千伏安（</a:t>
            </a:r>
            <a:r>
              <a:rPr lang="en-US" altLang="zh-CN" sz="2800" b="1" dirty="0">
                <a:latin typeface="+mn-ea"/>
              </a:rPr>
              <a:t>kVA</a:t>
            </a:r>
            <a:r>
              <a:rPr lang="zh-CN" altLang="en-US" sz="2800" b="1" dirty="0">
                <a:latin typeface="+mn-ea"/>
              </a:rPr>
              <a:t>）等：</a:t>
            </a:r>
            <a:endParaRPr lang="zh-CN" altLang="en-US" sz="2800" dirty="0">
              <a:latin typeface="+mn-ea"/>
            </a:endParaRPr>
          </a:p>
        </p:txBody>
      </p:sp>
      <p:sp>
        <p:nvSpPr>
          <p:cNvPr id="12" name="矩形 11">
            <a:extLst>
              <a:ext uri="{FF2B5EF4-FFF2-40B4-BE49-F238E27FC236}">
                <a16:creationId xmlns:a16="http://schemas.microsoft.com/office/drawing/2014/main" id="{F4DC5E03-5F2D-4597-B331-0E4BD2EE1616}"/>
              </a:ext>
            </a:extLst>
          </p:cNvPr>
          <p:cNvSpPr/>
          <p:nvPr/>
        </p:nvSpPr>
        <p:spPr>
          <a:xfrm>
            <a:off x="1013928" y="801744"/>
            <a:ext cx="2201244" cy="523220"/>
          </a:xfrm>
          <a:prstGeom prst="rect">
            <a:avLst/>
          </a:prstGeom>
        </p:spPr>
        <p:txBody>
          <a:bodyPr wrap="none">
            <a:spAutoFit/>
          </a:bodyPr>
          <a:lstStyle/>
          <a:p>
            <a:r>
              <a:rPr lang="en-US" altLang="zh-CN" sz="2800" b="1" dirty="0">
                <a:solidFill>
                  <a:srgbClr val="FF0000"/>
                </a:solidFill>
                <a:latin typeface="+mn-ea"/>
              </a:rPr>
              <a:t>2</a:t>
            </a:r>
            <a:r>
              <a:rPr lang="zh-CN" altLang="en-US" sz="2800" b="1" dirty="0">
                <a:solidFill>
                  <a:srgbClr val="FF0000"/>
                </a:solidFill>
                <a:latin typeface="+mn-ea"/>
              </a:rPr>
              <a:t>、视在功率</a:t>
            </a:r>
          </a:p>
        </p:txBody>
      </p:sp>
      <p:graphicFrame>
        <p:nvGraphicFramePr>
          <p:cNvPr id="5" name="对象 4">
            <a:extLst>
              <a:ext uri="{FF2B5EF4-FFF2-40B4-BE49-F238E27FC236}">
                <a16:creationId xmlns:a16="http://schemas.microsoft.com/office/drawing/2014/main" id="{8AC6B288-72A7-471E-B22D-0E0F7B9662BD}"/>
              </a:ext>
            </a:extLst>
          </p:cNvPr>
          <p:cNvGraphicFramePr>
            <a:graphicFrameLocks noChangeAspect="1"/>
          </p:cNvGraphicFramePr>
          <p:nvPr>
            <p:extLst>
              <p:ext uri="{D42A27DB-BD31-4B8C-83A1-F6EECF244321}">
                <p14:modId xmlns:p14="http://schemas.microsoft.com/office/powerpoint/2010/main" val="3853462686"/>
              </p:ext>
            </p:extLst>
          </p:nvPr>
        </p:nvGraphicFramePr>
        <p:xfrm>
          <a:off x="5416867" y="2612557"/>
          <a:ext cx="1358265" cy="527991"/>
        </p:xfrm>
        <a:graphic>
          <a:graphicData uri="http://schemas.openxmlformats.org/presentationml/2006/ole">
            <mc:AlternateContent xmlns:mc="http://schemas.openxmlformats.org/markup-compatibility/2006">
              <mc:Choice xmlns:v="urn:schemas-microsoft-com:vml" Requires="v">
                <p:oleObj spid="_x0000_s162831" name="Equation" r:id="rId5" imgW="457200" imgH="177480" progId="Equation.DSMT4">
                  <p:embed/>
                </p:oleObj>
              </mc:Choice>
              <mc:Fallback>
                <p:oleObj name="Equation" r:id="rId5" imgW="457200" imgH="177480" progId="Equation.DSMT4">
                  <p:embed/>
                  <p:pic>
                    <p:nvPicPr>
                      <p:cNvPr id="5" name="对象 4">
                        <a:extLst>
                          <a:ext uri="{FF2B5EF4-FFF2-40B4-BE49-F238E27FC236}">
                            <a16:creationId xmlns:a16="http://schemas.microsoft.com/office/drawing/2014/main" id="{8AC6B288-72A7-471E-B22D-0E0F7B9662BD}"/>
                          </a:ext>
                        </a:extLst>
                      </p:cNvPr>
                      <p:cNvPicPr/>
                      <p:nvPr/>
                    </p:nvPicPr>
                    <p:blipFill>
                      <a:blip r:embed="rId6"/>
                      <a:stretch>
                        <a:fillRect/>
                      </a:stretch>
                    </p:blipFill>
                    <p:spPr>
                      <a:xfrm>
                        <a:off x="5416867" y="2612557"/>
                        <a:ext cx="1358265" cy="527991"/>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C3DC0484-5956-477C-AD70-0C5E3CF0FDA0}"/>
              </a:ext>
            </a:extLst>
          </p:cNvPr>
          <p:cNvSpPr/>
          <p:nvPr/>
        </p:nvSpPr>
        <p:spPr>
          <a:xfrm>
            <a:off x="1013928" y="3429000"/>
            <a:ext cx="2201244" cy="523220"/>
          </a:xfrm>
          <a:prstGeom prst="rect">
            <a:avLst/>
          </a:prstGeom>
        </p:spPr>
        <p:txBody>
          <a:bodyPr wrap="none">
            <a:spAutoFit/>
          </a:bodyPr>
          <a:lstStyle/>
          <a:p>
            <a:r>
              <a:rPr lang="en-US" altLang="zh-CN" sz="2800" b="1" dirty="0">
                <a:solidFill>
                  <a:srgbClr val="FF0000"/>
                </a:solidFill>
                <a:latin typeface="+mn-ea"/>
              </a:rPr>
              <a:t>3</a:t>
            </a:r>
            <a:r>
              <a:rPr lang="zh-CN" altLang="en-US" sz="2800" b="1" dirty="0">
                <a:solidFill>
                  <a:srgbClr val="FF0000"/>
                </a:solidFill>
                <a:latin typeface="+mn-ea"/>
              </a:rPr>
              <a:t>、功率因数</a:t>
            </a:r>
          </a:p>
        </p:txBody>
      </p:sp>
      <p:sp>
        <p:nvSpPr>
          <p:cNvPr id="13" name="矩形 12">
            <a:extLst>
              <a:ext uri="{FF2B5EF4-FFF2-40B4-BE49-F238E27FC236}">
                <a16:creationId xmlns:a16="http://schemas.microsoft.com/office/drawing/2014/main" id="{089BC57D-5A8A-4527-83CB-CE88793DE2F4}"/>
              </a:ext>
            </a:extLst>
          </p:cNvPr>
          <p:cNvSpPr/>
          <p:nvPr/>
        </p:nvSpPr>
        <p:spPr>
          <a:xfrm>
            <a:off x="1615440" y="4116321"/>
            <a:ext cx="9479280" cy="1384995"/>
          </a:xfrm>
          <a:prstGeom prst="rect">
            <a:avLst/>
          </a:prstGeom>
        </p:spPr>
        <p:txBody>
          <a:bodyPr wrap="square">
            <a:spAutoFit/>
          </a:bodyPr>
          <a:lstStyle/>
          <a:p>
            <a:r>
              <a:rPr lang="zh-CN" altLang="en-US" sz="2800" b="1" dirty="0">
                <a:latin typeface="+mn-ea"/>
              </a:rPr>
              <a:t>根据平均功率公式可知，二端网络平均功率不仅与端口电压和电流有效值的成绩有关，还取决于</a:t>
            </a:r>
            <a:r>
              <a:rPr lang="en-US" altLang="zh-CN" sz="2800" b="1" dirty="0" err="1">
                <a:latin typeface="+mn-ea"/>
              </a:rPr>
              <a:t>cosφ</a:t>
            </a:r>
            <a:r>
              <a:rPr lang="zh-CN" altLang="en-US" sz="2800" b="1" dirty="0">
                <a:latin typeface="+mn-ea"/>
              </a:rPr>
              <a:t>，定义</a:t>
            </a:r>
            <a:r>
              <a:rPr lang="en-US" altLang="zh-CN" sz="2800" b="1" dirty="0" err="1">
                <a:latin typeface="+mn-ea"/>
              </a:rPr>
              <a:t>cosφ</a:t>
            </a:r>
            <a:r>
              <a:rPr lang="zh-CN" altLang="en-US" sz="2800" b="1" dirty="0">
                <a:latin typeface="+mn-ea"/>
              </a:rPr>
              <a:t>为二端网络的功率因数，</a:t>
            </a:r>
            <a:r>
              <a:rPr lang="en-US" altLang="zh-CN" sz="2800" b="1" dirty="0">
                <a:latin typeface="+mn-ea"/>
              </a:rPr>
              <a:t>φ</a:t>
            </a:r>
            <a:r>
              <a:rPr lang="zh-CN" altLang="en-US" sz="2800" b="1" dirty="0">
                <a:latin typeface="+mn-ea"/>
              </a:rPr>
              <a:t>称为功率因数角，用</a:t>
            </a:r>
            <a:r>
              <a:rPr lang="en-US" altLang="zh-CN" sz="2800" b="1" dirty="0">
                <a:latin typeface="+mn-ea"/>
              </a:rPr>
              <a:t>λ</a:t>
            </a:r>
            <a:r>
              <a:rPr lang="zh-CN" altLang="en-US" sz="2800" b="1" dirty="0">
                <a:latin typeface="+mn-ea"/>
              </a:rPr>
              <a:t>表示：</a:t>
            </a:r>
            <a:endParaRPr lang="zh-CN" altLang="en-US" sz="2800" dirty="0">
              <a:latin typeface="+mn-ea"/>
            </a:endParaRPr>
          </a:p>
        </p:txBody>
      </p:sp>
      <p:graphicFrame>
        <p:nvGraphicFramePr>
          <p:cNvPr id="4" name="对象 3">
            <a:extLst>
              <a:ext uri="{FF2B5EF4-FFF2-40B4-BE49-F238E27FC236}">
                <a16:creationId xmlns:a16="http://schemas.microsoft.com/office/drawing/2014/main" id="{9205ABC3-2EA5-44B0-9477-87292D0F8709}"/>
              </a:ext>
            </a:extLst>
          </p:cNvPr>
          <p:cNvGraphicFramePr>
            <a:graphicFrameLocks noChangeAspect="1"/>
          </p:cNvGraphicFramePr>
          <p:nvPr>
            <p:extLst>
              <p:ext uri="{D42A27DB-BD31-4B8C-83A1-F6EECF244321}">
                <p14:modId xmlns:p14="http://schemas.microsoft.com/office/powerpoint/2010/main" val="1843889885"/>
              </p:ext>
            </p:extLst>
          </p:nvPr>
        </p:nvGraphicFramePr>
        <p:xfrm>
          <a:off x="5416867" y="5665417"/>
          <a:ext cx="1989773" cy="681558"/>
        </p:xfrm>
        <a:graphic>
          <a:graphicData uri="http://schemas.openxmlformats.org/presentationml/2006/ole">
            <mc:AlternateContent xmlns:mc="http://schemas.openxmlformats.org/markup-compatibility/2006">
              <mc:Choice xmlns:v="urn:schemas-microsoft-com:vml" Requires="v">
                <p:oleObj spid="_x0000_s162832" name="Equation" r:id="rId7" imgW="1668721" imgH="571315" progId="Equation.DSMT4">
                  <p:embed/>
                </p:oleObj>
              </mc:Choice>
              <mc:Fallback>
                <p:oleObj name="Equation" r:id="rId7" imgW="1668721" imgH="571315" progId="Equation.DSMT4">
                  <p:embed/>
                  <p:pic>
                    <p:nvPicPr>
                      <p:cNvPr id="0" name=""/>
                      <p:cNvPicPr/>
                      <p:nvPr/>
                    </p:nvPicPr>
                    <p:blipFill>
                      <a:blip r:embed="rId8"/>
                      <a:stretch>
                        <a:fillRect/>
                      </a:stretch>
                    </p:blipFill>
                    <p:spPr>
                      <a:xfrm>
                        <a:off x="5416867" y="5665417"/>
                        <a:ext cx="1989773" cy="68155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6856560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sp>
        <p:nvSpPr>
          <p:cNvPr id="13" name="矩形 12">
            <a:extLst>
              <a:ext uri="{FF2B5EF4-FFF2-40B4-BE49-F238E27FC236}">
                <a16:creationId xmlns:a16="http://schemas.microsoft.com/office/drawing/2014/main" id="{089BC57D-5A8A-4527-83CB-CE88793DE2F4}"/>
              </a:ext>
            </a:extLst>
          </p:cNvPr>
          <p:cNvSpPr/>
          <p:nvPr/>
        </p:nvSpPr>
        <p:spPr>
          <a:xfrm>
            <a:off x="1503680" y="915921"/>
            <a:ext cx="9479280" cy="1384995"/>
          </a:xfrm>
          <a:prstGeom prst="rect">
            <a:avLst/>
          </a:prstGeom>
        </p:spPr>
        <p:txBody>
          <a:bodyPr wrap="square">
            <a:spAutoFit/>
          </a:bodyPr>
          <a:lstStyle/>
          <a:p>
            <a:r>
              <a:rPr lang="zh-CN" altLang="en-US" sz="2800" b="1" dirty="0">
                <a:latin typeface="+mn-ea"/>
              </a:rPr>
              <a:t> 习惯上当二端网络的电流超前于电压时，在</a:t>
            </a:r>
            <a:r>
              <a:rPr lang="en-US" altLang="zh-CN" sz="2800" b="1" dirty="0">
                <a:latin typeface="+mn-ea"/>
              </a:rPr>
              <a:t>λ</a:t>
            </a:r>
            <a:r>
              <a:rPr lang="zh-CN" altLang="en-US" sz="2800" b="1" dirty="0">
                <a:latin typeface="+mn-ea"/>
              </a:rPr>
              <a:t>后标注“超前”，表明二端网络呈电容性；当二端网络的电流滞后于电压时，在</a:t>
            </a:r>
            <a:r>
              <a:rPr lang="en-US" altLang="zh-CN" sz="2800" b="1" dirty="0">
                <a:latin typeface="+mn-ea"/>
              </a:rPr>
              <a:t>λ</a:t>
            </a:r>
            <a:r>
              <a:rPr lang="zh-CN" altLang="en-US" sz="2800" b="1" dirty="0">
                <a:latin typeface="+mn-ea"/>
              </a:rPr>
              <a:t>后标注“滞后”，表明二端网络呈电感性。</a:t>
            </a:r>
            <a:endParaRPr lang="zh-CN" altLang="en-US" sz="2800" dirty="0">
              <a:latin typeface="+mn-ea"/>
            </a:endParaRPr>
          </a:p>
        </p:txBody>
      </p:sp>
      <p:sp>
        <p:nvSpPr>
          <p:cNvPr id="14" name="Text Box 5">
            <a:extLst>
              <a:ext uri="{FF2B5EF4-FFF2-40B4-BE49-F238E27FC236}">
                <a16:creationId xmlns:a16="http://schemas.microsoft.com/office/drawing/2014/main" id="{C5B9FC69-650E-46FC-A2F7-7B70925A32DB}"/>
              </a:ext>
            </a:extLst>
          </p:cNvPr>
          <p:cNvSpPr txBox="1">
            <a:spLocks noChangeArrowheads="1"/>
          </p:cNvSpPr>
          <p:nvPr/>
        </p:nvSpPr>
        <p:spPr bwMode="auto">
          <a:xfrm>
            <a:off x="1503680" y="2548826"/>
            <a:ext cx="5211683" cy="523220"/>
          </a:xfrm>
          <a:prstGeom prst="rect">
            <a:avLst/>
          </a:prstGeom>
          <a:noFill/>
          <a:ln w="12700">
            <a:noFill/>
            <a:miter lim="800000"/>
            <a:headEnd/>
            <a:tailEnd/>
          </a:ln>
          <a:effectLst/>
        </p:spPr>
        <p:txBody>
          <a:bodyPr wrap="none" anchor="ctr">
            <a:spAutoFit/>
          </a:bodyPr>
          <a:lstStyle/>
          <a:p>
            <a:pPr eaLnBrk="1" hangingPunct="1">
              <a:defRPr/>
            </a:pPr>
            <a:r>
              <a:rPr kumimoji="1" lang="zh-CN" altLang="en-US" sz="2800" b="1" dirty="0">
                <a:solidFill>
                  <a:srgbClr val="FF0000"/>
                </a:solidFill>
                <a:latin typeface="+mn-ea"/>
              </a:rPr>
              <a:t>有功，无功，视在功率的关系</a:t>
            </a:r>
            <a:r>
              <a:rPr kumimoji="1" lang="zh-CN" altLang="en-US" sz="2800" b="1" dirty="0">
                <a:latin typeface="+mn-ea"/>
              </a:rPr>
              <a:t>：</a:t>
            </a:r>
          </a:p>
        </p:txBody>
      </p:sp>
      <p:graphicFrame>
        <p:nvGraphicFramePr>
          <p:cNvPr id="15" name="Object 6">
            <a:extLst>
              <a:ext uri="{FF2B5EF4-FFF2-40B4-BE49-F238E27FC236}">
                <a16:creationId xmlns:a16="http://schemas.microsoft.com/office/drawing/2014/main" id="{AB8DD714-83BC-484F-94E1-D1177B4180F9}"/>
              </a:ext>
            </a:extLst>
          </p:cNvPr>
          <p:cNvGraphicFramePr>
            <a:graphicFrameLocks noChangeAspect="1"/>
          </p:cNvGraphicFramePr>
          <p:nvPr>
            <p:extLst>
              <p:ext uri="{D42A27DB-BD31-4B8C-83A1-F6EECF244321}">
                <p14:modId xmlns:p14="http://schemas.microsoft.com/office/powerpoint/2010/main" val="2616783128"/>
              </p:ext>
            </p:extLst>
          </p:nvPr>
        </p:nvGraphicFramePr>
        <p:xfrm>
          <a:off x="8173323" y="3281159"/>
          <a:ext cx="3907365" cy="1803399"/>
        </p:xfrm>
        <a:graphic>
          <a:graphicData uri="http://schemas.openxmlformats.org/presentationml/2006/ole">
            <mc:AlternateContent xmlns:mc="http://schemas.openxmlformats.org/markup-compatibility/2006">
              <mc:Choice xmlns:v="urn:schemas-microsoft-com:vml" Requires="v">
                <p:oleObj spid="_x0000_s163867" name="Equation" r:id="rId5" imgW="1650960" imgH="761760" progId="Equation.DSMT4">
                  <p:embed/>
                </p:oleObj>
              </mc:Choice>
              <mc:Fallback>
                <p:oleObj name="Equation" r:id="rId5" imgW="1650960" imgH="761760" progId="Equation.DSMT4">
                  <p:embed/>
                  <p:pic>
                    <p:nvPicPr>
                      <p:cNvPr id="90118" name="Object 6">
                        <a:extLst>
                          <a:ext uri="{FF2B5EF4-FFF2-40B4-BE49-F238E27FC236}">
                            <a16:creationId xmlns:a16="http://schemas.microsoft.com/office/drawing/2014/main" id="{F865C1FB-3D26-47E0-9BD9-C46FFD5694FA}"/>
                          </a:ext>
                        </a:extLst>
                      </p:cNvPr>
                      <p:cNvPicPr>
                        <a:picLocks noChangeAspect="1" noChangeArrowheads="1"/>
                      </p:cNvPicPr>
                      <p:nvPr/>
                    </p:nvPicPr>
                    <p:blipFill>
                      <a:blip r:embed="rId6"/>
                      <a:srcRect/>
                      <a:stretch>
                        <a:fillRect/>
                      </a:stretch>
                    </p:blipFill>
                    <p:spPr bwMode="auto">
                      <a:xfrm>
                        <a:off x="8173323" y="3281159"/>
                        <a:ext cx="3907365" cy="1803399"/>
                      </a:xfrm>
                      <a:prstGeom prst="rect">
                        <a:avLst/>
                      </a:prstGeom>
                      <a:noFill/>
                      <a:ln>
                        <a:noFill/>
                      </a:ln>
                      <a:effectLst/>
                    </p:spPr>
                  </p:pic>
                </p:oleObj>
              </mc:Fallback>
            </mc:AlternateContent>
          </a:graphicData>
        </a:graphic>
      </p:graphicFrame>
      <p:graphicFrame>
        <p:nvGraphicFramePr>
          <p:cNvPr id="16" name="Object 26">
            <a:extLst>
              <a:ext uri="{FF2B5EF4-FFF2-40B4-BE49-F238E27FC236}">
                <a16:creationId xmlns:a16="http://schemas.microsoft.com/office/drawing/2014/main" id="{8BD0E663-9A1C-43B3-AA48-25A0E41D9AA7}"/>
              </a:ext>
            </a:extLst>
          </p:cNvPr>
          <p:cNvGraphicFramePr>
            <a:graphicFrameLocks noChangeAspect="1"/>
          </p:cNvGraphicFramePr>
          <p:nvPr>
            <p:extLst>
              <p:ext uri="{D42A27DB-BD31-4B8C-83A1-F6EECF244321}">
                <p14:modId xmlns:p14="http://schemas.microsoft.com/office/powerpoint/2010/main" val="2036644500"/>
              </p:ext>
            </p:extLst>
          </p:nvPr>
        </p:nvGraphicFramePr>
        <p:xfrm>
          <a:off x="1792289" y="3146425"/>
          <a:ext cx="5443882" cy="1567815"/>
        </p:xfrm>
        <a:graphic>
          <a:graphicData uri="http://schemas.openxmlformats.org/presentationml/2006/ole">
            <mc:AlternateContent xmlns:mc="http://schemas.openxmlformats.org/markup-compatibility/2006">
              <mc:Choice xmlns:v="urn:schemas-microsoft-com:vml" Requires="v">
                <p:oleObj spid="_x0000_s163868" name="Equation" r:id="rId7" imgW="2476440" imgH="672840" progId="Equation.DSMT4">
                  <p:embed/>
                </p:oleObj>
              </mc:Choice>
              <mc:Fallback>
                <p:oleObj name="Equation" r:id="rId7" imgW="2476440" imgH="672840" progId="Equation.DSMT4">
                  <p:embed/>
                  <p:pic>
                    <p:nvPicPr>
                      <p:cNvPr id="90138" name="Object 26">
                        <a:extLst>
                          <a:ext uri="{FF2B5EF4-FFF2-40B4-BE49-F238E27FC236}">
                            <a16:creationId xmlns:a16="http://schemas.microsoft.com/office/drawing/2014/main" id="{80B00870-E2C4-4BD1-B33F-E7805795BD0F}"/>
                          </a:ext>
                        </a:extLst>
                      </p:cNvPr>
                      <p:cNvPicPr>
                        <a:picLocks noChangeAspect="1" noChangeArrowheads="1"/>
                      </p:cNvPicPr>
                      <p:nvPr/>
                    </p:nvPicPr>
                    <p:blipFill>
                      <a:blip r:embed="rId8"/>
                      <a:srcRect/>
                      <a:stretch>
                        <a:fillRect/>
                      </a:stretch>
                    </p:blipFill>
                    <p:spPr bwMode="auto">
                      <a:xfrm>
                        <a:off x="1792289" y="3146425"/>
                        <a:ext cx="5443882" cy="1567815"/>
                      </a:xfrm>
                      <a:prstGeom prst="rect">
                        <a:avLst/>
                      </a:prstGeom>
                      <a:noFill/>
                      <a:ln>
                        <a:noFill/>
                      </a:ln>
                      <a:effectLst/>
                    </p:spPr>
                  </p:pic>
                </p:oleObj>
              </mc:Fallback>
            </mc:AlternateContent>
          </a:graphicData>
        </a:graphic>
      </p:graphicFrame>
      <p:graphicFrame>
        <p:nvGraphicFramePr>
          <p:cNvPr id="17" name="Object 57">
            <a:extLst>
              <a:ext uri="{FF2B5EF4-FFF2-40B4-BE49-F238E27FC236}">
                <a16:creationId xmlns:a16="http://schemas.microsoft.com/office/drawing/2014/main" id="{1454D0EE-708D-4EF3-9CBF-2CDAA6979918}"/>
              </a:ext>
            </a:extLst>
          </p:cNvPr>
          <p:cNvGraphicFramePr>
            <a:graphicFrameLocks noChangeAspect="1"/>
          </p:cNvGraphicFramePr>
          <p:nvPr>
            <p:extLst>
              <p:ext uri="{D42A27DB-BD31-4B8C-83A1-F6EECF244321}">
                <p14:modId xmlns:p14="http://schemas.microsoft.com/office/powerpoint/2010/main" val="3431504283"/>
              </p:ext>
            </p:extLst>
          </p:nvPr>
        </p:nvGraphicFramePr>
        <p:xfrm>
          <a:off x="1750775" y="5849467"/>
          <a:ext cx="1524000" cy="646113"/>
        </p:xfrm>
        <a:graphic>
          <a:graphicData uri="http://schemas.openxmlformats.org/presentationml/2006/ole">
            <mc:AlternateContent xmlns:mc="http://schemas.openxmlformats.org/markup-compatibility/2006">
              <mc:Choice xmlns:v="urn:schemas-microsoft-com:vml" Requires="v">
                <p:oleObj spid="_x0000_s163869" name="Equation" r:id="rId9" imgW="558558" imgH="241195" progId="Equation.DSMT4">
                  <p:embed/>
                </p:oleObj>
              </mc:Choice>
              <mc:Fallback>
                <p:oleObj name="Equation" r:id="rId9" imgW="558558" imgH="241195" progId="Equation.DSMT4">
                  <p:embed/>
                  <p:pic>
                    <p:nvPicPr>
                      <p:cNvPr id="90169" name="Object 57">
                        <a:extLst>
                          <a:ext uri="{FF2B5EF4-FFF2-40B4-BE49-F238E27FC236}">
                            <a16:creationId xmlns:a16="http://schemas.microsoft.com/office/drawing/2014/main" id="{313E4420-6289-455A-9B11-75496F03A17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0775" y="5849467"/>
                        <a:ext cx="152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59">
            <a:extLst>
              <a:ext uri="{FF2B5EF4-FFF2-40B4-BE49-F238E27FC236}">
                <a16:creationId xmlns:a16="http://schemas.microsoft.com/office/drawing/2014/main" id="{BD204AAD-BCC0-4846-9334-7A520BAE5AD9}"/>
              </a:ext>
            </a:extLst>
          </p:cNvPr>
          <p:cNvGraphicFramePr>
            <a:graphicFrameLocks noChangeAspect="1"/>
          </p:cNvGraphicFramePr>
          <p:nvPr>
            <p:extLst>
              <p:ext uri="{D42A27DB-BD31-4B8C-83A1-F6EECF244321}">
                <p14:modId xmlns:p14="http://schemas.microsoft.com/office/powerpoint/2010/main" val="4257471244"/>
              </p:ext>
            </p:extLst>
          </p:nvPr>
        </p:nvGraphicFramePr>
        <p:xfrm>
          <a:off x="3714106" y="5839942"/>
          <a:ext cx="1600200" cy="655638"/>
        </p:xfrm>
        <a:graphic>
          <a:graphicData uri="http://schemas.openxmlformats.org/presentationml/2006/ole">
            <mc:AlternateContent xmlns:mc="http://schemas.openxmlformats.org/markup-compatibility/2006">
              <mc:Choice xmlns:v="urn:schemas-microsoft-com:vml" Requires="v">
                <p:oleObj spid="_x0000_s163870" name="Equation" r:id="rId11" imgW="583947" imgH="241195" progId="Equation.DSMT4">
                  <p:embed/>
                </p:oleObj>
              </mc:Choice>
              <mc:Fallback>
                <p:oleObj name="Equation" r:id="rId11" imgW="583947" imgH="241195" progId="Equation.DSMT4">
                  <p:embed/>
                  <p:pic>
                    <p:nvPicPr>
                      <p:cNvPr id="90171" name="Object 59">
                        <a:extLst>
                          <a:ext uri="{FF2B5EF4-FFF2-40B4-BE49-F238E27FC236}">
                            <a16:creationId xmlns:a16="http://schemas.microsoft.com/office/drawing/2014/main" id="{E262F04B-F0F3-44D3-9296-6F27FB63D08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4106" y="5839942"/>
                        <a:ext cx="16002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AutoShape 61">
            <a:extLst>
              <a:ext uri="{FF2B5EF4-FFF2-40B4-BE49-F238E27FC236}">
                <a16:creationId xmlns:a16="http://schemas.microsoft.com/office/drawing/2014/main" id="{FCB20357-2B19-400C-85D2-EC69FD39E8D4}"/>
              </a:ext>
            </a:extLst>
          </p:cNvPr>
          <p:cNvSpPr>
            <a:spLocks noChangeArrowheads="1"/>
          </p:cNvSpPr>
          <p:nvPr/>
        </p:nvSpPr>
        <p:spPr bwMode="auto">
          <a:xfrm>
            <a:off x="7371001" y="3677804"/>
            <a:ext cx="777637" cy="505055"/>
          </a:xfrm>
          <a:prstGeom prst="rightArrow">
            <a:avLst>
              <a:gd name="adj1" fmla="val 50000"/>
              <a:gd name="adj2" fmla="val 58333"/>
            </a:avLst>
          </a:prstGeom>
          <a:solidFill>
            <a:srgbClr val="FF0000"/>
          </a:solidFill>
          <a:ln w="9525">
            <a:solidFill>
              <a:srgbClr val="FF0000"/>
            </a:solidFill>
            <a:miter lim="800000"/>
            <a:headEnd/>
            <a:tailEnd/>
          </a:ln>
        </p:spPr>
        <p:txBody>
          <a:bodyPr wrap="none" anchor="ct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sz="2800">
              <a:latin typeface="+mn-ea"/>
              <a:ea typeface="+mn-ea"/>
            </a:endParaRPr>
          </a:p>
        </p:txBody>
      </p:sp>
      <p:graphicFrame>
        <p:nvGraphicFramePr>
          <p:cNvPr id="20" name="Object 62">
            <a:extLst>
              <a:ext uri="{FF2B5EF4-FFF2-40B4-BE49-F238E27FC236}">
                <a16:creationId xmlns:a16="http://schemas.microsoft.com/office/drawing/2014/main" id="{CC655729-C4D9-439E-B886-B3577C975596}"/>
              </a:ext>
            </a:extLst>
          </p:cNvPr>
          <p:cNvGraphicFramePr>
            <a:graphicFrameLocks noChangeAspect="1"/>
          </p:cNvGraphicFramePr>
          <p:nvPr>
            <p:extLst>
              <p:ext uri="{D42A27DB-BD31-4B8C-83A1-F6EECF244321}">
                <p14:modId xmlns:p14="http://schemas.microsoft.com/office/powerpoint/2010/main" val="157374113"/>
              </p:ext>
            </p:extLst>
          </p:nvPr>
        </p:nvGraphicFramePr>
        <p:xfrm>
          <a:off x="6667818" y="5851055"/>
          <a:ext cx="1524000" cy="644525"/>
        </p:xfrm>
        <a:graphic>
          <a:graphicData uri="http://schemas.openxmlformats.org/presentationml/2006/ole">
            <mc:AlternateContent xmlns:mc="http://schemas.openxmlformats.org/markup-compatibility/2006">
              <mc:Choice xmlns:v="urn:schemas-microsoft-com:vml" Requires="v">
                <p:oleObj spid="_x0000_s163871" name="Equation" r:id="rId13" imgW="558558" imgH="241195" progId="Equation.DSMT4">
                  <p:embed/>
                </p:oleObj>
              </mc:Choice>
              <mc:Fallback>
                <p:oleObj name="Equation" r:id="rId13" imgW="558558" imgH="241195" progId="Equation.DSMT4">
                  <p:embed/>
                  <p:pic>
                    <p:nvPicPr>
                      <p:cNvPr id="90174" name="Object 62">
                        <a:extLst>
                          <a:ext uri="{FF2B5EF4-FFF2-40B4-BE49-F238E27FC236}">
                            <a16:creationId xmlns:a16="http://schemas.microsoft.com/office/drawing/2014/main" id="{66957868-1219-44E4-BDD0-322F7201697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67818" y="5851055"/>
                        <a:ext cx="15240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Text Box 64">
            <a:extLst>
              <a:ext uri="{FF2B5EF4-FFF2-40B4-BE49-F238E27FC236}">
                <a16:creationId xmlns:a16="http://schemas.microsoft.com/office/drawing/2014/main" id="{75656AF1-DCF3-4274-9359-D33087064387}"/>
              </a:ext>
            </a:extLst>
          </p:cNvPr>
          <p:cNvSpPr txBox="1">
            <a:spLocks noChangeArrowheads="1"/>
          </p:cNvSpPr>
          <p:nvPr/>
        </p:nvSpPr>
        <p:spPr bwMode="auto">
          <a:xfrm>
            <a:off x="5719192" y="5906151"/>
            <a:ext cx="543739" cy="523220"/>
          </a:xfrm>
          <a:prstGeom prst="rect">
            <a:avLst/>
          </a:prstGeom>
          <a:noFill/>
          <a:ln w="9525">
            <a:noFill/>
            <a:miter lim="800000"/>
            <a:headEnd/>
            <a:tailEnd/>
          </a:ln>
          <a:effectLst/>
        </p:spPr>
        <p:txBody>
          <a:bodyPr wrap="none">
            <a:spAutoFit/>
          </a:bodyPr>
          <a:lstStyle/>
          <a:p>
            <a:pPr eaLnBrk="1" hangingPunct="1">
              <a:defRPr/>
            </a:pPr>
            <a:r>
              <a:rPr lang="zh-CN" altLang="en-US" sz="2800" b="1" dirty="0">
                <a:solidFill>
                  <a:srgbClr val="FF0000"/>
                </a:solidFill>
                <a:latin typeface="+mn-ea"/>
              </a:rPr>
              <a:t>但</a:t>
            </a:r>
          </a:p>
        </p:txBody>
      </p:sp>
      <p:sp>
        <p:nvSpPr>
          <p:cNvPr id="22" name="矩形 21">
            <a:extLst>
              <a:ext uri="{FF2B5EF4-FFF2-40B4-BE49-F238E27FC236}">
                <a16:creationId xmlns:a16="http://schemas.microsoft.com/office/drawing/2014/main" id="{4F912B75-DB4C-447C-AAED-4EEA0DA51BC7}"/>
              </a:ext>
            </a:extLst>
          </p:cNvPr>
          <p:cNvSpPr/>
          <p:nvPr/>
        </p:nvSpPr>
        <p:spPr>
          <a:xfrm>
            <a:off x="1503680" y="5194984"/>
            <a:ext cx="9479280" cy="523220"/>
          </a:xfrm>
          <a:prstGeom prst="rect">
            <a:avLst/>
          </a:prstGeom>
        </p:spPr>
        <p:txBody>
          <a:bodyPr wrap="square">
            <a:spAutoFit/>
          </a:bodyPr>
          <a:lstStyle/>
          <a:p>
            <a:r>
              <a:rPr lang="zh-CN" altLang="en-US" sz="2800" b="1" dirty="0">
                <a:latin typeface="+mn-ea"/>
              </a:rPr>
              <a:t> 需要注意的是：</a:t>
            </a:r>
            <a:endParaRPr lang="zh-CN" altLang="en-US" sz="2800" dirty="0">
              <a:latin typeface="+mn-ea"/>
            </a:endParaRPr>
          </a:p>
        </p:txBody>
      </p:sp>
    </p:spTree>
    <p:custDataLst>
      <p:tags r:id="rId2"/>
    </p:custDataLst>
    <p:extLst>
      <p:ext uri="{BB962C8B-B14F-4D97-AF65-F5344CB8AC3E}">
        <p14:creationId xmlns:p14="http://schemas.microsoft.com/office/powerpoint/2010/main" val="9519137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slide(fromLeft)">
                                      <p:cBhvr>
                                        <p:cTn id="20" dur="500"/>
                                        <p:tgtEl>
                                          <p:spTgt spid="19"/>
                                        </p:tgtEl>
                                      </p:cBhvr>
                                    </p:animEffect>
                                  </p:childTnLst>
                                </p:cTn>
                              </p:par>
                            </p:childTnLst>
                          </p:cTn>
                        </p:par>
                        <p:par>
                          <p:cTn id="21" fill="hold">
                            <p:stCondLst>
                              <p:cond delay="500"/>
                            </p:stCondLst>
                            <p:childTnLst>
                              <p:par>
                                <p:cTn id="22" presetID="12" presetClass="entr" presetSubtype="4"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slide(fromBottom)">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strVal val="#ppt_h"/>
                                          </p:val>
                                        </p:tav>
                                        <p:tav tm="100000">
                                          <p:val>
                                            <p:strVal val="#ppt_h"/>
                                          </p:val>
                                        </p:tav>
                                      </p:tavLst>
                                    </p:anim>
                                  </p:childTnLst>
                                </p:cTn>
                              </p:par>
                            </p:childTnLst>
                          </p:cTn>
                        </p:par>
                        <p:par>
                          <p:cTn id="31" fill="hold">
                            <p:stCondLst>
                              <p:cond delay="500"/>
                            </p:stCondLst>
                            <p:childTnLst>
                              <p:par>
                                <p:cTn id="32" presetID="17" presetClass="entr" presetSubtype="1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17" presetClass="entr" presetSubtype="10"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9" grpId="0" animBg="1"/>
      <p:bldP spid="2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sp>
        <p:nvSpPr>
          <p:cNvPr id="2" name="矩形 1">
            <a:extLst>
              <a:ext uri="{FF2B5EF4-FFF2-40B4-BE49-F238E27FC236}">
                <a16:creationId xmlns:a16="http://schemas.microsoft.com/office/drawing/2014/main" id="{41C3BD58-0D11-4208-85BF-3FC602CF138B}"/>
              </a:ext>
            </a:extLst>
          </p:cNvPr>
          <p:cNvSpPr/>
          <p:nvPr/>
        </p:nvSpPr>
        <p:spPr>
          <a:xfrm>
            <a:off x="1005840" y="879496"/>
            <a:ext cx="3416320" cy="646331"/>
          </a:xfrm>
          <a:prstGeom prst="rect">
            <a:avLst/>
          </a:prstGeom>
        </p:spPr>
        <p:txBody>
          <a:bodyPr wrap="none">
            <a:spAutoFit/>
          </a:bodyPr>
          <a:lstStyle/>
          <a:p>
            <a:r>
              <a:rPr lang="zh-CN" altLang="en-US" sz="3600" b="1" dirty="0">
                <a:solidFill>
                  <a:srgbClr val="FF0000"/>
                </a:solidFill>
                <a:latin typeface="+mn-ea"/>
              </a:rPr>
              <a:t>功率因数的提高</a:t>
            </a:r>
          </a:p>
        </p:txBody>
      </p:sp>
      <p:sp>
        <p:nvSpPr>
          <p:cNvPr id="11" name="Rectangle 5">
            <a:extLst>
              <a:ext uri="{FF2B5EF4-FFF2-40B4-BE49-F238E27FC236}">
                <a16:creationId xmlns:a16="http://schemas.microsoft.com/office/drawing/2014/main" id="{3B712DB4-0DE0-49FD-8E5B-AE776EBF93B2}"/>
              </a:ext>
            </a:extLst>
          </p:cNvPr>
          <p:cNvSpPr>
            <a:spLocks noChangeArrowheads="1"/>
          </p:cNvSpPr>
          <p:nvPr/>
        </p:nvSpPr>
        <p:spPr bwMode="auto">
          <a:xfrm>
            <a:off x="1005840" y="1642591"/>
            <a:ext cx="4334841" cy="597547"/>
          </a:xfrm>
          <a:prstGeom prst="rect">
            <a:avLst/>
          </a:prstGeom>
          <a:noFill/>
          <a:ln w="9525">
            <a:noFill/>
            <a:miter lim="800000"/>
            <a:headEnd/>
            <a:tailEnd/>
          </a:ln>
          <a:effectLst/>
        </p:spPr>
        <p:txBody>
          <a:bodyPr wrap="none" tIns="63480" bIns="101568" anchor="ctr">
            <a:spAutoFit/>
          </a:bodyPr>
          <a:lstStyle/>
          <a:p>
            <a:pPr eaLnBrk="1" hangingPunct="1">
              <a:defRPr/>
            </a:pPr>
            <a:r>
              <a:rPr lang="en-US" altLang="zh-CN" sz="2800" b="1" dirty="0">
                <a:solidFill>
                  <a:srgbClr val="FF0000"/>
                </a:solidFill>
                <a:latin typeface="+mn-ea"/>
              </a:rPr>
              <a:t>1</a:t>
            </a:r>
            <a:r>
              <a:rPr lang="zh-CN" altLang="en-US" sz="2800" b="1" dirty="0">
                <a:solidFill>
                  <a:srgbClr val="FF0000"/>
                </a:solidFill>
                <a:latin typeface="+mn-ea"/>
              </a:rPr>
              <a:t>．提高功率因数的必要性</a:t>
            </a:r>
          </a:p>
        </p:txBody>
      </p:sp>
      <p:sp>
        <p:nvSpPr>
          <p:cNvPr id="13" name="Rectangle 6">
            <a:extLst>
              <a:ext uri="{FF2B5EF4-FFF2-40B4-BE49-F238E27FC236}">
                <a16:creationId xmlns:a16="http://schemas.microsoft.com/office/drawing/2014/main" id="{1494062F-486F-4D1E-8241-BA39ACEFD3F9}"/>
              </a:ext>
            </a:extLst>
          </p:cNvPr>
          <p:cNvSpPr>
            <a:spLocks noChangeArrowheads="1"/>
          </p:cNvSpPr>
          <p:nvPr/>
        </p:nvSpPr>
        <p:spPr bwMode="auto">
          <a:xfrm>
            <a:off x="1767840" y="2298085"/>
            <a:ext cx="5926622" cy="523220"/>
          </a:xfrm>
          <a:prstGeom prst="rect">
            <a:avLst/>
          </a:prstGeom>
          <a:noFill/>
          <a:ln w="9525">
            <a:noFill/>
            <a:miter lim="800000"/>
            <a:headEnd/>
            <a:tailEnd/>
          </a:ln>
          <a:effectLst/>
        </p:spPr>
        <p:txBody>
          <a:bodyPr wrap="none" anchor="ctr">
            <a:spAutoFit/>
          </a:bodyPr>
          <a:lstStyle/>
          <a:p>
            <a:pPr eaLnBrk="1" hangingPunct="1">
              <a:defRPr/>
            </a:pPr>
            <a:r>
              <a:rPr lang="en-US" altLang="zh-CN" sz="2800" b="1">
                <a:latin typeface="+mn-ea"/>
              </a:rPr>
              <a:t>(1) </a:t>
            </a:r>
            <a:r>
              <a:rPr lang="zh-CN" altLang="en-US" sz="2800" b="1">
                <a:latin typeface="+mn-ea"/>
              </a:rPr>
              <a:t>发电设备的容量不能充分利用。 </a:t>
            </a:r>
          </a:p>
        </p:txBody>
      </p:sp>
      <p:sp>
        <p:nvSpPr>
          <p:cNvPr id="14" name="Rectangle 7">
            <a:extLst>
              <a:ext uri="{FF2B5EF4-FFF2-40B4-BE49-F238E27FC236}">
                <a16:creationId xmlns:a16="http://schemas.microsoft.com/office/drawing/2014/main" id="{B71B3980-F7EB-49E0-AC8A-4C77CFCAF8FA}"/>
              </a:ext>
            </a:extLst>
          </p:cNvPr>
          <p:cNvSpPr>
            <a:spLocks noChangeArrowheads="1"/>
          </p:cNvSpPr>
          <p:nvPr/>
        </p:nvSpPr>
        <p:spPr bwMode="auto">
          <a:xfrm>
            <a:off x="1778953" y="2831485"/>
            <a:ext cx="6644768" cy="523220"/>
          </a:xfrm>
          <a:prstGeom prst="rect">
            <a:avLst/>
          </a:prstGeom>
          <a:noFill/>
          <a:ln w="9525">
            <a:noFill/>
            <a:miter lim="800000"/>
            <a:headEnd/>
            <a:tailEnd/>
          </a:ln>
          <a:effectLst/>
        </p:spPr>
        <p:txBody>
          <a:bodyPr wrap="none" anchor="ctr">
            <a:spAutoFit/>
          </a:bodyPr>
          <a:lstStyle/>
          <a:p>
            <a:pPr eaLnBrk="1" hangingPunct="1">
              <a:defRPr/>
            </a:pPr>
            <a:r>
              <a:rPr lang="en-US" altLang="zh-CN" sz="2800" b="1">
                <a:latin typeface="+mn-ea"/>
              </a:rPr>
              <a:t>(2) </a:t>
            </a:r>
            <a:r>
              <a:rPr lang="zh-CN" altLang="en-US" sz="2800" b="1">
                <a:latin typeface="+mn-ea"/>
              </a:rPr>
              <a:t>增加线路和发电机绕组的功率损耗。 </a:t>
            </a:r>
          </a:p>
        </p:txBody>
      </p:sp>
      <p:sp>
        <p:nvSpPr>
          <p:cNvPr id="15" name="Rectangle 8">
            <a:extLst>
              <a:ext uri="{FF2B5EF4-FFF2-40B4-BE49-F238E27FC236}">
                <a16:creationId xmlns:a16="http://schemas.microsoft.com/office/drawing/2014/main" id="{26D49758-9740-426D-8CA5-65E26FDCA5B2}"/>
              </a:ext>
            </a:extLst>
          </p:cNvPr>
          <p:cNvSpPr>
            <a:spLocks noChangeArrowheads="1"/>
          </p:cNvSpPr>
          <p:nvPr/>
        </p:nvSpPr>
        <p:spPr bwMode="auto">
          <a:xfrm>
            <a:off x="1082040" y="3455696"/>
            <a:ext cx="3975768" cy="559087"/>
          </a:xfrm>
          <a:prstGeom prst="rect">
            <a:avLst/>
          </a:prstGeom>
          <a:noFill/>
          <a:ln w="9525">
            <a:noFill/>
            <a:miter lim="800000"/>
            <a:headEnd/>
            <a:tailEnd/>
          </a:ln>
          <a:effectLst/>
        </p:spPr>
        <p:txBody>
          <a:bodyPr wrap="none" tIns="63480" bIns="63480" anchor="ctr">
            <a:spAutoFit/>
          </a:bodyPr>
          <a:lstStyle/>
          <a:p>
            <a:pPr eaLnBrk="1" hangingPunct="1">
              <a:defRPr/>
            </a:pPr>
            <a:r>
              <a:rPr lang="en-US" altLang="zh-CN" sz="2800" b="1">
                <a:solidFill>
                  <a:srgbClr val="FF0000"/>
                </a:solidFill>
                <a:latin typeface="+mn-ea"/>
              </a:rPr>
              <a:t>2</a:t>
            </a:r>
            <a:r>
              <a:rPr lang="zh-CN" altLang="en-US" sz="2800" b="1">
                <a:solidFill>
                  <a:srgbClr val="FF0000"/>
                </a:solidFill>
                <a:latin typeface="+mn-ea"/>
              </a:rPr>
              <a:t>．提高功率因数的方法</a:t>
            </a:r>
          </a:p>
        </p:txBody>
      </p:sp>
      <p:sp>
        <p:nvSpPr>
          <p:cNvPr id="16" name="Rectangle 10">
            <a:extLst>
              <a:ext uri="{FF2B5EF4-FFF2-40B4-BE49-F238E27FC236}">
                <a16:creationId xmlns:a16="http://schemas.microsoft.com/office/drawing/2014/main" id="{3FAB0F83-9E1F-402F-8F7E-61EF2C0EFF61}"/>
              </a:ext>
            </a:extLst>
          </p:cNvPr>
          <p:cNvSpPr>
            <a:spLocks noChangeArrowheads="1"/>
          </p:cNvSpPr>
          <p:nvPr/>
        </p:nvSpPr>
        <p:spPr bwMode="auto">
          <a:xfrm>
            <a:off x="1082040" y="3852791"/>
            <a:ext cx="10027920" cy="1717521"/>
          </a:xfrm>
          <a:prstGeom prst="rect">
            <a:avLst/>
          </a:prstGeom>
          <a:noFill/>
          <a:ln w="9525">
            <a:noFill/>
            <a:miter lim="800000"/>
            <a:headEnd/>
            <a:tailEnd/>
          </a:ln>
          <a:effectLst/>
        </p:spPr>
        <p:txBody>
          <a:bodyPr wrap="square" anchor="ctr">
            <a:spAutoFit/>
          </a:bodyPr>
          <a:lstStyle/>
          <a:p>
            <a:pPr eaLnBrk="1" hangingPunct="1">
              <a:lnSpc>
                <a:spcPct val="130000"/>
              </a:lnSpc>
              <a:defRPr/>
            </a:pPr>
            <a:r>
              <a:rPr lang="en-US" altLang="zh-CN" sz="2800" b="1" dirty="0">
                <a:latin typeface="+mn-ea"/>
              </a:rPr>
              <a:t>        (1) </a:t>
            </a:r>
            <a:r>
              <a:rPr lang="zh-CN" altLang="en-US" sz="2800" b="1" dirty="0">
                <a:latin typeface="+mn-ea"/>
              </a:rPr>
              <a:t>提高自然功率因数的方法：合理选用异步电动机，减少电动机的空载或轻载运行，合理选择电力变压器的容量，采用同步电动机等 。 </a:t>
            </a:r>
          </a:p>
        </p:txBody>
      </p:sp>
      <p:sp>
        <p:nvSpPr>
          <p:cNvPr id="17" name="Rectangle 11">
            <a:extLst>
              <a:ext uri="{FF2B5EF4-FFF2-40B4-BE49-F238E27FC236}">
                <a16:creationId xmlns:a16="http://schemas.microsoft.com/office/drawing/2014/main" id="{87807401-CE3B-44E5-ADE4-1803A04FA97D}"/>
              </a:ext>
            </a:extLst>
          </p:cNvPr>
          <p:cNvSpPr>
            <a:spLocks noChangeArrowheads="1"/>
          </p:cNvSpPr>
          <p:nvPr/>
        </p:nvSpPr>
        <p:spPr bwMode="auto">
          <a:xfrm>
            <a:off x="1082040" y="5522841"/>
            <a:ext cx="10027920" cy="1232773"/>
          </a:xfrm>
          <a:prstGeom prst="rect">
            <a:avLst/>
          </a:prstGeom>
          <a:noFill/>
          <a:ln w="9525">
            <a:noFill/>
            <a:miter lim="800000"/>
            <a:headEnd/>
            <a:tailEnd/>
          </a:ln>
          <a:effectLst/>
        </p:spPr>
        <p:txBody>
          <a:bodyPr wrap="square" anchor="ctr">
            <a:spAutoFit/>
          </a:bodyPr>
          <a:lstStyle/>
          <a:p>
            <a:pPr eaLnBrk="1" hangingPunct="1">
              <a:lnSpc>
                <a:spcPct val="140000"/>
              </a:lnSpc>
              <a:defRPr/>
            </a:pPr>
            <a:r>
              <a:rPr lang="en-US" altLang="zh-CN" sz="2800" b="1" dirty="0">
                <a:latin typeface="+mn-ea"/>
              </a:rPr>
              <a:t>        (2) </a:t>
            </a:r>
            <a:r>
              <a:rPr lang="zh-CN" altLang="en-US" sz="2800" b="1" dirty="0">
                <a:latin typeface="+mn-ea"/>
              </a:rPr>
              <a:t>采用人工补偿的方法</a:t>
            </a:r>
            <a:r>
              <a:rPr lang="en-US" altLang="zh-CN" sz="2800" b="1" dirty="0">
                <a:latin typeface="+mn-ea"/>
              </a:rPr>
              <a:t>:</a:t>
            </a:r>
            <a:r>
              <a:rPr lang="zh-CN" altLang="en-US" sz="2800" b="1" dirty="0">
                <a:latin typeface="+mn-ea"/>
              </a:rPr>
              <a:t>感性负载并联电容，也称为并联电容补偿法 。 </a:t>
            </a:r>
          </a:p>
        </p:txBody>
      </p:sp>
    </p:spTree>
    <p:custDataLst>
      <p:tags r:id="rId1"/>
    </p:custDataLst>
    <p:extLst>
      <p:ext uri="{BB962C8B-B14F-4D97-AF65-F5344CB8AC3E}">
        <p14:creationId xmlns:p14="http://schemas.microsoft.com/office/powerpoint/2010/main" val="6739315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sp>
        <p:nvSpPr>
          <p:cNvPr id="10" name="文本框 9">
            <a:extLst>
              <a:ext uri="{FF2B5EF4-FFF2-40B4-BE49-F238E27FC236}">
                <a16:creationId xmlns:a16="http://schemas.microsoft.com/office/drawing/2014/main" id="{8616A9B9-768E-46E3-B151-AE6FF57CAB77}"/>
              </a:ext>
            </a:extLst>
          </p:cNvPr>
          <p:cNvSpPr txBox="1"/>
          <p:nvPr/>
        </p:nvSpPr>
        <p:spPr>
          <a:xfrm>
            <a:off x="541538" y="804277"/>
            <a:ext cx="11123720" cy="523220"/>
          </a:xfrm>
          <a:prstGeom prst="rect">
            <a:avLst/>
          </a:prstGeom>
          <a:noFill/>
        </p:spPr>
        <p:txBody>
          <a:bodyPr wrap="square" rtlCol="0">
            <a:spAutoFit/>
          </a:bodyPr>
          <a:lstStyle/>
          <a:p>
            <a:r>
              <a:rPr lang="en-US" altLang="zh-CN" sz="2800" b="1" dirty="0">
                <a:solidFill>
                  <a:srgbClr val="FF0000"/>
                </a:solidFill>
                <a:latin typeface="+mn-ea"/>
              </a:rPr>
              <a:t>2</a:t>
            </a:r>
            <a:r>
              <a:rPr lang="zh-CN" altLang="en-US" sz="2800" b="1" dirty="0">
                <a:solidFill>
                  <a:srgbClr val="FF0000"/>
                </a:solidFill>
                <a:latin typeface="+mn-ea"/>
              </a:rPr>
              <a:t>、表示方法</a:t>
            </a:r>
            <a:endParaRPr lang="zh-CN" altLang="en-US" sz="2800" b="1" dirty="0">
              <a:latin typeface="+mn-ea"/>
            </a:endParaRPr>
          </a:p>
        </p:txBody>
      </p:sp>
      <p:sp>
        <p:nvSpPr>
          <p:cNvPr id="11" name="文本框 10">
            <a:extLst>
              <a:ext uri="{FF2B5EF4-FFF2-40B4-BE49-F238E27FC236}">
                <a16:creationId xmlns:a16="http://schemas.microsoft.com/office/drawing/2014/main" id="{01416923-7F8A-4F9C-AFCC-DD2BF6149390}"/>
              </a:ext>
            </a:extLst>
          </p:cNvPr>
          <p:cNvSpPr txBox="1"/>
          <p:nvPr/>
        </p:nvSpPr>
        <p:spPr>
          <a:xfrm>
            <a:off x="541538" y="1496773"/>
            <a:ext cx="11123720" cy="523220"/>
          </a:xfrm>
          <a:prstGeom prst="rect">
            <a:avLst/>
          </a:prstGeom>
          <a:noFill/>
        </p:spPr>
        <p:txBody>
          <a:bodyPr wrap="square" rtlCol="0">
            <a:spAutoFit/>
          </a:bodyPr>
          <a:lstStyle/>
          <a:p>
            <a:r>
              <a:rPr lang="zh-CN" altLang="en-US" sz="2800" b="1" dirty="0">
                <a:latin typeface="+mn-ea"/>
              </a:rPr>
              <a:t>    （</a:t>
            </a:r>
            <a:r>
              <a:rPr lang="en-US" altLang="zh-CN" sz="2800" b="1" dirty="0">
                <a:latin typeface="+mn-ea"/>
              </a:rPr>
              <a:t>2</a:t>
            </a:r>
            <a:r>
              <a:rPr lang="zh-CN" altLang="en-US" sz="2800" b="1" dirty="0">
                <a:latin typeface="+mn-ea"/>
              </a:rPr>
              <a:t>）波形图</a:t>
            </a:r>
          </a:p>
        </p:txBody>
      </p:sp>
      <p:pic>
        <p:nvPicPr>
          <p:cNvPr id="9" name="Picture 6" descr="4t1">
            <a:extLst>
              <a:ext uri="{FF2B5EF4-FFF2-40B4-BE49-F238E27FC236}">
                <a16:creationId xmlns:a16="http://schemas.microsoft.com/office/drawing/2014/main" id="{7D38D686-13A6-4FD0-AB9B-4F66D57C728F}"/>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5999" y="2019993"/>
            <a:ext cx="7620000" cy="37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8">
            <a:extLst>
              <a:ext uri="{FF2B5EF4-FFF2-40B4-BE49-F238E27FC236}">
                <a16:creationId xmlns:a16="http://schemas.microsoft.com/office/drawing/2014/main" id="{85FE1685-9885-41A8-BC8F-69D5B4A15B09}"/>
              </a:ext>
            </a:extLst>
          </p:cNvPr>
          <p:cNvSpPr>
            <a:spLocks noChangeArrowheads="1"/>
          </p:cNvSpPr>
          <p:nvPr/>
        </p:nvSpPr>
        <p:spPr bwMode="auto">
          <a:xfrm>
            <a:off x="541538" y="5930613"/>
            <a:ext cx="6530955"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      当</a:t>
            </a:r>
            <a:r>
              <a:rPr lang="zh-CN" altLang="en-US" sz="2800" b="1" dirty="0">
                <a:latin typeface="+mn-ea"/>
                <a:sym typeface="Symbol" pitchFamily="18" charset="2"/>
              </a:rPr>
              <a:t></a:t>
            </a:r>
            <a:r>
              <a:rPr lang="zh-CN" altLang="en-US" sz="2800" b="1" dirty="0">
                <a:latin typeface="+mn-ea"/>
              </a:rPr>
              <a:t> </a:t>
            </a:r>
            <a:r>
              <a:rPr lang="en-US" altLang="zh-CN" sz="2800" b="1" dirty="0">
                <a:latin typeface="+mn-ea"/>
                <a:sym typeface="Symbol" pitchFamily="18" charset="2"/>
              </a:rPr>
              <a:t>&lt; 0</a:t>
            </a:r>
            <a:r>
              <a:rPr lang="zh-CN" altLang="en-US" sz="2800" b="1" dirty="0">
                <a:latin typeface="+mn-ea"/>
                <a:sym typeface="Symbol" pitchFamily="18" charset="2"/>
              </a:rPr>
              <a:t>时，正最大值在原点的右边 </a:t>
            </a:r>
          </a:p>
        </p:txBody>
      </p:sp>
      <p:sp>
        <p:nvSpPr>
          <p:cNvPr id="14" name="Rectangle 7">
            <a:extLst>
              <a:ext uri="{FF2B5EF4-FFF2-40B4-BE49-F238E27FC236}">
                <a16:creationId xmlns:a16="http://schemas.microsoft.com/office/drawing/2014/main" id="{B40F73EB-F058-45DC-9FCE-92089358628C}"/>
              </a:ext>
            </a:extLst>
          </p:cNvPr>
          <p:cNvSpPr>
            <a:spLocks noChangeArrowheads="1"/>
          </p:cNvSpPr>
          <p:nvPr/>
        </p:nvSpPr>
        <p:spPr bwMode="auto">
          <a:xfrm>
            <a:off x="541538" y="5930613"/>
            <a:ext cx="6530955"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      当</a:t>
            </a:r>
            <a:r>
              <a:rPr lang="zh-CN" altLang="en-US" sz="2800" b="1" dirty="0">
                <a:latin typeface="+mn-ea"/>
                <a:sym typeface="Symbol" pitchFamily="18" charset="2"/>
              </a:rPr>
              <a:t></a:t>
            </a:r>
            <a:r>
              <a:rPr lang="zh-CN" altLang="en-US" sz="2800" b="1" dirty="0">
                <a:latin typeface="+mn-ea"/>
              </a:rPr>
              <a:t> </a:t>
            </a:r>
            <a:r>
              <a:rPr lang="en-US" altLang="zh-CN" sz="2800" b="1" dirty="0">
                <a:latin typeface="+mn-ea"/>
                <a:sym typeface="Symbol" pitchFamily="18" charset="2"/>
              </a:rPr>
              <a:t>&gt; 0</a:t>
            </a:r>
            <a:r>
              <a:rPr lang="zh-CN" altLang="en-US" sz="2800" b="1" dirty="0">
                <a:latin typeface="+mn-ea"/>
                <a:sym typeface="Symbol" pitchFamily="18" charset="2"/>
              </a:rPr>
              <a:t>时，正最大值在原点的左边 </a:t>
            </a:r>
          </a:p>
        </p:txBody>
      </p:sp>
    </p:spTree>
    <p:custDataLst>
      <p:tags r:id="rId1"/>
    </p:custDataLst>
    <p:extLst>
      <p:ext uri="{BB962C8B-B14F-4D97-AF65-F5344CB8AC3E}">
        <p14:creationId xmlns:p14="http://schemas.microsoft.com/office/powerpoint/2010/main" val="37343517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edge">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3"/>
                                        </p:tgtEl>
                                        <p:attrNameLst>
                                          <p:attrName>style.visibility</p:attrName>
                                        </p:attrNameLst>
                                      </p:cBhvr>
                                      <p:to>
                                        <p:strVal val="hidden"/>
                                      </p:to>
                                    </p:set>
                                  </p:childTnLst>
                                </p:cTn>
                              </p:par>
                              <p:par>
                                <p:cTn id="22" presetID="22" presetClass="entr" presetSubtype="8"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3" grpId="1"/>
      <p:bldP spid="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pic>
        <p:nvPicPr>
          <p:cNvPr id="12" name="Picture 4" descr="4t40">
            <a:extLst>
              <a:ext uri="{FF2B5EF4-FFF2-40B4-BE49-F238E27FC236}">
                <a16:creationId xmlns:a16="http://schemas.microsoft.com/office/drawing/2014/main" id="{23ADB03C-7E6D-4BDE-A85A-B450969F913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10974" r="57303"/>
          <a:stretch>
            <a:fillRect/>
          </a:stretch>
        </p:blipFill>
        <p:spPr bwMode="auto">
          <a:xfrm>
            <a:off x="2444750" y="1117599"/>
            <a:ext cx="3407410" cy="3759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descr="4t40">
            <a:extLst>
              <a:ext uri="{FF2B5EF4-FFF2-40B4-BE49-F238E27FC236}">
                <a16:creationId xmlns:a16="http://schemas.microsoft.com/office/drawing/2014/main" id="{8934D1CD-FC62-4EB8-868D-FD5686C8106D}"/>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66667"/>
          <a:stretch>
            <a:fillRect/>
          </a:stretch>
        </p:blipFill>
        <p:spPr bwMode="auto">
          <a:xfrm>
            <a:off x="7854632" y="914218"/>
            <a:ext cx="2497138"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1">
            <a:extLst>
              <a:ext uri="{FF2B5EF4-FFF2-40B4-BE49-F238E27FC236}">
                <a16:creationId xmlns:a16="http://schemas.microsoft.com/office/drawing/2014/main" id="{19D92C53-7030-4F63-BA7E-064E7C9CCB5E}"/>
              </a:ext>
            </a:extLst>
          </p:cNvPr>
          <p:cNvSpPr>
            <a:spLocks noChangeArrowheads="1"/>
          </p:cNvSpPr>
          <p:nvPr/>
        </p:nvSpPr>
        <p:spPr bwMode="auto">
          <a:xfrm>
            <a:off x="4422140" y="5155835"/>
            <a:ext cx="4000500" cy="630237"/>
          </a:xfrm>
          <a:prstGeom prst="rect">
            <a:avLst/>
          </a:prstGeom>
          <a:noFill/>
          <a:ln w="9525">
            <a:noFill/>
            <a:miter lim="800000"/>
            <a:headEnd/>
            <a:tailEnd/>
          </a:ln>
          <a:effectLst/>
        </p:spPr>
        <p:txBody>
          <a:bodyPr wrap="square" anchor="ctr">
            <a:spAutoFit/>
          </a:bodyPr>
          <a:lstStyle/>
          <a:p>
            <a:pPr eaLnBrk="1" hangingPunct="1">
              <a:lnSpc>
                <a:spcPct val="140000"/>
              </a:lnSpc>
              <a:defRPr/>
            </a:pPr>
            <a:r>
              <a:rPr lang="en-US" altLang="zh-CN" sz="2800" b="1" dirty="0">
                <a:latin typeface="+mn-ea"/>
              </a:rPr>
              <a:t>        </a:t>
            </a:r>
            <a:r>
              <a:rPr lang="zh-CN" altLang="en-US" sz="2800" b="1" dirty="0">
                <a:latin typeface="+mn-ea"/>
              </a:rPr>
              <a:t>并联电容补偿法</a:t>
            </a:r>
          </a:p>
        </p:txBody>
      </p:sp>
    </p:spTree>
    <p:custDataLst>
      <p:tags r:id="rId1"/>
    </p:custDataLst>
    <p:extLst>
      <p:ext uri="{BB962C8B-B14F-4D97-AF65-F5344CB8AC3E}">
        <p14:creationId xmlns:p14="http://schemas.microsoft.com/office/powerpoint/2010/main" val="21417975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sp>
        <p:nvSpPr>
          <p:cNvPr id="8" name="Rectangle 4">
            <a:extLst>
              <a:ext uri="{FF2B5EF4-FFF2-40B4-BE49-F238E27FC236}">
                <a16:creationId xmlns:a16="http://schemas.microsoft.com/office/drawing/2014/main" id="{E896CCF0-C238-43E1-BDED-EE08091CCDEA}"/>
              </a:ext>
            </a:extLst>
          </p:cNvPr>
          <p:cNvSpPr>
            <a:spLocks noChangeArrowheads="1"/>
          </p:cNvSpPr>
          <p:nvPr/>
        </p:nvSpPr>
        <p:spPr bwMode="auto">
          <a:xfrm>
            <a:off x="858520" y="861016"/>
            <a:ext cx="2954655" cy="600164"/>
          </a:xfrm>
          <a:prstGeom prst="rect">
            <a:avLst/>
          </a:prstGeom>
          <a:noFill/>
          <a:ln w="9525">
            <a:noFill/>
            <a:miter lim="800000"/>
            <a:headEnd/>
            <a:tailEnd/>
          </a:ln>
          <a:effectLst/>
        </p:spPr>
        <p:txBody>
          <a:bodyPr wrap="none" bIns="0" anchor="ctr">
            <a:spAutoFit/>
          </a:bodyPr>
          <a:lstStyle/>
          <a:p>
            <a:pPr eaLnBrk="1" hangingPunct="1">
              <a:defRPr/>
            </a:pPr>
            <a:r>
              <a:rPr lang="zh-CN" altLang="en-US" sz="3600" b="1" dirty="0">
                <a:solidFill>
                  <a:srgbClr val="FF0000"/>
                </a:solidFill>
                <a:latin typeface="+mn-ea"/>
              </a:rPr>
              <a:t>最大功率传输</a:t>
            </a:r>
          </a:p>
        </p:txBody>
      </p:sp>
      <p:sp>
        <p:nvSpPr>
          <p:cNvPr id="9" name="Text Box 5">
            <a:extLst>
              <a:ext uri="{FF2B5EF4-FFF2-40B4-BE49-F238E27FC236}">
                <a16:creationId xmlns:a16="http://schemas.microsoft.com/office/drawing/2014/main" id="{4ACAA40C-6211-43C4-95D3-BB2828811B33}"/>
              </a:ext>
            </a:extLst>
          </p:cNvPr>
          <p:cNvSpPr txBox="1">
            <a:spLocks noChangeArrowheads="1"/>
          </p:cNvSpPr>
          <p:nvPr/>
        </p:nvSpPr>
        <p:spPr bwMode="auto">
          <a:xfrm>
            <a:off x="3925570" y="2152514"/>
            <a:ext cx="6607174" cy="523220"/>
          </a:xfrm>
          <a:prstGeom prst="rect">
            <a:avLst/>
          </a:prstGeom>
          <a:noFill/>
          <a:ln w="9525">
            <a:noFill/>
            <a:miter lim="800000"/>
            <a:headEnd/>
            <a:tailEnd/>
          </a:ln>
          <a:effectLst/>
        </p:spPr>
        <p:txBody>
          <a:bodyPr wrap="square">
            <a:spAutoFit/>
          </a:bodyPr>
          <a:lstStyle/>
          <a:p>
            <a:pPr eaLnBrk="1" hangingPunct="1">
              <a:spcBef>
                <a:spcPct val="50000"/>
              </a:spcBef>
              <a:defRPr/>
            </a:pPr>
            <a:r>
              <a:rPr kumimoji="1" lang="zh-CN" altLang="en-US" sz="2800" b="1" dirty="0">
                <a:latin typeface="+mn-ea"/>
              </a:rPr>
              <a:t>设</a:t>
            </a:r>
            <a:r>
              <a:rPr kumimoji="1" lang="en-US" altLang="zh-CN" sz="2800" b="1" i="1" dirty="0">
                <a:latin typeface="+mn-ea"/>
              </a:rPr>
              <a:t>Z</a:t>
            </a:r>
            <a:r>
              <a:rPr kumimoji="1" lang="en-US" altLang="zh-CN" sz="2800" b="1" baseline="-25000" dirty="0">
                <a:latin typeface="+mn-ea"/>
              </a:rPr>
              <a:t>0</a:t>
            </a:r>
            <a:r>
              <a:rPr kumimoji="1" lang="en-US" altLang="zh-CN" sz="2800" b="1" dirty="0">
                <a:latin typeface="+mn-ea"/>
              </a:rPr>
              <a:t>= </a:t>
            </a:r>
            <a:r>
              <a:rPr kumimoji="1" lang="en-US" altLang="zh-CN" sz="2800" b="1" i="1" dirty="0">
                <a:latin typeface="+mn-ea"/>
              </a:rPr>
              <a:t>R</a:t>
            </a:r>
            <a:r>
              <a:rPr kumimoji="1" lang="en-US" altLang="zh-CN" sz="2800" b="1" baseline="-25000" dirty="0">
                <a:latin typeface="+mn-ea"/>
              </a:rPr>
              <a:t>0</a:t>
            </a:r>
            <a:r>
              <a:rPr kumimoji="1" lang="en-US" altLang="zh-CN" sz="2800" b="1" dirty="0">
                <a:latin typeface="+mn-ea"/>
              </a:rPr>
              <a:t> + j</a:t>
            </a:r>
            <a:r>
              <a:rPr kumimoji="1" lang="en-US" altLang="zh-CN" sz="2800" b="1" i="1" dirty="0">
                <a:latin typeface="+mn-ea"/>
              </a:rPr>
              <a:t>X</a:t>
            </a:r>
            <a:r>
              <a:rPr kumimoji="1" lang="en-US" altLang="zh-CN" sz="2800" b="1" baseline="-25000" dirty="0">
                <a:latin typeface="+mn-ea"/>
              </a:rPr>
              <a:t>0</a:t>
            </a:r>
            <a:r>
              <a:rPr kumimoji="1" lang="zh-CN" altLang="en-US" sz="2800" b="1" dirty="0">
                <a:latin typeface="+mn-ea"/>
              </a:rPr>
              <a:t>， 负载</a:t>
            </a:r>
            <a:r>
              <a:rPr kumimoji="1" lang="en-US" altLang="zh-CN" sz="2800" b="1" i="1" dirty="0">
                <a:latin typeface="+mn-ea"/>
              </a:rPr>
              <a:t>Z</a:t>
            </a:r>
            <a:r>
              <a:rPr kumimoji="1" lang="en-US" altLang="zh-CN" sz="2800" b="1" baseline="-25000" dirty="0">
                <a:latin typeface="+mn-ea"/>
              </a:rPr>
              <a:t>L</a:t>
            </a:r>
            <a:r>
              <a:rPr kumimoji="1" lang="en-US" altLang="zh-CN" sz="2800" b="1" dirty="0">
                <a:latin typeface="+mn-ea"/>
              </a:rPr>
              <a:t>= </a:t>
            </a:r>
            <a:r>
              <a:rPr kumimoji="1" lang="en-US" altLang="zh-CN" sz="2800" b="1" i="1" dirty="0">
                <a:latin typeface="+mn-ea"/>
              </a:rPr>
              <a:t>R</a:t>
            </a:r>
            <a:r>
              <a:rPr kumimoji="1" lang="en-US" altLang="zh-CN" sz="2800" b="1" baseline="-25000" dirty="0">
                <a:latin typeface="+mn-ea"/>
              </a:rPr>
              <a:t>L</a:t>
            </a:r>
            <a:r>
              <a:rPr kumimoji="1" lang="en-US" altLang="zh-CN" sz="2800" b="1" dirty="0">
                <a:latin typeface="+mn-ea"/>
              </a:rPr>
              <a:t> + </a:t>
            </a:r>
            <a:r>
              <a:rPr kumimoji="1" lang="en-US" altLang="zh-CN" sz="2800" b="1" dirty="0" err="1">
                <a:latin typeface="+mn-ea"/>
              </a:rPr>
              <a:t>j</a:t>
            </a:r>
            <a:r>
              <a:rPr kumimoji="1" lang="en-US" altLang="zh-CN" sz="2800" b="1" i="1" dirty="0" err="1">
                <a:latin typeface="+mn-ea"/>
              </a:rPr>
              <a:t>X</a:t>
            </a:r>
            <a:r>
              <a:rPr kumimoji="1" lang="en-US" altLang="zh-CN" sz="2800" b="1" baseline="-25000" dirty="0" err="1">
                <a:latin typeface="+mn-ea"/>
              </a:rPr>
              <a:t>L</a:t>
            </a:r>
            <a:endParaRPr kumimoji="1" lang="en-US" altLang="zh-CN" sz="2800" b="1" baseline="-25000" dirty="0">
              <a:latin typeface="+mn-ea"/>
            </a:endParaRPr>
          </a:p>
        </p:txBody>
      </p:sp>
      <p:graphicFrame>
        <p:nvGraphicFramePr>
          <p:cNvPr id="10" name="Object 6">
            <a:extLst>
              <a:ext uri="{FF2B5EF4-FFF2-40B4-BE49-F238E27FC236}">
                <a16:creationId xmlns:a16="http://schemas.microsoft.com/office/drawing/2014/main" id="{A2D65DD2-158A-4339-8AFC-30C88698BC64}"/>
              </a:ext>
            </a:extLst>
          </p:cNvPr>
          <p:cNvGraphicFramePr>
            <a:graphicFrameLocks noChangeAspect="1"/>
          </p:cNvGraphicFramePr>
          <p:nvPr>
            <p:extLst>
              <p:ext uri="{D42A27DB-BD31-4B8C-83A1-F6EECF244321}">
                <p14:modId xmlns:p14="http://schemas.microsoft.com/office/powerpoint/2010/main" val="3250654985"/>
              </p:ext>
            </p:extLst>
          </p:nvPr>
        </p:nvGraphicFramePr>
        <p:xfrm>
          <a:off x="3983355" y="2929572"/>
          <a:ext cx="5626100" cy="1138238"/>
        </p:xfrm>
        <a:graphic>
          <a:graphicData uri="http://schemas.openxmlformats.org/presentationml/2006/ole">
            <mc:AlternateContent xmlns:mc="http://schemas.openxmlformats.org/markup-compatibility/2006">
              <mc:Choice xmlns:v="urn:schemas-microsoft-com:vml" Requires="v">
                <p:oleObj spid="_x0000_s165894" name="Equation" r:id="rId5" imgW="2819400" imgH="571500" progId="Equation.DSMT4">
                  <p:embed/>
                </p:oleObj>
              </mc:Choice>
              <mc:Fallback>
                <p:oleObj name="Equation" r:id="rId5" imgW="2819400" imgH="571500" progId="Equation.DSMT4">
                  <p:embed/>
                  <p:pic>
                    <p:nvPicPr>
                      <p:cNvPr id="96262" name="Object 6">
                        <a:extLst>
                          <a:ext uri="{FF2B5EF4-FFF2-40B4-BE49-F238E27FC236}">
                            <a16:creationId xmlns:a16="http://schemas.microsoft.com/office/drawing/2014/main" id="{472D20EE-104B-468A-9641-920380502D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3355" y="2929572"/>
                        <a:ext cx="56261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7">
            <a:extLst>
              <a:ext uri="{FF2B5EF4-FFF2-40B4-BE49-F238E27FC236}">
                <a16:creationId xmlns:a16="http://schemas.microsoft.com/office/drawing/2014/main" id="{856D228C-2337-4836-9C8B-5D32604AF95F}"/>
              </a:ext>
            </a:extLst>
          </p:cNvPr>
          <p:cNvGraphicFramePr>
            <a:graphicFrameLocks noChangeAspect="1"/>
          </p:cNvGraphicFramePr>
          <p:nvPr>
            <p:extLst>
              <p:ext uri="{D42A27DB-BD31-4B8C-83A1-F6EECF244321}">
                <p14:modId xmlns:p14="http://schemas.microsoft.com/office/powerpoint/2010/main" val="693426893"/>
              </p:ext>
            </p:extLst>
          </p:nvPr>
        </p:nvGraphicFramePr>
        <p:xfrm>
          <a:off x="3813175" y="4521200"/>
          <a:ext cx="6230938" cy="912813"/>
        </p:xfrm>
        <a:graphic>
          <a:graphicData uri="http://schemas.openxmlformats.org/presentationml/2006/ole">
            <mc:AlternateContent xmlns:mc="http://schemas.openxmlformats.org/markup-compatibility/2006">
              <mc:Choice xmlns:v="urn:schemas-microsoft-com:vml" Requires="v">
                <p:oleObj spid="_x0000_s165895" name="Equation" r:id="rId7" imgW="3124200" imgH="457200" progId="Equation.DSMT4">
                  <p:embed/>
                </p:oleObj>
              </mc:Choice>
              <mc:Fallback>
                <p:oleObj name="Equation" r:id="rId7" imgW="3124200" imgH="457200" progId="Equation.DSMT4">
                  <p:embed/>
                  <p:pic>
                    <p:nvPicPr>
                      <p:cNvPr id="96263" name="Object 7">
                        <a:extLst>
                          <a:ext uri="{FF2B5EF4-FFF2-40B4-BE49-F238E27FC236}">
                            <a16:creationId xmlns:a16="http://schemas.microsoft.com/office/drawing/2014/main" id="{7C3B4920-FA03-42B8-89DA-8076B65174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3175" y="4521200"/>
                        <a:ext cx="6230938"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8">
            <a:extLst>
              <a:ext uri="{FF2B5EF4-FFF2-40B4-BE49-F238E27FC236}">
                <a16:creationId xmlns:a16="http://schemas.microsoft.com/office/drawing/2014/main" id="{45DEF525-8792-4B12-BBBF-B74C0D080589}"/>
              </a:ext>
            </a:extLst>
          </p:cNvPr>
          <p:cNvGrpSpPr>
            <a:grpSpLocks/>
          </p:cNvGrpSpPr>
          <p:nvPr/>
        </p:nvGrpSpPr>
        <p:grpSpPr bwMode="auto">
          <a:xfrm>
            <a:off x="706120" y="1991360"/>
            <a:ext cx="2611438" cy="2176463"/>
            <a:chOff x="372" y="1428"/>
            <a:chExt cx="1645" cy="1371"/>
          </a:xfrm>
        </p:grpSpPr>
        <p:sp>
          <p:nvSpPr>
            <p:cNvPr id="14" name="Freeform 9">
              <a:extLst>
                <a:ext uri="{FF2B5EF4-FFF2-40B4-BE49-F238E27FC236}">
                  <a16:creationId xmlns:a16="http://schemas.microsoft.com/office/drawing/2014/main" id="{42AA654D-E479-4860-BA48-88D5A2C9D5F5}"/>
                </a:ext>
              </a:extLst>
            </p:cNvPr>
            <p:cNvSpPr>
              <a:spLocks/>
            </p:cNvSpPr>
            <p:nvPr/>
          </p:nvSpPr>
          <p:spPr bwMode="auto">
            <a:xfrm>
              <a:off x="564" y="1716"/>
              <a:ext cx="990" cy="1"/>
            </a:xfrm>
            <a:custGeom>
              <a:avLst/>
              <a:gdLst>
                <a:gd name="T0" fmla="*/ 0 w 990"/>
                <a:gd name="T1" fmla="*/ 0 h 1"/>
                <a:gd name="T2" fmla="*/ 990 w 990"/>
                <a:gd name="T3" fmla="*/ 0 h 1"/>
                <a:gd name="T4" fmla="*/ 0 60000 65536"/>
                <a:gd name="T5" fmla="*/ 0 60000 65536"/>
                <a:gd name="T6" fmla="*/ 0 w 990"/>
                <a:gd name="T7" fmla="*/ 0 h 1"/>
                <a:gd name="T8" fmla="*/ 990 w 990"/>
                <a:gd name="T9" fmla="*/ 1 h 1"/>
              </a:gdLst>
              <a:ahLst/>
              <a:cxnLst>
                <a:cxn ang="T4">
                  <a:pos x="T0" y="T1"/>
                </a:cxn>
                <a:cxn ang="T5">
                  <a:pos x="T2" y="T3"/>
                </a:cxn>
              </a:cxnLst>
              <a:rect l="T6" t="T7" r="T8" b="T9"/>
              <a:pathLst>
                <a:path w="990" h="1">
                  <a:moveTo>
                    <a:pt x="0" y="0"/>
                  </a:moveTo>
                  <a:lnTo>
                    <a:pt x="99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Line 10">
              <a:extLst>
                <a:ext uri="{FF2B5EF4-FFF2-40B4-BE49-F238E27FC236}">
                  <a16:creationId xmlns:a16="http://schemas.microsoft.com/office/drawing/2014/main" id="{5D5EAE95-E776-4820-866D-0AE1B1C7DF47}"/>
                </a:ext>
              </a:extLst>
            </p:cNvPr>
            <p:cNvSpPr>
              <a:spLocks noChangeShapeType="1"/>
            </p:cNvSpPr>
            <p:nvPr/>
          </p:nvSpPr>
          <p:spPr bwMode="auto">
            <a:xfrm>
              <a:off x="564" y="1716"/>
              <a:ext cx="0" cy="10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Freeform 11">
              <a:extLst>
                <a:ext uri="{FF2B5EF4-FFF2-40B4-BE49-F238E27FC236}">
                  <a16:creationId xmlns:a16="http://schemas.microsoft.com/office/drawing/2014/main" id="{B99D6C0D-52DF-4561-9219-D307DD792B04}"/>
                </a:ext>
              </a:extLst>
            </p:cNvPr>
            <p:cNvSpPr>
              <a:spLocks/>
            </p:cNvSpPr>
            <p:nvPr/>
          </p:nvSpPr>
          <p:spPr bwMode="auto">
            <a:xfrm>
              <a:off x="1554" y="1710"/>
              <a:ext cx="1" cy="1026"/>
            </a:xfrm>
            <a:custGeom>
              <a:avLst/>
              <a:gdLst>
                <a:gd name="T0" fmla="*/ 0 w 1"/>
                <a:gd name="T1" fmla="*/ 0 h 1026"/>
                <a:gd name="T2" fmla="*/ 0 w 1"/>
                <a:gd name="T3" fmla="*/ 1026 h 1026"/>
                <a:gd name="T4" fmla="*/ 0 60000 65536"/>
                <a:gd name="T5" fmla="*/ 0 60000 65536"/>
                <a:gd name="T6" fmla="*/ 0 w 1"/>
                <a:gd name="T7" fmla="*/ 0 h 1026"/>
                <a:gd name="T8" fmla="*/ 1 w 1"/>
                <a:gd name="T9" fmla="*/ 1026 h 1026"/>
              </a:gdLst>
              <a:ahLst/>
              <a:cxnLst>
                <a:cxn ang="T4">
                  <a:pos x="T0" y="T1"/>
                </a:cxn>
                <a:cxn ang="T5">
                  <a:pos x="T2" y="T3"/>
                </a:cxn>
              </a:cxnLst>
              <a:rect l="T6" t="T7" r="T8" b="T9"/>
              <a:pathLst>
                <a:path w="1" h="1026">
                  <a:moveTo>
                    <a:pt x="0" y="0"/>
                  </a:moveTo>
                  <a:lnTo>
                    <a:pt x="0" y="102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Freeform 12">
              <a:extLst>
                <a:ext uri="{FF2B5EF4-FFF2-40B4-BE49-F238E27FC236}">
                  <a16:creationId xmlns:a16="http://schemas.microsoft.com/office/drawing/2014/main" id="{6FD7DBBD-7947-4BC5-87D7-6AA40C2ABDF8}"/>
                </a:ext>
              </a:extLst>
            </p:cNvPr>
            <p:cNvSpPr>
              <a:spLocks/>
            </p:cNvSpPr>
            <p:nvPr/>
          </p:nvSpPr>
          <p:spPr bwMode="auto">
            <a:xfrm>
              <a:off x="564" y="2724"/>
              <a:ext cx="996" cy="6"/>
            </a:xfrm>
            <a:custGeom>
              <a:avLst/>
              <a:gdLst>
                <a:gd name="T0" fmla="*/ 0 w 996"/>
                <a:gd name="T1" fmla="*/ 0 h 6"/>
                <a:gd name="T2" fmla="*/ 996 w 996"/>
                <a:gd name="T3" fmla="*/ 6 h 6"/>
                <a:gd name="T4" fmla="*/ 0 60000 65536"/>
                <a:gd name="T5" fmla="*/ 0 60000 65536"/>
                <a:gd name="T6" fmla="*/ 0 w 996"/>
                <a:gd name="T7" fmla="*/ 0 h 6"/>
                <a:gd name="T8" fmla="*/ 996 w 996"/>
                <a:gd name="T9" fmla="*/ 6 h 6"/>
              </a:gdLst>
              <a:ahLst/>
              <a:cxnLst>
                <a:cxn ang="T4">
                  <a:pos x="T0" y="T1"/>
                </a:cxn>
                <a:cxn ang="T5">
                  <a:pos x="T2" y="T3"/>
                </a:cxn>
              </a:cxnLst>
              <a:rect l="T6" t="T7" r="T8" b="T9"/>
              <a:pathLst>
                <a:path w="996" h="6">
                  <a:moveTo>
                    <a:pt x="0" y="0"/>
                  </a:moveTo>
                  <a:lnTo>
                    <a:pt x="996" y="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Oval 13">
              <a:extLst>
                <a:ext uri="{FF2B5EF4-FFF2-40B4-BE49-F238E27FC236}">
                  <a16:creationId xmlns:a16="http://schemas.microsoft.com/office/drawing/2014/main" id="{9C0B225B-0615-414E-95B5-965248D629B0}"/>
                </a:ext>
              </a:extLst>
            </p:cNvPr>
            <p:cNvSpPr>
              <a:spLocks noChangeArrowheads="1"/>
            </p:cNvSpPr>
            <p:nvPr/>
          </p:nvSpPr>
          <p:spPr bwMode="auto">
            <a:xfrm>
              <a:off x="420" y="2292"/>
              <a:ext cx="288" cy="288"/>
            </a:xfrm>
            <a:prstGeom prst="ellipse">
              <a:avLst/>
            </a:prstGeom>
            <a:solidFill>
              <a:schemeClr val="accent1"/>
            </a:solidFill>
            <a:ln w="28575">
              <a:solidFill>
                <a:schemeClr val="tx2"/>
              </a:solidFill>
              <a:round/>
              <a:headEnd/>
              <a:tailEnd/>
            </a:ln>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21" name="Rectangle 14">
              <a:extLst>
                <a:ext uri="{FF2B5EF4-FFF2-40B4-BE49-F238E27FC236}">
                  <a16:creationId xmlns:a16="http://schemas.microsoft.com/office/drawing/2014/main" id="{7932F238-3670-4B80-ADAA-A81B7E741479}"/>
                </a:ext>
              </a:extLst>
            </p:cNvPr>
            <p:cNvSpPr>
              <a:spLocks noChangeArrowheads="1"/>
            </p:cNvSpPr>
            <p:nvPr/>
          </p:nvSpPr>
          <p:spPr bwMode="auto">
            <a:xfrm>
              <a:off x="482" y="1848"/>
              <a:ext cx="181" cy="231"/>
            </a:xfrm>
            <a:prstGeom prst="rect">
              <a:avLst/>
            </a:prstGeom>
            <a:solidFill>
              <a:schemeClr val="accent1"/>
            </a:solidFill>
            <a:ln w="28575">
              <a:solidFill>
                <a:schemeClr val="tx2"/>
              </a:solidFill>
              <a:miter lim="800000"/>
              <a:headEnd/>
              <a:tailEnd/>
            </a:ln>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graphicFrame>
          <p:nvGraphicFramePr>
            <p:cNvPr id="22" name="Object 15">
              <a:extLst>
                <a:ext uri="{FF2B5EF4-FFF2-40B4-BE49-F238E27FC236}">
                  <a16:creationId xmlns:a16="http://schemas.microsoft.com/office/drawing/2014/main" id="{A4018661-5744-41A8-8F8D-C64629D173FB}"/>
                </a:ext>
              </a:extLst>
            </p:cNvPr>
            <p:cNvGraphicFramePr>
              <a:graphicFrameLocks noChangeAspect="1"/>
            </p:cNvGraphicFramePr>
            <p:nvPr/>
          </p:nvGraphicFramePr>
          <p:xfrm>
            <a:off x="730" y="2244"/>
            <a:ext cx="316" cy="312"/>
          </p:xfrm>
          <a:graphic>
            <a:graphicData uri="http://schemas.openxmlformats.org/presentationml/2006/ole">
              <mc:AlternateContent xmlns:mc="http://schemas.openxmlformats.org/markup-compatibility/2006">
                <mc:Choice xmlns:v="urn:schemas-microsoft-com:vml" Requires="v">
                  <p:oleObj spid="_x0000_s165896" name="Equation" r:id="rId9" imgW="253890" imgH="279279" progId="Equation.DSMT4">
                    <p:embed/>
                  </p:oleObj>
                </mc:Choice>
                <mc:Fallback>
                  <p:oleObj name="Equation" r:id="rId9" imgW="253890" imgH="279279" progId="Equation.DSMT4">
                    <p:embed/>
                    <p:pic>
                      <p:nvPicPr>
                        <p:cNvPr id="85005" name="Object 15">
                          <a:extLst>
                            <a:ext uri="{FF2B5EF4-FFF2-40B4-BE49-F238E27FC236}">
                              <a16:creationId xmlns:a16="http://schemas.microsoft.com/office/drawing/2014/main" id="{56FEBC8F-2170-40ED-9C82-5662FF487C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 y="2244"/>
                          <a:ext cx="31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16">
              <a:extLst>
                <a:ext uri="{FF2B5EF4-FFF2-40B4-BE49-F238E27FC236}">
                  <a16:creationId xmlns:a16="http://schemas.microsoft.com/office/drawing/2014/main" id="{DBC3C0BC-BBD8-4ACC-BA13-4EEC70DC1DF0}"/>
                </a:ext>
              </a:extLst>
            </p:cNvPr>
            <p:cNvSpPr txBox="1">
              <a:spLocks noChangeArrowheads="1"/>
            </p:cNvSpPr>
            <p:nvPr/>
          </p:nvSpPr>
          <p:spPr bwMode="auto">
            <a:xfrm>
              <a:off x="1620" y="2100"/>
              <a:ext cx="397" cy="330"/>
            </a:xfrm>
            <a:prstGeom prst="rect">
              <a:avLst/>
            </a:prstGeom>
            <a:noFill/>
            <a:ln w="9525">
              <a:noFill/>
              <a:miter lim="800000"/>
              <a:headEnd/>
              <a:tailEnd/>
            </a:ln>
          </p:spPr>
          <p:txBody>
            <a:bodyPr wrap="square">
              <a:spAutoFit/>
            </a:bodyPr>
            <a:lstStyle/>
            <a:p>
              <a:pPr eaLnBrk="1" hangingPunct="1">
                <a:defRPr/>
              </a:pPr>
              <a:r>
                <a:rPr kumimoji="1" lang="en-US" altLang="zh-CN" sz="2800" b="1" i="1" dirty="0">
                  <a:effectLst>
                    <a:outerShdw blurRad="38100" dist="38100" dir="2700000" algn="tl">
                      <a:srgbClr val="C0C0C0"/>
                    </a:outerShdw>
                  </a:effectLst>
                </a:rPr>
                <a:t>Z</a:t>
              </a:r>
              <a:r>
                <a:rPr kumimoji="1" lang="en-US" altLang="zh-CN" sz="2800" b="1" baseline="-25000" dirty="0">
                  <a:effectLst>
                    <a:outerShdw blurRad="38100" dist="38100" dir="2700000" algn="tl">
                      <a:srgbClr val="C0C0C0"/>
                    </a:outerShdw>
                  </a:effectLst>
                </a:rPr>
                <a:t>L</a:t>
              </a:r>
              <a:endParaRPr kumimoji="1" lang="en-US" altLang="zh-CN" sz="2800" b="1" i="1" dirty="0">
                <a:effectLst>
                  <a:outerShdw blurRad="38100" dist="38100" dir="2700000" algn="tl">
                    <a:srgbClr val="C0C0C0"/>
                  </a:outerShdw>
                </a:effectLst>
              </a:endParaRPr>
            </a:p>
          </p:txBody>
        </p:sp>
        <p:sp>
          <p:nvSpPr>
            <p:cNvPr id="24" name="Text Box 17">
              <a:extLst>
                <a:ext uri="{FF2B5EF4-FFF2-40B4-BE49-F238E27FC236}">
                  <a16:creationId xmlns:a16="http://schemas.microsoft.com/office/drawing/2014/main" id="{5C9D541C-9B72-4645-B3BF-5647018998EA}"/>
                </a:ext>
              </a:extLst>
            </p:cNvPr>
            <p:cNvSpPr txBox="1">
              <a:spLocks noChangeArrowheads="1"/>
            </p:cNvSpPr>
            <p:nvPr/>
          </p:nvSpPr>
          <p:spPr bwMode="auto">
            <a:xfrm>
              <a:off x="612" y="1764"/>
              <a:ext cx="1044" cy="327"/>
            </a:xfrm>
            <a:prstGeom prst="rect">
              <a:avLst/>
            </a:prstGeom>
            <a:noFill/>
            <a:ln w="9525">
              <a:noFill/>
              <a:miter lim="800000"/>
              <a:headEnd/>
              <a:tailEnd/>
            </a:ln>
          </p:spPr>
          <p:txBody>
            <a:bodyPr>
              <a:spAutoFit/>
            </a:bodyPr>
            <a:lstStyle/>
            <a:p>
              <a:pPr eaLnBrk="1" hangingPunct="1">
                <a:defRPr/>
              </a:pPr>
              <a:r>
                <a:rPr kumimoji="1" lang="en-US" altLang="zh-CN" sz="2800" b="1" i="1">
                  <a:effectLst>
                    <a:outerShdw blurRad="38100" dist="38100" dir="2700000" algn="tl">
                      <a:srgbClr val="C0C0C0"/>
                    </a:outerShdw>
                  </a:effectLst>
                </a:rPr>
                <a:t>Z</a:t>
              </a:r>
              <a:r>
                <a:rPr kumimoji="1" lang="en-US" altLang="zh-CN" sz="2800" b="1" baseline="-25000">
                  <a:effectLst>
                    <a:outerShdw blurRad="38100" dist="38100" dir="2700000" algn="tl">
                      <a:srgbClr val="C0C0C0"/>
                    </a:outerShdw>
                  </a:effectLst>
                </a:rPr>
                <a:t>0</a:t>
              </a:r>
              <a:endParaRPr kumimoji="1" lang="en-US" altLang="zh-CN" sz="2800" b="1">
                <a:effectLst>
                  <a:outerShdw blurRad="38100" dist="38100" dir="2700000" algn="tl">
                    <a:srgbClr val="C0C0C0"/>
                  </a:outerShdw>
                </a:effectLst>
              </a:endParaRPr>
            </a:p>
          </p:txBody>
        </p:sp>
        <p:sp>
          <p:nvSpPr>
            <p:cNvPr id="25" name="Line 18">
              <a:extLst>
                <a:ext uri="{FF2B5EF4-FFF2-40B4-BE49-F238E27FC236}">
                  <a16:creationId xmlns:a16="http://schemas.microsoft.com/office/drawing/2014/main" id="{E503663C-7626-4DCF-AA2E-F23719A6BA2B}"/>
                </a:ext>
              </a:extLst>
            </p:cNvPr>
            <p:cNvSpPr>
              <a:spLocks noChangeShapeType="1"/>
            </p:cNvSpPr>
            <p:nvPr/>
          </p:nvSpPr>
          <p:spPr bwMode="auto">
            <a:xfrm>
              <a:off x="564" y="2292"/>
              <a:ext cx="0" cy="2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9">
              <a:extLst>
                <a:ext uri="{FF2B5EF4-FFF2-40B4-BE49-F238E27FC236}">
                  <a16:creationId xmlns:a16="http://schemas.microsoft.com/office/drawing/2014/main" id="{4324674C-E953-4B42-B2E0-420096717336}"/>
                </a:ext>
              </a:extLst>
            </p:cNvPr>
            <p:cNvSpPr>
              <a:spLocks noChangeShapeType="1"/>
            </p:cNvSpPr>
            <p:nvPr/>
          </p:nvSpPr>
          <p:spPr bwMode="auto">
            <a:xfrm rot="16200000" flipH="1">
              <a:off x="996" y="1428"/>
              <a:ext cx="0" cy="288"/>
            </a:xfrm>
            <a:prstGeom prst="line">
              <a:avLst/>
            </a:prstGeom>
            <a:noFill/>
            <a:ln w="9525">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 name="Object 20">
              <a:extLst>
                <a:ext uri="{FF2B5EF4-FFF2-40B4-BE49-F238E27FC236}">
                  <a16:creationId xmlns:a16="http://schemas.microsoft.com/office/drawing/2014/main" id="{9A0C4F50-7A1A-4E32-B105-24D19E83B751}"/>
                </a:ext>
              </a:extLst>
            </p:cNvPr>
            <p:cNvGraphicFramePr>
              <a:graphicFrameLocks noChangeAspect="1"/>
            </p:cNvGraphicFramePr>
            <p:nvPr/>
          </p:nvGraphicFramePr>
          <p:xfrm>
            <a:off x="1188" y="1428"/>
            <a:ext cx="177" cy="269"/>
          </p:xfrm>
          <a:graphic>
            <a:graphicData uri="http://schemas.openxmlformats.org/presentationml/2006/ole">
              <mc:AlternateContent xmlns:mc="http://schemas.openxmlformats.org/markup-compatibility/2006">
                <mc:Choice xmlns:v="urn:schemas-microsoft-com:vml" Requires="v">
                  <p:oleObj spid="_x0000_s165897" name="公式" r:id="rId11" imgW="126890" imgH="190335" progId="Equation.3">
                    <p:embed/>
                  </p:oleObj>
                </mc:Choice>
                <mc:Fallback>
                  <p:oleObj name="公式" r:id="rId11" imgW="126890" imgH="190335" progId="Equation.3">
                    <p:embed/>
                    <p:pic>
                      <p:nvPicPr>
                        <p:cNvPr id="85010" name="Object 20">
                          <a:extLst>
                            <a:ext uri="{FF2B5EF4-FFF2-40B4-BE49-F238E27FC236}">
                              <a16:creationId xmlns:a16="http://schemas.microsoft.com/office/drawing/2014/main" id="{D4059182-4923-46DA-9C31-0BC76F3FA6A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8" y="1428"/>
                          <a:ext cx="177"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ext Box 21">
              <a:extLst>
                <a:ext uri="{FF2B5EF4-FFF2-40B4-BE49-F238E27FC236}">
                  <a16:creationId xmlns:a16="http://schemas.microsoft.com/office/drawing/2014/main" id="{E0E49E09-2B97-42E5-BF95-D04D7E6AA74D}"/>
                </a:ext>
              </a:extLst>
            </p:cNvPr>
            <p:cNvSpPr txBox="1">
              <a:spLocks noChangeArrowheads="1"/>
            </p:cNvSpPr>
            <p:nvPr/>
          </p:nvSpPr>
          <p:spPr bwMode="auto">
            <a:xfrm>
              <a:off x="388" y="2064"/>
              <a:ext cx="244" cy="327"/>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defRPr/>
              </a:pPr>
              <a:r>
                <a:rPr kumimoji="1" lang="en-US" altLang="zh-CN" sz="2800" b="1">
                  <a:effectLst>
                    <a:outerShdw blurRad="38100" dist="38100" dir="2700000" algn="tl">
                      <a:srgbClr val="C0C0C0"/>
                    </a:outerShdw>
                  </a:effectLst>
                </a:rPr>
                <a:t>+</a:t>
              </a:r>
            </a:p>
          </p:txBody>
        </p:sp>
        <p:sp>
          <p:nvSpPr>
            <p:cNvPr id="29" name="Text Box 22">
              <a:extLst>
                <a:ext uri="{FF2B5EF4-FFF2-40B4-BE49-F238E27FC236}">
                  <a16:creationId xmlns:a16="http://schemas.microsoft.com/office/drawing/2014/main" id="{42C03827-5478-4B2E-9470-88D68D725E05}"/>
                </a:ext>
              </a:extLst>
            </p:cNvPr>
            <p:cNvSpPr txBox="1">
              <a:spLocks noChangeArrowheads="1"/>
            </p:cNvSpPr>
            <p:nvPr/>
          </p:nvSpPr>
          <p:spPr bwMode="auto">
            <a:xfrm>
              <a:off x="372" y="2472"/>
              <a:ext cx="191" cy="327"/>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Times New Roman" panose="02020603050405020304" pitchFamily="18" charset="0"/>
                  <a:ea typeface="楷体_GB2312" pitchFamily="49" charset="-122"/>
                </a:defRPr>
              </a:lvl1pPr>
              <a:lvl2pPr marL="742950" indent="-285750" eaLnBrk="0" hangingPunct="0">
                <a:defRPr sz="2400">
                  <a:solidFill>
                    <a:schemeClr val="tx1"/>
                  </a:solidFill>
                  <a:latin typeface="Times New Roman" panose="02020603050405020304" pitchFamily="18" charset="0"/>
                  <a:ea typeface="楷体_GB2312" pitchFamily="49" charset="-122"/>
                </a:defRPr>
              </a:lvl2pPr>
              <a:lvl3pPr marL="1143000" indent="-228600" eaLnBrk="0" hangingPunct="0">
                <a:defRPr sz="2400">
                  <a:solidFill>
                    <a:schemeClr val="tx1"/>
                  </a:solidFill>
                  <a:latin typeface="Times New Roman" panose="02020603050405020304" pitchFamily="18" charset="0"/>
                  <a:ea typeface="楷体_GB2312" pitchFamily="49" charset="-122"/>
                </a:defRPr>
              </a:lvl3pPr>
              <a:lvl4pPr marL="1600200" indent="-228600" eaLnBrk="0" hangingPunct="0">
                <a:defRPr sz="2400">
                  <a:solidFill>
                    <a:schemeClr val="tx1"/>
                  </a:solidFill>
                  <a:latin typeface="Times New Roman" panose="02020603050405020304" pitchFamily="18" charset="0"/>
                  <a:ea typeface="楷体_GB2312" pitchFamily="49" charset="-122"/>
                </a:defRPr>
              </a:lvl4pPr>
              <a:lvl5pPr marL="2057400" indent="-228600" eaLnBrk="0" hangingPunct="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spcBef>
                  <a:spcPct val="50000"/>
                </a:spcBef>
                <a:defRPr/>
              </a:pPr>
              <a:r>
                <a:rPr kumimoji="1" lang="en-US" altLang="zh-CN" sz="2800" b="1">
                  <a:effectLst>
                    <a:outerShdw blurRad="38100" dist="38100" dir="2700000" algn="tl">
                      <a:srgbClr val="C0C0C0"/>
                    </a:outerShdw>
                  </a:effectLst>
                </a:rPr>
                <a:t>-</a:t>
              </a:r>
            </a:p>
          </p:txBody>
        </p:sp>
        <p:sp>
          <p:nvSpPr>
            <p:cNvPr id="30" name="Rectangle 23">
              <a:extLst>
                <a:ext uri="{FF2B5EF4-FFF2-40B4-BE49-F238E27FC236}">
                  <a16:creationId xmlns:a16="http://schemas.microsoft.com/office/drawing/2014/main" id="{24FFE17C-86DB-470E-B90B-5C07FA770B2B}"/>
                </a:ext>
              </a:extLst>
            </p:cNvPr>
            <p:cNvSpPr>
              <a:spLocks noChangeArrowheads="1"/>
            </p:cNvSpPr>
            <p:nvPr/>
          </p:nvSpPr>
          <p:spPr bwMode="auto">
            <a:xfrm>
              <a:off x="1463" y="2079"/>
              <a:ext cx="181" cy="231"/>
            </a:xfrm>
            <a:prstGeom prst="rect">
              <a:avLst/>
            </a:prstGeom>
            <a:solidFill>
              <a:schemeClr val="accent1"/>
            </a:solidFill>
            <a:ln w="28575">
              <a:solidFill>
                <a:schemeClr val="tx2"/>
              </a:solidFill>
              <a:miter lim="800000"/>
              <a:headEnd/>
              <a:tailEnd/>
            </a:ln>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a:p>
          </p:txBody>
        </p:sp>
        <p:sp>
          <p:nvSpPr>
            <p:cNvPr id="31" name="Line 24">
              <a:extLst>
                <a:ext uri="{FF2B5EF4-FFF2-40B4-BE49-F238E27FC236}">
                  <a16:creationId xmlns:a16="http://schemas.microsoft.com/office/drawing/2014/main" id="{049B0DAC-F67A-4B61-B1CE-D6531F6B8D26}"/>
                </a:ext>
              </a:extLst>
            </p:cNvPr>
            <p:cNvSpPr>
              <a:spLocks noChangeShapeType="1"/>
            </p:cNvSpPr>
            <p:nvPr/>
          </p:nvSpPr>
          <p:spPr bwMode="auto">
            <a:xfrm flipV="1">
              <a:off x="1401" y="2052"/>
              <a:ext cx="339" cy="276"/>
            </a:xfrm>
            <a:prstGeom prst="line">
              <a:avLst/>
            </a:prstGeom>
            <a:noFill/>
            <a:ln w="19050">
              <a:solidFill>
                <a:srgbClr val="2520F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Tree>
    <p:custDataLst>
      <p:tags r:id="rId2"/>
    </p:custDataLst>
    <p:extLst>
      <p:ext uri="{BB962C8B-B14F-4D97-AF65-F5344CB8AC3E}">
        <p14:creationId xmlns:p14="http://schemas.microsoft.com/office/powerpoint/2010/main" val="15890998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sp>
        <p:nvSpPr>
          <p:cNvPr id="32" name="Rectangle 4">
            <a:extLst>
              <a:ext uri="{FF2B5EF4-FFF2-40B4-BE49-F238E27FC236}">
                <a16:creationId xmlns:a16="http://schemas.microsoft.com/office/drawing/2014/main" id="{17959BD4-FA2C-45FC-8544-92C0E2043FD3}"/>
              </a:ext>
            </a:extLst>
          </p:cNvPr>
          <p:cNvSpPr>
            <a:spLocks noChangeArrowheads="1"/>
          </p:cNvSpPr>
          <p:nvPr/>
        </p:nvSpPr>
        <p:spPr bwMode="auto">
          <a:xfrm>
            <a:off x="1620520" y="975380"/>
            <a:ext cx="9773829" cy="523220"/>
          </a:xfrm>
          <a:prstGeom prst="rect">
            <a:avLst/>
          </a:prstGeom>
          <a:noFill/>
          <a:ln w="9525">
            <a:noFill/>
            <a:miter lim="800000"/>
            <a:headEnd/>
            <a:tailEnd/>
          </a:ln>
          <a:effectLst/>
        </p:spPr>
        <p:txBody>
          <a:bodyPr wrap="none" anchor="ctr">
            <a:spAutoFit/>
          </a:bodyPr>
          <a:lstStyle/>
          <a:p>
            <a:pPr eaLnBrk="1" hangingPunct="1">
              <a:defRPr/>
            </a:pPr>
            <a:r>
              <a:rPr lang="en-US" altLang="zh-CN" sz="2800" b="1">
                <a:latin typeface="+mn-ea"/>
              </a:rPr>
              <a:t>(1) </a:t>
            </a:r>
            <a:r>
              <a:rPr lang="zh-CN" altLang="en-US" sz="2800" b="1">
                <a:latin typeface="+mn-ea"/>
              </a:rPr>
              <a:t>当负载的</a:t>
            </a:r>
            <a:r>
              <a:rPr lang="en-US" altLang="zh-CN" sz="2800" b="1" i="1">
                <a:latin typeface="+mn-ea"/>
              </a:rPr>
              <a:t>R</a:t>
            </a:r>
            <a:r>
              <a:rPr lang="en-US" altLang="zh-CN" sz="2800" b="1" baseline="-25000">
                <a:latin typeface="+mn-ea"/>
              </a:rPr>
              <a:t>L</a:t>
            </a:r>
            <a:r>
              <a:rPr lang="zh-CN" altLang="en-US" sz="2800" b="1">
                <a:latin typeface="+mn-ea"/>
              </a:rPr>
              <a:t>、</a:t>
            </a:r>
            <a:r>
              <a:rPr lang="en-US" altLang="zh-CN" sz="2800" b="1" i="1">
                <a:latin typeface="+mn-ea"/>
              </a:rPr>
              <a:t>X</a:t>
            </a:r>
            <a:r>
              <a:rPr lang="en-US" altLang="zh-CN" sz="2800" b="1" baseline="-25000">
                <a:latin typeface="+mn-ea"/>
              </a:rPr>
              <a:t>L</a:t>
            </a:r>
            <a:r>
              <a:rPr lang="zh-CN" altLang="en-US" sz="2800" b="1">
                <a:latin typeface="+mn-ea"/>
              </a:rPr>
              <a:t>任意可调时，负载获得最大功率的条件为</a:t>
            </a:r>
          </a:p>
        </p:txBody>
      </p:sp>
      <p:sp>
        <p:nvSpPr>
          <p:cNvPr id="33" name="Rectangle 7">
            <a:extLst>
              <a:ext uri="{FF2B5EF4-FFF2-40B4-BE49-F238E27FC236}">
                <a16:creationId xmlns:a16="http://schemas.microsoft.com/office/drawing/2014/main" id="{256B5A3E-0025-47C4-9E0B-BDA613F1B015}"/>
              </a:ext>
            </a:extLst>
          </p:cNvPr>
          <p:cNvSpPr>
            <a:spLocks noChangeArrowheads="1"/>
          </p:cNvSpPr>
          <p:nvPr/>
        </p:nvSpPr>
        <p:spPr bwMode="auto">
          <a:xfrm>
            <a:off x="1391920" y="2847043"/>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sz="2800">
              <a:latin typeface="+mn-ea"/>
              <a:ea typeface="+mn-ea"/>
            </a:endParaRPr>
          </a:p>
        </p:txBody>
      </p:sp>
      <p:graphicFrame>
        <p:nvGraphicFramePr>
          <p:cNvPr id="34" name="Object 6">
            <a:extLst>
              <a:ext uri="{FF2B5EF4-FFF2-40B4-BE49-F238E27FC236}">
                <a16:creationId xmlns:a16="http://schemas.microsoft.com/office/drawing/2014/main" id="{BE1DB9B0-093A-4C6C-9EBF-8DBF62D53ADB}"/>
              </a:ext>
            </a:extLst>
          </p:cNvPr>
          <p:cNvGraphicFramePr>
            <a:graphicFrameLocks noChangeAspect="1"/>
          </p:cNvGraphicFramePr>
          <p:nvPr>
            <p:extLst>
              <p:ext uri="{D42A27DB-BD31-4B8C-83A1-F6EECF244321}">
                <p14:modId xmlns:p14="http://schemas.microsoft.com/office/powerpoint/2010/main" val="103166105"/>
              </p:ext>
            </p:extLst>
          </p:nvPr>
        </p:nvGraphicFramePr>
        <p:xfrm>
          <a:off x="3906520" y="1617990"/>
          <a:ext cx="1066800" cy="866775"/>
        </p:xfrm>
        <a:graphic>
          <a:graphicData uri="http://schemas.openxmlformats.org/presentationml/2006/ole">
            <mc:AlternateContent xmlns:mc="http://schemas.openxmlformats.org/markup-compatibility/2006">
              <mc:Choice xmlns:v="urn:schemas-microsoft-com:vml" Requires="v">
                <p:oleObj spid="_x0000_s166920" name="Equation" r:id="rId5" imgW="457200" imgH="368300" progId="Equation.DSMT4">
                  <p:embed/>
                </p:oleObj>
              </mc:Choice>
              <mc:Fallback>
                <p:oleObj name="Equation" r:id="rId5" imgW="457200" imgH="368300" progId="Equation.DSMT4">
                  <p:embed/>
                  <p:pic>
                    <p:nvPicPr>
                      <p:cNvPr id="99334" name="Object 6">
                        <a:extLst>
                          <a:ext uri="{FF2B5EF4-FFF2-40B4-BE49-F238E27FC236}">
                            <a16:creationId xmlns:a16="http://schemas.microsoft.com/office/drawing/2014/main" id="{C1E7971B-4FE7-4A2F-BCF3-18CCA072E8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6520" y="1617990"/>
                        <a:ext cx="10668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Rectangle 9">
            <a:extLst>
              <a:ext uri="{FF2B5EF4-FFF2-40B4-BE49-F238E27FC236}">
                <a16:creationId xmlns:a16="http://schemas.microsoft.com/office/drawing/2014/main" id="{060DA68F-6748-4F4F-930C-909125FA595B}"/>
              </a:ext>
            </a:extLst>
          </p:cNvPr>
          <p:cNvSpPr>
            <a:spLocks noChangeArrowheads="1"/>
          </p:cNvSpPr>
          <p:nvPr/>
        </p:nvSpPr>
        <p:spPr bwMode="auto">
          <a:xfrm>
            <a:off x="5871554" y="2847043"/>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endParaRPr lang="zh-CN" altLang="zh-CN" sz="2800" b="1">
              <a:latin typeface="+mn-ea"/>
              <a:ea typeface="+mn-ea"/>
            </a:endParaRPr>
          </a:p>
        </p:txBody>
      </p:sp>
      <p:graphicFrame>
        <p:nvGraphicFramePr>
          <p:cNvPr id="36" name="Object 8">
            <a:extLst>
              <a:ext uri="{FF2B5EF4-FFF2-40B4-BE49-F238E27FC236}">
                <a16:creationId xmlns:a16="http://schemas.microsoft.com/office/drawing/2014/main" id="{001BB56C-7A90-4171-A3A6-819ED44D7826}"/>
              </a:ext>
            </a:extLst>
          </p:cNvPr>
          <p:cNvGraphicFramePr>
            <a:graphicFrameLocks noChangeAspect="1"/>
          </p:cNvGraphicFramePr>
          <p:nvPr>
            <p:extLst>
              <p:ext uri="{D42A27DB-BD31-4B8C-83A1-F6EECF244321}">
                <p14:modId xmlns:p14="http://schemas.microsoft.com/office/powerpoint/2010/main" val="982708616"/>
              </p:ext>
            </p:extLst>
          </p:nvPr>
        </p:nvGraphicFramePr>
        <p:xfrm>
          <a:off x="6421120" y="1617990"/>
          <a:ext cx="1066800" cy="849313"/>
        </p:xfrm>
        <a:graphic>
          <a:graphicData uri="http://schemas.openxmlformats.org/presentationml/2006/ole">
            <mc:AlternateContent xmlns:mc="http://schemas.openxmlformats.org/markup-compatibility/2006">
              <mc:Choice xmlns:v="urn:schemas-microsoft-com:vml" Requires="v">
                <p:oleObj spid="_x0000_s166921" name="Equation" r:id="rId7" imgW="469900" imgH="368300" progId="Equation.DSMT4">
                  <p:embed/>
                </p:oleObj>
              </mc:Choice>
              <mc:Fallback>
                <p:oleObj name="Equation" r:id="rId7" imgW="469900" imgH="368300" progId="Equation.DSMT4">
                  <p:embed/>
                  <p:pic>
                    <p:nvPicPr>
                      <p:cNvPr id="99336" name="Object 8">
                        <a:extLst>
                          <a:ext uri="{FF2B5EF4-FFF2-40B4-BE49-F238E27FC236}">
                            <a16:creationId xmlns:a16="http://schemas.microsoft.com/office/drawing/2014/main" id="{35B33565-7ED2-441B-8294-8619576BF4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1120" y="1617990"/>
                        <a:ext cx="10668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Rectangle 10">
            <a:extLst>
              <a:ext uri="{FF2B5EF4-FFF2-40B4-BE49-F238E27FC236}">
                <a16:creationId xmlns:a16="http://schemas.microsoft.com/office/drawing/2014/main" id="{85FAC1F6-253E-46F4-9549-FA6AC2AF3E66}"/>
              </a:ext>
            </a:extLst>
          </p:cNvPr>
          <p:cNvSpPr>
            <a:spLocks noChangeArrowheads="1"/>
          </p:cNvSpPr>
          <p:nvPr/>
        </p:nvSpPr>
        <p:spPr bwMode="auto">
          <a:xfrm>
            <a:off x="1696720" y="2499380"/>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b="1">
                <a:latin typeface="+mn-ea"/>
                <a:ea typeface="+mn-ea"/>
              </a:rPr>
              <a:t>解得</a:t>
            </a:r>
          </a:p>
        </p:txBody>
      </p:sp>
      <p:graphicFrame>
        <p:nvGraphicFramePr>
          <p:cNvPr id="38" name="Object 11">
            <a:extLst>
              <a:ext uri="{FF2B5EF4-FFF2-40B4-BE49-F238E27FC236}">
                <a16:creationId xmlns:a16="http://schemas.microsoft.com/office/drawing/2014/main" id="{EF232086-0A93-4D20-A916-0068630F523F}"/>
              </a:ext>
            </a:extLst>
          </p:cNvPr>
          <p:cNvGraphicFramePr>
            <a:graphicFrameLocks noChangeAspect="1"/>
          </p:cNvGraphicFramePr>
          <p:nvPr>
            <p:extLst>
              <p:ext uri="{D42A27DB-BD31-4B8C-83A1-F6EECF244321}">
                <p14:modId xmlns:p14="http://schemas.microsoft.com/office/powerpoint/2010/main" val="668928461"/>
              </p:ext>
            </p:extLst>
          </p:nvPr>
        </p:nvGraphicFramePr>
        <p:xfrm>
          <a:off x="3906520" y="2837190"/>
          <a:ext cx="1066800" cy="474663"/>
        </p:xfrm>
        <a:graphic>
          <a:graphicData uri="http://schemas.openxmlformats.org/presentationml/2006/ole">
            <mc:AlternateContent xmlns:mc="http://schemas.openxmlformats.org/markup-compatibility/2006">
              <mc:Choice xmlns:v="urn:schemas-microsoft-com:vml" Requires="v">
                <p:oleObj spid="_x0000_s166922" name="Equation" r:id="rId9" imgW="431613" imgH="190417" progId="Equation.DSMT4">
                  <p:embed/>
                </p:oleObj>
              </mc:Choice>
              <mc:Fallback>
                <p:oleObj name="Equation" r:id="rId9" imgW="431613" imgH="190417" progId="Equation.DSMT4">
                  <p:embed/>
                  <p:pic>
                    <p:nvPicPr>
                      <p:cNvPr id="99339" name="Object 11">
                        <a:extLst>
                          <a:ext uri="{FF2B5EF4-FFF2-40B4-BE49-F238E27FC236}">
                            <a16:creationId xmlns:a16="http://schemas.microsoft.com/office/drawing/2014/main" id="{8C5B0399-892C-4D99-8316-5D1A31400C5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6520" y="2837190"/>
                        <a:ext cx="10668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 name="Object 13">
            <a:extLst>
              <a:ext uri="{FF2B5EF4-FFF2-40B4-BE49-F238E27FC236}">
                <a16:creationId xmlns:a16="http://schemas.microsoft.com/office/drawing/2014/main" id="{AECB5534-3BBF-43A0-A42E-4D64FB384551}"/>
              </a:ext>
            </a:extLst>
          </p:cNvPr>
          <p:cNvGraphicFramePr>
            <a:graphicFrameLocks noChangeAspect="1"/>
          </p:cNvGraphicFramePr>
          <p:nvPr>
            <p:extLst>
              <p:ext uri="{D42A27DB-BD31-4B8C-83A1-F6EECF244321}">
                <p14:modId xmlns:p14="http://schemas.microsoft.com/office/powerpoint/2010/main" val="141208501"/>
              </p:ext>
            </p:extLst>
          </p:nvPr>
        </p:nvGraphicFramePr>
        <p:xfrm>
          <a:off x="5659120" y="2837190"/>
          <a:ext cx="1371600" cy="465138"/>
        </p:xfrm>
        <a:graphic>
          <a:graphicData uri="http://schemas.openxmlformats.org/presentationml/2006/ole">
            <mc:AlternateContent xmlns:mc="http://schemas.openxmlformats.org/markup-compatibility/2006">
              <mc:Choice xmlns:v="urn:schemas-microsoft-com:vml" Requires="v">
                <p:oleObj spid="_x0000_s166923" name="Equation" r:id="rId11" imgW="558800" imgH="190500" progId="Equation.DSMT4">
                  <p:embed/>
                </p:oleObj>
              </mc:Choice>
              <mc:Fallback>
                <p:oleObj name="Equation" r:id="rId11" imgW="558800" imgH="190500" progId="Equation.DSMT4">
                  <p:embed/>
                  <p:pic>
                    <p:nvPicPr>
                      <p:cNvPr id="99341" name="Object 13">
                        <a:extLst>
                          <a:ext uri="{FF2B5EF4-FFF2-40B4-BE49-F238E27FC236}">
                            <a16:creationId xmlns:a16="http://schemas.microsoft.com/office/drawing/2014/main" id="{EC5FCD55-C2C2-4C10-A8B0-EDEBC4E24E5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9120" y="2837190"/>
                        <a:ext cx="1371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Rectangle 15">
            <a:extLst>
              <a:ext uri="{FF2B5EF4-FFF2-40B4-BE49-F238E27FC236}">
                <a16:creationId xmlns:a16="http://schemas.microsoft.com/office/drawing/2014/main" id="{440FD545-66F4-4521-92E5-29C625A0924C}"/>
              </a:ext>
            </a:extLst>
          </p:cNvPr>
          <p:cNvSpPr>
            <a:spLocks noChangeArrowheads="1"/>
          </p:cNvSpPr>
          <p:nvPr/>
        </p:nvSpPr>
        <p:spPr bwMode="auto">
          <a:xfrm>
            <a:off x="1696720" y="3337580"/>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b="1">
                <a:latin typeface="+mn-ea"/>
                <a:ea typeface="+mn-ea"/>
              </a:rPr>
              <a:t>即当</a:t>
            </a:r>
          </a:p>
        </p:txBody>
      </p:sp>
      <p:graphicFrame>
        <p:nvGraphicFramePr>
          <p:cNvPr id="41" name="Object 16">
            <a:extLst>
              <a:ext uri="{FF2B5EF4-FFF2-40B4-BE49-F238E27FC236}">
                <a16:creationId xmlns:a16="http://schemas.microsoft.com/office/drawing/2014/main" id="{E3ECABFC-1A55-4A9B-8EF6-83F52BF6F6CA}"/>
              </a:ext>
            </a:extLst>
          </p:cNvPr>
          <p:cNvGraphicFramePr>
            <a:graphicFrameLocks noChangeAspect="1"/>
          </p:cNvGraphicFramePr>
          <p:nvPr>
            <p:extLst>
              <p:ext uri="{D42A27DB-BD31-4B8C-83A1-F6EECF244321}">
                <p14:modId xmlns:p14="http://schemas.microsoft.com/office/powerpoint/2010/main" val="3680509910"/>
              </p:ext>
            </p:extLst>
          </p:nvPr>
        </p:nvGraphicFramePr>
        <p:xfrm>
          <a:off x="4058920" y="3827790"/>
          <a:ext cx="2667000" cy="493713"/>
        </p:xfrm>
        <a:graphic>
          <a:graphicData uri="http://schemas.openxmlformats.org/presentationml/2006/ole">
            <mc:AlternateContent xmlns:mc="http://schemas.openxmlformats.org/markup-compatibility/2006">
              <mc:Choice xmlns:v="urn:schemas-microsoft-com:vml" Requires="v">
                <p:oleObj spid="_x0000_s166924" name="Equation" r:id="rId13" imgW="1028700" imgH="279400" progId="Equation.DSMT4">
                  <p:embed/>
                </p:oleObj>
              </mc:Choice>
              <mc:Fallback>
                <p:oleObj name="Equation" r:id="rId13" imgW="1028700" imgH="279400" progId="Equation.DSMT4">
                  <p:embed/>
                  <p:pic>
                    <p:nvPicPr>
                      <p:cNvPr id="99344" name="Object 16">
                        <a:extLst>
                          <a:ext uri="{FF2B5EF4-FFF2-40B4-BE49-F238E27FC236}">
                            <a16:creationId xmlns:a16="http://schemas.microsoft.com/office/drawing/2014/main" id="{FC860732-8870-47A6-98F4-A5F5BC6EB6F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t="31818"/>
                      <a:stretch>
                        <a:fillRect/>
                      </a:stretch>
                    </p:blipFill>
                    <p:spPr bwMode="auto">
                      <a:xfrm>
                        <a:off x="4058920" y="3827790"/>
                        <a:ext cx="26670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 name="Rectangle 18">
            <a:extLst>
              <a:ext uri="{FF2B5EF4-FFF2-40B4-BE49-F238E27FC236}">
                <a16:creationId xmlns:a16="http://schemas.microsoft.com/office/drawing/2014/main" id="{1D5364BE-15ED-4954-8A70-B333250C5A1C}"/>
              </a:ext>
            </a:extLst>
          </p:cNvPr>
          <p:cNvSpPr>
            <a:spLocks noChangeArrowheads="1"/>
          </p:cNvSpPr>
          <p:nvPr/>
        </p:nvSpPr>
        <p:spPr bwMode="auto">
          <a:xfrm>
            <a:off x="1696720" y="4358075"/>
            <a:ext cx="66768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1pPr>
            <a:lvl2pPr marL="742950" indent="-285750">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2pPr>
            <a:lvl3pPr marL="1143000" indent="-228600">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3pPr>
            <a:lvl4pPr marL="1600200" indent="-228600">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4pPr>
            <a:lvl5pPr marL="2057400" indent="-228600">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tabLst>
                <a:tab pos="266700" algn="r"/>
                <a:tab pos="5364163" algn="r"/>
              </a:tabLst>
              <a:defRPr sz="24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b="1" dirty="0">
                <a:latin typeface="+mn-ea"/>
                <a:ea typeface="+mn-ea"/>
              </a:rPr>
              <a:t>时，负载可获得最大功率。该最大功率为</a:t>
            </a:r>
          </a:p>
        </p:txBody>
      </p:sp>
      <p:graphicFrame>
        <p:nvGraphicFramePr>
          <p:cNvPr id="43" name="Object 19">
            <a:extLst>
              <a:ext uri="{FF2B5EF4-FFF2-40B4-BE49-F238E27FC236}">
                <a16:creationId xmlns:a16="http://schemas.microsoft.com/office/drawing/2014/main" id="{5509B8ED-1422-4F40-A416-99127C0641AA}"/>
              </a:ext>
            </a:extLst>
          </p:cNvPr>
          <p:cNvGraphicFramePr>
            <a:graphicFrameLocks noChangeAspect="1"/>
          </p:cNvGraphicFramePr>
          <p:nvPr>
            <p:extLst>
              <p:ext uri="{D42A27DB-BD31-4B8C-83A1-F6EECF244321}">
                <p14:modId xmlns:p14="http://schemas.microsoft.com/office/powerpoint/2010/main" val="2162757125"/>
              </p:ext>
            </p:extLst>
          </p:nvPr>
        </p:nvGraphicFramePr>
        <p:xfrm>
          <a:off x="4058920" y="4951204"/>
          <a:ext cx="1874838" cy="976313"/>
        </p:xfrm>
        <a:graphic>
          <a:graphicData uri="http://schemas.openxmlformats.org/presentationml/2006/ole">
            <mc:AlternateContent xmlns:mc="http://schemas.openxmlformats.org/markup-compatibility/2006">
              <mc:Choice xmlns:v="urn:schemas-microsoft-com:vml" Requires="v">
                <p:oleObj spid="_x0000_s166925" name="Equation" r:id="rId15" imgW="787400" imgH="457200" progId="Equation.DSMT4">
                  <p:embed/>
                </p:oleObj>
              </mc:Choice>
              <mc:Fallback>
                <p:oleObj name="Equation" r:id="rId15" imgW="787400" imgH="457200" progId="Equation.DSMT4">
                  <p:embed/>
                  <p:pic>
                    <p:nvPicPr>
                      <p:cNvPr id="99347" name="Object 19">
                        <a:extLst>
                          <a:ext uri="{FF2B5EF4-FFF2-40B4-BE49-F238E27FC236}">
                            <a16:creationId xmlns:a16="http://schemas.microsoft.com/office/drawing/2014/main" id="{B4C0ECCC-EE25-47D4-A2C0-5E3E2C8DA71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58920" y="4951204"/>
                        <a:ext cx="1874838"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Rectangle 20">
            <a:extLst>
              <a:ext uri="{FF2B5EF4-FFF2-40B4-BE49-F238E27FC236}">
                <a16:creationId xmlns:a16="http://schemas.microsoft.com/office/drawing/2014/main" id="{591AF65E-C98F-48A6-954E-5A985C13B979}"/>
              </a:ext>
            </a:extLst>
          </p:cNvPr>
          <p:cNvSpPr>
            <a:spLocks noChangeArrowheads="1"/>
          </p:cNvSpPr>
          <p:nvPr/>
        </p:nvSpPr>
        <p:spPr bwMode="auto">
          <a:xfrm>
            <a:off x="1925320" y="5968396"/>
            <a:ext cx="53335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b="1" dirty="0">
                <a:latin typeface="+mn-ea"/>
                <a:ea typeface="+mn-ea"/>
              </a:rPr>
              <a:t>这一结论称为最</a:t>
            </a:r>
            <a:r>
              <a:rPr lang="zh-CN" altLang="en-US" sz="2800" b="1" dirty="0">
                <a:solidFill>
                  <a:srgbClr val="FF0000"/>
                </a:solidFill>
                <a:latin typeface="+mn-ea"/>
                <a:ea typeface="+mn-ea"/>
              </a:rPr>
              <a:t>大功率传输定理</a:t>
            </a:r>
            <a:r>
              <a:rPr lang="zh-CN" altLang="en-US" sz="2800" b="1" dirty="0">
                <a:latin typeface="+mn-ea"/>
                <a:ea typeface="+mn-ea"/>
              </a:rPr>
              <a:t> </a:t>
            </a:r>
          </a:p>
        </p:txBody>
      </p:sp>
      <p:sp>
        <p:nvSpPr>
          <p:cNvPr id="45" name="AutoShape 21">
            <a:extLst>
              <a:ext uri="{FF2B5EF4-FFF2-40B4-BE49-F238E27FC236}">
                <a16:creationId xmlns:a16="http://schemas.microsoft.com/office/drawing/2014/main" id="{24C355C1-FC7E-47C0-AB03-1686D6F854A7}"/>
              </a:ext>
            </a:extLst>
          </p:cNvPr>
          <p:cNvSpPr>
            <a:spLocks noChangeArrowheads="1"/>
          </p:cNvSpPr>
          <p:nvPr/>
        </p:nvSpPr>
        <p:spPr bwMode="auto">
          <a:xfrm>
            <a:off x="7716520" y="2989590"/>
            <a:ext cx="2133600" cy="533400"/>
          </a:xfrm>
          <a:prstGeom prst="wedgeRectCallout">
            <a:avLst>
              <a:gd name="adj1" fmla="val -102009"/>
              <a:gd name="adj2" fmla="val 137796"/>
            </a:avLst>
          </a:prstGeom>
          <a:solidFill>
            <a:schemeClr val="accent1">
              <a:lumMod val="40000"/>
              <a:lumOff val="60000"/>
            </a:schemeClr>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r>
              <a:rPr lang="zh-CN" altLang="en-US" sz="2800" b="1" dirty="0">
                <a:latin typeface="+mn-ea"/>
                <a:ea typeface="+mn-ea"/>
              </a:rPr>
              <a:t>共轭匹配</a:t>
            </a:r>
          </a:p>
        </p:txBody>
      </p:sp>
    </p:spTree>
    <p:custDataLst>
      <p:tags r:id="rId2"/>
    </p:custDataLst>
    <p:extLst>
      <p:ext uri="{BB962C8B-B14F-4D97-AF65-F5344CB8AC3E}">
        <p14:creationId xmlns:p14="http://schemas.microsoft.com/office/powerpoint/2010/main" val="40736434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17" presetClass="entr" presetSubtype="1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8" presetClass="entr" presetSubtype="0" accel="50000" fill="hold" grpId="0" nodeType="clickEffect">
                                  <p:stCondLst>
                                    <p:cond delay="0"/>
                                  </p:stCondLst>
                                  <p:iterate type="lt">
                                    <p:tmPct val="50000"/>
                                  </p:iterate>
                                  <p:childTnLst>
                                    <p:set>
                                      <p:cBhvr>
                                        <p:cTn id="22" dur="1" fill="hold">
                                          <p:stCondLst>
                                            <p:cond delay="0"/>
                                          </p:stCondLst>
                                        </p:cTn>
                                        <p:tgtEl>
                                          <p:spTgt spid="37"/>
                                        </p:tgtEl>
                                        <p:attrNameLst>
                                          <p:attrName>style.visibility</p:attrName>
                                        </p:attrNameLst>
                                      </p:cBhvr>
                                      <p:to>
                                        <p:strVal val="visible"/>
                                      </p:to>
                                    </p:set>
                                    <p:set>
                                      <p:cBhvr>
                                        <p:cTn id="23" dur="455" fill="hold">
                                          <p:stCondLst>
                                            <p:cond delay="0"/>
                                          </p:stCondLst>
                                        </p:cTn>
                                        <p:tgtEl>
                                          <p:spTgt spid="37"/>
                                        </p:tgtEl>
                                        <p:attrNameLst>
                                          <p:attrName>style.rotation</p:attrName>
                                        </p:attrNameLst>
                                      </p:cBhvr>
                                      <p:to>
                                        <p:strVal val="-45.0"/>
                                      </p:to>
                                    </p:set>
                                    <p:anim calcmode="lin" valueType="num">
                                      <p:cBhvr>
                                        <p:cTn id="24" dur="455" fill="hold">
                                          <p:stCondLst>
                                            <p:cond delay="455"/>
                                          </p:stCondLst>
                                        </p:cTn>
                                        <p:tgtEl>
                                          <p:spTgt spid="37"/>
                                        </p:tgtEl>
                                        <p:attrNameLst>
                                          <p:attrName>style.rotation</p:attrName>
                                        </p:attrNameLst>
                                      </p:cBhvr>
                                      <p:tavLst>
                                        <p:tav tm="0">
                                          <p:val>
                                            <p:fltVal val="-45"/>
                                          </p:val>
                                        </p:tav>
                                        <p:tav tm="69900">
                                          <p:val>
                                            <p:fltVal val="45"/>
                                          </p:val>
                                        </p:tav>
                                        <p:tav tm="100000">
                                          <p:val>
                                            <p:fltVal val="0"/>
                                          </p:val>
                                        </p:tav>
                                      </p:tavLst>
                                    </p:anim>
                                    <p:anim calcmode="lin" valueType="num">
                                      <p:cBhvr>
                                        <p:cTn id="25" dur="455" fill="hold">
                                          <p:stCondLst>
                                            <p:cond delay="0"/>
                                          </p:stCondLst>
                                        </p:cTn>
                                        <p:tgtEl>
                                          <p:spTgt spid="37"/>
                                        </p:tgtEl>
                                        <p:attrNameLst>
                                          <p:attrName>ppt_y</p:attrName>
                                        </p:attrNameLst>
                                      </p:cBhvr>
                                      <p:tavLst>
                                        <p:tav tm="0">
                                          <p:val>
                                            <p:strVal val="#ppt_y-1"/>
                                          </p:val>
                                        </p:tav>
                                        <p:tav tm="100000">
                                          <p:val>
                                            <p:strVal val="#ppt_y-(0.354*#ppt_w-0.172*#ppt_h)"/>
                                          </p:val>
                                        </p:tav>
                                      </p:tavLst>
                                    </p:anim>
                                    <p:anim calcmode="lin" valueType="num">
                                      <p:cBhvr>
                                        <p:cTn id="26" dur="156" decel="50000" autoRev="1" fill="hold">
                                          <p:stCondLst>
                                            <p:cond delay="455"/>
                                          </p:stCondLst>
                                        </p:cTn>
                                        <p:tgtEl>
                                          <p:spTgt spid="37"/>
                                        </p:tgtEl>
                                        <p:attrNameLst>
                                          <p:attrName>ppt_y</p:attrName>
                                        </p:attrNameLst>
                                      </p:cBhvr>
                                      <p:tavLst>
                                        <p:tav tm="0">
                                          <p:val>
                                            <p:strVal val="#ppt_y-(0.354*#ppt_w-0.172*#ppt_h)"/>
                                          </p:val>
                                        </p:tav>
                                        <p:tav tm="100000">
                                          <p:val>
                                            <p:strVal val="#ppt_y-(0.354*#ppt_w-0.172*#ppt_h)-#ppt_h/2"/>
                                          </p:val>
                                        </p:tav>
                                      </p:tavLst>
                                    </p:anim>
                                    <p:anim calcmode="lin" valueType="num">
                                      <p:cBhvr>
                                        <p:cTn id="27" dur="136" fill="hold">
                                          <p:stCondLst>
                                            <p:cond delay="864"/>
                                          </p:stCondLst>
                                        </p:cTn>
                                        <p:tgtEl>
                                          <p:spTgt spid="37"/>
                                        </p:tgtEl>
                                        <p:attrNameLst>
                                          <p:attrName>ppt_y</p:attrName>
                                        </p:attrNameLst>
                                      </p:cBhvr>
                                      <p:tavLst>
                                        <p:tav tm="0">
                                          <p:val>
                                            <p:strVal val="#ppt_y-(0.354*#ppt_w-0.172*#ppt_h)"/>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p:cTn id="32" dur="500" fill="hold"/>
                                        <p:tgtEl>
                                          <p:spTgt spid="38"/>
                                        </p:tgtEl>
                                        <p:attrNameLst>
                                          <p:attrName>ppt_w</p:attrName>
                                        </p:attrNameLst>
                                      </p:cBhvr>
                                      <p:tavLst>
                                        <p:tav tm="0">
                                          <p:val>
                                            <p:fltVal val="0"/>
                                          </p:val>
                                        </p:tav>
                                        <p:tav tm="100000">
                                          <p:val>
                                            <p:strVal val="#ppt_w"/>
                                          </p:val>
                                        </p:tav>
                                      </p:tavLst>
                                    </p:anim>
                                    <p:anim calcmode="lin" valueType="num">
                                      <p:cBhvr>
                                        <p:cTn id="33" dur="500" fill="hold"/>
                                        <p:tgtEl>
                                          <p:spTgt spid="38"/>
                                        </p:tgtEl>
                                        <p:attrNameLst>
                                          <p:attrName>ppt_h</p:attrName>
                                        </p:attrNameLst>
                                      </p:cBhvr>
                                      <p:tavLst>
                                        <p:tav tm="0">
                                          <p:val>
                                            <p:strVal val="#ppt_h"/>
                                          </p:val>
                                        </p:tav>
                                        <p:tav tm="100000">
                                          <p:val>
                                            <p:strVal val="#ppt_h"/>
                                          </p:val>
                                        </p:tav>
                                      </p:tavLst>
                                    </p:anim>
                                  </p:childTnLst>
                                </p:cTn>
                              </p:par>
                            </p:childTnLst>
                          </p:cTn>
                        </p:par>
                        <p:par>
                          <p:cTn id="34" fill="hold">
                            <p:stCondLst>
                              <p:cond delay="500"/>
                            </p:stCondLst>
                            <p:childTnLst>
                              <p:par>
                                <p:cTn id="35" presetID="17" presetClass="entr" presetSubtype="10" fill="hold" nodeType="after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fltVal val="0"/>
                                          </p:val>
                                        </p:tav>
                                        <p:tav tm="100000">
                                          <p:val>
                                            <p:strVal val="#ppt_w"/>
                                          </p:val>
                                        </p:tav>
                                      </p:tavLst>
                                    </p:anim>
                                    <p:anim calcmode="lin" valueType="num">
                                      <p:cBhvr>
                                        <p:cTn id="38"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6"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barn(inHorizontal)">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nodeType="click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p:cTn id="48" dur="500" fill="hold"/>
                                        <p:tgtEl>
                                          <p:spTgt spid="41"/>
                                        </p:tgtEl>
                                        <p:attrNameLst>
                                          <p:attrName>ppt_w</p:attrName>
                                        </p:attrNameLst>
                                      </p:cBhvr>
                                      <p:tavLst>
                                        <p:tav tm="0">
                                          <p:val>
                                            <p:fltVal val="0"/>
                                          </p:val>
                                        </p:tav>
                                        <p:tav tm="100000">
                                          <p:val>
                                            <p:strVal val="#ppt_w"/>
                                          </p:val>
                                        </p:tav>
                                      </p:tavLst>
                                    </p:anim>
                                    <p:anim calcmode="lin" valueType="num">
                                      <p:cBhvr>
                                        <p:cTn id="49" dur="500" fill="hold"/>
                                        <p:tgtEl>
                                          <p:spTgt spid="41"/>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left)">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10"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p:cTn id="59" dur="500" fill="hold"/>
                                        <p:tgtEl>
                                          <p:spTgt spid="43"/>
                                        </p:tgtEl>
                                        <p:attrNameLst>
                                          <p:attrName>ppt_w</p:attrName>
                                        </p:attrNameLst>
                                      </p:cBhvr>
                                      <p:tavLst>
                                        <p:tav tm="0">
                                          <p:val>
                                            <p:fltVal val="0"/>
                                          </p:val>
                                        </p:tav>
                                        <p:tav tm="100000">
                                          <p:val>
                                            <p:strVal val="#ppt_w"/>
                                          </p:val>
                                        </p:tav>
                                      </p:tavLst>
                                    </p:anim>
                                    <p:anim calcmode="lin" valueType="num">
                                      <p:cBhvr>
                                        <p:cTn id="60" dur="500" fill="hold"/>
                                        <p:tgtEl>
                                          <p:spTgt spid="43"/>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anim calcmode="lin" valueType="num">
                                      <p:cBhvr additive="base">
                                        <p:cTn id="65" dur="500" fill="hold"/>
                                        <p:tgtEl>
                                          <p:spTgt spid="44"/>
                                        </p:tgtEl>
                                        <p:attrNameLst>
                                          <p:attrName>ppt_x</p:attrName>
                                        </p:attrNameLst>
                                      </p:cBhvr>
                                      <p:tavLst>
                                        <p:tav tm="0">
                                          <p:val>
                                            <p:strVal val="#ppt_x"/>
                                          </p:val>
                                        </p:tav>
                                        <p:tav tm="100000">
                                          <p:val>
                                            <p:strVal val="#ppt_x"/>
                                          </p:val>
                                        </p:tav>
                                      </p:tavLst>
                                    </p:anim>
                                    <p:anim calcmode="lin" valueType="num">
                                      <p:cBhvr additive="base">
                                        <p:cTn id="6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8" presetClass="entr" presetSubtype="0" accel="50000" fill="hold" grpId="0" nodeType="clickEffect">
                                  <p:stCondLst>
                                    <p:cond delay="0"/>
                                  </p:stCondLst>
                                  <p:iterate type="lt">
                                    <p:tmPct val="50000"/>
                                  </p:iterate>
                                  <p:childTnLst>
                                    <p:set>
                                      <p:cBhvr>
                                        <p:cTn id="70" dur="1" fill="hold">
                                          <p:stCondLst>
                                            <p:cond delay="0"/>
                                          </p:stCondLst>
                                        </p:cTn>
                                        <p:tgtEl>
                                          <p:spTgt spid="45"/>
                                        </p:tgtEl>
                                        <p:attrNameLst>
                                          <p:attrName>style.visibility</p:attrName>
                                        </p:attrNameLst>
                                      </p:cBhvr>
                                      <p:to>
                                        <p:strVal val="visible"/>
                                      </p:to>
                                    </p:set>
                                    <p:set>
                                      <p:cBhvr>
                                        <p:cTn id="71" dur="455" fill="hold">
                                          <p:stCondLst>
                                            <p:cond delay="0"/>
                                          </p:stCondLst>
                                        </p:cTn>
                                        <p:tgtEl>
                                          <p:spTgt spid="45"/>
                                        </p:tgtEl>
                                        <p:attrNameLst>
                                          <p:attrName>style.rotation</p:attrName>
                                        </p:attrNameLst>
                                      </p:cBhvr>
                                      <p:to>
                                        <p:strVal val="-45.0"/>
                                      </p:to>
                                    </p:set>
                                    <p:anim calcmode="lin" valueType="num">
                                      <p:cBhvr>
                                        <p:cTn id="72" dur="455" fill="hold">
                                          <p:stCondLst>
                                            <p:cond delay="455"/>
                                          </p:stCondLst>
                                        </p:cTn>
                                        <p:tgtEl>
                                          <p:spTgt spid="45"/>
                                        </p:tgtEl>
                                        <p:attrNameLst>
                                          <p:attrName>style.rotation</p:attrName>
                                        </p:attrNameLst>
                                      </p:cBhvr>
                                      <p:tavLst>
                                        <p:tav tm="0">
                                          <p:val>
                                            <p:fltVal val="-45"/>
                                          </p:val>
                                        </p:tav>
                                        <p:tav tm="69900">
                                          <p:val>
                                            <p:fltVal val="45"/>
                                          </p:val>
                                        </p:tav>
                                        <p:tav tm="100000">
                                          <p:val>
                                            <p:fltVal val="0"/>
                                          </p:val>
                                        </p:tav>
                                      </p:tavLst>
                                    </p:anim>
                                    <p:anim calcmode="lin" valueType="num">
                                      <p:cBhvr>
                                        <p:cTn id="73" dur="455" fill="hold">
                                          <p:stCondLst>
                                            <p:cond delay="0"/>
                                          </p:stCondLst>
                                        </p:cTn>
                                        <p:tgtEl>
                                          <p:spTgt spid="45"/>
                                        </p:tgtEl>
                                        <p:attrNameLst>
                                          <p:attrName>ppt_y</p:attrName>
                                        </p:attrNameLst>
                                      </p:cBhvr>
                                      <p:tavLst>
                                        <p:tav tm="0">
                                          <p:val>
                                            <p:strVal val="#ppt_y-1"/>
                                          </p:val>
                                        </p:tav>
                                        <p:tav tm="100000">
                                          <p:val>
                                            <p:strVal val="#ppt_y-(0.354*#ppt_w-0.172*#ppt_h)"/>
                                          </p:val>
                                        </p:tav>
                                      </p:tavLst>
                                    </p:anim>
                                    <p:anim calcmode="lin" valueType="num">
                                      <p:cBhvr>
                                        <p:cTn id="74" dur="156" decel="50000" autoRev="1" fill="hold">
                                          <p:stCondLst>
                                            <p:cond delay="455"/>
                                          </p:stCondLst>
                                        </p:cTn>
                                        <p:tgtEl>
                                          <p:spTgt spid="45"/>
                                        </p:tgtEl>
                                        <p:attrNameLst>
                                          <p:attrName>ppt_y</p:attrName>
                                        </p:attrNameLst>
                                      </p:cBhvr>
                                      <p:tavLst>
                                        <p:tav tm="0">
                                          <p:val>
                                            <p:strVal val="#ppt_y-(0.354*#ppt_w-0.172*#ppt_h)"/>
                                          </p:val>
                                        </p:tav>
                                        <p:tav tm="100000">
                                          <p:val>
                                            <p:strVal val="#ppt_y-(0.354*#ppt_w-0.172*#ppt_h)-#ppt_h/2"/>
                                          </p:val>
                                        </p:tav>
                                      </p:tavLst>
                                    </p:anim>
                                    <p:anim calcmode="lin" valueType="num">
                                      <p:cBhvr>
                                        <p:cTn id="75" dur="136" fill="hold">
                                          <p:stCondLst>
                                            <p:cond delay="864"/>
                                          </p:stCondLst>
                                        </p:cTn>
                                        <p:tgtEl>
                                          <p:spTgt spid="4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7" grpId="0"/>
      <p:bldP spid="40" grpId="0"/>
      <p:bldP spid="42" grpId="0"/>
      <p:bldP spid="44" grpId="0"/>
      <p:bldP spid="4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01227" y="404167"/>
            <a:ext cx="278954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4.5 </a:t>
            </a:r>
            <a:r>
              <a:rPr lang="zh-CN" altLang="en-US" sz="2000" dirty="0">
                <a:latin typeface="Agency FB" panose="020B0503020202020204" pitchFamily="34" charset="0"/>
              </a:rPr>
              <a:t>正弦交流电路的功率</a:t>
            </a:r>
          </a:p>
        </p:txBody>
      </p:sp>
      <p:sp>
        <p:nvSpPr>
          <p:cNvPr id="19" name="Rectangle 4">
            <a:extLst>
              <a:ext uri="{FF2B5EF4-FFF2-40B4-BE49-F238E27FC236}">
                <a16:creationId xmlns:a16="http://schemas.microsoft.com/office/drawing/2014/main" id="{5286A8EA-8301-475A-A370-73D58CB4BB52}"/>
              </a:ext>
            </a:extLst>
          </p:cNvPr>
          <p:cNvSpPr>
            <a:spLocks noChangeArrowheads="1"/>
          </p:cNvSpPr>
          <p:nvPr/>
        </p:nvSpPr>
        <p:spPr bwMode="auto">
          <a:xfrm>
            <a:off x="2301240" y="927110"/>
            <a:ext cx="7547259" cy="523220"/>
          </a:xfrm>
          <a:prstGeom prst="rect">
            <a:avLst/>
          </a:prstGeom>
          <a:noFill/>
          <a:ln w="9525">
            <a:noFill/>
            <a:miter lim="800000"/>
            <a:headEnd/>
            <a:tailEnd/>
          </a:ln>
          <a:effectLst/>
        </p:spPr>
        <p:txBody>
          <a:bodyPr wrap="none" anchor="ctr">
            <a:spAutoFit/>
          </a:bodyPr>
          <a:lstStyle/>
          <a:p>
            <a:pPr eaLnBrk="1" hangingPunct="1">
              <a:defRPr/>
            </a:pPr>
            <a:r>
              <a:rPr lang="en-US" altLang="zh-CN" sz="2800" b="1">
                <a:latin typeface="+mn-ea"/>
              </a:rPr>
              <a:t>(2)</a:t>
            </a:r>
            <a:r>
              <a:rPr lang="zh-CN" altLang="en-US" sz="2800" b="1">
                <a:latin typeface="+mn-ea"/>
              </a:rPr>
              <a:t>当负载的阻抗角固定不变，而阻抗模可变时 </a:t>
            </a:r>
          </a:p>
        </p:txBody>
      </p:sp>
      <p:sp>
        <p:nvSpPr>
          <p:cNvPr id="20" name="Rectangle 7">
            <a:extLst>
              <a:ext uri="{FF2B5EF4-FFF2-40B4-BE49-F238E27FC236}">
                <a16:creationId xmlns:a16="http://schemas.microsoft.com/office/drawing/2014/main" id="{6E0BADB4-9302-47A3-ACEB-3316897021F2}"/>
              </a:ext>
            </a:extLst>
          </p:cNvPr>
          <p:cNvSpPr>
            <a:spLocks noChangeArrowheads="1"/>
          </p:cNvSpPr>
          <p:nvPr/>
        </p:nvSpPr>
        <p:spPr bwMode="auto">
          <a:xfrm>
            <a:off x="2072640" y="288926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sz="2800">
              <a:latin typeface="+mn-ea"/>
              <a:ea typeface="+mn-ea"/>
            </a:endParaRPr>
          </a:p>
        </p:txBody>
      </p:sp>
      <p:grpSp>
        <p:nvGrpSpPr>
          <p:cNvPr id="21" name="Group 16">
            <a:extLst>
              <a:ext uri="{FF2B5EF4-FFF2-40B4-BE49-F238E27FC236}">
                <a16:creationId xmlns:a16="http://schemas.microsoft.com/office/drawing/2014/main" id="{935E0C63-3D41-481C-A03C-81660A5F059C}"/>
              </a:ext>
            </a:extLst>
          </p:cNvPr>
          <p:cNvGrpSpPr>
            <a:grpSpLocks/>
          </p:cNvGrpSpPr>
          <p:nvPr/>
        </p:nvGrpSpPr>
        <p:grpSpPr bwMode="auto">
          <a:xfrm>
            <a:off x="3139440" y="1569720"/>
            <a:ext cx="5486400" cy="515938"/>
            <a:chOff x="672" y="1104"/>
            <a:chExt cx="3456" cy="325"/>
          </a:xfrm>
        </p:grpSpPr>
        <p:graphicFrame>
          <p:nvGraphicFramePr>
            <p:cNvPr id="22" name="Object 6">
              <a:extLst>
                <a:ext uri="{FF2B5EF4-FFF2-40B4-BE49-F238E27FC236}">
                  <a16:creationId xmlns:a16="http://schemas.microsoft.com/office/drawing/2014/main" id="{A882C0B4-0602-4B1E-94A4-153B23533542}"/>
                </a:ext>
              </a:extLst>
            </p:cNvPr>
            <p:cNvGraphicFramePr>
              <a:graphicFrameLocks noChangeAspect="1"/>
            </p:cNvGraphicFramePr>
            <p:nvPr/>
          </p:nvGraphicFramePr>
          <p:xfrm>
            <a:off x="672" y="1104"/>
            <a:ext cx="3456" cy="325"/>
          </p:xfrm>
          <a:graphic>
            <a:graphicData uri="http://schemas.openxmlformats.org/presentationml/2006/ole">
              <mc:AlternateContent xmlns:mc="http://schemas.openxmlformats.org/markup-compatibility/2006">
                <mc:Choice xmlns:v="urn:schemas-microsoft-com:vml" Requires="v">
                  <p:oleObj spid="_x0000_s167938" name="Equation" r:id="rId5" imgW="2019300" imgH="190500" progId="Equation.DSMT4">
                    <p:embed/>
                  </p:oleObj>
                </mc:Choice>
                <mc:Fallback>
                  <p:oleObj name="Equation" r:id="rId5" imgW="2019300" imgH="190500" progId="Equation.DSMT4">
                    <p:embed/>
                    <p:pic>
                      <p:nvPicPr>
                        <p:cNvPr id="87059" name="Object 6">
                          <a:extLst>
                            <a:ext uri="{FF2B5EF4-FFF2-40B4-BE49-F238E27FC236}">
                              <a16:creationId xmlns:a16="http://schemas.microsoft.com/office/drawing/2014/main" id="{017F21AB-1D15-423F-99E5-009EBE394F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1104"/>
                          <a:ext cx="345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 name="Group 10">
              <a:extLst>
                <a:ext uri="{FF2B5EF4-FFF2-40B4-BE49-F238E27FC236}">
                  <a16:creationId xmlns:a16="http://schemas.microsoft.com/office/drawing/2014/main" id="{D2462A5D-BD75-42C3-8898-5A11BF1F6C48}"/>
                </a:ext>
              </a:extLst>
            </p:cNvPr>
            <p:cNvGrpSpPr>
              <a:grpSpLocks/>
            </p:cNvGrpSpPr>
            <p:nvPr/>
          </p:nvGrpSpPr>
          <p:grpSpPr bwMode="auto">
            <a:xfrm>
              <a:off x="1440" y="1200"/>
              <a:ext cx="288" cy="192"/>
              <a:chOff x="1536" y="384"/>
              <a:chExt cx="227" cy="150"/>
            </a:xfrm>
          </p:grpSpPr>
          <p:sp>
            <p:nvSpPr>
              <p:cNvPr id="24" name="Line 11">
                <a:extLst>
                  <a:ext uri="{FF2B5EF4-FFF2-40B4-BE49-F238E27FC236}">
                    <a16:creationId xmlns:a16="http://schemas.microsoft.com/office/drawing/2014/main" id="{531C3E27-FB49-404A-89DB-57A9EFEDFD70}"/>
                  </a:ext>
                </a:extLst>
              </p:cNvPr>
              <p:cNvSpPr>
                <a:spLocks noChangeAspect="1" noChangeShapeType="1"/>
              </p:cNvSpPr>
              <p:nvPr/>
            </p:nvSpPr>
            <p:spPr bwMode="auto">
              <a:xfrm flipH="1">
                <a:off x="1538" y="384"/>
                <a:ext cx="49"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latin typeface="+mn-ea"/>
                </a:endParaRPr>
              </a:p>
            </p:txBody>
          </p:sp>
          <p:sp>
            <p:nvSpPr>
              <p:cNvPr id="25" name="Line 12">
                <a:extLst>
                  <a:ext uri="{FF2B5EF4-FFF2-40B4-BE49-F238E27FC236}">
                    <a16:creationId xmlns:a16="http://schemas.microsoft.com/office/drawing/2014/main" id="{B073ACCC-1091-4AF4-8EEC-B17BB14DE079}"/>
                  </a:ext>
                </a:extLst>
              </p:cNvPr>
              <p:cNvSpPr>
                <a:spLocks noChangeShapeType="1"/>
              </p:cNvSpPr>
              <p:nvPr/>
            </p:nvSpPr>
            <p:spPr bwMode="auto">
              <a:xfrm>
                <a:off x="1536" y="534"/>
                <a:ext cx="22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latin typeface="+mn-ea"/>
                </a:endParaRPr>
              </a:p>
            </p:txBody>
          </p:sp>
        </p:grpSp>
      </p:grpSp>
      <p:grpSp>
        <p:nvGrpSpPr>
          <p:cNvPr id="26" name="Group 17">
            <a:extLst>
              <a:ext uri="{FF2B5EF4-FFF2-40B4-BE49-F238E27FC236}">
                <a16:creationId xmlns:a16="http://schemas.microsoft.com/office/drawing/2014/main" id="{190C87DA-6F8B-4939-B124-7B9E10E52DDC}"/>
              </a:ext>
            </a:extLst>
          </p:cNvPr>
          <p:cNvGrpSpPr>
            <a:grpSpLocks/>
          </p:cNvGrpSpPr>
          <p:nvPr/>
        </p:nvGrpSpPr>
        <p:grpSpPr bwMode="auto">
          <a:xfrm>
            <a:off x="3139440" y="2179320"/>
            <a:ext cx="5562600" cy="508000"/>
            <a:chOff x="672" y="1536"/>
            <a:chExt cx="3504" cy="320"/>
          </a:xfrm>
        </p:grpSpPr>
        <p:graphicFrame>
          <p:nvGraphicFramePr>
            <p:cNvPr id="27" name="Object 8">
              <a:extLst>
                <a:ext uri="{FF2B5EF4-FFF2-40B4-BE49-F238E27FC236}">
                  <a16:creationId xmlns:a16="http://schemas.microsoft.com/office/drawing/2014/main" id="{2C70FCE7-77F5-416E-B9E8-09257DDA386F}"/>
                </a:ext>
              </a:extLst>
            </p:cNvPr>
            <p:cNvGraphicFramePr>
              <a:graphicFrameLocks noChangeAspect="1"/>
            </p:cNvGraphicFramePr>
            <p:nvPr/>
          </p:nvGraphicFramePr>
          <p:xfrm>
            <a:off x="672" y="1536"/>
            <a:ext cx="3504" cy="320"/>
          </p:xfrm>
          <a:graphic>
            <a:graphicData uri="http://schemas.openxmlformats.org/presentationml/2006/ole">
              <mc:AlternateContent xmlns:mc="http://schemas.openxmlformats.org/markup-compatibility/2006">
                <mc:Choice xmlns:v="urn:schemas-microsoft-com:vml" Requires="v">
                  <p:oleObj spid="_x0000_s167939" name="Equation" r:id="rId7" imgW="2082800" imgH="190500" progId="Equation.DSMT4">
                    <p:embed/>
                  </p:oleObj>
                </mc:Choice>
                <mc:Fallback>
                  <p:oleObj name="Equation" r:id="rId7" imgW="2082800" imgH="190500" progId="Equation.DSMT4">
                    <p:embed/>
                    <p:pic>
                      <p:nvPicPr>
                        <p:cNvPr id="87055" name="Object 8">
                          <a:extLst>
                            <a:ext uri="{FF2B5EF4-FFF2-40B4-BE49-F238E27FC236}">
                              <a16:creationId xmlns:a16="http://schemas.microsoft.com/office/drawing/2014/main" id="{777350D3-0DFB-4DF7-BB68-0277C60E1F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 y="1536"/>
                          <a:ext cx="350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8" name="Group 13">
              <a:extLst>
                <a:ext uri="{FF2B5EF4-FFF2-40B4-BE49-F238E27FC236}">
                  <a16:creationId xmlns:a16="http://schemas.microsoft.com/office/drawing/2014/main" id="{672C29CB-8F00-4FD5-B5C1-5B074E752501}"/>
                </a:ext>
              </a:extLst>
            </p:cNvPr>
            <p:cNvGrpSpPr>
              <a:grpSpLocks/>
            </p:cNvGrpSpPr>
            <p:nvPr/>
          </p:nvGrpSpPr>
          <p:grpSpPr bwMode="auto">
            <a:xfrm>
              <a:off x="1464" y="1632"/>
              <a:ext cx="288" cy="192"/>
              <a:chOff x="1536" y="384"/>
              <a:chExt cx="227" cy="150"/>
            </a:xfrm>
          </p:grpSpPr>
          <p:sp>
            <p:nvSpPr>
              <p:cNvPr id="29" name="Line 14">
                <a:extLst>
                  <a:ext uri="{FF2B5EF4-FFF2-40B4-BE49-F238E27FC236}">
                    <a16:creationId xmlns:a16="http://schemas.microsoft.com/office/drawing/2014/main" id="{F22E5F6F-B33E-4D4B-958E-3788C807B792}"/>
                  </a:ext>
                </a:extLst>
              </p:cNvPr>
              <p:cNvSpPr>
                <a:spLocks noChangeAspect="1" noChangeShapeType="1"/>
              </p:cNvSpPr>
              <p:nvPr/>
            </p:nvSpPr>
            <p:spPr bwMode="auto">
              <a:xfrm flipH="1">
                <a:off x="1538" y="384"/>
                <a:ext cx="49"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latin typeface="+mn-ea"/>
                </a:endParaRPr>
              </a:p>
            </p:txBody>
          </p:sp>
          <p:sp>
            <p:nvSpPr>
              <p:cNvPr id="30" name="Line 15">
                <a:extLst>
                  <a:ext uri="{FF2B5EF4-FFF2-40B4-BE49-F238E27FC236}">
                    <a16:creationId xmlns:a16="http://schemas.microsoft.com/office/drawing/2014/main" id="{5D239422-7E77-4ABF-857B-B5D798E545B2}"/>
                  </a:ext>
                </a:extLst>
              </p:cNvPr>
              <p:cNvSpPr>
                <a:spLocks noChangeShapeType="1"/>
              </p:cNvSpPr>
              <p:nvPr/>
            </p:nvSpPr>
            <p:spPr bwMode="auto">
              <a:xfrm>
                <a:off x="1536" y="534"/>
                <a:ext cx="22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latin typeface="+mn-ea"/>
                </a:endParaRPr>
              </a:p>
            </p:txBody>
          </p:sp>
        </p:grpSp>
      </p:grpSp>
      <p:graphicFrame>
        <p:nvGraphicFramePr>
          <p:cNvPr id="31" name="Object 18">
            <a:extLst>
              <a:ext uri="{FF2B5EF4-FFF2-40B4-BE49-F238E27FC236}">
                <a16:creationId xmlns:a16="http://schemas.microsoft.com/office/drawing/2014/main" id="{6317E9C0-6230-4CEC-893D-B547DEF59680}"/>
              </a:ext>
            </a:extLst>
          </p:cNvPr>
          <p:cNvGraphicFramePr>
            <a:graphicFrameLocks noChangeAspect="1"/>
          </p:cNvGraphicFramePr>
          <p:nvPr>
            <p:extLst>
              <p:ext uri="{D42A27DB-BD31-4B8C-83A1-F6EECF244321}">
                <p14:modId xmlns:p14="http://schemas.microsoft.com/office/powerpoint/2010/main" val="3593396438"/>
              </p:ext>
            </p:extLst>
          </p:nvPr>
        </p:nvGraphicFramePr>
        <p:xfrm>
          <a:off x="3672840" y="2941320"/>
          <a:ext cx="1447800" cy="923925"/>
        </p:xfrm>
        <a:graphic>
          <a:graphicData uri="http://schemas.openxmlformats.org/presentationml/2006/ole">
            <mc:AlternateContent xmlns:mc="http://schemas.openxmlformats.org/markup-compatibility/2006">
              <mc:Choice xmlns:v="urn:schemas-microsoft-com:vml" Requires="v">
                <p:oleObj spid="_x0000_s167940" name="Equation" r:id="rId9" imgW="596900" imgH="381000" progId="Equation.DSMT4">
                  <p:embed/>
                </p:oleObj>
              </mc:Choice>
              <mc:Fallback>
                <p:oleObj name="Equation" r:id="rId9" imgW="596900" imgH="381000" progId="Equation.DSMT4">
                  <p:embed/>
                  <p:pic>
                    <p:nvPicPr>
                      <p:cNvPr id="100370" name="Object 18">
                        <a:extLst>
                          <a:ext uri="{FF2B5EF4-FFF2-40B4-BE49-F238E27FC236}">
                            <a16:creationId xmlns:a16="http://schemas.microsoft.com/office/drawing/2014/main" id="{C3E55357-C0D8-4680-91A3-C73C25EF541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72840" y="2941320"/>
                        <a:ext cx="1447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 name="Rectangle 20">
            <a:extLst>
              <a:ext uri="{FF2B5EF4-FFF2-40B4-BE49-F238E27FC236}">
                <a16:creationId xmlns:a16="http://schemas.microsoft.com/office/drawing/2014/main" id="{B5B12BD1-ACA2-4A7D-B952-21391A4D5A1C}"/>
              </a:ext>
            </a:extLst>
          </p:cNvPr>
          <p:cNvSpPr>
            <a:spLocks noChangeArrowheads="1"/>
          </p:cNvSpPr>
          <p:nvPr/>
        </p:nvSpPr>
        <p:spPr bwMode="auto">
          <a:xfrm>
            <a:off x="2377440" y="2679710"/>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b="1">
                <a:latin typeface="+mn-ea"/>
                <a:ea typeface="+mn-ea"/>
              </a:rPr>
              <a:t>根据</a:t>
            </a:r>
          </a:p>
        </p:txBody>
      </p:sp>
      <p:sp>
        <p:nvSpPr>
          <p:cNvPr id="47" name="AutoShape 21">
            <a:extLst>
              <a:ext uri="{FF2B5EF4-FFF2-40B4-BE49-F238E27FC236}">
                <a16:creationId xmlns:a16="http://schemas.microsoft.com/office/drawing/2014/main" id="{B65B7121-1648-498D-A0BE-1C7174B5CF18}"/>
              </a:ext>
            </a:extLst>
          </p:cNvPr>
          <p:cNvSpPr>
            <a:spLocks noChangeArrowheads="1"/>
          </p:cNvSpPr>
          <p:nvPr/>
        </p:nvSpPr>
        <p:spPr bwMode="auto">
          <a:xfrm>
            <a:off x="5806440" y="3322320"/>
            <a:ext cx="533400" cy="228600"/>
          </a:xfrm>
          <a:prstGeom prst="rightArrow">
            <a:avLst>
              <a:gd name="adj1" fmla="val 50000"/>
              <a:gd name="adj2" fmla="val 58333"/>
            </a:avLst>
          </a:prstGeom>
          <a:solidFill>
            <a:srgbClr val="FF0000"/>
          </a:solidFill>
          <a:ln w="9525">
            <a:solidFill>
              <a:srgbClr val="FF0000"/>
            </a:solidFill>
            <a:miter lim="800000"/>
            <a:headEnd/>
            <a:tailEnd/>
          </a:ln>
        </p:spPr>
        <p:txBody>
          <a:bodyPr wrap="none" anchor="ct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sz="2800">
              <a:latin typeface="+mn-ea"/>
              <a:ea typeface="+mn-ea"/>
            </a:endParaRPr>
          </a:p>
        </p:txBody>
      </p:sp>
      <p:sp>
        <p:nvSpPr>
          <p:cNvPr id="48" name="Rectangle 22">
            <a:extLst>
              <a:ext uri="{FF2B5EF4-FFF2-40B4-BE49-F238E27FC236}">
                <a16:creationId xmlns:a16="http://schemas.microsoft.com/office/drawing/2014/main" id="{35671541-FAC6-48E0-9822-A70A1AEB2622}"/>
              </a:ext>
            </a:extLst>
          </p:cNvPr>
          <p:cNvSpPr>
            <a:spLocks noChangeArrowheads="1"/>
          </p:cNvSpPr>
          <p:nvPr/>
        </p:nvSpPr>
        <p:spPr bwMode="auto">
          <a:xfrm>
            <a:off x="6623529" y="3128973"/>
            <a:ext cx="15424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5364163" algn="r"/>
              </a:tabLst>
              <a:defRPr sz="2400">
                <a:solidFill>
                  <a:schemeClr val="tx1"/>
                </a:solidFill>
                <a:latin typeface="Times New Roman" panose="02020603050405020304" pitchFamily="18" charset="0"/>
                <a:ea typeface="楷体_GB2312" panose="02010609030101010101" pitchFamily="49" charset="-122"/>
              </a:defRPr>
            </a:lvl1pPr>
            <a:lvl2pPr marL="742950" indent="-285750">
              <a:tabLst>
                <a:tab pos="5364163" algn="r"/>
              </a:tabLst>
              <a:defRPr sz="2400">
                <a:solidFill>
                  <a:schemeClr val="tx1"/>
                </a:solidFill>
                <a:latin typeface="Times New Roman" panose="02020603050405020304" pitchFamily="18" charset="0"/>
                <a:ea typeface="楷体_GB2312" panose="02010609030101010101" pitchFamily="49" charset="-122"/>
              </a:defRPr>
            </a:lvl2pPr>
            <a:lvl3pPr marL="1143000" indent="-228600">
              <a:tabLst>
                <a:tab pos="5364163" algn="r"/>
              </a:tabLst>
              <a:defRPr sz="2400">
                <a:solidFill>
                  <a:schemeClr val="tx1"/>
                </a:solidFill>
                <a:latin typeface="Times New Roman" panose="02020603050405020304" pitchFamily="18" charset="0"/>
                <a:ea typeface="楷体_GB2312" panose="02010609030101010101" pitchFamily="49" charset="-122"/>
              </a:defRPr>
            </a:lvl3pPr>
            <a:lvl4pPr marL="1600200" indent="-228600">
              <a:tabLst>
                <a:tab pos="5364163" algn="r"/>
              </a:tabLst>
              <a:defRPr sz="2400">
                <a:solidFill>
                  <a:schemeClr val="tx1"/>
                </a:solidFill>
                <a:latin typeface="Times New Roman" panose="02020603050405020304" pitchFamily="18" charset="0"/>
                <a:ea typeface="楷体_GB2312" panose="02010609030101010101" pitchFamily="49" charset="-122"/>
              </a:defRPr>
            </a:lvl4pPr>
            <a:lvl5pPr marL="2057400" indent="-228600">
              <a:tabLst>
                <a:tab pos="5364163" algn="r"/>
              </a:tabLst>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tabLst>
                <a:tab pos="5364163" algn="r"/>
              </a:tabLs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tabLst>
                <a:tab pos="5364163" algn="r"/>
              </a:tabLs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tabLst>
                <a:tab pos="5364163" algn="r"/>
              </a:tabLs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tabLst>
                <a:tab pos="5364163" algn="r"/>
              </a:tabLs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r>
              <a:rPr lang="en-US" altLang="zh-CN" sz="2800">
                <a:latin typeface="+mn-ea"/>
                <a:ea typeface="+mn-ea"/>
              </a:rPr>
              <a:t>|</a:t>
            </a:r>
            <a:r>
              <a:rPr lang="en-US" altLang="zh-CN" sz="2800" i="1">
                <a:latin typeface="+mn-ea"/>
                <a:ea typeface="+mn-ea"/>
              </a:rPr>
              <a:t>Z</a:t>
            </a:r>
            <a:r>
              <a:rPr lang="en-US" altLang="zh-CN" sz="2800" baseline="-25000">
                <a:latin typeface="+mn-ea"/>
                <a:ea typeface="+mn-ea"/>
              </a:rPr>
              <a:t>L</a:t>
            </a:r>
            <a:r>
              <a:rPr lang="en-US" altLang="zh-CN" sz="2800">
                <a:latin typeface="+mn-ea"/>
                <a:ea typeface="+mn-ea"/>
              </a:rPr>
              <a:t>|=|</a:t>
            </a:r>
            <a:r>
              <a:rPr lang="en-US" altLang="zh-CN" sz="2800" i="1">
                <a:latin typeface="+mn-ea"/>
                <a:ea typeface="+mn-ea"/>
              </a:rPr>
              <a:t>Z</a:t>
            </a:r>
            <a:r>
              <a:rPr lang="en-US" altLang="zh-CN" sz="2800" baseline="-25000">
                <a:latin typeface="+mn-ea"/>
                <a:ea typeface="+mn-ea"/>
              </a:rPr>
              <a:t>S</a:t>
            </a:r>
            <a:r>
              <a:rPr lang="en-US" altLang="zh-CN" sz="2800">
                <a:latin typeface="+mn-ea"/>
                <a:ea typeface="+mn-ea"/>
              </a:rPr>
              <a:t>|</a:t>
            </a:r>
          </a:p>
        </p:txBody>
      </p:sp>
      <p:sp>
        <p:nvSpPr>
          <p:cNvPr id="49" name="Rectangle 23">
            <a:extLst>
              <a:ext uri="{FF2B5EF4-FFF2-40B4-BE49-F238E27FC236}">
                <a16:creationId xmlns:a16="http://schemas.microsoft.com/office/drawing/2014/main" id="{30200AC1-3AB1-4462-9D97-C047EEB539B0}"/>
              </a:ext>
            </a:extLst>
          </p:cNvPr>
          <p:cNvSpPr>
            <a:spLocks noChangeArrowheads="1"/>
          </p:cNvSpPr>
          <p:nvPr/>
        </p:nvSpPr>
        <p:spPr bwMode="auto">
          <a:xfrm>
            <a:off x="2347426" y="3933032"/>
            <a:ext cx="35301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b="1" dirty="0">
                <a:latin typeface="+mn-ea"/>
                <a:ea typeface="+mn-ea"/>
              </a:rPr>
              <a:t>负载获得最大功率为 </a:t>
            </a:r>
          </a:p>
        </p:txBody>
      </p:sp>
      <p:sp>
        <p:nvSpPr>
          <p:cNvPr id="50" name="Rectangle 25">
            <a:extLst>
              <a:ext uri="{FF2B5EF4-FFF2-40B4-BE49-F238E27FC236}">
                <a16:creationId xmlns:a16="http://schemas.microsoft.com/office/drawing/2014/main" id="{C2373ECC-E9A7-49F1-ACB6-987ADF4ACBEF}"/>
              </a:ext>
            </a:extLst>
          </p:cNvPr>
          <p:cNvSpPr>
            <a:spLocks noChangeArrowheads="1"/>
          </p:cNvSpPr>
          <p:nvPr/>
        </p:nvSpPr>
        <p:spPr bwMode="auto">
          <a:xfrm>
            <a:off x="2072640" y="2789248"/>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endParaRPr lang="zh-CN" altLang="en-US" sz="2800">
              <a:latin typeface="+mn-ea"/>
              <a:ea typeface="+mn-ea"/>
            </a:endParaRPr>
          </a:p>
        </p:txBody>
      </p:sp>
      <p:graphicFrame>
        <p:nvGraphicFramePr>
          <p:cNvPr id="51" name="Object 24">
            <a:extLst>
              <a:ext uri="{FF2B5EF4-FFF2-40B4-BE49-F238E27FC236}">
                <a16:creationId xmlns:a16="http://schemas.microsoft.com/office/drawing/2014/main" id="{C40C6F7A-000D-46A9-9AE8-A1263339CE5A}"/>
              </a:ext>
            </a:extLst>
          </p:cNvPr>
          <p:cNvGraphicFramePr>
            <a:graphicFrameLocks noChangeAspect="1"/>
          </p:cNvGraphicFramePr>
          <p:nvPr>
            <p:extLst>
              <p:ext uri="{D42A27DB-BD31-4B8C-83A1-F6EECF244321}">
                <p14:modId xmlns:p14="http://schemas.microsoft.com/office/powerpoint/2010/main" val="3667763398"/>
              </p:ext>
            </p:extLst>
          </p:nvPr>
        </p:nvGraphicFramePr>
        <p:xfrm>
          <a:off x="3749040" y="4389120"/>
          <a:ext cx="3962400" cy="939800"/>
        </p:xfrm>
        <a:graphic>
          <a:graphicData uri="http://schemas.openxmlformats.org/presentationml/2006/ole">
            <mc:AlternateContent xmlns:mc="http://schemas.openxmlformats.org/markup-compatibility/2006">
              <mc:Choice xmlns:v="urn:schemas-microsoft-com:vml" Requires="v">
                <p:oleObj spid="_x0000_s167941" name="Equation" r:id="rId11" imgW="1651000" imgH="393700" progId="Equation.DSMT4">
                  <p:embed/>
                </p:oleObj>
              </mc:Choice>
              <mc:Fallback>
                <p:oleObj name="Equation" r:id="rId11" imgW="1651000" imgH="393700" progId="Equation.DSMT4">
                  <p:embed/>
                  <p:pic>
                    <p:nvPicPr>
                      <p:cNvPr id="100376" name="Object 24">
                        <a:extLst>
                          <a:ext uri="{FF2B5EF4-FFF2-40B4-BE49-F238E27FC236}">
                            <a16:creationId xmlns:a16="http://schemas.microsoft.com/office/drawing/2014/main" id="{F11B5FA1-035A-4C40-830A-9F449553D4E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9040" y="4389120"/>
                        <a:ext cx="39624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 name="AutoShape 26">
            <a:extLst>
              <a:ext uri="{FF2B5EF4-FFF2-40B4-BE49-F238E27FC236}">
                <a16:creationId xmlns:a16="http://schemas.microsoft.com/office/drawing/2014/main" id="{F8B83BB7-1AC6-470D-B839-EBB297D30668}"/>
              </a:ext>
            </a:extLst>
          </p:cNvPr>
          <p:cNvSpPr>
            <a:spLocks noChangeArrowheads="1"/>
          </p:cNvSpPr>
          <p:nvPr/>
        </p:nvSpPr>
        <p:spPr bwMode="auto">
          <a:xfrm>
            <a:off x="8473440" y="4160520"/>
            <a:ext cx="2133600" cy="533400"/>
          </a:xfrm>
          <a:prstGeom prst="wedgeRectCallout">
            <a:avLst>
              <a:gd name="adj1" fmla="val -95014"/>
              <a:gd name="adj2" fmla="val -155356"/>
            </a:avLst>
          </a:prstGeom>
          <a:solidFill>
            <a:schemeClr val="accent1">
              <a:lumMod val="40000"/>
              <a:lumOff val="60000"/>
            </a:schemeClr>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algn="ctr" eaLnBrk="1" hangingPunct="1"/>
            <a:r>
              <a:rPr lang="zh-CN" altLang="en-US" sz="2800" b="1">
                <a:latin typeface="+mn-ea"/>
                <a:ea typeface="+mn-ea"/>
              </a:rPr>
              <a:t>模匹配</a:t>
            </a:r>
          </a:p>
        </p:txBody>
      </p:sp>
      <p:sp>
        <p:nvSpPr>
          <p:cNvPr id="53" name="Rectangle 23">
            <a:extLst>
              <a:ext uri="{FF2B5EF4-FFF2-40B4-BE49-F238E27FC236}">
                <a16:creationId xmlns:a16="http://schemas.microsoft.com/office/drawing/2014/main" id="{3E3097D8-B408-403A-B93B-C799F93516A9}"/>
              </a:ext>
            </a:extLst>
          </p:cNvPr>
          <p:cNvSpPr>
            <a:spLocks noChangeArrowheads="1"/>
          </p:cNvSpPr>
          <p:nvPr/>
        </p:nvSpPr>
        <p:spPr bwMode="auto">
          <a:xfrm>
            <a:off x="2347426" y="5393840"/>
            <a:ext cx="87879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Times New Roman" panose="02020603050405020304" pitchFamily="18" charset="0"/>
                <a:ea typeface="楷体_GB2312" panose="02010609030101010101" pitchFamily="49" charset="-122"/>
              </a:defRPr>
            </a:lvl1pPr>
            <a:lvl2pPr marL="742950" indent="-285750">
              <a:defRPr sz="2400">
                <a:solidFill>
                  <a:schemeClr val="tx1"/>
                </a:solidFill>
                <a:latin typeface="Times New Roman" panose="02020603050405020304" pitchFamily="18" charset="0"/>
                <a:ea typeface="楷体_GB2312" panose="02010609030101010101" pitchFamily="49" charset="-122"/>
              </a:defRPr>
            </a:lvl2pPr>
            <a:lvl3pPr marL="1143000" indent="-228600">
              <a:defRPr sz="2400">
                <a:solidFill>
                  <a:schemeClr val="tx1"/>
                </a:solidFill>
                <a:latin typeface="Times New Roman" panose="02020603050405020304" pitchFamily="18" charset="0"/>
                <a:ea typeface="楷体_GB2312" panose="02010609030101010101" pitchFamily="49" charset="-122"/>
              </a:defRPr>
            </a:lvl3pPr>
            <a:lvl4pPr marL="1600200" indent="-228600">
              <a:defRPr sz="2400">
                <a:solidFill>
                  <a:schemeClr val="tx1"/>
                </a:solidFill>
                <a:latin typeface="Times New Roman" panose="02020603050405020304" pitchFamily="18" charset="0"/>
                <a:ea typeface="楷体_GB2312" panose="02010609030101010101" pitchFamily="49" charset="-122"/>
              </a:defRPr>
            </a:lvl4pPr>
            <a:lvl5pPr marL="2057400" indent="-22860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anose="02010609030101010101" pitchFamily="49" charset="-122"/>
              </a:defRPr>
            </a:lvl9pPr>
          </a:lstStyle>
          <a:p>
            <a:pPr eaLnBrk="1" hangingPunct="1"/>
            <a:r>
              <a:rPr lang="zh-CN" altLang="en-US" sz="2800" b="1" dirty="0">
                <a:latin typeface="+mn-ea"/>
                <a:ea typeface="+mn-ea"/>
              </a:rPr>
              <a:t>如果负载为</a:t>
            </a:r>
            <a:r>
              <a:rPr lang="zh-CN" altLang="en-US" sz="2800" b="1" dirty="0">
                <a:solidFill>
                  <a:srgbClr val="FF0000"/>
                </a:solidFill>
                <a:latin typeface="+mn-ea"/>
                <a:ea typeface="+mn-ea"/>
              </a:rPr>
              <a:t>纯电阻</a:t>
            </a:r>
            <a:r>
              <a:rPr lang="zh-CN" altLang="en-US" sz="2800" b="1" dirty="0">
                <a:latin typeface="+mn-ea"/>
                <a:ea typeface="+mn-ea"/>
              </a:rPr>
              <a:t>，只有在</a:t>
            </a:r>
            <a:r>
              <a:rPr lang="zh-CN" altLang="en-US" sz="2800" b="1" dirty="0">
                <a:solidFill>
                  <a:srgbClr val="FF0000"/>
                </a:solidFill>
                <a:latin typeface="+mn-ea"/>
                <a:ea typeface="+mn-ea"/>
              </a:rPr>
              <a:t>模匹配</a:t>
            </a:r>
            <a:r>
              <a:rPr lang="zh-CN" altLang="en-US" sz="2800" b="1" dirty="0">
                <a:latin typeface="+mn-ea"/>
                <a:ea typeface="+mn-ea"/>
              </a:rPr>
              <a:t>的时候，负载才能获得</a:t>
            </a:r>
            <a:r>
              <a:rPr lang="zh-CN" altLang="en-US" sz="2800" b="1" dirty="0">
                <a:solidFill>
                  <a:srgbClr val="FF0000"/>
                </a:solidFill>
                <a:latin typeface="+mn-ea"/>
                <a:ea typeface="+mn-ea"/>
              </a:rPr>
              <a:t>最大功率</a:t>
            </a:r>
            <a:r>
              <a:rPr lang="zh-CN" altLang="en-US" sz="2800" b="1" dirty="0">
                <a:latin typeface="+mn-ea"/>
                <a:ea typeface="+mn-ea"/>
              </a:rPr>
              <a:t>。</a:t>
            </a:r>
          </a:p>
        </p:txBody>
      </p:sp>
    </p:spTree>
    <p:custDataLst>
      <p:tags r:id="rId2"/>
    </p:custDataLst>
    <p:extLst>
      <p:ext uri="{BB962C8B-B14F-4D97-AF65-F5344CB8AC3E}">
        <p14:creationId xmlns:p14="http://schemas.microsoft.com/office/powerpoint/2010/main" val="22067855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17" presetClass="entr" presetSubtype="10"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8" presetClass="entr" presetSubtype="0" accel="50000" fill="hold" grpId="0" nodeType="clickEffect">
                                  <p:stCondLst>
                                    <p:cond delay="0"/>
                                  </p:stCondLst>
                                  <p:iterate type="lt">
                                    <p:tmPct val="50000"/>
                                  </p:iterate>
                                  <p:childTnLst>
                                    <p:set>
                                      <p:cBhvr>
                                        <p:cTn id="22" dur="1" fill="hold">
                                          <p:stCondLst>
                                            <p:cond delay="0"/>
                                          </p:stCondLst>
                                        </p:cTn>
                                        <p:tgtEl>
                                          <p:spTgt spid="46"/>
                                        </p:tgtEl>
                                        <p:attrNameLst>
                                          <p:attrName>style.visibility</p:attrName>
                                        </p:attrNameLst>
                                      </p:cBhvr>
                                      <p:to>
                                        <p:strVal val="visible"/>
                                      </p:to>
                                    </p:set>
                                    <p:set>
                                      <p:cBhvr>
                                        <p:cTn id="23" dur="455" fill="hold">
                                          <p:stCondLst>
                                            <p:cond delay="0"/>
                                          </p:stCondLst>
                                        </p:cTn>
                                        <p:tgtEl>
                                          <p:spTgt spid="46"/>
                                        </p:tgtEl>
                                        <p:attrNameLst>
                                          <p:attrName>style.rotation</p:attrName>
                                        </p:attrNameLst>
                                      </p:cBhvr>
                                      <p:to>
                                        <p:strVal val="-45.0"/>
                                      </p:to>
                                    </p:set>
                                    <p:anim calcmode="lin" valueType="num">
                                      <p:cBhvr>
                                        <p:cTn id="24" dur="455" fill="hold">
                                          <p:stCondLst>
                                            <p:cond delay="455"/>
                                          </p:stCondLst>
                                        </p:cTn>
                                        <p:tgtEl>
                                          <p:spTgt spid="46"/>
                                        </p:tgtEl>
                                        <p:attrNameLst>
                                          <p:attrName>style.rotation</p:attrName>
                                        </p:attrNameLst>
                                      </p:cBhvr>
                                      <p:tavLst>
                                        <p:tav tm="0">
                                          <p:val>
                                            <p:fltVal val="-45"/>
                                          </p:val>
                                        </p:tav>
                                        <p:tav tm="69900">
                                          <p:val>
                                            <p:fltVal val="45"/>
                                          </p:val>
                                        </p:tav>
                                        <p:tav tm="100000">
                                          <p:val>
                                            <p:fltVal val="0"/>
                                          </p:val>
                                        </p:tav>
                                      </p:tavLst>
                                    </p:anim>
                                    <p:anim calcmode="lin" valueType="num">
                                      <p:cBhvr>
                                        <p:cTn id="25" dur="455" fill="hold">
                                          <p:stCondLst>
                                            <p:cond delay="0"/>
                                          </p:stCondLst>
                                        </p:cTn>
                                        <p:tgtEl>
                                          <p:spTgt spid="46"/>
                                        </p:tgtEl>
                                        <p:attrNameLst>
                                          <p:attrName>ppt_y</p:attrName>
                                        </p:attrNameLst>
                                      </p:cBhvr>
                                      <p:tavLst>
                                        <p:tav tm="0">
                                          <p:val>
                                            <p:strVal val="#ppt_y-1"/>
                                          </p:val>
                                        </p:tav>
                                        <p:tav tm="100000">
                                          <p:val>
                                            <p:strVal val="#ppt_y-(0.354*#ppt_w-0.172*#ppt_h)"/>
                                          </p:val>
                                        </p:tav>
                                      </p:tavLst>
                                    </p:anim>
                                    <p:anim calcmode="lin" valueType="num">
                                      <p:cBhvr>
                                        <p:cTn id="26" dur="156" decel="50000" autoRev="1" fill="hold">
                                          <p:stCondLst>
                                            <p:cond delay="455"/>
                                          </p:stCondLst>
                                        </p:cTn>
                                        <p:tgtEl>
                                          <p:spTgt spid="46"/>
                                        </p:tgtEl>
                                        <p:attrNameLst>
                                          <p:attrName>ppt_y</p:attrName>
                                        </p:attrNameLst>
                                      </p:cBhvr>
                                      <p:tavLst>
                                        <p:tav tm="0">
                                          <p:val>
                                            <p:strVal val="#ppt_y-(0.354*#ppt_w-0.172*#ppt_h)"/>
                                          </p:val>
                                        </p:tav>
                                        <p:tav tm="100000">
                                          <p:val>
                                            <p:strVal val="#ppt_y-(0.354*#ppt_w-0.172*#ppt_h)-#ppt_h/2"/>
                                          </p:val>
                                        </p:tav>
                                      </p:tavLst>
                                    </p:anim>
                                    <p:anim calcmode="lin" valueType="num">
                                      <p:cBhvr>
                                        <p:cTn id="27" dur="136" fill="hold">
                                          <p:stCondLst>
                                            <p:cond delay="864"/>
                                          </p:stCondLst>
                                        </p:cTn>
                                        <p:tgtEl>
                                          <p:spTgt spid="46"/>
                                        </p:tgtEl>
                                        <p:attrNameLst>
                                          <p:attrName>ppt_y</p:attrName>
                                        </p:attrNameLst>
                                      </p:cBhvr>
                                      <p:tavLst>
                                        <p:tav tm="0">
                                          <p:val>
                                            <p:strVal val="#ppt_y-(0.354*#ppt_w-0.172*#ppt_h)"/>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p:cTn id="32" dur="500" fill="hold"/>
                                        <p:tgtEl>
                                          <p:spTgt spid="31"/>
                                        </p:tgtEl>
                                        <p:attrNameLst>
                                          <p:attrName>ppt_w</p:attrName>
                                        </p:attrNameLst>
                                      </p:cBhvr>
                                      <p:tavLst>
                                        <p:tav tm="0">
                                          <p:val>
                                            <p:fltVal val="0"/>
                                          </p:val>
                                        </p:tav>
                                        <p:tav tm="100000">
                                          <p:val>
                                            <p:strVal val="#ppt_w"/>
                                          </p:val>
                                        </p:tav>
                                      </p:tavLst>
                                    </p:anim>
                                    <p:anim calcmode="lin" valueType="num">
                                      <p:cBhvr>
                                        <p:cTn id="33" dur="500" fill="hold"/>
                                        <p:tgtEl>
                                          <p:spTgt spid="31"/>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slide(fromLeft)">
                                      <p:cBhvr>
                                        <p:cTn id="38" dur="500"/>
                                        <p:tgtEl>
                                          <p:spTgt spid="47"/>
                                        </p:tgtEl>
                                      </p:cBhvr>
                                    </p:animEffect>
                                  </p:childTnLst>
                                </p:cTn>
                              </p:par>
                            </p:childTnLst>
                          </p:cTn>
                        </p:par>
                        <p:par>
                          <p:cTn id="39" fill="hold">
                            <p:stCondLst>
                              <p:cond delay="500"/>
                            </p:stCondLst>
                            <p:childTnLst>
                              <p:par>
                                <p:cTn id="40" presetID="17" presetClass="entr" presetSubtype="10" fill="hold" grpId="0" nodeType="afterEffect">
                                  <p:stCondLst>
                                    <p:cond delay="0"/>
                                  </p:stCondLst>
                                  <p:childTnLst>
                                    <p:set>
                                      <p:cBhvr>
                                        <p:cTn id="41" dur="1" fill="hold">
                                          <p:stCondLst>
                                            <p:cond delay="0"/>
                                          </p:stCondLst>
                                        </p:cTn>
                                        <p:tgtEl>
                                          <p:spTgt spid="48"/>
                                        </p:tgtEl>
                                        <p:attrNameLst>
                                          <p:attrName>style.visibility</p:attrName>
                                        </p:attrNameLst>
                                      </p:cBhvr>
                                      <p:to>
                                        <p:strVal val="visible"/>
                                      </p:to>
                                    </p:set>
                                    <p:anim calcmode="lin" valueType="num">
                                      <p:cBhvr>
                                        <p:cTn id="42" dur="500" fill="hold"/>
                                        <p:tgtEl>
                                          <p:spTgt spid="48"/>
                                        </p:tgtEl>
                                        <p:attrNameLst>
                                          <p:attrName>ppt_w</p:attrName>
                                        </p:attrNameLst>
                                      </p:cBhvr>
                                      <p:tavLst>
                                        <p:tav tm="0">
                                          <p:val>
                                            <p:fltVal val="0"/>
                                          </p:val>
                                        </p:tav>
                                        <p:tav tm="100000">
                                          <p:val>
                                            <p:strVal val="#ppt_w"/>
                                          </p:val>
                                        </p:tav>
                                      </p:tavLst>
                                    </p:anim>
                                    <p:anim calcmode="lin" valueType="num">
                                      <p:cBhvr>
                                        <p:cTn id="43" dur="500" fill="hold"/>
                                        <p:tgtEl>
                                          <p:spTgt spid="48"/>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left)">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anim calcmode="lin" valueType="num">
                                      <p:cBhvr>
                                        <p:cTn id="53" dur="500" fill="hold"/>
                                        <p:tgtEl>
                                          <p:spTgt spid="51"/>
                                        </p:tgtEl>
                                        <p:attrNameLst>
                                          <p:attrName>ppt_w</p:attrName>
                                        </p:attrNameLst>
                                      </p:cBhvr>
                                      <p:tavLst>
                                        <p:tav tm="0">
                                          <p:val>
                                            <p:fltVal val="0"/>
                                          </p:val>
                                        </p:tav>
                                        <p:tav tm="100000">
                                          <p:val>
                                            <p:strVal val="#ppt_w"/>
                                          </p:val>
                                        </p:tav>
                                      </p:tavLst>
                                    </p:anim>
                                    <p:anim calcmode="lin" valueType="num">
                                      <p:cBhvr>
                                        <p:cTn id="54" dur="500" fill="hold"/>
                                        <p:tgtEl>
                                          <p:spTgt spid="51"/>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38" presetClass="entr" presetSubtype="0" accel="50000" fill="hold" grpId="0" nodeType="clickEffect">
                                  <p:stCondLst>
                                    <p:cond delay="0"/>
                                  </p:stCondLst>
                                  <p:iterate type="lt">
                                    <p:tmPct val="50000"/>
                                  </p:iterate>
                                  <p:childTnLst>
                                    <p:set>
                                      <p:cBhvr>
                                        <p:cTn id="58" dur="1" fill="hold">
                                          <p:stCondLst>
                                            <p:cond delay="0"/>
                                          </p:stCondLst>
                                        </p:cTn>
                                        <p:tgtEl>
                                          <p:spTgt spid="52"/>
                                        </p:tgtEl>
                                        <p:attrNameLst>
                                          <p:attrName>style.visibility</p:attrName>
                                        </p:attrNameLst>
                                      </p:cBhvr>
                                      <p:to>
                                        <p:strVal val="visible"/>
                                      </p:to>
                                    </p:set>
                                    <p:set>
                                      <p:cBhvr>
                                        <p:cTn id="59" dur="455" fill="hold">
                                          <p:stCondLst>
                                            <p:cond delay="0"/>
                                          </p:stCondLst>
                                        </p:cTn>
                                        <p:tgtEl>
                                          <p:spTgt spid="52"/>
                                        </p:tgtEl>
                                        <p:attrNameLst>
                                          <p:attrName>style.rotation</p:attrName>
                                        </p:attrNameLst>
                                      </p:cBhvr>
                                      <p:to>
                                        <p:strVal val="-45.0"/>
                                      </p:to>
                                    </p:set>
                                    <p:anim calcmode="lin" valueType="num">
                                      <p:cBhvr>
                                        <p:cTn id="60" dur="455" fill="hold">
                                          <p:stCondLst>
                                            <p:cond delay="455"/>
                                          </p:stCondLst>
                                        </p:cTn>
                                        <p:tgtEl>
                                          <p:spTgt spid="52"/>
                                        </p:tgtEl>
                                        <p:attrNameLst>
                                          <p:attrName>style.rotation</p:attrName>
                                        </p:attrNameLst>
                                      </p:cBhvr>
                                      <p:tavLst>
                                        <p:tav tm="0">
                                          <p:val>
                                            <p:fltVal val="-45"/>
                                          </p:val>
                                        </p:tav>
                                        <p:tav tm="69900">
                                          <p:val>
                                            <p:fltVal val="45"/>
                                          </p:val>
                                        </p:tav>
                                        <p:tav tm="100000">
                                          <p:val>
                                            <p:fltVal val="0"/>
                                          </p:val>
                                        </p:tav>
                                      </p:tavLst>
                                    </p:anim>
                                    <p:anim calcmode="lin" valueType="num">
                                      <p:cBhvr>
                                        <p:cTn id="61" dur="455" fill="hold">
                                          <p:stCondLst>
                                            <p:cond delay="0"/>
                                          </p:stCondLst>
                                        </p:cTn>
                                        <p:tgtEl>
                                          <p:spTgt spid="52"/>
                                        </p:tgtEl>
                                        <p:attrNameLst>
                                          <p:attrName>ppt_y</p:attrName>
                                        </p:attrNameLst>
                                      </p:cBhvr>
                                      <p:tavLst>
                                        <p:tav tm="0">
                                          <p:val>
                                            <p:strVal val="#ppt_y-1"/>
                                          </p:val>
                                        </p:tav>
                                        <p:tav tm="100000">
                                          <p:val>
                                            <p:strVal val="#ppt_y-(0.354*#ppt_w-0.172*#ppt_h)"/>
                                          </p:val>
                                        </p:tav>
                                      </p:tavLst>
                                    </p:anim>
                                    <p:anim calcmode="lin" valueType="num">
                                      <p:cBhvr>
                                        <p:cTn id="62" dur="156" decel="50000" autoRev="1" fill="hold">
                                          <p:stCondLst>
                                            <p:cond delay="455"/>
                                          </p:stCondLst>
                                        </p:cTn>
                                        <p:tgtEl>
                                          <p:spTgt spid="52"/>
                                        </p:tgtEl>
                                        <p:attrNameLst>
                                          <p:attrName>ppt_y</p:attrName>
                                        </p:attrNameLst>
                                      </p:cBhvr>
                                      <p:tavLst>
                                        <p:tav tm="0">
                                          <p:val>
                                            <p:strVal val="#ppt_y-(0.354*#ppt_w-0.172*#ppt_h)"/>
                                          </p:val>
                                        </p:tav>
                                        <p:tav tm="100000">
                                          <p:val>
                                            <p:strVal val="#ppt_y-(0.354*#ppt_w-0.172*#ppt_h)-#ppt_h/2"/>
                                          </p:val>
                                        </p:tav>
                                      </p:tavLst>
                                    </p:anim>
                                    <p:anim calcmode="lin" valueType="num">
                                      <p:cBhvr>
                                        <p:cTn id="63" dur="136" fill="hold">
                                          <p:stCondLst>
                                            <p:cond delay="864"/>
                                          </p:stCondLst>
                                        </p:cTn>
                                        <p:tgtEl>
                                          <p:spTgt spid="52"/>
                                        </p:tgtEl>
                                        <p:attrNameLst>
                                          <p:attrName>ppt_y</p:attrName>
                                        </p:attrNameLst>
                                      </p:cBhvr>
                                      <p:tavLst>
                                        <p:tav tm="0">
                                          <p:val>
                                            <p:strVal val="#ppt_y-(0.354*#ppt_w-0.172*#ppt_h)"/>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left)">
                                      <p:cBhvr>
                                        <p:cTn id="6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6" grpId="0"/>
      <p:bldP spid="47" grpId="0" animBg="1"/>
      <p:bldP spid="48" grpId="0"/>
      <p:bldP spid="49" grpId="0"/>
      <p:bldP spid="52" grpId="0" animBg="1"/>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sp>
        <p:nvSpPr>
          <p:cNvPr id="18" name="文本框 17">
            <a:extLst>
              <a:ext uri="{FF2B5EF4-FFF2-40B4-BE49-F238E27FC236}">
                <a16:creationId xmlns:a16="http://schemas.microsoft.com/office/drawing/2014/main" id="{948A60DE-A640-471C-AB95-749042459E1E}"/>
              </a:ext>
            </a:extLst>
          </p:cNvPr>
          <p:cNvSpPr txBox="1"/>
          <p:nvPr/>
        </p:nvSpPr>
        <p:spPr>
          <a:xfrm>
            <a:off x="541538" y="804277"/>
            <a:ext cx="11123720" cy="646331"/>
          </a:xfrm>
          <a:prstGeom prst="rect">
            <a:avLst/>
          </a:prstGeom>
          <a:noFill/>
        </p:spPr>
        <p:txBody>
          <a:bodyPr wrap="square" rtlCol="0">
            <a:spAutoFit/>
          </a:bodyPr>
          <a:lstStyle/>
          <a:p>
            <a:r>
              <a:rPr lang="zh-CN" altLang="en-US" sz="3600" b="1" dirty="0">
                <a:solidFill>
                  <a:srgbClr val="FF0000"/>
                </a:solidFill>
              </a:rPr>
              <a:t>有效值</a:t>
            </a:r>
          </a:p>
        </p:txBody>
      </p:sp>
      <p:sp>
        <p:nvSpPr>
          <p:cNvPr id="8" name="文本框 7">
            <a:extLst>
              <a:ext uri="{FF2B5EF4-FFF2-40B4-BE49-F238E27FC236}">
                <a16:creationId xmlns:a16="http://schemas.microsoft.com/office/drawing/2014/main" id="{1D91C206-77A0-47B2-9183-C67CC70BAEF8}"/>
              </a:ext>
            </a:extLst>
          </p:cNvPr>
          <p:cNvSpPr txBox="1"/>
          <p:nvPr/>
        </p:nvSpPr>
        <p:spPr>
          <a:xfrm>
            <a:off x="541538" y="1850718"/>
            <a:ext cx="11123720" cy="523220"/>
          </a:xfrm>
          <a:prstGeom prst="rect">
            <a:avLst/>
          </a:prstGeom>
          <a:noFill/>
        </p:spPr>
        <p:txBody>
          <a:bodyPr wrap="square" rtlCol="0">
            <a:spAutoFit/>
          </a:bodyPr>
          <a:lstStyle/>
          <a:p>
            <a:r>
              <a:rPr lang="en-US" altLang="zh-CN" sz="2800" b="1" dirty="0">
                <a:solidFill>
                  <a:srgbClr val="FF0000"/>
                </a:solidFill>
                <a:latin typeface="+mn-ea"/>
              </a:rPr>
              <a:t>1</a:t>
            </a:r>
            <a:r>
              <a:rPr lang="zh-CN" altLang="en-US" sz="2800" b="1" dirty="0">
                <a:solidFill>
                  <a:srgbClr val="FF0000"/>
                </a:solidFill>
                <a:latin typeface="+mn-ea"/>
              </a:rPr>
              <a:t>、定义</a:t>
            </a:r>
            <a:endParaRPr lang="zh-CN" altLang="en-US" sz="2800" b="1" dirty="0">
              <a:latin typeface="+mn-ea"/>
            </a:endParaRPr>
          </a:p>
        </p:txBody>
      </p:sp>
      <p:sp>
        <p:nvSpPr>
          <p:cNvPr id="9" name="文本框 8">
            <a:extLst>
              <a:ext uri="{FF2B5EF4-FFF2-40B4-BE49-F238E27FC236}">
                <a16:creationId xmlns:a16="http://schemas.microsoft.com/office/drawing/2014/main" id="{7FEDB6E0-B904-452A-A303-8D39747C59B7}"/>
              </a:ext>
            </a:extLst>
          </p:cNvPr>
          <p:cNvSpPr txBox="1"/>
          <p:nvPr/>
        </p:nvSpPr>
        <p:spPr>
          <a:xfrm>
            <a:off x="541538" y="2474893"/>
            <a:ext cx="11123720" cy="1384995"/>
          </a:xfrm>
          <a:prstGeom prst="rect">
            <a:avLst/>
          </a:prstGeom>
          <a:noFill/>
        </p:spPr>
        <p:txBody>
          <a:bodyPr wrap="square" rtlCol="0">
            <a:spAutoFit/>
          </a:bodyPr>
          <a:lstStyle/>
          <a:p>
            <a:r>
              <a:rPr lang="zh-CN" altLang="en-US" sz="2800" b="1" dirty="0">
                <a:latin typeface="+mn-ea"/>
              </a:rPr>
              <a:t>    交流电流 </a:t>
            </a:r>
            <a:r>
              <a:rPr lang="en-US" altLang="zh-CN" sz="2800" b="1" i="1" dirty="0" err="1">
                <a:latin typeface="+mn-ea"/>
              </a:rPr>
              <a:t>i</a:t>
            </a:r>
            <a:r>
              <a:rPr lang="en-US" altLang="zh-CN" sz="2800" b="1" i="1" dirty="0">
                <a:latin typeface="+mn-ea"/>
              </a:rPr>
              <a:t> </a:t>
            </a:r>
            <a:r>
              <a:rPr lang="zh-CN" altLang="en-US" sz="2800" b="1" dirty="0">
                <a:latin typeface="+mn-ea"/>
              </a:rPr>
              <a:t>通过电阻</a:t>
            </a:r>
            <a:r>
              <a:rPr lang="en-US" altLang="zh-CN" sz="2800" b="1" i="1" dirty="0">
                <a:latin typeface="+mn-ea"/>
              </a:rPr>
              <a:t>R</a:t>
            </a:r>
            <a:r>
              <a:rPr lang="zh-CN" altLang="en-US" sz="2800" b="1" dirty="0">
                <a:latin typeface="+mn-ea"/>
              </a:rPr>
              <a:t>在一个周期 </a:t>
            </a:r>
            <a:r>
              <a:rPr lang="en-US" altLang="zh-CN" sz="2800" b="1" i="1" dirty="0">
                <a:latin typeface="+mn-ea"/>
              </a:rPr>
              <a:t>T </a:t>
            </a:r>
            <a:r>
              <a:rPr lang="zh-CN" altLang="en-US" sz="2800" b="1" dirty="0">
                <a:latin typeface="+mn-ea"/>
              </a:rPr>
              <a:t>内产生的热量，如果与某一直流电流 </a:t>
            </a:r>
            <a:r>
              <a:rPr lang="en-US" altLang="zh-CN" sz="2800" b="1" i="1" dirty="0">
                <a:latin typeface="+mn-ea"/>
              </a:rPr>
              <a:t>I </a:t>
            </a:r>
            <a:r>
              <a:rPr lang="zh-CN" altLang="en-US" sz="2800" b="1" dirty="0">
                <a:latin typeface="+mn-ea"/>
              </a:rPr>
              <a:t>通过同一电阻在相同时间内所产生的热量相等，则</a:t>
            </a:r>
            <a:r>
              <a:rPr lang="zh-CN" altLang="en-US" sz="2800" b="1" dirty="0">
                <a:solidFill>
                  <a:srgbClr val="FF0000"/>
                </a:solidFill>
                <a:latin typeface="+mn-ea"/>
              </a:rPr>
              <a:t>称这个直流电流值 </a:t>
            </a:r>
            <a:r>
              <a:rPr lang="en-US" altLang="zh-CN" sz="2800" b="1" i="1" dirty="0">
                <a:solidFill>
                  <a:srgbClr val="FF0000"/>
                </a:solidFill>
                <a:latin typeface="+mn-ea"/>
              </a:rPr>
              <a:t>I </a:t>
            </a:r>
            <a:r>
              <a:rPr lang="zh-CN" altLang="en-US" sz="2800" b="1" dirty="0">
                <a:solidFill>
                  <a:srgbClr val="FF0000"/>
                </a:solidFill>
                <a:latin typeface="+mn-ea"/>
              </a:rPr>
              <a:t>是该交流电流 </a:t>
            </a:r>
            <a:r>
              <a:rPr lang="en-US" altLang="zh-CN" sz="2800" b="1" i="1" dirty="0" err="1">
                <a:solidFill>
                  <a:srgbClr val="FF0000"/>
                </a:solidFill>
                <a:latin typeface="+mn-ea"/>
              </a:rPr>
              <a:t>i</a:t>
            </a:r>
            <a:r>
              <a:rPr lang="en-US" altLang="zh-CN" sz="2800" b="1" i="1" dirty="0">
                <a:solidFill>
                  <a:srgbClr val="FF0000"/>
                </a:solidFill>
                <a:latin typeface="+mn-ea"/>
              </a:rPr>
              <a:t> </a:t>
            </a:r>
            <a:r>
              <a:rPr lang="zh-CN" altLang="en-US" sz="2800" b="1" dirty="0">
                <a:solidFill>
                  <a:srgbClr val="FF0000"/>
                </a:solidFill>
                <a:latin typeface="+mn-ea"/>
              </a:rPr>
              <a:t>的有效值。</a:t>
            </a:r>
            <a:endParaRPr lang="zh-CN" altLang="en-US" sz="2800" b="1" dirty="0">
              <a:latin typeface="+mn-ea"/>
            </a:endParaRPr>
          </a:p>
        </p:txBody>
      </p:sp>
      <p:graphicFrame>
        <p:nvGraphicFramePr>
          <p:cNvPr id="2" name="对象 1">
            <a:extLst>
              <a:ext uri="{FF2B5EF4-FFF2-40B4-BE49-F238E27FC236}">
                <a16:creationId xmlns:a16="http://schemas.microsoft.com/office/drawing/2014/main" id="{1F8B1199-92C9-499A-8DB6-F448AB4872A8}"/>
              </a:ext>
            </a:extLst>
          </p:cNvPr>
          <p:cNvGraphicFramePr>
            <a:graphicFrameLocks noChangeAspect="1"/>
          </p:cNvGraphicFramePr>
          <p:nvPr>
            <p:extLst>
              <p:ext uri="{D42A27DB-BD31-4B8C-83A1-F6EECF244321}">
                <p14:modId xmlns:p14="http://schemas.microsoft.com/office/powerpoint/2010/main" val="653719143"/>
              </p:ext>
            </p:extLst>
          </p:nvPr>
        </p:nvGraphicFramePr>
        <p:xfrm>
          <a:off x="2727325" y="3960843"/>
          <a:ext cx="2505075" cy="962025"/>
        </p:xfrm>
        <a:graphic>
          <a:graphicData uri="http://schemas.openxmlformats.org/presentationml/2006/ole">
            <mc:AlternateContent xmlns:mc="http://schemas.openxmlformats.org/markup-compatibility/2006">
              <mc:Choice xmlns:v="urn:schemas-microsoft-com:vml" Requires="v">
                <p:oleObj spid="_x0000_s111826" name="Equation" r:id="rId5" imgW="2505100" imgH="962102" progId="Equation.DSMT4">
                  <p:embed/>
                </p:oleObj>
              </mc:Choice>
              <mc:Fallback>
                <p:oleObj name="Equation" r:id="rId5" imgW="2505100" imgH="962102" progId="Equation.DSMT4">
                  <p:embed/>
                  <p:pic>
                    <p:nvPicPr>
                      <p:cNvPr id="0" name=""/>
                      <p:cNvPicPr/>
                      <p:nvPr/>
                    </p:nvPicPr>
                    <p:blipFill>
                      <a:blip r:embed="rId6"/>
                      <a:stretch>
                        <a:fillRect/>
                      </a:stretch>
                    </p:blipFill>
                    <p:spPr>
                      <a:xfrm>
                        <a:off x="2727325" y="3960843"/>
                        <a:ext cx="2505075" cy="962025"/>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2A73FFDD-BAD3-48D3-972E-61415A823487}"/>
              </a:ext>
            </a:extLst>
          </p:cNvPr>
          <p:cNvGraphicFramePr>
            <a:graphicFrameLocks noChangeAspect="1"/>
          </p:cNvGraphicFramePr>
          <p:nvPr>
            <p:extLst>
              <p:ext uri="{D42A27DB-BD31-4B8C-83A1-F6EECF244321}">
                <p14:modId xmlns:p14="http://schemas.microsoft.com/office/powerpoint/2010/main" val="4009097513"/>
              </p:ext>
            </p:extLst>
          </p:nvPr>
        </p:nvGraphicFramePr>
        <p:xfrm>
          <a:off x="5524500" y="3960843"/>
          <a:ext cx="2693667" cy="962024"/>
        </p:xfrm>
        <a:graphic>
          <a:graphicData uri="http://schemas.openxmlformats.org/presentationml/2006/ole">
            <mc:AlternateContent xmlns:mc="http://schemas.openxmlformats.org/markup-compatibility/2006">
              <mc:Choice xmlns:v="urn:schemas-microsoft-com:vml" Requires="v">
                <p:oleObj spid="_x0000_s111827" name="Equation" r:id="rId7" imgW="1066680" imgH="380880" progId="Equation.DSMT4">
                  <p:embed/>
                </p:oleObj>
              </mc:Choice>
              <mc:Fallback>
                <p:oleObj name="Equation" r:id="rId7" imgW="1066680" imgH="380880" progId="Equation.DSMT4">
                  <p:embed/>
                  <p:pic>
                    <p:nvPicPr>
                      <p:cNvPr id="0" name=""/>
                      <p:cNvPicPr/>
                      <p:nvPr/>
                    </p:nvPicPr>
                    <p:blipFill>
                      <a:blip r:embed="rId8"/>
                      <a:stretch>
                        <a:fillRect/>
                      </a:stretch>
                    </p:blipFill>
                    <p:spPr>
                      <a:xfrm>
                        <a:off x="5524500" y="3960843"/>
                        <a:ext cx="2693667" cy="962024"/>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D9A62AA8-12FD-45A4-9D2E-DD6ED83A2B64}"/>
              </a:ext>
            </a:extLst>
          </p:cNvPr>
          <p:cNvSpPr>
            <a:spLocks noChangeArrowheads="1"/>
          </p:cNvSpPr>
          <p:nvPr/>
        </p:nvSpPr>
        <p:spPr bwMode="auto">
          <a:xfrm>
            <a:off x="541539" y="5276850"/>
            <a:ext cx="11123719" cy="946150"/>
          </a:xfrm>
          <a:prstGeom prst="rect">
            <a:avLst/>
          </a:prstGeom>
          <a:noFill/>
          <a:ln w="9525">
            <a:noFill/>
            <a:miter lim="800000"/>
            <a:headEnd/>
            <a:tailEnd/>
          </a:ln>
          <a:effectLst/>
        </p:spPr>
        <p:txBody>
          <a:bodyPr wrap="square" anchor="ctr">
            <a:spAutoFit/>
          </a:bodyPr>
          <a:lstStyle/>
          <a:p>
            <a:pPr>
              <a:defRPr/>
            </a:pPr>
            <a:r>
              <a:rPr lang="en-US" altLang="zh-CN" sz="2800" b="1" dirty="0">
                <a:effectLst>
                  <a:outerShdw blurRad="38100" dist="38100" dir="2700000" algn="tl">
                    <a:srgbClr val="C0C0C0"/>
                  </a:outerShdw>
                </a:effectLst>
                <a:latin typeface="Arial" charset="0"/>
              </a:rPr>
              <a:t>      </a:t>
            </a:r>
            <a:r>
              <a:rPr lang="zh-CN" altLang="en-US" sz="2800" b="1" dirty="0">
                <a:latin typeface="+mn-ea"/>
              </a:rPr>
              <a:t>周期电流的有效值等于它的瞬时值的平方在一周期内的平均值的平方根。 </a:t>
            </a:r>
          </a:p>
        </p:txBody>
      </p:sp>
    </p:spTree>
    <p:custDataLst>
      <p:tags r:id="rId2"/>
    </p:custDataLst>
    <p:extLst>
      <p:ext uri="{BB962C8B-B14F-4D97-AF65-F5344CB8AC3E}">
        <p14:creationId xmlns:p14="http://schemas.microsoft.com/office/powerpoint/2010/main" val="30708820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p:bldP spid="9"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727676" y="404167"/>
            <a:ext cx="2736647"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latin typeface="Agency FB" panose="020B0503020202020204" pitchFamily="34" charset="0"/>
              </a:rPr>
              <a:t>4.1 </a:t>
            </a:r>
            <a:r>
              <a:rPr lang="zh-CN" altLang="en-US" sz="2000" dirty="0">
                <a:latin typeface="Agency FB" panose="020B0503020202020204" pitchFamily="34" charset="0"/>
              </a:rPr>
              <a:t>正弦信号的基本概念</a:t>
            </a:r>
          </a:p>
        </p:txBody>
      </p:sp>
      <p:sp>
        <p:nvSpPr>
          <p:cNvPr id="8" name="文本框 7">
            <a:extLst>
              <a:ext uri="{FF2B5EF4-FFF2-40B4-BE49-F238E27FC236}">
                <a16:creationId xmlns:a16="http://schemas.microsoft.com/office/drawing/2014/main" id="{1D91C206-77A0-47B2-9183-C67CC70BAEF8}"/>
              </a:ext>
            </a:extLst>
          </p:cNvPr>
          <p:cNvSpPr txBox="1"/>
          <p:nvPr/>
        </p:nvSpPr>
        <p:spPr>
          <a:xfrm>
            <a:off x="541538" y="905232"/>
            <a:ext cx="11123720" cy="523220"/>
          </a:xfrm>
          <a:prstGeom prst="rect">
            <a:avLst/>
          </a:prstGeom>
          <a:noFill/>
        </p:spPr>
        <p:txBody>
          <a:bodyPr wrap="square" rtlCol="0">
            <a:spAutoFit/>
          </a:bodyPr>
          <a:lstStyle/>
          <a:p>
            <a:r>
              <a:rPr lang="en-US" altLang="zh-CN" sz="2800" b="1" dirty="0">
                <a:solidFill>
                  <a:srgbClr val="FF0000"/>
                </a:solidFill>
                <a:latin typeface="+mn-ea"/>
              </a:rPr>
              <a:t>2</a:t>
            </a:r>
            <a:r>
              <a:rPr lang="zh-CN" altLang="en-US" sz="2800" b="1" dirty="0">
                <a:solidFill>
                  <a:srgbClr val="FF0000"/>
                </a:solidFill>
                <a:latin typeface="+mn-ea"/>
              </a:rPr>
              <a:t>、正弦电流、电压有效值</a:t>
            </a:r>
            <a:endParaRPr lang="zh-CN" altLang="en-US" sz="2800" b="1" dirty="0">
              <a:latin typeface="+mn-ea"/>
            </a:endParaRPr>
          </a:p>
        </p:txBody>
      </p:sp>
      <p:grpSp>
        <p:nvGrpSpPr>
          <p:cNvPr id="5" name="组合 4">
            <a:extLst>
              <a:ext uri="{FF2B5EF4-FFF2-40B4-BE49-F238E27FC236}">
                <a16:creationId xmlns:a16="http://schemas.microsoft.com/office/drawing/2014/main" id="{4B0AA5BA-99E1-46A2-A114-CFD286AE0B84}"/>
              </a:ext>
            </a:extLst>
          </p:cNvPr>
          <p:cNvGrpSpPr/>
          <p:nvPr/>
        </p:nvGrpSpPr>
        <p:grpSpPr>
          <a:xfrm>
            <a:off x="541538" y="1635545"/>
            <a:ext cx="11123720" cy="523220"/>
            <a:chOff x="541538" y="1529407"/>
            <a:chExt cx="11123720" cy="523220"/>
          </a:xfrm>
        </p:grpSpPr>
        <p:sp>
          <p:nvSpPr>
            <p:cNvPr id="9" name="文本框 8">
              <a:extLst>
                <a:ext uri="{FF2B5EF4-FFF2-40B4-BE49-F238E27FC236}">
                  <a16:creationId xmlns:a16="http://schemas.microsoft.com/office/drawing/2014/main" id="{7FEDB6E0-B904-452A-A303-8D39747C59B7}"/>
                </a:ext>
              </a:extLst>
            </p:cNvPr>
            <p:cNvSpPr txBox="1"/>
            <p:nvPr/>
          </p:nvSpPr>
          <p:spPr>
            <a:xfrm>
              <a:off x="541538" y="1529407"/>
              <a:ext cx="11123720" cy="523220"/>
            </a:xfrm>
            <a:prstGeom prst="rect">
              <a:avLst/>
            </a:prstGeom>
            <a:noFill/>
          </p:spPr>
          <p:txBody>
            <a:bodyPr wrap="square" rtlCol="0">
              <a:spAutoFit/>
            </a:bodyPr>
            <a:lstStyle/>
            <a:p>
              <a:r>
                <a:rPr lang="zh-CN" altLang="en-US" sz="2800" b="1" dirty="0">
                  <a:latin typeface="+mn-ea"/>
                </a:rPr>
                <a:t>    设</a:t>
              </a:r>
            </a:p>
          </p:txBody>
        </p:sp>
        <p:graphicFrame>
          <p:nvGraphicFramePr>
            <p:cNvPr id="4" name="对象 3">
              <a:extLst>
                <a:ext uri="{FF2B5EF4-FFF2-40B4-BE49-F238E27FC236}">
                  <a16:creationId xmlns:a16="http://schemas.microsoft.com/office/drawing/2014/main" id="{E7FF8F25-82E0-466E-BB0F-4E5B11BB62D2}"/>
                </a:ext>
              </a:extLst>
            </p:cNvPr>
            <p:cNvGraphicFramePr>
              <a:graphicFrameLocks noChangeAspect="1"/>
            </p:cNvGraphicFramePr>
            <p:nvPr>
              <p:extLst>
                <p:ext uri="{D42A27DB-BD31-4B8C-83A1-F6EECF244321}">
                  <p14:modId xmlns:p14="http://schemas.microsoft.com/office/powerpoint/2010/main" val="4247042300"/>
                </p:ext>
              </p:extLst>
            </p:nvPr>
          </p:nvGraphicFramePr>
          <p:xfrm>
            <a:off x="1481138" y="1529407"/>
            <a:ext cx="3043237" cy="522409"/>
          </p:xfrm>
          <a:graphic>
            <a:graphicData uri="http://schemas.openxmlformats.org/presentationml/2006/ole">
              <mc:AlternateContent xmlns:mc="http://schemas.openxmlformats.org/markup-compatibility/2006">
                <mc:Choice xmlns:v="urn:schemas-microsoft-com:vml" Requires="v">
                  <p:oleObj spid="_x0000_s113050" name="Equation" r:id="rId5" imgW="3495502" imgH="599976" progId="Equation.DSMT4">
                    <p:embed/>
                  </p:oleObj>
                </mc:Choice>
                <mc:Fallback>
                  <p:oleObj name="Equation" r:id="rId5" imgW="3495502" imgH="599976" progId="Equation.DSMT4">
                    <p:embed/>
                    <p:pic>
                      <p:nvPicPr>
                        <p:cNvPr id="0" name=""/>
                        <p:cNvPicPr/>
                        <p:nvPr/>
                      </p:nvPicPr>
                      <p:blipFill>
                        <a:blip r:embed="rId6"/>
                        <a:stretch>
                          <a:fillRect/>
                        </a:stretch>
                      </p:blipFill>
                      <p:spPr>
                        <a:xfrm>
                          <a:off x="1481138" y="1529407"/>
                          <a:ext cx="3043237" cy="522409"/>
                        </a:xfrm>
                        <a:prstGeom prst="rect">
                          <a:avLst/>
                        </a:prstGeom>
                      </p:spPr>
                    </p:pic>
                  </p:oleObj>
                </mc:Fallback>
              </mc:AlternateContent>
            </a:graphicData>
          </a:graphic>
        </p:graphicFrame>
      </p:grpSp>
      <p:sp>
        <p:nvSpPr>
          <p:cNvPr id="13" name="文本框 12">
            <a:extLst>
              <a:ext uri="{FF2B5EF4-FFF2-40B4-BE49-F238E27FC236}">
                <a16:creationId xmlns:a16="http://schemas.microsoft.com/office/drawing/2014/main" id="{E100A5A2-1119-4C17-B02E-0B46DB4B4D96}"/>
              </a:ext>
            </a:extLst>
          </p:cNvPr>
          <p:cNvSpPr txBox="1"/>
          <p:nvPr/>
        </p:nvSpPr>
        <p:spPr>
          <a:xfrm>
            <a:off x="541538" y="2365047"/>
            <a:ext cx="11123720" cy="523220"/>
          </a:xfrm>
          <a:prstGeom prst="rect">
            <a:avLst/>
          </a:prstGeom>
          <a:noFill/>
        </p:spPr>
        <p:txBody>
          <a:bodyPr wrap="square" rtlCol="0">
            <a:spAutoFit/>
          </a:bodyPr>
          <a:lstStyle/>
          <a:p>
            <a:r>
              <a:rPr lang="zh-CN" altLang="en-US" sz="2800" b="1" dirty="0">
                <a:latin typeface="+mn-ea"/>
              </a:rPr>
              <a:t>    则有：</a:t>
            </a:r>
          </a:p>
        </p:txBody>
      </p:sp>
      <p:graphicFrame>
        <p:nvGraphicFramePr>
          <p:cNvPr id="6" name="对象 5">
            <a:extLst>
              <a:ext uri="{FF2B5EF4-FFF2-40B4-BE49-F238E27FC236}">
                <a16:creationId xmlns:a16="http://schemas.microsoft.com/office/drawing/2014/main" id="{499CF7BE-78C3-4028-8DE6-A95B16D2F1B3}"/>
              </a:ext>
            </a:extLst>
          </p:cNvPr>
          <p:cNvGraphicFramePr>
            <a:graphicFrameLocks noChangeAspect="1"/>
          </p:cNvGraphicFramePr>
          <p:nvPr>
            <p:extLst>
              <p:ext uri="{D42A27DB-BD31-4B8C-83A1-F6EECF244321}">
                <p14:modId xmlns:p14="http://schemas.microsoft.com/office/powerpoint/2010/main" val="3374438477"/>
              </p:ext>
            </p:extLst>
          </p:nvPr>
        </p:nvGraphicFramePr>
        <p:xfrm>
          <a:off x="3426617" y="2888267"/>
          <a:ext cx="5338764" cy="1040678"/>
        </p:xfrm>
        <a:graphic>
          <a:graphicData uri="http://schemas.openxmlformats.org/presentationml/2006/ole">
            <mc:AlternateContent xmlns:mc="http://schemas.openxmlformats.org/markup-compatibility/2006">
              <mc:Choice xmlns:v="urn:schemas-microsoft-com:vml" Requires="v">
                <p:oleObj spid="_x0000_s113051" name="Equation" r:id="rId7" imgW="6010102" imgH="1171410" progId="Equation.DSMT4">
                  <p:embed/>
                </p:oleObj>
              </mc:Choice>
              <mc:Fallback>
                <p:oleObj name="Equation" r:id="rId7" imgW="6010102" imgH="1171410" progId="Equation.DSMT4">
                  <p:embed/>
                  <p:pic>
                    <p:nvPicPr>
                      <p:cNvPr id="0" name=""/>
                      <p:cNvPicPr/>
                      <p:nvPr/>
                    </p:nvPicPr>
                    <p:blipFill>
                      <a:blip r:embed="rId8"/>
                      <a:stretch>
                        <a:fillRect/>
                      </a:stretch>
                    </p:blipFill>
                    <p:spPr>
                      <a:xfrm>
                        <a:off x="3426617" y="2888267"/>
                        <a:ext cx="5338764" cy="1040678"/>
                      </a:xfrm>
                      <a:prstGeom prst="rect">
                        <a:avLst/>
                      </a:prstGeom>
                    </p:spPr>
                  </p:pic>
                </p:oleObj>
              </mc:Fallback>
            </mc:AlternateContent>
          </a:graphicData>
        </a:graphic>
      </p:graphicFrame>
      <p:grpSp>
        <p:nvGrpSpPr>
          <p:cNvPr id="10" name="组合 9">
            <a:extLst>
              <a:ext uri="{FF2B5EF4-FFF2-40B4-BE49-F238E27FC236}">
                <a16:creationId xmlns:a16="http://schemas.microsoft.com/office/drawing/2014/main" id="{8197F169-E0C7-445B-B917-ADF09EC16B2C}"/>
              </a:ext>
            </a:extLst>
          </p:cNvPr>
          <p:cNvGrpSpPr/>
          <p:nvPr/>
        </p:nvGrpSpPr>
        <p:grpSpPr>
          <a:xfrm>
            <a:off x="541538" y="4284059"/>
            <a:ext cx="11123720" cy="523220"/>
            <a:chOff x="541538" y="3969734"/>
            <a:chExt cx="11123720" cy="523220"/>
          </a:xfrm>
        </p:grpSpPr>
        <p:sp>
          <p:nvSpPr>
            <p:cNvPr id="15" name="文本框 14">
              <a:extLst>
                <a:ext uri="{FF2B5EF4-FFF2-40B4-BE49-F238E27FC236}">
                  <a16:creationId xmlns:a16="http://schemas.microsoft.com/office/drawing/2014/main" id="{0B0FDEC9-A8B5-473A-8BCC-54B61770FB83}"/>
                </a:ext>
              </a:extLst>
            </p:cNvPr>
            <p:cNvSpPr txBox="1"/>
            <p:nvPr/>
          </p:nvSpPr>
          <p:spPr>
            <a:xfrm>
              <a:off x="541538" y="3969734"/>
              <a:ext cx="11123720" cy="523220"/>
            </a:xfrm>
            <a:prstGeom prst="rect">
              <a:avLst/>
            </a:prstGeom>
            <a:noFill/>
          </p:spPr>
          <p:txBody>
            <a:bodyPr wrap="square" rtlCol="0">
              <a:spAutoFit/>
            </a:bodyPr>
            <a:lstStyle/>
            <a:p>
              <a:r>
                <a:rPr lang="zh-CN" altLang="en-US" sz="2800" b="1" dirty="0">
                  <a:latin typeface="+mn-ea"/>
                </a:rPr>
                <a:t>    同理，对于正弦电压</a:t>
              </a:r>
            </a:p>
          </p:txBody>
        </p:sp>
        <p:graphicFrame>
          <p:nvGraphicFramePr>
            <p:cNvPr id="7" name="对象 6">
              <a:extLst>
                <a:ext uri="{FF2B5EF4-FFF2-40B4-BE49-F238E27FC236}">
                  <a16:creationId xmlns:a16="http://schemas.microsoft.com/office/drawing/2014/main" id="{E36CD02F-E307-4560-AEBC-BB0C2AB50103}"/>
                </a:ext>
              </a:extLst>
            </p:cNvPr>
            <p:cNvGraphicFramePr>
              <a:graphicFrameLocks noChangeAspect="1"/>
            </p:cNvGraphicFramePr>
            <p:nvPr>
              <p:extLst>
                <p:ext uri="{D42A27DB-BD31-4B8C-83A1-F6EECF244321}">
                  <p14:modId xmlns:p14="http://schemas.microsoft.com/office/powerpoint/2010/main" val="1343975129"/>
                </p:ext>
              </p:extLst>
            </p:nvPr>
          </p:nvGraphicFramePr>
          <p:xfrm>
            <a:off x="4295776" y="3974127"/>
            <a:ext cx="3257550" cy="518827"/>
          </p:xfrm>
          <a:graphic>
            <a:graphicData uri="http://schemas.openxmlformats.org/presentationml/2006/ole">
              <mc:AlternateContent xmlns:mc="http://schemas.openxmlformats.org/markup-compatibility/2006">
                <mc:Choice xmlns:v="urn:schemas-microsoft-com:vml" Requires="v">
                  <p:oleObj spid="_x0000_s113052" name="Equation" r:id="rId9" imgW="3648100" imgH="580948" progId="Equation.DSMT4">
                    <p:embed/>
                  </p:oleObj>
                </mc:Choice>
                <mc:Fallback>
                  <p:oleObj name="Equation" r:id="rId9" imgW="3648100" imgH="580948" progId="Equation.DSMT4">
                    <p:embed/>
                    <p:pic>
                      <p:nvPicPr>
                        <p:cNvPr id="0" name=""/>
                        <p:cNvPicPr/>
                        <p:nvPr/>
                      </p:nvPicPr>
                      <p:blipFill>
                        <a:blip r:embed="rId10"/>
                        <a:stretch>
                          <a:fillRect/>
                        </a:stretch>
                      </p:blipFill>
                      <p:spPr>
                        <a:xfrm>
                          <a:off x="4295776" y="3974127"/>
                          <a:ext cx="3257550" cy="518827"/>
                        </a:xfrm>
                        <a:prstGeom prst="rect">
                          <a:avLst/>
                        </a:prstGeom>
                      </p:spPr>
                    </p:pic>
                  </p:oleObj>
                </mc:Fallback>
              </mc:AlternateContent>
            </a:graphicData>
          </a:graphic>
        </p:graphicFrame>
      </p:grpSp>
      <p:sp>
        <p:nvSpPr>
          <p:cNvPr id="19" name="文本框 18">
            <a:extLst>
              <a:ext uri="{FF2B5EF4-FFF2-40B4-BE49-F238E27FC236}">
                <a16:creationId xmlns:a16="http://schemas.microsoft.com/office/drawing/2014/main" id="{C2836631-5A38-4C6A-AA0A-500D98C9919A}"/>
              </a:ext>
            </a:extLst>
          </p:cNvPr>
          <p:cNvSpPr txBox="1"/>
          <p:nvPr/>
        </p:nvSpPr>
        <p:spPr>
          <a:xfrm>
            <a:off x="541538" y="5162393"/>
            <a:ext cx="11123720" cy="523220"/>
          </a:xfrm>
          <a:prstGeom prst="rect">
            <a:avLst/>
          </a:prstGeom>
          <a:noFill/>
        </p:spPr>
        <p:txBody>
          <a:bodyPr wrap="square" rtlCol="0">
            <a:spAutoFit/>
          </a:bodyPr>
          <a:lstStyle/>
          <a:p>
            <a:r>
              <a:rPr lang="zh-CN" altLang="en-US" sz="2800" b="1" dirty="0">
                <a:latin typeface="+mn-ea"/>
              </a:rPr>
              <a:t>    则有：</a:t>
            </a:r>
          </a:p>
        </p:txBody>
      </p:sp>
      <p:graphicFrame>
        <p:nvGraphicFramePr>
          <p:cNvPr id="11" name="对象 10">
            <a:extLst>
              <a:ext uri="{FF2B5EF4-FFF2-40B4-BE49-F238E27FC236}">
                <a16:creationId xmlns:a16="http://schemas.microsoft.com/office/drawing/2014/main" id="{2C40CFE1-7774-4FBA-BF30-A72A81E1CC2B}"/>
              </a:ext>
            </a:extLst>
          </p:cNvPr>
          <p:cNvGraphicFramePr>
            <a:graphicFrameLocks noChangeAspect="1"/>
          </p:cNvGraphicFramePr>
          <p:nvPr>
            <p:extLst>
              <p:ext uri="{D42A27DB-BD31-4B8C-83A1-F6EECF244321}">
                <p14:modId xmlns:p14="http://schemas.microsoft.com/office/powerpoint/2010/main" val="422770544"/>
              </p:ext>
            </p:extLst>
          </p:nvPr>
        </p:nvGraphicFramePr>
        <p:xfrm>
          <a:off x="4727676" y="5355189"/>
          <a:ext cx="1362075" cy="1047750"/>
        </p:xfrm>
        <a:graphic>
          <a:graphicData uri="http://schemas.openxmlformats.org/presentationml/2006/ole">
            <mc:AlternateContent xmlns:mc="http://schemas.openxmlformats.org/markup-compatibility/2006">
              <mc:Choice xmlns:v="urn:schemas-microsoft-com:vml" Requires="v">
                <p:oleObj spid="_x0000_s113053" name="Equation" r:id="rId11" imgW="1362100" imgH="1047728" progId="Equation.DSMT4">
                  <p:embed/>
                </p:oleObj>
              </mc:Choice>
              <mc:Fallback>
                <p:oleObj name="Equation" r:id="rId11" imgW="1362100" imgH="1047728" progId="Equation.DSMT4">
                  <p:embed/>
                  <p:pic>
                    <p:nvPicPr>
                      <p:cNvPr id="0" name=""/>
                      <p:cNvPicPr/>
                      <p:nvPr/>
                    </p:nvPicPr>
                    <p:blipFill>
                      <a:blip r:embed="rId12"/>
                      <a:stretch>
                        <a:fillRect/>
                      </a:stretch>
                    </p:blipFill>
                    <p:spPr>
                      <a:xfrm>
                        <a:off x="4727676" y="5355189"/>
                        <a:ext cx="1362075" cy="104775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613248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heme/theme1.xml><?xml version="1.0" encoding="utf-8"?>
<a:theme xmlns:a="http://schemas.openxmlformats.org/drawingml/2006/main" name="第一PPT，www.1ppt.com">
  <a:themeElements>
    <a:clrScheme name="自定义 102">
      <a:dk1>
        <a:sysClr val="windowText" lastClr="000000"/>
      </a:dk1>
      <a:lt1>
        <a:sysClr val="window" lastClr="FFFFFF"/>
      </a:lt1>
      <a:dk2>
        <a:srgbClr val="44546A"/>
      </a:dk2>
      <a:lt2>
        <a:srgbClr val="E7E6E6"/>
      </a:lt2>
      <a:accent1>
        <a:srgbClr val="298CC5"/>
      </a:accent1>
      <a:accent2>
        <a:srgbClr val="4C4676"/>
      </a:accent2>
      <a:accent3>
        <a:srgbClr val="298CC5"/>
      </a:accent3>
      <a:accent4>
        <a:srgbClr val="4C4676"/>
      </a:accent4>
      <a:accent5>
        <a:srgbClr val="298CC5"/>
      </a:accent5>
      <a:accent6>
        <a:srgbClr val="4C4676"/>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3600</TotalTime>
  <Words>3910</Words>
  <Application>Microsoft Office PowerPoint</Application>
  <PresentationFormat>宽屏</PresentationFormat>
  <Paragraphs>538</Paragraphs>
  <Slides>73</Slides>
  <Notes>73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73</vt:i4>
      </vt:variant>
    </vt:vector>
  </HeadingPairs>
  <TitlesOfParts>
    <vt:vector size="88" baseType="lpstr">
      <vt:lpstr>等线</vt:lpstr>
      <vt:lpstr>宋体</vt:lpstr>
      <vt:lpstr>微软雅黑</vt:lpstr>
      <vt:lpstr>Agency FB</vt:lpstr>
      <vt:lpstr>Arial</vt:lpstr>
      <vt:lpstr>Calibri</vt:lpstr>
      <vt:lpstr>Symbol</vt:lpstr>
      <vt:lpstr>Times New Roman</vt:lpstr>
      <vt:lpstr>第一PPT，www.1ppt.com</vt:lpstr>
      <vt:lpstr>Equation</vt:lpstr>
      <vt:lpstr>MathType 7.0 Equation</vt:lpstr>
      <vt:lpstr>公式</vt:lpstr>
      <vt:lpstr>MathType 6.0 Equation</vt:lpstr>
      <vt:lpstr>MathType 4.0 Equation</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cp:keywords>www.1ppt.com</cp:keywords>
  <dc:description>www.1ppt.com</dc:description>
  <cp:lastModifiedBy>恬 蒋</cp:lastModifiedBy>
  <cp:revision>468</cp:revision>
  <dcterms:created xsi:type="dcterms:W3CDTF">2017-08-08T02:58:07Z</dcterms:created>
  <dcterms:modified xsi:type="dcterms:W3CDTF">2019-05-03T07:01:41Z</dcterms:modified>
</cp:coreProperties>
</file>