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5" r:id="rId2"/>
  </p:sldMasterIdLst>
  <p:notesMasterIdLst>
    <p:notesMasterId r:id="rId53"/>
  </p:notesMasterIdLst>
  <p:handoutMasterIdLst>
    <p:handoutMasterId r:id="rId54"/>
  </p:handoutMasterIdLst>
  <p:sldIdLst>
    <p:sldId id="269" r:id="rId3"/>
    <p:sldId id="626" r:id="rId4"/>
    <p:sldId id="551" r:id="rId5"/>
    <p:sldId id="572" r:id="rId6"/>
    <p:sldId id="573" r:id="rId7"/>
    <p:sldId id="574" r:id="rId8"/>
    <p:sldId id="625" r:id="rId9"/>
    <p:sldId id="576" r:id="rId10"/>
    <p:sldId id="577" r:id="rId11"/>
    <p:sldId id="578" r:id="rId12"/>
    <p:sldId id="579" r:id="rId13"/>
    <p:sldId id="627" r:id="rId14"/>
    <p:sldId id="586" r:id="rId15"/>
    <p:sldId id="587" r:id="rId16"/>
    <p:sldId id="588" r:id="rId17"/>
    <p:sldId id="604" r:id="rId18"/>
    <p:sldId id="589" r:id="rId19"/>
    <p:sldId id="600" r:id="rId20"/>
    <p:sldId id="601" r:id="rId21"/>
    <p:sldId id="602" r:id="rId22"/>
    <p:sldId id="590" r:id="rId23"/>
    <p:sldId id="605" r:id="rId24"/>
    <p:sldId id="606" r:id="rId25"/>
    <p:sldId id="607" r:id="rId26"/>
    <p:sldId id="608" r:id="rId27"/>
    <p:sldId id="624" r:id="rId28"/>
    <p:sldId id="591" r:id="rId29"/>
    <p:sldId id="592" r:id="rId30"/>
    <p:sldId id="593" r:id="rId31"/>
    <p:sldId id="594" r:id="rId32"/>
    <p:sldId id="595" r:id="rId33"/>
    <p:sldId id="596" r:id="rId34"/>
    <p:sldId id="597" r:id="rId35"/>
    <p:sldId id="598" r:id="rId36"/>
    <p:sldId id="599" r:id="rId37"/>
    <p:sldId id="583" r:id="rId38"/>
    <p:sldId id="628" r:id="rId39"/>
    <p:sldId id="609" r:id="rId40"/>
    <p:sldId id="610" r:id="rId41"/>
    <p:sldId id="611" r:id="rId42"/>
    <p:sldId id="612" r:id="rId43"/>
    <p:sldId id="613" r:id="rId44"/>
    <p:sldId id="614" r:id="rId45"/>
    <p:sldId id="615" r:id="rId46"/>
    <p:sldId id="616" r:id="rId47"/>
    <p:sldId id="617" r:id="rId48"/>
    <p:sldId id="618" r:id="rId49"/>
    <p:sldId id="619" r:id="rId50"/>
    <p:sldId id="622" r:id="rId51"/>
    <p:sldId id="32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67">
          <p15:clr>
            <a:srgbClr val="A4A3A4"/>
          </p15:clr>
        </p15:guide>
        <p15:guide id="3" pos="3864">
          <p15:clr>
            <a:srgbClr val="A4A3A4"/>
          </p15:clr>
        </p15:guide>
        <p15:guide id="4" pos="434">
          <p15:clr>
            <a:srgbClr val="A4A3A4"/>
          </p15:clr>
        </p15:guide>
        <p15:guide id="5" pos="72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B0D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showGuides="1">
      <p:cViewPr varScale="1">
        <p:scale>
          <a:sx n="116" d="100"/>
          <a:sy n="116" d="100"/>
        </p:scale>
        <p:origin x="390" y="108"/>
      </p:cViewPr>
      <p:guideLst>
        <p:guide orient="horz" pos="2160"/>
        <p:guide orient="horz" pos="867"/>
        <p:guide pos="3864"/>
        <p:guide pos="434"/>
        <p:guide pos="7219"/>
      </p:guideLst>
    </p:cSldViewPr>
  </p:slideViewPr>
  <p:notesTextViewPr>
    <p:cViewPr>
      <p:scale>
        <a:sx n="3" d="2"/>
        <a:sy n="3" d="2"/>
      </p:scale>
      <p:origin x="0" y="0"/>
    </p:cViewPr>
  </p:notesTextViewPr>
  <p:sorterViewPr>
    <p:cViewPr>
      <p:scale>
        <a:sx n="125" d="100"/>
        <a:sy n="125" d="100"/>
      </p:scale>
      <p:origin x="0" y="0"/>
    </p:cViewPr>
  </p:sorterViewPr>
  <p:notesViewPr>
    <p:cSldViewPr snapToGrid="0">
      <p:cViewPr varScale="1">
        <p:scale>
          <a:sx n="66" d="100"/>
          <a:sy n="66" d="100"/>
        </p:scale>
        <p:origin x="228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4F44D-5D97-406A-BA0E-58D163AAE4C6}" type="datetimeFigureOut">
              <a:rPr lang="zh-CN" altLang="en-US" smtClean="0"/>
              <a:t>2023/2/27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8CD462-4244-45FD-AE81-8D4A47C32CB1}" type="slidenum">
              <a:rPr lang="zh-CN" altLang="en-US" smtClean="0"/>
              <a:t>‹#›</a:t>
            </a:fld>
            <a:endParaRPr lang="zh-CN" altLang="en-US"/>
          </a:p>
        </p:txBody>
      </p:sp>
    </p:spTree>
    <p:extLst>
      <p:ext uri="{BB962C8B-B14F-4D97-AF65-F5344CB8AC3E}">
        <p14:creationId xmlns:p14="http://schemas.microsoft.com/office/powerpoint/2010/main" val="766495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82B2DD-681E-48D7-A961-2116EC31A552}" type="datetimeFigureOut">
              <a:rPr lang="zh-CN" altLang="en-US" smtClean="0"/>
              <a:t>2023/2/27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8B16A2-B07D-4345-8CFE-24C5379642B6}" type="slidenum">
              <a:rPr lang="zh-CN" altLang="en-US" smtClean="0"/>
              <a:t>‹#›</a:t>
            </a:fld>
            <a:endParaRPr lang="zh-CN" altLang="en-US"/>
          </a:p>
        </p:txBody>
      </p:sp>
    </p:spTree>
    <p:extLst>
      <p:ext uri="{BB962C8B-B14F-4D97-AF65-F5344CB8AC3E}">
        <p14:creationId xmlns:p14="http://schemas.microsoft.com/office/powerpoint/2010/main" val="372259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t="26291" b="14193"/>
          <a:stretch>
            <a:fillRect/>
          </a:stretch>
        </p:blipFill>
        <p:spPr>
          <a:xfrm>
            <a:off x="1" y="0"/>
            <a:ext cx="12192000" cy="4838700"/>
          </a:xfrm>
          <a:prstGeom prst="rect">
            <a:avLst/>
          </a:prstGeom>
        </p:spPr>
      </p:pic>
      <p:sp>
        <p:nvSpPr>
          <p:cNvPr id="8" name="矩形 7"/>
          <p:cNvSpPr/>
          <p:nvPr userDrawn="1"/>
        </p:nvSpPr>
        <p:spPr>
          <a:xfrm>
            <a:off x="0" y="0"/>
            <a:ext cx="12192000" cy="48387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0" y="4838700"/>
            <a:ext cx="12192000" cy="1143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userDrawn="1"/>
        </p:nvGrpSpPr>
        <p:grpSpPr>
          <a:xfrm>
            <a:off x="10220325" y="512763"/>
            <a:ext cx="1239777" cy="388521"/>
            <a:chOff x="2571750" y="2305050"/>
            <a:chExt cx="7107238" cy="2227263"/>
          </a:xfrm>
          <a:solidFill>
            <a:schemeClr val="bg1"/>
          </a:solidFill>
        </p:grpSpPr>
        <p:sp>
          <p:nvSpPr>
            <p:cNvPr id="11"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l="65092" b="15294"/>
          <a:stretch>
            <a:fillRect/>
          </a:stretch>
        </p:blipFill>
        <p:spPr>
          <a:xfrm>
            <a:off x="-63501" y="0"/>
            <a:ext cx="4255933" cy="6858000"/>
          </a:xfrm>
          <a:prstGeom prst="rect">
            <a:avLst/>
          </a:prstGeom>
        </p:spPr>
      </p:pic>
      <p:sp>
        <p:nvSpPr>
          <p:cNvPr id="8" name="矩形 7"/>
          <p:cNvSpPr/>
          <p:nvPr userDrawn="1"/>
        </p:nvSpPr>
        <p:spPr>
          <a:xfrm>
            <a:off x="-1" y="0"/>
            <a:ext cx="3995879" cy="6858000"/>
          </a:xfrm>
          <a:prstGeom prst="rect">
            <a:avLst/>
          </a:prstGeom>
          <a:solidFill>
            <a:schemeClr val="tx1">
              <a:alpha val="8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cstate="print"/>
          <a:stretch>
            <a:fillRect/>
          </a:stretch>
        </p:blipFill>
        <p:spPr>
          <a:xfrm>
            <a:off x="355691" y="-82146"/>
            <a:ext cx="3853006" cy="3700593"/>
          </a:xfrm>
          <a:prstGeom prst="rect">
            <a:avLst/>
          </a:prstGeom>
        </p:spPr>
      </p:pic>
      <p:sp>
        <p:nvSpPr>
          <p:cNvPr id="70" name="文本框 69"/>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71" name="组合 70"/>
          <p:cNvGrpSpPr/>
          <p:nvPr userDrawn="1"/>
        </p:nvGrpSpPr>
        <p:grpSpPr>
          <a:xfrm>
            <a:off x="10560231" y="428430"/>
            <a:ext cx="375782" cy="381044"/>
            <a:chOff x="2571750" y="2347913"/>
            <a:chExt cx="2154238" cy="2184400"/>
          </a:xfrm>
          <a:solidFill>
            <a:srgbClr val="9C0C15"/>
          </a:solidFill>
        </p:grpSpPr>
        <p:sp>
          <p:nvSpPr>
            <p:cNvPr id="72"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3" name="直接连接符 2"/>
          <p:cNvCxnSpPr/>
          <p:nvPr userDrawn="1"/>
        </p:nvCxnSpPr>
        <p:spPr>
          <a:xfrm>
            <a:off x="-624114" y="4905830"/>
            <a:ext cx="139482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userDrawn="1"/>
        </p:nvPicPr>
        <p:blipFill rotWithShape="1">
          <a:blip r:embed="rId2" cstate="print">
            <a:extLst>
              <a:ext uri="{28A0092B-C50C-407E-A947-70E740481C1C}">
                <a14:useLocalDpi xmlns:a14="http://schemas.microsoft.com/office/drawing/2010/main" val="0"/>
              </a:ext>
            </a:extLst>
          </a:blip>
          <a:srcRect l="1474" t="33462" r="1274" b="30750"/>
          <a:stretch>
            <a:fillRect/>
          </a:stretch>
        </p:blipFill>
        <p:spPr>
          <a:xfrm>
            <a:off x="0" y="1847850"/>
            <a:ext cx="12192000" cy="2990850"/>
          </a:xfrm>
          <a:prstGeom prst="rect">
            <a:avLst/>
          </a:prstGeom>
        </p:spPr>
      </p:pic>
      <p:pic>
        <p:nvPicPr>
          <p:cNvPr id="48" name="图片 47"/>
          <p:cNvPicPr>
            <a:picLocks noChangeAspect="1"/>
          </p:cNvPicPr>
          <p:nvPr userDrawn="1"/>
        </p:nvPicPr>
        <p:blipFill rotWithShape="1">
          <a:blip r:embed="rId3" cstate="print">
            <a:extLst>
              <a:ext uri="{28A0092B-C50C-407E-A947-70E740481C1C}">
                <a14:useLocalDpi xmlns:a14="http://schemas.microsoft.com/office/drawing/2010/main" val="0"/>
              </a:ext>
            </a:extLst>
          </a:blip>
          <a:srcRect t="46086" b="17049"/>
          <a:stretch>
            <a:fillRect/>
          </a:stretch>
        </p:blipFill>
        <p:spPr>
          <a:xfrm>
            <a:off x="0" y="1878540"/>
            <a:ext cx="12192000" cy="2997201"/>
          </a:xfrm>
          <a:prstGeom prst="rect">
            <a:avLst/>
          </a:prstGeom>
        </p:spPr>
      </p:pic>
      <p:sp>
        <p:nvSpPr>
          <p:cNvPr id="49" name="矩形 48"/>
          <p:cNvSpPr/>
          <p:nvPr userDrawn="1"/>
        </p:nvSpPr>
        <p:spPr>
          <a:xfrm>
            <a:off x="0" y="1829470"/>
            <a:ext cx="12192000" cy="3046271"/>
          </a:xfrm>
          <a:prstGeom prst="rect">
            <a:avLst/>
          </a:prstGeom>
          <a:solidFill>
            <a:schemeClr val="tx1">
              <a:alpha val="8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占位符 50"/>
          <p:cNvSpPr>
            <a:spLocks noGrp="1"/>
          </p:cNvSpPr>
          <p:nvPr>
            <p:ph type="body" sz="quarter" idx="10" hasCustomPrompt="1"/>
          </p:nvPr>
        </p:nvSpPr>
        <p:spPr>
          <a:xfrm>
            <a:off x="-10706" y="2689225"/>
            <a:ext cx="12202706" cy="1181100"/>
          </a:xfrm>
          <a:prstGeom prst="rect">
            <a:avLst/>
          </a:prstGeom>
        </p:spPr>
        <p:txBody>
          <a:bodyPr/>
          <a:lstStyle>
            <a:lvl1pPr marL="0" indent="0" algn="ctr">
              <a:buNone/>
              <a:defRPr sz="8000" b="1">
                <a:solidFill>
                  <a:schemeClr val="bg1"/>
                </a:solidFill>
                <a:latin typeface="微软雅黑" panose="020B0503020204020204" pitchFamily="34" charset="-122"/>
                <a:ea typeface="微软雅黑" panose="020B0503020204020204" pitchFamily="34" charset="-122"/>
              </a:defRPr>
            </a:lvl1pPr>
            <a:lvl2pPr>
              <a:defRPr sz="4400" b="1">
                <a:solidFill>
                  <a:schemeClr val="bg1"/>
                </a:solidFill>
                <a:latin typeface="微软雅黑" panose="020B0503020204020204" pitchFamily="34" charset="-122"/>
                <a:ea typeface="微软雅黑" panose="020B0503020204020204" pitchFamily="34" charset="-122"/>
              </a:defRPr>
            </a:lvl2pPr>
            <a:lvl3pPr>
              <a:defRPr sz="4000" b="1">
                <a:solidFill>
                  <a:schemeClr val="bg1"/>
                </a:solidFill>
                <a:latin typeface="微软雅黑" panose="020B0503020204020204" pitchFamily="34" charset="-122"/>
                <a:ea typeface="微软雅黑" panose="020B0503020204020204" pitchFamily="34" charset="-122"/>
              </a:defRPr>
            </a:lvl3pPr>
            <a:lvl4pPr>
              <a:defRPr sz="3600" b="1">
                <a:solidFill>
                  <a:schemeClr val="bg1"/>
                </a:solidFill>
                <a:latin typeface="微软雅黑" panose="020B0503020204020204" pitchFamily="34" charset="-122"/>
                <a:ea typeface="微软雅黑" panose="020B0503020204020204" pitchFamily="34" charset="-122"/>
              </a:defRPr>
            </a:lvl4pPr>
            <a:lvl5pPr>
              <a:defRPr sz="3600" b="1">
                <a:solidFill>
                  <a:schemeClr val="bg1"/>
                </a:solidFill>
                <a:latin typeface="微软雅黑" panose="020B0503020204020204" pitchFamily="34" charset="-122"/>
                <a:ea typeface="微软雅黑" panose="020B0503020204020204" pitchFamily="34" charset="-122"/>
              </a:defRPr>
            </a:lvl5pPr>
          </a:lstStyle>
          <a:p>
            <a:pPr lvl="0"/>
            <a:r>
              <a:rPr lang="zh-CN" altLang="en-US" dirty="0"/>
              <a:t>这里输入章节标题</a:t>
            </a:r>
          </a:p>
        </p:txBody>
      </p:sp>
      <p:sp>
        <p:nvSpPr>
          <p:cNvPr id="112" name="文本框 111"/>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113" name="组合 112"/>
          <p:cNvGrpSpPr/>
          <p:nvPr userDrawn="1"/>
        </p:nvGrpSpPr>
        <p:grpSpPr>
          <a:xfrm>
            <a:off x="10560231" y="428430"/>
            <a:ext cx="375782" cy="381044"/>
            <a:chOff x="2571750" y="2347913"/>
            <a:chExt cx="2154238" cy="2184400"/>
          </a:xfrm>
          <a:solidFill>
            <a:srgbClr val="9C0C15"/>
          </a:solidFill>
        </p:grpSpPr>
        <p:sp>
          <p:nvSpPr>
            <p:cNvPr id="114"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a:xfrm>
            <a:off x="838200" y="1825625"/>
            <a:ext cx="10515600" cy="43513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a:prstGeom prst="rect">
            <a:avLst/>
          </a:prstGeo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20240"/>
            <a:ext cx="375782" cy="381044"/>
            <a:chOff x="2571750" y="2347913"/>
            <a:chExt cx="2154238" cy="2184400"/>
          </a:xfrm>
          <a:solidFill>
            <a:srgbClr val="9C0C15"/>
          </a:solidFill>
        </p:grpSpPr>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userDrawn="1"/>
        </p:nvSpPr>
        <p:spPr>
          <a:xfrm>
            <a:off x="10616045" y="518973"/>
            <a:ext cx="750526" cy="369332"/>
          </a:xfrm>
          <a:prstGeom prst="rect">
            <a:avLst/>
          </a:prstGeom>
          <a:noFill/>
        </p:spPr>
        <p:txBody>
          <a:bodyPr wrap="none" rtlCol="0">
            <a:spAutoFit/>
          </a:bodyPr>
          <a:lstStyle/>
          <a:p>
            <a:r>
              <a:rPr lang="en-US" altLang="zh-CN" sz="1800" b="1" dirty="0"/>
              <a:t>AEAP</a:t>
            </a:r>
            <a:endParaRPr lang="zh-CN" altLang="en-US" sz="18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74" name="组合 73"/>
          <p:cNvGrpSpPr/>
          <p:nvPr userDrawn="1"/>
        </p:nvGrpSpPr>
        <p:grpSpPr>
          <a:xfrm>
            <a:off x="10220325" y="512763"/>
            <a:ext cx="1239777" cy="388521"/>
            <a:chOff x="2571750" y="2305050"/>
            <a:chExt cx="7107238" cy="2227263"/>
          </a:xfrm>
          <a:solidFill>
            <a:srgbClr val="9C0C15"/>
          </a:solidFill>
        </p:grpSpPr>
        <p:sp>
          <p:nvSpPr>
            <p:cNvPr id="75" name="Freeform 5"/>
            <p:cNvSpPr/>
            <p:nvPr/>
          </p:nvSpPr>
          <p:spPr bwMode="auto">
            <a:xfrm>
              <a:off x="5570538" y="2641600"/>
              <a:ext cx="169863" cy="527050"/>
            </a:xfrm>
            <a:custGeom>
              <a:avLst/>
              <a:gdLst>
                <a:gd name="T0" fmla="*/ 0 w 40"/>
                <a:gd name="T1" fmla="*/ 117 h 124"/>
                <a:gd name="T2" fmla="*/ 7 w 40"/>
                <a:gd name="T3" fmla="*/ 122 h 124"/>
                <a:gd name="T4" fmla="*/ 23 w 40"/>
                <a:gd name="T5" fmla="*/ 95 h 124"/>
                <a:gd name="T6" fmla="*/ 39 w 40"/>
                <a:gd name="T7" fmla="*/ 34 h 124"/>
                <a:gd name="T8" fmla="*/ 15 w 40"/>
                <a:gd name="T9" fmla="*/ 0 h 124"/>
                <a:gd name="T10" fmla="*/ 7 w 40"/>
                <a:gd name="T11" fmla="*/ 7 h 124"/>
                <a:gd name="T12" fmla="*/ 12 w 40"/>
                <a:gd name="T13" fmla="*/ 42 h 124"/>
                <a:gd name="T14" fmla="*/ 6 w 40"/>
                <a:gd name="T15" fmla="*/ 95 h 124"/>
                <a:gd name="T16" fmla="*/ 0 w 40"/>
                <a:gd name="T17" fmla="*/ 11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24">
                  <a:moveTo>
                    <a:pt x="0" y="117"/>
                  </a:moveTo>
                  <a:cubicBezTo>
                    <a:pt x="0" y="117"/>
                    <a:pt x="0" y="124"/>
                    <a:pt x="7" y="122"/>
                  </a:cubicBezTo>
                  <a:cubicBezTo>
                    <a:pt x="7" y="122"/>
                    <a:pt x="23" y="109"/>
                    <a:pt x="23" y="95"/>
                  </a:cubicBezTo>
                  <a:cubicBezTo>
                    <a:pt x="23" y="95"/>
                    <a:pt x="29" y="51"/>
                    <a:pt x="39" y="34"/>
                  </a:cubicBezTo>
                  <a:cubicBezTo>
                    <a:pt x="39" y="34"/>
                    <a:pt x="40" y="23"/>
                    <a:pt x="15" y="0"/>
                  </a:cubicBezTo>
                  <a:cubicBezTo>
                    <a:pt x="15" y="0"/>
                    <a:pt x="7" y="2"/>
                    <a:pt x="7" y="7"/>
                  </a:cubicBezTo>
                  <a:cubicBezTo>
                    <a:pt x="8" y="11"/>
                    <a:pt x="19" y="16"/>
                    <a:pt x="12" y="42"/>
                  </a:cubicBezTo>
                  <a:cubicBezTo>
                    <a:pt x="6" y="95"/>
                    <a:pt x="6" y="95"/>
                    <a:pt x="6" y="95"/>
                  </a:cubicBezTo>
                  <a:cubicBezTo>
                    <a:pt x="6" y="95"/>
                    <a:pt x="6" y="111"/>
                    <a:pt x="0"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6"/>
            <p:cNvSpPr/>
            <p:nvPr/>
          </p:nvSpPr>
          <p:spPr bwMode="auto">
            <a:xfrm>
              <a:off x="5765800" y="3117850"/>
              <a:ext cx="325438" cy="336550"/>
            </a:xfrm>
            <a:custGeom>
              <a:avLst/>
              <a:gdLst>
                <a:gd name="T0" fmla="*/ 71 w 77"/>
                <a:gd name="T1" fmla="*/ 34 h 79"/>
                <a:gd name="T2" fmla="*/ 46 w 77"/>
                <a:gd name="T3" fmla="*/ 6 h 79"/>
                <a:gd name="T4" fmla="*/ 36 w 77"/>
                <a:gd name="T5" fmla="*/ 13 h 79"/>
                <a:gd name="T6" fmla="*/ 3 w 77"/>
                <a:gd name="T7" fmla="*/ 66 h 79"/>
                <a:gd name="T8" fmla="*/ 14 w 77"/>
                <a:gd name="T9" fmla="*/ 70 h 79"/>
                <a:gd name="T10" fmla="*/ 62 w 77"/>
                <a:gd name="T11" fmla="*/ 48 h 79"/>
                <a:gd name="T12" fmla="*/ 71 w 77"/>
                <a:gd name="T13" fmla="*/ 34 h 79"/>
              </a:gdLst>
              <a:ahLst/>
              <a:cxnLst>
                <a:cxn ang="0">
                  <a:pos x="T0" y="T1"/>
                </a:cxn>
                <a:cxn ang="0">
                  <a:pos x="T2" y="T3"/>
                </a:cxn>
                <a:cxn ang="0">
                  <a:pos x="T4" y="T5"/>
                </a:cxn>
                <a:cxn ang="0">
                  <a:pos x="T6" y="T7"/>
                </a:cxn>
                <a:cxn ang="0">
                  <a:pos x="T8" y="T9"/>
                </a:cxn>
                <a:cxn ang="0">
                  <a:pos x="T10" y="T11"/>
                </a:cxn>
                <a:cxn ang="0">
                  <a:pos x="T12" y="T13"/>
                </a:cxn>
              </a:cxnLst>
              <a:rect l="0" t="0" r="r" b="b"/>
              <a:pathLst>
                <a:path w="77" h="79">
                  <a:moveTo>
                    <a:pt x="71" y="34"/>
                  </a:moveTo>
                  <a:cubicBezTo>
                    <a:pt x="46" y="6"/>
                    <a:pt x="46" y="6"/>
                    <a:pt x="46" y="6"/>
                  </a:cubicBezTo>
                  <a:cubicBezTo>
                    <a:pt x="46" y="6"/>
                    <a:pt x="34" y="0"/>
                    <a:pt x="36" y="13"/>
                  </a:cubicBezTo>
                  <a:cubicBezTo>
                    <a:pt x="36" y="13"/>
                    <a:pt x="24" y="55"/>
                    <a:pt x="3" y="66"/>
                  </a:cubicBezTo>
                  <a:cubicBezTo>
                    <a:pt x="3" y="66"/>
                    <a:pt x="0" y="79"/>
                    <a:pt x="14" y="70"/>
                  </a:cubicBezTo>
                  <a:cubicBezTo>
                    <a:pt x="14" y="70"/>
                    <a:pt x="51" y="47"/>
                    <a:pt x="62" y="48"/>
                  </a:cubicBezTo>
                  <a:cubicBezTo>
                    <a:pt x="62" y="48"/>
                    <a:pt x="77" y="44"/>
                    <a:pt x="71"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
            <p:cNvSpPr/>
            <p:nvPr/>
          </p:nvSpPr>
          <p:spPr bwMode="auto">
            <a:xfrm>
              <a:off x="5103813" y="3186113"/>
              <a:ext cx="619125" cy="506413"/>
            </a:xfrm>
            <a:custGeom>
              <a:avLst/>
              <a:gdLst>
                <a:gd name="T0" fmla="*/ 141 w 146"/>
                <a:gd name="T1" fmla="*/ 10 h 119"/>
                <a:gd name="T2" fmla="*/ 135 w 146"/>
                <a:gd name="T3" fmla="*/ 3 h 119"/>
                <a:gd name="T4" fmla="*/ 96 w 146"/>
                <a:gd name="T5" fmla="*/ 35 h 119"/>
                <a:gd name="T6" fmla="*/ 61 w 146"/>
                <a:gd name="T7" fmla="*/ 66 h 119"/>
                <a:gd name="T8" fmla="*/ 38 w 146"/>
                <a:gd name="T9" fmla="*/ 83 h 119"/>
                <a:gd name="T10" fmla="*/ 36 w 146"/>
                <a:gd name="T11" fmla="*/ 80 h 119"/>
                <a:gd name="T12" fmla="*/ 32 w 146"/>
                <a:gd name="T13" fmla="*/ 18 h 119"/>
                <a:gd name="T14" fmla="*/ 28 w 146"/>
                <a:gd name="T15" fmla="*/ 28 h 119"/>
                <a:gd name="T16" fmla="*/ 0 w 146"/>
                <a:gd name="T17" fmla="*/ 92 h 119"/>
                <a:gd name="T18" fmla="*/ 22 w 146"/>
                <a:gd name="T19" fmla="*/ 119 h 119"/>
                <a:gd name="T20" fmla="*/ 82 w 146"/>
                <a:gd name="T21" fmla="*/ 88 h 119"/>
                <a:gd name="T22" fmla="*/ 111 w 146"/>
                <a:gd name="T23" fmla="*/ 57 h 119"/>
                <a:gd name="T24" fmla="*/ 141 w 146"/>
                <a:gd name="T25" fmla="*/ 1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6" h="119">
                  <a:moveTo>
                    <a:pt x="141" y="10"/>
                  </a:moveTo>
                  <a:cubicBezTo>
                    <a:pt x="141" y="10"/>
                    <a:pt x="146" y="0"/>
                    <a:pt x="135" y="3"/>
                  </a:cubicBezTo>
                  <a:cubicBezTo>
                    <a:pt x="135" y="3"/>
                    <a:pt x="112" y="32"/>
                    <a:pt x="96" y="35"/>
                  </a:cubicBezTo>
                  <a:cubicBezTo>
                    <a:pt x="96" y="35"/>
                    <a:pt x="71" y="61"/>
                    <a:pt x="61" y="66"/>
                  </a:cubicBezTo>
                  <a:cubicBezTo>
                    <a:pt x="61" y="66"/>
                    <a:pt x="41" y="78"/>
                    <a:pt x="38" y="83"/>
                  </a:cubicBezTo>
                  <a:cubicBezTo>
                    <a:pt x="36" y="80"/>
                    <a:pt x="36" y="80"/>
                    <a:pt x="36" y="80"/>
                  </a:cubicBezTo>
                  <a:cubicBezTo>
                    <a:pt x="36" y="80"/>
                    <a:pt x="58" y="28"/>
                    <a:pt x="32" y="18"/>
                  </a:cubicBezTo>
                  <a:cubicBezTo>
                    <a:pt x="32" y="18"/>
                    <a:pt x="27" y="20"/>
                    <a:pt x="28" y="28"/>
                  </a:cubicBezTo>
                  <a:cubicBezTo>
                    <a:pt x="28" y="28"/>
                    <a:pt x="12" y="85"/>
                    <a:pt x="0" y="92"/>
                  </a:cubicBezTo>
                  <a:cubicBezTo>
                    <a:pt x="0" y="92"/>
                    <a:pt x="10" y="109"/>
                    <a:pt x="22" y="119"/>
                  </a:cubicBezTo>
                  <a:cubicBezTo>
                    <a:pt x="22" y="119"/>
                    <a:pt x="68" y="98"/>
                    <a:pt x="82" y="88"/>
                  </a:cubicBezTo>
                  <a:cubicBezTo>
                    <a:pt x="82" y="88"/>
                    <a:pt x="105" y="66"/>
                    <a:pt x="111" y="57"/>
                  </a:cubicBezTo>
                  <a:cubicBezTo>
                    <a:pt x="111" y="57"/>
                    <a:pt x="134" y="26"/>
                    <a:pt x="141"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8"/>
            <p:cNvSpPr/>
            <p:nvPr/>
          </p:nvSpPr>
          <p:spPr bwMode="auto">
            <a:xfrm>
              <a:off x="7410450" y="2632075"/>
              <a:ext cx="890588" cy="1108075"/>
            </a:xfrm>
            <a:custGeom>
              <a:avLst/>
              <a:gdLst>
                <a:gd name="T0" fmla="*/ 196 w 210"/>
                <a:gd name="T1" fmla="*/ 11 h 260"/>
                <a:gd name="T2" fmla="*/ 184 w 210"/>
                <a:gd name="T3" fmla="*/ 19 h 260"/>
                <a:gd name="T4" fmla="*/ 164 w 210"/>
                <a:gd name="T5" fmla="*/ 30 h 260"/>
                <a:gd name="T6" fmla="*/ 140 w 210"/>
                <a:gd name="T7" fmla="*/ 6 h 260"/>
                <a:gd name="T8" fmla="*/ 126 w 210"/>
                <a:gd name="T9" fmla="*/ 7 h 260"/>
                <a:gd name="T10" fmla="*/ 132 w 210"/>
                <a:gd name="T11" fmla="*/ 35 h 260"/>
                <a:gd name="T12" fmla="*/ 133 w 210"/>
                <a:gd name="T13" fmla="*/ 48 h 260"/>
                <a:gd name="T14" fmla="*/ 90 w 210"/>
                <a:gd name="T15" fmla="*/ 80 h 260"/>
                <a:gd name="T16" fmla="*/ 89 w 210"/>
                <a:gd name="T17" fmla="*/ 54 h 260"/>
                <a:gd name="T18" fmla="*/ 78 w 210"/>
                <a:gd name="T19" fmla="*/ 56 h 260"/>
                <a:gd name="T20" fmla="*/ 79 w 210"/>
                <a:gd name="T21" fmla="*/ 105 h 260"/>
                <a:gd name="T22" fmla="*/ 112 w 210"/>
                <a:gd name="T23" fmla="*/ 109 h 260"/>
                <a:gd name="T24" fmla="*/ 89 w 210"/>
                <a:gd name="T25" fmla="*/ 149 h 260"/>
                <a:gd name="T26" fmla="*/ 14 w 210"/>
                <a:gd name="T27" fmla="*/ 244 h 260"/>
                <a:gd name="T28" fmla="*/ 23 w 210"/>
                <a:gd name="T29" fmla="*/ 252 h 260"/>
                <a:gd name="T30" fmla="*/ 98 w 210"/>
                <a:gd name="T31" fmla="*/ 182 h 260"/>
                <a:gd name="T32" fmla="*/ 170 w 210"/>
                <a:gd name="T33" fmla="*/ 55 h 260"/>
                <a:gd name="T34" fmla="*/ 210 w 210"/>
                <a:gd name="T35" fmla="*/ 27 h 260"/>
                <a:gd name="T36" fmla="*/ 196 w 210"/>
                <a:gd name="T37" fmla="*/ 11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260">
                  <a:moveTo>
                    <a:pt x="196" y="11"/>
                  </a:moveTo>
                  <a:cubicBezTo>
                    <a:pt x="189" y="9"/>
                    <a:pt x="184" y="19"/>
                    <a:pt x="184" y="19"/>
                  </a:cubicBezTo>
                  <a:cubicBezTo>
                    <a:pt x="164" y="30"/>
                    <a:pt x="164" y="30"/>
                    <a:pt x="164" y="30"/>
                  </a:cubicBezTo>
                  <a:cubicBezTo>
                    <a:pt x="166" y="23"/>
                    <a:pt x="140" y="6"/>
                    <a:pt x="140" y="6"/>
                  </a:cubicBezTo>
                  <a:cubicBezTo>
                    <a:pt x="128" y="0"/>
                    <a:pt x="126" y="7"/>
                    <a:pt x="126" y="7"/>
                  </a:cubicBezTo>
                  <a:cubicBezTo>
                    <a:pt x="122" y="16"/>
                    <a:pt x="132" y="35"/>
                    <a:pt x="132" y="35"/>
                  </a:cubicBezTo>
                  <a:cubicBezTo>
                    <a:pt x="133" y="48"/>
                    <a:pt x="133" y="48"/>
                    <a:pt x="133" y="48"/>
                  </a:cubicBezTo>
                  <a:cubicBezTo>
                    <a:pt x="90" y="80"/>
                    <a:pt x="90" y="80"/>
                    <a:pt x="90" y="80"/>
                  </a:cubicBezTo>
                  <a:cubicBezTo>
                    <a:pt x="75" y="73"/>
                    <a:pt x="89" y="54"/>
                    <a:pt x="89" y="54"/>
                  </a:cubicBezTo>
                  <a:cubicBezTo>
                    <a:pt x="87" y="39"/>
                    <a:pt x="78" y="56"/>
                    <a:pt x="78" y="56"/>
                  </a:cubicBezTo>
                  <a:cubicBezTo>
                    <a:pt x="67" y="81"/>
                    <a:pt x="79" y="105"/>
                    <a:pt x="79" y="105"/>
                  </a:cubicBezTo>
                  <a:cubicBezTo>
                    <a:pt x="90" y="123"/>
                    <a:pt x="108" y="112"/>
                    <a:pt x="112" y="109"/>
                  </a:cubicBezTo>
                  <a:cubicBezTo>
                    <a:pt x="106" y="115"/>
                    <a:pt x="89" y="149"/>
                    <a:pt x="89" y="149"/>
                  </a:cubicBezTo>
                  <a:cubicBezTo>
                    <a:pt x="68" y="204"/>
                    <a:pt x="14" y="244"/>
                    <a:pt x="14" y="244"/>
                  </a:cubicBezTo>
                  <a:cubicBezTo>
                    <a:pt x="0" y="260"/>
                    <a:pt x="23" y="252"/>
                    <a:pt x="23" y="252"/>
                  </a:cubicBezTo>
                  <a:cubicBezTo>
                    <a:pt x="44" y="243"/>
                    <a:pt x="98" y="182"/>
                    <a:pt x="98" y="182"/>
                  </a:cubicBezTo>
                  <a:cubicBezTo>
                    <a:pt x="175" y="91"/>
                    <a:pt x="170" y="55"/>
                    <a:pt x="170" y="55"/>
                  </a:cubicBezTo>
                  <a:cubicBezTo>
                    <a:pt x="188" y="47"/>
                    <a:pt x="210" y="27"/>
                    <a:pt x="210" y="27"/>
                  </a:cubicBezTo>
                  <a:lnTo>
                    <a:pt x="196"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9"/>
            <p:cNvSpPr/>
            <p:nvPr/>
          </p:nvSpPr>
          <p:spPr bwMode="auto">
            <a:xfrm>
              <a:off x="8166100" y="3233738"/>
              <a:ext cx="246063" cy="428625"/>
            </a:xfrm>
            <a:custGeom>
              <a:avLst/>
              <a:gdLst>
                <a:gd name="T0" fmla="*/ 9 w 58"/>
                <a:gd name="T1" fmla="*/ 23 h 101"/>
                <a:gd name="T2" fmla="*/ 9 w 58"/>
                <a:gd name="T3" fmla="*/ 86 h 101"/>
                <a:gd name="T4" fmla="*/ 14 w 58"/>
                <a:gd name="T5" fmla="*/ 96 h 101"/>
                <a:gd name="T6" fmla="*/ 51 w 58"/>
                <a:gd name="T7" fmla="*/ 50 h 101"/>
                <a:gd name="T8" fmla="*/ 21 w 58"/>
                <a:gd name="T9" fmla="*/ 11 h 101"/>
                <a:gd name="T10" fmla="*/ 9 w 58"/>
                <a:gd name="T11" fmla="*/ 23 h 101"/>
              </a:gdLst>
              <a:ahLst/>
              <a:cxnLst>
                <a:cxn ang="0">
                  <a:pos x="T0" y="T1"/>
                </a:cxn>
                <a:cxn ang="0">
                  <a:pos x="T2" y="T3"/>
                </a:cxn>
                <a:cxn ang="0">
                  <a:pos x="T4" y="T5"/>
                </a:cxn>
                <a:cxn ang="0">
                  <a:pos x="T6" y="T7"/>
                </a:cxn>
                <a:cxn ang="0">
                  <a:pos x="T8" y="T9"/>
                </a:cxn>
                <a:cxn ang="0">
                  <a:pos x="T10" y="T11"/>
                </a:cxn>
              </a:cxnLst>
              <a:rect l="0" t="0" r="r" b="b"/>
              <a:pathLst>
                <a:path w="58" h="101">
                  <a:moveTo>
                    <a:pt x="9" y="23"/>
                  </a:moveTo>
                  <a:cubicBezTo>
                    <a:pt x="9" y="23"/>
                    <a:pt x="23" y="73"/>
                    <a:pt x="9" y="86"/>
                  </a:cubicBezTo>
                  <a:cubicBezTo>
                    <a:pt x="9" y="86"/>
                    <a:pt x="0" y="101"/>
                    <a:pt x="14" y="96"/>
                  </a:cubicBezTo>
                  <a:cubicBezTo>
                    <a:pt x="14" y="96"/>
                    <a:pt x="35" y="62"/>
                    <a:pt x="51" y="50"/>
                  </a:cubicBezTo>
                  <a:cubicBezTo>
                    <a:pt x="51" y="50"/>
                    <a:pt x="58" y="24"/>
                    <a:pt x="21" y="11"/>
                  </a:cubicBezTo>
                  <a:cubicBezTo>
                    <a:pt x="21" y="11"/>
                    <a:pt x="1" y="0"/>
                    <a:pt x="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0"/>
            <p:cNvSpPr>
              <a:spLocks noEditPoints="1"/>
            </p:cNvSpPr>
            <p:nvPr/>
          </p:nvSpPr>
          <p:spPr bwMode="auto">
            <a:xfrm>
              <a:off x="8755063" y="2305050"/>
              <a:ext cx="923925" cy="1587500"/>
            </a:xfrm>
            <a:custGeom>
              <a:avLst/>
              <a:gdLst>
                <a:gd name="T0" fmla="*/ 140 w 218"/>
                <a:gd name="T1" fmla="*/ 7 h 373"/>
                <a:gd name="T2" fmla="*/ 135 w 218"/>
                <a:gd name="T3" fmla="*/ 15 h 373"/>
                <a:gd name="T4" fmla="*/ 112 w 218"/>
                <a:gd name="T5" fmla="*/ 34 h 373"/>
                <a:gd name="T6" fmla="*/ 88 w 218"/>
                <a:gd name="T7" fmla="*/ 44 h 373"/>
                <a:gd name="T8" fmla="*/ 78 w 218"/>
                <a:gd name="T9" fmla="*/ 59 h 373"/>
                <a:gd name="T10" fmla="*/ 39 w 218"/>
                <a:gd name="T11" fmla="*/ 96 h 373"/>
                <a:gd name="T12" fmla="*/ 22 w 218"/>
                <a:gd name="T13" fmla="*/ 82 h 373"/>
                <a:gd name="T14" fmla="*/ 11 w 218"/>
                <a:gd name="T15" fmla="*/ 90 h 373"/>
                <a:gd name="T16" fmla="*/ 17 w 218"/>
                <a:gd name="T17" fmla="*/ 125 h 373"/>
                <a:gd name="T18" fmla="*/ 43 w 218"/>
                <a:gd name="T19" fmla="*/ 111 h 373"/>
                <a:gd name="T20" fmla="*/ 83 w 218"/>
                <a:gd name="T21" fmla="*/ 70 h 373"/>
                <a:gd name="T22" fmla="*/ 112 w 218"/>
                <a:gd name="T23" fmla="*/ 78 h 373"/>
                <a:gd name="T24" fmla="*/ 103 w 218"/>
                <a:gd name="T25" fmla="*/ 99 h 373"/>
                <a:gd name="T26" fmla="*/ 28 w 218"/>
                <a:gd name="T27" fmla="*/ 189 h 373"/>
                <a:gd name="T28" fmla="*/ 27 w 218"/>
                <a:gd name="T29" fmla="*/ 220 h 373"/>
                <a:gd name="T30" fmla="*/ 51 w 218"/>
                <a:gd name="T31" fmla="*/ 220 h 373"/>
                <a:gd name="T32" fmla="*/ 76 w 218"/>
                <a:gd name="T33" fmla="*/ 194 h 373"/>
                <a:gd name="T34" fmla="*/ 67 w 218"/>
                <a:gd name="T35" fmla="*/ 231 h 373"/>
                <a:gd name="T36" fmla="*/ 90 w 218"/>
                <a:gd name="T37" fmla="*/ 244 h 373"/>
                <a:gd name="T38" fmla="*/ 125 w 218"/>
                <a:gd name="T39" fmla="*/ 255 h 373"/>
                <a:gd name="T40" fmla="*/ 3 w 218"/>
                <a:gd name="T41" fmla="*/ 309 h 373"/>
                <a:gd name="T42" fmla="*/ 102 w 218"/>
                <a:gd name="T43" fmla="*/ 361 h 373"/>
                <a:gd name="T44" fmla="*/ 148 w 218"/>
                <a:gd name="T45" fmla="*/ 325 h 373"/>
                <a:gd name="T46" fmla="*/ 149 w 218"/>
                <a:gd name="T47" fmla="*/ 288 h 373"/>
                <a:gd name="T48" fmla="*/ 154 w 218"/>
                <a:gd name="T49" fmla="*/ 280 h 373"/>
                <a:gd name="T50" fmla="*/ 179 w 218"/>
                <a:gd name="T51" fmla="*/ 286 h 373"/>
                <a:gd name="T52" fmla="*/ 193 w 218"/>
                <a:gd name="T53" fmla="*/ 286 h 373"/>
                <a:gd name="T54" fmla="*/ 188 w 218"/>
                <a:gd name="T55" fmla="*/ 262 h 373"/>
                <a:gd name="T56" fmla="*/ 142 w 218"/>
                <a:gd name="T57" fmla="*/ 256 h 373"/>
                <a:gd name="T58" fmla="*/ 99 w 218"/>
                <a:gd name="T59" fmla="*/ 224 h 373"/>
                <a:gd name="T60" fmla="*/ 114 w 218"/>
                <a:gd name="T61" fmla="*/ 162 h 373"/>
                <a:gd name="T62" fmla="*/ 75 w 218"/>
                <a:gd name="T63" fmla="*/ 168 h 373"/>
                <a:gd name="T64" fmla="*/ 111 w 218"/>
                <a:gd name="T65" fmla="*/ 129 h 373"/>
                <a:gd name="T66" fmla="*/ 120 w 218"/>
                <a:gd name="T67" fmla="*/ 111 h 373"/>
                <a:gd name="T68" fmla="*/ 141 w 218"/>
                <a:gd name="T69" fmla="*/ 80 h 373"/>
                <a:gd name="T70" fmla="*/ 172 w 218"/>
                <a:gd name="T71" fmla="*/ 13 h 373"/>
                <a:gd name="T72" fmla="*/ 140 w 218"/>
                <a:gd name="T73" fmla="*/ 7 h 373"/>
                <a:gd name="T74" fmla="*/ 129 w 218"/>
                <a:gd name="T75" fmla="*/ 314 h 373"/>
                <a:gd name="T76" fmla="*/ 63 w 218"/>
                <a:gd name="T77" fmla="*/ 330 h 373"/>
                <a:gd name="T78" fmla="*/ 79 w 218"/>
                <a:gd name="T79" fmla="*/ 301 h 373"/>
                <a:gd name="T80" fmla="*/ 114 w 218"/>
                <a:gd name="T81" fmla="*/ 283 h 373"/>
                <a:gd name="T82" fmla="*/ 129 w 218"/>
                <a:gd name="T83" fmla="*/ 314 h 373"/>
                <a:gd name="T84" fmla="*/ 119 w 218"/>
                <a:gd name="T85" fmla="*/ 50 h 373"/>
                <a:gd name="T86" fmla="*/ 123 w 218"/>
                <a:gd name="T87" fmla="*/ 42 h 373"/>
                <a:gd name="T88" fmla="*/ 136 w 218"/>
                <a:gd name="T89" fmla="*/ 33 h 373"/>
                <a:gd name="T90" fmla="*/ 119 w 218"/>
                <a:gd name="T91" fmla="*/ 5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373">
                  <a:moveTo>
                    <a:pt x="140" y="7"/>
                  </a:moveTo>
                  <a:cubicBezTo>
                    <a:pt x="135" y="15"/>
                    <a:pt x="135" y="15"/>
                    <a:pt x="135" y="15"/>
                  </a:cubicBezTo>
                  <a:cubicBezTo>
                    <a:pt x="112" y="34"/>
                    <a:pt x="112" y="34"/>
                    <a:pt x="112" y="34"/>
                  </a:cubicBezTo>
                  <a:cubicBezTo>
                    <a:pt x="112" y="34"/>
                    <a:pt x="113" y="52"/>
                    <a:pt x="88" y="44"/>
                  </a:cubicBezTo>
                  <a:cubicBezTo>
                    <a:pt x="88" y="44"/>
                    <a:pt x="79" y="44"/>
                    <a:pt x="78" y="59"/>
                  </a:cubicBezTo>
                  <a:cubicBezTo>
                    <a:pt x="39" y="96"/>
                    <a:pt x="39" y="96"/>
                    <a:pt x="39" y="96"/>
                  </a:cubicBezTo>
                  <a:cubicBezTo>
                    <a:pt x="39" y="96"/>
                    <a:pt x="26" y="107"/>
                    <a:pt x="22" y="82"/>
                  </a:cubicBezTo>
                  <a:cubicBezTo>
                    <a:pt x="22" y="82"/>
                    <a:pt x="18" y="63"/>
                    <a:pt x="11" y="90"/>
                  </a:cubicBezTo>
                  <a:cubicBezTo>
                    <a:pt x="11" y="90"/>
                    <a:pt x="10" y="120"/>
                    <a:pt x="17" y="125"/>
                  </a:cubicBezTo>
                  <a:cubicBezTo>
                    <a:pt x="17" y="125"/>
                    <a:pt x="41" y="132"/>
                    <a:pt x="43" y="111"/>
                  </a:cubicBezTo>
                  <a:cubicBezTo>
                    <a:pt x="43" y="111"/>
                    <a:pt x="78" y="76"/>
                    <a:pt x="83" y="70"/>
                  </a:cubicBezTo>
                  <a:cubicBezTo>
                    <a:pt x="83" y="70"/>
                    <a:pt x="104" y="82"/>
                    <a:pt x="112" y="78"/>
                  </a:cubicBezTo>
                  <a:cubicBezTo>
                    <a:pt x="112" y="78"/>
                    <a:pt x="120" y="81"/>
                    <a:pt x="103" y="99"/>
                  </a:cubicBezTo>
                  <a:cubicBezTo>
                    <a:pt x="103" y="99"/>
                    <a:pt x="44" y="188"/>
                    <a:pt x="28" y="189"/>
                  </a:cubicBezTo>
                  <a:cubicBezTo>
                    <a:pt x="28" y="189"/>
                    <a:pt x="21" y="209"/>
                    <a:pt x="27" y="220"/>
                  </a:cubicBezTo>
                  <a:cubicBezTo>
                    <a:pt x="27" y="220"/>
                    <a:pt x="47" y="225"/>
                    <a:pt x="51" y="220"/>
                  </a:cubicBezTo>
                  <a:cubicBezTo>
                    <a:pt x="76" y="194"/>
                    <a:pt x="76" y="194"/>
                    <a:pt x="76" y="194"/>
                  </a:cubicBezTo>
                  <a:cubicBezTo>
                    <a:pt x="76" y="194"/>
                    <a:pt x="80" y="207"/>
                    <a:pt x="67" y="231"/>
                  </a:cubicBezTo>
                  <a:cubicBezTo>
                    <a:pt x="67" y="231"/>
                    <a:pt x="66" y="257"/>
                    <a:pt x="90" y="244"/>
                  </a:cubicBezTo>
                  <a:cubicBezTo>
                    <a:pt x="90" y="244"/>
                    <a:pt x="118" y="236"/>
                    <a:pt x="125" y="255"/>
                  </a:cubicBezTo>
                  <a:cubicBezTo>
                    <a:pt x="125" y="255"/>
                    <a:pt x="77" y="246"/>
                    <a:pt x="3" y="309"/>
                  </a:cubicBezTo>
                  <a:cubicBezTo>
                    <a:pt x="3" y="309"/>
                    <a:pt x="0" y="332"/>
                    <a:pt x="102" y="361"/>
                  </a:cubicBezTo>
                  <a:cubicBezTo>
                    <a:pt x="102" y="361"/>
                    <a:pt x="143" y="373"/>
                    <a:pt x="148" y="325"/>
                  </a:cubicBezTo>
                  <a:cubicBezTo>
                    <a:pt x="149" y="288"/>
                    <a:pt x="149" y="288"/>
                    <a:pt x="149" y="288"/>
                  </a:cubicBezTo>
                  <a:cubicBezTo>
                    <a:pt x="149" y="288"/>
                    <a:pt x="143" y="283"/>
                    <a:pt x="154" y="280"/>
                  </a:cubicBezTo>
                  <a:cubicBezTo>
                    <a:pt x="179" y="286"/>
                    <a:pt x="179" y="286"/>
                    <a:pt x="179" y="286"/>
                  </a:cubicBezTo>
                  <a:cubicBezTo>
                    <a:pt x="179" y="286"/>
                    <a:pt x="186" y="300"/>
                    <a:pt x="193" y="286"/>
                  </a:cubicBezTo>
                  <a:cubicBezTo>
                    <a:pt x="193" y="286"/>
                    <a:pt x="218" y="277"/>
                    <a:pt x="188" y="262"/>
                  </a:cubicBezTo>
                  <a:cubicBezTo>
                    <a:pt x="142" y="256"/>
                    <a:pt x="142" y="256"/>
                    <a:pt x="142" y="256"/>
                  </a:cubicBezTo>
                  <a:cubicBezTo>
                    <a:pt x="142" y="256"/>
                    <a:pt x="151" y="228"/>
                    <a:pt x="99" y="224"/>
                  </a:cubicBezTo>
                  <a:cubicBezTo>
                    <a:pt x="114" y="162"/>
                    <a:pt x="114" y="162"/>
                    <a:pt x="114" y="162"/>
                  </a:cubicBezTo>
                  <a:cubicBezTo>
                    <a:pt x="114" y="162"/>
                    <a:pt x="102" y="141"/>
                    <a:pt x="75" y="168"/>
                  </a:cubicBezTo>
                  <a:cubicBezTo>
                    <a:pt x="75" y="168"/>
                    <a:pt x="98" y="137"/>
                    <a:pt x="111" y="129"/>
                  </a:cubicBezTo>
                  <a:cubicBezTo>
                    <a:pt x="111" y="129"/>
                    <a:pt x="118" y="129"/>
                    <a:pt x="120" y="111"/>
                  </a:cubicBezTo>
                  <a:cubicBezTo>
                    <a:pt x="120" y="111"/>
                    <a:pt x="130" y="109"/>
                    <a:pt x="141" y="80"/>
                  </a:cubicBezTo>
                  <a:cubicBezTo>
                    <a:pt x="141" y="80"/>
                    <a:pt x="157" y="80"/>
                    <a:pt x="172" y="13"/>
                  </a:cubicBezTo>
                  <a:cubicBezTo>
                    <a:pt x="172" y="13"/>
                    <a:pt x="152" y="0"/>
                    <a:pt x="140" y="7"/>
                  </a:cubicBezTo>
                  <a:close/>
                  <a:moveTo>
                    <a:pt x="129" y="314"/>
                  </a:moveTo>
                  <a:cubicBezTo>
                    <a:pt x="123" y="356"/>
                    <a:pt x="63" y="330"/>
                    <a:pt x="63" y="330"/>
                  </a:cubicBezTo>
                  <a:cubicBezTo>
                    <a:pt x="32" y="324"/>
                    <a:pt x="79" y="301"/>
                    <a:pt x="79" y="301"/>
                  </a:cubicBezTo>
                  <a:cubicBezTo>
                    <a:pt x="114" y="283"/>
                    <a:pt x="114" y="283"/>
                    <a:pt x="114" y="283"/>
                  </a:cubicBezTo>
                  <a:cubicBezTo>
                    <a:pt x="145" y="270"/>
                    <a:pt x="129" y="314"/>
                    <a:pt x="129" y="314"/>
                  </a:cubicBezTo>
                  <a:close/>
                  <a:moveTo>
                    <a:pt x="119" y="50"/>
                  </a:moveTo>
                  <a:cubicBezTo>
                    <a:pt x="119" y="50"/>
                    <a:pt x="118" y="45"/>
                    <a:pt x="123" y="42"/>
                  </a:cubicBezTo>
                  <a:cubicBezTo>
                    <a:pt x="136" y="33"/>
                    <a:pt x="136" y="33"/>
                    <a:pt x="136" y="33"/>
                  </a:cubicBezTo>
                  <a:cubicBezTo>
                    <a:pt x="136" y="33"/>
                    <a:pt x="128" y="63"/>
                    <a:pt x="11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1"/>
            <p:cNvSpPr>
              <a:spLocks noEditPoints="1"/>
            </p:cNvSpPr>
            <p:nvPr/>
          </p:nvSpPr>
          <p:spPr bwMode="auto">
            <a:xfrm>
              <a:off x="6375400" y="2355850"/>
              <a:ext cx="836613" cy="1490663"/>
            </a:xfrm>
            <a:custGeom>
              <a:avLst/>
              <a:gdLst>
                <a:gd name="T0" fmla="*/ 115 w 197"/>
                <a:gd name="T1" fmla="*/ 250 h 350"/>
                <a:gd name="T2" fmla="*/ 144 w 197"/>
                <a:gd name="T3" fmla="*/ 194 h 350"/>
                <a:gd name="T4" fmla="*/ 141 w 197"/>
                <a:gd name="T5" fmla="*/ 178 h 350"/>
                <a:gd name="T6" fmla="*/ 145 w 197"/>
                <a:gd name="T7" fmla="*/ 168 h 350"/>
                <a:gd name="T8" fmla="*/ 137 w 197"/>
                <a:gd name="T9" fmla="*/ 162 h 350"/>
                <a:gd name="T10" fmla="*/ 119 w 197"/>
                <a:gd name="T11" fmla="*/ 145 h 350"/>
                <a:gd name="T12" fmla="*/ 129 w 197"/>
                <a:gd name="T13" fmla="*/ 132 h 350"/>
                <a:gd name="T14" fmla="*/ 171 w 197"/>
                <a:gd name="T15" fmla="*/ 107 h 350"/>
                <a:gd name="T16" fmla="*/ 191 w 197"/>
                <a:gd name="T17" fmla="*/ 60 h 350"/>
                <a:gd name="T18" fmla="*/ 181 w 197"/>
                <a:gd name="T19" fmla="*/ 46 h 350"/>
                <a:gd name="T20" fmla="*/ 168 w 197"/>
                <a:gd name="T21" fmla="*/ 62 h 350"/>
                <a:gd name="T22" fmla="*/ 133 w 197"/>
                <a:gd name="T23" fmla="*/ 90 h 350"/>
                <a:gd name="T24" fmla="*/ 151 w 197"/>
                <a:gd name="T25" fmla="*/ 35 h 350"/>
                <a:gd name="T26" fmla="*/ 149 w 197"/>
                <a:gd name="T27" fmla="*/ 15 h 350"/>
                <a:gd name="T28" fmla="*/ 137 w 197"/>
                <a:gd name="T29" fmla="*/ 30 h 350"/>
                <a:gd name="T30" fmla="*/ 90 w 197"/>
                <a:gd name="T31" fmla="*/ 123 h 350"/>
                <a:gd name="T32" fmla="*/ 60 w 197"/>
                <a:gd name="T33" fmla="*/ 138 h 350"/>
                <a:gd name="T34" fmla="*/ 45 w 197"/>
                <a:gd name="T35" fmla="*/ 154 h 350"/>
                <a:gd name="T36" fmla="*/ 69 w 197"/>
                <a:gd name="T37" fmla="*/ 173 h 350"/>
                <a:gd name="T38" fmla="*/ 41 w 197"/>
                <a:gd name="T39" fmla="*/ 234 h 350"/>
                <a:gd name="T40" fmla="*/ 32 w 197"/>
                <a:gd name="T41" fmla="*/ 251 h 350"/>
                <a:gd name="T42" fmla="*/ 52 w 197"/>
                <a:gd name="T43" fmla="*/ 265 h 350"/>
                <a:gd name="T44" fmla="*/ 85 w 197"/>
                <a:gd name="T45" fmla="*/ 246 h 350"/>
                <a:gd name="T46" fmla="*/ 88 w 197"/>
                <a:gd name="T47" fmla="*/ 253 h 350"/>
                <a:gd name="T48" fmla="*/ 78 w 197"/>
                <a:gd name="T49" fmla="*/ 281 h 350"/>
                <a:gd name="T50" fmla="*/ 48 w 197"/>
                <a:gd name="T51" fmla="*/ 302 h 350"/>
                <a:gd name="T52" fmla="*/ 34 w 197"/>
                <a:gd name="T53" fmla="*/ 306 h 350"/>
                <a:gd name="T54" fmla="*/ 31 w 197"/>
                <a:gd name="T55" fmla="*/ 339 h 350"/>
                <a:gd name="T56" fmla="*/ 51 w 197"/>
                <a:gd name="T57" fmla="*/ 332 h 350"/>
                <a:gd name="T58" fmla="*/ 65 w 197"/>
                <a:gd name="T59" fmla="*/ 309 h 350"/>
                <a:gd name="T60" fmla="*/ 108 w 197"/>
                <a:gd name="T61" fmla="*/ 342 h 350"/>
                <a:gd name="T62" fmla="*/ 115 w 197"/>
                <a:gd name="T63" fmla="*/ 309 h 350"/>
                <a:gd name="T64" fmla="*/ 115 w 197"/>
                <a:gd name="T65" fmla="*/ 250 h 350"/>
                <a:gd name="T66" fmla="*/ 85 w 197"/>
                <a:gd name="T67" fmla="*/ 220 h 350"/>
                <a:gd name="T68" fmla="*/ 66 w 197"/>
                <a:gd name="T69" fmla="*/ 232 h 350"/>
                <a:gd name="T70" fmla="*/ 82 w 197"/>
                <a:gd name="T71" fmla="*/ 178 h 350"/>
                <a:gd name="T72" fmla="*/ 106 w 197"/>
                <a:gd name="T73" fmla="*/ 154 h 350"/>
                <a:gd name="T74" fmla="*/ 95 w 197"/>
                <a:gd name="T75" fmla="*/ 197 h 350"/>
                <a:gd name="T76" fmla="*/ 85 w 197"/>
                <a:gd name="T77" fmla="*/ 22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7" h="350">
                  <a:moveTo>
                    <a:pt x="115" y="250"/>
                  </a:moveTo>
                  <a:cubicBezTo>
                    <a:pt x="115" y="250"/>
                    <a:pt x="109" y="233"/>
                    <a:pt x="144" y="194"/>
                  </a:cubicBezTo>
                  <a:cubicBezTo>
                    <a:pt x="141" y="178"/>
                    <a:pt x="141" y="178"/>
                    <a:pt x="141" y="178"/>
                  </a:cubicBezTo>
                  <a:cubicBezTo>
                    <a:pt x="145" y="168"/>
                    <a:pt x="145" y="168"/>
                    <a:pt x="145" y="168"/>
                  </a:cubicBezTo>
                  <a:cubicBezTo>
                    <a:pt x="137" y="162"/>
                    <a:pt x="137" y="162"/>
                    <a:pt x="137" y="162"/>
                  </a:cubicBezTo>
                  <a:cubicBezTo>
                    <a:pt x="137" y="162"/>
                    <a:pt x="136" y="145"/>
                    <a:pt x="119" y="145"/>
                  </a:cubicBezTo>
                  <a:cubicBezTo>
                    <a:pt x="119" y="145"/>
                    <a:pt x="110" y="143"/>
                    <a:pt x="129" y="132"/>
                  </a:cubicBezTo>
                  <a:cubicBezTo>
                    <a:pt x="171" y="107"/>
                    <a:pt x="171" y="107"/>
                    <a:pt x="171" y="107"/>
                  </a:cubicBezTo>
                  <a:cubicBezTo>
                    <a:pt x="191" y="60"/>
                    <a:pt x="191" y="60"/>
                    <a:pt x="191" y="60"/>
                  </a:cubicBezTo>
                  <a:cubicBezTo>
                    <a:pt x="191" y="60"/>
                    <a:pt x="197" y="52"/>
                    <a:pt x="181" y="46"/>
                  </a:cubicBezTo>
                  <a:cubicBezTo>
                    <a:pt x="181" y="46"/>
                    <a:pt x="179" y="56"/>
                    <a:pt x="168" y="62"/>
                  </a:cubicBezTo>
                  <a:cubicBezTo>
                    <a:pt x="157" y="67"/>
                    <a:pt x="141" y="81"/>
                    <a:pt x="133" y="90"/>
                  </a:cubicBezTo>
                  <a:cubicBezTo>
                    <a:pt x="133" y="90"/>
                    <a:pt x="150" y="45"/>
                    <a:pt x="151" y="35"/>
                  </a:cubicBezTo>
                  <a:cubicBezTo>
                    <a:pt x="149" y="15"/>
                    <a:pt x="149" y="15"/>
                    <a:pt x="149" y="15"/>
                  </a:cubicBezTo>
                  <a:cubicBezTo>
                    <a:pt x="149" y="15"/>
                    <a:pt x="138" y="0"/>
                    <a:pt x="137" y="30"/>
                  </a:cubicBezTo>
                  <a:cubicBezTo>
                    <a:pt x="90" y="123"/>
                    <a:pt x="90" y="123"/>
                    <a:pt x="90" y="123"/>
                  </a:cubicBezTo>
                  <a:cubicBezTo>
                    <a:pt x="60" y="138"/>
                    <a:pt x="60" y="138"/>
                    <a:pt x="60" y="138"/>
                  </a:cubicBezTo>
                  <a:cubicBezTo>
                    <a:pt x="60" y="138"/>
                    <a:pt x="32" y="132"/>
                    <a:pt x="45" y="154"/>
                  </a:cubicBezTo>
                  <a:cubicBezTo>
                    <a:pt x="69" y="173"/>
                    <a:pt x="69" y="173"/>
                    <a:pt x="69" y="173"/>
                  </a:cubicBezTo>
                  <a:cubicBezTo>
                    <a:pt x="41" y="234"/>
                    <a:pt x="41" y="234"/>
                    <a:pt x="41" y="234"/>
                  </a:cubicBezTo>
                  <a:cubicBezTo>
                    <a:pt x="32" y="251"/>
                    <a:pt x="32" y="251"/>
                    <a:pt x="32" y="251"/>
                  </a:cubicBezTo>
                  <a:cubicBezTo>
                    <a:pt x="52" y="265"/>
                    <a:pt x="52" y="265"/>
                    <a:pt x="52" y="265"/>
                  </a:cubicBezTo>
                  <a:cubicBezTo>
                    <a:pt x="85" y="246"/>
                    <a:pt x="85" y="246"/>
                    <a:pt x="85" y="246"/>
                  </a:cubicBezTo>
                  <a:cubicBezTo>
                    <a:pt x="85" y="246"/>
                    <a:pt x="89" y="246"/>
                    <a:pt x="88" y="253"/>
                  </a:cubicBezTo>
                  <a:cubicBezTo>
                    <a:pt x="78" y="281"/>
                    <a:pt x="78" y="281"/>
                    <a:pt x="78" y="281"/>
                  </a:cubicBezTo>
                  <a:cubicBezTo>
                    <a:pt x="78" y="281"/>
                    <a:pt x="56" y="303"/>
                    <a:pt x="48" y="302"/>
                  </a:cubicBezTo>
                  <a:cubicBezTo>
                    <a:pt x="48" y="302"/>
                    <a:pt x="45" y="302"/>
                    <a:pt x="34" y="306"/>
                  </a:cubicBezTo>
                  <a:cubicBezTo>
                    <a:pt x="34" y="306"/>
                    <a:pt x="0" y="323"/>
                    <a:pt x="31" y="339"/>
                  </a:cubicBezTo>
                  <a:cubicBezTo>
                    <a:pt x="31" y="339"/>
                    <a:pt x="41" y="350"/>
                    <a:pt x="51" y="332"/>
                  </a:cubicBezTo>
                  <a:cubicBezTo>
                    <a:pt x="65" y="309"/>
                    <a:pt x="65" y="309"/>
                    <a:pt x="65" y="309"/>
                  </a:cubicBezTo>
                  <a:cubicBezTo>
                    <a:pt x="108" y="342"/>
                    <a:pt x="108" y="342"/>
                    <a:pt x="108" y="342"/>
                  </a:cubicBezTo>
                  <a:cubicBezTo>
                    <a:pt x="108" y="342"/>
                    <a:pt x="117" y="330"/>
                    <a:pt x="115" y="309"/>
                  </a:cubicBezTo>
                  <a:lnTo>
                    <a:pt x="115" y="250"/>
                  </a:lnTo>
                  <a:close/>
                  <a:moveTo>
                    <a:pt x="85" y="220"/>
                  </a:moveTo>
                  <a:cubicBezTo>
                    <a:pt x="66" y="232"/>
                    <a:pt x="66" y="232"/>
                    <a:pt x="66" y="232"/>
                  </a:cubicBezTo>
                  <a:cubicBezTo>
                    <a:pt x="82" y="178"/>
                    <a:pt x="82" y="178"/>
                    <a:pt x="82" y="178"/>
                  </a:cubicBezTo>
                  <a:cubicBezTo>
                    <a:pt x="87" y="161"/>
                    <a:pt x="106" y="154"/>
                    <a:pt x="106" y="154"/>
                  </a:cubicBezTo>
                  <a:cubicBezTo>
                    <a:pt x="105" y="170"/>
                    <a:pt x="95" y="197"/>
                    <a:pt x="95" y="197"/>
                  </a:cubicBezTo>
                  <a:cubicBezTo>
                    <a:pt x="90" y="212"/>
                    <a:pt x="85" y="220"/>
                    <a:pt x="85" y="2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2"/>
            <p:cNvSpPr/>
            <p:nvPr/>
          </p:nvSpPr>
          <p:spPr bwMode="auto">
            <a:xfrm>
              <a:off x="6842125" y="3475038"/>
              <a:ext cx="296863" cy="265113"/>
            </a:xfrm>
            <a:custGeom>
              <a:avLst/>
              <a:gdLst>
                <a:gd name="T0" fmla="*/ 51 w 70"/>
                <a:gd name="T1" fmla="*/ 9 h 62"/>
                <a:gd name="T2" fmla="*/ 22 w 70"/>
                <a:gd name="T3" fmla="*/ 0 h 62"/>
                <a:gd name="T4" fmla="*/ 18 w 70"/>
                <a:gd name="T5" fmla="*/ 12 h 62"/>
                <a:gd name="T6" fmla="*/ 37 w 70"/>
                <a:gd name="T7" fmla="*/ 39 h 62"/>
                <a:gd name="T8" fmla="*/ 57 w 70"/>
                <a:gd name="T9" fmla="*/ 44 h 62"/>
                <a:gd name="T10" fmla="*/ 64 w 70"/>
                <a:gd name="T11" fmla="*/ 30 h 62"/>
                <a:gd name="T12" fmla="*/ 51 w 70"/>
                <a:gd name="T13" fmla="*/ 9 h 62"/>
              </a:gdLst>
              <a:ahLst/>
              <a:cxnLst>
                <a:cxn ang="0">
                  <a:pos x="T0" y="T1"/>
                </a:cxn>
                <a:cxn ang="0">
                  <a:pos x="T2" y="T3"/>
                </a:cxn>
                <a:cxn ang="0">
                  <a:pos x="T4" y="T5"/>
                </a:cxn>
                <a:cxn ang="0">
                  <a:pos x="T6" y="T7"/>
                </a:cxn>
                <a:cxn ang="0">
                  <a:pos x="T8" y="T9"/>
                </a:cxn>
                <a:cxn ang="0">
                  <a:pos x="T10" y="T11"/>
                </a:cxn>
                <a:cxn ang="0">
                  <a:pos x="T12" y="T13"/>
                </a:cxn>
              </a:cxnLst>
              <a:rect l="0" t="0" r="r" b="b"/>
              <a:pathLst>
                <a:path w="70" h="62">
                  <a:moveTo>
                    <a:pt x="51" y="9"/>
                  </a:moveTo>
                  <a:cubicBezTo>
                    <a:pt x="22" y="0"/>
                    <a:pt x="22" y="0"/>
                    <a:pt x="22" y="0"/>
                  </a:cubicBezTo>
                  <a:cubicBezTo>
                    <a:pt x="22" y="0"/>
                    <a:pt x="0" y="1"/>
                    <a:pt x="18" y="12"/>
                  </a:cubicBezTo>
                  <a:cubicBezTo>
                    <a:pt x="18" y="12"/>
                    <a:pt x="32" y="27"/>
                    <a:pt x="37" y="39"/>
                  </a:cubicBezTo>
                  <a:cubicBezTo>
                    <a:pt x="37" y="39"/>
                    <a:pt x="42" y="62"/>
                    <a:pt x="57" y="44"/>
                  </a:cubicBezTo>
                  <a:cubicBezTo>
                    <a:pt x="64" y="30"/>
                    <a:pt x="64" y="30"/>
                    <a:pt x="64" y="30"/>
                  </a:cubicBezTo>
                  <a:cubicBezTo>
                    <a:pt x="64" y="30"/>
                    <a:pt x="70" y="17"/>
                    <a:pt x="5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3"/>
            <p:cNvSpPr/>
            <p:nvPr/>
          </p:nvSpPr>
          <p:spPr bwMode="auto">
            <a:xfrm>
              <a:off x="519271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0 w 39"/>
                <a:gd name="T11" fmla="*/ 50 h 50"/>
                <a:gd name="T12" fmla="*/ 7 w 39"/>
                <a:gd name="T13" fmla="*/ 48 h 50"/>
                <a:gd name="T14" fmla="*/ 4 w 39"/>
                <a:gd name="T15" fmla="*/ 50 h 50"/>
                <a:gd name="T16" fmla="*/ 2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2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0" y="50"/>
                  </a:cubicBezTo>
                  <a:cubicBezTo>
                    <a:pt x="14" y="50"/>
                    <a:pt x="10" y="48"/>
                    <a:pt x="7" y="48"/>
                  </a:cubicBezTo>
                  <a:cubicBezTo>
                    <a:pt x="5" y="48"/>
                    <a:pt x="4" y="49"/>
                    <a:pt x="4" y="50"/>
                  </a:cubicBezTo>
                  <a:cubicBezTo>
                    <a:pt x="2" y="50"/>
                    <a:pt x="2" y="50"/>
                    <a:pt x="2" y="50"/>
                  </a:cubicBezTo>
                  <a:cubicBezTo>
                    <a:pt x="0" y="35"/>
                    <a:pt x="0" y="35"/>
                    <a:pt x="0" y="35"/>
                  </a:cubicBezTo>
                  <a:cubicBezTo>
                    <a:pt x="2" y="35"/>
                    <a:pt x="2" y="35"/>
                    <a:pt x="2" y="35"/>
                  </a:cubicBezTo>
                  <a:cubicBezTo>
                    <a:pt x="3" y="38"/>
                    <a:pt x="8" y="48"/>
                    <a:pt x="20" y="48"/>
                  </a:cubicBezTo>
                  <a:cubicBezTo>
                    <a:pt x="27" y="48"/>
                    <a:pt x="30" y="44"/>
                    <a:pt x="30" y="40"/>
                  </a:cubicBezTo>
                  <a:cubicBezTo>
                    <a:pt x="30" y="36"/>
                    <a:pt x="29" y="33"/>
                    <a:pt x="16" y="27"/>
                  </a:cubicBezTo>
                  <a:cubicBezTo>
                    <a:pt x="8" y="23"/>
                    <a:pt x="2" y="20"/>
                    <a:pt x="2" y="13"/>
                  </a:cubicBezTo>
                  <a:cubicBezTo>
                    <a:pt x="2"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4"/>
            <p:cNvSpPr/>
            <p:nvPr/>
          </p:nvSpPr>
          <p:spPr bwMode="auto">
            <a:xfrm>
              <a:off x="5387975" y="4046538"/>
              <a:ext cx="249238" cy="204788"/>
            </a:xfrm>
            <a:custGeom>
              <a:avLst/>
              <a:gdLst>
                <a:gd name="T0" fmla="*/ 0 w 59"/>
                <a:gd name="T1" fmla="*/ 47 h 48"/>
                <a:gd name="T2" fmla="*/ 8 w 59"/>
                <a:gd name="T3" fmla="*/ 40 h 48"/>
                <a:gd name="T4" fmla="*/ 8 w 59"/>
                <a:gd name="T5" fmla="*/ 8 h 48"/>
                <a:gd name="T6" fmla="*/ 0 w 59"/>
                <a:gd name="T7" fmla="*/ 2 h 48"/>
                <a:gd name="T8" fmla="*/ 0 w 59"/>
                <a:gd name="T9" fmla="*/ 0 h 48"/>
                <a:gd name="T10" fmla="*/ 24 w 59"/>
                <a:gd name="T11" fmla="*/ 0 h 48"/>
                <a:gd name="T12" fmla="*/ 24 w 59"/>
                <a:gd name="T13" fmla="*/ 2 h 48"/>
                <a:gd name="T14" fmla="*/ 17 w 59"/>
                <a:gd name="T15" fmla="*/ 8 h 48"/>
                <a:gd name="T16" fmla="*/ 17 w 59"/>
                <a:gd name="T17" fmla="*/ 22 h 48"/>
                <a:gd name="T18" fmla="*/ 43 w 59"/>
                <a:gd name="T19" fmla="*/ 22 h 48"/>
                <a:gd name="T20" fmla="*/ 43 w 59"/>
                <a:gd name="T21" fmla="*/ 8 h 48"/>
                <a:gd name="T22" fmla="*/ 35 w 59"/>
                <a:gd name="T23" fmla="*/ 2 h 48"/>
                <a:gd name="T24" fmla="*/ 35 w 59"/>
                <a:gd name="T25" fmla="*/ 0 h 48"/>
                <a:gd name="T26" fmla="*/ 59 w 59"/>
                <a:gd name="T27" fmla="*/ 0 h 48"/>
                <a:gd name="T28" fmla="*/ 59 w 59"/>
                <a:gd name="T29" fmla="*/ 2 h 48"/>
                <a:gd name="T30" fmla="*/ 52 w 59"/>
                <a:gd name="T31" fmla="*/ 8 h 48"/>
                <a:gd name="T32" fmla="*/ 52 w 59"/>
                <a:gd name="T33" fmla="*/ 41 h 48"/>
                <a:gd name="T34" fmla="*/ 59 w 59"/>
                <a:gd name="T35" fmla="*/ 47 h 48"/>
                <a:gd name="T36" fmla="*/ 59 w 59"/>
                <a:gd name="T37" fmla="*/ 48 h 48"/>
                <a:gd name="T38" fmla="*/ 35 w 59"/>
                <a:gd name="T39" fmla="*/ 48 h 48"/>
                <a:gd name="T40" fmla="*/ 35 w 59"/>
                <a:gd name="T41" fmla="*/ 47 h 48"/>
                <a:gd name="T42" fmla="*/ 43 w 59"/>
                <a:gd name="T43" fmla="*/ 40 h 48"/>
                <a:gd name="T44" fmla="*/ 43 w 59"/>
                <a:gd name="T45" fmla="*/ 26 h 48"/>
                <a:gd name="T46" fmla="*/ 17 w 59"/>
                <a:gd name="T47" fmla="*/ 26 h 48"/>
                <a:gd name="T48" fmla="*/ 17 w 59"/>
                <a:gd name="T49" fmla="*/ 41 h 48"/>
                <a:gd name="T50" fmla="*/ 24 w 59"/>
                <a:gd name="T51" fmla="*/ 47 h 48"/>
                <a:gd name="T52" fmla="*/ 24 w 59"/>
                <a:gd name="T53" fmla="*/ 48 h 48"/>
                <a:gd name="T54" fmla="*/ 0 w 59"/>
                <a:gd name="T55" fmla="*/ 48 h 48"/>
                <a:gd name="T56" fmla="*/ 0 w 59"/>
                <a:gd name="T5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48">
                  <a:moveTo>
                    <a:pt x="0" y="47"/>
                  </a:moveTo>
                  <a:cubicBezTo>
                    <a:pt x="7" y="47"/>
                    <a:pt x="8" y="45"/>
                    <a:pt x="8" y="40"/>
                  </a:cubicBezTo>
                  <a:cubicBezTo>
                    <a:pt x="8" y="8"/>
                    <a:pt x="8" y="8"/>
                    <a:pt x="8" y="8"/>
                  </a:cubicBezTo>
                  <a:cubicBezTo>
                    <a:pt x="8" y="3"/>
                    <a:pt x="7" y="2"/>
                    <a:pt x="0" y="2"/>
                  </a:cubicBezTo>
                  <a:cubicBezTo>
                    <a:pt x="0" y="0"/>
                    <a:pt x="0" y="0"/>
                    <a:pt x="0" y="0"/>
                  </a:cubicBezTo>
                  <a:cubicBezTo>
                    <a:pt x="24" y="0"/>
                    <a:pt x="24" y="0"/>
                    <a:pt x="24" y="0"/>
                  </a:cubicBezTo>
                  <a:cubicBezTo>
                    <a:pt x="24" y="2"/>
                    <a:pt x="24" y="2"/>
                    <a:pt x="24" y="2"/>
                  </a:cubicBezTo>
                  <a:cubicBezTo>
                    <a:pt x="18" y="2"/>
                    <a:pt x="17" y="3"/>
                    <a:pt x="17" y="8"/>
                  </a:cubicBezTo>
                  <a:cubicBezTo>
                    <a:pt x="17" y="22"/>
                    <a:pt x="17" y="22"/>
                    <a:pt x="17" y="22"/>
                  </a:cubicBezTo>
                  <a:cubicBezTo>
                    <a:pt x="43" y="22"/>
                    <a:pt x="43" y="22"/>
                    <a:pt x="43" y="22"/>
                  </a:cubicBezTo>
                  <a:cubicBezTo>
                    <a:pt x="43" y="8"/>
                    <a:pt x="43" y="8"/>
                    <a:pt x="43" y="8"/>
                  </a:cubicBezTo>
                  <a:cubicBezTo>
                    <a:pt x="43" y="3"/>
                    <a:pt x="42" y="2"/>
                    <a:pt x="35" y="2"/>
                  </a:cubicBezTo>
                  <a:cubicBezTo>
                    <a:pt x="35" y="0"/>
                    <a:pt x="35" y="0"/>
                    <a:pt x="35" y="0"/>
                  </a:cubicBezTo>
                  <a:cubicBezTo>
                    <a:pt x="59" y="0"/>
                    <a:pt x="59" y="0"/>
                    <a:pt x="59" y="0"/>
                  </a:cubicBezTo>
                  <a:cubicBezTo>
                    <a:pt x="59" y="2"/>
                    <a:pt x="59" y="2"/>
                    <a:pt x="59" y="2"/>
                  </a:cubicBezTo>
                  <a:cubicBezTo>
                    <a:pt x="53" y="2"/>
                    <a:pt x="52" y="3"/>
                    <a:pt x="52" y="8"/>
                  </a:cubicBezTo>
                  <a:cubicBezTo>
                    <a:pt x="52" y="41"/>
                    <a:pt x="52" y="41"/>
                    <a:pt x="52" y="41"/>
                  </a:cubicBezTo>
                  <a:cubicBezTo>
                    <a:pt x="52" y="45"/>
                    <a:pt x="53" y="47"/>
                    <a:pt x="59" y="47"/>
                  </a:cubicBezTo>
                  <a:cubicBezTo>
                    <a:pt x="59" y="48"/>
                    <a:pt x="59" y="48"/>
                    <a:pt x="59" y="48"/>
                  </a:cubicBezTo>
                  <a:cubicBezTo>
                    <a:pt x="35" y="48"/>
                    <a:pt x="35" y="48"/>
                    <a:pt x="35" y="48"/>
                  </a:cubicBezTo>
                  <a:cubicBezTo>
                    <a:pt x="35" y="47"/>
                    <a:pt x="35" y="47"/>
                    <a:pt x="35" y="47"/>
                  </a:cubicBezTo>
                  <a:cubicBezTo>
                    <a:pt x="43" y="47"/>
                    <a:pt x="43" y="45"/>
                    <a:pt x="43" y="40"/>
                  </a:cubicBezTo>
                  <a:cubicBezTo>
                    <a:pt x="43" y="26"/>
                    <a:pt x="43" y="26"/>
                    <a:pt x="43" y="26"/>
                  </a:cubicBezTo>
                  <a:cubicBezTo>
                    <a:pt x="17" y="26"/>
                    <a:pt x="17" y="26"/>
                    <a:pt x="17" y="26"/>
                  </a:cubicBezTo>
                  <a:cubicBezTo>
                    <a:pt x="17" y="41"/>
                    <a:pt x="17" y="41"/>
                    <a:pt x="17" y="41"/>
                  </a:cubicBezTo>
                  <a:cubicBezTo>
                    <a:pt x="17" y="45"/>
                    <a:pt x="17" y="47"/>
                    <a:pt x="24" y="47"/>
                  </a:cubicBezTo>
                  <a:cubicBezTo>
                    <a:pt x="24" y="48"/>
                    <a:pt x="24" y="48"/>
                    <a:pt x="24"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5"/>
            <p:cNvSpPr>
              <a:spLocks noEditPoints="1"/>
            </p:cNvSpPr>
            <p:nvPr/>
          </p:nvSpPr>
          <p:spPr bwMode="auto">
            <a:xfrm>
              <a:off x="5649913" y="4046538"/>
              <a:ext cx="258763" cy="204788"/>
            </a:xfrm>
            <a:custGeom>
              <a:avLst/>
              <a:gdLst>
                <a:gd name="T0" fmla="*/ 18 w 61"/>
                <a:gd name="T1" fmla="*/ 30 h 48"/>
                <a:gd name="T2" fmla="*/ 28 w 61"/>
                <a:gd name="T3" fmla="*/ 10 h 48"/>
                <a:gd name="T4" fmla="*/ 38 w 61"/>
                <a:gd name="T5" fmla="*/ 30 h 48"/>
                <a:gd name="T6" fmla="*/ 18 w 61"/>
                <a:gd name="T7" fmla="*/ 30 h 48"/>
                <a:gd name="T8" fmla="*/ 61 w 61"/>
                <a:gd name="T9" fmla="*/ 47 h 48"/>
                <a:gd name="T10" fmla="*/ 53 w 61"/>
                <a:gd name="T11" fmla="*/ 41 h 48"/>
                <a:gd name="T12" fmla="*/ 31 w 61"/>
                <a:gd name="T13" fmla="*/ 0 h 48"/>
                <a:gd name="T14" fmla="*/ 29 w 61"/>
                <a:gd name="T15" fmla="*/ 0 h 48"/>
                <a:gd name="T16" fmla="*/ 11 w 61"/>
                <a:gd name="T17" fmla="*/ 35 h 48"/>
                <a:gd name="T18" fmla="*/ 5 w 61"/>
                <a:gd name="T19" fmla="*/ 45 h 48"/>
                <a:gd name="T20" fmla="*/ 0 w 61"/>
                <a:gd name="T21" fmla="*/ 47 h 48"/>
                <a:gd name="T22" fmla="*/ 0 w 61"/>
                <a:gd name="T23" fmla="*/ 48 h 48"/>
                <a:gd name="T24" fmla="*/ 18 w 61"/>
                <a:gd name="T25" fmla="*/ 48 h 48"/>
                <a:gd name="T26" fmla="*/ 18 w 61"/>
                <a:gd name="T27" fmla="*/ 47 h 48"/>
                <a:gd name="T28" fmla="*/ 12 w 61"/>
                <a:gd name="T29" fmla="*/ 44 h 48"/>
                <a:gd name="T30" fmla="*/ 12 w 61"/>
                <a:gd name="T31" fmla="*/ 41 h 48"/>
                <a:gd name="T32" fmla="*/ 16 w 61"/>
                <a:gd name="T33" fmla="*/ 33 h 48"/>
                <a:gd name="T34" fmla="*/ 39 w 61"/>
                <a:gd name="T35" fmla="*/ 33 h 48"/>
                <a:gd name="T36" fmla="*/ 43 w 61"/>
                <a:gd name="T37" fmla="*/ 40 h 48"/>
                <a:gd name="T38" fmla="*/ 44 w 61"/>
                <a:gd name="T39" fmla="*/ 44 h 48"/>
                <a:gd name="T40" fmla="*/ 38 w 61"/>
                <a:gd name="T41" fmla="*/ 47 h 48"/>
                <a:gd name="T42" fmla="*/ 38 w 61"/>
                <a:gd name="T43" fmla="*/ 48 h 48"/>
                <a:gd name="T44" fmla="*/ 61 w 61"/>
                <a:gd name="T45" fmla="*/ 48 h 48"/>
                <a:gd name="T46" fmla="*/ 61 w 61"/>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1" h="48">
                  <a:moveTo>
                    <a:pt x="18" y="30"/>
                  </a:moveTo>
                  <a:cubicBezTo>
                    <a:pt x="28" y="10"/>
                    <a:pt x="28" y="10"/>
                    <a:pt x="28" y="10"/>
                  </a:cubicBezTo>
                  <a:cubicBezTo>
                    <a:pt x="38" y="30"/>
                    <a:pt x="38" y="30"/>
                    <a:pt x="38" y="30"/>
                  </a:cubicBezTo>
                  <a:lnTo>
                    <a:pt x="18" y="30"/>
                  </a:lnTo>
                  <a:close/>
                  <a:moveTo>
                    <a:pt x="61" y="47"/>
                  </a:moveTo>
                  <a:cubicBezTo>
                    <a:pt x="57" y="47"/>
                    <a:pt x="55" y="46"/>
                    <a:pt x="53" y="41"/>
                  </a:cubicBezTo>
                  <a:cubicBezTo>
                    <a:pt x="31" y="0"/>
                    <a:pt x="31" y="0"/>
                    <a:pt x="31" y="0"/>
                  </a:cubicBezTo>
                  <a:cubicBezTo>
                    <a:pt x="29" y="0"/>
                    <a:pt x="29" y="0"/>
                    <a:pt x="29" y="0"/>
                  </a:cubicBezTo>
                  <a:cubicBezTo>
                    <a:pt x="11" y="35"/>
                    <a:pt x="11" y="35"/>
                    <a:pt x="11" y="35"/>
                  </a:cubicBezTo>
                  <a:cubicBezTo>
                    <a:pt x="10" y="38"/>
                    <a:pt x="7" y="44"/>
                    <a:pt x="5" y="45"/>
                  </a:cubicBezTo>
                  <a:cubicBezTo>
                    <a:pt x="3" y="47"/>
                    <a:pt x="2" y="47"/>
                    <a:pt x="0" y="47"/>
                  </a:cubicBezTo>
                  <a:cubicBezTo>
                    <a:pt x="0" y="48"/>
                    <a:pt x="0" y="48"/>
                    <a:pt x="0" y="48"/>
                  </a:cubicBezTo>
                  <a:cubicBezTo>
                    <a:pt x="18" y="48"/>
                    <a:pt x="18" y="48"/>
                    <a:pt x="18" y="48"/>
                  </a:cubicBezTo>
                  <a:cubicBezTo>
                    <a:pt x="18" y="47"/>
                    <a:pt x="18" y="47"/>
                    <a:pt x="18" y="47"/>
                  </a:cubicBezTo>
                  <a:cubicBezTo>
                    <a:pt x="16" y="47"/>
                    <a:pt x="12" y="47"/>
                    <a:pt x="12" y="44"/>
                  </a:cubicBezTo>
                  <a:cubicBezTo>
                    <a:pt x="12" y="43"/>
                    <a:pt x="12" y="42"/>
                    <a:pt x="12" y="41"/>
                  </a:cubicBezTo>
                  <a:cubicBezTo>
                    <a:pt x="16" y="33"/>
                    <a:pt x="16" y="33"/>
                    <a:pt x="16" y="33"/>
                  </a:cubicBezTo>
                  <a:cubicBezTo>
                    <a:pt x="39" y="33"/>
                    <a:pt x="39" y="33"/>
                    <a:pt x="39" y="33"/>
                  </a:cubicBezTo>
                  <a:cubicBezTo>
                    <a:pt x="43" y="40"/>
                    <a:pt x="43" y="40"/>
                    <a:pt x="43" y="40"/>
                  </a:cubicBezTo>
                  <a:cubicBezTo>
                    <a:pt x="43" y="41"/>
                    <a:pt x="44" y="43"/>
                    <a:pt x="44" y="44"/>
                  </a:cubicBezTo>
                  <a:cubicBezTo>
                    <a:pt x="44" y="47"/>
                    <a:pt x="42" y="47"/>
                    <a:pt x="38" y="47"/>
                  </a:cubicBezTo>
                  <a:cubicBezTo>
                    <a:pt x="38" y="48"/>
                    <a:pt x="38" y="48"/>
                    <a:pt x="38" y="48"/>
                  </a:cubicBezTo>
                  <a:cubicBezTo>
                    <a:pt x="61" y="48"/>
                    <a:pt x="61" y="48"/>
                    <a:pt x="61" y="48"/>
                  </a:cubicBezTo>
                  <a:lnTo>
                    <a:pt x="6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6"/>
            <p:cNvSpPr/>
            <p:nvPr/>
          </p:nvSpPr>
          <p:spPr bwMode="auto">
            <a:xfrm>
              <a:off x="5918200"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7"/>
            <p:cNvSpPr>
              <a:spLocks noEditPoints="1"/>
            </p:cNvSpPr>
            <p:nvPr/>
          </p:nvSpPr>
          <p:spPr bwMode="auto">
            <a:xfrm>
              <a:off x="6184900" y="4046538"/>
              <a:ext cx="246063" cy="204788"/>
            </a:xfrm>
            <a:custGeom>
              <a:avLst/>
              <a:gdLst>
                <a:gd name="T0" fmla="*/ 17 w 58"/>
                <a:gd name="T1" fmla="*/ 6 h 48"/>
                <a:gd name="T2" fmla="*/ 21 w 58"/>
                <a:gd name="T3" fmla="*/ 3 h 48"/>
                <a:gd name="T4" fmla="*/ 41 w 58"/>
                <a:gd name="T5" fmla="*/ 8 h 48"/>
                <a:gd name="T6" fmla="*/ 49 w 58"/>
                <a:gd name="T7" fmla="*/ 25 h 48"/>
                <a:gd name="T8" fmla="*/ 22 w 58"/>
                <a:gd name="T9" fmla="*/ 46 h 48"/>
                <a:gd name="T10" fmla="*/ 17 w 58"/>
                <a:gd name="T11" fmla="*/ 43 h 48"/>
                <a:gd name="T12" fmla="*/ 17 w 58"/>
                <a:gd name="T13" fmla="*/ 6 h 48"/>
                <a:gd name="T14" fmla="*/ 0 w 58"/>
                <a:gd name="T15" fmla="*/ 48 h 48"/>
                <a:gd name="T16" fmla="*/ 25 w 58"/>
                <a:gd name="T17" fmla="*/ 48 h 48"/>
                <a:gd name="T18" fmla="*/ 58 w 58"/>
                <a:gd name="T19" fmla="*/ 25 h 48"/>
                <a:gd name="T20" fmla="*/ 23 w 58"/>
                <a:gd name="T21" fmla="*/ 0 h 48"/>
                <a:gd name="T22" fmla="*/ 0 w 58"/>
                <a:gd name="T23" fmla="*/ 0 h 48"/>
                <a:gd name="T24" fmla="*/ 0 w 58"/>
                <a:gd name="T25" fmla="*/ 2 h 48"/>
                <a:gd name="T26" fmla="*/ 8 w 58"/>
                <a:gd name="T27" fmla="*/ 8 h 48"/>
                <a:gd name="T28" fmla="*/ 8 w 58"/>
                <a:gd name="T29" fmla="*/ 41 h 48"/>
                <a:gd name="T30" fmla="*/ 0 w 58"/>
                <a:gd name="T31" fmla="*/ 47 h 48"/>
                <a:gd name="T32" fmla="*/ 0 w 58"/>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 h="48">
                  <a:moveTo>
                    <a:pt x="17" y="6"/>
                  </a:moveTo>
                  <a:cubicBezTo>
                    <a:pt x="17" y="5"/>
                    <a:pt x="17" y="3"/>
                    <a:pt x="21" y="3"/>
                  </a:cubicBezTo>
                  <a:cubicBezTo>
                    <a:pt x="32" y="3"/>
                    <a:pt x="36" y="5"/>
                    <a:pt x="41" y="8"/>
                  </a:cubicBezTo>
                  <a:cubicBezTo>
                    <a:pt x="47" y="13"/>
                    <a:pt x="49" y="19"/>
                    <a:pt x="49" y="25"/>
                  </a:cubicBezTo>
                  <a:cubicBezTo>
                    <a:pt x="49" y="46"/>
                    <a:pt x="27" y="46"/>
                    <a:pt x="22" y="46"/>
                  </a:cubicBezTo>
                  <a:cubicBezTo>
                    <a:pt x="18" y="46"/>
                    <a:pt x="17" y="45"/>
                    <a:pt x="17" y="43"/>
                  </a:cubicBezTo>
                  <a:lnTo>
                    <a:pt x="17" y="6"/>
                  </a:lnTo>
                  <a:close/>
                  <a:moveTo>
                    <a:pt x="0" y="48"/>
                  </a:moveTo>
                  <a:cubicBezTo>
                    <a:pt x="25" y="48"/>
                    <a:pt x="25" y="48"/>
                    <a:pt x="25" y="48"/>
                  </a:cubicBezTo>
                  <a:cubicBezTo>
                    <a:pt x="51" y="48"/>
                    <a:pt x="58" y="34"/>
                    <a:pt x="58" y="25"/>
                  </a:cubicBezTo>
                  <a:cubicBezTo>
                    <a:pt x="58" y="8"/>
                    <a:pt x="44" y="0"/>
                    <a:pt x="23" y="0"/>
                  </a:cubicBezTo>
                  <a:cubicBezTo>
                    <a:pt x="0" y="0"/>
                    <a:pt x="0" y="0"/>
                    <a:pt x="0" y="0"/>
                  </a:cubicBezTo>
                  <a:cubicBezTo>
                    <a:pt x="0" y="2"/>
                    <a:pt x="0" y="2"/>
                    <a:pt x="0" y="2"/>
                  </a:cubicBezTo>
                  <a:cubicBezTo>
                    <a:pt x="7" y="2"/>
                    <a:pt x="8" y="3"/>
                    <a:pt x="8" y="8"/>
                  </a:cubicBezTo>
                  <a:cubicBezTo>
                    <a:pt x="8" y="41"/>
                    <a:pt x="8" y="41"/>
                    <a:pt x="8" y="41"/>
                  </a:cubicBezTo>
                  <a:cubicBezTo>
                    <a:pt x="8" y="46"/>
                    <a:pt x="7" y="47"/>
                    <a:pt x="0" y="47"/>
                  </a:cubicBezTo>
                  <a:lnTo>
                    <a:pt x="0"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8"/>
            <p:cNvSpPr>
              <a:spLocks noEditPoints="1"/>
            </p:cNvSpPr>
            <p:nvPr/>
          </p:nvSpPr>
          <p:spPr bwMode="auto">
            <a:xfrm>
              <a:off x="6456363" y="4041775"/>
              <a:ext cx="241300" cy="212725"/>
            </a:xfrm>
            <a:custGeom>
              <a:avLst/>
              <a:gdLst>
                <a:gd name="T0" fmla="*/ 29 w 57"/>
                <a:gd name="T1" fmla="*/ 48 h 50"/>
                <a:gd name="T2" fmla="*/ 10 w 57"/>
                <a:gd name="T3" fmla="*/ 25 h 50"/>
                <a:gd name="T4" fmla="*/ 29 w 57"/>
                <a:gd name="T5" fmla="*/ 3 h 50"/>
                <a:gd name="T6" fmla="*/ 47 w 57"/>
                <a:gd name="T7" fmla="*/ 25 h 50"/>
                <a:gd name="T8" fmla="*/ 29 w 57"/>
                <a:gd name="T9" fmla="*/ 48 h 50"/>
                <a:gd name="T10" fmla="*/ 29 w 57"/>
                <a:gd name="T11" fmla="*/ 50 h 50"/>
                <a:gd name="T12" fmla="*/ 57 w 57"/>
                <a:gd name="T13" fmla="*/ 26 h 50"/>
                <a:gd name="T14" fmla="*/ 29 w 57"/>
                <a:gd name="T15" fmla="*/ 0 h 50"/>
                <a:gd name="T16" fmla="*/ 0 w 57"/>
                <a:gd name="T17" fmla="*/ 26 h 50"/>
                <a:gd name="T18" fmla="*/ 29 w 57"/>
                <a:gd name="T19"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50">
                  <a:moveTo>
                    <a:pt x="29" y="48"/>
                  </a:moveTo>
                  <a:cubicBezTo>
                    <a:pt x="19" y="48"/>
                    <a:pt x="10" y="41"/>
                    <a:pt x="10" y="25"/>
                  </a:cubicBezTo>
                  <a:cubicBezTo>
                    <a:pt x="10" y="9"/>
                    <a:pt x="20" y="3"/>
                    <a:pt x="29" y="3"/>
                  </a:cubicBezTo>
                  <a:cubicBezTo>
                    <a:pt x="38" y="3"/>
                    <a:pt x="47" y="9"/>
                    <a:pt x="47" y="25"/>
                  </a:cubicBezTo>
                  <a:cubicBezTo>
                    <a:pt x="47" y="41"/>
                    <a:pt x="38" y="48"/>
                    <a:pt x="29" y="48"/>
                  </a:cubicBezTo>
                  <a:close/>
                  <a:moveTo>
                    <a:pt x="29" y="50"/>
                  </a:moveTo>
                  <a:cubicBezTo>
                    <a:pt x="44" y="50"/>
                    <a:pt x="57" y="41"/>
                    <a:pt x="57" y="26"/>
                  </a:cubicBezTo>
                  <a:cubicBezTo>
                    <a:pt x="57" y="9"/>
                    <a:pt x="43" y="0"/>
                    <a:pt x="29" y="0"/>
                  </a:cubicBezTo>
                  <a:cubicBezTo>
                    <a:pt x="14" y="0"/>
                    <a:pt x="0" y="9"/>
                    <a:pt x="0" y="26"/>
                  </a:cubicBezTo>
                  <a:cubicBezTo>
                    <a:pt x="0" y="41"/>
                    <a:pt x="13" y="50"/>
                    <a:pt x="29"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9"/>
            <p:cNvSpPr/>
            <p:nvPr/>
          </p:nvSpPr>
          <p:spPr bwMode="auto">
            <a:xfrm>
              <a:off x="6715125" y="4046538"/>
              <a:ext cx="254000" cy="207963"/>
            </a:xfrm>
            <a:custGeom>
              <a:avLst/>
              <a:gdLst>
                <a:gd name="T0" fmla="*/ 60 w 60"/>
                <a:gd name="T1" fmla="*/ 2 h 49"/>
                <a:gd name="T2" fmla="*/ 52 w 60"/>
                <a:gd name="T3" fmla="*/ 11 h 49"/>
                <a:gd name="T4" fmla="*/ 52 w 60"/>
                <a:gd name="T5" fmla="*/ 49 h 49"/>
                <a:gd name="T6" fmla="*/ 51 w 60"/>
                <a:gd name="T7" fmla="*/ 49 h 49"/>
                <a:gd name="T8" fmla="*/ 13 w 60"/>
                <a:gd name="T9" fmla="*/ 10 h 49"/>
                <a:gd name="T10" fmla="*/ 12 w 60"/>
                <a:gd name="T11" fmla="*/ 10 h 49"/>
                <a:gd name="T12" fmla="*/ 12 w 60"/>
                <a:gd name="T13" fmla="*/ 38 h 49"/>
                <a:gd name="T14" fmla="*/ 21 w 60"/>
                <a:gd name="T15" fmla="*/ 47 h 49"/>
                <a:gd name="T16" fmla="*/ 21 w 60"/>
                <a:gd name="T17" fmla="*/ 48 h 49"/>
                <a:gd name="T18" fmla="*/ 0 w 60"/>
                <a:gd name="T19" fmla="*/ 48 h 49"/>
                <a:gd name="T20" fmla="*/ 0 w 60"/>
                <a:gd name="T21" fmla="*/ 47 h 49"/>
                <a:gd name="T22" fmla="*/ 9 w 60"/>
                <a:gd name="T23" fmla="*/ 38 h 49"/>
                <a:gd name="T24" fmla="*/ 9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3" y="10"/>
                    <a:pt x="13" y="10"/>
                    <a:pt x="13" y="10"/>
                  </a:cubicBezTo>
                  <a:cubicBezTo>
                    <a:pt x="12" y="10"/>
                    <a:pt x="12" y="10"/>
                    <a:pt x="12" y="10"/>
                  </a:cubicBezTo>
                  <a:cubicBezTo>
                    <a:pt x="12" y="38"/>
                    <a:pt x="12" y="38"/>
                    <a:pt x="12" y="38"/>
                  </a:cubicBezTo>
                  <a:cubicBezTo>
                    <a:pt x="12" y="45"/>
                    <a:pt x="14" y="47"/>
                    <a:pt x="21" y="47"/>
                  </a:cubicBezTo>
                  <a:cubicBezTo>
                    <a:pt x="21" y="48"/>
                    <a:pt x="21" y="48"/>
                    <a:pt x="21" y="48"/>
                  </a:cubicBezTo>
                  <a:cubicBezTo>
                    <a:pt x="0" y="48"/>
                    <a:pt x="0" y="48"/>
                    <a:pt x="0" y="48"/>
                  </a:cubicBezTo>
                  <a:cubicBezTo>
                    <a:pt x="0" y="47"/>
                    <a:pt x="0" y="47"/>
                    <a:pt x="0" y="47"/>
                  </a:cubicBezTo>
                  <a:cubicBezTo>
                    <a:pt x="7" y="47"/>
                    <a:pt x="9" y="46"/>
                    <a:pt x="9" y="38"/>
                  </a:cubicBezTo>
                  <a:cubicBezTo>
                    <a:pt x="9" y="6"/>
                    <a:pt x="9" y="6"/>
                    <a:pt x="9" y="6"/>
                  </a:cubicBezTo>
                  <a:cubicBezTo>
                    <a:pt x="5" y="2"/>
                    <a:pt x="4"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20"/>
            <p:cNvSpPr/>
            <p:nvPr/>
          </p:nvSpPr>
          <p:spPr bwMode="auto">
            <a:xfrm>
              <a:off x="6991350" y="4041775"/>
              <a:ext cx="246063" cy="212725"/>
            </a:xfrm>
            <a:custGeom>
              <a:avLst/>
              <a:gdLst>
                <a:gd name="T0" fmla="*/ 58 w 58"/>
                <a:gd name="T1" fmla="*/ 25 h 50"/>
                <a:gd name="T2" fmla="*/ 52 w 58"/>
                <a:gd name="T3" fmla="*/ 31 h 50"/>
                <a:gd name="T4" fmla="*/ 52 w 58"/>
                <a:gd name="T5" fmla="*/ 45 h 50"/>
                <a:gd name="T6" fmla="*/ 31 w 58"/>
                <a:gd name="T7" fmla="*/ 50 h 50"/>
                <a:gd name="T8" fmla="*/ 7 w 58"/>
                <a:gd name="T9" fmla="*/ 43 h 50"/>
                <a:gd name="T10" fmla="*/ 0 w 58"/>
                <a:gd name="T11" fmla="*/ 25 h 50"/>
                <a:gd name="T12" fmla="*/ 29 w 58"/>
                <a:gd name="T13" fmla="*/ 0 h 50"/>
                <a:gd name="T14" fmla="*/ 45 w 58"/>
                <a:gd name="T15" fmla="*/ 3 h 50"/>
                <a:gd name="T16" fmla="*/ 49 w 58"/>
                <a:gd name="T17" fmla="*/ 0 h 50"/>
                <a:gd name="T18" fmla="*/ 51 w 58"/>
                <a:gd name="T19" fmla="*/ 0 h 50"/>
                <a:gd name="T20" fmla="*/ 52 w 58"/>
                <a:gd name="T21" fmla="*/ 16 h 50"/>
                <a:gd name="T22" fmla="*/ 50 w 58"/>
                <a:gd name="T23" fmla="*/ 16 h 50"/>
                <a:gd name="T24" fmla="*/ 31 w 58"/>
                <a:gd name="T25" fmla="*/ 3 h 50"/>
                <a:gd name="T26" fmla="*/ 9 w 58"/>
                <a:gd name="T27" fmla="*/ 26 h 50"/>
                <a:gd name="T28" fmla="*/ 32 w 58"/>
                <a:gd name="T29" fmla="*/ 48 h 50"/>
                <a:gd name="T30" fmla="*/ 44 w 58"/>
                <a:gd name="T31" fmla="*/ 43 h 50"/>
                <a:gd name="T32" fmla="*/ 44 w 58"/>
                <a:gd name="T33" fmla="*/ 32 h 50"/>
                <a:gd name="T34" fmla="*/ 36 w 58"/>
                <a:gd name="T35" fmla="*/ 25 h 50"/>
                <a:gd name="T36" fmla="*/ 36 w 58"/>
                <a:gd name="T37" fmla="*/ 24 h 50"/>
                <a:gd name="T38" fmla="*/ 58 w 58"/>
                <a:gd name="T39" fmla="*/ 24 h 50"/>
                <a:gd name="T40" fmla="*/ 58 w 58"/>
                <a:gd name="T41"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50">
                  <a:moveTo>
                    <a:pt x="58" y="25"/>
                  </a:moveTo>
                  <a:cubicBezTo>
                    <a:pt x="55" y="25"/>
                    <a:pt x="52" y="26"/>
                    <a:pt x="52" y="31"/>
                  </a:cubicBezTo>
                  <a:cubicBezTo>
                    <a:pt x="52" y="45"/>
                    <a:pt x="52" y="45"/>
                    <a:pt x="52" y="45"/>
                  </a:cubicBezTo>
                  <a:cubicBezTo>
                    <a:pt x="52" y="46"/>
                    <a:pt x="41" y="50"/>
                    <a:pt x="31" y="50"/>
                  </a:cubicBezTo>
                  <a:cubicBezTo>
                    <a:pt x="23" y="50"/>
                    <a:pt x="13" y="48"/>
                    <a:pt x="7" y="43"/>
                  </a:cubicBezTo>
                  <a:cubicBezTo>
                    <a:pt x="2" y="38"/>
                    <a:pt x="0" y="34"/>
                    <a:pt x="0" y="25"/>
                  </a:cubicBezTo>
                  <a:cubicBezTo>
                    <a:pt x="0" y="13"/>
                    <a:pt x="11" y="0"/>
                    <a:pt x="29" y="0"/>
                  </a:cubicBezTo>
                  <a:cubicBezTo>
                    <a:pt x="38" y="0"/>
                    <a:pt x="42" y="3"/>
                    <a:pt x="45" y="3"/>
                  </a:cubicBezTo>
                  <a:cubicBezTo>
                    <a:pt x="46" y="3"/>
                    <a:pt x="48" y="2"/>
                    <a:pt x="49" y="0"/>
                  </a:cubicBezTo>
                  <a:cubicBezTo>
                    <a:pt x="51" y="0"/>
                    <a:pt x="51" y="0"/>
                    <a:pt x="51" y="0"/>
                  </a:cubicBezTo>
                  <a:cubicBezTo>
                    <a:pt x="52" y="16"/>
                    <a:pt x="52" y="16"/>
                    <a:pt x="52" y="16"/>
                  </a:cubicBezTo>
                  <a:cubicBezTo>
                    <a:pt x="50" y="16"/>
                    <a:pt x="50" y="16"/>
                    <a:pt x="50" y="16"/>
                  </a:cubicBezTo>
                  <a:cubicBezTo>
                    <a:pt x="47" y="11"/>
                    <a:pt x="43" y="3"/>
                    <a:pt x="31" y="3"/>
                  </a:cubicBezTo>
                  <a:cubicBezTo>
                    <a:pt x="22" y="3"/>
                    <a:pt x="9" y="8"/>
                    <a:pt x="9" y="26"/>
                  </a:cubicBezTo>
                  <a:cubicBezTo>
                    <a:pt x="9" y="39"/>
                    <a:pt x="19" y="48"/>
                    <a:pt x="32" y="48"/>
                  </a:cubicBezTo>
                  <a:cubicBezTo>
                    <a:pt x="38" y="48"/>
                    <a:pt x="44" y="46"/>
                    <a:pt x="44" y="43"/>
                  </a:cubicBezTo>
                  <a:cubicBezTo>
                    <a:pt x="44" y="32"/>
                    <a:pt x="44" y="32"/>
                    <a:pt x="44" y="32"/>
                  </a:cubicBezTo>
                  <a:cubicBezTo>
                    <a:pt x="44" y="26"/>
                    <a:pt x="42" y="25"/>
                    <a:pt x="36" y="25"/>
                  </a:cubicBezTo>
                  <a:cubicBezTo>
                    <a:pt x="36" y="24"/>
                    <a:pt x="36" y="24"/>
                    <a:pt x="36" y="24"/>
                  </a:cubicBezTo>
                  <a:cubicBezTo>
                    <a:pt x="58" y="24"/>
                    <a:pt x="58" y="24"/>
                    <a:pt x="58" y="24"/>
                  </a:cubicBezTo>
                  <a:lnTo>
                    <a:pt x="58"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1"/>
            <p:cNvSpPr/>
            <p:nvPr/>
          </p:nvSpPr>
          <p:spPr bwMode="auto">
            <a:xfrm>
              <a:off x="7339013" y="4046538"/>
              <a:ext cx="254000" cy="207963"/>
            </a:xfrm>
            <a:custGeom>
              <a:avLst/>
              <a:gdLst>
                <a:gd name="T0" fmla="*/ 60 w 60"/>
                <a:gd name="T1" fmla="*/ 2 h 49"/>
                <a:gd name="T2" fmla="*/ 52 w 60"/>
                <a:gd name="T3" fmla="*/ 11 h 49"/>
                <a:gd name="T4" fmla="*/ 52 w 60"/>
                <a:gd name="T5" fmla="*/ 30 h 49"/>
                <a:gd name="T6" fmla="*/ 30 w 60"/>
                <a:gd name="T7" fmla="*/ 49 h 49"/>
                <a:gd name="T8" fmla="*/ 8 w 60"/>
                <a:gd name="T9" fmla="*/ 31 h 49"/>
                <a:gd name="T10" fmla="*/ 8 w 60"/>
                <a:gd name="T11" fmla="*/ 8 h 49"/>
                <a:gd name="T12" fmla="*/ 0 w 60"/>
                <a:gd name="T13" fmla="*/ 2 h 49"/>
                <a:gd name="T14" fmla="*/ 0 w 60"/>
                <a:gd name="T15" fmla="*/ 0 h 49"/>
                <a:gd name="T16" fmla="*/ 25 w 60"/>
                <a:gd name="T17" fmla="*/ 0 h 49"/>
                <a:gd name="T18" fmla="*/ 25 w 60"/>
                <a:gd name="T19" fmla="*/ 2 h 49"/>
                <a:gd name="T20" fmla="*/ 17 w 60"/>
                <a:gd name="T21" fmla="*/ 8 h 49"/>
                <a:gd name="T22" fmla="*/ 17 w 60"/>
                <a:gd name="T23" fmla="*/ 32 h 49"/>
                <a:gd name="T24" fmla="*/ 32 w 60"/>
                <a:gd name="T25" fmla="*/ 46 h 49"/>
                <a:gd name="T26" fmla="*/ 46 w 60"/>
                <a:gd name="T27" fmla="*/ 41 h 49"/>
                <a:gd name="T28" fmla="*/ 48 w 60"/>
                <a:gd name="T29" fmla="*/ 31 h 49"/>
                <a:gd name="T30" fmla="*/ 48 w 60"/>
                <a:gd name="T31" fmla="*/ 11 h 49"/>
                <a:gd name="T32" fmla="*/ 40 w 60"/>
                <a:gd name="T33" fmla="*/ 2 h 49"/>
                <a:gd name="T34" fmla="*/ 40 w 60"/>
                <a:gd name="T35" fmla="*/ 0 h 49"/>
                <a:gd name="T36" fmla="*/ 60 w 60"/>
                <a:gd name="T37" fmla="*/ 0 h 49"/>
                <a:gd name="T38" fmla="*/ 60 w 60"/>
                <a:gd name="T39"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49">
                  <a:moveTo>
                    <a:pt x="60" y="2"/>
                  </a:moveTo>
                  <a:cubicBezTo>
                    <a:pt x="54" y="2"/>
                    <a:pt x="52" y="4"/>
                    <a:pt x="52" y="11"/>
                  </a:cubicBezTo>
                  <a:cubicBezTo>
                    <a:pt x="52" y="30"/>
                    <a:pt x="52" y="30"/>
                    <a:pt x="52" y="30"/>
                  </a:cubicBezTo>
                  <a:cubicBezTo>
                    <a:pt x="52" y="36"/>
                    <a:pt x="52" y="49"/>
                    <a:pt x="30" y="49"/>
                  </a:cubicBezTo>
                  <a:cubicBezTo>
                    <a:pt x="8" y="49"/>
                    <a:pt x="8" y="35"/>
                    <a:pt x="8" y="31"/>
                  </a:cubicBezTo>
                  <a:cubicBezTo>
                    <a:pt x="8" y="8"/>
                    <a:pt x="8" y="8"/>
                    <a:pt x="8" y="8"/>
                  </a:cubicBezTo>
                  <a:cubicBezTo>
                    <a:pt x="8" y="3"/>
                    <a:pt x="7" y="2"/>
                    <a:pt x="0" y="2"/>
                  </a:cubicBezTo>
                  <a:cubicBezTo>
                    <a:pt x="0" y="0"/>
                    <a:pt x="0" y="0"/>
                    <a:pt x="0" y="0"/>
                  </a:cubicBezTo>
                  <a:cubicBezTo>
                    <a:pt x="25" y="0"/>
                    <a:pt x="25" y="0"/>
                    <a:pt x="25" y="0"/>
                  </a:cubicBezTo>
                  <a:cubicBezTo>
                    <a:pt x="25" y="2"/>
                    <a:pt x="25" y="2"/>
                    <a:pt x="25" y="2"/>
                  </a:cubicBezTo>
                  <a:cubicBezTo>
                    <a:pt x="18" y="2"/>
                    <a:pt x="17" y="3"/>
                    <a:pt x="17" y="8"/>
                  </a:cubicBezTo>
                  <a:cubicBezTo>
                    <a:pt x="17" y="32"/>
                    <a:pt x="17" y="32"/>
                    <a:pt x="17" y="32"/>
                  </a:cubicBezTo>
                  <a:cubicBezTo>
                    <a:pt x="17" y="36"/>
                    <a:pt x="17" y="46"/>
                    <a:pt x="32" y="46"/>
                  </a:cubicBezTo>
                  <a:cubicBezTo>
                    <a:pt x="39" y="46"/>
                    <a:pt x="44" y="44"/>
                    <a:pt x="46" y="41"/>
                  </a:cubicBezTo>
                  <a:cubicBezTo>
                    <a:pt x="48" y="39"/>
                    <a:pt x="48" y="37"/>
                    <a:pt x="48" y="31"/>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2"/>
            <p:cNvSpPr/>
            <p:nvPr/>
          </p:nvSpPr>
          <p:spPr bwMode="auto">
            <a:xfrm>
              <a:off x="7605713" y="4046538"/>
              <a:ext cx="254000" cy="207963"/>
            </a:xfrm>
            <a:custGeom>
              <a:avLst/>
              <a:gdLst>
                <a:gd name="T0" fmla="*/ 60 w 60"/>
                <a:gd name="T1" fmla="*/ 2 h 49"/>
                <a:gd name="T2" fmla="*/ 52 w 60"/>
                <a:gd name="T3" fmla="*/ 11 h 49"/>
                <a:gd name="T4" fmla="*/ 52 w 60"/>
                <a:gd name="T5" fmla="*/ 49 h 49"/>
                <a:gd name="T6" fmla="*/ 51 w 60"/>
                <a:gd name="T7" fmla="*/ 49 h 49"/>
                <a:gd name="T8" fmla="*/ 12 w 60"/>
                <a:gd name="T9" fmla="*/ 10 h 49"/>
                <a:gd name="T10" fmla="*/ 12 w 60"/>
                <a:gd name="T11" fmla="*/ 10 h 49"/>
                <a:gd name="T12" fmla="*/ 12 w 60"/>
                <a:gd name="T13" fmla="*/ 38 h 49"/>
                <a:gd name="T14" fmla="*/ 20 w 60"/>
                <a:gd name="T15" fmla="*/ 47 h 49"/>
                <a:gd name="T16" fmla="*/ 20 w 60"/>
                <a:gd name="T17" fmla="*/ 48 h 49"/>
                <a:gd name="T18" fmla="*/ 0 w 60"/>
                <a:gd name="T19" fmla="*/ 48 h 49"/>
                <a:gd name="T20" fmla="*/ 0 w 60"/>
                <a:gd name="T21" fmla="*/ 47 h 49"/>
                <a:gd name="T22" fmla="*/ 8 w 60"/>
                <a:gd name="T23" fmla="*/ 38 h 49"/>
                <a:gd name="T24" fmla="*/ 8 w 60"/>
                <a:gd name="T25" fmla="*/ 6 h 49"/>
                <a:gd name="T26" fmla="*/ 0 w 60"/>
                <a:gd name="T27" fmla="*/ 2 h 49"/>
                <a:gd name="T28" fmla="*/ 0 w 60"/>
                <a:gd name="T29" fmla="*/ 0 h 49"/>
                <a:gd name="T30" fmla="*/ 15 w 60"/>
                <a:gd name="T31" fmla="*/ 0 h 49"/>
                <a:gd name="T32" fmla="*/ 48 w 60"/>
                <a:gd name="T33" fmla="*/ 35 h 49"/>
                <a:gd name="T34" fmla="*/ 48 w 60"/>
                <a:gd name="T35" fmla="*/ 35 h 49"/>
                <a:gd name="T36" fmla="*/ 48 w 60"/>
                <a:gd name="T37" fmla="*/ 11 h 49"/>
                <a:gd name="T38" fmla="*/ 40 w 60"/>
                <a:gd name="T39" fmla="*/ 2 h 49"/>
                <a:gd name="T40" fmla="*/ 40 w 60"/>
                <a:gd name="T41" fmla="*/ 0 h 49"/>
                <a:gd name="T42" fmla="*/ 60 w 60"/>
                <a:gd name="T43" fmla="*/ 0 h 49"/>
                <a:gd name="T44" fmla="*/ 60 w 60"/>
                <a:gd name="T4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 h="49">
                  <a:moveTo>
                    <a:pt x="60" y="2"/>
                  </a:moveTo>
                  <a:cubicBezTo>
                    <a:pt x="55" y="2"/>
                    <a:pt x="52" y="3"/>
                    <a:pt x="52" y="11"/>
                  </a:cubicBezTo>
                  <a:cubicBezTo>
                    <a:pt x="52" y="49"/>
                    <a:pt x="52" y="49"/>
                    <a:pt x="52" y="49"/>
                  </a:cubicBezTo>
                  <a:cubicBezTo>
                    <a:pt x="51" y="49"/>
                    <a:pt x="51" y="49"/>
                    <a:pt x="51" y="49"/>
                  </a:cubicBezTo>
                  <a:cubicBezTo>
                    <a:pt x="12" y="10"/>
                    <a:pt x="12" y="10"/>
                    <a:pt x="12" y="10"/>
                  </a:cubicBezTo>
                  <a:cubicBezTo>
                    <a:pt x="12" y="10"/>
                    <a:pt x="12" y="10"/>
                    <a:pt x="12" y="10"/>
                  </a:cubicBezTo>
                  <a:cubicBezTo>
                    <a:pt x="12" y="38"/>
                    <a:pt x="12" y="38"/>
                    <a:pt x="12" y="38"/>
                  </a:cubicBezTo>
                  <a:cubicBezTo>
                    <a:pt x="12" y="45"/>
                    <a:pt x="14" y="47"/>
                    <a:pt x="20" y="47"/>
                  </a:cubicBezTo>
                  <a:cubicBezTo>
                    <a:pt x="20" y="48"/>
                    <a:pt x="20" y="48"/>
                    <a:pt x="20" y="48"/>
                  </a:cubicBezTo>
                  <a:cubicBezTo>
                    <a:pt x="0" y="48"/>
                    <a:pt x="0" y="48"/>
                    <a:pt x="0" y="48"/>
                  </a:cubicBezTo>
                  <a:cubicBezTo>
                    <a:pt x="0" y="47"/>
                    <a:pt x="0" y="47"/>
                    <a:pt x="0" y="47"/>
                  </a:cubicBezTo>
                  <a:cubicBezTo>
                    <a:pt x="7" y="47"/>
                    <a:pt x="8" y="46"/>
                    <a:pt x="8" y="38"/>
                  </a:cubicBezTo>
                  <a:cubicBezTo>
                    <a:pt x="8" y="6"/>
                    <a:pt x="8" y="6"/>
                    <a:pt x="8" y="6"/>
                  </a:cubicBezTo>
                  <a:cubicBezTo>
                    <a:pt x="5" y="2"/>
                    <a:pt x="3" y="2"/>
                    <a:pt x="0" y="2"/>
                  </a:cubicBezTo>
                  <a:cubicBezTo>
                    <a:pt x="0" y="0"/>
                    <a:pt x="0" y="0"/>
                    <a:pt x="0" y="0"/>
                  </a:cubicBezTo>
                  <a:cubicBezTo>
                    <a:pt x="15" y="0"/>
                    <a:pt x="15" y="0"/>
                    <a:pt x="15" y="0"/>
                  </a:cubicBezTo>
                  <a:cubicBezTo>
                    <a:pt x="48" y="35"/>
                    <a:pt x="48" y="35"/>
                    <a:pt x="48" y="35"/>
                  </a:cubicBezTo>
                  <a:cubicBezTo>
                    <a:pt x="48" y="35"/>
                    <a:pt x="48" y="35"/>
                    <a:pt x="48" y="35"/>
                  </a:cubicBezTo>
                  <a:cubicBezTo>
                    <a:pt x="48" y="11"/>
                    <a:pt x="48" y="11"/>
                    <a:pt x="48" y="11"/>
                  </a:cubicBezTo>
                  <a:cubicBezTo>
                    <a:pt x="48" y="3"/>
                    <a:pt x="46" y="2"/>
                    <a:pt x="40" y="2"/>
                  </a:cubicBezTo>
                  <a:cubicBezTo>
                    <a:pt x="40" y="0"/>
                    <a:pt x="40" y="0"/>
                    <a:pt x="40" y="0"/>
                  </a:cubicBezTo>
                  <a:cubicBezTo>
                    <a:pt x="60" y="0"/>
                    <a:pt x="60" y="0"/>
                    <a:pt x="60" y="0"/>
                  </a:cubicBezTo>
                  <a:lnTo>
                    <a:pt x="6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3"/>
            <p:cNvSpPr/>
            <p:nvPr/>
          </p:nvSpPr>
          <p:spPr bwMode="auto">
            <a:xfrm>
              <a:off x="7872413" y="4046538"/>
              <a:ext cx="111125"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4"/>
            <p:cNvSpPr/>
            <p:nvPr/>
          </p:nvSpPr>
          <p:spPr bwMode="auto">
            <a:xfrm>
              <a:off x="7996238" y="4046538"/>
              <a:ext cx="249238" cy="207963"/>
            </a:xfrm>
            <a:custGeom>
              <a:avLst/>
              <a:gdLst>
                <a:gd name="T0" fmla="*/ 59 w 59"/>
                <a:gd name="T1" fmla="*/ 2 h 49"/>
                <a:gd name="T2" fmla="*/ 51 w 59"/>
                <a:gd name="T3" fmla="*/ 9 h 49"/>
                <a:gd name="T4" fmla="*/ 32 w 59"/>
                <a:gd name="T5" fmla="*/ 49 h 49"/>
                <a:gd name="T6" fmla="*/ 31 w 59"/>
                <a:gd name="T7" fmla="*/ 49 h 49"/>
                <a:gd name="T8" fmla="*/ 9 w 59"/>
                <a:gd name="T9" fmla="*/ 9 h 49"/>
                <a:gd name="T10" fmla="*/ 0 w 59"/>
                <a:gd name="T11" fmla="*/ 2 h 49"/>
                <a:gd name="T12" fmla="*/ 0 w 59"/>
                <a:gd name="T13" fmla="*/ 0 h 49"/>
                <a:gd name="T14" fmla="*/ 23 w 59"/>
                <a:gd name="T15" fmla="*/ 0 h 49"/>
                <a:gd name="T16" fmla="*/ 23 w 59"/>
                <a:gd name="T17" fmla="*/ 2 h 49"/>
                <a:gd name="T18" fmla="*/ 17 w 59"/>
                <a:gd name="T19" fmla="*/ 5 h 49"/>
                <a:gd name="T20" fmla="*/ 20 w 59"/>
                <a:gd name="T21" fmla="*/ 12 h 49"/>
                <a:gd name="T22" fmla="*/ 33 w 59"/>
                <a:gd name="T23" fmla="*/ 37 h 49"/>
                <a:gd name="T24" fmla="*/ 46 w 59"/>
                <a:gd name="T25" fmla="*/ 10 h 49"/>
                <a:gd name="T26" fmla="*/ 48 w 59"/>
                <a:gd name="T27" fmla="*/ 5 h 49"/>
                <a:gd name="T28" fmla="*/ 41 w 59"/>
                <a:gd name="T29" fmla="*/ 2 h 49"/>
                <a:gd name="T30" fmla="*/ 41 w 59"/>
                <a:gd name="T31" fmla="*/ 0 h 49"/>
                <a:gd name="T32" fmla="*/ 59 w 59"/>
                <a:gd name="T33" fmla="*/ 0 h 49"/>
                <a:gd name="T34" fmla="*/ 59 w 59"/>
                <a:gd name="T35"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49">
                  <a:moveTo>
                    <a:pt x="59" y="2"/>
                  </a:moveTo>
                  <a:cubicBezTo>
                    <a:pt x="55" y="2"/>
                    <a:pt x="54" y="3"/>
                    <a:pt x="51" y="9"/>
                  </a:cubicBezTo>
                  <a:cubicBezTo>
                    <a:pt x="32" y="49"/>
                    <a:pt x="32" y="49"/>
                    <a:pt x="32" y="49"/>
                  </a:cubicBezTo>
                  <a:cubicBezTo>
                    <a:pt x="31" y="49"/>
                    <a:pt x="31" y="49"/>
                    <a:pt x="31" y="49"/>
                  </a:cubicBezTo>
                  <a:cubicBezTo>
                    <a:pt x="9" y="9"/>
                    <a:pt x="9" y="9"/>
                    <a:pt x="9" y="9"/>
                  </a:cubicBezTo>
                  <a:cubicBezTo>
                    <a:pt x="6" y="3"/>
                    <a:pt x="4" y="2"/>
                    <a:pt x="0" y="2"/>
                  </a:cubicBezTo>
                  <a:cubicBezTo>
                    <a:pt x="0" y="0"/>
                    <a:pt x="0" y="0"/>
                    <a:pt x="0" y="0"/>
                  </a:cubicBezTo>
                  <a:cubicBezTo>
                    <a:pt x="23" y="0"/>
                    <a:pt x="23" y="0"/>
                    <a:pt x="23" y="0"/>
                  </a:cubicBezTo>
                  <a:cubicBezTo>
                    <a:pt x="23" y="2"/>
                    <a:pt x="23" y="2"/>
                    <a:pt x="23" y="2"/>
                  </a:cubicBezTo>
                  <a:cubicBezTo>
                    <a:pt x="18" y="2"/>
                    <a:pt x="17" y="2"/>
                    <a:pt x="17" y="5"/>
                  </a:cubicBezTo>
                  <a:cubicBezTo>
                    <a:pt x="17" y="6"/>
                    <a:pt x="18" y="9"/>
                    <a:pt x="20" y="12"/>
                  </a:cubicBezTo>
                  <a:cubicBezTo>
                    <a:pt x="33" y="37"/>
                    <a:pt x="33" y="37"/>
                    <a:pt x="33" y="37"/>
                  </a:cubicBezTo>
                  <a:cubicBezTo>
                    <a:pt x="46" y="10"/>
                    <a:pt x="46" y="10"/>
                    <a:pt x="46" y="10"/>
                  </a:cubicBezTo>
                  <a:cubicBezTo>
                    <a:pt x="46" y="10"/>
                    <a:pt x="48" y="7"/>
                    <a:pt x="48" y="5"/>
                  </a:cubicBezTo>
                  <a:cubicBezTo>
                    <a:pt x="48" y="2"/>
                    <a:pt x="45" y="2"/>
                    <a:pt x="41" y="2"/>
                  </a:cubicBezTo>
                  <a:cubicBezTo>
                    <a:pt x="41" y="0"/>
                    <a:pt x="41" y="0"/>
                    <a:pt x="41"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5"/>
            <p:cNvSpPr/>
            <p:nvPr/>
          </p:nvSpPr>
          <p:spPr bwMode="auto">
            <a:xfrm>
              <a:off x="8258175" y="4046538"/>
              <a:ext cx="217488" cy="204788"/>
            </a:xfrm>
            <a:custGeom>
              <a:avLst/>
              <a:gdLst>
                <a:gd name="T0" fmla="*/ 47 w 51"/>
                <a:gd name="T1" fmla="*/ 48 h 48"/>
                <a:gd name="T2" fmla="*/ 0 w 51"/>
                <a:gd name="T3" fmla="*/ 48 h 48"/>
                <a:gd name="T4" fmla="*/ 0 w 51"/>
                <a:gd name="T5" fmla="*/ 47 h 48"/>
                <a:gd name="T6" fmla="*/ 8 w 51"/>
                <a:gd name="T7" fmla="*/ 41 h 48"/>
                <a:gd name="T8" fmla="*/ 8 w 51"/>
                <a:gd name="T9" fmla="*/ 8 h 48"/>
                <a:gd name="T10" fmla="*/ 0 w 51"/>
                <a:gd name="T11" fmla="*/ 2 h 48"/>
                <a:gd name="T12" fmla="*/ 0 w 51"/>
                <a:gd name="T13" fmla="*/ 0 h 48"/>
                <a:gd name="T14" fmla="*/ 47 w 51"/>
                <a:gd name="T15" fmla="*/ 0 h 48"/>
                <a:gd name="T16" fmla="*/ 47 w 51"/>
                <a:gd name="T17" fmla="*/ 11 h 48"/>
                <a:gd name="T18" fmla="*/ 45 w 51"/>
                <a:gd name="T19" fmla="*/ 11 h 48"/>
                <a:gd name="T20" fmla="*/ 31 w 51"/>
                <a:gd name="T21" fmla="*/ 3 h 48"/>
                <a:gd name="T22" fmla="*/ 20 w 51"/>
                <a:gd name="T23" fmla="*/ 3 h 48"/>
                <a:gd name="T24" fmla="*/ 17 w 51"/>
                <a:gd name="T25" fmla="*/ 6 h 48"/>
                <a:gd name="T26" fmla="*/ 17 w 51"/>
                <a:gd name="T27" fmla="*/ 22 h 48"/>
                <a:gd name="T28" fmla="*/ 30 w 51"/>
                <a:gd name="T29" fmla="*/ 22 h 48"/>
                <a:gd name="T30" fmla="*/ 40 w 51"/>
                <a:gd name="T31" fmla="*/ 15 h 48"/>
                <a:gd name="T32" fmla="*/ 42 w 51"/>
                <a:gd name="T33" fmla="*/ 15 h 48"/>
                <a:gd name="T34" fmla="*/ 42 w 51"/>
                <a:gd name="T35" fmla="*/ 32 h 48"/>
                <a:gd name="T36" fmla="*/ 40 w 51"/>
                <a:gd name="T37" fmla="*/ 32 h 48"/>
                <a:gd name="T38" fmla="*/ 30 w 51"/>
                <a:gd name="T39" fmla="*/ 25 h 48"/>
                <a:gd name="T40" fmla="*/ 17 w 51"/>
                <a:gd name="T41" fmla="*/ 25 h 48"/>
                <a:gd name="T42" fmla="*/ 17 w 51"/>
                <a:gd name="T43" fmla="*/ 43 h 48"/>
                <a:gd name="T44" fmla="*/ 30 w 51"/>
                <a:gd name="T45" fmla="*/ 46 h 48"/>
                <a:gd name="T46" fmla="*/ 49 w 51"/>
                <a:gd name="T47" fmla="*/ 36 h 48"/>
                <a:gd name="T48" fmla="*/ 51 w 51"/>
                <a:gd name="T49" fmla="*/ 36 h 48"/>
                <a:gd name="T50" fmla="*/ 47 w 51"/>
                <a:gd name="T51"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 h="48">
                  <a:moveTo>
                    <a:pt x="47" y="48"/>
                  </a:moveTo>
                  <a:cubicBezTo>
                    <a:pt x="0" y="48"/>
                    <a:pt x="0" y="48"/>
                    <a:pt x="0" y="48"/>
                  </a:cubicBezTo>
                  <a:cubicBezTo>
                    <a:pt x="0" y="47"/>
                    <a:pt x="0" y="47"/>
                    <a:pt x="0" y="47"/>
                  </a:cubicBezTo>
                  <a:cubicBezTo>
                    <a:pt x="6" y="47"/>
                    <a:pt x="8" y="46"/>
                    <a:pt x="8" y="41"/>
                  </a:cubicBezTo>
                  <a:cubicBezTo>
                    <a:pt x="8" y="8"/>
                    <a:pt x="8" y="8"/>
                    <a:pt x="8" y="8"/>
                  </a:cubicBezTo>
                  <a:cubicBezTo>
                    <a:pt x="8" y="3"/>
                    <a:pt x="6" y="2"/>
                    <a:pt x="0" y="2"/>
                  </a:cubicBezTo>
                  <a:cubicBezTo>
                    <a:pt x="0" y="0"/>
                    <a:pt x="0" y="0"/>
                    <a:pt x="0" y="0"/>
                  </a:cubicBezTo>
                  <a:cubicBezTo>
                    <a:pt x="47" y="0"/>
                    <a:pt x="47" y="0"/>
                    <a:pt x="47" y="0"/>
                  </a:cubicBezTo>
                  <a:cubicBezTo>
                    <a:pt x="47" y="11"/>
                    <a:pt x="47" y="11"/>
                    <a:pt x="47" y="11"/>
                  </a:cubicBezTo>
                  <a:cubicBezTo>
                    <a:pt x="45" y="11"/>
                    <a:pt x="45" y="11"/>
                    <a:pt x="45" y="11"/>
                  </a:cubicBezTo>
                  <a:cubicBezTo>
                    <a:pt x="43" y="4"/>
                    <a:pt x="41" y="3"/>
                    <a:pt x="31" y="3"/>
                  </a:cubicBezTo>
                  <a:cubicBezTo>
                    <a:pt x="20" y="3"/>
                    <a:pt x="20" y="3"/>
                    <a:pt x="20" y="3"/>
                  </a:cubicBezTo>
                  <a:cubicBezTo>
                    <a:pt x="18" y="3"/>
                    <a:pt x="17" y="3"/>
                    <a:pt x="17" y="6"/>
                  </a:cubicBezTo>
                  <a:cubicBezTo>
                    <a:pt x="17" y="22"/>
                    <a:pt x="17" y="22"/>
                    <a:pt x="17" y="22"/>
                  </a:cubicBezTo>
                  <a:cubicBezTo>
                    <a:pt x="30" y="22"/>
                    <a:pt x="30" y="22"/>
                    <a:pt x="30" y="22"/>
                  </a:cubicBezTo>
                  <a:cubicBezTo>
                    <a:pt x="38" y="22"/>
                    <a:pt x="39" y="20"/>
                    <a:pt x="40" y="15"/>
                  </a:cubicBezTo>
                  <a:cubicBezTo>
                    <a:pt x="42" y="15"/>
                    <a:pt x="42" y="15"/>
                    <a:pt x="42" y="15"/>
                  </a:cubicBezTo>
                  <a:cubicBezTo>
                    <a:pt x="42" y="32"/>
                    <a:pt x="42" y="32"/>
                    <a:pt x="42" y="32"/>
                  </a:cubicBezTo>
                  <a:cubicBezTo>
                    <a:pt x="40" y="32"/>
                    <a:pt x="40" y="32"/>
                    <a:pt x="40" y="32"/>
                  </a:cubicBezTo>
                  <a:cubicBezTo>
                    <a:pt x="39" y="26"/>
                    <a:pt x="37" y="25"/>
                    <a:pt x="30" y="25"/>
                  </a:cubicBezTo>
                  <a:cubicBezTo>
                    <a:pt x="17" y="25"/>
                    <a:pt x="17" y="25"/>
                    <a:pt x="17" y="25"/>
                  </a:cubicBezTo>
                  <a:cubicBezTo>
                    <a:pt x="17" y="43"/>
                    <a:pt x="17" y="43"/>
                    <a:pt x="17" y="43"/>
                  </a:cubicBezTo>
                  <a:cubicBezTo>
                    <a:pt x="17" y="46"/>
                    <a:pt x="17" y="46"/>
                    <a:pt x="30" y="46"/>
                  </a:cubicBezTo>
                  <a:cubicBezTo>
                    <a:pt x="41" y="46"/>
                    <a:pt x="45" y="43"/>
                    <a:pt x="49" y="36"/>
                  </a:cubicBezTo>
                  <a:cubicBezTo>
                    <a:pt x="51" y="36"/>
                    <a:pt x="51" y="36"/>
                    <a:pt x="51" y="36"/>
                  </a:cubicBezTo>
                  <a:lnTo>
                    <a:pt x="47"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6"/>
            <p:cNvSpPr>
              <a:spLocks noEditPoints="1"/>
            </p:cNvSpPr>
            <p:nvPr/>
          </p:nvSpPr>
          <p:spPr bwMode="auto">
            <a:xfrm>
              <a:off x="8488363" y="4046538"/>
              <a:ext cx="236538" cy="204788"/>
            </a:xfrm>
            <a:custGeom>
              <a:avLst/>
              <a:gdLst>
                <a:gd name="T0" fmla="*/ 16 w 56"/>
                <a:gd name="T1" fmla="*/ 6 h 48"/>
                <a:gd name="T2" fmla="*/ 22 w 56"/>
                <a:gd name="T3" fmla="*/ 3 h 48"/>
                <a:gd name="T4" fmla="*/ 36 w 56"/>
                <a:gd name="T5" fmla="*/ 13 h 48"/>
                <a:gd name="T6" fmla="*/ 16 w 56"/>
                <a:gd name="T7" fmla="*/ 24 h 48"/>
                <a:gd name="T8" fmla="*/ 16 w 56"/>
                <a:gd name="T9" fmla="*/ 6 h 48"/>
                <a:gd name="T10" fmla="*/ 56 w 56"/>
                <a:gd name="T11" fmla="*/ 47 h 48"/>
                <a:gd name="T12" fmla="*/ 48 w 56"/>
                <a:gd name="T13" fmla="*/ 44 h 48"/>
                <a:gd name="T14" fmla="*/ 30 w 56"/>
                <a:gd name="T15" fmla="*/ 25 h 48"/>
                <a:gd name="T16" fmla="*/ 46 w 56"/>
                <a:gd name="T17" fmla="*/ 13 h 48"/>
                <a:gd name="T18" fmla="*/ 24 w 56"/>
                <a:gd name="T19" fmla="*/ 0 h 48"/>
                <a:gd name="T20" fmla="*/ 0 w 56"/>
                <a:gd name="T21" fmla="*/ 0 h 48"/>
                <a:gd name="T22" fmla="*/ 0 w 56"/>
                <a:gd name="T23" fmla="*/ 2 h 48"/>
                <a:gd name="T24" fmla="*/ 7 w 56"/>
                <a:gd name="T25" fmla="*/ 8 h 48"/>
                <a:gd name="T26" fmla="*/ 7 w 56"/>
                <a:gd name="T27" fmla="*/ 40 h 48"/>
                <a:gd name="T28" fmla="*/ 0 w 56"/>
                <a:gd name="T29" fmla="*/ 47 h 48"/>
                <a:gd name="T30" fmla="*/ 0 w 56"/>
                <a:gd name="T31" fmla="*/ 48 h 48"/>
                <a:gd name="T32" fmla="*/ 24 w 56"/>
                <a:gd name="T33" fmla="*/ 48 h 48"/>
                <a:gd name="T34" fmla="*/ 24 w 56"/>
                <a:gd name="T35" fmla="*/ 47 h 48"/>
                <a:gd name="T36" fmla="*/ 16 w 56"/>
                <a:gd name="T37" fmla="*/ 41 h 48"/>
                <a:gd name="T38" fmla="*/ 16 w 56"/>
                <a:gd name="T39" fmla="*/ 26 h 48"/>
                <a:gd name="T40" fmla="*/ 21 w 56"/>
                <a:gd name="T41" fmla="*/ 26 h 48"/>
                <a:gd name="T42" fmla="*/ 42 w 56"/>
                <a:gd name="T43" fmla="*/ 48 h 48"/>
                <a:gd name="T44" fmla="*/ 56 w 56"/>
                <a:gd name="T45" fmla="*/ 48 h 48"/>
                <a:gd name="T46" fmla="*/ 56 w 56"/>
                <a:gd name="T47"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 h="48">
                  <a:moveTo>
                    <a:pt x="16" y="6"/>
                  </a:moveTo>
                  <a:cubicBezTo>
                    <a:pt x="16" y="4"/>
                    <a:pt x="17" y="3"/>
                    <a:pt x="22" y="3"/>
                  </a:cubicBezTo>
                  <a:cubicBezTo>
                    <a:pt x="25" y="3"/>
                    <a:pt x="36" y="3"/>
                    <a:pt x="36" y="13"/>
                  </a:cubicBezTo>
                  <a:cubicBezTo>
                    <a:pt x="36" y="23"/>
                    <a:pt x="23" y="24"/>
                    <a:pt x="16" y="24"/>
                  </a:cubicBezTo>
                  <a:lnTo>
                    <a:pt x="16" y="6"/>
                  </a:lnTo>
                  <a:close/>
                  <a:moveTo>
                    <a:pt x="56" y="47"/>
                  </a:moveTo>
                  <a:cubicBezTo>
                    <a:pt x="52" y="47"/>
                    <a:pt x="50" y="46"/>
                    <a:pt x="48" y="44"/>
                  </a:cubicBezTo>
                  <a:cubicBezTo>
                    <a:pt x="30" y="25"/>
                    <a:pt x="30" y="25"/>
                    <a:pt x="30" y="25"/>
                  </a:cubicBezTo>
                  <a:cubicBezTo>
                    <a:pt x="35" y="25"/>
                    <a:pt x="46" y="23"/>
                    <a:pt x="46" y="13"/>
                  </a:cubicBezTo>
                  <a:cubicBezTo>
                    <a:pt x="46" y="2"/>
                    <a:pt x="32" y="0"/>
                    <a:pt x="24" y="0"/>
                  </a:cubicBezTo>
                  <a:cubicBezTo>
                    <a:pt x="0" y="0"/>
                    <a:pt x="0" y="0"/>
                    <a:pt x="0" y="0"/>
                  </a:cubicBezTo>
                  <a:cubicBezTo>
                    <a:pt x="0" y="2"/>
                    <a:pt x="0" y="2"/>
                    <a:pt x="0" y="2"/>
                  </a:cubicBezTo>
                  <a:cubicBezTo>
                    <a:pt x="6" y="2"/>
                    <a:pt x="7" y="3"/>
                    <a:pt x="7" y="8"/>
                  </a:cubicBezTo>
                  <a:cubicBezTo>
                    <a:pt x="7" y="40"/>
                    <a:pt x="7" y="40"/>
                    <a:pt x="7" y="40"/>
                  </a:cubicBezTo>
                  <a:cubicBezTo>
                    <a:pt x="7" y="45"/>
                    <a:pt x="7" y="47"/>
                    <a:pt x="0" y="47"/>
                  </a:cubicBezTo>
                  <a:cubicBezTo>
                    <a:pt x="0" y="48"/>
                    <a:pt x="0" y="48"/>
                    <a:pt x="0" y="48"/>
                  </a:cubicBezTo>
                  <a:cubicBezTo>
                    <a:pt x="24" y="48"/>
                    <a:pt x="24" y="48"/>
                    <a:pt x="24" y="48"/>
                  </a:cubicBezTo>
                  <a:cubicBezTo>
                    <a:pt x="24" y="47"/>
                    <a:pt x="24" y="47"/>
                    <a:pt x="24" y="47"/>
                  </a:cubicBezTo>
                  <a:cubicBezTo>
                    <a:pt x="17" y="47"/>
                    <a:pt x="16" y="45"/>
                    <a:pt x="16" y="41"/>
                  </a:cubicBezTo>
                  <a:cubicBezTo>
                    <a:pt x="16" y="26"/>
                    <a:pt x="16" y="26"/>
                    <a:pt x="16" y="26"/>
                  </a:cubicBezTo>
                  <a:cubicBezTo>
                    <a:pt x="21" y="26"/>
                    <a:pt x="21" y="26"/>
                    <a:pt x="21" y="26"/>
                  </a:cubicBezTo>
                  <a:cubicBezTo>
                    <a:pt x="42" y="48"/>
                    <a:pt x="42" y="48"/>
                    <a:pt x="42" y="48"/>
                  </a:cubicBezTo>
                  <a:cubicBezTo>
                    <a:pt x="56" y="48"/>
                    <a:pt x="56" y="48"/>
                    <a:pt x="56" y="48"/>
                  </a:cubicBezTo>
                  <a:lnTo>
                    <a:pt x="56"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
            <p:cNvSpPr/>
            <p:nvPr/>
          </p:nvSpPr>
          <p:spPr bwMode="auto">
            <a:xfrm>
              <a:off x="8742363" y="4041775"/>
              <a:ext cx="165100" cy="212725"/>
            </a:xfrm>
            <a:custGeom>
              <a:avLst/>
              <a:gdLst>
                <a:gd name="T0" fmla="*/ 37 w 39"/>
                <a:gd name="T1" fmla="*/ 16 h 50"/>
                <a:gd name="T2" fmla="*/ 35 w 39"/>
                <a:gd name="T3" fmla="*/ 16 h 50"/>
                <a:gd name="T4" fmla="*/ 19 w 39"/>
                <a:gd name="T5" fmla="*/ 3 h 50"/>
                <a:gd name="T6" fmla="*/ 10 w 39"/>
                <a:gd name="T7" fmla="*/ 10 h 50"/>
                <a:gd name="T8" fmla="*/ 39 w 39"/>
                <a:gd name="T9" fmla="*/ 37 h 50"/>
                <a:gd name="T10" fmla="*/ 21 w 39"/>
                <a:gd name="T11" fmla="*/ 50 h 50"/>
                <a:gd name="T12" fmla="*/ 7 w 39"/>
                <a:gd name="T13" fmla="*/ 48 h 50"/>
                <a:gd name="T14" fmla="*/ 5 w 39"/>
                <a:gd name="T15" fmla="*/ 50 h 50"/>
                <a:gd name="T16" fmla="*/ 3 w 39"/>
                <a:gd name="T17" fmla="*/ 50 h 50"/>
                <a:gd name="T18" fmla="*/ 0 w 39"/>
                <a:gd name="T19" fmla="*/ 35 h 50"/>
                <a:gd name="T20" fmla="*/ 2 w 39"/>
                <a:gd name="T21" fmla="*/ 35 h 50"/>
                <a:gd name="T22" fmla="*/ 20 w 39"/>
                <a:gd name="T23" fmla="*/ 48 h 50"/>
                <a:gd name="T24" fmla="*/ 30 w 39"/>
                <a:gd name="T25" fmla="*/ 40 h 50"/>
                <a:gd name="T26" fmla="*/ 16 w 39"/>
                <a:gd name="T27" fmla="*/ 27 h 50"/>
                <a:gd name="T28" fmla="*/ 3 w 39"/>
                <a:gd name="T29" fmla="*/ 13 h 50"/>
                <a:gd name="T30" fmla="*/ 18 w 39"/>
                <a:gd name="T31" fmla="*/ 0 h 50"/>
                <a:gd name="T32" fmla="*/ 30 w 39"/>
                <a:gd name="T33" fmla="*/ 3 h 50"/>
                <a:gd name="T34" fmla="*/ 33 w 39"/>
                <a:gd name="T35" fmla="*/ 0 h 50"/>
                <a:gd name="T36" fmla="*/ 35 w 39"/>
                <a:gd name="T37" fmla="*/ 0 h 50"/>
                <a:gd name="T38" fmla="*/ 37 w 39"/>
                <a:gd name="T39" fmla="*/ 1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 h="50">
                  <a:moveTo>
                    <a:pt x="37" y="16"/>
                  </a:moveTo>
                  <a:cubicBezTo>
                    <a:pt x="35" y="16"/>
                    <a:pt x="35" y="16"/>
                    <a:pt x="35" y="16"/>
                  </a:cubicBezTo>
                  <a:cubicBezTo>
                    <a:pt x="33" y="10"/>
                    <a:pt x="28" y="3"/>
                    <a:pt x="19" y="3"/>
                  </a:cubicBezTo>
                  <a:cubicBezTo>
                    <a:pt x="14" y="3"/>
                    <a:pt x="10" y="6"/>
                    <a:pt x="10" y="10"/>
                  </a:cubicBezTo>
                  <a:cubicBezTo>
                    <a:pt x="10" y="21"/>
                    <a:pt x="39" y="22"/>
                    <a:pt x="39" y="37"/>
                  </a:cubicBezTo>
                  <a:cubicBezTo>
                    <a:pt x="39" y="43"/>
                    <a:pt x="33" y="50"/>
                    <a:pt x="21" y="50"/>
                  </a:cubicBezTo>
                  <a:cubicBezTo>
                    <a:pt x="14" y="50"/>
                    <a:pt x="10" y="48"/>
                    <a:pt x="7" y="48"/>
                  </a:cubicBezTo>
                  <a:cubicBezTo>
                    <a:pt x="5" y="48"/>
                    <a:pt x="5" y="49"/>
                    <a:pt x="5" y="50"/>
                  </a:cubicBezTo>
                  <a:cubicBezTo>
                    <a:pt x="3" y="50"/>
                    <a:pt x="3" y="50"/>
                    <a:pt x="3" y="50"/>
                  </a:cubicBezTo>
                  <a:cubicBezTo>
                    <a:pt x="0" y="35"/>
                    <a:pt x="0" y="35"/>
                    <a:pt x="0" y="35"/>
                  </a:cubicBezTo>
                  <a:cubicBezTo>
                    <a:pt x="2" y="35"/>
                    <a:pt x="2" y="35"/>
                    <a:pt x="2" y="35"/>
                  </a:cubicBezTo>
                  <a:cubicBezTo>
                    <a:pt x="4" y="38"/>
                    <a:pt x="8" y="48"/>
                    <a:pt x="20" y="48"/>
                  </a:cubicBezTo>
                  <a:cubicBezTo>
                    <a:pt x="27" y="48"/>
                    <a:pt x="30" y="44"/>
                    <a:pt x="30" y="40"/>
                  </a:cubicBezTo>
                  <a:cubicBezTo>
                    <a:pt x="30" y="36"/>
                    <a:pt x="29" y="33"/>
                    <a:pt x="16" y="27"/>
                  </a:cubicBezTo>
                  <a:cubicBezTo>
                    <a:pt x="8" y="23"/>
                    <a:pt x="3" y="20"/>
                    <a:pt x="3" y="13"/>
                  </a:cubicBezTo>
                  <a:cubicBezTo>
                    <a:pt x="3" y="5"/>
                    <a:pt x="10" y="0"/>
                    <a:pt x="18" y="0"/>
                  </a:cubicBezTo>
                  <a:cubicBezTo>
                    <a:pt x="23" y="0"/>
                    <a:pt x="28" y="3"/>
                    <a:pt x="30" y="3"/>
                  </a:cubicBezTo>
                  <a:cubicBezTo>
                    <a:pt x="33" y="3"/>
                    <a:pt x="33" y="1"/>
                    <a:pt x="33" y="0"/>
                  </a:cubicBezTo>
                  <a:cubicBezTo>
                    <a:pt x="35" y="0"/>
                    <a:pt x="35" y="0"/>
                    <a:pt x="35" y="0"/>
                  </a:cubicBezTo>
                  <a:lnTo>
                    <a:pt x="37"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
            <p:cNvSpPr/>
            <p:nvPr/>
          </p:nvSpPr>
          <p:spPr bwMode="auto">
            <a:xfrm>
              <a:off x="8937625" y="4046538"/>
              <a:ext cx="109538" cy="204788"/>
            </a:xfrm>
            <a:custGeom>
              <a:avLst/>
              <a:gdLst>
                <a:gd name="T0" fmla="*/ 0 w 26"/>
                <a:gd name="T1" fmla="*/ 47 h 48"/>
                <a:gd name="T2" fmla="*/ 9 w 26"/>
                <a:gd name="T3" fmla="*/ 41 h 48"/>
                <a:gd name="T4" fmla="*/ 9 w 26"/>
                <a:gd name="T5" fmla="*/ 8 h 48"/>
                <a:gd name="T6" fmla="*/ 0 w 26"/>
                <a:gd name="T7" fmla="*/ 2 h 48"/>
                <a:gd name="T8" fmla="*/ 0 w 26"/>
                <a:gd name="T9" fmla="*/ 0 h 48"/>
                <a:gd name="T10" fmla="*/ 26 w 26"/>
                <a:gd name="T11" fmla="*/ 0 h 48"/>
                <a:gd name="T12" fmla="*/ 26 w 26"/>
                <a:gd name="T13" fmla="*/ 2 h 48"/>
                <a:gd name="T14" fmla="*/ 18 w 26"/>
                <a:gd name="T15" fmla="*/ 8 h 48"/>
                <a:gd name="T16" fmla="*/ 18 w 26"/>
                <a:gd name="T17" fmla="*/ 41 h 48"/>
                <a:gd name="T18" fmla="*/ 26 w 26"/>
                <a:gd name="T19" fmla="*/ 47 h 48"/>
                <a:gd name="T20" fmla="*/ 26 w 26"/>
                <a:gd name="T21" fmla="*/ 48 h 48"/>
                <a:gd name="T22" fmla="*/ 0 w 26"/>
                <a:gd name="T23" fmla="*/ 48 h 48"/>
                <a:gd name="T24" fmla="*/ 0 w 26"/>
                <a:gd name="T25" fmla="*/ 47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8">
                  <a:moveTo>
                    <a:pt x="0" y="47"/>
                  </a:moveTo>
                  <a:cubicBezTo>
                    <a:pt x="8" y="47"/>
                    <a:pt x="9" y="46"/>
                    <a:pt x="9" y="41"/>
                  </a:cubicBezTo>
                  <a:cubicBezTo>
                    <a:pt x="9" y="8"/>
                    <a:pt x="9" y="8"/>
                    <a:pt x="9" y="8"/>
                  </a:cubicBezTo>
                  <a:cubicBezTo>
                    <a:pt x="9" y="3"/>
                    <a:pt x="7" y="2"/>
                    <a:pt x="0" y="2"/>
                  </a:cubicBezTo>
                  <a:cubicBezTo>
                    <a:pt x="0" y="0"/>
                    <a:pt x="0" y="0"/>
                    <a:pt x="0" y="0"/>
                  </a:cubicBezTo>
                  <a:cubicBezTo>
                    <a:pt x="26" y="0"/>
                    <a:pt x="26" y="0"/>
                    <a:pt x="26" y="0"/>
                  </a:cubicBezTo>
                  <a:cubicBezTo>
                    <a:pt x="26" y="2"/>
                    <a:pt x="26" y="2"/>
                    <a:pt x="26" y="2"/>
                  </a:cubicBezTo>
                  <a:cubicBezTo>
                    <a:pt x="20" y="2"/>
                    <a:pt x="18" y="3"/>
                    <a:pt x="18" y="8"/>
                  </a:cubicBezTo>
                  <a:cubicBezTo>
                    <a:pt x="18" y="41"/>
                    <a:pt x="18" y="41"/>
                    <a:pt x="18" y="41"/>
                  </a:cubicBezTo>
                  <a:cubicBezTo>
                    <a:pt x="18" y="46"/>
                    <a:pt x="20" y="47"/>
                    <a:pt x="26" y="47"/>
                  </a:cubicBezTo>
                  <a:cubicBezTo>
                    <a:pt x="26" y="48"/>
                    <a:pt x="26" y="48"/>
                    <a:pt x="26" y="48"/>
                  </a:cubicBezTo>
                  <a:cubicBezTo>
                    <a:pt x="0" y="48"/>
                    <a:pt x="0" y="48"/>
                    <a:pt x="0" y="48"/>
                  </a:cubicBezTo>
                  <a:lnTo>
                    <a:pt x="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9"/>
            <p:cNvSpPr/>
            <p:nvPr/>
          </p:nvSpPr>
          <p:spPr bwMode="auto">
            <a:xfrm>
              <a:off x="9059863" y="4046538"/>
              <a:ext cx="212725" cy="204788"/>
            </a:xfrm>
            <a:custGeom>
              <a:avLst/>
              <a:gdLst>
                <a:gd name="T0" fmla="*/ 38 w 50"/>
                <a:gd name="T1" fmla="*/ 48 h 48"/>
                <a:gd name="T2" fmla="*/ 13 w 50"/>
                <a:gd name="T3" fmla="*/ 48 h 48"/>
                <a:gd name="T4" fmla="*/ 13 w 50"/>
                <a:gd name="T5" fmla="*/ 47 h 48"/>
                <a:gd name="T6" fmla="*/ 21 w 50"/>
                <a:gd name="T7" fmla="*/ 40 h 48"/>
                <a:gd name="T8" fmla="*/ 21 w 50"/>
                <a:gd name="T9" fmla="*/ 4 h 48"/>
                <a:gd name="T10" fmla="*/ 16 w 50"/>
                <a:gd name="T11" fmla="*/ 4 h 48"/>
                <a:gd name="T12" fmla="*/ 2 w 50"/>
                <a:gd name="T13" fmla="*/ 13 h 48"/>
                <a:gd name="T14" fmla="*/ 0 w 50"/>
                <a:gd name="T15" fmla="*/ 13 h 48"/>
                <a:gd name="T16" fmla="*/ 1 w 50"/>
                <a:gd name="T17" fmla="*/ 0 h 48"/>
                <a:gd name="T18" fmla="*/ 50 w 50"/>
                <a:gd name="T19" fmla="*/ 0 h 48"/>
                <a:gd name="T20" fmla="*/ 50 w 50"/>
                <a:gd name="T21" fmla="*/ 13 h 48"/>
                <a:gd name="T22" fmla="*/ 48 w 50"/>
                <a:gd name="T23" fmla="*/ 13 h 48"/>
                <a:gd name="T24" fmla="*/ 34 w 50"/>
                <a:gd name="T25" fmla="*/ 4 h 48"/>
                <a:gd name="T26" fmla="*/ 30 w 50"/>
                <a:gd name="T27" fmla="*/ 4 h 48"/>
                <a:gd name="T28" fmla="*/ 30 w 50"/>
                <a:gd name="T29" fmla="*/ 41 h 48"/>
                <a:gd name="T30" fmla="*/ 38 w 50"/>
                <a:gd name="T31" fmla="*/ 47 h 48"/>
                <a:gd name="T32" fmla="*/ 38 w 50"/>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48">
                  <a:moveTo>
                    <a:pt x="38" y="48"/>
                  </a:moveTo>
                  <a:cubicBezTo>
                    <a:pt x="13" y="48"/>
                    <a:pt x="13" y="48"/>
                    <a:pt x="13" y="48"/>
                  </a:cubicBezTo>
                  <a:cubicBezTo>
                    <a:pt x="13" y="47"/>
                    <a:pt x="13" y="47"/>
                    <a:pt x="13" y="47"/>
                  </a:cubicBezTo>
                  <a:cubicBezTo>
                    <a:pt x="20" y="47"/>
                    <a:pt x="21" y="45"/>
                    <a:pt x="21" y="40"/>
                  </a:cubicBezTo>
                  <a:cubicBezTo>
                    <a:pt x="21" y="4"/>
                    <a:pt x="21" y="4"/>
                    <a:pt x="21" y="4"/>
                  </a:cubicBezTo>
                  <a:cubicBezTo>
                    <a:pt x="16" y="4"/>
                    <a:pt x="16" y="4"/>
                    <a:pt x="16" y="4"/>
                  </a:cubicBezTo>
                  <a:cubicBezTo>
                    <a:pt x="6" y="4"/>
                    <a:pt x="4" y="5"/>
                    <a:pt x="2" y="13"/>
                  </a:cubicBezTo>
                  <a:cubicBezTo>
                    <a:pt x="0" y="13"/>
                    <a:pt x="0" y="13"/>
                    <a:pt x="0" y="13"/>
                  </a:cubicBezTo>
                  <a:cubicBezTo>
                    <a:pt x="1" y="0"/>
                    <a:pt x="1" y="0"/>
                    <a:pt x="1" y="0"/>
                  </a:cubicBezTo>
                  <a:cubicBezTo>
                    <a:pt x="50" y="0"/>
                    <a:pt x="50" y="0"/>
                    <a:pt x="50" y="0"/>
                  </a:cubicBezTo>
                  <a:cubicBezTo>
                    <a:pt x="50" y="13"/>
                    <a:pt x="50" y="13"/>
                    <a:pt x="50" y="13"/>
                  </a:cubicBezTo>
                  <a:cubicBezTo>
                    <a:pt x="48" y="13"/>
                    <a:pt x="48" y="13"/>
                    <a:pt x="48" y="13"/>
                  </a:cubicBezTo>
                  <a:cubicBezTo>
                    <a:pt x="46" y="5"/>
                    <a:pt x="44" y="4"/>
                    <a:pt x="34" y="4"/>
                  </a:cubicBezTo>
                  <a:cubicBezTo>
                    <a:pt x="30" y="4"/>
                    <a:pt x="30" y="4"/>
                    <a:pt x="30" y="4"/>
                  </a:cubicBezTo>
                  <a:cubicBezTo>
                    <a:pt x="30" y="41"/>
                    <a:pt x="30" y="41"/>
                    <a:pt x="30" y="41"/>
                  </a:cubicBezTo>
                  <a:cubicBezTo>
                    <a:pt x="30" y="45"/>
                    <a:pt x="31" y="47"/>
                    <a:pt x="38" y="47"/>
                  </a:cubicBezTo>
                  <a:lnTo>
                    <a:pt x="38"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30"/>
            <p:cNvSpPr/>
            <p:nvPr/>
          </p:nvSpPr>
          <p:spPr bwMode="auto">
            <a:xfrm>
              <a:off x="9290050" y="4046538"/>
              <a:ext cx="249238" cy="204788"/>
            </a:xfrm>
            <a:custGeom>
              <a:avLst/>
              <a:gdLst>
                <a:gd name="T0" fmla="*/ 59 w 59"/>
                <a:gd name="T1" fmla="*/ 2 h 48"/>
                <a:gd name="T2" fmla="*/ 47 w 59"/>
                <a:gd name="T3" fmla="*/ 10 h 48"/>
                <a:gd name="T4" fmla="*/ 34 w 59"/>
                <a:gd name="T5" fmla="*/ 26 h 48"/>
                <a:gd name="T6" fmla="*/ 34 w 59"/>
                <a:gd name="T7" fmla="*/ 41 h 48"/>
                <a:gd name="T8" fmla="*/ 43 w 59"/>
                <a:gd name="T9" fmla="*/ 47 h 48"/>
                <a:gd name="T10" fmla="*/ 43 w 59"/>
                <a:gd name="T11" fmla="*/ 48 h 48"/>
                <a:gd name="T12" fmla="*/ 16 w 59"/>
                <a:gd name="T13" fmla="*/ 48 h 48"/>
                <a:gd name="T14" fmla="*/ 16 w 59"/>
                <a:gd name="T15" fmla="*/ 47 h 48"/>
                <a:gd name="T16" fmla="*/ 25 w 59"/>
                <a:gd name="T17" fmla="*/ 40 h 48"/>
                <a:gd name="T18" fmla="*/ 25 w 59"/>
                <a:gd name="T19" fmla="*/ 27 h 48"/>
                <a:gd name="T20" fmla="*/ 14 w 59"/>
                <a:gd name="T21" fmla="*/ 13 h 48"/>
                <a:gd name="T22" fmla="*/ 0 w 59"/>
                <a:gd name="T23" fmla="*/ 2 h 48"/>
                <a:gd name="T24" fmla="*/ 0 w 59"/>
                <a:gd name="T25" fmla="*/ 0 h 48"/>
                <a:gd name="T26" fmla="*/ 24 w 59"/>
                <a:gd name="T27" fmla="*/ 0 h 48"/>
                <a:gd name="T28" fmla="*/ 24 w 59"/>
                <a:gd name="T29" fmla="*/ 2 h 48"/>
                <a:gd name="T30" fmla="*/ 18 w 59"/>
                <a:gd name="T31" fmla="*/ 4 h 48"/>
                <a:gd name="T32" fmla="*/ 19 w 59"/>
                <a:gd name="T33" fmla="*/ 7 h 48"/>
                <a:gd name="T34" fmla="*/ 32 w 59"/>
                <a:gd name="T35" fmla="*/ 23 h 48"/>
                <a:gd name="T36" fmla="*/ 45 w 59"/>
                <a:gd name="T37" fmla="*/ 7 h 48"/>
                <a:gd name="T38" fmla="*/ 46 w 59"/>
                <a:gd name="T39" fmla="*/ 4 h 48"/>
                <a:gd name="T40" fmla="*/ 40 w 59"/>
                <a:gd name="T41" fmla="*/ 2 h 48"/>
                <a:gd name="T42" fmla="*/ 40 w 59"/>
                <a:gd name="T43" fmla="*/ 0 h 48"/>
                <a:gd name="T44" fmla="*/ 59 w 59"/>
                <a:gd name="T45" fmla="*/ 0 h 48"/>
                <a:gd name="T46" fmla="*/ 59 w 59"/>
                <a:gd name="T47"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48">
                  <a:moveTo>
                    <a:pt x="59" y="2"/>
                  </a:moveTo>
                  <a:cubicBezTo>
                    <a:pt x="56" y="2"/>
                    <a:pt x="53" y="2"/>
                    <a:pt x="47" y="10"/>
                  </a:cubicBezTo>
                  <a:cubicBezTo>
                    <a:pt x="34" y="26"/>
                    <a:pt x="34" y="26"/>
                    <a:pt x="34" y="26"/>
                  </a:cubicBezTo>
                  <a:cubicBezTo>
                    <a:pt x="34" y="41"/>
                    <a:pt x="34" y="41"/>
                    <a:pt x="34" y="41"/>
                  </a:cubicBezTo>
                  <a:cubicBezTo>
                    <a:pt x="34" y="46"/>
                    <a:pt x="35" y="47"/>
                    <a:pt x="43" y="47"/>
                  </a:cubicBezTo>
                  <a:cubicBezTo>
                    <a:pt x="43" y="48"/>
                    <a:pt x="43" y="48"/>
                    <a:pt x="43" y="48"/>
                  </a:cubicBezTo>
                  <a:cubicBezTo>
                    <a:pt x="16" y="48"/>
                    <a:pt x="16" y="48"/>
                    <a:pt x="16" y="48"/>
                  </a:cubicBezTo>
                  <a:cubicBezTo>
                    <a:pt x="16" y="47"/>
                    <a:pt x="16" y="47"/>
                    <a:pt x="16" y="47"/>
                  </a:cubicBezTo>
                  <a:cubicBezTo>
                    <a:pt x="25" y="47"/>
                    <a:pt x="25" y="45"/>
                    <a:pt x="25" y="40"/>
                  </a:cubicBezTo>
                  <a:cubicBezTo>
                    <a:pt x="25" y="27"/>
                    <a:pt x="25" y="27"/>
                    <a:pt x="25" y="27"/>
                  </a:cubicBezTo>
                  <a:cubicBezTo>
                    <a:pt x="14" y="13"/>
                    <a:pt x="14" y="13"/>
                    <a:pt x="14" y="13"/>
                  </a:cubicBezTo>
                  <a:cubicBezTo>
                    <a:pt x="5" y="2"/>
                    <a:pt x="4" y="2"/>
                    <a:pt x="0" y="2"/>
                  </a:cubicBezTo>
                  <a:cubicBezTo>
                    <a:pt x="0" y="0"/>
                    <a:pt x="0" y="0"/>
                    <a:pt x="0" y="0"/>
                  </a:cubicBezTo>
                  <a:cubicBezTo>
                    <a:pt x="24" y="0"/>
                    <a:pt x="24" y="0"/>
                    <a:pt x="24" y="0"/>
                  </a:cubicBezTo>
                  <a:cubicBezTo>
                    <a:pt x="24" y="2"/>
                    <a:pt x="24" y="2"/>
                    <a:pt x="24" y="2"/>
                  </a:cubicBezTo>
                  <a:cubicBezTo>
                    <a:pt x="20" y="2"/>
                    <a:pt x="18" y="2"/>
                    <a:pt x="18" y="4"/>
                  </a:cubicBezTo>
                  <a:cubicBezTo>
                    <a:pt x="18" y="5"/>
                    <a:pt x="18" y="6"/>
                    <a:pt x="19" y="7"/>
                  </a:cubicBezTo>
                  <a:cubicBezTo>
                    <a:pt x="32" y="23"/>
                    <a:pt x="32" y="23"/>
                    <a:pt x="32" y="23"/>
                  </a:cubicBezTo>
                  <a:cubicBezTo>
                    <a:pt x="45" y="7"/>
                    <a:pt x="45" y="7"/>
                    <a:pt x="45" y="7"/>
                  </a:cubicBezTo>
                  <a:cubicBezTo>
                    <a:pt x="45" y="6"/>
                    <a:pt x="46" y="5"/>
                    <a:pt x="46" y="4"/>
                  </a:cubicBezTo>
                  <a:cubicBezTo>
                    <a:pt x="46" y="2"/>
                    <a:pt x="42" y="2"/>
                    <a:pt x="40" y="2"/>
                  </a:cubicBezTo>
                  <a:cubicBezTo>
                    <a:pt x="40" y="0"/>
                    <a:pt x="40" y="0"/>
                    <a:pt x="40" y="0"/>
                  </a:cubicBezTo>
                  <a:cubicBezTo>
                    <a:pt x="59" y="0"/>
                    <a:pt x="59" y="0"/>
                    <a:pt x="59" y="0"/>
                  </a:cubicBezTo>
                  <a:lnTo>
                    <a:pt x="59"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4" name="矩形 63"/>
          <p:cNvSpPr/>
          <p:nvPr userDrawn="1"/>
        </p:nvSpPr>
        <p:spPr>
          <a:xfrm>
            <a:off x="482600" y="1638109"/>
            <a:ext cx="7366000" cy="38891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7F7F7F"/>
              </a:solidFill>
              <a:effectLst/>
              <a:uLnTx/>
              <a:uFillTx/>
              <a:latin typeface="等线" panose="02010600030101010101" charset="-122"/>
              <a:ea typeface="等线" panose="02010600030101010101" charset="-122"/>
              <a:cs typeface="+mn-cs"/>
            </a:endParaRPr>
          </a:p>
        </p:txBody>
      </p:sp>
      <p:sp>
        <p:nvSpPr>
          <p:cNvPr id="71" name="图片占位符 70"/>
          <p:cNvSpPr>
            <a:spLocks noGrp="1"/>
          </p:cNvSpPr>
          <p:nvPr>
            <p:ph type="pic" sz="quarter" idx="10"/>
          </p:nvPr>
        </p:nvSpPr>
        <p:spPr>
          <a:xfrm>
            <a:off x="7848600" y="1637847"/>
            <a:ext cx="3733800" cy="3889170"/>
          </a:xfrm>
          <a:custGeom>
            <a:avLst/>
            <a:gdLst>
              <a:gd name="connsiteX0" fmla="*/ 0 w 3733800"/>
              <a:gd name="connsiteY0" fmla="*/ 0 h 3889170"/>
              <a:gd name="connsiteX1" fmla="*/ 3733800 w 3733800"/>
              <a:gd name="connsiteY1" fmla="*/ 0 h 3889170"/>
              <a:gd name="connsiteX2" fmla="*/ 3733800 w 3733800"/>
              <a:gd name="connsiteY2" fmla="*/ 3889170 h 3889170"/>
              <a:gd name="connsiteX3" fmla="*/ 0 w 3733800"/>
              <a:gd name="connsiteY3" fmla="*/ 3889170 h 3889170"/>
            </a:gdLst>
            <a:ahLst/>
            <a:cxnLst>
              <a:cxn ang="0">
                <a:pos x="connsiteX0" y="connsiteY0"/>
              </a:cxn>
              <a:cxn ang="0">
                <a:pos x="connsiteX1" y="connsiteY1"/>
              </a:cxn>
              <a:cxn ang="0">
                <a:pos x="connsiteX2" y="connsiteY2"/>
              </a:cxn>
              <a:cxn ang="0">
                <a:pos x="connsiteX3" y="connsiteY3"/>
              </a:cxn>
            </a:cxnLst>
            <a:rect l="l" t="t" r="r" b="b"/>
            <a:pathLst>
              <a:path w="3733800" h="3889170">
                <a:moveTo>
                  <a:pt x="0" y="0"/>
                </a:moveTo>
                <a:lnTo>
                  <a:pt x="3733800" y="0"/>
                </a:lnTo>
                <a:lnTo>
                  <a:pt x="3733800" y="3889170"/>
                </a:lnTo>
                <a:lnTo>
                  <a:pt x="0" y="3889170"/>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72" name="任意多边形: 形状 71"/>
          <p:cNvSpPr/>
          <p:nvPr userDrawn="1"/>
        </p:nvSpPr>
        <p:spPr>
          <a:xfrm flipH="1">
            <a:off x="0" y="6594331"/>
            <a:ext cx="10719266" cy="512843"/>
          </a:xfrm>
          <a:custGeom>
            <a:avLst/>
            <a:gdLst>
              <a:gd name="connsiteX0" fmla="*/ 10719266 w 10719266"/>
              <a:gd name="connsiteY0" fmla="*/ 0 h 512843"/>
              <a:gd name="connsiteX1" fmla="*/ 0 w 10719266"/>
              <a:gd name="connsiteY1" fmla="*/ 428770 h 512843"/>
              <a:gd name="connsiteX2" fmla="*/ 10719266 w 10719266"/>
              <a:gd name="connsiteY2" fmla="*/ 512843 h 512843"/>
            </a:gdLst>
            <a:ahLst/>
            <a:cxnLst>
              <a:cxn ang="0">
                <a:pos x="connsiteX0" y="connsiteY0"/>
              </a:cxn>
              <a:cxn ang="0">
                <a:pos x="connsiteX1" y="connsiteY1"/>
              </a:cxn>
              <a:cxn ang="0">
                <a:pos x="connsiteX2" y="connsiteY2"/>
              </a:cxn>
            </a:cxnLst>
            <a:rect l="l" t="t" r="r" b="b"/>
            <a:pathLst>
              <a:path w="10719266" h="512843">
                <a:moveTo>
                  <a:pt x="10719266" y="0"/>
                </a:moveTo>
                <a:lnTo>
                  <a:pt x="0" y="428770"/>
                </a:lnTo>
                <a:lnTo>
                  <a:pt x="10719266" y="512843"/>
                </a:lnTo>
                <a:close/>
              </a:path>
            </a:pathLst>
          </a:custGeom>
          <a:solidFill>
            <a:srgbClr val="9B0D1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3" name="任意多边形: 形状 72"/>
          <p:cNvSpPr/>
          <p:nvPr userDrawn="1"/>
        </p:nvSpPr>
        <p:spPr>
          <a:xfrm>
            <a:off x="-42744" y="6502400"/>
            <a:ext cx="12539544" cy="622300"/>
          </a:xfrm>
          <a:custGeom>
            <a:avLst/>
            <a:gdLst>
              <a:gd name="connsiteX0" fmla="*/ 12539544 w 12539544"/>
              <a:gd name="connsiteY0" fmla="*/ 0 h 622300"/>
              <a:gd name="connsiteX1" fmla="*/ 12466070 w 12539544"/>
              <a:gd name="connsiteY1" fmla="*/ 622300 h 622300"/>
              <a:gd name="connsiteX2" fmla="*/ 0 w 12539544"/>
              <a:gd name="connsiteY2" fmla="*/ 537800 h 622300"/>
              <a:gd name="connsiteX3" fmla="*/ 0 w 12539544"/>
              <a:gd name="connsiteY3" fmla="*/ 433492 h 622300"/>
            </a:gdLst>
            <a:ahLst/>
            <a:cxnLst>
              <a:cxn ang="0">
                <a:pos x="connsiteX0" y="connsiteY0"/>
              </a:cxn>
              <a:cxn ang="0">
                <a:pos x="connsiteX1" y="connsiteY1"/>
              </a:cxn>
              <a:cxn ang="0">
                <a:pos x="connsiteX2" y="connsiteY2"/>
              </a:cxn>
              <a:cxn ang="0">
                <a:pos x="connsiteX3" y="connsiteY3"/>
              </a:cxn>
            </a:cxnLst>
            <a:rect l="l" t="t" r="r" b="b"/>
            <a:pathLst>
              <a:path w="12539544" h="622300">
                <a:moveTo>
                  <a:pt x="12539544" y="0"/>
                </a:moveTo>
                <a:lnTo>
                  <a:pt x="12466070" y="622300"/>
                </a:lnTo>
                <a:lnTo>
                  <a:pt x="0" y="537800"/>
                </a:lnTo>
                <a:lnTo>
                  <a:pt x="0" y="43349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文本占位符 2"/>
          <p:cNvSpPr>
            <a:spLocks noGrp="1"/>
          </p:cNvSpPr>
          <p:nvPr>
            <p:ph type="body" sz="quarter" idx="10" hasCustomPrompt="1"/>
          </p:nvPr>
        </p:nvSpPr>
        <p:spPr>
          <a:xfrm>
            <a:off x="1" y="659999"/>
            <a:ext cx="12192000" cy="441325"/>
          </a:xfrm>
          <a:prstGeom prst="rect">
            <a:avLst/>
          </a:prstGeom>
        </p:spPr>
        <p:txBody>
          <a:bodyPr/>
          <a:lstStyle>
            <a:lvl1pPr marL="0" indent="0" algn="ctr">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cxnSp>
        <p:nvCxnSpPr>
          <p:cNvPr id="3" name="直接连接符 2"/>
          <p:cNvCxnSpPr/>
          <p:nvPr userDrawn="1"/>
        </p:nvCxnSpPr>
        <p:spPr>
          <a:xfrm>
            <a:off x="5530850" y="1233817"/>
            <a:ext cx="11303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67" name="组合 66"/>
          <p:cNvGrpSpPr/>
          <p:nvPr userDrawn="1"/>
        </p:nvGrpSpPr>
        <p:grpSpPr>
          <a:xfrm>
            <a:off x="11320342" y="336984"/>
            <a:ext cx="375782" cy="381044"/>
            <a:chOff x="2571750" y="2347913"/>
            <a:chExt cx="2154238" cy="2184400"/>
          </a:xfrm>
          <a:solidFill>
            <a:srgbClr val="9C0C15"/>
          </a:solidFill>
        </p:grpSpPr>
        <p:sp>
          <p:nvSpPr>
            <p:cNvPr id="68"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69" name="矩形 68"/>
          <p:cNvSpPr/>
          <p:nvPr userDrawn="1"/>
        </p:nvSpPr>
        <p:spPr>
          <a:xfrm>
            <a:off x="0" y="6667501"/>
            <a:ext cx="12192000" cy="19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p:nvPr userDrawn="1"/>
        </p:nvCxnSpPr>
        <p:spPr>
          <a:xfrm>
            <a:off x="-825500" y="6629400"/>
            <a:ext cx="133858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文本框 63"/>
          <p:cNvSpPr txBox="1"/>
          <p:nvPr userDrawn="1"/>
        </p:nvSpPr>
        <p:spPr>
          <a:xfrm>
            <a:off x="10936013" y="440142"/>
            <a:ext cx="750526" cy="369332"/>
          </a:xfrm>
          <a:prstGeom prst="rect">
            <a:avLst/>
          </a:prstGeom>
          <a:noFill/>
        </p:spPr>
        <p:txBody>
          <a:bodyPr wrap="none" rtlCol="0">
            <a:spAutoFit/>
          </a:bodyPr>
          <a:lstStyle/>
          <a:p>
            <a:r>
              <a:rPr lang="en-US" altLang="zh-CN" sz="1800" b="1" dirty="0"/>
              <a:t>AEAP</a:t>
            </a:r>
            <a:endParaRPr lang="zh-CN" altLang="en-US" sz="1800" b="1" dirty="0"/>
          </a:p>
        </p:txBody>
      </p:sp>
      <p:grpSp>
        <p:nvGrpSpPr>
          <p:cNvPr id="65" name="组合 64"/>
          <p:cNvGrpSpPr/>
          <p:nvPr userDrawn="1"/>
        </p:nvGrpSpPr>
        <p:grpSpPr>
          <a:xfrm>
            <a:off x="10560231" y="428430"/>
            <a:ext cx="375782" cy="381044"/>
            <a:chOff x="2571750" y="2347913"/>
            <a:chExt cx="2154238" cy="2184400"/>
          </a:xfrm>
          <a:solidFill>
            <a:srgbClr val="9C0C15"/>
          </a:solidFill>
        </p:grpSpPr>
        <p:sp>
          <p:nvSpPr>
            <p:cNvPr id="66"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69" name="矩形 68"/>
          <p:cNvSpPr/>
          <p:nvPr userDrawn="1"/>
        </p:nvSpPr>
        <p:spPr>
          <a:xfrm>
            <a:off x="0" y="6604001"/>
            <a:ext cx="12192000" cy="25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0" name="组合 69"/>
          <p:cNvGrpSpPr/>
          <p:nvPr userDrawn="1"/>
        </p:nvGrpSpPr>
        <p:grpSpPr>
          <a:xfrm>
            <a:off x="242426" y="663990"/>
            <a:ext cx="434926" cy="434926"/>
            <a:chOff x="226124" y="563587"/>
            <a:chExt cx="434926" cy="434926"/>
          </a:xfrm>
        </p:grpSpPr>
        <p:sp>
          <p:nvSpPr>
            <p:cNvPr id="71" name="椭圆 70"/>
            <p:cNvSpPr/>
            <p:nvPr/>
          </p:nvSpPr>
          <p:spPr bwMode="auto">
            <a:xfrm>
              <a:off x="226124" y="563587"/>
              <a:ext cx="434926" cy="434926"/>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72" name="Freeform 5"/>
            <p:cNvSpPr>
              <a:spLocks noEditPoints="1"/>
            </p:cNvSpPr>
            <p:nvPr userDrawn="1"/>
          </p:nvSpPr>
          <p:spPr bwMode="auto">
            <a:xfrm>
              <a:off x="285312" y="713677"/>
              <a:ext cx="316550" cy="192863"/>
            </a:xfrm>
            <a:custGeom>
              <a:avLst/>
              <a:gdLst>
                <a:gd name="T0" fmla="*/ 0 w 353"/>
                <a:gd name="T1" fmla="*/ 0 h 214"/>
                <a:gd name="T2" fmla="*/ 340 w 353"/>
                <a:gd name="T3" fmla="*/ 0 h 214"/>
                <a:gd name="T4" fmla="*/ 340 w 353"/>
                <a:gd name="T5" fmla="*/ 14 h 214"/>
                <a:gd name="T6" fmla="*/ 340 w 353"/>
                <a:gd name="T7" fmla="*/ 41 h 214"/>
                <a:gd name="T8" fmla="*/ 340 w 353"/>
                <a:gd name="T9" fmla="*/ 115 h 214"/>
                <a:gd name="T10" fmla="*/ 349 w 353"/>
                <a:gd name="T11" fmla="*/ 130 h 214"/>
                <a:gd name="T12" fmla="*/ 344 w 353"/>
                <a:gd name="T13" fmla="*/ 142 h 214"/>
                <a:gd name="T14" fmla="*/ 353 w 353"/>
                <a:gd name="T15" fmla="*/ 198 h 214"/>
                <a:gd name="T16" fmla="*/ 329 w 353"/>
                <a:gd name="T17" fmla="*/ 198 h 214"/>
                <a:gd name="T18" fmla="*/ 325 w 353"/>
                <a:gd name="T19" fmla="*/ 177 h 214"/>
                <a:gd name="T20" fmla="*/ 319 w 353"/>
                <a:gd name="T21" fmla="*/ 198 h 214"/>
                <a:gd name="T22" fmla="*/ 313 w 353"/>
                <a:gd name="T23" fmla="*/ 198 h 214"/>
                <a:gd name="T24" fmla="*/ 321 w 353"/>
                <a:gd name="T25" fmla="*/ 142 h 214"/>
                <a:gd name="T26" fmla="*/ 316 w 353"/>
                <a:gd name="T27" fmla="*/ 130 h 214"/>
                <a:gd name="T28" fmla="*/ 325 w 353"/>
                <a:gd name="T29" fmla="*/ 115 h 214"/>
                <a:gd name="T30" fmla="*/ 325 w 353"/>
                <a:gd name="T31" fmla="*/ 41 h 214"/>
                <a:gd name="T32" fmla="*/ 0 w 353"/>
                <a:gd name="T33" fmla="*/ 41 h 214"/>
                <a:gd name="T34" fmla="*/ 0 w 353"/>
                <a:gd name="T35" fmla="*/ 0 h 214"/>
                <a:gd name="T36" fmla="*/ 49 w 353"/>
                <a:gd name="T37" fmla="*/ 66 h 214"/>
                <a:gd name="T38" fmla="*/ 48 w 353"/>
                <a:gd name="T39" fmla="*/ 180 h 214"/>
                <a:gd name="T40" fmla="*/ 175 w 353"/>
                <a:gd name="T41" fmla="*/ 214 h 214"/>
                <a:gd name="T42" fmla="*/ 299 w 353"/>
                <a:gd name="T43" fmla="*/ 180 h 214"/>
                <a:gd name="T44" fmla="*/ 299 w 353"/>
                <a:gd name="T45" fmla="*/ 66 h 214"/>
                <a:gd name="T46" fmla="*/ 49 w 353"/>
                <a:gd name="T47" fmla="*/ 6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3" h="214">
                  <a:moveTo>
                    <a:pt x="0" y="0"/>
                  </a:moveTo>
                  <a:cubicBezTo>
                    <a:pt x="340" y="0"/>
                    <a:pt x="340" y="0"/>
                    <a:pt x="340" y="0"/>
                  </a:cubicBezTo>
                  <a:cubicBezTo>
                    <a:pt x="340" y="14"/>
                    <a:pt x="340" y="14"/>
                    <a:pt x="340" y="14"/>
                  </a:cubicBezTo>
                  <a:cubicBezTo>
                    <a:pt x="340" y="41"/>
                    <a:pt x="340" y="41"/>
                    <a:pt x="340" y="41"/>
                  </a:cubicBezTo>
                  <a:cubicBezTo>
                    <a:pt x="340" y="115"/>
                    <a:pt x="340" y="115"/>
                    <a:pt x="340" y="115"/>
                  </a:cubicBezTo>
                  <a:cubicBezTo>
                    <a:pt x="345" y="118"/>
                    <a:pt x="349" y="123"/>
                    <a:pt x="349" y="130"/>
                  </a:cubicBezTo>
                  <a:cubicBezTo>
                    <a:pt x="349" y="135"/>
                    <a:pt x="347" y="139"/>
                    <a:pt x="344" y="142"/>
                  </a:cubicBezTo>
                  <a:cubicBezTo>
                    <a:pt x="353" y="198"/>
                    <a:pt x="353" y="198"/>
                    <a:pt x="353" y="198"/>
                  </a:cubicBezTo>
                  <a:cubicBezTo>
                    <a:pt x="329" y="198"/>
                    <a:pt x="329" y="198"/>
                    <a:pt x="329" y="198"/>
                  </a:cubicBezTo>
                  <a:cubicBezTo>
                    <a:pt x="325" y="177"/>
                    <a:pt x="325" y="177"/>
                    <a:pt x="325" y="177"/>
                  </a:cubicBezTo>
                  <a:cubicBezTo>
                    <a:pt x="319" y="198"/>
                    <a:pt x="319" y="198"/>
                    <a:pt x="319" y="198"/>
                  </a:cubicBezTo>
                  <a:cubicBezTo>
                    <a:pt x="313" y="198"/>
                    <a:pt x="313" y="198"/>
                    <a:pt x="313" y="198"/>
                  </a:cubicBezTo>
                  <a:cubicBezTo>
                    <a:pt x="321" y="142"/>
                    <a:pt x="321" y="142"/>
                    <a:pt x="321" y="142"/>
                  </a:cubicBezTo>
                  <a:cubicBezTo>
                    <a:pt x="318" y="139"/>
                    <a:pt x="316" y="135"/>
                    <a:pt x="316" y="130"/>
                  </a:cubicBezTo>
                  <a:cubicBezTo>
                    <a:pt x="316" y="123"/>
                    <a:pt x="320" y="118"/>
                    <a:pt x="325" y="115"/>
                  </a:cubicBezTo>
                  <a:cubicBezTo>
                    <a:pt x="325" y="41"/>
                    <a:pt x="325" y="41"/>
                    <a:pt x="325" y="41"/>
                  </a:cubicBezTo>
                  <a:cubicBezTo>
                    <a:pt x="0" y="41"/>
                    <a:pt x="0" y="41"/>
                    <a:pt x="0" y="41"/>
                  </a:cubicBezTo>
                  <a:cubicBezTo>
                    <a:pt x="0" y="0"/>
                    <a:pt x="0" y="0"/>
                    <a:pt x="0" y="0"/>
                  </a:cubicBezTo>
                  <a:close/>
                  <a:moveTo>
                    <a:pt x="49" y="66"/>
                  </a:moveTo>
                  <a:cubicBezTo>
                    <a:pt x="48" y="180"/>
                    <a:pt x="48" y="180"/>
                    <a:pt x="48" y="180"/>
                  </a:cubicBezTo>
                  <a:cubicBezTo>
                    <a:pt x="98" y="179"/>
                    <a:pt x="138" y="194"/>
                    <a:pt x="175" y="214"/>
                  </a:cubicBezTo>
                  <a:cubicBezTo>
                    <a:pt x="206" y="191"/>
                    <a:pt x="246" y="178"/>
                    <a:pt x="299" y="180"/>
                  </a:cubicBezTo>
                  <a:cubicBezTo>
                    <a:pt x="299" y="142"/>
                    <a:pt x="299" y="104"/>
                    <a:pt x="299" y="66"/>
                  </a:cubicBezTo>
                  <a:lnTo>
                    <a:pt x="49" y="6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3" name="文本占位符 2"/>
          <p:cNvSpPr>
            <a:spLocks noGrp="1"/>
          </p:cNvSpPr>
          <p:nvPr>
            <p:ph type="body" sz="quarter" idx="10" hasCustomPrompt="1"/>
          </p:nvPr>
        </p:nvSpPr>
        <p:spPr>
          <a:xfrm>
            <a:off x="689712" y="657333"/>
            <a:ext cx="8656269" cy="441325"/>
          </a:xfrm>
          <a:prstGeom prst="rect">
            <a:avLst/>
          </a:prstGeom>
        </p:spPr>
        <p:txBody>
          <a:bodyPr/>
          <a:lstStyle>
            <a:lvl1pPr marL="0" indent="0">
              <a:buNone/>
              <a:defRPr b="1">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sp>
        <p:nvSpPr>
          <p:cNvPr id="73" name="文本占位符 2"/>
          <p:cNvSpPr>
            <a:spLocks noGrp="1"/>
          </p:cNvSpPr>
          <p:nvPr>
            <p:ph type="body" sz="quarter" idx="11" hasCustomPrompt="1"/>
          </p:nvPr>
        </p:nvSpPr>
        <p:spPr>
          <a:xfrm>
            <a:off x="689712" y="1203433"/>
            <a:ext cx="8656269" cy="441325"/>
          </a:xfrm>
          <a:prstGeom prst="rect">
            <a:avLst/>
          </a:prstGeom>
        </p:spPr>
        <p:txBody>
          <a:bodyPr/>
          <a:lstStyle>
            <a:lvl1pPr marL="0" indent="0">
              <a:buNone/>
              <a:defRPr sz="2400" b="0">
                <a:solidFill>
                  <a:schemeClr val="tx1"/>
                </a:solidFill>
                <a:latin typeface="微软雅黑" panose="020B0503020204020204" pitchFamily="34" charset="-122"/>
                <a:ea typeface="微软雅黑" panose="020B0503020204020204" pitchFamily="34" charset="-122"/>
              </a:defRPr>
            </a:lvl1pPr>
            <a:lvl2pPr marL="457200" indent="0">
              <a:buNone/>
              <a:defRPr/>
            </a:lvl2pPr>
          </a:lstStyle>
          <a:p>
            <a:pPr lvl="0"/>
            <a:r>
              <a:rPr lang="zh-CN" altLang="en-US" dirty="0"/>
              <a:t>编辑母版文本样式</a:t>
            </a:r>
          </a:p>
        </p:txBody>
      </p:sp>
      <p:grpSp>
        <p:nvGrpSpPr>
          <p:cNvPr id="74" name="组合 73"/>
          <p:cNvGrpSpPr/>
          <p:nvPr userDrawn="1"/>
        </p:nvGrpSpPr>
        <p:grpSpPr>
          <a:xfrm>
            <a:off x="11240170" y="330679"/>
            <a:ext cx="375782" cy="381044"/>
            <a:chOff x="2571750" y="2347913"/>
            <a:chExt cx="2154238" cy="2184400"/>
          </a:xfrm>
          <a:solidFill>
            <a:srgbClr val="9C0C15"/>
          </a:solidFill>
        </p:grpSpPr>
        <p:sp>
          <p:nvSpPr>
            <p:cNvPr id="75" name="Freeform 31"/>
            <p:cNvSpPr>
              <a:spLocks noEditPoints="1"/>
            </p:cNvSpPr>
            <p:nvPr/>
          </p:nvSpPr>
          <p:spPr bwMode="auto">
            <a:xfrm>
              <a:off x="2571750" y="2347913"/>
              <a:ext cx="2154238" cy="2184400"/>
            </a:xfrm>
            <a:custGeom>
              <a:avLst/>
              <a:gdLst>
                <a:gd name="T0" fmla="*/ 254 w 508"/>
                <a:gd name="T1" fmla="*/ 0 h 513"/>
                <a:gd name="T2" fmla="*/ 0 w 508"/>
                <a:gd name="T3" fmla="*/ 256 h 513"/>
                <a:gd name="T4" fmla="*/ 254 w 508"/>
                <a:gd name="T5" fmla="*/ 513 h 513"/>
                <a:gd name="T6" fmla="*/ 508 w 508"/>
                <a:gd name="T7" fmla="*/ 256 h 513"/>
                <a:gd name="T8" fmla="*/ 254 w 508"/>
                <a:gd name="T9" fmla="*/ 0 h 513"/>
                <a:gd name="T10" fmla="*/ 254 w 508"/>
                <a:gd name="T11" fmla="*/ 504 h 513"/>
                <a:gd name="T12" fmla="*/ 9 w 508"/>
                <a:gd name="T13" fmla="*/ 256 h 513"/>
                <a:gd name="T14" fmla="*/ 254 w 508"/>
                <a:gd name="T15" fmla="*/ 9 h 513"/>
                <a:gd name="T16" fmla="*/ 499 w 508"/>
                <a:gd name="T17" fmla="*/ 256 h 513"/>
                <a:gd name="T18" fmla="*/ 254 w 508"/>
                <a:gd name="T19" fmla="*/ 504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8" h="513">
                  <a:moveTo>
                    <a:pt x="254" y="0"/>
                  </a:moveTo>
                  <a:cubicBezTo>
                    <a:pt x="114" y="0"/>
                    <a:pt x="0" y="115"/>
                    <a:pt x="0" y="256"/>
                  </a:cubicBezTo>
                  <a:cubicBezTo>
                    <a:pt x="0" y="398"/>
                    <a:pt x="114" y="513"/>
                    <a:pt x="254" y="513"/>
                  </a:cubicBezTo>
                  <a:cubicBezTo>
                    <a:pt x="394" y="513"/>
                    <a:pt x="508" y="398"/>
                    <a:pt x="508" y="256"/>
                  </a:cubicBezTo>
                  <a:cubicBezTo>
                    <a:pt x="508" y="115"/>
                    <a:pt x="394" y="0"/>
                    <a:pt x="254" y="0"/>
                  </a:cubicBezTo>
                  <a:close/>
                  <a:moveTo>
                    <a:pt x="254" y="504"/>
                  </a:moveTo>
                  <a:cubicBezTo>
                    <a:pt x="119" y="504"/>
                    <a:pt x="9" y="393"/>
                    <a:pt x="9" y="256"/>
                  </a:cubicBezTo>
                  <a:cubicBezTo>
                    <a:pt x="9" y="119"/>
                    <a:pt x="119" y="9"/>
                    <a:pt x="254" y="9"/>
                  </a:cubicBezTo>
                  <a:cubicBezTo>
                    <a:pt x="389" y="9"/>
                    <a:pt x="499" y="119"/>
                    <a:pt x="499" y="256"/>
                  </a:cubicBezTo>
                  <a:cubicBezTo>
                    <a:pt x="499" y="393"/>
                    <a:pt x="389" y="504"/>
                    <a:pt x="254" y="5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2"/>
            <p:cNvSpPr/>
            <p:nvPr/>
          </p:nvSpPr>
          <p:spPr bwMode="auto">
            <a:xfrm>
              <a:off x="3449638" y="4246563"/>
              <a:ext cx="134938" cy="149225"/>
            </a:xfrm>
            <a:custGeom>
              <a:avLst/>
              <a:gdLst>
                <a:gd name="T0" fmla="*/ 16 w 32"/>
                <a:gd name="T1" fmla="*/ 22 h 35"/>
                <a:gd name="T2" fmla="*/ 17 w 32"/>
                <a:gd name="T3" fmla="*/ 16 h 35"/>
                <a:gd name="T4" fmla="*/ 31 w 32"/>
                <a:gd name="T5" fmla="*/ 18 h 35"/>
                <a:gd name="T6" fmla="*/ 29 w 32"/>
                <a:gd name="T7" fmla="*/ 31 h 35"/>
                <a:gd name="T8" fmla="*/ 23 w 32"/>
                <a:gd name="T9" fmla="*/ 34 h 35"/>
                <a:gd name="T10" fmla="*/ 15 w 32"/>
                <a:gd name="T11" fmla="*/ 34 h 35"/>
                <a:gd name="T12" fmla="*/ 6 w 32"/>
                <a:gd name="T13" fmla="*/ 31 h 35"/>
                <a:gd name="T14" fmla="*/ 1 w 32"/>
                <a:gd name="T15" fmla="*/ 24 h 35"/>
                <a:gd name="T16" fmla="*/ 1 w 32"/>
                <a:gd name="T17" fmla="*/ 15 h 35"/>
                <a:gd name="T18" fmla="*/ 4 w 32"/>
                <a:gd name="T19" fmla="*/ 6 h 35"/>
                <a:gd name="T20" fmla="*/ 11 w 32"/>
                <a:gd name="T21" fmla="*/ 1 h 35"/>
                <a:gd name="T22" fmla="*/ 19 w 32"/>
                <a:gd name="T23" fmla="*/ 1 h 35"/>
                <a:gd name="T24" fmla="*/ 28 w 32"/>
                <a:gd name="T25" fmla="*/ 5 h 35"/>
                <a:gd name="T26" fmla="*/ 32 w 32"/>
                <a:gd name="T27" fmla="*/ 12 h 35"/>
                <a:gd name="T28" fmla="*/ 25 w 32"/>
                <a:gd name="T29" fmla="*/ 12 h 35"/>
                <a:gd name="T30" fmla="*/ 23 w 32"/>
                <a:gd name="T31" fmla="*/ 8 h 35"/>
                <a:gd name="T32" fmla="*/ 18 w 32"/>
                <a:gd name="T33" fmla="*/ 6 h 35"/>
                <a:gd name="T34" fmla="*/ 11 w 32"/>
                <a:gd name="T35" fmla="*/ 8 h 35"/>
                <a:gd name="T36" fmla="*/ 7 w 32"/>
                <a:gd name="T37" fmla="*/ 16 h 35"/>
                <a:gd name="T38" fmla="*/ 9 w 32"/>
                <a:gd name="T39" fmla="*/ 25 h 35"/>
                <a:gd name="T40" fmla="*/ 15 w 32"/>
                <a:gd name="T41" fmla="*/ 29 h 35"/>
                <a:gd name="T42" fmla="*/ 19 w 32"/>
                <a:gd name="T43" fmla="*/ 28 h 35"/>
                <a:gd name="T44" fmla="*/ 23 w 32"/>
                <a:gd name="T45" fmla="*/ 27 h 35"/>
                <a:gd name="T46" fmla="*/ 24 w 32"/>
                <a:gd name="T47" fmla="*/ 23 h 35"/>
                <a:gd name="T48" fmla="*/ 16 w 32"/>
                <a:gd name="T4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 h="35">
                  <a:moveTo>
                    <a:pt x="16" y="22"/>
                  </a:moveTo>
                  <a:cubicBezTo>
                    <a:pt x="17" y="16"/>
                    <a:pt x="17" y="16"/>
                    <a:pt x="17" y="16"/>
                  </a:cubicBezTo>
                  <a:cubicBezTo>
                    <a:pt x="31" y="18"/>
                    <a:pt x="31" y="18"/>
                    <a:pt x="31" y="18"/>
                  </a:cubicBezTo>
                  <a:cubicBezTo>
                    <a:pt x="29" y="31"/>
                    <a:pt x="29" y="31"/>
                    <a:pt x="29" y="31"/>
                  </a:cubicBezTo>
                  <a:cubicBezTo>
                    <a:pt x="28" y="32"/>
                    <a:pt x="26" y="33"/>
                    <a:pt x="23" y="34"/>
                  </a:cubicBezTo>
                  <a:cubicBezTo>
                    <a:pt x="20" y="34"/>
                    <a:pt x="17" y="35"/>
                    <a:pt x="15" y="34"/>
                  </a:cubicBezTo>
                  <a:cubicBezTo>
                    <a:pt x="11" y="34"/>
                    <a:pt x="8" y="33"/>
                    <a:pt x="6" y="31"/>
                  </a:cubicBezTo>
                  <a:cubicBezTo>
                    <a:pt x="4" y="29"/>
                    <a:pt x="2" y="27"/>
                    <a:pt x="1" y="24"/>
                  </a:cubicBezTo>
                  <a:cubicBezTo>
                    <a:pt x="0" y="21"/>
                    <a:pt x="0" y="18"/>
                    <a:pt x="1" y="15"/>
                  </a:cubicBezTo>
                  <a:cubicBezTo>
                    <a:pt x="1" y="11"/>
                    <a:pt x="2" y="9"/>
                    <a:pt x="4" y="6"/>
                  </a:cubicBezTo>
                  <a:cubicBezTo>
                    <a:pt x="6" y="4"/>
                    <a:pt x="8" y="2"/>
                    <a:pt x="11" y="1"/>
                  </a:cubicBezTo>
                  <a:cubicBezTo>
                    <a:pt x="14" y="0"/>
                    <a:pt x="16" y="0"/>
                    <a:pt x="19" y="1"/>
                  </a:cubicBezTo>
                  <a:cubicBezTo>
                    <a:pt x="23" y="1"/>
                    <a:pt x="26" y="2"/>
                    <a:pt x="28" y="5"/>
                  </a:cubicBezTo>
                  <a:cubicBezTo>
                    <a:pt x="31" y="7"/>
                    <a:pt x="32" y="9"/>
                    <a:pt x="32" y="12"/>
                  </a:cubicBezTo>
                  <a:cubicBezTo>
                    <a:pt x="25" y="12"/>
                    <a:pt x="25" y="12"/>
                    <a:pt x="25" y="12"/>
                  </a:cubicBezTo>
                  <a:cubicBezTo>
                    <a:pt x="25" y="11"/>
                    <a:pt x="24" y="9"/>
                    <a:pt x="23" y="8"/>
                  </a:cubicBezTo>
                  <a:cubicBezTo>
                    <a:pt x="22" y="7"/>
                    <a:pt x="20" y="6"/>
                    <a:pt x="18" y="6"/>
                  </a:cubicBezTo>
                  <a:cubicBezTo>
                    <a:pt x="16" y="6"/>
                    <a:pt x="13" y="6"/>
                    <a:pt x="11" y="8"/>
                  </a:cubicBezTo>
                  <a:cubicBezTo>
                    <a:pt x="9" y="9"/>
                    <a:pt x="8" y="12"/>
                    <a:pt x="7" y="16"/>
                  </a:cubicBezTo>
                  <a:cubicBezTo>
                    <a:pt x="7" y="19"/>
                    <a:pt x="7" y="22"/>
                    <a:pt x="9" y="25"/>
                  </a:cubicBezTo>
                  <a:cubicBezTo>
                    <a:pt x="10" y="27"/>
                    <a:pt x="12" y="28"/>
                    <a:pt x="15" y="29"/>
                  </a:cubicBezTo>
                  <a:cubicBezTo>
                    <a:pt x="16" y="29"/>
                    <a:pt x="18" y="29"/>
                    <a:pt x="19" y="28"/>
                  </a:cubicBezTo>
                  <a:cubicBezTo>
                    <a:pt x="21" y="28"/>
                    <a:pt x="22" y="28"/>
                    <a:pt x="23" y="27"/>
                  </a:cubicBezTo>
                  <a:cubicBezTo>
                    <a:pt x="24" y="23"/>
                    <a:pt x="24" y="23"/>
                    <a:pt x="24" y="23"/>
                  </a:cubicBezTo>
                  <a:lnTo>
                    <a:pt x="16"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33"/>
            <p:cNvSpPr/>
            <p:nvPr/>
          </p:nvSpPr>
          <p:spPr bwMode="auto">
            <a:xfrm>
              <a:off x="3287713" y="4198938"/>
              <a:ext cx="153988" cy="166688"/>
            </a:xfrm>
            <a:custGeom>
              <a:avLst/>
              <a:gdLst>
                <a:gd name="T0" fmla="*/ 0 w 97"/>
                <a:gd name="T1" fmla="*/ 84 h 105"/>
                <a:gd name="T2" fmla="*/ 30 w 97"/>
                <a:gd name="T3" fmla="*/ 0 h 105"/>
                <a:gd name="T4" fmla="*/ 46 w 97"/>
                <a:gd name="T5" fmla="*/ 6 h 105"/>
                <a:gd name="T6" fmla="*/ 62 w 97"/>
                <a:gd name="T7" fmla="*/ 73 h 105"/>
                <a:gd name="T8" fmla="*/ 81 w 97"/>
                <a:gd name="T9" fmla="*/ 17 h 105"/>
                <a:gd name="T10" fmla="*/ 97 w 97"/>
                <a:gd name="T11" fmla="*/ 22 h 105"/>
                <a:gd name="T12" fmla="*/ 67 w 97"/>
                <a:gd name="T13" fmla="*/ 105 h 105"/>
                <a:gd name="T14" fmla="*/ 49 w 97"/>
                <a:gd name="T15" fmla="*/ 100 h 105"/>
                <a:gd name="T16" fmla="*/ 35 w 97"/>
                <a:gd name="T17" fmla="*/ 35 h 105"/>
                <a:gd name="T18" fmla="*/ 17 w 97"/>
                <a:gd name="T19" fmla="*/ 89 h 105"/>
                <a:gd name="T20" fmla="*/ 0 w 97"/>
                <a:gd name="T21" fmla="*/ 8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7" h="105">
                  <a:moveTo>
                    <a:pt x="0" y="84"/>
                  </a:moveTo>
                  <a:lnTo>
                    <a:pt x="30" y="0"/>
                  </a:lnTo>
                  <a:lnTo>
                    <a:pt x="46" y="6"/>
                  </a:lnTo>
                  <a:lnTo>
                    <a:pt x="62" y="73"/>
                  </a:lnTo>
                  <a:lnTo>
                    <a:pt x="81" y="17"/>
                  </a:lnTo>
                  <a:lnTo>
                    <a:pt x="97" y="22"/>
                  </a:lnTo>
                  <a:lnTo>
                    <a:pt x="67" y="105"/>
                  </a:lnTo>
                  <a:lnTo>
                    <a:pt x="49" y="100"/>
                  </a:lnTo>
                  <a:lnTo>
                    <a:pt x="35" y="35"/>
                  </a:lnTo>
                  <a:lnTo>
                    <a:pt x="17" y="89"/>
                  </a:lnTo>
                  <a:lnTo>
                    <a:pt x="0" y="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34"/>
            <p:cNvSpPr/>
            <p:nvPr/>
          </p:nvSpPr>
          <p:spPr bwMode="auto">
            <a:xfrm>
              <a:off x="2889250" y="3935413"/>
              <a:ext cx="182563" cy="174625"/>
            </a:xfrm>
            <a:custGeom>
              <a:avLst/>
              <a:gdLst>
                <a:gd name="T0" fmla="*/ 0 w 115"/>
                <a:gd name="T1" fmla="*/ 56 h 110"/>
                <a:gd name="T2" fmla="*/ 67 w 115"/>
                <a:gd name="T3" fmla="*/ 0 h 110"/>
                <a:gd name="T4" fmla="*/ 81 w 115"/>
                <a:gd name="T5" fmla="*/ 14 h 110"/>
                <a:gd name="T6" fmla="*/ 59 w 115"/>
                <a:gd name="T7" fmla="*/ 78 h 110"/>
                <a:gd name="T8" fmla="*/ 105 w 115"/>
                <a:gd name="T9" fmla="*/ 40 h 110"/>
                <a:gd name="T10" fmla="*/ 115 w 115"/>
                <a:gd name="T11" fmla="*/ 54 h 110"/>
                <a:gd name="T12" fmla="*/ 46 w 115"/>
                <a:gd name="T13" fmla="*/ 110 h 110"/>
                <a:gd name="T14" fmla="*/ 35 w 115"/>
                <a:gd name="T15" fmla="*/ 97 h 110"/>
                <a:gd name="T16" fmla="*/ 56 w 115"/>
                <a:gd name="T17" fmla="*/ 32 h 110"/>
                <a:gd name="T18" fmla="*/ 11 w 115"/>
                <a:gd name="T19" fmla="*/ 70 h 110"/>
                <a:gd name="T20" fmla="*/ 0 w 115"/>
                <a:gd name="T21" fmla="*/ 5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10">
                  <a:moveTo>
                    <a:pt x="0" y="56"/>
                  </a:moveTo>
                  <a:lnTo>
                    <a:pt x="67" y="0"/>
                  </a:lnTo>
                  <a:lnTo>
                    <a:pt x="81" y="14"/>
                  </a:lnTo>
                  <a:lnTo>
                    <a:pt x="59" y="78"/>
                  </a:lnTo>
                  <a:lnTo>
                    <a:pt x="105" y="40"/>
                  </a:lnTo>
                  <a:lnTo>
                    <a:pt x="115" y="54"/>
                  </a:lnTo>
                  <a:lnTo>
                    <a:pt x="46" y="110"/>
                  </a:lnTo>
                  <a:lnTo>
                    <a:pt x="35" y="97"/>
                  </a:lnTo>
                  <a:lnTo>
                    <a:pt x="56" y="32"/>
                  </a:lnTo>
                  <a:lnTo>
                    <a:pt x="11" y="70"/>
                  </a:lnTo>
                  <a:lnTo>
                    <a:pt x="0" y="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35"/>
            <p:cNvSpPr>
              <a:spLocks noEditPoints="1"/>
            </p:cNvSpPr>
            <p:nvPr/>
          </p:nvSpPr>
          <p:spPr bwMode="auto">
            <a:xfrm>
              <a:off x="3144838" y="4144963"/>
              <a:ext cx="147638" cy="147638"/>
            </a:xfrm>
            <a:custGeom>
              <a:avLst/>
              <a:gdLst>
                <a:gd name="T0" fmla="*/ 17 w 35"/>
                <a:gd name="T1" fmla="*/ 7 h 35"/>
                <a:gd name="T2" fmla="*/ 24 w 35"/>
                <a:gd name="T3" fmla="*/ 8 h 35"/>
                <a:gd name="T4" fmla="*/ 28 w 35"/>
                <a:gd name="T5" fmla="*/ 14 h 35"/>
                <a:gd name="T6" fmla="*/ 26 w 35"/>
                <a:gd name="T7" fmla="*/ 22 h 35"/>
                <a:gd name="T8" fmla="*/ 19 w 35"/>
                <a:gd name="T9" fmla="*/ 28 h 35"/>
                <a:gd name="T10" fmla="*/ 12 w 35"/>
                <a:gd name="T11" fmla="*/ 27 h 35"/>
                <a:gd name="T12" fmla="*/ 8 w 35"/>
                <a:gd name="T13" fmla="*/ 21 h 35"/>
                <a:gd name="T14" fmla="*/ 10 w 35"/>
                <a:gd name="T15" fmla="*/ 13 h 35"/>
                <a:gd name="T16" fmla="*/ 17 w 35"/>
                <a:gd name="T17" fmla="*/ 7 h 35"/>
                <a:gd name="T18" fmla="*/ 1 w 35"/>
                <a:gd name="T19" fmla="*/ 22 h 35"/>
                <a:gd name="T20" fmla="*/ 9 w 35"/>
                <a:gd name="T21" fmla="*/ 32 h 35"/>
                <a:gd name="T22" fmla="*/ 21 w 35"/>
                <a:gd name="T23" fmla="*/ 34 h 35"/>
                <a:gd name="T24" fmla="*/ 32 w 35"/>
                <a:gd name="T25" fmla="*/ 26 h 35"/>
                <a:gd name="T26" fmla="*/ 35 w 35"/>
                <a:gd name="T27" fmla="*/ 13 h 35"/>
                <a:gd name="T28" fmla="*/ 27 w 35"/>
                <a:gd name="T29" fmla="*/ 3 h 35"/>
                <a:gd name="T30" fmla="*/ 20 w 35"/>
                <a:gd name="T31" fmla="*/ 0 h 35"/>
                <a:gd name="T32" fmla="*/ 15 w 35"/>
                <a:gd name="T33" fmla="*/ 1 h 35"/>
                <a:gd name="T34" fmla="*/ 10 w 35"/>
                <a:gd name="T35" fmla="*/ 3 h 35"/>
                <a:gd name="T36" fmla="*/ 4 w 35"/>
                <a:gd name="T37" fmla="*/ 9 h 35"/>
                <a:gd name="T38" fmla="*/ 1 w 35"/>
                <a:gd name="T39"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17" y="7"/>
                  </a:moveTo>
                  <a:cubicBezTo>
                    <a:pt x="19" y="6"/>
                    <a:pt x="22" y="6"/>
                    <a:pt x="24" y="8"/>
                  </a:cubicBezTo>
                  <a:cubicBezTo>
                    <a:pt x="26" y="9"/>
                    <a:pt x="28" y="11"/>
                    <a:pt x="28" y="14"/>
                  </a:cubicBezTo>
                  <a:cubicBezTo>
                    <a:pt x="29" y="16"/>
                    <a:pt x="28" y="19"/>
                    <a:pt x="26" y="22"/>
                  </a:cubicBezTo>
                  <a:cubicBezTo>
                    <a:pt x="24" y="25"/>
                    <a:pt x="22" y="27"/>
                    <a:pt x="19" y="28"/>
                  </a:cubicBezTo>
                  <a:cubicBezTo>
                    <a:pt x="17" y="29"/>
                    <a:pt x="14" y="29"/>
                    <a:pt x="12" y="27"/>
                  </a:cubicBezTo>
                  <a:cubicBezTo>
                    <a:pt x="10" y="26"/>
                    <a:pt x="8" y="24"/>
                    <a:pt x="8" y="21"/>
                  </a:cubicBezTo>
                  <a:cubicBezTo>
                    <a:pt x="7" y="19"/>
                    <a:pt x="8" y="16"/>
                    <a:pt x="10" y="13"/>
                  </a:cubicBezTo>
                  <a:cubicBezTo>
                    <a:pt x="12" y="10"/>
                    <a:pt x="14" y="8"/>
                    <a:pt x="17" y="7"/>
                  </a:cubicBezTo>
                  <a:close/>
                  <a:moveTo>
                    <a:pt x="1" y="22"/>
                  </a:moveTo>
                  <a:cubicBezTo>
                    <a:pt x="2" y="26"/>
                    <a:pt x="5" y="30"/>
                    <a:pt x="9" y="32"/>
                  </a:cubicBezTo>
                  <a:cubicBezTo>
                    <a:pt x="13" y="35"/>
                    <a:pt x="17" y="35"/>
                    <a:pt x="21" y="34"/>
                  </a:cubicBezTo>
                  <a:cubicBezTo>
                    <a:pt x="26" y="33"/>
                    <a:pt x="29" y="30"/>
                    <a:pt x="32" y="26"/>
                  </a:cubicBezTo>
                  <a:cubicBezTo>
                    <a:pt x="35" y="21"/>
                    <a:pt x="35" y="17"/>
                    <a:pt x="35" y="13"/>
                  </a:cubicBezTo>
                  <a:cubicBezTo>
                    <a:pt x="34" y="9"/>
                    <a:pt x="31" y="5"/>
                    <a:pt x="27" y="3"/>
                  </a:cubicBezTo>
                  <a:cubicBezTo>
                    <a:pt x="24" y="2"/>
                    <a:pt x="22" y="1"/>
                    <a:pt x="20" y="0"/>
                  </a:cubicBezTo>
                  <a:cubicBezTo>
                    <a:pt x="18" y="0"/>
                    <a:pt x="17" y="0"/>
                    <a:pt x="15" y="1"/>
                  </a:cubicBezTo>
                  <a:cubicBezTo>
                    <a:pt x="13" y="1"/>
                    <a:pt x="11" y="2"/>
                    <a:pt x="10" y="3"/>
                  </a:cubicBezTo>
                  <a:cubicBezTo>
                    <a:pt x="8" y="4"/>
                    <a:pt x="6" y="7"/>
                    <a:pt x="4" y="9"/>
                  </a:cubicBezTo>
                  <a:cubicBezTo>
                    <a:pt x="1" y="14"/>
                    <a:pt x="0" y="18"/>
                    <a:pt x="1"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36"/>
            <p:cNvSpPr>
              <a:spLocks noEditPoints="1"/>
            </p:cNvSpPr>
            <p:nvPr/>
          </p:nvSpPr>
          <p:spPr bwMode="auto">
            <a:xfrm>
              <a:off x="3000375" y="4038600"/>
              <a:ext cx="157163" cy="160338"/>
            </a:xfrm>
            <a:custGeom>
              <a:avLst/>
              <a:gdLst>
                <a:gd name="T0" fmla="*/ 25 w 37"/>
                <a:gd name="T1" fmla="*/ 11 h 38"/>
                <a:gd name="T2" fmla="*/ 29 w 37"/>
                <a:gd name="T3" fmla="*/ 15 h 38"/>
                <a:gd name="T4" fmla="*/ 31 w 37"/>
                <a:gd name="T5" fmla="*/ 18 h 38"/>
                <a:gd name="T6" fmla="*/ 30 w 37"/>
                <a:gd name="T7" fmla="*/ 21 h 38"/>
                <a:gd name="T8" fmla="*/ 27 w 37"/>
                <a:gd name="T9" fmla="*/ 26 h 38"/>
                <a:gd name="T10" fmla="*/ 22 w 37"/>
                <a:gd name="T11" fmla="*/ 30 h 38"/>
                <a:gd name="T12" fmla="*/ 19 w 37"/>
                <a:gd name="T13" fmla="*/ 32 h 38"/>
                <a:gd name="T14" fmla="*/ 16 w 37"/>
                <a:gd name="T15" fmla="*/ 31 h 38"/>
                <a:gd name="T16" fmla="*/ 13 w 37"/>
                <a:gd name="T17" fmla="*/ 29 h 38"/>
                <a:gd name="T18" fmla="*/ 9 w 37"/>
                <a:gd name="T19" fmla="*/ 25 h 38"/>
                <a:gd name="T20" fmla="*/ 23 w 37"/>
                <a:gd name="T21" fmla="*/ 9 h 38"/>
                <a:gd name="T22" fmla="*/ 25 w 37"/>
                <a:gd name="T23" fmla="*/ 11 h 38"/>
                <a:gd name="T24" fmla="*/ 0 w 37"/>
                <a:gd name="T25" fmla="*/ 25 h 38"/>
                <a:gd name="T26" fmla="*/ 10 w 37"/>
                <a:gd name="T27" fmla="*/ 33 h 38"/>
                <a:gd name="T28" fmla="*/ 15 w 37"/>
                <a:gd name="T29" fmla="*/ 37 h 38"/>
                <a:gd name="T30" fmla="*/ 20 w 37"/>
                <a:gd name="T31" fmla="*/ 38 h 38"/>
                <a:gd name="T32" fmla="*/ 27 w 37"/>
                <a:gd name="T33" fmla="*/ 36 h 38"/>
                <a:gd name="T34" fmla="*/ 32 w 37"/>
                <a:gd name="T35" fmla="*/ 31 h 38"/>
                <a:gd name="T36" fmla="*/ 36 w 37"/>
                <a:gd name="T37" fmla="*/ 24 h 38"/>
                <a:gd name="T38" fmla="*/ 37 w 37"/>
                <a:gd name="T39" fmla="*/ 18 h 38"/>
                <a:gd name="T40" fmla="*/ 35 w 37"/>
                <a:gd name="T41" fmla="*/ 13 h 38"/>
                <a:gd name="T42" fmla="*/ 31 w 37"/>
                <a:gd name="T43" fmla="*/ 8 h 38"/>
                <a:gd name="T44" fmla="*/ 22 w 37"/>
                <a:gd name="T45" fmla="*/ 0 h 38"/>
                <a:gd name="T46" fmla="*/ 0 w 37"/>
                <a:gd name="T47"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8">
                  <a:moveTo>
                    <a:pt x="25" y="11"/>
                  </a:moveTo>
                  <a:cubicBezTo>
                    <a:pt x="28" y="13"/>
                    <a:pt x="29" y="14"/>
                    <a:pt x="29" y="15"/>
                  </a:cubicBezTo>
                  <a:cubicBezTo>
                    <a:pt x="30" y="16"/>
                    <a:pt x="31" y="17"/>
                    <a:pt x="31" y="18"/>
                  </a:cubicBezTo>
                  <a:cubicBezTo>
                    <a:pt x="31" y="19"/>
                    <a:pt x="31" y="20"/>
                    <a:pt x="30" y="21"/>
                  </a:cubicBezTo>
                  <a:cubicBezTo>
                    <a:pt x="30" y="23"/>
                    <a:pt x="28" y="24"/>
                    <a:pt x="27" y="26"/>
                  </a:cubicBezTo>
                  <a:cubicBezTo>
                    <a:pt x="25" y="28"/>
                    <a:pt x="24" y="29"/>
                    <a:pt x="22" y="30"/>
                  </a:cubicBezTo>
                  <a:cubicBezTo>
                    <a:pt x="21" y="31"/>
                    <a:pt x="20" y="32"/>
                    <a:pt x="19" y="32"/>
                  </a:cubicBezTo>
                  <a:cubicBezTo>
                    <a:pt x="18" y="32"/>
                    <a:pt x="17" y="31"/>
                    <a:pt x="16" y="31"/>
                  </a:cubicBezTo>
                  <a:cubicBezTo>
                    <a:pt x="15" y="31"/>
                    <a:pt x="14" y="30"/>
                    <a:pt x="13" y="29"/>
                  </a:cubicBezTo>
                  <a:cubicBezTo>
                    <a:pt x="9" y="25"/>
                    <a:pt x="9" y="25"/>
                    <a:pt x="9" y="25"/>
                  </a:cubicBezTo>
                  <a:cubicBezTo>
                    <a:pt x="23" y="9"/>
                    <a:pt x="23" y="9"/>
                    <a:pt x="23" y="9"/>
                  </a:cubicBezTo>
                  <a:lnTo>
                    <a:pt x="25" y="11"/>
                  </a:lnTo>
                  <a:close/>
                  <a:moveTo>
                    <a:pt x="0" y="25"/>
                  </a:moveTo>
                  <a:cubicBezTo>
                    <a:pt x="10" y="33"/>
                    <a:pt x="10" y="33"/>
                    <a:pt x="10" y="33"/>
                  </a:cubicBezTo>
                  <a:cubicBezTo>
                    <a:pt x="12" y="35"/>
                    <a:pt x="13" y="36"/>
                    <a:pt x="15" y="37"/>
                  </a:cubicBezTo>
                  <a:cubicBezTo>
                    <a:pt x="17" y="37"/>
                    <a:pt x="18" y="38"/>
                    <a:pt x="20" y="38"/>
                  </a:cubicBezTo>
                  <a:cubicBezTo>
                    <a:pt x="22" y="38"/>
                    <a:pt x="24" y="37"/>
                    <a:pt x="27" y="36"/>
                  </a:cubicBezTo>
                  <a:cubicBezTo>
                    <a:pt x="28" y="34"/>
                    <a:pt x="30" y="33"/>
                    <a:pt x="32" y="31"/>
                  </a:cubicBezTo>
                  <a:cubicBezTo>
                    <a:pt x="34" y="28"/>
                    <a:pt x="35" y="26"/>
                    <a:pt x="36" y="24"/>
                  </a:cubicBezTo>
                  <a:cubicBezTo>
                    <a:pt x="37" y="22"/>
                    <a:pt x="37" y="20"/>
                    <a:pt x="37" y="18"/>
                  </a:cubicBezTo>
                  <a:cubicBezTo>
                    <a:pt x="37" y="16"/>
                    <a:pt x="36" y="14"/>
                    <a:pt x="35" y="13"/>
                  </a:cubicBezTo>
                  <a:cubicBezTo>
                    <a:pt x="35" y="11"/>
                    <a:pt x="33" y="10"/>
                    <a:pt x="31" y="8"/>
                  </a:cubicBezTo>
                  <a:cubicBezTo>
                    <a:pt x="22" y="0"/>
                    <a:pt x="22" y="0"/>
                    <a:pt x="22" y="0"/>
                  </a:cubicBezTo>
                  <a:lnTo>
                    <a:pt x="0" y="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37"/>
            <p:cNvSpPr>
              <a:spLocks noEditPoints="1"/>
            </p:cNvSpPr>
            <p:nvPr/>
          </p:nvSpPr>
          <p:spPr bwMode="auto">
            <a:xfrm>
              <a:off x="2800350" y="3851275"/>
              <a:ext cx="161925" cy="144463"/>
            </a:xfrm>
            <a:custGeom>
              <a:avLst/>
              <a:gdLst>
                <a:gd name="T0" fmla="*/ 46 w 102"/>
                <a:gd name="T1" fmla="*/ 24 h 91"/>
                <a:gd name="T2" fmla="*/ 80 w 102"/>
                <a:gd name="T3" fmla="*/ 18 h 91"/>
                <a:gd name="T4" fmla="*/ 56 w 102"/>
                <a:gd name="T5" fmla="*/ 45 h 91"/>
                <a:gd name="T6" fmla="*/ 46 w 102"/>
                <a:gd name="T7" fmla="*/ 24 h 91"/>
                <a:gd name="T8" fmla="*/ 102 w 102"/>
                <a:gd name="T9" fmla="*/ 16 h 91"/>
                <a:gd name="T10" fmla="*/ 94 w 102"/>
                <a:gd name="T11" fmla="*/ 0 h 91"/>
                <a:gd name="T12" fmla="*/ 0 w 102"/>
                <a:gd name="T13" fmla="*/ 13 h 91"/>
                <a:gd name="T14" fmla="*/ 8 w 102"/>
                <a:gd name="T15" fmla="*/ 29 h 91"/>
                <a:gd name="T16" fmla="*/ 30 w 102"/>
                <a:gd name="T17" fmla="*/ 26 h 91"/>
                <a:gd name="T18" fmla="*/ 48 w 102"/>
                <a:gd name="T19" fmla="*/ 56 h 91"/>
                <a:gd name="T20" fmla="*/ 32 w 102"/>
                <a:gd name="T21" fmla="*/ 75 h 91"/>
                <a:gd name="T22" fmla="*/ 43 w 102"/>
                <a:gd name="T23" fmla="*/ 91 h 91"/>
                <a:gd name="T24" fmla="*/ 102 w 102"/>
                <a:gd name="T25" fmla="*/ 1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91">
                  <a:moveTo>
                    <a:pt x="46" y="24"/>
                  </a:moveTo>
                  <a:lnTo>
                    <a:pt x="80" y="18"/>
                  </a:lnTo>
                  <a:lnTo>
                    <a:pt x="56" y="45"/>
                  </a:lnTo>
                  <a:lnTo>
                    <a:pt x="46" y="24"/>
                  </a:lnTo>
                  <a:close/>
                  <a:moveTo>
                    <a:pt x="102" y="16"/>
                  </a:moveTo>
                  <a:lnTo>
                    <a:pt x="94" y="0"/>
                  </a:lnTo>
                  <a:lnTo>
                    <a:pt x="0" y="13"/>
                  </a:lnTo>
                  <a:lnTo>
                    <a:pt x="8" y="29"/>
                  </a:lnTo>
                  <a:lnTo>
                    <a:pt x="30" y="26"/>
                  </a:lnTo>
                  <a:lnTo>
                    <a:pt x="48" y="56"/>
                  </a:lnTo>
                  <a:lnTo>
                    <a:pt x="32" y="75"/>
                  </a:lnTo>
                  <a:lnTo>
                    <a:pt x="43" y="91"/>
                  </a:lnTo>
                  <a:lnTo>
                    <a:pt x="10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38"/>
            <p:cNvSpPr/>
            <p:nvPr/>
          </p:nvSpPr>
          <p:spPr bwMode="auto">
            <a:xfrm>
              <a:off x="2746375" y="3684588"/>
              <a:ext cx="168275" cy="152400"/>
            </a:xfrm>
            <a:custGeom>
              <a:avLst/>
              <a:gdLst>
                <a:gd name="T0" fmla="*/ 0 w 106"/>
                <a:gd name="T1" fmla="*/ 29 h 96"/>
                <a:gd name="T2" fmla="*/ 82 w 106"/>
                <a:gd name="T3" fmla="*/ 0 h 96"/>
                <a:gd name="T4" fmla="*/ 88 w 106"/>
                <a:gd name="T5" fmla="*/ 19 h 96"/>
                <a:gd name="T6" fmla="*/ 56 w 106"/>
                <a:gd name="T7" fmla="*/ 29 h 96"/>
                <a:gd name="T8" fmla="*/ 66 w 106"/>
                <a:gd name="T9" fmla="*/ 62 h 96"/>
                <a:gd name="T10" fmla="*/ 101 w 106"/>
                <a:gd name="T11" fmla="*/ 51 h 96"/>
                <a:gd name="T12" fmla="*/ 106 w 106"/>
                <a:gd name="T13" fmla="*/ 67 h 96"/>
                <a:gd name="T14" fmla="*/ 24 w 106"/>
                <a:gd name="T15" fmla="*/ 96 h 96"/>
                <a:gd name="T16" fmla="*/ 16 w 106"/>
                <a:gd name="T17" fmla="*/ 80 h 96"/>
                <a:gd name="T18" fmla="*/ 53 w 106"/>
                <a:gd name="T19" fmla="*/ 67 h 96"/>
                <a:gd name="T20" fmla="*/ 42 w 106"/>
                <a:gd name="T21" fmla="*/ 35 h 96"/>
                <a:gd name="T22" fmla="*/ 5 w 106"/>
                <a:gd name="T23" fmla="*/ 48 h 96"/>
                <a:gd name="T24" fmla="*/ 0 w 106"/>
                <a:gd name="T25"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96">
                  <a:moveTo>
                    <a:pt x="0" y="29"/>
                  </a:moveTo>
                  <a:lnTo>
                    <a:pt x="82" y="0"/>
                  </a:lnTo>
                  <a:lnTo>
                    <a:pt x="88" y="19"/>
                  </a:lnTo>
                  <a:lnTo>
                    <a:pt x="56" y="29"/>
                  </a:lnTo>
                  <a:lnTo>
                    <a:pt x="66" y="62"/>
                  </a:lnTo>
                  <a:lnTo>
                    <a:pt x="101" y="51"/>
                  </a:lnTo>
                  <a:lnTo>
                    <a:pt x="106" y="67"/>
                  </a:lnTo>
                  <a:lnTo>
                    <a:pt x="24" y="96"/>
                  </a:lnTo>
                  <a:lnTo>
                    <a:pt x="16" y="80"/>
                  </a:lnTo>
                  <a:lnTo>
                    <a:pt x="53" y="67"/>
                  </a:lnTo>
                  <a:lnTo>
                    <a:pt x="42" y="35"/>
                  </a:lnTo>
                  <a:lnTo>
                    <a:pt x="5" y="48"/>
                  </a:lnTo>
                  <a:lnTo>
                    <a:pt x="0"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39"/>
            <p:cNvSpPr/>
            <p:nvPr/>
          </p:nvSpPr>
          <p:spPr bwMode="auto">
            <a:xfrm>
              <a:off x="2716213" y="3560763"/>
              <a:ext cx="147638" cy="119063"/>
            </a:xfrm>
            <a:custGeom>
              <a:avLst/>
              <a:gdLst>
                <a:gd name="T0" fmla="*/ 9 w 35"/>
                <a:gd name="T1" fmla="*/ 1 h 28"/>
                <a:gd name="T2" fmla="*/ 11 w 35"/>
                <a:gd name="T3" fmla="*/ 8 h 28"/>
                <a:gd name="T4" fmla="*/ 7 w 35"/>
                <a:gd name="T5" fmla="*/ 11 h 28"/>
                <a:gd name="T6" fmla="*/ 6 w 35"/>
                <a:gd name="T7" fmla="*/ 16 h 28"/>
                <a:gd name="T8" fmla="*/ 8 w 35"/>
                <a:gd name="T9" fmla="*/ 20 h 28"/>
                <a:gd name="T10" fmla="*/ 12 w 35"/>
                <a:gd name="T11" fmla="*/ 21 h 28"/>
                <a:gd name="T12" fmla="*/ 14 w 35"/>
                <a:gd name="T13" fmla="*/ 20 h 28"/>
                <a:gd name="T14" fmla="*/ 15 w 35"/>
                <a:gd name="T15" fmla="*/ 18 h 28"/>
                <a:gd name="T16" fmla="*/ 15 w 35"/>
                <a:gd name="T17" fmla="*/ 12 h 28"/>
                <a:gd name="T18" fmla="*/ 17 w 35"/>
                <a:gd name="T19" fmla="*/ 4 h 28"/>
                <a:gd name="T20" fmla="*/ 23 w 35"/>
                <a:gd name="T21" fmla="*/ 0 h 28"/>
                <a:gd name="T22" fmla="*/ 28 w 35"/>
                <a:gd name="T23" fmla="*/ 1 h 28"/>
                <a:gd name="T24" fmla="*/ 32 w 35"/>
                <a:gd name="T25" fmla="*/ 4 h 28"/>
                <a:gd name="T26" fmla="*/ 34 w 35"/>
                <a:gd name="T27" fmla="*/ 10 h 28"/>
                <a:gd name="T28" fmla="*/ 33 w 35"/>
                <a:gd name="T29" fmla="*/ 20 h 28"/>
                <a:gd name="T30" fmla="*/ 27 w 35"/>
                <a:gd name="T31" fmla="*/ 24 h 28"/>
                <a:gd name="T32" fmla="*/ 25 w 35"/>
                <a:gd name="T33" fmla="*/ 18 h 28"/>
                <a:gd name="T34" fmla="*/ 28 w 35"/>
                <a:gd name="T35" fmla="*/ 16 h 28"/>
                <a:gd name="T36" fmla="*/ 29 w 35"/>
                <a:gd name="T37" fmla="*/ 11 h 28"/>
                <a:gd name="T38" fmla="*/ 27 w 35"/>
                <a:gd name="T39" fmla="*/ 7 h 28"/>
                <a:gd name="T40" fmla="*/ 25 w 35"/>
                <a:gd name="T41" fmla="*/ 6 h 28"/>
                <a:gd name="T42" fmla="*/ 23 w 35"/>
                <a:gd name="T43" fmla="*/ 8 h 28"/>
                <a:gd name="T44" fmla="*/ 22 w 35"/>
                <a:gd name="T45" fmla="*/ 14 h 28"/>
                <a:gd name="T46" fmla="*/ 21 w 35"/>
                <a:gd name="T47" fmla="*/ 22 h 28"/>
                <a:gd name="T48" fmla="*/ 18 w 35"/>
                <a:gd name="T49" fmla="*/ 26 h 28"/>
                <a:gd name="T50" fmla="*/ 13 w 35"/>
                <a:gd name="T51" fmla="*/ 28 h 28"/>
                <a:gd name="T52" fmla="*/ 7 w 35"/>
                <a:gd name="T53" fmla="*/ 27 h 28"/>
                <a:gd name="T54" fmla="*/ 3 w 35"/>
                <a:gd name="T55" fmla="*/ 24 h 28"/>
                <a:gd name="T56" fmla="*/ 0 w 35"/>
                <a:gd name="T57" fmla="*/ 17 h 28"/>
                <a:gd name="T58" fmla="*/ 2 w 35"/>
                <a:gd name="T59" fmla="*/ 7 h 28"/>
                <a:gd name="T60" fmla="*/ 9 w 35"/>
                <a:gd name="T6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5" h="28">
                  <a:moveTo>
                    <a:pt x="9" y="1"/>
                  </a:moveTo>
                  <a:cubicBezTo>
                    <a:pt x="11" y="8"/>
                    <a:pt x="11" y="8"/>
                    <a:pt x="11" y="8"/>
                  </a:cubicBezTo>
                  <a:cubicBezTo>
                    <a:pt x="9" y="8"/>
                    <a:pt x="7" y="10"/>
                    <a:pt x="7" y="11"/>
                  </a:cubicBezTo>
                  <a:cubicBezTo>
                    <a:pt x="6" y="12"/>
                    <a:pt x="6" y="14"/>
                    <a:pt x="6" y="16"/>
                  </a:cubicBezTo>
                  <a:cubicBezTo>
                    <a:pt x="6" y="18"/>
                    <a:pt x="7" y="19"/>
                    <a:pt x="8" y="20"/>
                  </a:cubicBezTo>
                  <a:cubicBezTo>
                    <a:pt x="9" y="21"/>
                    <a:pt x="10" y="22"/>
                    <a:pt x="12" y="21"/>
                  </a:cubicBezTo>
                  <a:cubicBezTo>
                    <a:pt x="12" y="21"/>
                    <a:pt x="13" y="21"/>
                    <a:pt x="14" y="20"/>
                  </a:cubicBezTo>
                  <a:cubicBezTo>
                    <a:pt x="14" y="20"/>
                    <a:pt x="14" y="19"/>
                    <a:pt x="15" y="18"/>
                  </a:cubicBezTo>
                  <a:cubicBezTo>
                    <a:pt x="15" y="17"/>
                    <a:pt x="15" y="15"/>
                    <a:pt x="15" y="12"/>
                  </a:cubicBezTo>
                  <a:cubicBezTo>
                    <a:pt x="15" y="9"/>
                    <a:pt x="16" y="6"/>
                    <a:pt x="17" y="4"/>
                  </a:cubicBezTo>
                  <a:cubicBezTo>
                    <a:pt x="18" y="2"/>
                    <a:pt x="20" y="1"/>
                    <a:pt x="23" y="0"/>
                  </a:cubicBezTo>
                  <a:cubicBezTo>
                    <a:pt x="25" y="0"/>
                    <a:pt x="26" y="0"/>
                    <a:pt x="28" y="1"/>
                  </a:cubicBezTo>
                  <a:cubicBezTo>
                    <a:pt x="29" y="2"/>
                    <a:pt x="31" y="3"/>
                    <a:pt x="32" y="4"/>
                  </a:cubicBezTo>
                  <a:cubicBezTo>
                    <a:pt x="33" y="6"/>
                    <a:pt x="34" y="8"/>
                    <a:pt x="34" y="10"/>
                  </a:cubicBezTo>
                  <a:cubicBezTo>
                    <a:pt x="35" y="14"/>
                    <a:pt x="35" y="18"/>
                    <a:pt x="33" y="20"/>
                  </a:cubicBezTo>
                  <a:cubicBezTo>
                    <a:pt x="32" y="22"/>
                    <a:pt x="30" y="24"/>
                    <a:pt x="27" y="24"/>
                  </a:cubicBezTo>
                  <a:cubicBezTo>
                    <a:pt x="25" y="18"/>
                    <a:pt x="25" y="18"/>
                    <a:pt x="25" y="18"/>
                  </a:cubicBezTo>
                  <a:cubicBezTo>
                    <a:pt x="27" y="17"/>
                    <a:pt x="28" y="17"/>
                    <a:pt x="28" y="16"/>
                  </a:cubicBezTo>
                  <a:cubicBezTo>
                    <a:pt x="29" y="15"/>
                    <a:pt x="29" y="13"/>
                    <a:pt x="29" y="11"/>
                  </a:cubicBezTo>
                  <a:cubicBezTo>
                    <a:pt x="28" y="9"/>
                    <a:pt x="28" y="8"/>
                    <a:pt x="27" y="7"/>
                  </a:cubicBezTo>
                  <a:cubicBezTo>
                    <a:pt x="26" y="7"/>
                    <a:pt x="25" y="6"/>
                    <a:pt x="25" y="6"/>
                  </a:cubicBezTo>
                  <a:cubicBezTo>
                    <a:pt x="24" y="7"/>
                    <a:pt x="23" y="7"/>
                    <a:pt x="23" y="8"/>
                  </a:cubicBezTo>
                  <a:cubicBezTo>
                    <a:pt x="22" y="9"/>
                    <a:pt x="22" y="11"/>
                    <a:pt x="22" y="14"/>
                  </a:cubicBezTo>
                  <a:cubicBezTo>
                    <a:pt x="21" y="17"/>
                    <a:pt x="21" y="20"/>
                    <a:pt x="21" y="22"/>
                  </a:cubicBezTo>
                  <a:cubicBezTo>
                    <a:pt x="20" y="23"/>
                    <a:pt x="19" y="25"/>
                    <a:pt x="18" y="26"/>
                  </a:cubicBezTo>
                  <a:cubicBezTo>
                    <a:pt x="17" y="27"/>
                    <a:pt x="15" y="28"/>
                    <a:pt x="13" y="28"/>
                  </a:cubicBezTo>
                  <a:cubicBezTo>
                    <a:pt x="11" y="28"/>
                    <a:pt x="9" y="28"/>
                    <a:pt x="7" y="27"/>
                  </a:cubicBezTo>
                  <a:cubicBezTo>
                    <a:pt x="6" y="27"/>
                    <a:pt x="4" y="25"/>
                    <a:pt x="3" y="24"/>
                  </a:cubicBezTo>
                  <a:cubicBezTo>
                    <a:pt x="2" y="22"/>
                    <a:pt x="1" y="20"/>
                    <a:pt x="0" y="17"/>
                  </a:cubicBezTo>
                  <a:cubicBezTo>
                    <a:pt x="0" y="13"/>
                    <a:pt x="0" y="9"/>
                    <a:pt x="2" y="7"/>
                  </a:cubicBezTo>
                  <a:cubicBezTo>
                    <a:pt x="3" y="4"/>
                    <a:pt x="6" y="3"/>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0"/>
            <p:cNvSpPr/>
            <p:nvPr/>
          </p:nvSpPr>
          <p:spPr bwMode="auto">
            <a:xfrm>
              <a:off x="3675063" y="4251325"/>
              <a:ext cx="122238" cy="149225"/>
            </a:xfrm>
            <a:custGeom>
              <a:avLst/>
              <a:gdLst>
                <a:gd name="T0" fmla="*/ 0 w 29"/>
                <a:gd name="T1" fmla="*/ 3 h 35"/>
                <a:gd name="T2" fmla="*/ 7 w 29"/>
                <a:gd name="T3" fmla="*/ 2 h 35"/>
                <a:gd name="T4" fmla="*/ 9 w 29"/>
                <a:gd name="T5" fmla="*/ 20 h 35"/>
                <a:gd name="T6" fmla="*/ 9 w 29"/>
                <a:gd name="T7" fmla="*/ 25 h 35"/>
                <a:gd name="T8" fmla="*/ 12 w 29"/>
                <a:gd name="T9" fmla="*/ 28 h 35"/>
                <a:gd name="T10" fmla="*/ 16 w 29"/>
                <a:gd name="T11" fmla="*/ 29 h 35"/>
                <a:gd name="T12" fmla="*/ 20 w 29"/>
                <a:gd name="T13" fmla="*/ 28 h 35"/>
                <a:gd name="T14" fmla="*/ 22 w 29"/>
                <a:gd name="T15" fmla="*/ 25 h 35"/>
                <a:gd name="T16" fmla="*/ 22 w 29"/>
                <a:gd name="T17" fmla="*/ 19 h 35"/>
                <a:gd name="T18" fmla="*/ 20 w 29"/>
                <a:gd name="T19" fmla="*/ 1 h 35"/>
                <a:gd name="T20" fmla="*/ 27 w 29"/>
                <a:gd name="T21" fmla="*/ 0 h 35"/>
                <a:gd name="T22" fmla="*/ 28 w 29"/>
                <a:gd name="T23" fmla="*/ 18 h 35"/>
                <a:gd name="T24" fmla="*/ 28 w 29"/>
                <a:gd name="T25" fmla="*/ 26 h 35"/>
                <a:gd name="T26" fmla="*/ 27 w 29"/>
                <a:gd name="T27" fmla="*/ 30 h 35"/>
                <a:gd name="T28" fmla="*/ 23 w 29"/>
                <a:gd name="T29" fmla="*/ 33 h 35"/>
                <a:gd name="T30" fmla="*/ 17 w 29"/>
                <a:gd name="T31" fmla="*/ 35 h 35"/>
                <a:gd name="T32" fmla="*/ 10 w 29"/>
                <a:gd name="T33" fmla="*/ 34 h 35"/>
                <a:gd name="T34" fmla="*/ 6 w 29"/>
                <a:gd name="T35" fmla="*/ 32 h 35"/>
                <a:gd name="T36" fmla="*/ 3 w 29"/>
                <a:gd name="T37" fmla="*/ 28 h 35"/>
                <a:gd name="T38" fmla="*/ 2 w 29"/>
                <a:gd name="T39" fmla="*/ 20 h 35"/>
                <a:gd name="T40" fmla="*/ 0 w 29"/>
                <a:gd name="T41" fmla="*/ 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35">
                  <a:moveTo>
                    <a:pt x="0" y="3"/>
                  </a:moveTo>
                  <a:cubicBezTo>
                    <a:pt x="7" y="2"/>
                    <a:pt x="7" y="2"/>
                    <a:pt x="7" y="2"/>
                  </a:cubicBezTo>
                  <a:cubicBezTo>
                    <a:pt x="9" y="20"/>
                    <a:pt x="9" y="20"/>
                    <a:pt x="9" y="20"/>
                  </a:cubicBezTo>
                  <a:cubicBezTo>
                    <a:pt x="9" y="23"/>
                    <a:pt x="9" y="25"/>
                    <a:pt x="9" y="25"/>
                  </a:cubicBezTo>
                  <a:cubicBezTo>
                    <a:pt x="10" y="27"/>
                    <a:pt x="11" y="28"/>
                    <a:pt x="12" y="28"/>
                  </a:cubicBezTo>
                  <a:cubicBezTo>
                    <a:pt x="13" y="29"/>
                    <a:pt x="14" y="29"/>
                    <a:pt x="16" y="29"/>
                  </a:cubicBezTo>
                  <a:cubicBezTo>
                    <a:pt x="18" y="29"/>
                    <a:pt x="19" y="29"/>
                    <a:pt x="20" y="28"/>
                  </a:cubicBezTo>
                  <a:cubicBezTo>
                    <a:pt x="21" y="27"/>
                    <a:pt x="22" y="26"/>
                    <a:pt x="22" y="25"/>
                  </a:cubicBezTo>
                  <a:cubicBezTo>
                    <a:pt x="22" y="24"/>
                    <a:pt x="22" y="22"/>
                    <a:pt x="22" y="19"/>
                  </a:cubicBezTo>
                  <a:cubicBezTo>
                    <a:pt x="20" y="1"/>
                    <a:pt x="20" y="1"/>
                    <a:pt x="20" y="1"/>
                  </a:cubicBezTo>
                  <a:cubicBezTo>
                    <a:pt x="27" y="0"/>
                    <a:pt x="27" y="0"/>
                    <a:pt x="27" y="0"/>
                  </a:cubicBezTo>
                  <a:cubicBezTo>
                    <a:pt x="28" y="18"/>
                    <a:pt x="28" y="18"/>
                    <a:pt x="28" y="18"/>
                  </a:cubicBezTo>
                  <a:cubicBezTo>
                    <a:pt x="29" y="22"/>
                    <a:pt x="29" y="24"/>
                    <a:pt x="28" y="26"/>
                  </a:cubicBezTo>
                  <a:cubicBezTo>
                    <a:pt x="28" y="28"/>
                    <a:pt x="28" y="29"/>
                    <a:pt x="27" y="30"/>
                  </a:cubicBezTo>
                  <a:cubicBezTo>
                    <a:pt x="26" y="32"/>
                    <a:pt x="25" y="33"/>
                    <a:pt x="23" y="33"/>
                  </a:cubicBezTo>
                  <a:cubicBezTo>
                    <a:pt x="22" y="34"/>
                    <a:pt x="20" y="35"/>
                    <a:pt x="17" y="35"/>
                  </a:cubicBezTo>
                  <a:cubicBezTo>
                    <a:pt x="14" y="35"/>
                    <a:pt x="11" y="35"/>
                    <a:pt x="10" y="34"/>
                  </a:cubicBezTo>
                  <a:cubicBezTo>
                    <a:pt x="8" y="34"/>
                    <a:pt x="7" y="33"/>
                    <a:pt x="6" y="32"/>
                  </a:cubicBezTo>
                  <a:cubicBezTo>
                    <a:pt x="5" y="31"/>
                    <a:pt x="4" y="30"/>
                    <a:pt x="3" y="28"/>
                  </a:cubicBezTo>
                  <a:cubicBezTo>
                    <a:pt x="3" y="27"/>
                    <a:pt x="2" y="24"/>
                    <a:pt x="2" y="20"/>
                  </a:cubicBez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1"/>
            <p:cNvSpPr/>
            <p:nvPr/>
          </p:nvSpPr>
          <p:spPr bwMode="auto">
            <a:xfrm>
              <a:off x="3814763" y="4216400"/>
              <a:ext cx="147638" cy="166688"/>
            </a:xfrm>
            <a:custGeom>
              <a:avLst/>
              <a:gdLst>
                <a:gd name="T0" fmla="*/ 24 w 93"/>
                <a:gd name="T1" fmla="*/ 105 h 105"/>
                <a:gd name="T2" fmla="*/ 0 w 93"/>
                <a:gd name="T3" fmla="*/ 19 h 105"/>
                <a:gd name="T4" fmla="*/ 18 w 93"/>
                <a:gd name="T5" fmla="*/ 16 h 105"/>
                <a:gd name="T6" fmla="*/ 69 w 93"/>
                <a:gd name="T7" fmla="*/ 62 h 105"/>
                <a:gd name="T8" fmla="*/ 53 w 93"/>
                <a:gd name="T9" fmla="*/ 6 h 105"/>
                <a:gd name="T10" fmla="*/ 69 w 93"/>
                <a:gd name="T11" fmla="*/ 0 h 105"/>
                <a:gd name="T12" fmla="*/ 93 w 93"/>
                <a:gd name="T13" fmla="*/ 86 h 105"/>
                <a:gd name="T14" fmla="*/ 75 w 93"/>
                <a:gd name="T15" fmla="*/ 91 h 105"/>
                <a:gd name="T16" fmla="*/ 24 w 93"/>
                <a:gd name="T17" fmla="*/ 43 h 105"/>
                <a:gd name="T18" fmla="*/ 40 w 93"/>
                <a:gd name="T19" fmla="*/ 99 h 105"/>
                <a:gd name="T20" fmla="*/ 24 w 93"/>
                <a:gd name="T2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105">
                  <a:moveTo>
                    <a:pt x="24" y="105"/>
                  </a:moveTo>
                  <a:lnTo>
                    <a:pt x="0" y="19"/>
                  </a:lnTo>
                  <a:lnTo>
                    <a:pt x="18" y="16"/>
                  </a:lnTo>
                  <a:lnTo>
                    <a:pt x="69" y="62"/>
                  </a:lnTo>
                  <a:lnTo>
                    <a:pt x="53" y="6"/>
                  </a:lnTo>
                  <a:lnTo>
                    <a:pt x="69" y="0"/>
                  </a:lnTo>
                  <a:lnTo>
                    <a:pt x="93" y="86"/>
                  </a:lnTo>
                  <a:lnTo>
                    <a:pt x="75" y="91"/>
                  </a:lnTo>
                  <a:lnTo>
                    <a:pt x="24" y="43"/>
                  </a:lnTo>
                  <a:lnTo>
                    <a:pt x="40" y="99"/>
                  </a:lnTo>
                  <a:lnTo>
                    <a:pt x="24" y="10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2"/>
            <p:cNvSpPr/>
            <p:nvPr/>
          </p:nvSpPr>
          <p:spPr bwMode="auto">
            <a:xfrm>
              <a:off x="3949700" y="4195763"/>
              <a:ext cx="80963" cy="139700"/>
            </a:xfrm>
            <a:custGeom>
              <a:avLst/>
              <a:gdLst>
                <a:gd name="T0" fmla="*/ 35 w 51"/>
                <a:gd name="T1" fmla="*/ 88 h 88"/>
                <a:gd name="T2" fmla="*/ 0 w 51"/>
                <a:gd name="T3" fmla="*/ 5 h 88"/>
                <a:gd name="T4" fmla="*/ 16 w 51"/>
                <a:gd name="T5" fmla="*/ 0 h 88"/>
                <a:gd name="T6" fmla="*/ 51 w 51"/>
                <a:gd name="T7" fmla="*/ 80 h 88"/>
                <a:gd name="T8" fmla="*/ 35 w 51"/>
                <a:gd name="T9" fmla="*/ 88 h 88"/>
              </a:gdLst>
              <a:ahLst/>
              <a:cxnLst>
                <a:cxn ang="0">
                  <a:pos x="T0" y="T1"/>
                </a:cxn>
                <a:cxn ang="0">
                  <a:pos x="T2" y="T3"/>
                </a:cxn>
                <a:cxn ang="0">
                  <a:pos x="T4" y="T5"/>
                </a:cxn>
                <a:cxn ang="0">
                  <a:pos x="T6" y="T7"/>
                </a:cxn>
                <a:cxn ang="0">
                  <a:pos x="T8" y="T9"/>
                </a:cxn>
              </a:cxnLst>
              <a:rect l="0" t="0" r="r" b="b"/>
              <a:pathLst>
                <a:path w="51" h="88">
                  <a:moveTo>
                    <a:pt x="35" y="88"/>
                  </a:moveTo>
                  <a:lnTo>
                    <a:pt x="0" y="5"/>
                  </a:lnTo>
                  <a:lnTo>
                    <a:pt x="16" y="0"/>
                  </a:lnTo>
                  <a:lnTo>
                    <a:pt x="51" y="80"/>
                  </a:lnTo>
                  <a:lnTo>
                    <a:pt x="35" y="8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3"/>
            <p:cNvSpPr/>
            <p:nvPr/>
          </p:nvSpPr>
          <p:spPr bwMode="auto">
            <a:xfrm>
              <a:off x="3987800" y="4127500"/>
              <a:ext cx="139700" cy="161925"/>
            </a:xfrm>
            <a:custGeom>
              <a:avLst/>
              <a:gdLst>
                <a:gd name="T0" fmla="*/ 72 w 88"/>
                <a:gd name="T1" fmla="*/ 102 h 102"/>
                <a:gd name="T2" fmla="*/ 0 w 88"/>
                <a:gd name="T3" fmla="*/ 40 h 102"/>
                <a:gd name="T4" fmla="*/ 19 w 88"/>
                <a:gd name="T5" fmla="*/ 32 h 102"/>
                <a:gd name="T6" fmla="*/ 70 w 88"/>
                <a:gd name="T7" fmla="*/ 78 h 102"/>
                <a:gd name="T8" fmla="*/ 56 w 88"/>
                <a:gd name="T9" fmla="*/ 11 h 102"/>
                <a:gd name="T10" fmla="*/ 72 w 88"/>
                <a:gd name="T11" fmla="*/ 0 h 102"/>
                <a:gd name="T12" fmla="*/ 88 w 88"/>
                <a:gd name="T13" fmla="*/ 94 h 102"/>
                <a:gd name="T14" fmla="*/ 72 w 88"/>
                <a:gd name="T15" fmla="*/ 102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02">
                  <a:moveTo>
                    <a:pt x="72" y="102"/>
                  </a:moveTo>
                  <a:lnTo>
                    <a:pt x="0" y="40"/>
                  </a:lnTo>
                  <a:lnTo>
                    <a:pt x="19" y="32"/>
                  </a:lnTo>
                  <a:lnTo>
                    <a:pt x="70" y="78"/>
                  </a:lnTo>
                  <a:lnTo>
                    <a:pt x="56" y="11"/>
                  </a:lnTo>
                  <a:lnTo>
                    <a:pt x="72" y="0"/>
                  </a:lnTo>
                  <a:lnTo>
                    <a:pt x="88" y="94"/>
                  </a:lnTo>
                  <a:lnTo>
                    <a:pt x="7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44"/>
            <p:cNvSpPr/>
            <p:nvPr/>
          </p:nvSpPr>
          <p:spPr bwMode="auto">
            <a:xfrm>
              <a:off x="4114800" y="4054475"/>
              <a:ext cx="169863" cy="174625"/>
            </a:xfrm>
            <a:custGeom>
              <a:avLst/>
              <a:gdLst>
                <a:gd name="T0" fmla="*/ 57 w 107"/>
                <a:gd name="T1" fmla="*/ 110 h 110"/>
                <a:gd name="T2" fmla="*/ 0 w 107"/>
                <a:gd name="T3" fmla="*/ 40 h 110"/>
                <a:gd name="T4" fmla="*/ 51 w 107"/>
                <a:gd name="T5" fmla="*/ 0 h 110"/>
                <a:gd name="T6" fmla="*/ 62 w 107"/>
                <a:gd name="T7" fmla="*/ 11 h 110"/>
                <a:gd name="T8" fmla="*/ 24 w 107"/>
                <a:gd name="T9" fmla="*/ 40 h 110"/>
                <a:gd name="T10" fmla="*/ 35 w 107"/>
                <a:gd name="T11" fmla="*/ 57 h 110"/>
                <a:gd name="T12" fmla="*/ 70 w 107"/>
                <a:gd name="T13" fmla="*/ 30 h 110"/>
                <a:gd name="T14" fmla="*/ 81 w 107"/>
                <a:gd name="T15" fmla="*/ 40 h 110"/>
                <a:gd name="T16" fmla="*/ 46 w 107"/>
                <a:gd name="T17" fmla="*/ 67 h 110"/>
                <a:gd name="T18" fmla="*/ 59 w 107"/>
                <a:gd name="T19" fmla="*/ 86 h 110"/>
                <a:gd name="T20" fmla="*/ 99 w 107"/>
                <a:gd name="T21" fmla="*/ 57 h 110"/>
                <a:gd name="T22" fmla="*/ 107 w 107"/>
                <a:gd name="T23" fmla="*/ 67 h 110"/>
                <a:gd name="T24" fmla="*/ 57 w 107"/>
                <a:gd name="T2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 h="110">
                  <a:moveTo>
                    <a:pt x="57" y="110"/>
                  </a:moveTo>
                  <a:lnTo>
                    <a:pt x="0" y="40"/>
                  </a:lnTo>
                  <a:lnTo>
                    <a:pt x="51" y="0"/>
                  </a:lnTo>
                  <a:lnTo>
                    <a:pt x="62" y="11"/>
                  </a:lnTo>
                  <a:lnTo>
                    <a:pt x="24" y="40"/>
                  </a:lnTo>
                  <a:lnTo>
                    <a:pt x="35" y="57"/>
                  </a:lnTo>
                  <a:lnTo>
                    <a:pt x="70" y="30"/>
                  </a:lnTo>
                  <a:lnTo>
                    <a:pt x="81" y="40"/>
                  </a:lnTo>
                  <a:lnTo>
                    <a:pt x="46" y="67"/>
                  </a:lnTo>
                  <a:lnTo>
                    <a:pt x="59" y="86"/>
                  </a:lnTo>
                  <a:lnTo>
                    <a:pt x="99" y="57"/>
                  </a:lnTo>
                  <a:lnTo>
                    <a:pt x="107" y="67"/>
                  </a:lnTo>
                  <a:lnTo>
                    <a:pt x="57" y="1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45"/>
            <p:cNvSpPr>
              <a:spLocks noEditPoints="1"/>
            </p:cNvSpPr>
            <p:nvPr/>
          </p:nvSpPr>
          <p:spPr bwMode="auto">
            <a:xfrm>
              <a:off x="4217988" y="3965575"/>
              <a:ext cx="185738" cy="166688"/>
            </a:xfrm>
            <a:custGeom>
              <a:avLst/>
              <a:gdLst>
                <a:gd name="T0" fmla="*/ 8 w 44"/>
                <a:gd name="T1" fmla="*/ 16 h 39"/>
                <a:gd name="T2" fmla="*/ 12 w 44"/>
                <a:gd name="T3" fmla="*/ 12 h 39"/>
                <a:gd name="T4" fmla="*/ 15 w 44"/>
                <a:gd name="T5" fmla="*/ 8 h 39"/>
                <a:gd name="T6" fmla="*/ 18 w 44"/>
                <a:gd name="T7" fmla="*/ 7 h 39"/>
                <a:gd name="T8" fmla="*/ 21 w 44"/>
                <a:gd name="T9" fmla="*/ 9 h 39"/>
                <a:gd name="T10" fmla="*/ 22 w 44"/>
                <a:gd name="T11" fmla="*/ 11 h 39"/>
                <a:gd name="T12" fmla="*/ 22 w 44"/>
                <a:gd name="T13" fmla="*/ 13 h 39"/>
                <a:gd name="T14" fmla="*/ 18 w 44"/>
                <a:gd name="T15" fmla="*/ 18 h 39"/>
                <a:gd name="T16" fmla="*/ 15 w 44"/>
                <a:gd name="T17" fmla="*/ 21 h 39"/>
                <a:gd name="T18" fmla="*/ 8 w 44"/>
                <a:gd name="T19" fmla="*/ 16 h 39"/>
                <a:gd name="T20" fmla="*/ 29 w 44"/>
                <a:gd name="T21" fmla="*/ 34 h 39"/>
                <a:gd name="T22" fmla="*/ 19 w 44"/>
                <a:gd name="T23" fmla="*/ 25 h 39"/>
                <a:gd name="T24" fmla="*/ 19 w 44"/>
                <a:gd name="T25" fmla="*/ 24 h 39"/>
                <a:gd name="T26" fmla="*/ 22 w 44"/>
                <a:gd name="T27" fmla="*/ 22 h 39"/>
                <a:gd name="T28" fmla="*/ 24 w 44"/>
                <a:gd name="T29" fmla="*/ 21 h 39"/>
                <a:gd name="T30" fmla="*/ 30 w 44"/>
                <a:gd name="T31" fmla="*/ 22 h 39"/>
                <a:gd name="T32" fmla="*/ 39 w 44"/>
                <a:gd name="T33" fmla="*/ 23 h 39"/>
                <a:gd name="T34" fmla="*/ 44 w 44"/>
                <a:gd name="T35" fmla="*/ 17 h 39"/>
                <a:gd name="T36" fmla="*/ 37 w 44"/>
                <a:gd name="T37" fmla="*/ 16 h 39"/>
                <a:gd name="T38" fmla="*/ 30 w 44"/>
                <a:gd name="T39" fmla="*/ 15 h 39"/>
                <a:gd name="T40" fmla="*/ 26 w 44"/>
                <a:gd name="T41" fmla="*/ 16 h 39"/>
                <a:gd name="T42" fmla="*/ 28 w 44"/>
                <a:gd name="T43" fmla="*/ 9 h 39"/>
                <a:gd name="T44" fmla="*/ 25 w 44"/>
                <a:gd name="T45" fmla="*/ 3 h 39"/>
                <a:gd name="T46" fmla="*/ 20 w 44"/>
                <a:gd name="T47" fmla="*/ 1 h 39"/>
                <a:gd name="T48" fmla="*/ 15 w 44"/>
                <a:gd name="T49" fmla="*/ 1 h 39"/>
                <a:gd name="T50" fmla="*/ 9 w 44"/>
                <a:gd name="T51" fmla="*/ 6 h 39"/>
                <a:gd name="T52" fmla="*/ 0 w 44"/>
                <a:gd name="T53" fmla="*/ 17 h 39"/>
                <a:gd name="T54" fmla="*/ 24 w 44"/>
                <a:gd name="T55" fmla="*/ 39 h 39"/>
                <a:gd name="T56" fmla="*/ 29 w 44"/>
                <a:gd name="T57"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 h="39">
                  <a:moveTo>
                    <a:pt x="8" y="16"/>
                  </a:moveTo>
                  <a:cubicBezTo>
                    <a:pt x="12" y="12"/>
                    <a:pt x="12" y="12"/>
                    <a:pt x="12" y="12"/>
                  </a:cubicBezTo>
                  <a:cubicBezTo>
                    <a:pt x="14" y="10"/>
                    <a:pt x="15" y="9"/>
                    <a:pt x="15" y="8"/>
                  </a:cubicBezTo>
                  <a:cubicBezTo>
                    <a:pt x="16" y="8"/>
                    <a:pt x="17" y="7"/>
                    <a:pt x="18" y="7"/>
                  </a:cubicBezTo>
                  <a:cubicBezTo>
                    <a:pt x="19" y="7"/>
                    <a:pt x="20" y="8"/>
                    <a:pt x="21" y="9"/>
                  </a:cubicBezTo>
                  <a:cubicBezTo>
                    <a:pt x="21" y="9"/>
                    <a:pt x="22" y="10"/>
                    <a:pt x="22" y="11"/>
                  </a:cubicBezTo>
                  <a:cubicBezTo>
                    <a:pt x="22" y="11"/>
                    <a:pt x="22" y="12"/>
                    <a:pt x="22" y="13"/>
                  </a:cubicBezTo>
                  <a:cubicBezTo>
                    <a:pt x="21" y="14"/>
                    <a:pt x="20" y="15"/>
                    <a:pt x="18" y="18"/>
                  </a:cubicBezTo>
                  <a:cubicBezTo>
                    <a:pt x="15" y="21"/>
                    <a:pt x="15" y="21"/>
                    <a:pt x="15" y="21"/>
                  </a:cubicBezTo>
                  <a:lnTo>
                    <a:pt x="8" y="16"/>
                  </a:lnTo>
                  <a:close/>
                  <a:moveTo>
                    <a:pt x="29" y="34"/>
                  </a:moveTo>
                  <a:cubicBezTo>
                    <a:pt x="19" y="25"/>
                    <a:pt x="19" y="25"/>
                    <a:pt x="19" y="25"/>
                  </a:cubicBezTo>
                  <a:cubicBezTo>
                    <a:pt x="19" y="24"/>
                    <a:pt x="19" y="24"/>
                    <a:pt x="19" y="24"/>
                  </a:cubicBezTo>
                  <a:cubicBezTo>
                    <a:pt x="20" y="23"/>
                    <a:pt x="21" y="22"/>
                    <a:pt x="22" y="22"/>
                  </a:cubicBezTo>
                  <a:cubicBezTo>
                    <a:pt x="23" y="21"/>
                    <a:pt x="23" y="21"/>
                    <a:pt x="24" y="21"/>
                  </a:cubicBezTo>
                  <a:cubicBezTo>
                    <a:pt x="25" y="21"/>
                    <a:pt x="27" y="21"/>
                    <a:pt x="30" y="22"/>
                  </a:cubicBezTo>
                  <a:cubicBezTo>
                    <a:pt x="39" y="23"/>
                    <a:pt x="39" y="23"/>
                    <a:pt x="39" y="23"/>
                  </a:cubicBezTo>
                  <a:cubicBezTo>
                    <a:pt x="44" y="17"/>
                    <a:pt x="44" y="17"/>
                    <a:pt x="44" y="17"/>
                  </a:cubicBezTo>
                  <a:cubicBezTo>
                    <a:pt x="37" y="16"/>
                    <a:pt x="37" y="16"/>
                    <a:pt x="37" y="16"/>
                  </a:cubicBezTo>
                  <a:cubicBezTo>
                    <a:pt x="34" y="15"/>
                    <a:pt x="32" y="15"/>
                    <a:pt x="30" y="15"/>
                  </a:cubicBezTo>
                  <a:cubicBezTo>
                    <a:pt x="29" y="15"/>
                    <a:pt x="27" y="15"/>
                    <a:pt x="26" y="16"/>
                  </a:cubicBezTo>
                  <a:cubicBezTo>
                    <a:pt x="27" y="13"/>
                    <a:pt x="28" y="11"/>
                    <a:pt x="28" y="9"/>
                  </a:cubicBezTo>
                  <a:cubicBezTo>
                    <a:pt x="28" y="7"/>
                    <a:pt x="27" y="5"/>
                    <a:pt x="25" y="3"/>
                  </a:cubicBezTo>
                  <a:cubicBezTo>
                    <a:pt x="23" y="2"/>
                    <a:pt x="22" y="1"/>
                    <a:pt x="20" y="1"/>
                  </a:cubicBezTo>
                  <a:cubicBezTo>
                    <a:pt x="18" y="0"/>
                    <a:pt x="17" y="1"/>
                    <a:pt x="15" y="1"/>
                  </a:cubicBezTo>
                  <a:cubicBezTo>
                    <a:pt x="14" y="2"/>
                    <a:pt x="12" y="4"/>
                    <a:pt x="9" y="6"/>
                  </a:cubicBezTo>
                  <a:cubicBezTo>
                    <a:pt x="0" y="17"/>
                    <a:pt x="0" y="17"/>
                    <a:pt x="0" y="17"/>
                  </a:cubicBezTo>
                  <a:cubicBezTo>
                    <a:pt x="24" y="39"/>
                    <a:pt x="24" y="39"/>
                    <a:pt x="24" y="39"/>
                  </a:cubicBezTo>
                  <a:lnTo>
                    <a:pt x="29"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46"/>
            <p:cNvSpPr/>
            <p:nvPr/>
          </p:nvSpPr>
          <p:spPr bwMode="auto">
            <a:xfrm>
              <a:off x="4319588" y="3859213"/>
              <a:ext cx="152400" cy="136525"/>
            </a:xfrm>
            <a:custGeom>
              <a:avLst/>
              <a:gdLst>
                <a:gd name="T0" fmla="*/ 15 w 36"/>
                <a:gd name="T1" fmla="*/ 30 h 32"/>
                <a:gd name="T2" fmla="*/ 18 w 36"/>
                <a:gd name="T3" fmla="*/ 25 h 32"/>
                <a:gd name="T4" fmla="*/ 24 w 36"/>
                <a:gd name="T5" fmla="*/ 25 h 32"/>
                <a:gd name="T6" fmla="*/ 28 w 36"/>
                <a:gd name="T7" fmla="*/ 22 h 32"/>
                <a:gd name="T8" fmla="*/ 29 w 36"/>
                <a:gd name="T9" fmla="*/ 17 h 32"/>
                <a:gd name="T10" fmla="*/ 27 w 36"/>
                <a:gd name="T11" fmla="*/ 14 h 32"/>
                <a:gd name="T12" fmla="*/ 25 w 36"/>
                <a:gd name="T13" fmla="*/ 14 h 32"/>
                <a:gd name="T14" fmla="*/ 23 w 36"/>
                <a:gd name="T15" fmla="*/ 15 h 32"/>
                <a:gd name="T16" fmla="*/ 19 w 36"/>
                <a:gd name="T17" fmla="*/ 19 h 32"/>
                <a:gd name="T18" fmla="*/ 12 w 36"/>
                <a:gd name="T19" fmla="*/ 23 h 32"/>
                <a:gd name="T20" fmla="*/ 4 w 36"/>
                <a:gd name="T21" fmla="*/ 22 h 32"/>
                <a:gd name="T22" fmla="*/ 1 w 36"/>
                <a:gd name="T23" fmla="*/ 18 h 32"/>
                <a:gd name="T24" fmla="*/ 1 w 36"/>
                <a:gd name="T25" fmla="*/ 13 h 32"/>
                <a:gd name="T26" fmla="*/ 3 w 36"/>
                <a:gd name="T27" fmla="*/ 7 h 32"/>
                <a:gd name="T28" fmla="*/ 11 w 36"/>
                <a:gd name="T29" fmla="*/ 1 h 32"/>
                <a:gd name="T30" fmla="*/ 19 w 36"/>
                <a:gd name="T31" fmla="*/ 2 h 32"/>
                <a:gd name="T32" fmla="*/ 15 w 36"/>
                <a:gd name="T33" fmla="*/ 8 h 32"/>
                <a:gd name="T34" fmla="*/ 11 w 36"/>
                <a:gd name="T35" fmla="*/ 7 h 32"/>
                <a:gd name="T36" fmla="*/ 8 w 36"/>
                <a:gd name="T37" fmla="*/ 10 h 32"/>
                <a:gd name="T38" fmla="*/ 7 w 36"/>
                <a:gd name="T39" fmla="*/ 14 h 32"/>
                <a:gd name="T40" fmla="*/ 8 w 36"/>
                <a:gd name="T41" fmla="*/ 16 h 32"/>
                <a:gd name="T42" fmla="*/ 10 w 36"/>
                <a:gd name="T43" fmla="*/ 17 h 32"/>
                <a:gd name="T44" fmla="*/ 15 w 36"/>
                <a:gd name="T45" fmla="*/ 13 h 32"/>
                <a:gd name="T46" fmla="*/ 21 w 36"/>
                <a:gd name="T47" fmla="*/ 8 h 32"/>
                <a:gd name="T48" fmla="*/ 26 w 36"/>
                <a:gd name="T49" fmla="*/ 7 h 32"/>
                <a:gd name="T50" fmla="*/ 31 w 36"/>
                <a:gd name="T51" fmla="*/ 9 h 32"/>
                <a:gd name="T52" fmla="*/ 35 w 36"/>
                <a:gd name="T53" fmla="*/ 13 h 32"/>
                <a:gd name="T54" fmla="*/ 35 w 36"/>
                <a:gd name="T55" fmla="*/ 19 h 32"/>
                <a:gd name="T56" fmla="*/ 32 w 36"/>
                <a:gd name="T57" fmla="*/ 25 h 32"/>
                <a:gd name="T58" fmla="*/ 25 w 36"/>
                <a:gd name="T59" fmla="*/ 32 h 32"/>
                <a:gd name="T60" fmla="*/ 15 w 36"/>
                <a:gd name="T61"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6" h="32">
                  <a:moveTo>
                    <a:pt x="15" y="30"/>
                  </a:moveTo>
                  <a:cubicBezTo>
                    <a:pt x="18" y="25"/>
                    <a:pt x="18" y="25"/>
                    <a:pt x="18" y="25"/>
                  </a:cubicBezTo>
                  <a:cubicBezTo>
                    <a:pt x="20" y="26"/>
                    <a:pt x="22" y="26"/>
                    <a:pt x="24" y="25"/>
                  </a:cubicBezTo>
                  <a:cubicBezTo>
                    <a:pt x="25" y="25"/>
                    <a:pt x="26" y="24"/>
                    <a:pt x="28" y="22"/>
                  </a:cubicBezTo>
                  <a:cubicBezTo>
                    <a:pt x="29" y="20"/>
                    <a:pt x="29" y="19"/>
                    <a:pt x="29" y="17"/>
                  </a:cubicBezTo>
                  <a:cubicBezTo>
                    <a:pt x="29" y="16"/>
                    <a:pt x="28" y="15"/>
                    <a:pt x="27" y="14"/>
                  </a:cubicBezTo>
                  <a:cubicBezTo>
                    <a:pt x="27" y="14"/>
                    <a:pt x="26" y="14"/>
                    <a:pt x="25" y="14"/>
                  </a:cubicBezTo>
                  <a:cubicBezTo>
                    <a:pt x="25" y="14"/>
                    <a:pt x="24" y="14"/>
                    <a:pt x="23" y="15"/>
                  </a:cubicBezTo>
                  <a:cubicBezTo>
                    <a:pt x="22" y="15"/>
                    <a:pt x="21" y="17"/>
                    <a:pt x="19" y="19"/>
                  </a:cubicBezTo>
                  <a:cubicBezTo>
                    <a:pt x="16" y="21"/>
                    <a:pt x="14" y="22"/>
                    <a:pt x="12" y="23"/>
                  </a:cubicBezTo>
                  <a:cubicBezTo>
                    <a:pt x="9" y="24"/>
                    <a:pt x="7" y="23"/>
                    <a:pt x="4" y="22"/>
                  </a:cubicBezTo>
                  <a:cubicBezTo>
                    <a:pt x="3" y="21"/>
                    <a:pt x="2" y="20"/>
                    <a:pt x="1" y="18"/>
                  </a:cubicBezTo>
                  <a:cubicBezTo>
                    <a:pt x="1" y="16"/>
                    <a:pt x="0" y="15"/>
                    <a:pt x="1" y="13"/>
                  </a:cubicBezTo>
                  <a:cubicBezTo>
                    <a:pt x="1" y="11"/>
                    <a:pt x="2" y="9"/>
                    <a:pt x="3" y="7"/>
                  </a:cubicBezTo>
                  <a:cubicBezTo>
                    <a:pt x="6" y="3"/>
                    <a:pt x="8" y="1"/>
                    <a:pt x="11" y="1"/>
                  </a:cubicBezTo>
                  <a:cubicBezTo>
                    <a:pt x="14" y="0"/>
                    <a:pt x="16" y="0"/>
                    <a:pt x="19" y="2"/>
                  </a:cubicBezTo>
                  <a:cubicBezTo>
                    <a:pt x="15" y="8"/>
                    <a:pt x="15" y="8"/>
                    <a:pt x="15" y="8"/>
                  </a:cubicBezTo>
                  <a:cubicBezTo>
                    <a:pt x="14" y="7"/>
                    <a:pt x="12" y="7"/>
                    <a:pt x="11" y="7"/>
                  </a:cubicBezTo>
                  <a:cubicBezTo>
                    <a:pt x="10" y="7"/>
                    <a:pt x="9" y="8"/>
                    <a:pt x="8" y="10"/>
                  </a:cubicBezTo>
                  <a:cubicBezTo>
                    <a:pt x="7" y="11"/>
                    <a:pt x="6" y="13"/>
                    <a:pt x="7" y="14"/>
                  </a:cubicBezTo>
                  <a:cubicBezTo>
                    <a:pt x="7" y="15"/>
                    <a:pt x="7" y="16"/>
                    <a:pt x="8" y="16"/>
                  </a:cubicBezTo>
                  <a:cubicBezTo>
                    <a:pt x="8" y="17"/>
                    <a:pt x="9" y="17"/>
                    <a:pt x="10" y="17"/>
                  </a:cubicBezTo>
                  <a:cubicBezTo>
                    <a:pt x="11" y="16"/>
                    <a:pt x="13" y="15"/>
                    <a:pt x="15" y="13"/>
                  </a:cubicBezTo>
                  <a:cubicBezTo>
                    <a:pt x="18" y="10"/>
                    <a:pt x="20" y="9"/>
                    <a:pt x="21" y="8"/>
                  </a:cubicBezTo>
                  <a:cubicBezTo>
                    <a:pt x="23" y="7"/>
                    <a:pt x="24" y="7"/>
                    <a:pt x="26" y="7"/>
                  </a:cubicBezTo>
                  <a:cubicBezTo>
                    <a:pt x="28" y="7"/>
                    <a:pt x="29" y="8"/>
                    <a:pt x="31" y="9"/>
                  </a:cubicBezTo>
                  <a:cubicBezTo>
                    <a:pt x="33" y="10"/>
                    <a:pt x="34" y="11"/>
                    <a:pt x="35" y="13"/>
                  </a:cubicBezTo>
                  <a:cubicBezTo>
                    <a:pt x="35" y="15"/>
                    <a:pt x="36" y="17"/>
                    <a:pt x="35" y="19"/>
                  </a:cubicBezTo>
                  <a:cubicBezTo>
                    <a:pt x="35" y="21"/>
                    <a:pt x="34" y="23"/>
                    <a:pt x="32" y="25"/>
                  </a:cubicBezTo>
                  <a:cubicBezTo>
                    <a:pt x="30" y="29"/>
                    <a:pt x="27" y="31"/>
                    <a:pt x="25" y="32"/>
                  </a:cubicBezTo>
                  <a:cubicBezTo>
                    <a:pt x="22" y="32"/>
                    <a:pt x="19" y="32"/>
                    <a:pt x="1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47"/>
            <p:cNvSpPr/>
            <p:nvPr/>
          </p:nvSpPr>
          <p:spPr bwMode="auto">
            <a:xfrm>
              <a:off x="4373563" y="3795713"/>
              <a:ext cx="141288" cy="84138"/>
            </a:xfrm>
            <a:custGeom>
              <a:avLst/>
              <a:gdLst>
                <a:gd name="T0" fmla="*/ 81 w 89"/>
                <a:gd name="T1" fmla="*/ 53 h 53"/>
                <a:gd name="T2" fmla="*/ 0 w 89"/>
                <a:gd name="T3" fmla="*/ 16 h 53"/>
                <a:gd name="T4" fmla="*/ 8 w 89"/>
                <a:gd name="T5" fmla="*/ 0 h 53"/>
                <a:gd name="T6" fmla="*/ 89 w 89"/>
                <a:gd name="T7" fmla="*/ 37 h 53"/>
                <a:gd name="T8" fmla="*/ 81 w 89"/>
                <a:gd name="T9" fmla="*/ 53 h 53"/>
              </a:gdLst>
              <a:ahLst/>
              <a:cxnLst>
                <a:cxn ang="0">
                  <a:pos x="T0" y="T1"/>
                </a:cxn>
                <a:cxn ang="0">
                  <a:pos x="T2" y="T3"/>
                </a:cxn>
                <a:cxn ang="0">
                  <a:pos x="T4" y="T5"/>
                </a:cxn>
                <a:cxn ang="0">
                  <a:pos x="T6" y="T7"/>
                </a:cxn>
                <a:cxn ang="0">
                  <a:pos x="T8" y="T9"/>
                </a:cxn>
              </a:cxnLst>
              <a:rect l="0" t="0" r="r" b="b"/>
              <a:pathLst>
                <a:path w="89" h="53">
                  <a:moveTo>
                    <a:pt x="81" y="53"/>
                  </a:moveTo>
                  <a:lnTo>
                    <a:pt x="0" y="16"/>
                  </a:lnTo>
                  <a:lnTo>
                    <a:pt x="8" y="0"/>
                  </a:lnTo>
                  <a:lnTo>
                    <a:pt x="89" y="37"/>
                  </a:lnTo>
                  <a:lnTo>
                    <a:pt x="81" y="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48"/>
            <p:cNvSpPr/>
            <p:nvPr/>
          </p:nvSpPr>
          <p:spPr bwMode="auto">
            <a:xfrm>
              <a:off x="4395788" y="3676650"/>
              <a:ext cx="157163" cy="109538"/>
            </a:xfrm>
            <a:custGeom>
              <a:avLst/>
              <a:gdLst>
                <a:gd name="T0" fmla="*/ 93 w 99"/>
                <a:gd name="T1" fmla="*/ 69 h 69"/>
                <a:gd name="T2" fmla="*/ 24 w 99"/>
                <a:gd name="T3" fmla="*/ 45 h 69"/>
                <a:gd name="T4" fmla="*/ 16 w 99"/>
                <a:gd name="T5" fmla="*/ 69 h 69"/>
                <a:gd name="T6" fmla="*/ 0 w 99"/>
                <a:gd name="T7" fmla="*/ 64 h 69"/>
                <a:gd name="T8" fmla="*/ 24 w 99"/>
                <a:gd name="T9" fmla="*/ 0 h 69"/>
                <a:gd name="T10" fmla="*/ 37 w 99"/>
                <a:gd name="T11" fmla="*/ 5 h 69"/>
                <a:gd name="T12" fmla="*/ 29 w 99"/>
                <a:gd name="T13" fmla="*/ 29 h 69"/>
                <a:gd name="T14" fmla="*/ 99 w 99"/>
                <a:gd name="T15" fmla="*/ 53 h 69"/>
                <a:gd name="T16" fmla="*/ 93 w 9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69">
                  <a:moveTo>
                    <a:pt x="93" y="69"/>
                  </a:moveTo>
                  <a:lnTo>
                    <a:pt x="24" y="45"/>
                  </a:lnTo>
                  <a:lnTo>
                    <a:pt x="16" y="69"/>
                  </a:lnTo>
                  <a:lnTo>
                    <a:pt x="0" y="64"/>
                  </a:lnTo>
                  <a:lnTo>
                    <a:pt x="24" y="0"/>
                  </a:lnTo>
                  <a:lnTo>
                    <a:pt x="37" y="5"/>
                  </a:lnTo>
                  <a:lnTo>
                    <a:pt x="29" y="29"/>
                  </a:lnTo>
                  <a:lnTo>
                    <a:pt x="99" y="53"/>
                  </a:lnTo>
                  <a:lnTo>
                    <a:pt x="9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49"/>
            <p:cNvSpPr/>
            <p:nvPr/>
          </p:nvSpPr>
          <p:spPr bwMode="auto">
            <a:xfrm>
              <a:off x="4437063" y="3543300"/>
              <a:ext cx="153988" cy="128588"/>
            </a:xfrm>
            <a:custGeom>
              <a:avLst/>
              <a:gdLst>
                <a:gd name="T0" fmla="*/ 91 w 97"/>
                <a:gd name="T1" fmla="*/ 65 h 81"/>
                <a:gd name="T2" fmla="*/ 57 w 97"/>
                <a:gd name="T3" fmla="*/ 59 h 81"/>
                <a:gd name="T4" fmla="*/ 0 w 97"/>
                <a:gd name="T5" fmla="*/ 81 h 81"/>
                <a:gd name="T6" fmla="*/ 3 w 97"/>
                <a:gd name="T7" fmla="*/ 59 h 81"/>
                <a:gd name="T8" fmla="*/ 41 w 97"/>
                <a:gd name="T9" fmla="*/ 46 h 81"/>
                <a:gd name="T10" fmla="*/ 11 w 97"/>
                <a:gd name="T11" fmla="*/ 19 h 81"/>
                <a:gd name="T12" fmla="*/ 14 w 97"/>
                <a:gd name="T13" fmla="*/ 0 h 81"/>
                <a:gd name="T14" fmla="*/ 59 w 97"/>
                <a:gd name="T15" fmla="*/ 41 h 81"/>
                <a:gd name="T16" fmla="*/ 97 w 97"/>
                <a:gd name="T17" fmla="*/ 49 h 81"/>
                <a:gd name="T18" fmla="*/ 91 w 97"/>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81">
                  <a:moveTo>
                    <a:pt x="91" y="65"/>
                  </a:moveTo>
                  <a:lnTo>
                    <a:pt x="57" y="59"/>
                  </a:lnTo>
                  <a:lnTo>
                    <a:pt x="0" y="81"/>
                  </a:lnTo>
                  <a:lnTo>
                    <a:pt x="3" y="59"/>
                  </a:lnTo>
                  <a:lnTo>
                    <a:pt x="41" y="46"/>
                  </a:lnTo>
                  <a:lnTo>
                    <a:pt x="11" y="19"/>
                  </a:lnTo>
                  <a:lnTo>
                    <a:pt x="14" y="0"/>
                  </a:lnTo>
                  <a:lnTo>
                    <a:pt x="59" y="41"/>
                  </a:lnTo>
                  <a:lnTo>
                    <a:pt x="97" y="49"/>
                  </a:lnTo>
                  <a:lnTo>
                    <a:pt x="91" y="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50"/>
            <p:cNvSpPr>
              <a:spLocks noEditPoints="1"/>
            </p:cNvSpPr>
            <p:nvPr/>
          </p:nvSpPr>
          <p:spPr bwMode="auto">
            <a:xfrm>
              <a:off x="2901950" y="2687638"/>
              <a:ext cx="1484313" cy="1490663"/>
            </a:xfrm>
            <a:custGeom>
              <a:avLst/>
              <a:gdLst>
                <a:gd name="T0" fmla="*/ 175 w 350"/>
                <a:gd name="T1" fmla="*/ 0 h 350"/>
                <a:gd name="T2" fmla="*/ 0 w 350"/>
                <a:gd name="T3" fmla="*/ 175 h 350"/>
                <a:gd name="T4" fmla="*/ 175 w 350"/>
                <a:gd name="T5" fmla="*/ 350 h 350"/>
                <a:gd name="T6" fmla="*/ 350 w 350"/>
                <a:gd name="T7" fmla="*/ 175 h 350"/>
                <a:gd name="T8" fmla="*/ 175 w 350"/>
                <a:gd name="T9" fmla="*/ 0 h 350"/>
                <a:gd name="T10" fmla="*/ 175 w 350"/>
                <a:gd name="T11" fmla="*/ 7 h 350"/>
                <a:gd name="T12" fmla="*/ 343 w 350"/>
                <a:gd name="T13" fmla="*/ 175 h 350"/>
                <a:gd name="T14" fmla="*/ 325 w 350"/>
                <a:gd name="T15" fmla="*/ 250 h 350"/>
                <a:gd name="T16" fmla="*/ 25 w 350"/>
                <a:gd name="T17" fmla="*/ 250 h 350"/>
                <a:gd name="T18" fmla="*/ 25 w 350"/>
                <a:gd name="T19" fmla="*/ 250 h 350"/>
                <a:gd name="T20" fmla="*/ 7 w 350"/>
                <a:gd name="T21" fmla="*/ 175 h 350"/>
                <a:gd name="T22" fmla="*/ 175 w 350"/>
                <a:gd name="T23" fmla="*/ 7 h 350"/>
                <a:gd name="T24" fmla="*/ 175 w 350"/>
                <a:gd name="T25" fmla="*/ 343 h 350"/>
                <a:gd name="T26" fmla="*/ 29 w 350"/>
                <a:gd name="T27" fmla="*/ 259 h 350"/>
                <a:gd name="T28" fmla="*/ 321 w 350"/>
                <a:gd name="T29" fmla="*/ 259 h 350"/>
                <a:gd name="T30" fmla="*/ 175 w 350"/>
                <a:gd name="T31" fmla="*/ 343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0" h="350">
                  <a:moveTo>
                    <a:pt x="175" y="0"/>
                  </a:moveTo>
                  <a:cubicBezTo>
                    <a:pt x="78" y="0"/>
                    <a:pt x="0" y="78"/>
                    <a:pt x="0" y="175"/>
                  </a:cubicBezTo>
                  <a:cubicBezTo>
                    <a:pt x="0" y="271"/>
                    <a:pt x="78" y="350"/>
                    <a:pt x="175" y="350"/>
                  </a:cubicBezTo>
                  <a:cubicBezTo>
                    <a:pt x="272" y="350"/>
                    <a:pt x="350" y="271"/>
                    <a:pt x="350" y="175"/>
                  </a:cubicBezTo>
                  <a:cubicBezTo>
                    <a:pt x="350" y="78"/>
                    <a:pt x="272" y="0"/>
                    <a:pt x="175" y="0"/>
                  </a:cubicBezTo>
                  <a:close/>
                  <a:moveTo>
                    <a:pt x="175" y="7"/>
                  </a:moveTo>
                  <a:cubicBezTo>
                    <a:pt x="268" y="7"/>
                    <a:pt x="343" y="82"/>
                    <a:pt x="343" y="175"/>
                  </a:cubicBezTo>
                  <a:cubicBezTo>
                    <a:pt x="343" y="202"/>
                    <a:pt x="337" y="228"/>
                    <a:pt x="325" y="250"/>
                  </a:cubicBezTo>
                  <a:cubicBezTo>
                    <a:pt x="25" y="250"/>
                    <a:pt x="25" y="250"/>
                    <a:pt x="25" y="250"/>
                  </a:cubicBezTo>
                  <a:cubicBezTo>
                    <a:pt x="25" y="250"/>
                    <a:pt x="25" y="250"/>
                    <a:pt x="25" y="250"/>
                  </a:cubicBezTo>
                  <a:cubicBezTo>
                    <a:pt x="13" y="228"/>
                    <a:pt x="7" y="202"/>
                    <a:pt x="7" y="175"/>
                  </a:cubicBezTo>
                  <a:cubicBezTo>
                    <a:pt x="7" y="82"/>
                    <a:pt x="82" y="7"/>
                    <a:pt x="175" y="7"/>
                  </a:cubicBezTo>
                  <a:close/>
                  <a:moveTo>
                    <a:pt x="175" y="343"/>
                  </a:moveTo>
                  <a:cubicBezTo>
                    <a:pt x="113" y="343"/>
                    <a:pt x="58" y="309"/>
                    <a:pt x="29" y="259"/>
                  </a:cubicBezTo>
                  <a:cubicBezTo>
                    <a:pt x="321" y="259"/>
                    <a:pt x="321" y="259"/>
                    <a:pt x="321" y="259"/>
                  </a:cubicBezTo>
                  <a:cubicBezTo>
                    <a:pt x="292" y="309"/>
                    <a:pt x="237" y="343"/>
                    <a:pt x="175" y="3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51"/>
            <p:cNvSpPr>
              <a:spLocks noEditPoints="1"/>
            </p:cNvSpPr>
            <p:nvPr/>
          </p:nvSpPr>
          <p:spPr bwMode="auto">
            <a:xfrm>
              <a:off x="3000375" y="2778125"/>
              <a:ext cx="1289050" cy="965200"/>
            </a:xfrm>
            <a:custGeom>
              <a:avLst/>
              <a:gdLst>
                <a:gd name="T0" fmla="*/ 256 w 304"/>
                <a:gd name="T1" fmla="*/ 187 h 227"/>
                <a:gd name="T2" fmla="*/ 171 w 304"/>
                <a:gd name="T3" fmla="*/ 200 h 227"/>
                <a:gd name="T4" fmla="*/ 203 w 304"/>
                <a:gd name="T5" fmla="*/ 152 h 227"/>
                <a:gd name="T6" fmla="*/ 232 w 304"/>
                <a:gd name="T7" fmla="*/ 167 h 227"/>
                <a:gd name="T8" fmla="*/ 252 w 304"/>
                <a:gd name="T9" fmla="*/ 152 h 227"/>
                <a:gd name="T10" fmla="*/ 281 w 304"/>
                <a:gd name="T11" fmla="*/ 167 h 227"/>
                <a:gd name="T12" fmla="*/ 294 w 304"/>
                <a:gd name="T13" fmla="*/ 152 h 227"/>
                <a:gd name="T14" fmla="*/ 263 w 304"/>
                <a:gd name="T15" fmla="*/ 131 h 227"/>
                <a:gd name="T16" fmla="*/ 194 w 304"/>
                <a:gd name="T17" fmla="*/ 86 h 227"/>
                <a:gd name="T18" fmla="*/ 110 w 304"/>
                <a:gd name="T19" fmla="*/ 86 h 227"/>
                <a:gd name="T20" fmla="*/ 49 w 304"/>
                <a:gd name="T21" fmla="*/ 116 h 227"/>
                <a:gd name="T22" fmla="*/ 10 w 304"/>
                <a:gd name="T23" fmla="*/ 137 h 227"/>
                <a:gd name="T24" fmla="*/ 26 w 304"/>
                <a:gd name="T25" fmla="*/ 163 h 227"/>
                <a:gd name="T26" fmla="*/ 60 w 304"/>
                <a:gd name="T27" fmla="*/ 136 h 227"/>
                <a:gd name="T28" fmla="*/ 75 w 304"/>
                <a:gd name="T29" fmla="*/ 163 h 227"/>
                <a:gd name="T30" fmla="*/ 109 w 304"/>
                <a:gd name="T31" fmla="*/ 135 h 227"/>
                <a:gd name="T32" fmla="*/ 131 w 304"/>
                <a:gd name="T33" fmla="*/ 151 h 227"/>
                <a:gd name="T34" fmla="*/ 134 w 304"/>
                <a:gd name="T35" fmla="*/ 200 h 227"/>
                <a:gd name="T36" fmla="*/ 48 w 304"/>
                <a:gd name="T37" fmla="*/ 187 h 227"/>
                <a:gd name="T38" fmla="*/ 0 w 304"/>
                <a:gd name="T39" fmla="*/ 204 h 227"/>
                <a:gd name="T40" fmla="*/ 106 w 304"/>
                <a:gd name="T41" fmla="*/ 206 h 227"/>
                <a:gd name="T42" fmla="*/ 199 w 304"/>
                <a:gd name="T43" fmla="*/ 206 h 227"/>
                <a:gd name="T44" fmla="*/ 304 w 304"/>
                <a:gd name="T45" fmla="*/ 204 h 227"/>
                <a:gd name="T46" fmla="*/ 220 w 304"/>
                <a:gd name="T47" fmla="*/ 86 h 227"/>
                <a:gd name="T48" fmla="*/ 216 w 304"/>
                <a:gd name="T49" fmla="*/ 133 h 227"/>
                <a:gd name="T50" fmla="*/ 220 w 304"/>
                <a:gd name="T51" fmla="*/ 86 h 227"/>
                <a:gd name="T52" fmla="*/ 71 w 304"/>
                <a:gd name="T53" fmla="*/ 115 h 227"/>
                <a:gd name="T54" fmla="*/ 101 w 304"/>
                <a:gd name="T55" fmla="*/ 104 h 227"/>
                <a:gd name="T56" fmla="*/ 160 w 304"/>
                <a:gd name="T57" fmla="*/ 118 h 227"/>
                <a:gd name="T58" fmla="*/ 147 w 304"/>
                <a:gd name="T59" fmla="*/ 92 h 227"/>
                <a:gd name="T60" fmla="*/ 117 w 304"/>
                <a:gd name="T61" fmla="*/ 117 h 227"/>
                <a:gd name="T62" fmla="*/ 194 w 304"/>
                <a:gd name="T63" fmla="*/ 134 h 227"/>
                <a:gd name="T64" fmla="*/ 175 w 304"/>
                <a:gd name="T65"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4" h="227">
                  <a:moveTo>
                    <a:pt x="299" y="190"/>
                  </a:moveTo>
                  <a:cubicBezTo>
                    <a:pt x="275" y="209"/>
                    <a:pt x="256" y="187"/>
                    <a:pt x="256" y="187"/>
                  </a:cubicBezTo>
                  <a:cubicBezTo>
                    <a:pt x="225" y="217"/>
                    <a:pt x="199" y="189"/>
                    <a:pt x="199" y="189"/>
                  </a:cubicBezTo>
                  <a:cubicBezTo>
                    <a:pt x="180" y="203"/>
                    <a:pt x="171" y="200"/>
                    <a:pt x="171" y="200"/>
                  </a:cubicBezTo>
                  <a:cubicBezTo>
                    <a:pt x="165" y="152"/>
                    <a:pt x="165" y="152"/>
                    <a:pt x="165" y="152"/>
                  </a:cubicBezTo>
                  <a:cubicBezTo>
                    <a:pt x="203" y="152"/>
                    <a:pt x="203" y="152"/>
                    <a:pt x="203" y="152"/>
                  </a:cubicBezTo>
                  <a:cubicBezTo>
                    <a:pt x="210" y="167"/>
                    <a:pt x="210" y="167"/>
                    <a:pt x="210" y="167"/>
                  </a:cubicBezTo>
                  <a:cubicBezTo>
                    <a:pt x="232" y="167"/>
                    <a:pt x="232" y="167"/>
                    <a:pt x="232" y="167"/>
                  </a:cubicBezTo>
                  <a:cubicBezTo>
                    <a:pt x="225" y="152"/>
                    <a:pt x="225" y="152"/>
                    <a:pt x="225" y="152"/>
                  </a:cubicBezTo>
                  <a:cubicBezTo>
                    <a:pt x="252" y="152"/>
                    <a:pt x="252" y="152"/>
                    <a:pt x="252" y="152"/>
                  </a:cubicBezTo>
                  <a:cubicBezTo>
                    <a:pt x="258" y="168"/>
                    <a:pt x="258" y="168"/>
                    <a:pt x="258" y="168"/>
                  </a:cubicBezTo>
                  <a:cubicBezTo>
                    <a:pt x="281" y="167"/>
                    <a:pt x="281" y="167"/>
                    <a:pt x="281" y="167"/>
                  </a:cubicBezTo>
                  <a:cubicBezTo>
                    <a:pt x="275" y="152"/>
                    <a:pt x="275" y="152"/>
                    <a:pt x="275" y="152"/>
                  </a:cubicBezTo>
                  <a:cubicBezTo>
                    <a:pt x="294" y="152"/>
                    <a:pt x="294" y="152"/>
                    <a:pt x="294" y="152"/>
                  </a:cubicBezTo>
                  <a:cubicBezTo>
                    <a:pt x="294" y="130"/>
                    <a:pt x="294" y="130"/>
                    <a:pt x="294" y="130"/>
                  </a:cubicBezTo>
                  <a:cubicBezTo>
                    <a:pt x="263" y="131"/>
                    <a:pt x="263" y="131"/>
                    <a:pt x="263" y="131"/>
                  </a:cubicBezTo>
                  <a:cubicBezTo>
                    <a:pt x="225" y="54"/>
                    <a:pt x="225" y="54"/>
                    <a:pt x="225" y="54"/>
                  </a:cubicBezTo>
                  <a:cubicBezTo>
                    <a:pt x="194" y="86"/>
                    <a:pt x="194" y="86"/>
                    <a:pt x="194" y="86"/>
                  </a:cubicBezTo>
                  <a:cubicBezTo>
                    <a:pt x="152" y="0"/>
                    <a:pt x="152" y="0"/>
                    <a:pt x="152" y="0"/>
                  </a:cubicBezTo>
                  <a:cubicBezTo>
                    <a:pt x="110" y="86"/>
                    <a:pt x="110" y="86"/>
                    <a:pt x="110" y="86"/>
                  </a:cubicBezTo>
                  <a:cubicBezTo>
                    <a:pt x="80" y="54"/>
                    <a:pt x="80" y="54"/>
                    <a:pt x="80" y="54"/>
                  </a:cubicBezTo>
                  <a:cubicBezTo>
                    <a:pt x="49" y="116"/>
                    <a:pt x="49" y="116"/>
                    <a:pt x="49" y="116"/>
                  </a:cubicBezTo>
                  <a:cubicBezTo>
                    <a:pt x="10" y="114"/>
                    <a:pt x="10" y="114"/>
                    <a:pt x="10" y="114"/>
                  </a:cubicBezTo>
                  <a:cubicBezTo>
                    <a:pt x="10" y="137"/>
                    <a:pt x="10" y="137"/>
                    <a:pt x="10" y="137"/>
                  </a:cubicBezTo>
                  <a:cubicBezTo>
                    <a:pt x="39" y="136"/>
                    <a:pt x="39" y="136"/>
                    <a:pt x="39" y="136"/>
                  </a:cubicBezTo>
                  <a:cubicBezTo>
                    <a:pt x="26" y="163"/>
                    <a:pt x="26" y="163"/>
                    <a:pt x="26" y="163"/>
                  </a:cubicBezTo>
                  <a:cubicBezTo>
                    <a:pt x="48" y="163"/>
                    <a:pt x="48" y="163"/>
                    <a:pt x="48" y="163"/>
                  </a:cubicBezTo>
                  <a:cubicBezTo>
                    <a:pt x="60" y="136"/>
                    <a:pt x="60" y="136"/>
                    <a:pt x="60" y="136"/>
                  </a:cubicBezTo>
                  <a:cubicBezTo>
                    <a:pt x="87" y="135"/>
                    <a:pt x="87" y="135"/>
                    <a:pt x="87" y="135"/>
                  </a:cubicBezTo>
                  <a:cubicBezTo>
                    <a:pt x="75" y="163"/>
                    <a:pt x="75" y="163"/>
                    <a:pt x="75" y="163"/>
                  </a:cubicBezTo>
                  <a:cubicBezTo>
                    <a:pt x="96" y="163"/>
                    <a:pt x="96" y="163"/>
                    <a:pt x="96" y="163"/>
                  </a:cubicBezTo>
                  <a:cubicBezTo>
                    <a:pt x="109" y="135"/>
                    <a:pt x="109" y="135"/>
                    <a:pt x="109" y="135"/>
                  </a:cubicBezTo>
                  <a:cubicBezTo>
                    <a:pt x="142" y="136"/>
                    <a:pt x="142" y="136"/>
                    <a:pt x="142" y="136"/>
                  </a:cubicBezTo>
                  <a:cubicBezTo>
                    <a:pt x="131" y="151"/>
                    <a:pt x="131" y="151"/>
                    <a:pt x="131" y="151"/>
                  </a:cubicBezTo>
                  <a:cubicBezTo>
                    <a:pt x="140" y="152"/>
                    <a:pt x="140" y="152"/>
                    <a:pt x="140" y="152"/>
                  </a:cubicBezTo>
                  <a:cubicBezTo>
                    <a:pt x="134" y="200"/>
                    <a:pt x="134" y="200"/>
                    <a:pt x="134" y="200"/>
                  </a:cubicBezTo>
                  <a:cubicBezTo>
                    <a:pt x="123" y="202"/>
                    <a:pt x="106" y="188"/>
                    <a:pt x="106" y="188"/>
                  </a:cubicBezTo>
                  <a:cubicBezTo>
                    <a:pt x="75" y="217"/>
                    <a:pt x="48" y="187"/>
                    <a:pt x="48" y="187"/>
                  </a:cubicBezTo>
                  <a:cubicBezTo>
                    <a:pt x="28" y="209"/>
                    <a:pt x="5" y="191"/>
                    <a:pt x="5" y="191"/>
                  </a:cubicBezTo>
                  <a:cubicBezTo>
                    <a:pt x="0" y="204"/>
                    <a:pt x="0" y="204"/>
                    <a:pt x="0" y="204"/>
                  </a:cubicBezTo>
                  <a:cubicBezTo>
                    <a:pt x="25" y="220"/>
                    <a:pt x="48" y="205"/>
                    <a:pt x="48" y="205"/>
                  </a:cubicBezTo>
                  <a:cubicBezTo>
                    <a:pt x="81" y="226"/>
                    <a:pt x="106" y="206"/>
                    <a:pt x="106" y="206"/>
                  </a:cubicBezTo>
                  <a:cubicBezTo>
                    <a:pt x="138" y="227"/>
                    <a:pt x="152" y="207"/>
                    <a:pt x="152" y="207"/>
                  </a:cubicBezTo>
                  <a:cubicBezTo>
                    <a:pt x="173" y="226"/>
                    <a:pt x="199" y="206"/>
                    <a:pt x="199" y="206"/>
                  </a:cubicBezTo>
                  <a:cubicBezTo>
                    <a:pt x="225" y="226"/>
                    <a:pt x="255" y="205"/>
                    <a:pt x="255" y="205"/>
                  </a:cubicBezTo>
                  <a:cubicBezTo>
                    <a:pt x="281" y="221"/>
                    <a:pt x="304" y="204"/>
                    <a:pt x="304" y="204"/>
                  </a:cubicBezTo>
                  <a:lnTo>
                    <a:pt x="299" y="190"/>
                  </a:lnTo>
                  <a:close/>
                  <a:moveTo>
                    <a:pt x="220" y="86"/>
                  </a:moveTo>
                  <a:cubicBezTo>
                    <a:pt x="242" y="132"/>
                    <a:pt x="242" y="132"/>
                    <a:pt x="242" y="132"/>
                  </a:cubicBezTo>
                  <a:cubicBezTo>
                    <a:pt x="216" y="133"/>
                    <a:pt x="216" y="133"/>
                    <a:pt x="216" y="133"/>
                  </a:cubicBezTo>
                  <a:cubicBezTo>
                    <a:pt x="203" y="104"/>
                    <a:pt x="203" y="104"/>
                    <a:pt x="203" y="104"/>
                  </a:cubicBezTo>
                  <a:lnTo>
                    <a:pt x="220" y="86"/>
                  </a:lnTo>
                  <a:close/>
                  <a:moveTo>
                    <a:pt x="96" y="116"/>
                  </a:moveTo>
                  <a:cubicBezTo>
                    <a:pt x="71" y="115"/>
                    <a:pt x="71" y="115"/>
                    <a:pt x="71" y="115"/>
                  </a:cubicBezTo>
                  <a:cubicBezTo>
                    <a:pt x="85" y="87"/>
                    <a:pt x="85" y="87"/>
                    <a:pt x="85" y="87"/>
                  </a:cubicBezTo>
                  <a:cubicBezTo>
                    <a:pt x="101" y="104"/>
                    <a:pt x="101" y="104"/>
                    <a:pt x="101" y="104"/>
                  </a:cubicBezTo>
                  <a:lnTo>
                    <a:pt x="96" y="116"/>
                  </a:lnTo>
                  <a:close/>
                  <a:moveTo>
                    <a:pt x="160" y="118"/>
                  </a:moveTo>
                  <a:cubicBezTo>
                    <a:pt x="157" y="92"/>
                    <a:pt x="157" y="92"/>
                    <a:pt x="157" y="92"/>
                  </a:cubicBezTo>
                  <a:cubicBezTo>
                    <a:pt x="147" y="92"/>
                    <a:pt x="147" y="92"/>
                    <a:pt x="147" y="92"/>
                  </a:cubicBezTo>
                  <a:cubicBezTo>
                    <a:pt x="144" y="118"/>
                    <a:pt x="144" y="118"/>
                    <a:pt x="144" y="118"/>
                  </a:cubicBezTo>
                  <a:cubicBezTo>
                    <a:pt x="117" y="117"/>
                    <a:pt x="117" y="117"/>
                    <a:pt x="117" y="117"/>
                  </a:cubicBezTo>
                  <a:cubicBezTo>
                    <a:pt x="152" y="42"/>
                    <a:pt x="152" y="42"/>
                    <a:pt x="152" y="42"/>
                  </a:cubicBezTo>
                  <a:cubicBezTo>
                    <a:pt x="194" y="134"/>
                    <a:pt x="194" y="134"/>
                    <a:pt x="194" y="134"/>
                  </a:cubicBezTo>
                  <a:cubicBezTo>
                    <a:pt x="162" y="135"/>
                    <a:pt x="162" y="135"/>
                    <a:pt x="162" y="135"/>
                  </a:cubicBezTo>
                  <a:cubicBezTo>
                    <a:pt x="175" y="118"/>
                    <a:pt x="175" y="118"/>
                    <a:pt x="175" y="118"/>
                  </a:cubicBezTo>
                  <a:lnTo>
                    <a:pt x="160" y="1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2"/>
            <p:cNvSpPr/>
            <p:nvPr/>
          </p:nvSpPr>
          <p:spPr bwMode="auto">
            <a:xfrm>
              <a:off x="2749550" y="2994025"/>
              <a:ext cx="76200" cy="93663"/>
            </a:xfrm>
            <a:custGeom>
              <a:avLst/>
              <a:gdLst>
                <a:gd name="T0" fmla="*/ 15 w 18"/>
                <a:gd name="T1" fmla="*/ 21 h 22"/>
                <a:gd name="T2" fmla="*/ 17 w 18"/>
                <a:gd name="T3" fmla="*/ 20 h 22"/>
                <a:gd name="T4" fmla="*/ 16 w 18"/>
                <a:gd name="T5" fmla="*/ 14 h 22"/>
                <a:gd name="T6" fmla="*/ 9 w 18"/>
                <a:gd name="T7" fmla="*/ 2 h 22"/>
                <a:gd name="T8" fmla="*/ 1 w 18"/>
                <a:gd name="T9" fmla="*/ 0 h 22"/>
                <a:gd name="T10" fmla="*/ 0 w 18"/>
                <a:gd name="T11" fmla="*/ 2 h 22"/>
                <a:gd name="T12" fmla="*/ 6 w 18"/>
                <a:gd name="T13" fmla="*/ 7 h 22"/>
                <a:gd name="T14" fmla="*/ 13 w 18"/>
                <a:gd name="T15" fmla="*/ 16 h 22"/>
                <a:gd name="T16" fmla="*/ 15 w 18"/>
                <a:gd name="T17"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2">
                  <a:moveTo>
                    <a:pt x="15" y="21"/>
                  </a:moveTo>
                  <a:cubicBezTo>
                    <a:pt x="15" y="21"/>
                    <a:pt x="17" y="22"/>
                    <a:pt x="17" y="20"/>
                  </a:cubicBezTo>
                  <a:cubicBezTo>
                    <a:pt x="17" y="20"/>
                    <a:pt x="18" y="16"/>
                    <a:pt x="16" y="14"/>
                  </a:cubicBezTo>
                  <a:cubicBezTo>
                    <a:pt x="16" y="14"/>
                    <a:pt x="10" y="6"/>
                    <a:pt x="9" y="2"/>
                  </a:cubicBezTo>
                  <a:cubicBezTo>
                    <a:pt x="9" y="2"/>
                    <a:pt x="8" y="0"/>
                    <a:pt x="1" y="0"/>
                  </a:cubicBezTo>
                  <a:cubicBezTo>
                    <a:pt x="1" y="0"/>
                    <a:pt x="0" y="2"/>
                    <a:pt x="0" y="2"/>
                  </a:cubicBezTo>
                  <a:cubicBezTo>
                    <a:pt x="1" y="3"/>
                    <a:pt x="4" y="2"/>
                    <a:pt x="6" y="7"/>
                  </a:cubicBezTo>
                  <a:cubicBezTo>
                    <a:pt x="13" y="16"/>
                    <a:pt x="13" y="16"/>
                    <a:pt x="13" y="16"/>
                  </a:cubicBezTo>
                  <a:cubicBezTo>
                    <a:pt x="13" y="16"/>
                    <a:pt x="16" y="19"/>
                    <a:pt x="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3"/>
            <p:cNvSpPr/>
            <p:nvPr/>
          </p:nvSpPr>
          <p:spPr bwMode="auto">
            <a:xfrm>
              <a:off x="2863850" y="3024188"/>
              <a:ext cx="55563" cy="76200"/>
            </a:xfrm>
            <a:custGeom>
              <a:avLst/>
              <a:gdLst>
                <a:gd name="T0" fmla="*/ 11 w 13"/>
                <a:gd name="T1" fmla="*/ 1 h 18"/>
                <a:gd name="T2" fmla="*/ 3 w 13"/>
                <a:gd name="T3" fmla="*/ 0 h 18"/>
                <a:gd name="T4" fmla="*/ 3 w 13"/>
                <a:gd name="T5" fmla="*/ 3 h 18"/>
                <a:gd name="T6" fmla="*/ 5 w 13"/>
                <a:gd name="T7" fmla="*/ 16 h 18"/>
                <a:gd name="T8" fmla="*/ 8 w 13"/>
                <a:gd name="T9" fmla="*/ 15 h 18"/>
                <a:gd name="T10" fmla="*/ 12 w 13"/>
                <a:gd name="T11" fmla="*/ 4 h 18"/>
                <a:gd name="T12" fmla="*/ 11 w 13"/>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3" h="18">
                  <a:moveTo>
                    <a:pt x="11" y="1"/>
                  </a:moveTo>
                  <a:cubicBezTo>
                    <a:pt x="3" y="0"/>
                    <a:pt x="3" y="0"/>
                    <a:pt x="3" y="0"/>
                  </a:cubicBezTo>
                  <a:cubicBezTo>
                    <a:pt x="3" y="0"/>
                    <a:pt x="0" y="1"/>
                    <a:pt x="3" y="3"/>
                  </a:cubicBezTo>
                  <a:cubicBezTo>
                    <a:pt x="3" y="3"/>
                    <a:pt x="7" y="11"/>
                    <a:pt x="5" y="16"/>
                  </a:cubicBezTo>
                  <a:cubicBezTo>
                    <a:pt x="5" y="16"/>
                    <a:pt x="7" y="18"/>
                    <a:pt x="8" y="15"/>
                  </a:cubicBezTo>
                  <a:cubicBezTo>
                    <a:pt x="8" y="15"/>
                    <a:pt x="10" y="6"/>
                    <a:pt x="12" y="4"/>
                  </a:cubicBezTo>
                  <a:cubicBezTo>
                    <a:pt x="12" y="4"/>
                    <a:pt x="13" y="2"/>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54"/>
            <p:cNvSpPr/>
            <p:nvPr/>
          </p:nvSpPr>
          <p:spPr bwMode="auto">
            <a:xfrm>
              <a:off x="2779713" y="3067050"/>
              <a:ext cx="80963" cy="157163"/>
            </a:xfrm>
            <a:custGeom>
              <a:avLst/>
              <a:gdLst>
                <a:gd name="T0" fmla="*/ 17 w 19"/>
                <a:gd name="T1" fmla="*/ 2 h 37"/>
                <a:gd name="T2" fmla="*/ 15 w 19"/>
                <a:gd name="T3" fmla="*/ 2 h 37"/>
                <a:gd name="T4" fmla="*/ 13 w 19"/>
                <a:gd name="T5" fmla="*/ 13 h 37"/>
                <a:gd name="T6" fmla="*/ 12 w 19"/>
                <a:gd name="T7" fmla="*/ 23 h 37"/>
                <a:gd name="T8" fmla="*/ 11 w 19"/>
                <a:gd name="T9" fmla="*/ 29 h 37"/>
                <a:gd name="T10" fmla="*/ 10 w 19"/>
                <a:gd name="T11" fmla="*/ 29 h 37"/>
                <a:gd name="T12" fmla="*/ 1 w 19"/>
                <a:gd name="T13" fmla="*/ 20 h 37"/>
                <a:gd name="T14" fmla="*/ 1 w 19"/>
                <a:gd name="T15" fmla="*/ 22 h 37"/>
                <a:gd name="T16" fmla="*/ 7 w 19"/>
                <a:gd name="T17" fmla="*/ 36 h 37"/>
                <a:gd name="T18" fmla="*/ 14 w 19"/>
                <a:gd name="T19" fmla="*/ 37 h 37"/>
                <a:gd name="T20" fmla="*/ 19 w 19"/>
                <a:gd name="T21" fmla="*/ 23 h 37"/>
                <a:gd name="T22" fmla="*/ 19 w 19"/>
                <a:gd name="T23" fmla="*/ 14 h 37"/>
                <a:gd name="T24" fmla="*/ 17 w 19"/>
                <a:gd name="T25" fmla="*/ 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37">
                  <a:moveTo>
                    <a:pt x="17" y="2"/>
                  </a:moveTo>
                  <a:cubicBezTo>
                    <a:pt x="17" y="2"/>
                    <a:pt x="16" y="0"/>
                    <a:pt x="15" y="2"/>
                  </a:cubicBezTo>
                  <a:cubicBezTo>
                    <a:pt x="15" y="2"/>
                    <a:pt x="15" y="10"/>
                    <a:pt x="13" y="13"/>
                  </a:cubicBezTo>
                  <a:cubicBezTo>
                    <a:pt x="13" y="13"/>
                    <a:pt x="13" y="21"/>
                    <a:pt x="12" y="23"/>
                  </a:cubicBezTo>
                  <a:cubicBezTo>
                    <a:pt x="12" y="23"/>
                    <a:pt x="11" y="28"/>
                    <a:pt x="11" y="29"/>
                  </a:cubicBezTo>
                  <a:cubicBezTo>
                    <a:pt x="10" y="29"/>
                    <a:pt x="10" y="29"/>
                    <a:pt x="10" y="29"/>
                  </a:cubicBezTo>
                  <a:cubicBezTo>
                    <a:pt x="10" y="29"/>
                    <a:pt x="6" y="17"/>
                    <a:pt x="1" y="20"/>
                  </a:cubicBezTo>
                  <a:cubicBezTo>
                    <a:pt x="1" y="20"/>
                    <a:pt x="0" y="21"/>
                    <a:pt x="1" y="22"/>
                  </a:cubicBezTo>
                  <a:cubicBezTo>
                    <a:pt x="1" y="22"/>
                    <a:pt x="7" y="33"/>
                    <a:pt x="7" y="36"/>
                  </a:cubicBezTo>
                  <a:cubicBezTo>
                    <a:pt x="7" y="36"/>
                    <a:pt x="11" y="37"/>
                    <a:pt x="14" y="37"/>
                  </a:cubicBezTo>
                  <a:cubicBezTo>
                    <a:pt x="14" y="37"/>
                    <a:pt x="18" y="27"/>
                    <a:pt x="19" y="23"/>
                  </a:cubicBezTo>
                  <a:cubicBezTo>
                    <a:pt x="19" y="23"/>
                    <a:pt x="19" y="16"/>
                    <a:pt x="19" y="14"/>
                  </a:cubicBezTo>
                  <a:cubicBezTo>
                    <a:pt x="19" y="14"/>
                    <a:pt x="18" y="6"/>
                    <a:pt x="1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55"/>
            <p:cNvSpPr/>
            <p:nvPr/>
          </p:nvSpPr>
          <p:spPr bwMode="auto">
            <a:xfrm>
              <a:off x="3817938" y="2551113"/>
              <a:ext cx="263525" cy="128588"/>
            </a:xfrm>
            <a:custGeom>
              <a:avLst/>
              <a:gdLst>
                <a:gd name="T0" fmla="*/ 62 w 62"/>
                <a:gd name="T1" fmla="*/ 10 h 30"/>
                <a:gd name="T2" fmla="*/ 59 w 62"/>
                <a:gd name="T3" fmla="*/ 10 h 30"/>
                <a:gd name="T4" fmla="*/ 54 w 62"/>
                <a:gd name="T5" fmla="*/ 9 h 30"/>
                <a:gd name="T6" fmla="*/ 53 w 62"/>
                <a:gd name="T7" fmla="*/ 2 h 30"/>
                <a:gd name="T8" fmla="*/ 51 w 62"/>
                <a:gd name="T9" fmla="*/ 1 h 30"/>
                <a:gd name="T10" fmla="*/ 48 w 62"/>
                <a:gd name="T11" fmla="*/ 6 h 30"/>
                <a:gd name="T12" fmla="*/ 47 w 62"/>
                <a:gd name="T13" fmla="*/ 8 h 30"/>
                <a:gd name="T14" fmla="*/ 36 w 62"/>
                <a:gd name="T15" fmla="*/ 9 h 30"/>
                <a:gd name="T16" fmla="*/ 39 w 62"/>
                <a:gd name="T17" fmla="*/ 4 h 30"/>
                <a:gd name="T18" fmla="*/ 37 w 62"/>
                <a:gd name="T19" fmla="*/ 3 h 30"/>
                <a:gd name="T20" fmla="*/ 31 w 62"/>
                <a:gd name="T21" fmla="*/ 11 h 30"/>
                <a:gd name="T22" fmla="*/ 36 w 62"/>
                <a:gd name="T23" fmla="*/ 16 h 30"/>
                <a:gd name="T24" fmla="*/ 28 w 62"/>
                <a:gd name="T25" fmla="*/ 20 h 30"/>
                <a:gd name="T26" fmla="*/ 4 w 62"/>
                <a:gd name="T27" fmla="*/ 26 h 30"/>
                <a:gd name="T28" fmla="*/ 5 w 62"/>
                <a:gd name="T29" fmla="*/ 29 h 30"/>
                <a:gd name="T30" fmla="*/ 25 w 62"/>
                <a:gd name="T31" fmla="*/ 26 h 30"/>
                <a:gd name="T32" fmla="*/ 52 w 62"/>
                <a:gd name="T33" fmla="*/ 14 h 30"/>
                <a:gd name="T34" fmla="*/ 62 w 62"/>
                <a:gd name="T35" fmla="*/ 14 h 30"/>
                <a:gd name="T36" fmla="*/ 62 w 62"/>
                <a:gd name="T37" fmla="*/ 1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0">
                  <a:moveTo>
                    <a:pt x="62" y="10"/>
                  </a:moveTo>
                  <a:cubicBezTo>
                    <a:pt x="61" y="9"/>
                    <a:pt x="59" y="10"/>
                    <a:pt x="59" y="10"/>
                  </a:cubicBezTo>
                  <a:cubicBezTo>
                    <a:pt x="54" y="9"/>
                    <a:pt x="54" y="9"/>
                    <a:pt x="54" y="9"/>
                  </a:cubicBezTo>
                  <a:cubicBezTo>
                    <a:pt x="56" y="8"/>
                    <a:pt x="53" y="2"/>
                    <a:pt x="53" y="2"/>
                  </a:cubicBezTo>
                  <a:cubicBezTo>
                    <a:pt x="52" y="0"/>
                    <a:pt x="51" y="1"/>
                    <a:pt x="51" y="1"/>
                  </a:cubicBezTo>
                  <a:cubicBezTo>
                    <a:pt x="49" y="2"/>
                    <a:pt x="48" y="6"/>
                    <a:pt x="48" y="6"/>
                  </a:cubicBezTo>
                  <a:cubicBezTo>
                    <a:pt x="47" y="8"/>
                    <a:pt x="47" y="8"/>
                    <a:pt x="47" y="8"/>
                  </a:cubicBezTo>
                  <a:cubicBezTo>
                    <a:pt x="36" y="9"/>
                    <a:pt x="36" y="9"/>
                    <a:pt x="36" y="9"/>
                  </a:cubicBezTo>
                  <a:cubicBezTo>
                    <a:pt x="35" y="6"/>
                    <a:pt x="39" y="4"/>
                    <a:pt x="39" y="4"/>
                  </a:cubicBezTo>
                  <a:cubicBezTo>
                    <a:pt x="41" y="2"/>
                    <a:pt x="37" y="3"/>
                    <a:pt x="37" y="3"/>
                  </a:cubicBezTo>
                  <a:cubicBezTo>
                    <a:pt x="32" y="6"/>
                    <a:pt x="31" y="11"/>
                    <a:pt x="31" y="11"/>
                  </a:cubicBezTo>
                  <a:cubicBezTo>
                    <a:pt x="31" y="16"/>
                    <a:pt x="35" y="16"/>
                    <a:pt x="36" y="16"/>
                  </a:cubicBezTo>
                  <a:cubicBezTo>
                    <a:pt x="35" y="16"/>
                    <a:pt x="28" y="20"/>
                    <a:pt x="28" y="20"/>
                  </a:cubicBezTo>
                  <a:cubicBezTo>
                    <a:pt x="18" y="26"/>
                    <a:pt x="4" y="26"/>
                    <a:pt x="4" y="26"/>
                  </a:cubicBezTo>
                  <a:cubicBezTo>
                    <a:pt x="0" y="28"/>
                    <a:pt x="5" y="29"/>
                    <a:pt x="5" y="29"/>
                  </a:cubicBezTo>
                  <a:cubicBezTo>
                    <a:pt x="9" y="30"/>
                    <a:pt x="25" y="26"/>
                    <a:pt x="25" y="26"/>
                  </a:cubicBezTo>
                  <a:cubicBezTo>
                    <a:pt x="49" y="21"/>
                    <a:pt x="52" y="14"/>
                    <a:pt x="52" y="14"/>
                  </a:cubicBezTo>
                  <a:cubicBezTo>
                    <a:pt x="56" y="15"/>
                    <a:pt x="62" y="14"/>
                    <a:pt x="62" y="14"/>
                  </a:cubicBezTo>
                  <a:lnTo>
                    <a:pt x="6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56"/>
            <p:cNvSpPr/>
            <p:nvPr/>
          </p:nvSpPr>
          <p:spPr bwMode="auto">
            <a:xfrm>
              <a:off x="3949700" y="2674938"/>
              <a:ext cx="80963" cy="77788"/>
            </a:xfrm>
            <a:custGeom>
              <a:avLst/>
              <a:gdLst>
                <a:gd name="T0" fmla="*/ 11 w 19"/>
                <a:gd name="T1" fmla="*/ 5 h 18"/>
                <a:gd name="T2" fmla="*/ 4 w 19"/>
                <a:gd name="T3" fmla="*/ 15 h 18"/>
                <a:gd name="T4" fmla="*/ 3 w 19"/>
                <a:gd name="T5" fmla="*/ 18 h 18"/>
                <a:gd name="T6" fmla="*/ 15 w 19"/>
                <a:gd name="T7" fmla="*/ 15 h 18"/>
                <a:gd name="T8" fmla="*/ 14 w 19"/>
                <a:gd name="T9" fmla="*/ 5 h 18"/>
                <a:gd name="T10" fmla="*/ 11 w 19"/>
                <a:gd name="T11" fmla="*/ 5 h 18"/>
              </a:gdLst>
              <a:ahLst/>
              <a:cxnLst>
                <a:cxn ang="0">
                  <a:pos x="T0" y="T1"/>
                </a:cxn>
                <a:cxn ang="0">
                  <a:pos x="T2" y="T3"/>
                </a:cxn>
                <a:cxn ang="0">
                  <a:pos x="T4" y="T5"/>
                </a:cxn>
                <a:cxn ang="0">
                  <a:pos x="T6" y="T7"/>
                </a:cxn>
                <a:cxn ang="0">
                  <a:pos x="T8" y="T9"/>
                </a:cxn>
                <a:cxn ang="0">
                  <a:pos x="T10" y="T11"/>
                </a:cxn>
              </a:cxnLst>
              <a:rect l="0" t="0" r="r" b="b"/>
              <a:pathLst>
                <a:path w="19" h="18">
                  <a:moveTo>
                    <a:pt x="11" y="5"/>
                  </a:moveTo>
                  <a:cubicBezTo>
                    <a:pt x="11" y="5"/>
                    <a:pt x="7" y="15"/>
                    <a:pt x="4" y="15"/>
                  </a:cubicBezTo>
                  <a:cubicBezTo>
                    <a:pt x="4" y="15"/>
                    <a:pt x="0" y="17"/>
                    <a:pt x="3" y="18"/>
                  </a:cubicBezTo>
                  <a:cubicBezTo>
                    <a:pt x="3" y="18"/>
                    <a:pt x="11" y="15"/>
                    <a:pt x="15" y="15"/>
                  </a:cubicBezTo>
                  <a:cubicBezTo>
                    <a:pt x="15" y="15"/>
                    <a:pt x="19" y="11"/>
                    <a:pt x="14" y="5"/>
                  </a:cubicBezTo>
                  <a:cubicBezTo>
                    <a:pt x="14" y="5"/>
                    <a:pt x="12" y="0"/>
                    <a:pt x="1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57"/>
            <p:cNvSpPr>
              <a:spLocks noEditPoints="1"/>
            </p:cNvSpPr>
            <p:nvPr/>
          </p:nvSpPr>
          <p:spPr bwMode="auto">
            <a:xfrm>
              <a:off x="4344988" y="3033713"/>
              <a:ext cx="279400" cy="177800"/>
            </a:xfrm>
            <a:custGeom>
              <a:avLst/>
              <a:gdLst>
                <a:gd name="T0" fmla="*/ 64 w 66"/>
                <a:gd name="T1" fmla="*/ 20 h 42"/>
                <a:gd name="T2" fmla="*/ 63 w 66"/>
                <a:gd name="T3" fmla="*/ 20 h 42"/>
                <a:gd name="T4" fmla="*/ 59 w 66"/>
                <a:gd name="T5" fmla="*/ 16 h 42"/>
                <a:gd name="T6" fmla="*/ 56 w 66"/>
                <a:gd name="T7" fmla="*/ 12 h 42"/>
                <a:gd name="T8" fmla="*/ 53 w 66"/>
                <a:gd name="T9" fmla="*/ 11 h 42"/>
                <a:gd name="T10" fmla="*/ 45 w 66"/>
                <a:gd name="T11" fmla="*/ 5 h 42"/>
                <a:gd name="T12" fmla="*/ 47 w 66"/>
                <a:gd name="T13" fmla="*/ 2 h 42"/>
                <a:gd name="T14" fmla="*/ 46 w 66"/>
                <a:gd name="T15" fmla="*/ 0 h 42"/>
                <a:gd name="T16" fmla="*/ 40 w 66"/>
                <a:gd name="T17" fmla="*/ 2 h 42"/>
                <a:gd name="T18" fmla="*/ 43 w 66"/>
                <a:gd name="T19" fmla="*/ 6 h 42"/>
                <a:gd name="T20" fmla="*/ 51 w 66"/>
                <a:gd name="T21" fmla="*/ 12 h 42"/>
                <a:gd name="T22" fmla="*/ 51 w 66"/>
                <a:gd name="T23" fmla="*/ 18 h 42"/>
                <a:gd name="T24" fmla="*/ 47 w 66"/>
                <a:gd name="T25" fmla="*/ 17 h 42"/>
                <a:gd name="T26" fmla="*/ 29 w 66"/>
                <a:gd name="T27" fmla="*/ 6 h 42"/>
                <a:gd name="T28" fmla="*/ 23 w 66"/>
                <a:gd name="T29" fmla="*/ 7 h 42"/>
                <a:gd name="T30" fmla="*/ 24 w 66"/>
                <a:gd name="T31" fmla="*/ 11 h 42"/>
                <a:gd name="T32" fmla="*/ 29 w 66"/>
                <a:gd name="T33" fmla="*/ 15 h 42"/>
                <a:gd name="T34" fmla="*/ 23 w 66"/>
                <a:gd name="T35" fmla="*/ 14 h 42"/>
                <a:gd name="T36" fmla="*/ 21 w 66"/>
                <a:gd name="T37" fmla="*/ 19 h 42"/>
                <a:gd name="T38" fmla="*/ 20 w 66"/>
                <a:gd name="T39" fmla="*/ 25 h 42"/>
                <a:gd name="T40" fmla="*/ 7 w 66"/>
                <a:gd name="T41" fmla="*/ 5 h 42"/>
                <a:gd name="T42" fmla="*/ 1 w 66"/>
                <a:gd name="T43" fmla="*/ 24 h 42"/>
                <a:gd name="T44" fmla="*/ 8 w 66"/>
                <a:gd name="T45" fmla="*/ 31 h 42"/>
                <a:gd name="T46" fmla="*/ 15 w 66"/>
                <a:gd name="T47" fmla="*/ 30 h 42"/>
                <a:gd name="T48" fmla="*/ 17 w 66"/>
                <a:gd name="T49" fmla="*/ 31 h 42"/>
                <a:gd name="T50" fmla="*/ 16 w 66"/>
                <a:gd name="T51" fmla="*/ 36 h 42"/>
                <a:gd name="T52" fmla="*/ 17 w 66"/>
                <a:gd name="T53" fmla="*/ 38 h 42"/>
                <a:gd name="T54" fmla="*/ 21 w 66"/>
                <a:gd name="T55" fmla="*/ 36 h 42"/>
                <a:gd name="T56" fmla="*/ 20 w 66"/>
                <a:gd name="T57" fmla="*/ 28 h 42"/>
                <a:gd name="T58" fmla="*/ 25 w 66"/>
                <a:gd name="T59" fmla="*/ 20 h 42"/>
                <a:gd name="T60" fmla="*/ 36 w 66"/>
                <a:gd name="T61" fmla="*/ 20 h 42"/>
                <a:gd name="T62" fmla="*/ 34 w 66"/>
                <a:gd name="T63" fmla="*/ 14 h 42"/>
                <a:gd name="T64" fmla="*/ 42 w 66"/>
                <a:gd name="T65" fmla="*/ 19 h 42"/>
                <a:gd name="T66" fmla="*/ 45 w 66"/>
                <a:gd name="T67" fmla="*/ 20 h 42"/>
                <a:gd name="T68" fmla="*/ 51 w 66"/>
                <a:gd name="T69" fmla="*/ 23 h 42"/>
                <a:gd name="T70" fmla="*/ 64 w 66"/>
                <a:gd name="T71" fmla="*/ 26 h 42"/>
                <a:gd name="T72" fmla="*/ 64 w 66"/>
                <a:gd name="T73" fmla="*/ 20 h 42"/>
                <a:gd name="T74" fmla="*/ 10 w 66"/>
                <a:gd name="T75" fmla="*/ 28 h 42"/>
                <a:gd name="T76" fmla="*/ 5 w 66"/>
                <a:gd name="T77" fmla="*/ 17 h 42"/>
                <a:gd name="T78" fmla="*/ 11 w 66"/>
                <a:gd name="T79" fmla="*/ 18 h 42"/>
                <a:gd name="T80" fmla="*/ 15 w 66"/>
                <a:gd name="T81" fmla="*/ 24 h 42"/>
                <a:gd name="T82" fmla="*/ 10 w 66"/>
                <a:gd name="T83" fmla="*/ 28 h 42"/>
                <a:gd name="T84" fmla="*/ 56 w 66"/>
                <a:gd name="T85" fmla="*/ 18 h 42"/>
                <a:gd name="T86" fmla="*/ 58 w 66"/>
                <a:gd name="T87" fmla="*/ 18 h 42"/>
                <a:gd name="T88" fmla="*/ 59 w 66"/>
                <a:gd name="T89" fmla="*/ 20 h 42"/>
                <a:gd name="T90" fmla="*/ 56 w 66"/>
                <a:gd name="T91" fmla="*/ 18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 h="42">
                  <a:moveTo>
                    <a:pt x="64" y="20"/>
                  </a:moveTo>
                  <a:cubicBezTo>
                    <a:pt x="63" y="20"/>
                    <a:pt x="63" y="20"/>
                    <a:pt x="63" y="20"/>
                  </a:cubicBezTo>
                  <a:cubicBezTo>
                    <a:pt x="59" y="16"/>
                    <a:pt x="59" y="16"/>
                    <a:pt x="59" y="16"/>
                  </a:cubicBezTo>
                  <a:cubicBezTo>
                    <a:pt x="59" y="16"/>
                    <a:pt x="55" y="17"/>
                    <a:pt x="56" y="12"/>
                  </a:cubicBezTo>
                  <a:cubicBezTo>
                    <a:pt x="56" y="12"/>
                    <a:pt x="56" y="11"/>
                    <a:pt x="53" y="11"/>
                  </a:cubicBezTo>
                  <a:cubicBezTo>
                    <a:pt x="45" y="5"/>
                    <a:pt x="45" y="5"/>
                    <a:pt x="45" y="5"/>
                  </a:cubicBezTo>
                  <a:cubicBezTo>
                    <a:pt x="45" y="5"/>
                    <a:pt x="43" y="3"/>
                    <a:pt x="47" y="2"/>
                  </a:cubicBezTo>
                  <a:cubicBezTo>
                    <a:pt x="47" y="2"/>
                    <a:pt x="51" y="1"/>
                    <a:pt x="46" y="0"/>
                  </a:cubicBezTo>
                  <a:cubicBezTo>
                    <a:pt x="46" y="0"/>
                    <a:pt x="40" y="1"/>
                    <a:pt x="40" y="2"/>
                  </a:cubicBezTo>
                  <a:cubicBezTo>
                    <a:pt x="40" y="2"/>
                    <a:pt x="39" y="7"/>
                    <a:pt x="43" y="6"/>
                  </a:cubicBezTo>
                  <a:cubicBezTo>
                    <a:pt x="43" y="6"/>
                    <a:pt x="50" y="11"/>
                    <a:pt x="51" y="12"/>
                  </a:cubicBezTo>
                  <a:cubicBezTo>
                    <a:pt x="51" y="12"/>
                    <a:pt x="50" y="16"/>
                    <a:pt x="51" y="18"/>
                  </a:cubicBezTo>
                  <a:cubicBezTo>
                    <a:pt x="51" y="18"/>
                    <a:pt x="50" y="19"/>
                    <a:pt x="47" y="17"/>
                  </a:cubicBezTo>
                  <a:cubicBezTo>
                    <a:pt x="47" y="17"/>
                    <a:pt x="29" y="9"/>
                    <a:pt x="29" y="6"/>
                  </a:cubicBezTo>
                  <a:cubicBezTo>
                    <a:pt x="29" y="6"/>
                    <a:pt x="25" y="6"/>
                    <a:pt x="23" y="7"/>
                  </a:cubicBezTo>
                  <a:cubicBezTo>
                    <a:pt x="23" y="7"/>
                    <a:pt x="23" y="11"/>
                    <a:pt x="24" y="11"/>
                  </a:cubicBezTo>
                  <a:cubicBezTo>
                    <a:pt x="29" y="15"/>
                    <a:pt x="29" y="15"/>
                    <a:pt x="29" y="15"/>
                  </a:cubicBezTo>
                  <a:cubicBezTo>
                    <a:pt x="29" y="15"/>
                    <a:pt x="27" y="16"/>
                    <a:pt x="23" y="14"/>
                  </a:cubicBezTo>
                  <a:cubicBezTo>
                    <a:pt x="23" y="14"/>
                    <a:pt x="18" y="15"/>
                    <a:pt x="21" y="19"/>
                  </a:cubicBezTo>
                  <a:cubicBezTo>
                    <a:pt x="21" y="19"/>
                    <a:pt x="23" y="23"/>
                    <a:pt x="20" y="25"/>
                  </a:cubicBezTo>
                  <a:cubicBezTo>
                    <a:pt x="20" y="25"/>
                    <a:pt x="20" y="16"/>
                    <a:pt x="7" y="5"/>
                  </a:cubicBezTo>
                  <a:cubicBezTo>
                    <a:pt x="7" y="5"/>
                    <a:pt x="3" y="6"/>
                    <a:pt x="1" y="24"/>
                  </a:cubicBezTo>
                  <a:cubicBezTo>
                    <a:pt x="1" y="24"/>
                    <a:pt x="0" y="32"/>
                    <a:pt x="8" y="31"/>
                  </a:cubicBezTo>
                  <a:cubicBezTo>
                    <a:pt x="15" y="30"/>
                    <a:pt x="15" y="30"/>
                    <a:pt x="15" y="30"/>
                  </a:cubicBezTo>
                  <a:cubicBezTo>
                    <a:pt x="15" y="30"/>
                    <a:pt x="16" y="29"/>
                    <a:pt x="17" y="31"/>
                  </a:cubicBezTo>
                  <a:cubicBezTo>
                    <a:pt x="16" y="36"/>
                    <a:pt x="16" y="36"/>
                    <a:pt x="16" y="36"/>
                  </a:cubicBezTo>
                  <a:cubicBezTo>
                    <a:pt x="16" y="36"/>
                    <a:pt x="14" y="37"/>
                    <a:pt x="17" y="38"/>
                  </a:cubicBezTo>
                  <a:cubicBezTo>
                    <a:pt x="17" y="38"/>
                    <a:pt x="19" y="42"/>
                    <a:pt x="21" y="36"/>
                  </a:cubicBezTo>
                  <a:cubicBezTo>
                    <a:pt x="20" y="28"/>
                    <a:pt x="20" y="28"/>
                    <a:pt x="20" y="28"/>
                  </a:cubicBezTo>
                  <a:cubicBezTo>
                    <a:pt x="20" y="28"/>
                    <a:pt x="26" y="29"/>
                    <a:pt x="25" y="20"/>
                  </a:cubicBezTo>
                  <a:cubicBezTo>
                    <a:pt x="36" y="20"/>
                    <a:pt x="36" y="20"/>
                    <a:pt x="36" y="20"/>
                  </a:cubicBezTo>
                  <a:cubicBezTo>
                    <a:pt x="36" y="20"/>
                    <a:pt x="39" y="18"/>
                    <a:pt x="34" y="14"/>
                  </a:cubicBezTo>
                  <a:cubicBezTo>
                    <a:pt x="34" y="14"/>
                    <a:pt x="40" y="17"/>
                    <a:pt x="42" y="19"/>
                  </a:cubicBezTo>
                  <a:cubicBezTo>
                    <a:pt x="42" y="19"/>
                    <a:pt x="42" y="20"/>
                    <a:pt x="45" y="20"/>
                  </a:cubicBezTo>
                  <a:cubicBezTo>
                    <a:pt x="45" y="20"/>
                    <a:pt x="46" y="22"/>
                    <a:pt x="51" y="23"/>
                  </a:cubicBezTo>
                  <a:cubicBezTo>
                    <a:pt x="51" y="23"/>
                    <a:pt x="52" y="26"/>
                    <a:pt x="64" y="26"/>
                  </a:cubicBezTo>
                  <a:cubicBezTo>
                    <a:pt x="64" y="26"/>
                    <a:pt x="66" y="22"/>
                    <a:pt x="64" y="20"/>
                  </a:cubicBezTo>
                  <a:close/>
                  <a:moveTo>
                    <a:pt x="10" y="28"/>
                  </a:moveTo>
                  <a:cubicBezTo>
                    <a:pt x="2" y="28"/>
                    <a:pt x="5" y="17"/>
                    <a:pt x="5" y="17"/>
                  </a:cubicBezTo>
                  <a:cubicBezTo>
                    <a:pt x="5" y="11"/>
                    <a:pt x="11" y="18"/>
                    <a:pt x="11" y="18"/>
                  </a:cubicBezTo>
                  <a:cubicBezTo>
                    <a:pt x="15" y="24"/>
                    <a:pt x="15" y="24"/>
                    <a:pt x="15" y="24"/>
                  </a:cubicBezTo>
                  <a:cubicBezTo>
                    <a:pt x="18" y="29"/>
                    <a:pt x="10" y="28"/>
                    <a:pt x="10" y="28"/>
                  </a:cubicBezTo>
                  <a:close/>
                  <a:moveTo>
                    <a:pt x="56" y="18"/>
                  </a:moveTo>
                  <a:cubicBezTo>
                    <a:pt x="56" y="18"/>
                    <a:pt x="57" y="18"/>
                    <a:pt x="58" y="18"/>
                  </a:cubicBezTo>
                  <a:cubicBezTo>
                    <a:pt x="59" y="20"/>
                    <a:pt x="59" y="20"/>
                    <a:pt x="59" y="20"/>
                  </a:cubicBezTo>
                  <a:cubicBezTo>
                    <a:pt x="59" y="20"/>
                    <a:pt x="54" y="20"/>
                    <a:pt x="56"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58"/>
            <p:cNvSpPr>
              <a:spLocks noEditPoints="1"/>
            </p:cNvSpPr>
            <p:nvPr/>
          </p:nvSpPr>
          <p:spPr bwMode="auto">
            <a:xfrm>
              <a:off x="3198813" y="2505075"/>
              <a:ext cx="123825" cy="268288"/>
            </a:xfrm>
            <a:custGeom>
              <a:avLst/>
              <a:gdLst>
                <a:gd name="T0" fmla="*/ 22 w 29"/>
                <a:gd name="T1" fmla="*/ 41 h 63"/>
                <a:gd name="T2" fmla="*/ 23 w 29"/>
                <a:gd name="T3" fmla="*/ 30 h 63"/>
                <a:gd name="T4" fmla="*/ 21 w 29"/>
                <a:gd name="T5" fmla="*/ 28 h 63"/>
                <a:gd name="T6" fmla="*/ 21 w 29"/>
                <a:gd name="T7" fmla="*/ 26 h 63"/>
                <a:gd name="T8" fmla="*/ 19 w 29"/>
                <a:gd name="T9" fmla="*/ 25 h 63"/>
                <a:gd name="T10" fmla="*/ 15 w 29"/>
                <a:gd name="T11" fmla="*/ 24 h 63"/>
                <a:gd name="T12" fmla="*/ 15 w 29"/>
                <a:gd name="T13" fmla="*/ 21 h 63"/>
                <a:gd name="T14" fmla="*/ 20 w 29"/>
                <a:gd name="T15" fmla="*/ 14 h 63"/>
                <a:gd name="T16" fmla="*/ 19 w 29"/>
                <a:gd name="T17" fmla="*/ 5 h 63"/>
                <a:gd name="T18" fmla="*/ 17 w 29"/>
                <a:gd name="T19" fmla="*/ 4 h 63"/>
                <a:gd name="T20" fmla="*/ 16 w 29"/>
                <a:gd name="T21" fmla="*/ 7 h 63"/>
                <a:gd name="T22" fmla="*/ 12 w 29"/>
                <a:gd name="T23" fmla="*/ 14 h 63"/>
                <a:gd name="T24" fmla="*/ 11 w 29"/>
                <a:gd name="T25" fmla="*/ 4 h 63"/>
                <a:gd name="T26" fmla="*/ 9 w 29"/>
                <a:gd name="T27" fmla="*/ 1 h 63"/>
                <a:gd name="T28" fmla="*/ 8 w 29"/>
                <a:gd name="T29" fmla="*/ 4 h 63"/>
                <a:gd name="T30" fmla="*/ 8 w 29"/>
                <a:gd name="T31" fmla="*/ 23 h 63"/>
                <a:gd name="T32" fmla="*/ 5 w 29"/>
                <a:gd name="T33" fmla="*/ 28 h 63"/>
                <a:gd name="T34" fmla="*/ 4 w 29"/>
                <a:gd name="T35" fmla="*/ 32 h 63"/>
                <a:gd name="T36" fmla="*/ 9 w 29"/>
                <a:gd name="T37" fmla="*/ 33 h 63"/>
                <a:gd name="T38" fmla="*/ 9 w 29"/>
                <a:gd name="T39" fmla="*/ 45 h 63"/>
                <a:gd name="T40" fmla="*/ 9 w 29"/>
                <a:gd name="T41" fmla="*/ 48 h 63"/>
                <a:gd name="T42" fmla="*/ 14 w 29"/>
                <a:gd name="T43" fmla="*/ 49 h 63"/>
                <a:gd name="T44" fmla="*/ 17 w 29"/>
                <a:gd name="T45" fmla="*/ 43 h 63"/>
                <a:gd name="T46" fmla="*/ 18 w 29"/>
                <a:gd name="T47" fmla="*/ 44 h 63"/>
                <a:gd name="T48" fmla="*/ 19 w 29"/>
                <a:gd name="T49" fmla="*/ 49 h 63"/>
                <a:gd name="T50" fmla="*/ 16 w 29"/>
                <a:gd name="T51" fmla="*/ 55 h 63"/>
                <a:gd name="T52" fmla="*/ 14 w 29"/>
                <a:gd name="T53" fmla="*/ 57 h 63"/>
                <a:gd name="T54" fmla="*/ 16 w 29"/>
                <a:gd name="T55" fmla="*/ 62 h 63"/>
                <a:gd name="T56" fmla="*/ 19 w 29"/>
                <a:gd name="T57" fmla="*/ 59 h 63"/>
                <a:gd name="T58" fmla="*/ 19 w 29"/>
                <a:gd name="T59" fmla="*/ 55 h 63"/>
                <a:gd name="T60" fmla="*/ 29 w 29"/>
                <a:gd name="T61" fmla="*/ 56 h 63"/>
                <a:gd name="T62" fmla="*/ 27 w 29"/>
                <a:gd name="T63" fmla="*/ 51 h 63"/>
                <a:gd name="T64" fmla="*/ 22 w 29"/>
                <a:gd name="T65" fmla="*/ 41 h 63"/>
                <a:gd name="T66" fmla="*/ 15 w 29"/>
                <a:gd name="T67" fmla="*/ 39 h 63"/>
                <a:gd name="T68" fmla="*/ 13 w 29"/>
                <a:gd name="T69" fmla="*/ 42 h 63"/>
                <a:gd name="T70" fmla="*/ 12 w 29"/>
                <a:gd name="T71" fmla="*/ 32 h 63"/>
                <a:gd name="T72" fmla="*/ 13 w 29"/>
                <a:gd name="T73" fmla="*/ 27 h 63"/>
                <a:gd name="T74" fmla="*/ 15 w 29"/>
                <a:gd name="T75" fmla="*/ 34 h 63"/>
                <a:gd name="T76" fmla="*/ 15 w 29"/>
                <a:gd name="T77" fmla="*/ 3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 h="63">
                  <a:moveTo>
                    <a:pt x="22" y="41"/>
                  </a:moveTo>
                  <a:cubicBezTo>
                    <a:pt x="22" y="41"/>
                    <a:pt x="20" y="39"/>
                    <a:pt x="23" y="30"/>
                  </a:cubicBezTo>
                  <a:cubicBezTo>
                    <a:pt x="21" y="28"/>
                    <a:pt x="21" y="28"/>
                    <a:pt x="21" y="28"/>
                  </a:cubicBezTo>
                  <a:cubicBezTo>
                    <a:pt x="21" y="26"/>
                    <a:pt x="21" y="26"/>
                    <a:pt x="21" y="26"/>
                  </a:cubicBezTo>
                  <a:cubicBezTo>
                    <a:pt x="19" y="25"/>
                    <a:pt x="19" y="25"/>
                    <a:pt x="19" y="25"/>
                  </a:cubicBezTo>
                  <a:cubicBezTo>
                    <a:pt x="19" y="25"/>
                    <a:pt x="17" y="23"/>
                    <a:pt x="15" y="24"/>
                  </a:cubicBezTo>
                  <a:cubicBezTo>
                    <a:pt x="15" y="24"/>
                    <a:pt x="13" y="25"/>
                    <a:pt x="15" y="21"/>
                  </a:cubicBezTo>
                  <a:cubicBezTo>
                    <a:pt x="20" y="14"/>
                    <a:pt x="20" y="14"/>
                    <a:pt x="20" y="14"/>
                  </a:cubicBezTo>
                  <a:cubicBezTo>
                    <a:pt x="19" y="5"/>
                    <a:pt x="19" y="5"/>
                    <a:pt x="19" y="5"/>
                  </a:cubicBezTo>
                  <a:cubicBezTo>
                    <a:pt x="19" y="5"/>
                    <a:pt x="20" y="3"/>
                    <a:pt x="17" y="4"/>
                  </a:cubicBezTo>
                  <a:cubicBezTo>
                    <a:pt x="17" y="4"/>
                    <a:pt x="17" y="5"/>
                    <a:pt x="16" y="7"/>
                  </a:cubicBezTo>
                  <a:cubicBezTo>
                    <a:pt x="14" y="9"/>
                    <a:pt x="13" y="12"/>
                    <a:pt x="12" y="14"/>
                  </a:cubicBezTo>
                  <a:cubicBezTo>
                    <a:pt x="12" y="14"/>
                    <a:pt x="12" y="6"/>
                    <a:pt x="11" y="4"/>
                  </a:cubicBezTo>
                  <a:cubicBezTo>
                    <a:pt x="9" y="1"/>
                    <a:pt x="9" y="1"/>
                    <a:pt x="9" y="1"/>
                  </a:cubicBezTo>
                  <a:cubicBezTo>
                    <a:pt x="9" y="1"/>
                    <a:pt x="6" y="0"/>
                    <a:pt x="8" y="4"/>
                  </a:cubicBezTo>
                  <a:cubicBezTo>
                    <a:pt x="8" y="23"/>
                    <a:pt x="8" y="23"/>
                    <a:pt x="8" y="23"/>
                  </a:cubicBezTo>
                  <a:cubicBezTo>
                    <a:pt x="5" y="28"/>
                    <a:pt x="5" y="28"/>
                    <a:pt x="5" y="28"/>
                  </a:cubicBezTo>
                  <a:cubicBezTo>
                    <a:pt x="5" y="28"/>
                    <a:pt x="0" y="29"/>
                    <a:pt x="4" y="32"/>
                  </a:cubicBezTo>
                  <a:cubicBezTo>
                    <a:pt x="9" y="33"/>
                    <a:pt x="9" y="33"/>
                    <a:pt x="9" y="33"/>
                  </a:cubicBezTo>
                  <a:cubicBezTo>
                    <a:pt x="9" y="45"/>
                    <a:pt x="9" y="45"/>
                    <a:pt x="9" y="45"/>
                  </a:cubicBezTo>
                  <a:cubicBezTo>
                    <a:pt x="9" y="48"/>
                    <a:pt x="9" y="48"/>
                    <a:pt x="9" y="48"/>
                  </a:cubicBezTo>
                  <a:cubicBezTo>
                    <a:pt x="14" y="49"/>
                    <a:pt x="14" y="49"/>
                    <a:pt x="14" y="49"/>
                  </a:cubicBezTo>
                  <a:cubicBezTo>
                    <a:pt x="17" y="43"/>
                    <a:pt x="17" y="43"/>
                    <a:pt x="17" y="43"/>
                  </a:cubicBezTo>
                  <a:cubicBezTo>
                    <a:pt x="17" y="43"/>
                    <a:pt x="18" y="43"/>
                    <a:pt x="18" y="44"/>
                  </a:cubicBezTo>
                  <a:cubicBezTo>
                    <a:pt x="19" y="49"/>
                    <a:pt x="19" y="49"/>
                    <a:pt x="19" y="49"/>
                  </a:cubicBezTo>
                  <a:cubicBezTo>
                    <a:pt x="19" y="49"/>
                    <a:pt x="17" y="54"/>
                    <a:pt x="16" y="55"/>
                  </a:cubicBezTo>
                  <a:cubicBezTo>
                    <a:pt x="16" y="55"/>
                    <a:pt x="16" y="55"/>
                    <a:pt x="14" y="57"/>
                  </a:cubicBezTo>
                  <a:cubicBezTo>
                    <a:pt x="14" y="57"/>
                    <a:pt x="10" y="62"/>
                    <a:pt x="16" y="62"/>
                  </a:cubicBezTo>
                  <a:cubicBezTo>
                    <a:pt x="16" y="62"/>
                    <a:pt x="19" y="63"/>
                    <a:pt x="19" y="59"/>
                  </a:cubicBezTo>
                  <a:cubicBezTo>
                    <a:pt x="19" y="55"/>
                    <a:pt x="19" y="55"/>
                    <a:pt x="19" y="55"/>
                  </a:cubicBezTo>
                  <a:cubicBezTo>
                    <a:pt x="29" y="56"/>
                    <a:pt x="29" y="56"/>
                    <a:pt x="29" y="56"/>
                  </a:cubicBezTo>
                  <a:cubicBezTo>
                    <a:pt x="29" y="56"/>
                    <a:pt x="29" y="54"/>
                    <a:pt x="27" y="51"/>
                  </a:cubicBezTo>
                  <a:lnTo>
                    <a:pt x="22" y="41"/>
                  </a:lnTo>
                  <a:close/>
                  <a:moveTo>
                    <a:pt x="15" y="39"/>
                  </a:moveTo>
                  <a:cubicBezTo>
                    <a:pt x="13" y="42"/>
                    <a:pt x="13" y="42"/>
                    <a:pt x="13" y="42"/>
                  </a:cubicBezTo>
                  <a:cubicBezTo>
                    <a:pt x="12" y="32"/>
                    <a:pt x="12" y="32"/>
                    <a:pt x="12" y="32"/>
                  </a:cubicBezTo>
                  <a:cubicBezTo>
                    <a:pt x="11" y="29"/>
                    <a:pt x="13" y="27"/>
                    <a:pt x="13" y="27"/>
                  </a:cubicBezTo>
                  <a:cubicBezTo>
                    <a:pt x="14" y="29"/>
                    <a:pt x="15" y="34"/>
                    <a:pt x="15" y="34"/>
                  </a:cubicBezTo>
                  <a:cubicBezTo>
                    <a:pt x="15" y="37"/>
                    <a:pt x="15" y="39"/>
                    <a:pt x="1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59"/>
            <p:cNvSpPr/>
            <p:nvPr/>
          </p:nvSpPr>
          <p:spPr bwMode="auto">
            <a:xfrm>
              <a:off x="3297238" y="2679700"/>
              <a:ext cx="50800" cy="38100"/>
            </a:xfrm>
            <a:custGeom>
              <a:avLst/>
              <a:gdLst>
                <a:gd name="T0" fmla="*/ 9 w 12"/>
                <a:gd name="T1" fmla="*/ 0 h 9"/>
                <a:gd name="T2" fmla="*/ 3 w 12"/>
                <a:gd name="T3" fmla="*/ 1 h 9"/>
                <a:gd name="T4" fmla="*/ 3 w 12"/>
                <a:gd name="T5" fmla="*/ 3 h 9"/>
                <a:gd name="T6" fmla="*/ 9 w 12"/>
                <a:gd name="T7" fmla="*/ 6 h 9"/>
                <a:gd name="T8" fmla="*/ 12 w 12"/>
                <a:gd name="T9" fmla="*/ 5 h 9"/>
                <a:gd name="T10" fmla="*/ 12 w 12"/>
                <a:gd name="T11" fmla="*/ 2 h 9"/>
                <a:gd name="T12" fmla="*/ 9 w 12"/>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2" h="9">
                  <a:moveTo>
                    <a:pt x="9" y="0"/>
                  </a:moveTo>
                  <a:cubicBezTo>
                    <a:pt x="3" y="1"/>
                    <a:pt x="3" y="1"/>
                    <a:pt x="3" y="1"/>
                  </a:cubicBezTo>
                  <a:cubicBezTo>
                    <a:pt x="3" y="1"/>
                    <a:pt x="0" y="3"/>
                    <a:pt x="3" y="3"/>
                  </a:cubicBezTo>
                  <a:cubicBezTo>
                    <a:pt x="3" y="3"/>
                    <a:pt x="7" y="4"/>
                    <a:pt x="9" y="6"/>
                  </a:cubicBezTo>
                  <a:cubicBezTo>
                    <a:pt x="9" y="6"/>
                    <a:pt x="11" y="9"/>
                    <a:pt x="12" y="5"/>
                  </a:cubicBezTo>
                  <a:cubicBezTo>
                    <a:pt x="12" y="2"/>
                    <a:pt x="12" y="2"/>
                    <a:pt x="12" y="2"/>
                  </a:cubicBezTo>
                  <a:cubicBezTo>
                    <a:pt x="12" y="2"/>
                    <a:pt x="12"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60"/>
            <p:cNvSpPr/>
            <p:nvPr/>
          </p:nvSpPr>
          <p:spPr bwMode="auto">
            <a:xfrm>
              <a:off x="3398838" y="3876675"/>
              <a:ext cx="46038" cy="147638"/>
            </a:xfrm>
            <a:custGeom>
              <a:avLst/>
              <a:gdLst>
                <a:gd name="T0" fmla="*/ 19 w 29"/>
                <a:gd name="T1" fmla="*/ 18 h 93"/>
                <a:gd name="T2" fmla="*/ 8 w 29"/>
                <a:gd name="T3" fmla="*/ 26 h 93"/>
                <a:gd name="T4" fmla="*/ 0 w 29"/>
                <a:gd name="T5" fmla="*/ 16 h 93"/>
                <a:gd name="T6" fmla="*/ 24 w 29"/>
                <a:gd name="T7" fmla="*/ 0 h 93"/>
                <a:gd name="T8" fmla="*/ 29 w 29"/>
                <a:gd name="T9" fmla="*/ 2 h 93"/>
                <a:gd name="T10" fmla="*/ 29 w 29"/>
                <a:gd name="T11" fmla="*/ 93 h 93"/>
                <a:gd name="T12" fmla="*/ 19 w 29"/>
                <a:gd name="T13" fmla="*/ 93 h 93"/>
                <a:gd name="T14" fmla="*/ 19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9" y="18"/>
                  </a:moveTo>
                  <a:lnTo>
                    <a:pt x="8" y="26"/>
                  </a:lnTo>
                  <a:lnTo>
                    <a:pt x="0" y="16"/>
                  </a:lnTo>
                  <a:lnTo>
                    <a:pt x="24" y="0"/>
                  </a:lnTo>
                  <a:lnTo>
                    <a:pt x="29" y="2"/>
                  </a:lnTo>
                  <a:lnTo>
                    <a:pt x="29" y="93"/>
                  </a:lnTo>
                  <a:lnTo>
                    <a:pt x="19" y="93"/>
                  </a:lnTo>
                  <a:lnTo>
                    <a:pt x="19"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61"/>
            <p:cNvSpPr/>
            <p:nvPr/>
          </p:nvSpPr>
          <p:spPr bwMode="auto">
            <a:xfrm>
              <a:off x="3822700" y="3876675"/>
              <a:ext cx="46038" cy="147638"/>
            </a:xfrm>
            <a:custGeom>
              <a:avLst/>
              <a:gdLst>
                <a:gd name="T0" fmla="*/ 16 w 29"/>
                <a:gd name="T1" fmla="*/ 18 h 93"/>
                <a:gd name="T2" fmla="*/ 8 w 29"/>
                <a:gd name="T3" fmla="*/ 26 h 93"/>
                <a:gd name="T4" fmla="*/ 0 w 29"/>
                <a:gd name="T5" fmla="*/ 16 h 93"/>
                <a:gd name="T6" fmla="*/ 21 w 29"/>
                <a:gd name="T7" fmla="*/ 0 h 93"/>
                <a:gd name="T8" fmla="*/ 29 w 29"/>
                <a:gd name="T9" fmla="*/ 2 h 93"/>
                <a:gd name="T10" fmla="*/ 29 w 29"/>
                <a:gd name="T11" fmla="*/ 93 h 93"/>
                <a:gd name="T12" fmla="*/ 16 w 29"/>
                <a:gd name="T13" fmla="*/ 93 h 93"/>
                <a:gd name="T14" fmla="*/ 16 w 29"/>
                <a:gd name="T15" fmla="*/ 18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93">
                  <a:moveTo>
                    <a:pt x="16" y="18"/>
                  </a:moveTo>
                  <a:lnTo>
                    <a:pt x="8" y="26"/>
                  </a:lnTo>
                  <a:lnTo>
                    <a:pt x="0" y="16"/>
                  </a:lnTo>
                  <a:lnTo>
                    <a:pt x="21" y="0"/>
                  </a:lnTo>
                  <a:lnTo>
                    <a:pt x="29" y="2"/>
                  </a:lnTo>
                  <a:lnTo>
                    <a:pt x="29" y="93"/>
                  </a:lnTo>
                  <a:lnTo>
                    <a:pt x="16" y="93"/>
                  </a:lnTo>
                  <a:lnTo>
                    <a:pt x="16"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62"/>
            <p:cNvSpPr>
              <a:spLocks noEditPoints="1"/>
            </p:cNvSpPr>
            <p:nvPr/>
          </p:nvSpPr>
          <p:spPr bwMode="auto">
            <a:xfrm>
              <a:off x="3521075" y="3876675"/>
              <a:ext cx="90488" cy="147638"/>
            </a:xfrm>
            <a:custGeom>
              <a:avLst/>
              <a:gdLst>
                <a:gd name="T0" fmla="*/ 16 w 21"/>
                <a:gd name="T1" fmla="*/ 10 h 35"/>
                <a:gd name="T2" fmla="*/ 16 w 21"/>
                <a:gd name="T3" fmla="*/ 13 h 35"/>
                <a:gd name="T4" fmla="*/ 15 w 21"/>
                <a:gd name="T5" fmla="*/ 16 h 35"/>
                <a:gd name="T6" fmla="*/ 11 w 21"/>
                <a:gd name="T7" fmla="*/ 17 h 35"/>
                <a:gd name="T8" fmla="*/ 9 w 21"/>
                <a:gd name="T9" fmla="*/ 17 h 35"/>
                <a:gd name="T10" fmla="*/ 7 w 21"/>
                <a:gd name="T11" fmla="*/ 16 h 35"/>
                <a:gd name="T12" fmla="*/ 5 w 21"/>
                <a:gd name="T13" fmla="*/ 14 h 35"/>
                <a:gd name="T14" fmla="*/ 5 w 21"/>
                <a:gd name="T15" fmla="*/ 11 h 35"/>
                <a:gd name="T16" fmla="*/ 5 w 21"/>
                <a:gd name="T17" fmla="*/ 8 h 35"/>
                <a:gd name="T18" fmla="*/ 7 w 21"/>
                <a:gd name="T19" fmla="*/ 6 h 35"/>
                <a:gd name="T20" fmla="*/ 8 w 21"/>
                <a:gd name="T21" fmla="*/ 5 h 35"/>
                <a:gd name="T22" fmla="*/ 11 w 21"/>
                <a:gd name="T23" fmla="*/ 4 h 35"/>
                <a:gd name="T24" fmla="*/ 14 w 21"/>
                <a:gd name="T25" fmla="*/ 5 h 35"/>
                <a:gd name="T26" fmla="*/ 16 w 21"/>
                <a:gd name="T27" fmla="*/ 7 h 35"/>
                <a:gd name="T28" fmla="*/ 16 w 21"/>
                <a:gd name="T29" fmla="*/ 10 h 35"/>
                <a:gd name="T30" fmla="*/ 16 w 21"/>
                <a:gd name="T31" fmla="*/ 23 h 35"/>
                <a:gd name="T32" fmla="*/ 16 w 21"/>
                <a:gd name="T33" fmla="*/ 25 h 35"/>
                <a:gd name="T34" fmla="*/ 15 w 21"/>
                <a:gd name="T35" fmla="*/ 27 h 35"/>
                <a:gd name="T36" fmla="*/ 14 w 21"/>
                <a:gd name="T37" fmla="*/ 29 h 35"/>
                <a:gd name="T38" fmla="*/ 12 w 21"/>
                <a:gd name="T39" fmla="*/ 30 h 35"/>
                <a:gd name="T40" fmla="*/ 9 w 21"/>
                <a:gd name="T41" fmla="*/ 30 h 35"/>
                <a:gd name="T42" fmla="*/ 7 w 21"/>
                <a:gd name="T43" fmla="*/ 29 h 35"/>
                <a:gd name="T44" fmla="*/ 5 w 21"/>
                <a:gd name="T45" fmla="*/ 28 h 35"/>
                <a:gd name="T46" fmla="*/ 5 w 21"/>
                <a:gd name="T47" fmla="*/ 26 h 35"/>
                <a:gd name="T48" fmla="*/ 0 w 21"/>
                <a:gd name="T49" fmla="*/ 26 h 35"/>
                <a:gd name="T50" fmla="*/ 1 w 21"/>
                <a:gd name="T51" fmla="*/ 28 h 35"/>
                <a:gd name="T52" fmla="*/ 2 w 21"/>
                <a:gd name="T53" fmla="*/ 31 h 35"/>
                <a:gd name="T54" fmla="*/ 4 w 21"/>
                <a:gd name="T55" fmla="*/ 33 h 35"/>
                <a:gd name="T56" fmla="*/ 7 w 21"/>
                <a:gd name="T57" fmla="*/ 34 h 35"/>
                <a:gd name="T58" fmla="*/ 10 w 21"/>
                <a:gd name="T59" fmla="*/ 35 h 35"/>
                <a:gd name="T60" fmla="*/ 14 w 21"/>
                <a:gd name="T61" fmla="*/ 34 h 35"/>
                <a:gd name="T62" fmla="*/ 17 w 21"/>
                <a:gd name="T63" fmla="*/ 33 h 35"/>
                <a:gd name="T64" fmla="*/ 19 w 21"/>
                <a:gd name="T65" fmla="*/ 31 h 35"/>
                <a:gd name="T66" fmla="*/ 20 w 21"/>
                <a:gd name="T67" fmla="*/ 28 h 35"/>
                <a:gd name="T68" fmla="*/ 21 w 21"/>
                <a:gd name="T69" fmla="*/ 25 h 35"/>
                <a:gd name="T70" fmla="*/ 21 w 21"/>
                <a:gd name="T71" fmla="*/ 21 h 35"/>
                <a:gd name="T72" fmla="*/ 21 w 21"/>
                <a:gd name="T73" fmla="*/ 11 h 35"/>
                <a:gd name="T74" fmla="*/ 20 w 21"/>
                <a:gd name="T75" fmla="*/ 7 h 35"/>
                <a:gd name="T76" fmla="*/ 19 w 21"/>
                <a:gd name="T77" fmla="*/ 3 h 35"/>
                <a:gd name="T78" fmla="*/ 15 w 21"/>
                <a:gd name="T79" fmla="*/ 1 h 35"/>
                <a:gd name="T80" fmla="*/ 10 w 21"/>
                <a:gd name="T81" fmla="*/ 0 h 35"/>
                <a:gd name="T82" fmla="*/ 7 w 21"/>
                <a:gd name="T83" fmla="*/ 0 h 35"/>
                <a:gd name="T84" fmla="*/ 3 w 21"/>
                <a:gd name="T85" fmla="*/ 2 h 35"/>
                <a:gd name="T86" fmla="*/ 1 w 21"/>
                <a:gd name="T87" fmla="*/ 5 h 35"/>
                <a:gd name="T88" fmla="*/ 1 w 21"/>
                <a:gd name="T89" fmla="*/ 8 h 35"/>
                <a:gd name="T90" fmla="*/ 0 w 21"/>
                <a:gd name="T91" fmla="*/ 11 h 35"/>
                <a:gd name="T92" fmla="*/ 1 w 21"/>
                <a:gd name="T93" fmla="*/ 16 h 35"/>
                <a:gd name="T94" fmla="*/ 3 w 21"/>
                <a:gd name="T95" fmla="*/ 19 h 35"/>
                <a:gd name="T96" fmla="*/ 6 w 21"/>
                <a:gd name="T97" fmla="*/ 21 h 35"/>
                <a:gd name="T98" fmla="*/ 11 w 21"/>
                <a:gd name="T99" fmla="*/ 21 h 35"/>
                <a:gd name="T100" fmla="*/ 13 w 21"/>
                <a:gd name="T101" fmla="*/ 21 h 35"/>
                <a:gd name="T102" fmla="*/ 15 w 21"/>
                <a:gd name="T103" fmla="*/ 21 h 35"/>
                <a:gd name="T104" fmla="*/ 16 w 21"/>
                <a:gd name="T105" fmla="*/ 20 h 35"/>
                <a:gd name="T106" fmla="*/ 16 w 21"/>
                <a:gd name="T107"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1" h="35">
                  <a:moveTo>
                    <a:pt x="16" y="10"/>
                  </a:moveTo>
                  <a:cubicBezTo>
                    <a:pt x="16" y="11"/>
                    <a:pt x="16" y="12"/>
                    <a:pt x="16" y="13"/>
                  </a:cubicBezTo>
                  <a:cubicBezTo>
                    <a:pt x="16" y="14"/>
                    <a:pt x="15" y="15"/>
                    <a:pt x="15" y="16"/>
                  </a:cubicBezTo>
                  <a:cubicBezTo>
                    <a:pt x="14" y="17"/>
                    <a:pt x="13" y="17"/>
                    <a:pt x="11" y="17"/>
                  </a:cubicBezTo>
                  <a:cubicBezTo>
                    <a:pt x="10" y="17"/>
                    <a:pt x="10" y="17"/>
                    <a:pt x="9" y="17"/>
                  </a:cubicBezTo>
                  <a:cubicBezTo>
                    <a:pt x="8" y="17"/>
                    <a:pt x="7" y="16"/>
                    <a:pt x="7" y="16"/>
                  </a:cubicBezTo>
                  <a:cubicBezTo>
                    <a:pt x="6" y="15"/>
                    <a:pt x="6" y="15"/>
                    <a:pt x="5" y="14"/>
                  </a:cubicBezTo>
                  <a:cubicBezTo>
                    <a:pt x="5" y="13"/>
                    <a:pt x="5" y="12"/>
                    <a:pt x="5" y="11"/>
                  </a:cubicBezTo>
                  <a:cubicBezTo>
                    <a:pt x="5" y="9"/>
                    <a:pt x="5" y="8"/>
                    <a:pt x="5" y="8"/>
                  </a:cubicBezTo>
                  <a:cubicBezTo>
                    <a:pt x="6" y="7"/>
                    <a:pt x="6" y="6"/>
                    <a:pt x="7" y="6"/>
                  </a:cubicBezTo>
                  <a:cubicBezTo>
                    <a:pt x="7" y="5"/>
                    <a:pt x="8" y="5"/>
                    <a:pt x="8" y="5"/>
                  </a:cubicBezTo>
                  <a:cubicBezTo>
                    <a:pt x="9" y="4"/>
                    <a:pt x="10" y="4"/>
                    <a:pt x="11" y="4"/>
                  </a:cubicBezTo>
                  <a:cubicBezTo>
                    <a:pt x="12" y="4"/>
                    <a:pt x="13" y="5"/>
                    <a:pt x="14" y="5"/>
                  </a:cubicBezTo>
                  <a:cubicBezTo>
                    <a:pt x="15" y="6"/>
                    <a:pt x="15" y="6"/>
                    <a:pt x="16" y="7"/>
                  </a:cubicBezTo>
                  <a:cubicBezTo>
                    <a:pt x="16" y="8"/>
                    <a:pt x="16" y="9"/>
                    <a:pt x="16" y="10"/>
                  </a:cubicBezTo>
                  <a:close/>
                  <a:moveTo>
                    <a:pt x="16" y="23"/>
                  </a:moveTo>
                  <a:cubicBezTo>
                    <a:pt x="16" y="23"/>
                    <a:pt x="16" y="24"/>
                    <a:pt x="16" y="25"/>
                  </a:cubicBezTo>
                  <a:cubicBezTo>
                    <a:pt x="16" y="26"/>
                    <a:pt x="16" y="27"/>
                    <a:pt x="15" y="27"/>
                  </a:cubicBezTo>
                  <a:cubicBezTo>
                    <a:pt x="15" y="28"/>
                    <a:pt x="15" y="28"/>
                    <a:pt x="14" y="29"/>
                  </a:cubicBezTo>
                  <a:cubicBezTo>
                    <a:pt x="13" y="29"/>
                    <a:pt x="13" y="30"/>
                    <a:pt x="12" y="30"/>
                  </a:cubicBezTo>
                  <a:cubicBezTo>
                    <a:pt x="11" y="30"/>
                    <a:pt x="10" y="30"/>
                    <a:pt x="9" y="30"/>
                  </a:cubicBezTo>
                  <a:cubicBezTo>
                    <a:pt x="8" y="30"/>
                    <a:pt x="7" y="30"/>
                    <a:pt x="7" y="29"/>
                  </a:cubicBezTo>
                  <a:cubicBezTo>
                    <a:pt x="6" y="29"/>
                    <a:pt x="5" y="28"/>
                    <a:pt x="5" y="28"/>
                  </a:cubicBezTo>
                  <a:cubicBezTo>
                    <a:pt x="5" y="27"/>
                    <a:pt x="5" y="26"/>
                    <a:pt x="5" y="26"/>
                  </a:cubicBezTo>
                  <a:cubicBezTo>
                    <a:pt x="0" y="26"/>
                    <a:pt x="0" y="26"/>
                    <a:pt x="0" y="26"/>
                  </a:cubicBezTo>
                  <a:cubicBezTo>
                    <a:pt x="1" y="28"/>
                    <a:pt x="1" y="28"/>
                    <a:pt x="1" y="28"/>
                  </a:cubicBezTo>
                  <a:cubicBezTo>
                    <a:pt x="1" y="29"/>
                    <a:pt x="1" y="30"/>
                    <a:pt x="2" y="31"/>
                  </a:cubicBezTo>
                  <a:cubicBezTo>
                    <a:pt x="2" y="32"/>
                    <a:pt x="3" y="32"/>
                    <a:pt x="4" y="33"/>
                  </a:cubicBezTo>
                  <a:cubicBezTo>
                    <a:pt x="4" y="34"/>
                    <a:pt x="5" y="34"/>
                    <a:pt x="7" y="34"/>
                  </a:cubicBezTo>
                  <a:cubicBezTo>
                    <a:pt x="8" y="35"/>
                    <a:pt x="9" y="35"/>
                    <a:pt x="10" y="35"/>
                  </a:cubicBezTo>
                  <a:cubicBezTo>
                    <a:pt x="12" y="35"/>
                    <a:pt x="13" y="35"/>
                    <a:pt x="14" y="34"/>
                  </a:cubicBezTo>
                  <a:cubicBezTo>
                    <a:pt x="15" y="34"/>
                    <a:pt x="16" y="33"/>
                    <a:pt x="17" y="33"/>
                  </a:cubicBezTo>
                  <a:cubicBezTo>
                    <a:pt x="17" y="32"/>
                    <a:pt x="18" y="32"/>
                    <a:pt x="19" y="31"/>
                  </a:cubicBezTo>
                  <a:cubicBezTo>
                    <a:pt x="19" y="30"/>
                    <a:pt x="20" y="29"/>
                    <a:pt x="20" y="28"/>
                  </a:cubicBezTo>
                  <a:cubicBezTo>
                    <a:pt x="20" y="27"/>
                    <a:pt x="21" y="26"/>
                    <a:pt x="21" y="25"/>
                  </a:cubicBezTo>
                  <a:cubicBezTo>
                    <a:pt x="21" y="24"/>
                    <a:pt x="21" y="23"/>
                    <a:pt x="21" y="21"/>
                  </a:cubicBezTo>
                  <a:cubicBezTo>
                    <a:pt x="21" y="11"/>
                    <a:pt x="21" y="11"/>
                    <a:pt x="21" y="11"/>
                  </a:cubicBezTo>
                  <a:cubicBezTo>
                    <a:pt x="21" y="10"/>
                    <a:pt x="21" y="8"/>
                    <a:pt x="20" y="7"/>
                  </a:cubicBezTo>
                  <a:cubicBezTo>
                    <a:pt x="20" y="6"/>
                    <a:pt x="19" y="5"/>
                    <a:pt x="19" y="3"/>
                  </a:cubicBezTo>
                  <a:cubicBezTo>
                    <a:pt x="18" y="2"/>
                    <a:pt x="17" y="2"/>
                    <a:pt x="15" y="1"/>
                  </a:cubicBezTo>
                  <a:cubicBezTo>
                    <a:pt x="14" y="0"/>
                    <a:pt x="12" y="0"/>
                    <a:pt x="10" y="0"/>
                  </a:cubicBezTo>
                  <a:cubicBezTo>
                    <a:pt x="9" y="0"/>
                    <a:pt x="8" y="0"/>
                    <a:pt x="7" y="0"/>
                  </a:cubicBezTo>
                  <a:cubicBezTo>
                    <a:pt x="5" y="1"/>
                    <a:pt x="4" y="1"/>
                    <a:pt x="3" y="2"/>
                  </a:cubicBezTo>
                  <a:cubicBezTo>
                    <a:pt x="3" y="3"/>
                    <a:pt x="2" y="4"/>
                    <a:pt x="1" y="5"/>
                  </a:cubicBezTo>
                  <a:cubicBezTo>
                    <a:pt x="1" y="6"/>
                    <a:pt x="1" y="7"/>
                    <a:pt x="1" y="8"/>
                  </a:cubicBezTo>
                  <a:cubicBezTo>
                    <a:pt x="0" y="9"/>
                    <a:pt x="0" y="10"/>
                    <a:pt x="0" y="11"/>
                  </a:cubicBezTo>
                  <a:cubicBezTo>
                    <a:pt x="0" y="13"/>
                    <a:pt x="0" y="15"/>
                    <a:pt x="1" y="16"/>
                  </a:cubicBezTo>
                  <a:cubicBezTo>
                    <a:pt x="1" y="17"/>
                    <a:pt x="2" y="18"/>
                    <a:pt x="3" y="19"/>
                  </a:cubicBezTo>
                  <a:cubicBezTo>
                    <a:pt x="3" y="19"/>
                    <a:pt x="4" y="20"/>
                    <a:pt x="6" y="21"/>
                  </a:cubicBezTo>
                  <a:cubicBezTo>
                    <a:pt x="7" y="21"/>
                    <a:pt x="9" y="22"/>
                    <a:pt x="11" y="21"/>
                  </a:cubicBezTo>
                  <a:cubicBezTo>
                    <a:pt x="12" y="21"/>
                    <a:pt x="13" y="21"/>
                    <a:pt x="13" y="21"/>
                  </a:cubicBezTo>
                  <a:cubicBezTo>
                    <a:pt x="14" y="21"/>
                    <a:pt x="15" y="21"/>
                    <a:pt x="15" y="21"/>
                  </a:cubicBezTo>
                  <a:cubicBezTo>
                    <a:pt x="15" y="20"/>
                    <a:pt x="16" y="20"/>
                    <a:pt x="16" y="20"/>
                  </a:cubicBezTo>
                  <a:lnTo>
                    <a:pt x="16"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63"/>
            <p:cNvSpPr>
              <a:spLocks noEditPoints="1"/>
            </p:cNvSpPr>
            <p:nvPr/>
          </p:nvSpPr>
          <p:spPr bwMode="auto">
            <a:xfrm>
              <a:off x="3675063" y="3871913"/>
              <a:ext cx="96838" cy="152400"/>
            </a:xfrm>
            <a:custGeom>
              <a:avLst/>
              <a:gdLst>
                <a:gd name="T0" fmla="*/ 18 w 23"/>
                <a:gd name="T1" fmla="*/ 20 h 36"/>
                <a:gd name="T2" fmla="*/ 17 w 23"/>
                <a:gd name="T3" fmla="*/ 24 h 36"/>
                <a:gd name="T4" fmla="*/ 16 w 23"/>
                <a:gd name="T5" fmla="*/ 28 h 36"/>
                <a:gd name="T6" fmla="*/ 14 w 23"/>
                <a:gd name="T7" fmla="*/ 30 h 36"/>
                <a:gd name="T8" fmla="*/ 11 w 23"/>
                <a:gd name="T9" fmla="*/ 31 h 36"/>
                <a:gd name="T10" fmla="*/ 8 w 23"/>
                <a:gd name="T11" fmla="*/ 30 h 36"/>
                <a:gd name="T12" fmla="*/ 6 w 23"/>
                <a:gd name="T13" fmla="*/ 28 h 36"/>
                <a:gd name="T14" fmla="*/ 5 w 23"/>
                <a:gd name="T15" fmla="*/ 24 h 36"/>
                <a:gd name="T16" fmla="*/ 4 w 23"/>
                <a:gd name="T17" fmla="*/ 18 h 36"/>
                <a:gd name="T18" fmla="*/ 4 w 23"/>
                <a:gd name="T19" fmla="*/ 15 h 36"/>
                <a:gd name="T20" fmla="*/ 5 w 23"/>
                <a:gd name="T21" fmla="*/ 12 h 36"/>
                <a:gd name="T22" fmla="*/ 6 w 23"/>
                <a:gd name="T23" fmla="*/ 8 h 36"/>
                <a:gd name="T24" fmla="*/ 8 w 23"/>
                <a:gd name="T25" fmla="*/ 6 h 36"/>
                <a:gd name="T26" fmla="*/ 11 w 23"/>
                <a:gd name="T27" fmla="*/ 5 h 36"/>
                <a:gd name="T28" fmla="*/ 14 w 23"/>
                <a:gd name="T29" fmla="*/ 6 h 36"/>
                <a:gd name="T30" fmla="*/ 16 w 23"/>
                <a:gd name="T31" fmla="*/ 8 h 36"/>
                <a:gd name="T32" fmla="*/ 17 w 23"/>
                <a:gd name="T33" fmla="*/ 12 h 36"/>
                <a:gd name="T34" fmla="*/ 18 w 23"/>
                <a:gd name="T35" fmla="*/ 17 h 36"/>
                <a:gd name="T36" fmla="*/ 18 w 23"/>
                <a:gd name="T37" fmla="*/ 20 h 36"/>
                <a:gd name="T38" fmla="*/ 22 w 23"/>
                <a:gd name="T39" fmla="*/ 15 h 36"/>
                <a:gd name="T40" fmla="*/ 22 w 23"/>
                <a:gd name="T41" fmla="*/ 10 h 36"/>
                <a:gd name="T42" fmla="*/ 20 w 23"/>
                <a:gd name="T43" fmla="*/ 6 h 36"/>
                <a:gd name="T44" fmla="*/ 18 w 23"/>
                <a:gd name="T45" fmla="*/ 3 h 36"/>
                <a:gd name="T46" fmla="*/ 14 w 23"/>
                <a:gd name="T47" fmla="*/ 1 h 36"/>
                <a:gd name="T48" fmla="*/ 11 w 23"/>
                <a:gd name="T49" fmla="*/ 0 h 36"/>
                <a:gd name="T50" fmla="*/ 7 w 23"/>
                <a:gd name="T51" fmla="*/ 1 h 36"/>
                <a:gd name="T52" fmla="*/ 4 w 23"/>
                <a:gd name="T53" fmla="*/ 4 h 36"/>
                <a:gd name="T54" fmla="*/ 1 w 23"/>
                <a:gd name="T55" fmla="*/ 7 h 36"/>
                <a:gd name="T56" fmla="*/ 0 w 23"/>
                <a:gd name="T57" fmla="*/ 11 h 36"/>
                <a:gd name="T58" fmla="*/ 0 w 23"/>
                <a:gd name="T59" fmla="*/ 15 h 36"/>
                <a:gd name="T60" fmla="*/ 0 w 23"/>
                <a:gd name="T61" fmla="*/ 20 h 36"/>
                <a:gd name="T62" fmla="*/ 0 w 23"/>
                <a:gd name="T63" fmla="*/ 25 h 36"/>
                <a:gd name="T64" fmla="*/ 1 w 23"/>
                <a:gd name="T65" fmla="*/ 29 h 36"/>
                <a:gd name="T66" fmla="*/ 3 w 23"/>
                <a:gd name="T67" fmla="*/ 32 h 36"/>
                <a:gd name="T68" fmla="*/ 7 w 23"/>
                <a:gd name="T69" fmla="*/ 35 h 36"/>
                <a:gd name="T70" fmla="*/ 11 w 23"/>
                <a:gd name="T71" fmla="*/ 36 h 36"/>
                <a:gd name="T72" fmla="*/ 15 w 23"/>
                <a:gd name="T73" fmla="*/ 35 h 36"/>
                <a:gd name="T74" fmla="*/ 18 w 23"/>
                <a:gd name="T75" fmla="*/ 33 h 36"/>
                <a:gd name="T76" fmla="*/ 20 w 23"/>
                <a:gd name="T77" fmla="*/ 31 h 36"/>
                <a:gd name="T78" fmla="*/ 22 w 23"/>
                <a:gd name="T79" fmla="*/ 27 h 36"/>
                <a:gd name="T80" fmla="*/ 22 w 23"/>
                <a:gd name="T81" fmla="*/ 23 h 36"/>
                <a:gd name="T82" fmla="*/ 23 w 23"/>
                <a:gd name="T83" fmla="*/ 20 h 36"/>
                <a:gd name="T84" fmla="*/ 22 w 23"/>
                <a:gd name="T85" fmla="*/ 1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 h="36">
                  <a:moveTo>
                    <a:pt x="18" y="20"/>
                  </a:moveTo>
                  <a:cubicBezTo>
                    <a:pt x="18" y="21"/>
                    <a:pt x="18" y="22"/>
                    <a:pt x="17" y="24"/>
                  </a:cubicBezTo>
                  <a:cubicBezTo>
                    <a:pt x="17" y="25"/>
                    <a:pt x="17" y="27"/>
                    <a:pt x="16" y="28"/>
                  </a:cubicBezTo>
                  <a:cubicBezTo>
                    <a:pt x="16" y="29"/>
                    <a:pt x="15" y="30"/>
                    <a:pt x="14" y="30"/>
                  </a:cubicBezTo>
                  <a:cubicBezTo>
                    <a:pt x="13" y="31"/>
                    <a:pt x="12" y="31"/>
                    <a:pt x="11" y="31"/>
                  </a:cubicBezTo>
                  <a:cubicBezTo>
                    <a:pt x="10" y="31"/>
                    <a:pt x="9" y="31"/>
                    <a:pt x="8" y="30"/>
                  </a:cubicBezTo>
                  <a:cubicBezTo>
                    <a:pt x="7" y="29"/>
                    <a:pt x="6" y="29"/>
                    <a:pt x="6" y="28"/>
                  </a:cubicBezTo>
                  <a:cubicBezTo>
                    <a:pt x="5" y="27"/>
                    <a:pt x="5" y="25"/>
                    <a:pt x="5" y="24"/>
                  </a:cubicBezTo>
                  <a:cubicBezTo>
                    <a:pt x="4" y="22"/>
                    <a:pt x="4" y="21"/>
                    <a:pt x="4" y="18"/>
                  </a:cubicBezTo>
                  <a:cubicBezTo>
                    <a:pt x="4" y="17"/>
                    <a:pt x="4" y="16"/>
                    <a:pt x="4" y="15"/>
                  </a:cubicBezTo>
                  <a:cubicBezTo>
                    <a:pt x="4" y="14"/>
                    <a:pt x="4" y="13"/>
                    <a:pt x="5" y="12"/>
                  </a:cubicBezTo>
                  <a:cubicBezTo>
                    <a:pt x="5" y="11"/>
                    <a:pt x="5" y="10"/>
                    <a:pt x="6" y="8"/>
                  </a:cubicBezTo>
                  <a:cubicBezTo>
                    <a:pt x="6" y="7"/>
                    <a:pt x="7" y="7"/>
                    <a:pt x="8" y="6"/>
                  </a:cubicBezTo>
                  <a:cubicBezTo>
                    <a:pt x="9" y="5"/>
                    <a:pt x="10" y="5"/>
                    <a:pt x="11" y="5"/>
                  </a:cubicBezTo>
                  <a:cubicBezTo>
                    <a:pt x="12" y="5"/>
                    <a:pt x="13" y="6"/>
                    <a:pt x="14" y="6"/>
                  </a:cubicBezTo>
                  <a:cubicBezTo>
                    <a:pt x="15" y="7"/>
                    <a:pt x="15" y="7"/>
                    <a:pt x="16" y="8"/>
                  </a:cubicBezTo>
                  <a:cubicBezTo>
                    <a:pt x="17" y="9"/>
                    <a:pt x="17" y="10"/>
                    <a:pt x="17" y="12"/>
                  </a:cubicBezTo>
                  <a:cubicBezTo>
                    <a:pt x="18" y="13"/>
                    <a:pt x="18" y="15"/>
                    <a:pt x="18" y="17"/>
                  </a:cubicBezTo>
                  <a:cubicBezTo>
                    <a:pt x="18" y="18"/>
                    <a:pt x="18" y="19"/>
                    <a:pt x="18" y="20"/>
                  </a:cubicBezTo>
                  <a:close/>
                  <a:moveTo>
                    <a:pt x="22" y="15"/>
                  </a:moveTo>
                  <a:cubicBezTo>
                    <a:pt x="22" y="13"/>
                    <a:pt x="22" y="12"/>
                    <a:pt x="22" y="10"/>
                  </a:cubicBezTo>
                  <a:cubicBezTo>
                    <a:pt x="22" y="9"/>
                    <a:pt x="21" y="7"/>
                    <a:pt x="20" y="6"/>
                  </a:cubicBezTo>
                  <a:cubicBezTo>
                    <a:pt x="20" y="5"/>
                    <a:pt x="19" y="4"/>
                    <a:pt x="18" y="3"/>
                  </a:cubicBezTo>
                  <a:cubicBezTo>
                    <a:pt x="17" y="2"/>
                    <a:pt x="16" y="1"/>
                    <a:pt x="14" y="1"/>
                  </a:cubicBezTo>
                  <a:cubicBezTo>
                    <a:pt x="13" y="1"/>
                    <a:pt x="12" y="0"/>
                    <a:pt x="11" y="0"/>
                  </a:cubicBezTo>
                  <a:cubicBezTo>
                    <a:pt x="10" y="0"/>
                    <a:pt x="8" y="1"/>
                    <a:pt x="7" y="1"/>
                  </a:cubicBezTo>
                  <a:cubicBezTo>
                    <a:pt x="5" y="2"/>
                    <a:pt x="4" y="3"/>
                    <a:pt x="4" y="4"/>
                  </a:cubicBezTo>
                  <a:cubicBezTo>
                    <a:pt x="3" y="5"/>
                    <a:pt x="2" y="6"/>
                    <a:pt x="1" y="7"/>
                  </a:cubicBezTo>
                  <a:cubicBezTo>
                    <a:pt x="1" y="8"/>
                    <a:pt x="0" y="10"/>
                    <a:pt x="0" y="11"/>
                  </a:cubicBezTo>
                  <a:cubicBezTo>
                    <a:pt x="0" y="13"/>
                    <a:pt x="0" y="14"/>
                    <a:pt x="0" y="15"/>
                  </a:cubicBezTo>
                  <a:cubicBezTo>
                    <a:pt x="0" y="16"/>
                    <a:pt x="0" y="18"/>
                    <a:pt x="0" y="20"/>
                  </a:cubicBezTo>
                  <a:cubicBezTo>
                    <a:pt x="0" y="22"/>
                    <a:pt x="0" y="23"/>
                    <a:pt x="0" y="25"/>
                  </a:cubicBezTo>
                  <a:cubicBezTo>
                    <a:pt x="0" y="26"/>
                    <a:pt x="1" y="28"/>
                    <a:pt x="1" y="29"/>
                  </a:cubicBezTo>
                  <a:cubicBezTo>
                    <a:pt x="2" y="30"/>
                    <a:pt x="3" y="31"/>
                    <a:pt x="3" y="32"/>
                  </a:cubicBezTo>
                  <a:cubicBezTo>
                    <a:pt x="4" y="34"/>
                    <a:pt x="5" y="34"/>
                    <a:pt x="7" y="35"/>
                  </a:cubicBezTo>
                  <a:cubicBezTo>
                    <a:pt x="8" y="35"/>
                    <a:pt x="10" y="36"/>
                    <a:pt x="11" y="36"/>
                  </a:cubicBezTo>
                  <a:cubicBezTo>
                    <a:pt x="13" y="36"/>
                    <a:pt x="14" y="35"/>
                    <a:pt x="15" y="35"/>
                  </a:cubicBezTo>
                  <a:cubicBezTo>
                    <a:pt x="16" y="35"/>
                    <a:pt x="17" y="34"/>
                    <a:pt x="18" y="33"/>
                  </a:cubicBezTo>
                  <a:cubicBezTo>
                    <a:pt x="19" y="33"/>
                    <a:pt x="20" y="32"/>
                    <a:pt x="20" y="31"/>
                  </a:cubicBezTo>
                  <a:cubicBezTo>
                    <a:pt x="21" y="30"/>
                    <a:pt x="21" y="28"/>
                    <a:pt x="22" y="27"/>
                  </a:cubicBezTo>
                  <a:cubicBezTo>
                    <a:pt x="22" y="26"/>
                    <a:pt x="22" y="25"/>
                    <a:pt x="22" y="23"/>
                  </a:cubicBezTo>
                  <a:cubicBezTo>
                    <a:pt x="22" y="21"/>
                    <a:pt x="23" y="20"/>
                    <a:pt x="23" y="20"/>
                  </a:cubicBezTo>
                  <a:cubicBezTo>
                    <a:pt x="23" y="18"/>
                    <a:pt x="23" y="16"/>
                    <a:pt x="2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a:prstGeom prst="rect">
            <a:avLst/>
          </a:prstGeo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41DD49D-6F13-4BA2-882B-44EDCDA1BD69}" type="datetimeFigureOut">
              <a:rPr lang="zh-CN" altLang="en-US" smtClean="0"/>
              <a:t>2023/2/27</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0CB430E-9F2C-4754-B177-806199001BE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0555" y="2046678"/>
            <a:ext cx="10811469" cy="1938992"/>
          </a:xfrm>
          <a:prstGeom prst="rect">
            <a:avLst/>
          </a:prstGeom>
          <a:noFill/>
        </p:spPr>
        <p:txBody>
          <a:bodyPr wrap="square" rtlCol="0">
            <a:spAutoFit/>
          </a:bodyPr>
          <a:lstStyle/>
          <a:p>
            <a:pPr algn="ctr"/>
            <a:endParaRPr lang="en-US" altLang="zh-CN" sz="4000" b="1" dirty="0">
              <a:solidFill>
                <a:schemeClr val="bg1"/>
              </a:solidFill>
              <a:latin typeface="微软雅黑" panose="020B0503020204020204" pitchFamily="34" charset="-122"/>
              <a:ea typeface="微软雅黑" panose="020B0503020204020204" pitchFamily="34" charset="-122"/>
            </a:endParaRPr>
          </a:p>
          <a:p>
            <a:pPr algn="r"/>
            <a:endParaRPr lang="en-US" altLang="zh-CN" sz="4000" b="1" dirty="0">
              <a:solidFill>
                <a:schemeClr val="bg1"/>
              </a:solidFill>
              <a:latin typeface="微软雅黑" panose="020B0503020204020204" pitchFamily="34" charset="-122"/>
              <a:ea typeface="微软雅黑" panose="020B0503020204020204" pitchFamily="34" charset="-122"/>
            </a:endParaRPr>
          </a:p>
          <a:p>
            <a:pPr algn="r"/>
            <a:r>
              <a:rPr lang="en-US" altLang="zh-CN" sz="4000" b="1" dirty="0" smtClean="0">
                <a:solidFill>
                  <a:schemeClr val="bg1"/>
                </a:solidFill>
                <a:latin typeface="微软雅黑" panose="020B0503020204020204" pitchFamily="34" charset="-122"/>
                <a:ea typeface="微软雅黑" panose="020B0503020204020204" pitchFamily="34" charset="-122"/>
              </a:rPr>
              <a:t>——</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781665" y="1755058"/>
            <a:ext cx="10589341" cy="706755"/>
          </a:xfrm>
          <a:prstGeom prst="rect">
            <a:avLst/>
          </a:prstGeom>
          <a:noFill/>
        </p:spPr>
        <p:txBody>
          <a:bodyPr wrap="square" rtlCol="0">
            <a:spAutoFit/>
          </a:bodyPr>
          <a:lstStyle/>
          <a:p>
            <a:r>
              <a:rPr lang="en-US" sz="4000" dirty="0" smtClean="0">
                <a:solidFill>
                  <a:srgbClr val="FFFF00"/>
                </a:solidFill>
                <a:latin typeface="Times New Roman" panose="02020603050405020304" pitchFamily="18" charset="0"/>
                <a:cs typeface="Times New Roman" panose="02020603050405020304" pitchFamily="18" charset="0"/>
              </a:rPr>
              <a:t> </a:t>
            </a:r>
            <a:r>
              <a:rPr lang="en-US" sz="4000" dirty="0" smtClean="0">
                <a:solidFill>
                  <a:srgbClr val="FFFF00"/>
                </a:solidFill>
                <a:latin typeface="Times New Roman" panose="02020603050405020304" pitchFamily="18" charset="0"/>
                <a:cs typeface="Times New Roman" panose="02020603050405020304" pitchFamily="18" charset="0"/>
              </a:rPr>
              <a:t>2. </a:t>
            </a:r>
            <a:r>
              <a:rPr lang="en-US" sz="4000" dirty="0" smtClean="0">
                <a:solidFill>
                  <a:srgbClr val="FFFF00"/>
                </a:solidFill>
                <a:latin typeface="Times New Roman" panose="02020603050405020304" pitchFamily="18" charset="0"/>
                <a:cs typeface="Times New Roman" panose="02020603050405020304" pitchFamily="18" charset="0"/>
              </a:rPr>
              <a:t>Stylistic Features of Scientific Literature </a:t>
            </a:r>
            <a:endParaRPr lang="en-US" sz="4000" dirty="0">
              <a:solidFill>
                <a:srgbClr val="FFFF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280650" cy="441325"/>
          </a:xfrm>
        </p:spPr>
        <p:txBody>
          <a:bodyPr/>
          <a:lstStyle/>
          <a:p>
            <a:r>
              <a:rPr lang="en-US" dirty="0"/>
              <a:t> </a:t>
            </a:r>
            <a:r>
              <a:rPr lang="en-US" dirty="0" smtClean="0"/>
              <a:t>4.  </a:t>
            </a:r>
            <a:r>
              <a:rPr lang="en-US" dirty="0"/>
              <a:t>Use of Questions in Scientific Research Articles</a:t>
            </a:r>
          </a:p>
        </p:txBody>
      </p:sp>
      <p:sp>
        <p:nvSpPr>
          <p:cNvPr id="3" name="文本占位符 2"/>
          <p:cNvSpPr>
            <a:spLocks noGrp="1"/>
          </p:cNvSpPr>
          <p:nvPr>
            <p:ph type="body" sz="quarter" idx="11"/>
          </p:nvPr>
        </p:nvSpPr>
        <p:spPr>
          <a:xfrm>
            <a:off x="689712" y="1572133"/>
            <a:ext cx="10887772" cy="403224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The use of questions in </a:t>
            </a:r>
            <a:r>
              <a:rPr lang="en-US" sz="3200" dirty="0">
                <a:latin typeface="Times New Roman" panose="02020603050405020304" pitchFamily="18" charset="0"/>
                <a:cs typeface="Times New Roman" panose="02020603050405020304" pitchFamily="18" charset="0"/>
              </a:rPr>
              <a:t>the organization of discourse is a very strong rhetorical device because it enables the writer to catch the readers’ quick response and to make up their minds for the follow up. Questions are used to arouse readers’ interest as discourse organizers. </a:t>
            </a:r>
          </a:p>
        </p:txBody>
      </p:sp>
    </p:spTree>
    <p:extLst>
      <p:ext uri="{BB962C8B-B14F-4D97-AF65-F5344CB8AC3E}">
        <p14:creationId xmlns:p14="http://schemas.microsoft.com/office/powerpoint/2010/main" val="19247458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280650" cy="441325"/>
          </a:xfrm>
        </p:spPr>
        <p:txBody>
          <a:bodyPr/>
          <a:lstStyle/>
          <a:p>
            <a:r>
              <a:rPr lang="en-US" dirty="0"/>
              <a:t> </a:t>
            </a:r>
            <a:r>
              <a:rPr lang="en-US" dirty="0" smtClean="0"/>
              <a:t> </a:t>
            </a:r>
            <a:endParaRPr lang="en-US" dirty="0"/>
          </a:p>
        </p:txBody>
      </p:sp>
      <p:sp>
        <p:nvSpPr>
          <p:cNvPr id="3" name="文本占位符 2"/>
          <p:cNvSpPr>
            <a:spLocks noGrp="1"/>
          </p:cNvSpPr>
          <p:nvPr>
            <p:ph type="body" sz="quarter" idx="11"/>
          </p:nvPr>
        </p:nvSpPr>
        <p:spPr>
          <a:xfrm>
            <a:off x="689712" y="1098550"/>
            <a:ext cx="10887772" cy="4505827"/>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1) Who has the right to know of an individual’s genetic make up? And what use may be made of this </a:t>
            </a:r>
            <a:r>
              <a:rPr lang="en-US" sz="3200" dirty="0">
                <a:latin typeface="Times New Roman" panose="02020603050405020304" pitchFamily="18" charset="0"/>
                <a:cs typeface="Times New Roman" panose="02020603050405020304" pitchFamily="18" charset="0"/>
              </a:rPr>
              <a:t>knowledge? (BMJ) </a:t>
            </a:r>
            <a:r>
              <a:rPr lang="en-US" sz="3200" dirty="0" smtClean="0">
                <a:latin typeface="Times New Roman" panose="02020603050405020304" pitchFamily="18" charset="0"/>
                <a:cs typeface="Times New Roman" panose="02020603050405020304" pitchFamily="18" charset="0"/>
              </a:rPr>
              <a:t>(British Medical Journal </a:t>
            </a:r>
            <a:r>
              <a:rPr lang="zh-CN" altLang="en-US" sz="3200" dirty="0" smtClean="0">
                <a:latin typeface="Times New Roman" panose="02020603050405020304" pitchFamily="18" charset="0"/>
                <a:cs typeface="Times New Roman" panose="02020603050405020304" pitchFamily="18" charset="0"/>
              </a:rPr>
              <a:t>英国医学杂志</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2) Should we add laws against discrimination on the grounds of genetic </a:t>
            </a:r>
            <a:r>
              <a:rPr lang="en-US" sz="3200" dirty="0" smtClean="0">
                <a:latin typeface="Times New Roman" panose="02020603050405020304" pitchFamily="18" charset="0"/>
                <a:cs typeface="Times New Roman" panose="02020603050405020304" pitchFamily="18" charset="0"/>
              </a:rPr>
              <a:t>make-up </a:t>
            </a:r>
            <a:r>
              <a:rPr lang="en-US" sz="3200" dirty="0">
                <a:latin typeface="Times New Roman" panose="02020603050405020304" pitchFamily="18" charset="0"/>
                <a:cs typeface="Times New Roman" panose="02020603050405020304" pitchFamily="18" charset="0"/>
              </a:rPr>
              <a:t>to these against discrimination on the grounds of race, religion and gender? (</a:t>
            </a:r>
            <a:r>
              <a:rPr lang="en-US" sz="3200" i="1" dirty="0">
                <a:latin typeface="Times New Roman" panose="02020603050405020304" pitchFamily="18" charset="0"/>
                <a:cs typeface="Times New Roman" panose="02020603050405020304" pitchFamily="18" charset="0"/>
              </a:rPr>
              <a:t>The Lancet</a:t>
            </a:r>
            <a:r>
              <a:rPr lang="en-US" sz="3200" dirty="0">
                <a:latin typeface="Times New Roman" panose="02020603050405020304" pitchFamily="18" charset="0"/>
                <a:cs typeface="Times New Roman" panose="02020603050405020304" pitchFamily="18" charset="0"/>
              </a:rPr>
              <a:t>) </a:t>
            </a:r>
            <a:r>
              <a:rPr lang="zh-CN" altLang="en-US" sz="3200" dirty="0" smtClean="0">
                <a:latin typeface="Times New Roman" panose="02020603050405020304" pitchFamily="18" charset="0"/>
                <a:cs typeface="Times New Roman" panose="02020603050405020304" pitchFamily="18" charset="0"/>
              </a:rPr>
              <a:t>（柳叶刀）</a:t>
            </a:r>
            <a:endParaRPr lang="en-US" sz="3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(3)</a:t>
            </a:r>
            <a:r>
              <a:rPr lang="en-US" sz="3200" dirty="0">
                <a:latin typeface="Times New Roman" panose="02020603050405020304" pitchFamily="18" charset="0"/>
                <a:cs typeface="Times New Roman" panose="02020603050405020304" pitchFamily="18" charset="0"/>
              </a:rPr>
              <a:t>If mothers have the right to bear children with AIDS, why can they not choose to have a genetic </a:t>
            </a:r>
            <a:r>
              <a:rPr lang="en-US" sz="3200" dirty="0" smtClean="0">
                <a:latin typeface="Times New Roman" panose="02020603050405020304" pitchFamily="18" charset="0"/>
                <a:cs typeface="Times New Roman" panose="02020603050405020304" pitchFamily="18" charset="0"/>
              </a:rPr>
              <a:t>defect connected </a:t>
            </a:r>
            <a:r>
              <a:rPr lang="en-US" sz="3200" dirty="0">
                <a:latin typeface="Times New Roman" panose="02020603050405020304" pitchFamily="18" charset="0"/>
                <a:cs typeface="Times New Roman" panose="02020603050405020304" pitchFamily="18" charset="0"/>
              </a:rPr>
              <a:t>and so to pass it on to their children? (</a:t>
            </a:r>
            <a:r>
              <a:rPr lang="en-US" sz="3200" i="1" dirty="0">
                <a:latin typeface="Times New Roman" panose="02020603050405020304" pitchFamily="18" charset="0"/>
                <a:cs typeface="Times New Roman" panose="02020603050405020304" pitchFamily="18" charset="0"/>
              </a:rPr>
              <a:t>The Lancet</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1001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 Stylistic features</a:t>
            </a:r>
            <a:endParaRPr lang="en-US" dirty="0"/>
          </a:p>
        </p:txBody>
      </p:sp>
      <p:sp>
        <p:nvSpPr>
          <p:cNvPr id="3" name="文本占位符 2"/>
          <p:cNvSpPr>
            <a:spLocks noGrp="1"/>
          </p:cNvSpPr>
          <p:nvPr>
            <p:ph type="body" sz="quarter" idx="11"/>
          </p:nvPr>
        </p:nvSpPr>
        <p:spPr>
          <a:xfrm>
            <a:off x="689712" y="1203433"/>
            <a:ext cx="9993156" cy="5001424"/>
          </a:xfrm>
        </p:spPr>
        <p:txBody>
          <a:bodyPr/>
          <a:lstStyle/>
          <a:p>
            <a:r>
              <a:rPr lang="en-US" sz="3200" dirty="0" smtClean="0"/>
              <a:t>1.</a:t>
            </a:r>
            <a:r>
              <a:rPr lang="en-US" sz="3200" dirty="0" smtClean="0">
                <a:latin typeface="+mn-ea"/>
                <a:cs typeface="Times New Roman" panose="02020603050405020304" pitchFamily="18" charset="0"/>
                <a:sym typeface="+mn-ea"/>
              </a:rPr>
              <a:t>A</a:t>
            </a:r>
            <a:r>
              <a:rPr lang="en-US" altLang="zh-CN" sz="3200" dirty="0" smtClean="0">
                <a:latin typeface="+mn-ea"/>
                <a:cs typeface="Times New Roman" panose="02020603050405020304" pitchFamily="18" charset="0"/>
                <a:sym typeface="+mn-ea"/>
              </a:rPr>
              <a:t>ccurate precise and Objective</a:t>
            </a:r>
            <a:endParaRPr lang="en-US" sz="3200" dirty="0" smtClean="0"/>
          </a:p>
          <a:p>
            <a:r>
              <a:rPr lang="en-US" sz="3200" dirty="0"/>
              <a:t>2</a:t>
            </a:r>
            <a:r>
              <a:rPr lang="en-US" sz="3200" dirty="0" smtClean="0"/>
              <a:t>. Formal, concise and direct</a:t>
            </a:r>
          </a:p>
          <a:p>
            <a:r>
              <a:rPr lang="en-US" sz="3200" dirty="0"/>
              <a:t>3</a:t>
            </a:r>
            <a:r>
              <a:rPr lang="en-US" sz="3200" dirty="0" smtClean="0"/>
              <a:t>. Use of non-verbal language</a:t>
            </a:r>
          </a:p>
          <a:p>
            <a:r>
              <a:rPr lang="en-US" sz="3200" dirty="0"/>
              <a:t>4</a:t>
            </a:r>
            <a:r>
              <a:rPr lang="en-US" sz="3200" dirty="0" smtClean="0"/>
              <a:t>. </a:t>
            </a:r>
            <a:r>
              <a:rPr lang="en-US" sz="3200" dirty="0"/>
              <a:t>Use of Questions in Scientific Research </a:t>
            </a:r>
            <a:r>
              <a:rPr lang="en-US" sz="3200" dirty="0" smtClean="0"/>
              <a:t>Articles</a:t>
            </a:r>
          </a:p>
          <a:p>
            <a:endParaRPr lang="en-US" sz="2800" dirty="0"/>
          </a:p>
        </p:txBody>
      </p:sp>
    </p:spTree>
    <p:extLst>
      <p:ext uri="{BB962C8B-B14F-4D97-AF65-F5344CB8AC3E}">
        <p14:creationId xmlns:p14="http://schemas.microsoft.com/office/powerpoint/2010/main" val="4099803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4877435" y="2769171"/>
            <a:ext cx="6637655" cy="1183659"/>
            <a:chOff x="5675695" y="4290077"/>
            <a:chExt cx="6044150" cy="434926"/>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301331" y="4415397"/>
              <a:ext cx="5418514" cy="184714"/>
            </a:xfrm>
            <a:prstGeom prst="rect">
              <a:avLst/>
            </a:prstGeom>
            <a:noFill/>
          </p:spPr>
          <p:txBody>
            <a:bodyPr wrap="square" rtlCol="0">
              <a:spAutoFit/>
            </a:bodyPr>
            <a:lstStyle/>
            <a:p>
              <a:pPr>
                <a:lnSpc>
                  <a:spcPts val="3200"/>
                </a:lnSpc>
                <a:spcBef>
                  <a:spcPts val="600"/>
                </a:spcBef>
                <a:spcAft>
                  <a:spcPts val="1200"/>
                </a:spcAft>
              </a:pPr>
              <a:r>
                <a:rPr lang="en-US" altLang="zh-CN" sz="3200" b="1" dirty="0" smtClean="0">
                  <a:latin typeface="Times New Roman" panose="02020603050405020304" pitchFamily="18" charset="0"/>
                  <a:ea typeface="微软雅黑" panose="020B0503020204020204" pitchFamily="34" charset="-122"/>
                  <a:cs typeface="Times New Roman" panose="02020603050405020304" pitchFamily="18" charset="0"/>
                </a:rPr>
                <a:t>2. lexical Features</a:t>
              </a: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a:stretch>
            <a:fillRect/>
          </a:stretch>
        </p:blipFill>
        <p:spPr>
          <a:xfrm>
            <a:off x="7014210" y="4418965"/>
            <a:ext cx="1905000" cy="1586230"/>
          </a:xfrm>
          <a:prstGeom prst="rect">
            <a:avLst/>
          </a:prstGeom>
        </p:spPr>
      </p:pic>
    </p:spTree>
    <p:extLst>
      <p:ext uri="{BB962C8B-B14F-4D97-AF65-F5344CB8AC3E}">
        <p14:creationId xmlns:p14="http://schemas.microsoft.com/office/powerpoint/2010/main" val="3094197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472496" y="1759396"/>
            <a:ext cx="5565918" cy="913070"/>
            <a:chOff x="5675695" y="2064196"/>
            <a:chExt cx="5565918" cy="913070"/>
          </a:xfrm>
        </p:grpSpPr>
        <p:sp>
          <p:nvSpPr>
            <p:cNvPr id="38" name="椭圆 37"/>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p:cNvSpPr txBox="1"/>
            <p:nvPr/>
          </p:nvSpPr>
          <p:spPr>
            <a:xfrm>
              <a:off x="6259195" y="2064196"/>
              <a:ext cx="4982418" cy="913070"/>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2.1 Technical and scientific jargon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（行话，术语）（</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TSJ</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2" name="Freeform 7"/>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472496" y="2781319"/>
            <a:ext cx="6381167" cy="502702"/>
            <a:chOff x="5675695" y="3167582"/>
            <a:chExt cx="6381167" cy="663078"/>
          </a:xfrm>
        </p:grpSpPr>
        <p:sp>
          <p:nvSpPr>
            <p:cNvPr id="44" name="椭圆 43"/>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p:cNvSpPr txBox="1"/>
            <p:nvPr/>
          </p:nvSpPr>
          <p:spPr>
            <a:xfrm>
              <a:off x="6259195" y="3167582"/>
              <a:ext cx="5797667" cy="663078"/>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2.2 Nominalization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（名词化）</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6"/>
            <p:cNvSpPr>
              <a:spLocks noEditPoints="1"/>
            </p:cNvSpPr>
            <p:nvPr/>
          </p:nvSpPr>
          <p:spPr bwMode="auto">
            <a:xfrm>
              <a:off x="5893158" y="3526247"/>
              <a:ext cx="156299" cy="106461"/>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8" name="Freeform 7"/>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5472496" y="3575700"/>
            <a:ext cx="6058027" cy="502702"/>
            <a:chOff x="5675695" y="4270968"/>
            <a:chExt cx="6058027" cy="502702"/>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259195" y="4270968"/>
              <a:ext cx="5474527" cy="502702"/>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2.3 Hedging (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模糊陈述）</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5134511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Technical and scientific </a:t>
            </a:r>
            <a:r>
              <a:rPr lang="en-US" altLang="zh-CN" dirty="0" smtClean="0">
                <a:latin typeface="Times New Roman" panose="02020603050405020304" pitchFamily="18" charset="0"/>
                <a:cs typeface="Times New Roman" panose="02020603050405020304" pitchFamily="18" charset="0"/>
              </a:rPr>
              <a:t>jargon (STJ)</a:t>
            </a:r>
            <a:endParaRPr lang="zh-CN" altLang="en-US" dirty="0"/>
          </a:p>
        </p:txBody>
      </p:sp>
      <p:sp>
        <p:nvSpPr>
          <p:cNvPr id="3" name="文本占位符 2"/>
          <p:cNvSpPr>
            <a:spLocks noGrp="1"/>
          </p:cNvSpPr>
          <p:nvPr>
            <p:ph type="body" sz="quarter" idx="11"/>
          </p:nvPr>
        </p:nvSpPr>
        <p:spPr>
          <a:xfrm>
            <a:off x="689712" y="1203433"/>
            <a:ext cx="10550717" cy="5106751"/>
          </a:xfrm>
        </p:spPr>
        <p:txBody>
          <a:bodyPr/>
          <a:lstStyle/>
          <a:p>
            <a:r>
              <a:rPr lang="en-US" sz="3200" dirty="0">
                <a:latin typeface="+mn-lt"/>
                <a:cs typeface="Times New Roman" panose="02020603050405020304" pitchFamily="18" charset="0"/>
              </a:rPr>
              <a:t>Although function words and general words constitute the largest part of scientific literature vocabulary, the frequent use of ST words in EST and the complicated way that they vary in formation, meaning and use still form a remarkable feature of scientific literature. </a:t>
            </a:r>
          </a:p>
          <a:p>
            <a:r>
              <a:rPr lang="en-US" altLang="zh-CN" sz="3200" dirty="0" smtClean="0">
                <a:latin typeface="+mn-lt"/>
              </a:rPr>
              <a:t>1</a:t>
            </a:r>
            <a:r>
              <a:rPr lang="en-US" altLang="zh-CN" sz="3200" dirty="0" smtClean="0">
                <a:latin typeface="+mn-lt"/>
              </a:rPr>
              <a:t>. What is TSJ?</a:t>
            </a:r>
          </a:p>
          <a:p>
            <a:r>
              <a:rPr lang="en-US" altLang="zh-CN" sz="3200" dirty="0" smtClean="0">
                <a:latin typeface="+mn-lt"/>
              </a:rPr>
              <a:t>TSJ is a type of language that is used in the technical and scientific field, and may not be well understood outside of it.</a:t>
            </a:r>
          </a:p>
          <a:p>
            <a:endParaRPr lang="zh-CN" altLang="en-US" dirty="0"/>
          </a:p>
        </p:txBody>
      </p:sp>
    </p:spTree>
    <p:extLst>
      <p:ext uri="{BB962C8B-B14F-4D97-AF65-F5344CB8AC3E}">
        <p14:creationId xmlns:p14="http://schemas.microsoft.com/office/powerpoint/2010/main" val="149409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10729137" cy="5130460"/>
          </a:xfrm>
        </p:spPr>
        <p:txBody>
          <a:bodyPr/>
          <a:lstStyle/>
          <a:p>
            <a:r>
              <a:rPr lang="en-US" altLang="zh-CN" sz="3200" dirty="0"/>
              <a:t>2. Classification</a:t>
            </a:r>
          </a:p>
          <a:p>
            <a:r>
              <a:rPr lang="en-US" altLang="zh-CN" sz="3200" dirty="0"/>
              <a:t>According to the degree of “</a:t>
            </a:r>
            <a:r>
              <a:rPr lang="en-US" altLang="zh-CN" sz="3200" dirty="0" err="1"/>
              <a:t>technicalness</a:t>
            </a:r>
            <a:r>
              <a:rPr lang="en-US" altLang="zh-CN" sz="3200" dirty="0"/>
              <a:t>”</a:t>
            </a:r>
          </a:p>
          <a:p>
            <a:pPr marL="457200" indent="-457200">
              <a:buAutoNum type="arabicParenBoth"/>
            </a:pPr>
            <a:r>
              <a:rPr lang="en-US" altLang="zh-CN" sz="3200" dirty="0"/>
              <a:t>General TSJ </a:t>
            </a:r>
            <a:r>
              <a:rPr lang="zh-CN" altLang="en-US" sz="3200" dirty="0" smtClean="0"/>
              <a:t>（通用的）</a:t>
            </a:r>
            <a:r>
              <a:rPr lang="en-US" altLang="zh-CN" sz="3200" dirty="0" smtClean="0"/>
              <a:t>and </a:t>
            </a:r>
            <a:r>
              <a:rPr lang="en-US" altLang="zh-CN" sz="3200" dirty="0"/>
              <a:t>(2) specific </a:t>
            </a:r>
            <a:r>
              <a:rPr lang="en-US" altLang="zh-CN" sz="3200" dirty="0" smtClean="0"/>
              <a:t>TSJ(</a:t>
            </a:r>
            <a:r>
              <a:rPr lang="zh-CN" altLang="en-US" sz="3200" dirty="0" smtClean="0"/>
              <a:t>特定的</a:t>
            </a:r>
            <a:r>
              <a:rPr lang="en-US" altLang="zh-CN" sz="3200" dirty="0" smtClean="0"/>
              <a:t>)</a:t>
            </a:r>
            <a:endParaRPr lang="en-US" altLang="zh-CN" sz="3200" dirty="0"/>
          </a:p>
          <a:p>
            <a:r>
              <a:rPr lang="en-US" altLang="zh-CN" sz="3200" dirty="0"/>
              <a:t>General TSJ refers to the words that can be used in different fields with different meaning.</a:t>
            </a:r>
          </a:p>
          <a:p>
            <a:r>
              <a:rPr lang="en-US" altLang="zh-CN" sz="3200" dirty="0"/>
              <a:t>Specific TSJ refers to the words that are usually restricted to given field.</a:t>
            </a:r>
          </a:p>
          <a:p>
            <a:r>
              <a:rPr lang="en-US" altLang="zh-CN" sz="3200" dirty="0"/>
              <a:t>e.g.</a:t>
            </a:r>
          </a:p>
          <a:p>
            <a:endParaRPr lang="en-US" dirty="0"/>
          </a:p>
        </p:txBody>
      </p:sp>
    </p:spTree>
    <p:extLst>
      <p:ext uri="{BB962C8B-B14F-4D97-AF65-F5344CB8AC3E}">
        <p14:creationId xmlns:p14="http://schemas.microsoft.com/office/powerpoint/2010/main" val="385295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scene3d>
              <a:camera prst="orthographicFront"/>
              <a:lightRig rig="threePt" dir="t"/>
            </a:scene3d>
          </a:bodyPr>
          <a:lstStyle/>
          <a:p>
            <a:pPr>
              <a:lnSpc>
                <a:spcPct val="100000"/>
              </a:lnSpc>
            </a:pPr>
            <a:r>
              <a:rPr lang="en-US" altLang="zh-CN" dirty="0" smtClean="0">
                <a:effectLst>
                  <a:outerShdw blurRad="38100" dist="19050" dir="2700000" algn="tl" rotWithShape="0">
                    <a:schemeClr val="dk1">
                      <a:alpha val="40000"/>
                    </a:schemeClr>
                  </a:outerShdw>
                </a:effectLst>
              </a:rPr>
              <a:t>lex</a:t>
            </a:r>
            <a:r>
              <a:rPr lang="en-US" altLang="zh-CN" dirty="0" smtClean="0">
                <a:solidFill>
                  <a:schemeClr val="tx1"/>
                </a:solidFill>
                <a:effectLst>
                  <a:outerShdw blurRad="38100" dist="19050" dir="2700000" algn="tl" rotWithShape="0">
                    <a:schemeClr val="dk1">
                      <a:alpha val="40000"/>
                    </a:schemeClr>
                  </a:outerShdw>
                </a:effectLst>
              </a:rPr>
              <a:t>ical </a:t>
            </a:r>
            <a:r>
              <a:rPr lang="en-US" altLang="zh-CN" dirty="0">
                <a:solidFill>
                  <a:schemeClr val="tx1"/>
                </a:solidFill>
                <a:effectLst>
                  <a:outerShdw blurRad="38100" dist="19050" dir="2700000" algn="tl" rotWithShape="0">
                    <a:schemeClr val="dk1">
                      <a:alpha val="40000"/>
                    </a:schemeClr>
                  </a:outerShdw>
                </a:effectLst>
              </a:rPr>
              <a:t>Features</a:t>
            </a:r>
          </a:p>
        </p:txBody>
      </p:sp>
      <p:sp>
        <p:nvSpPr>
          <p:cNvPr id="4" name="文本占位符 3"/>
          <p:cNvSpPr>
            <a:spLocks noGrp="1"/>
          </p:cNvSpPr>
          <p:nvPr>
            <p:ph type="body" sz="quarter" idx="11"/>
          </p:nvPr>
        </p:nvSpPr>
        <p:spPr>
          <a:xfrm>
            <a:off x="689610" y="1216025"/>
            <a:ext cx="7360285" cy="678180"/>
          </a:xfrm>
        </p:spPr>
        <p:txBody>
          <a:bodyPr/>
          <a:lstStyle/>
          <a:p>
            <a:pPr algn="just">
              <a:lnSpc>
                <a:spcPct val="150000"/>
              </a:lnSpc>
              <a:buFont typeface="Arial" panose="020B0604020202020204" pitchFamily="34" charset="0"/>
            </a:pPr>
            <a:r>
              <a:rPr lang="en-US" altLang="zh-CN" sz="2300" dirty="0" smtClean="0">
                <a:effectLst>
                  <a:outerShdw blurRad="38100" dist="19050" dir="2700000" algn="tl" rotWithShape="0">
                    <a:schemeClr val="dk1">
                      <a:alpha val="40000"/>
                    </a:schemeClr>
                  </a:outerShdw>
                </a:effectLst>
              </a:rPr>
              <a:t>General TSJ</a:t>
            </a:r>
            <a:endParaRPr lang="en-US" altLang="zh-CN" sz="2300" dirty="0">
              <a:solidFill>
                <a:schemeClr val="tx1"/>
              </a:solidFill>
              <a:effectLst>
                <a:outerShdw blurRad="38100" dist="19050" dir="2700000" algn="tl" rotWithShape="0">
                  <a:schemeClr val="dk1">
                    <a:alpha val="40000"/>
                  </a:schemeClr>
                </a:outerShdw>
              </a:effectLst>
            </a:endParaRPr>
          </a:p>
        </p:txBody>
      </p:sp>
      <p:graphicFrame>
        <p:nvGraphicFramePr>
          <p:cNvPr id="5" name="表格 4"/>
          <p:cNvGraphicFramePr/>
          <p:nvPr>
            <p:extLst>
              <p:ext uri="{D42A27DB-BD31-4B8C-83A1-F6EECF244321}">
                <p14:modId xmlns:p14="http://schemas.microsoft.com/office/powerpoint/2010/main" val="2560788749"/>
              </p:ext>
            </p:extLst>
          </p:nvPr>
        </p:nvGraphicFramePr>
        <p:xfrm>
          <a:off x="1048216" y="2095497"/>
          <a:ext cx="9313080" cy="3524717"/>
        </p:xfrm>
        <a:graphic>
          <a:graphicData uri="http://schemas.openxmlformats.org/drawingml/2006/table">
            <a:tbl>
              <a:tblPr firstRow="1" bandRow="1">
                <a:tableStyleId>{073A0DAA-6AF3-43AB-8588-CEC1D06C72B9}</a:tableStyleId>
              </a:tblPr>
              <a:tblGrid>
                <a:gridCol w="1895607">
                  <a:extLst>
                    <a:ext uri="{9D8B030D-6E8A-4147-A177-3AD203B41FA5}">
                      <a16:colId xmlns:a16="http://schemas.microsoft.com/office/drawing/2014/main" xmlns="" val="20000"/>
                    </a:ext>
                  </a:extLst>
                </a:gridCol>
                <a:gridCol w="4313113">
                  <a:extLst>
                    <a:ext uri="{9D8B030D-6E8A-4147-A177-3AD203B41FA5}">
                      <a16:colId xmlns:a16="http://schemas.microsoft.com/office/drawing/2014/main" xmlns="" val="20001"/>
                    </a:ext>
                  </a:extLst>
                </a:gridCol>
                <a:gridCol w="3104360">
                  <a:extLst>
                    <a:ext uri="{9D8B030D-6E8A-4147-A177-3AD203B41FA5}">
                      <a16:colId xmlns:a16="http://schemas.microsoft.com/office/drawing/2014/main" xmlns="" val="20002"/>
                    </a:ext>
                  </a:extLst>
                </a:gridCol>
              </a:tblGrid>
              <a:tr h="503531">
                <a:tc>
                  <a:txBody>
                    <a:bodyPr/>
                    <a:lstStyle/>
                    <a:p>
                      <a:pPr>
                        <a:buNone/>
                      </a:pPr>
                      <a:r>
                        <a:rPr lang="en-US" altLang="zh-CN" dirty="0"/>
                        <a:t>Jargon</a:t>
                      </a:r>
                    </a:p>
                  </a:txBody>
                  <a:tcPr/>
                </a:tc>
                <a:tc>
                  <a:txBody>
                    <a:bodyPr/>
                    <a:lstStyle/>
                    <a:p>
                      <a:pPr>
                        <a:buNone/>
                      </a:pPr>
                      <a:r>
                        <a:rPr lang="en-US" altLang="zh-CN"/>
                        <a:t>Chinese meanings</a:t>
                      </a:r>
                    </a:p>
                  </a:txBody>
                  <a:tcPr/>
                </a:tc>
                <a:tc>
                  <a:txBody>
                    <a:bodyPr/>
                    <a:lstStyle/>
                    <a:p>
                      <a:pPr>
                        <a:buNone/>
                      </a:pPr>
                      <a:r>
                        <a:rPr lang="en-US" altLang="zh-CN"/>
                        <a:t>Fields</a:t>
                      </a:r>
                    </a:p>
                  </a:txBody>
                  <a:tcPr/>
                </a:tc>
                <a:extLst>
                  <a:ext uri="{0D108BD9-81ED-4DB2-BD59-A6C34878D82A}">
                    <a16:rowId xmlns:a16="http://schemas.microsoft.com/office/drawing/2014/main" xmlns="" val="10000"/>
                  </a:ext>
                </a:extLst>
              </a:tr>
              <a:tr h="503531">
                <a:tc>
                  <a:txBody>
                    <a:bodyPr/>
                    <a:lstStyle/>
                    <a:p>
                      <a:pPr>
                        <a:buNone/>
                      </a:pPr>
                      <a:r>
                        <a:rPr lang="en-US" altLang="zh-CN"/>
                        <a:t>induce</a:t>
                      </a:r>
                    </a:p>
                  </a:txBody>
                  <a:tcPr/>
                </a:tc>
                <a:tc>
                  <a:txBody>
                    <a:bodyPr/>
                    <a:lstStyle/>
                    <a:p>
                      <a:pPr>
                        <a:buNone/>
                      </a:pPr>
                      <a:r>
                        <a:rPr lang="zh-CN" altLang="en-US"/>
                        <a:t>诱发</a:t>
                      </a:r>
                    </a:p>
                  </a:txBody>
                  <a:tcPr/>
                </a:tc>
                <a:tc>
                  <a:txBody>
                    <a:bodyPr/>
                    <a:lstStyle/>
                    <a:p>
                      <a:pPr>
                        <a:buNone/>
                      </a:pPr>
                      <a:r>
                        <a:rPr lang="en-US" altLang="zh-CN"/>
                        <a:t>psychology</a:t>
                      </a:r>
                    </a:p>
                  </a:txBody>
                  <a:tcPr/>
                </a:tc>
                <a:extLst>
                  <a:ext uri="{0D108BD9-81ED-4DB2-BD59-A6C34878D82A}">
                    <a16:rowId xmlns:a16="http://schemas.microsoft.com/office/drawing/2014/main" xmlns="" val="10001"/>
                  </a:ext>
                </a:extLst>
              </a:tr>
              <a:tr h="503531">
                <a:tc>
                  <a:txBody>
                    <a:bodyPr/>
                    <a:lstStyle/>
                    <a:p>
                      <a:pPr>
                        <a:buNone/>
                      </a:pPr>
                      <a:endParaRPr lang="zh-CN" altLang="en-US"/>
                    </a:p>
                  </a:txBody>
                  <a:tcPr/>
                </a:tc>
                <a:tc>
                  <a:txBody>
                    <a:bodyPr/>
                    <a:lstStyle/>
                    <a:p>
                      <a:pPr>
                        <a:buNone/>
                      </a:pPr>
                      <a:r>
                        <a:rPr lang="zh-CN" altLang="en-US"/>
                        <a:t>感应</a:t>
                      </a:r>
                    </a:p>
                  </a:txBody>
                  <a:tcPr/>
                </a:tc>
                <a:tc>
                  <a:txBody>
                    <a:bodyPr/>
                    <a:lstStyle/>
                    <a:p>
                      <a:pPr>
                        <a:buNone/>
                      </a:pPr>
                      <a:r>
                        <a:rPr lang="en-US" altLang="zh-CN" dirty="0" err="1"/>
                        <a:t>electrology</a:t>
                      </a:r>
                      <a:endParaRPr lang="en-US" altLang="zh-CN" dirty="0"/>
                    </a:p>
                  </a:txBody>
                  <a:tcPr/>
                </a:tc>
                <a:extLst>
                  <a:ext uri="{0D108BD9-81ED-4DB2-BD59-A6C34878D82A}">
                    <a16:rowId xmlns:a16="http://schemas.microsoft.com/office/drawing/2014/main" xmlns="" val="10002"/>
                  </a:ext>
                </a:extLst>
              </a:tr>
              <a:tr h="503531">
                <a:tc>
                  <a:txBody>
                    <a:bodyPr/>
                    <a:lstStyle/>
                    <a:p>
                      <a:pPr>
                        <a:buNone/>
                      </a:pPr>
                      <a:endParaRPr lang="zh-CN" altLang="en-US"/>
                    </a:p>
                  </a:txBody>
                  <a:tcPr/>
                </a:tc>
                <a:tc>
                  <a:txBody>
                    <a:bodyPr/>
                    <a:lstStyle/>
                    <a:p>
                      <a:pPr>
                        <a:buNone/>
                      </a:pPr>
                      <a:r>
                        <a:rPr lang="zh-CN" altLang="en-US"/>
                        <a:t>归纳出</a:t>
                      </a:r>
                    </a:p>
                  </a:txBody>
                  <a:tcPr/>
                </a:tc>
                <a:tc>
                  <a:txBody>
                    <a:bodyPr/>
                    <a:lstStyle/>
                    <a:p>
                      <a:pPr>
                        <a:buNone/>
                      </a:pPr>
                      <a:r>
                        <a:rPr lang="en-US" altLang="zh-CN"/>
                        <a:t>logic</a:t>
                      </a:r>
                    </a:p>
                  </a:txBody>
                  <a:tcPr/>
                </a:tc>
                <a:extLst>
                  <a:ext uri="{0D108BD9-81ED-4DB2-BD59-A6C34878D82A}">
                    <a16:rowId xmlns:a16="http://schemas.microsoft.com/office/drawing/2014/main" xmlns="" val="10003"/>
                  </a:ext>
                </a:extLst>
              </a:tr>
              <a:tr h="503531">
                <a:tc>
                  <a:txBody>
                    <a:bodyPr/>
                    <a:lstStyle/>
                    <a:p>
                      <a:pPr>
                        <a:buNone/>
                      </a:pPr>
                      <a:r>
                        <a:rPr lang="en-US" altLang="zh-CN"/>
                        <a:t>terminal</a:t>
                      </a:r>
                    </a:p>
                  </a:txBody>
                  <a:tcPr/>
                </a:tc>
                <a:tc>
                  <a:txBody>
                    <a:bodyPr/>
                    <a:lstStyle/>
                    <a:p>
                      <a:pPr>
                        <a:buNone/>
                      </a:pPr>
                      <a:r>
                        <a:rPr lang="zh-CN" altLang="en-US"/>
                        <a:t>航空站、码头、终点站</a:t>
                      </a:r>
                    </a:p>
                  </a:txBody>
                  <a:tcPr/>
                </a:tc>
                <a:tc>
                  <a:txBody>
                    <a:bodyPr/>
                    <a:lstStyle/>
                    <a:p>
                      <a:pPr>
                        <a:buNone/>
                      </a:pPr>
                      <a:r>
                        <a:rPr lang="en-US" altLang="zh-CN"/>
                        <a:t>Transportation</a:t>
                      </a:r>
                    </a:p>
                  </a:txBody>
                  <a:tcPr/>
                </a:tc>
                <a:extLst>
                  <a:ext uri="{0D108BD9-81ED-4DB2-BD59-A6C34878D82A}">
                    <a16:rowId xmlns:a16="http://schemas.microsoft.com/office/drawing/2014/main" xmlns="" val="10004"/>
                  </a:ext>
                </a:extLst>
              </a:tr>
              <a:tr h="503531">
                <a:tc>
                  <a:txBody>
                    <a:bodyPr/>
                    <a:lstStyle/>
                    <a:p>
                      <a:pPr>
                        <a:buNone/>
                      </a:pPr>
                      <a:endParaRPr lang="zh-CN" altLang="en-US"/>
                    </a:p>
                  </a:txBody>
                  <a:tcPr/>
                </a:tc>
                <a:tc>
                  <a:txBody>
                    <a:bodyPr/>
                    <a:lstStyle/>
                    <a:p>
                      <a:pPr>
                        <a:buNone/>
                      </a:pPr>
                      <a:r>
                        <a:rPr lang="zh-CN" altLang="en-US"/>
                        <a:t>终端、终端设备</a:t>
                      </a:r>
                    </a:p>
                  </a:txBody>
                  <a:tcPr/>
                </a:tc>
                <a:tc>
                  <a:txBody>
                    <a:bodyPr/>
                    <a:lstStyle/>
                    <a:p>
                      <a:pPr>
                        <a:buNone/>
                      </a:pPr>
                      <a:r>
                        <a:rPr lang="en-US" altLang="zh-CN" dirty="0"/>
                        <a:t>Computer</a:t>
                      </a:r>
                    </a:p>
                  </a:txBody>
                  <a:tcPr/>
                </a:tc>
                <a:extLst>
                  <a:ext uri="{0D108BD9-81ED-4DB2-BD59-A6C34878D82A}">
                    <a16:rowId xmlns:a16="http://schemas.microsoft.com/office/drawing/2014/main" xmlns="" val="10005"/>
                  </a:ext>
                </a:extLst>
              </a:tr>
              <a:tr h="503531">
                <a:tc>
                  <a:txBody>
                    <a:bodyPr/>
                    <a:lstStyle/>
                    <a:p>
                      <a:pPr>
                        <a:buNone/>
                      </a:pPr>
                      <a:endParaRPr lang="zh-CN" altLang="en-US"/>
                    </a:p>
                  </a:txBody>
                  <a:tcPr/>
                </a:tc>
                <a:tc>
                  <a:txBody>
                    <a:bodyPr/>
                    <a:lstStyle/>
                    <a:p>
                      <a:pPr>
                        <a:buNone/>
                      </a:pPr>
                      <a:r>
                        <a:rPr lang="zh-CN" altLang="en-US"/>
                        <a:t>端子</a:t>
                      </a:r>
                    </a:p>
                  </a:txBody>
                  <a:tcPr/>
                </a:tc>
                <a:tc>
                  <a:txBody>
                    <a:bodyPr/>
                    <a:lstStyle/>
                    <a:p>
                      <a:pPr>
                        <a:buNone/>
                      </a:pPr>
                      <a:r>
                        <a:rPr lang="en-US" altLang="zh-CN" dirty="0" err="1"/>
                        <a:t>Electrology</a:t>
                      </a:r>
                      <a:endParaRPr lang="en-US" altLang="zh-CN"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2969213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 </a:t>
            </a:r>
          </a:p>
        </p:txBody>
      </p:sp>
      <p:sp>
        <p:nvSpPr>
          <p:cNvPr id="3" name="文本占位符 2"/>
          <p:cNvSpPr>
            <a:spLocks noGrp="1"/>
          </p:cNvSpPr>
          <p:nvPr>
            <p:ph type="body" sz="quarter" idx="11"/>
          </p:nvPr>
        </p:nvSpPr>
        <p:spPr>
          <a:xfrm>
            <a:off x="689712" y="1572133"/>
            <a:ext cx="10887772" cy="403224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Please </a:t>
            </a:r>
            <a:r>
              <a:rPr lang="en-US" sz="2800" dirty="0">
                <a:latin typeface="Times New Roman" panose="02020603050405020304" pitchFamily="18" charset="0"/>
                <a:cs typeface="Times New Roman" panose="02020603050405020304" pitchFamily="18" charset="0"/>
              </a:rPr>
              <a:t>look up the following words:</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benign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conceive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presentation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riddle</a:t>
            </a:r>
          </a:p>
          <a:p>
            <a:pPr>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7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a:t> </a:t>
            </a:r>
          </a:p>
        </p:txBody>
      </p:sp>
      <p:sp>
        <p:nvSpPr>
          <p:cNvPr id="3" name="文本占位符 2"/>
          <p:cNvSpPr>
            <a:spLocks noGrp="1"/>
          </p:cNvSpPr>
          <p:nvPr>
            <p:ph type="body" sz="quarter" idx="11"/>
          </p:nvPr>
        </p:nvSpPr>
        <p:spPr>
          <a:xfrm>
            <a:off x="689712" y="1572133"/>
            <a:ext cx="10887772" cy="403224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Benign:</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General Meaning: Amiable, </a:t>
            </a:r>
            <a:r>
              <a:rPr lang="en-US" sz="3200" dirty="0" smtClean="0">
                <a:latin typeface="Times New Roman" panose="02020603050405020304" pitchFamily="18" charset="0"/>
                <a:cs typeface="Times New Roman" panose="02020603050405020304" pitchFamily="18" charset="0"/>
              </a:rPr>
              <a:t>generous</a:t>
            </a:r>
            <a:r>
              <a:rPr lang="zh-CN" altLang="en-US"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In </a:t>
            </a:r>
            <a:r>
              <a:rPr lang="en-US" sz="3200" dirty="0" smtClean="0">
                <a:latin typeface="Times New Roman" panose="02020603050405020304" pitchFamily="18" charset="0"/>
                <a:cs typeface="Times New Roman" panose="02020603050405020304" pitchFamily="18" charset="0"/>
              </a:rPr>
              <a:t>Medical Discourse: It describes a tumor that does not invade </a:t>
            </a:r>
            <a:r>
              <a:rPr lang="en-US" sz="3200" dirty="0">
                <a:latin typeface="Times New Roman" panose="02020603050405020304" pitchFamily="18" charset="0"/>
                <a:cs typeface="Times New Roman" panose="02020603050405020304" pitchFamily="18" charset="0"/>
              </a:rPr>
              <a:t>and destroy the tissue in which it originates.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Conceive: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Common Meaning: to understand, In Medical Discourse: to become pregnant </a:t>
            </a:r>
          </a:p>
        </p:txBody>
      </p:sp>
    </p:spTree>
    <p:extLst>
      <p:ext uri="{BB962C8B-B14F-4D97-AF65-F5344CB8AC3E}">
        <p14:creationId xmlns:p14="http://schemas.microsoft.com/office/powerpoint/2010/main" val="18443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t>2</a:t>
            </a:r>
            <a:r>
              <a:rPr lang="en-US" altLang="zh-CN" dirty="0" smtClean="0"/>
              <a:t>. </a:t>
            </a:r>
            <a:r>
              <a:rPr lang="en-US" altLang="zh-CN" dirty="0"/>
              <a:t>S</a:t>
            </a:r>
            <a:r>
              <a:rPr lang="en-US" altLang="zh-CN" dirty="0" smtClean="0"/>
              <a:t>tylistic </a:t>
            </a:r>
            <a:r>
              <a:rPr lang="en-US" altLang="zh-CN" dirty="0" smtClean="0"/>
              <a:t>features</a:t>
            </a:r>
            <a:endParaRPr lang="en-US" dirty="0"/>
          </a:p>
        </p:txBody>
      </p:sp>
      <p:sp>
        <p:nvSpPr>
          <p:cNvPr id="3" name="文本占位符 2"/>
          <p:cNvSpPr>
            <a:spLocks noGrp="1"/>
          </p:cNvSpPr>
          <p:nvPr>
            <p:ph type="body" sz="quarter" idx="11"/>
          </p:nvPr>
        </p:nvSpPr>
        <p:spPr>
          <a:xfrm>
            <a:off x="689712" y="1203432"/>
            <a:ext cx="10165522" cy="5040613"/>
          </a:xfrm>
        </p:spPr>
        <p:txBody>
          <a:bodyPr/>
          <a:lstStyle/>
          <a:p>
            <a:r>
              <a:rPr lang="en-US" altLang="zh-CN" dirty="0" smtClean="0">
                <a:solidFill>
                  <a:schemeClr val="accent1"/>
                </a:solidFill>
                <a:latin typeface="Arial" panose="020B0604020202020204" pitchFamily="34" charset="0"/>
                <a:cs typeface="Arial" panose="020B0604020202020204" pitchFamily="34" charset="0"/>
              </a:rPr>
              <a:t>        The </a:t>
            </a:r>
            <a:r>
              <a:rPr lang="en-US" altLang="zh-CN" dirty="0">
                <a:solidFill>
                  <a:schemeClr val="accent1"/>
                </a:solidFill>
                <a:latin typeface="Arial" panose="020B0604020202020204" pitchFamily="34" charset="0"/>
                <a:cs typeface="Arial" panose="020B0604020202020204" pitchFamily="34" charset="0"/>
              </a:rPr>
              <a:t>COVID-19 pandemic has escalated into one of the largest crises of the 21st Century. The new SARS-CoV-2 coronavirus, responsible for COVID-19, has spread rapidly all around the world. The Spanish Government was forced to declare a nationwide lockdown in view of the rapidly spreading virus and high mortality rate in the nation. This study investigated the impact of short-term lockdown during the period from March 15th to April 12th 2020 on the atmospheric levels of CO, </a:t>
            </a:r>
            <a:r>
              <a:rPr lang="en-US" altLang="zh-CN" dirty="0">
                <a:solidFill>
                  <a:schemeClr val="accent1"/>
                </a:solidFill>
              </a:rPr>
              <a:t>SO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PM10, </a:t>
            </a:r>
            <a:r>
              <a:rPr lang="en-US" altLang="zh-CN" dirty="0">
                <a:solidFill>
                  <a:schemeClr val="accent1"/>
                </a:solidFill>
              </a:rPr>
              <a:t>O</a:t>
            </a:r>
            <a:r>
              <a:rPr lang="en-US" altLang="zh-CN" baseline="-25000" dirty="0">
                <a:solidFill>
                  <a:schemeClr val="accent1"/>
                </a:solidFill>
              </a:rPr>
              <a:t>3</a:t>
            </a:r>
            <a:r>
              <a:rPr lang="en-US" altLang="zh-CN" dirty="0">
                <a:solidFill>
                  <a:schemeClr val="accent1"/>
                </a:solidFill>
                <a:latin typeface="Arial" panose="020B0604020202020204" pitchFamily="34" charset="0"/>
                <a:cs typeface="Arial" panose="020B0604020202020204" pitchFamily="34" charset="0"/>
              </a:rPr>
              <a:t> and NO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over 11 representative Spanish cities. The possible influence of several meteorological factors (temperature, precipitation, wind, sunlight hours, minimum and maximum pressure) on the pollutants’ levels were also considered. The results obtained show that the 4-week lockdown had significant impact on reducing the atmospheric levels of NO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in all cities except for the small city of Santander as well as CO, SO</a:t>
            </a:r>
            <a:r>
              <a:rPr lang="en-US" altLang="zh-CN" baseline="-25000" dirty="0">
                <a:solidFill>
                  <a:schemeClr val="accent1"/>
                </a:solidFill>
              </a:rPr>
              <a:t>2</a:t>
            </a:r>
            <a:r>
              <a:rPr lang="en-US" altLang="zh-CN" dirty="0">
                <a:solidFill>
                  <a:schemeClr val="accent1"/>
                </a:solidFill>
                <a:latin typeface="Arial" panose="020B0604020202020204" pitchFamily="34" charset="0"/>
                <a:cs typeface="Arial" panose="020B0604020202020204" pitchFamily="34" charset="0"/>
              </a:rPr>
              <a:t>, and PM10 in some cities, but resulted in increase of O</a:t>
            </a:r>
            <a:r>
              <a:rPr lang="en-US" altLang="zh-CN" baseline="-25000" dirty="0">
                <a:solidFill>
                  <a:schemeClr val="accent1"/>
                </a:solidFill>
              </a:rPr>
              <a:t>3</a:t>
            </a:r>
            <a:r>
              <a:rPr lang="en-US" altLang="zh-CN" dirty="0">
                <a:solidFill>
                  <a:schemeClr val="accent1"/>
                </a:solidFill>
                <a:latin typeface="Arial" panose="020B0604020202020204" pitchFamily="34" charset="0"/>
                <a:cs typeface="Arial" panose="020B0604020202020204" pitchFamily="34" charset="0"/>
              </a:rPr>
              <a:t> level.</a:t>
            </a:r>
            <a:r>
              <a:rPr lang="en-US" altLang="zh-CN" sz="2800" dirty="0">
                <a:solidFill>
                  <a:schemeClr val="accent1"/>
                </a:solidFill>
                <a:latin typeface="Arial" panose="020B06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18305698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dirty="0"/>
          </a:p>
        </p:txBody>
      </p:sp>
      <p:sp>
        <p:nvSpPr>
          <p:cNvPr id="3" name="文本占位符 2"/>
          <p:cNvSpPr>
            <a:spLocks noGrp="1"/>
          </p:cNvSpPr>
          <p:nvPr>
            <p:ph type="body" sz="quarter" idx="11"/>
          </p:nvPr>
        </p:nvSpPr>
        <p:spPr>
          <a:xfrm>
            <a:off x="689712" y="1572132"/>
            <a:ext cx="10887772" cy="4627945"/>
          </a:xfrm>
        </p:spPr>
        <p:txBody>
          <a:bodyPr/>
          <a:lstStyle/>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sym typeface="+mn-ea"/>
              </a:rPr>
              <a:t>Presentation: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common meaning: display, demonstration. In medical discourse: The part of the infant’s body that appears first at the opening from the neck of the womb during child birth. </a:t>
            </a:r>
            <a:r>
              <a:rPr lang="zh-CN" altLang="en-US" dirty="0" smtClean="0">
                <a:latin typeface="Times New Roman" panose="02020603050405020304" pitchFamily="18" charset="0"/>
                <a:cs typeface="Times New Roman" panose="02020603050405020304" pitchFamily="18" charset="0"/>
                <a:sym typeface="+mn-ea"/>
              </a:rPr>
              <a:t>胎儿的先露位置，产位</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Riddle: </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sym typeface="+mn-ea"/>
              </a:rPr>
              <a:t>Common Meaning: a puzzle in which you ask question. In Agriculture: Box with cross wires at the bottom used for separating out the larger stones from soil and sands</a:t>
            </a:r>
            <a:r>
              <a:rPr lang="en-US" sz="3200" dirty="0" smtClean="0">
                <a:latin typeface="Times New Roman" panose="02020603050405020304" pitchFamily="18" charset="0"/>
                <a:cs typeface="Times New Roman" panose="02020603050405020304" pitchFamily="18" charset="0"/>
                <a:sym typeface="+mn-ea"/>
              </a:rPr>
              <a:t>.</a:t>
            </a:r>
            <a:r>
              <a:rPr lang="zh-CN" altLang="en-US" sz="3200"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筛分土石的）粗筛</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14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effectLst>
                  <a:outerShdw blurRad="38100" dist="19050" dir="2700000" algn="tl" rotWithShape="0">
                    <a:schemeClr val="dk1">
                      <a:alpha val="40000"/>
                    </a:schemeClr>
                  </a:outerShdw>
                </a:effectLst>
              </a:rPr>
              <a:t>lex</a:t>
            </a:r>
            <a:r>
              <a:rPr lang="en-US" altLang="zh-CN" dirty="0" smtClean="0">
                <a:effectLst>
                  <a:outerShdw blurRad="38100" dist="19050" dir="2700000" algn="tl" rotWithShape="0">
                    <a:schemeClr val="dk1">
                      <a:alpha val="40000"/>
                    </a:schemeClr>
                  </a:outerShdw>
                </a:effectLst>
              </a:rPr>
              <a:t>ical </a:t>
            </a:r>
            <a:r>
              <a:rPr lang="en-US" altLang="zh-CN" dirty="0">
                <a:effectLst>
                  <a:outerShdw blurRad="38100" dist="19050" dir="2700000" algn="tl" rotWithShape="0">
                    <a:schemeClr val="dk1">
                      <a:alpha val="40000"/>
                    </a:schemeClr>
                  </a:outerShdw>
                </a:effectLst>
              </a:rPr>
              <a:t>Features</a:t>
            </a:r>
          </a:p>
          <a:p>
            <a:endParaRPr lang="zh-CN" altLang="en-US" dirty="0"/>
          </a:p>
        </p:txBody>
      </p:sp>
      <p:sp>
        <p:nvSpPr>
          <p:cNvPr id="3" name="文本占位符 2"/>
          <p:cNvSpPr>
            <a:spLocks noGrp="1"/>
          </p:cNvSpPr>
          <p:nvPr>
            <p:ph type="body" sz="quarter" idx="11"/>
          </p:nvPr>
        </p:nvSpPr>
        <p:spPr>
          <a:xfrm>
            <a:off x="689712" y="1203433"/>
            <a:ext cx="8656269" cy="3788697"/>
          </a:xfrm>
        </p:spPr>
        <p:txBody>
          <a:bodyPr/>
          <a:lstStyle/>
          <a:p>
            <a:r>
              <a:rPr lang="en-US" altLang="zh-CN" dirty="0" smtClean="0"/>
              <a:t>Specific TSJ</a:t>
            </a:r>
          </a:p>
          <a:p>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4084097" y="-1468204"/>
            <a:ext cx="2862272" cy="10058396"/>
          </a:xfrm>
          <a:prstGeom prst="rect">
            <a:avLst/>
          </a:prstGeom>
        </p:spPr>
      </p:pic>
    </p:spTree>
    <p:extLst>
      <p:ext uri="{BB962C8B-B14F-4D97-AF65-F5344CB8AC3E}">
        <p14:creationId xmlns:p14="http://schemas.microsoft.com/office/powerpoint/2010/main" val="31808569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993155"/>
          </a:xfrm>
        </p:spPr>
        <p:txBody>
          <a:bodyPr/>
          <a:lstStyle/>
          <a:p>
            <a:r>
              <a:rPr lang="en-US" dirty="0"/>
              <a:t> </a:t>
            </a:r>
            <a:r>
              <a:rPr lang="en-US" dirty="0" smtClean="0"/>
              <a:t>ST </a:t>
            </a:r>
            <a:r>
              <a:rPr lang="en-US" dirty="0"/>
              <a:t>words fall into 4 categories according to the way that they are different in formation,meaning and use:</a:t>
            </a:r>
          </a:p>
        </p:txBody>
      </p:sp>
      <p:sp>
        <p:nvSpPr>
          <p:cNvPr id="3" name="文本占位符 2"/>
          <p:cNvSpPr>
            <a:spLocks noGrp="1"/>
          </p:cNvSpPr>
          <p:nvPr>
            <p:ph type="body" sz="quarter" idx="11"/>
          </p:nvPr>
        </p:nvSpPr>
        <p:spPr>
          <a:xfrm>
            <a:off x="689610" y="1881505"/>
            <a:ext cx="10887710" cy="3723005"/>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(1)</a:t>
            </a:r>
            <a:r>
              <a:rPr lang="en-US" sz="3200" u="sng" dirty="0" smtClean="0">
                <a:latin typeface="Times New Roman" panose="02020603050405020304" pitchFamily="18" charset="0"/>
                <a:cs typeface="Times New Roman" panose="02020603050405020304" pitchFamily="18" charset="0"/>
              </a:rPr>
              <a:t> Pure ST words</a:t>
            </a:r>
            <a:r>
              <a:rPr lang="en-US" sz="3200" dirty="0" smtClean="0">
                <a:latin typeface="Times New Roman" panose="02020603050405020304" pitchFamily="18" charset="0"/>
                <a:cs typeface="Times New Roman" panose="02020603050405020304" pitchFamily="18" charset="0"/>
              </a:rPr>
              <a:t> such as hydroxide, diode</a:t>
            </a:r>
            <a:r>
              <a:rPr lang="zh-CN" altLang="en-US" dirty="0" smtClean="0">
                <a:latin typeface="Times New Roman" panose="02020603050405020304" pitchFamily="18" charset="0"/>
                <a:cs typeface="Times New Roman" panose="02020603050405020304" pitchFamily="18" charset="0"/>
              </a:rPr>
              <a:t>（二极管</a:t>
            </a:r>
            <a:r>
              <a:rPr lang="zh-CN" altLang="en-US" dirty="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promethazine </a:t>
            </a:r>
            <a:r>
              <a:rPr lang="en-US" altLang="zh-CN" dirty="0" smtClean="0"/>
              <a:t>/</a:t>
            </a:r>
            <a:r>
              <a:rPr lang="en-US" altLang="zh-CN" dirty="0" err="1"/>
              <a:t>prə</a:t>
            </a:r>
            <a:r>
              <a:rPr lang="en-US" altLang="zh-CN" dirty="0"/>
              <a:t>(ʊ)ˈme</a:t>
            </a:r>
            <a:r>
              <a:rPr lang="el-GR" altLang="zh-CN" dirty="0"/>
              <a:t>θ</a:t>
            </a:r>
            <a:r>
              <a:rPr lang="en-US" altLang="zh-CN" dirty="0" err="1"/>
              <a:t>əziːn</a:t>
            </a:r>
            <a:r>
              <a:rPr lang="en-US" altLang="zh-CN" dirty="0" smtClean="0"/>
              <a:t>/</a:t>
            </a:r>
            <a:r>
              <a:rPr lang="zh-CN" alt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异丙嗪</a:t>
            </a:r>
            <a:r>
              <a:rPr lang="en-US"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and isotope</a:t>
            </a:r>
            <a:r>
              <a:rPr lang="zh-CN" altLang="en-US" dirty="0" smtClean="0">
                <a:latin typeface="Times New Roman" panose="02020603050405020304" pitchFamily="18" charset="0"/>
                <a:cs typeface="Times New Roman" panose="02020603050405020304" pitchFamily="18" charset="0"/>
              </a:rPr>
              <a:t>（同位素）</a:t>
            </a:r>
            <a:r>
              <a:rPr lang="en-US" sz="3200" dirty="0" smtClean="0">
                <a:latin typeface="Times New Roman" panose="02020603050405020304" pitchFamily="18" charset="0"/>
                <a:cs typeface="Times New Roman" panose="02020603050405020304" pitchFamily="18" charset="0"/>
              </a:rPr>
              <a:t> etc. These words mostly composed of Latin or Greek </a:t>
            </a:r>
            <a:r>
              <a:rPr lang="en-US" sz="3200" dirty="0" smtClean="0">
                <a:latin typeface="Times New Roman" panose="02020603050405020304" pitchFamily="18" charset="0"/>
                <a:cs typeface="Times New Roman" panose="02020603050405020304" pitchFamily="18" charset="0"/>
              </a:rPr>
              <a:t>morphemes </a:t>
            </a:r>
            <a:r>
              <a:rPr lang="zh-CN" altLang="en-US" dirty="0">
                <a:latin typeface="Times New Roman" panose="02020603050405020304" pitchFamily="18" charset="0"/>
                <a:cs typeface="Times New Roman" panose="02020603050405020304" pitchFamily="18" charset="0"/>
              </a:rPr>
              <a:t>（词素</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are </a:t>
            </a:r>
            <a:r>
              <a:rPr lang="en-US" sz="3200" dirty="0" smtClean="0">
                <a:solidFill>
                  <a:srgbClr val="FF0000"/>
                </a:solidFill>
                <a:latin typeface="Times New Roman" panose="02020603050405020304" pitchFamily="18" charset="0"/>
                <a:cs typeface="Times New Roman" panose="02020603050405020304" pitchFamily="18" charset="0"/>
              </a:rPr>
              <a:t>monosemic</a:t>
            </a:r>
            <a:r>
              <a:rPr lang="en-US" sz="3200" dirty="0" smtClean="0">
                <a:latin typeface="Times New Roman" panose="02020603050405020304" pitchFamily="18" charset="0"/>
                <a:cs typeface="Times New Roman" panose="02020603050405020304" pitchFamily="18" charset="0"/>
              </a:rPr>
              <a:t> and professionally </a:t>
            </a:r>
            <a:r>
              <a:rPr lang="en-US" sz="3200" dirty="0" smtClean="0">
                <a:solidFill>
                  <a:srgbClr val="FF0000"/>
                </a:solidFill>
                <a:latin typeface="Times New Roman" panose="02020603050405020304" pitchFamily="18" charset="0"/>
                <a:cs typeface="Times New Roman" panose="02020603050405020304" pitchFamily="18" charset="0"/>
              </a:rPr>
              <a:t>used in a special field</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(2)</a:t>
            </a:r>
            <a:r>
              <a:rPr lang="en-US" sz="3200" u="sng" dirty="0" smtClean="0">
                <a:latin typeface="Times New Roman" panose="02020603050405020304" pitchFamily="18" charset="0"/>
                <a:cs typeface="Times New Roman" panose="02020603050405020304" pitchFamily="18" charset="0"/>
              </a:rPr>
              <a:t> Semi ST words</a:t>
            </a:r>
            <a:r>
              <a:rPr lang="en-US" sz="3200" dirty="0" smtClean="0">
                <a:latin typeface="Times New Roman" panose="02020603050405020304" pitchFamily="18" charset="0"/>
                <a:cs typeface="Times New Roman" panose="02020603050405020304" pitchFamily="18" charset="0"/>
              </a:rPr>
              <a:t> such as frequency, density, energy, magnetism, etc.. Compared to Pure ST words, these words are also </a:t>
            </a:r>
            <a:r>
              <a:rPr lang="en-US" sz="3200" dirty="0" smtClean="0">
                <a:solidFill>
                  <a:srgbClr val="FF0000"/>
                </a:solidFill>
                <a:latin typeface="Times New Roman" panose="02020603050405020304" pitchFamily="18" charset="0"/>
                <a:cs typeface="Times New Roman" panose="02020603050405020304" pitchFamily="18" charset="0"/>
              </a:rPr>
              <a:t>monosemic</a:t>
            </a:r>
            <a:r>
              <a:rPr lang="en-US" sz="3200" dirty="0" smtClean="0">
                <a:latin typeface="Times New Roman" panose="02020603050405020304" pitchFamily="18" charset="0"/>
                <a:cs typeface="Times New Roman" panose="02020603050405020304" pitchFamily="18" charset="0"/>
              </a:rPr>
              <a:t> but more commonly and frequently </a:t>
            </a:r>
            <a:r>
              <a:rPr lang="en-US" sz="3200" dirty="0" smtClean="0">
                <a:solidFill>
                  <a:srgbClr val="FF0000"/>
                </a:solidFill>
                <a:latin typeface="Times New Roman" panose="02020603050405020304" pitchFamily="18" charset="0"/>
                <a:cs typeface="Times New Roman" panose="02020603050405020304" pitchFamily="18" charset="0"/>
              </a:rPr>
              <a:t>used in fields of different professions.</a:t>
            </a: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81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441325"/>
          </a:xfrm>
        </p:spPr>
        <p:txBody>
          <a:bodyPr/>
          <a:lstStyle/>
          <a:p>
            <a:r>
              <a:rPr lang="en-US" dirty="0"/>
              <a:t> </a:t>
            </a:r>
            <a:r>
              <a:rPr lang="en-US" dirty="0" smtClean="0"/>
              <a:t>ST </a:t>
            </a:r>
            <a:r>
              <a:rPr lang="en-US" dirty="0"/>
              <a:t>words fall into 4 categories according to the way that they are different in formation,meaning and use:</a:t>
            </a:r>
          </a:p>
        </p:txBody>
      </p:sp>
      <p:sp>
        <p:nvSpPr>
          <p:cNvPr id="3" name="文本占位符 2"/>
          <p:cNvSpPr>
            <a:spLocks noGrp="1"/>
          </p:cNvSpPr>
          <p:nvPr>
            <p:ph type="body" sz="quarter" idx="11"/>
          </p:nvPr>
        </p:nvSpPr>
        <p:spPr>
          <a:xfrm>
            <a:off x="689610" y="1881505"/>
            <a:ext cx="10887710" cy="3723005"/>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(3)</a:t>
            </a:r>
            <a:r>
              <a:rPr lang="en-US" sz="2800" u="sng" dirty="0" smtClean="0">
                <a:latin typeface="Times New Roman" panose="02020603050405020304" pitchFamily="18" charset="0"/>
                <a:cs typeface="Times New Roman" panose="02020603050405020304" pitchFamily="18" charset="0"/>
              </a:rPr>
              <a:t> </a:t>
            </a:r>
            <a:r>
              <a:rPr lang="en-US" sz="3200" u="sng" dirty="0" smtClean="0">
                <a:latin typeface="Times New Roman" panose="02020603050405020304" pitchFamily="18" charset="0"/>
                <a:cs typeface="Times New Roman" panose="02020603050405020304" pitchFamily="18" charset="0"/>
              </a:rPr>
              <a:t>Common ST words</a:t>
            </a:r>
            <a:r>
              <a:rPr lang="en-US" sz="3200" dirty="0" smtClean="0">
                <a:latin typeface="Times New Roman" panose="02020603050405020304" pitchFamily="18" charset="0"/>
                <a:cs typeface="Times New Roman" panose="02020603050405020304" pitchFamily="18" charset="0"/>
              </a:rPr>
              <a:t> such as feed, service, ceiling, power, operation, work, etc.. These are </a:t>
            </a:r>
            <a:r>
              <a:rPr lang="en-US" sz="3200" dirty="0" smtClean="0">
                <a:solidFill>
                  <a:srgbClr val="FF0000"/>
                </a:solidFill>
                <a:latin typeface="Times New Roman" panose="02020603050405020304" pitchFamily="18" charset="0"/>
                <a:cs typeface="Times New Roman" panose="02020603050405020304" pitchFamily="18" charset="0"/>
              </a:rPr>
              <a:t>specialized common words </a:t>
            </a:r>
            <a:r>
              <a:rPr lang="en-US" sz="3200" dirty="0" smtClean="0">
                <a:latin typeface="Times New Roman" panose="02020603050405020304" pitchFamily="18" charset="0"/>
                <a:cs typeface="Times New Roman" panose="02020603050405020304" pitchFamily="18" charset="0"/>
              </a:rPr>
              <a:t>carrying different meanings in fields of different professions. For example, the word </a:t>
            </a:r>
            <a:r>
              <a:rPr lang="en-US" sz="3200" dirty="0" smtClean="0">
                <a:solidFill>
                  <a:srgbClr val="FF0000"/>
                </a:solidFill>
                <a:latin typeface="Times New Roman" panose="02020603050405020304" pitchFamily="18" charset="0"/>
                <a:cs typeface="Times New Roman" panose="02020603050405020304" pitchFamily="18" charset="0"/>
              </a:rPr>
              <a:t>feed </a:t>
            </a:r>
            <a:r>
              <a:rPr lang="en-US" sz="3200" dirty="0" smtClean="0">
                <a:latin typeface="Times New Roman" panose="02020603050405020304" pitchFamily="18" charset="0"/>
                <a:cs typeface="Times New Roman" panose="02020603050405020304" pitchFamily="18" charset="0"/>
              </a:rPr>
              <a:t>with the basic meaning of to give food to a person or an animal can be used in different fields with different meanings such as to supply water, to provide electricity, to </a:t>
            </a:r>
            <a:r>
              <a:rPr lang="en-US" sz="3200" dirty="0" smtClean="0">
                <a:latin typeface="Times New Roman" panose="02020603050405020304" pitchFamily="18" charset="0"/>
                <a:cs typeface="Times New Roman" panose="02020603050405020304" pitchFamily="18" charset="0"/>
              </a:rPr>
              <a:t>deliver</a:t>
            </a:r>
            <a:r>
              <a:rPr lang="zh-CN" altLang="en-US" dirty="0" smtClean="0">
                <a:latin typeface="Times New Roman" panose="02020603050405020304" pitchFamily="18" charset="0"/>
                <a:cs typeface="Times New Roman" panose="02020603050405020304" pitchFamily="18" charset="0"/>
              </a:rPr>
              <a:t>运输</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to </a:t>
            </a:r>
            <a:r>
              <a:rPr lang="en-US" sz="3200" dirty="0" smtClean="0">
                <a:latin typeface="Times New Roman" panose="02020603050405020304" pitchFamily="18" charset="0"/>
                <a:cs typeface="Times New Roman" panose="02020603050405020304" pitchFamily="18" charset="0"/>
              </a:rPr>
              <a:t>load</a:t>
            </a:r>
            <a:r>
              <a:rPr lang="zh-CN" altLang="en-US" dirty="0" smtClean="0">
                <a:latin typeface="Times New Roman" panose="02020603050405020304" pitchFamily="18" charset="0"/>
                <a:cs typeface="Times New Roman" panose="02020603050405020304" pitchFamily="18" charset="0"/>
              </a:rPr>
              <a:t>装载</a:t>
            </a:r>
            <a:r>
              <a:rPr lang="en-US"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ect.</a:t>
            </a:r>
          </a:p>
        </p:txBody>
      </p:sp>
    </p:spTree>
    <p:extLst>
      <p:ext uri="{BB962C8B-B14F-4D97-AF65-F5344CB8AC3E}">
        <p14:creationId xmlns:p14="http://schemas.microsoft.com/office/powerpoint/2010/main" val="452401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441325"/>
          </a:xfrm>
        </p:spPr>
        <p:txBody>
          <a:bodyPr/>
          <a:lstStyle/>
          <a:p>
            <a:r>
              <a:rPr lang="en-US" dirty="0"/>
              <a:t> </a:t>
            </a:r>
            <a:r>
              <a:rPr lang="en-US" dirty="0" smtClean="0"/>
              <a:t>ST </a:t>
            </a:r>
            <a:r>
              <a:rPr lang="en-US" dirty="0"/>
              <a:t>words fall into 4 categories according to the way that they are different in formation,meaning and use:</a:t>
            </a:r>
          </a:p>
        </p:txBody>
      </p:sp>
      <p:sp>
        <p:nvSpPr>
          <p:cNvPr id="3" name="文本占位符 2"/>
          <p:cNvSpPr>
            <a:spLocks noGrp="1"/>
          </p:cNvSpPr>
          <p:nvPr>
            <p:ph type="body" sz="quarter" idx="11"/>
          </p:nvPr>
        </p:nvSpPr>
        <p:spPr>
          <a:xfrm>
            <a:off x="689610" y="1881505"/>
            <a:ext cx="10887710" cy="3723005"/>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zh-CN" altLang="en-US" sz="2800" dirty="0">
                <a:sym typeface="+mn-ea"/>
              </a:rPr>
              <a:t>(4)</a:t>
            </a:r>
            <a:r>
              <a:rPr lang="zh-CN" altLang="en-US" sz="2800" dirty="0">
                <a:solidFill>
                  <a:srgbClr val="FF0000"/>
                </a:solidFill>
                <a:sym typeface="+mn-ea"/>
              </a:rPr>
              <a:t> </a:t>
            </a:r>
            <a:r>
              <a:rPr lang="zh-CN" altLang="en-US" sz="3200" u="sng" dirty="0">
                <a:solidFill>
                  <a:srgbClr val="FF0000"/>
                </a:solidFill>
                <a:sym typeface="+mn-ea"/>
              </a:rPr>
              <a:t>Built ST words </a:t>
            </a:r>
            <a:r>
              <a:rPr lang="zh-CN" altLang="en-US" sz="3200" dirty="0">
                <a:sym typeface="+mn-ea"/>
              </a:rPr>
              <a:t>such as </a:t>
            </a:r>
            <a:r>
              <a:rPr lang="zh-CN" altLang="en-US" sz="3200" dirty="0" smtClean="0">
                <a:sym typeface="+mn-ea"/>
              </a:rPr>
              <a:t>microbicid</a:t>
            </a:r>
            <a:r>
              <a:rPr lang="en-US" altLang="zh-CN" sz="3200" dirty="0" smtClean="0">
                <a:sym typeface="+mn-ea"/>
              </a:rPr>
              <a:t>al </a:t>
            </a:r>
            <a:r>
              <a:rPr lang="en-US" altLang="zh-CN" sz="3200" dirty="0"/>
              <a:t>/</a:t>
            </a:r>
            <a:r>
              <a:rPr lang="en-US" altLang="zh-CN" sz="3200" dirty="0" err="1"/>
              <a:t>maɪkrəʊbɪˈsaɪdl</a:t>
            </a:r>
            <a:r>
              <a:rPr lang="en-US" altLang="zh-CN" sz="3200" dirty="0" smtClean="0"/>
              <a:t>/ </a:t>
            </a:r>
            <a:r>
              <a:rPr lang="en-US" altLang="zh-CN" dirty="0" smtClean="0"/>
              <a:t>(</a:t>
            </a:r>
            <a:r>
              <a:rPr lang="zh-CN" altLang="en-US" dirty="0" smtClean="0"/>
              <a:t>杀</a:t>
            </a:r>
            <a:r>
              <a:rPr lang="zh-CN" altLang="en-US" dirty="0"/>
              <a:t>菌剂</a:t>
            </a:r>
            <a:r>
              <a:rPr lang="zh-CN" altLang="en-US" dirty="0" smtClean="0"/>
              <a:t>的</a:t>
            </a:r>
            <a:r>
              <a:rPr lang="en-US" altLang="zh-CN" dirty="0" smtClean="0"/>
              <a:t>)</a:t>
            </a:r>
            <a:r>
              <a:rPr lang="zh-CN" altLang="en-US" sz="3200" dirty="0" smtClean="0">
                <a:sym typeface="+mn-ea"/>
              </a:rPr>
              <a:t>, waterleaf </a:t>
            </a:r>
            <a:r>
              <a:rPr lang="en-US" altLang="zh-CN" dirty="0" smtClean="0">
                <a:sym typeface="+mn-ea"/>
              </a:rPr>
              <a:t>(</a:t>
            </a:r>
            <a:r>
              <a:rPr lang="zh-CN" altLang="en-US" dirty="0" smtClean="0"/>
              <a:t>薄</a:t>
            </a:r>
            <a:r>
              <a:rPr lang="zh-CN" altLang="en-US" dirty="0"/>
              <a:t>页</a:t>
            </a:r>
            <a:r>
              <a:rPr lang="zh-CN" altLang="en-US" dirty="0" smtClean="0"/>
              <a:t>纸</a:t>
            </a:r>
            <a:r>
              <a:rPr lang="en-US" altLang="zh-CN" dirty="0" smtClean="0"/>
              <a:t>)</a:t>
            </a:r>
            <a:r>
              <a:rPr lang="zh-CN" altLang="en-US" sz="3200" dirty="0" smtClean="0">
                <a:sym typeface="+mn-ea"/>
              </a:rPr>
              <a:t>, </a:t>
            </a:r>
            <a:r>
              <a:rPr lang="zh-CN" altLang="en-US" sz="3200" dirty="0">
                <a:sym typeface="+mn-ea"/>
              </a:rPr>
              <a:t>medicare, CSMA, which are built through different ways of word building such as </a:t>
            </a:r>
            <a:r>
              <a:rPr lang="zh-CN" altLang="en-US" sz="3200" dirty="0" smtClean="0">
                <a:sym typeface="+mn-ea"/>
              </a:rPr>
              <a:t>affixation</a:t>
            </a:r>
            <a:r>
              <a:rPr lang="en-US" altLang="zh-CN" dirty="0" smtClean="0">
                <a:sym typeface="+mn-ea"/>
              </a:rPr>
              <a:t>(</a:t>
            </a:r>
            <a:r>
              <a:rPr lang="zh-CN" altLang="en-US" dirty="0" smtClean="0">
                <a:sym typeface="+mn-ea"/>
              </a:rPr>
              <a:t>附加</a:t>
            </a:r>
            <a:r>
              <a:rPr lang="en-US" altLang="zh-CN" dirty="0" smtClean="0">
                <a:sym typeface="+mn-ea"/>
              </a:rPr>
              <a:t>)</a:t>
            </a:r>
            <a:r>
              <a:rPr lang="zh-CN" altLang="en-US" sz="3200" dirty="0" smtClean="0">
                <a:sym typeface="+mn-ea"/>
              </a:rPr>
              <a:t>, </a:t>
            </a:r>
            <a:r>
              <a:rPr lang="zh-CN" altLang="en-US" sz="3200" dirty="0">
                <a:sym typeface="+mn-ea"/>
              </a:rPr>
              <a:t>compounding, </a:t>
            </a:r>
            <a:r>
              <a:rPr lang="zh-CN" altLang="en-US" sz="3200" dirty="0" smtClean="0">
                <a:sym typeface="+mn-ea"/>
              </a:rPr>
              <a:t>blending</a:t>
            </a:r>
            <a:r>
              <a:rPr lang="en-US" altLang="zh-CN" dirty="0" smtClean="0">
                <a:sym typeface="+mn-ea"/>
              </a:rPr>
              <a:t>(</a:t>
            </a:r>
            <a:r>
              <a:rPr lang="zh-CN" altLang="en-US" dirty="0" smtClean="0">
                <a:sym typeface="+mn-ea"/>
              </a:rPr>
              <a:t>混合</a:t>
            </a:r>
            <a:r>
              <a:rPr lang="en-US" altLang="zh-CN" dirty="0" smtClean="0">
                <a:sym typeface="+mn-ea"/>
              </a:rPr>
              <a:t>)</a:t>
            </a:r>
            <a:r>
              <a:rPr lang="zh-CN" altLang="en-US" sz="3200" dirty="0" smtClean="0">
                <a:sym typeface="+mn-ea"/>
              </a:rPr>
              <a:t>, </a:t>
            </a:r>
            <a:r>
              <a:rPr lang="zh-CN" altLang="en-US" sz="3200" dirty="0">
                <a:solidFill>
                  <a:srgbClr val="FF0000"/>
                </a:solidFill>
                <a:sym typeface="+mn-ea"/>
              </a:rPr>
              <a:t>acronyms</a:t>
            </a:r>
            <a:r>
              <a:rPr lang="zh-CN" altLang="en-US" sz="3200" dirty="0">
                <a:sym typeface="+mn-ea"/>
              </a:rPr>
              <a:t>, etc.. </a:t>
            </a:r>
            <a:endParaRPr lang="en-US" altLang="zh-CN" sz="3200" dirty="0" smtClean="0">
              <a:sym typeface="+mn-ea"/>
            </a:endParaRPr>
          </a:p>
          <a:p>
            <a:pPr>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sym typeface="+mn-ea"/>
            </a:endParaRPr>
          </a:p>
          <a:p>
            <a:pPr>
              <a:buFont typeface="Arial" panose="020B0604020202020204" pitchFamily="34" charset="0"/>
              <a:buChar char="•"/>
            </a:pPr>
            <a:r>
              <a:rPr lang="en-US" altLang="zh-CN" sz="3200" dirty="0" smtClean="0">
                <a:latin typeface="Times New Roman" panose="02020603050405020304" pitchFamily="18" charset="0"/>
                <a:cs typeface="Times New Roman" panose="02020603050405020304" pitchFamily="18" charset="0"/>
              </a:rPr>
              <a:t>CSMA </a:t>
            </a:r>
            <a:r>
              <a:rPr lang="zh-CN" altLang="en-US"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Carrier Sense Multiple Access</a:t>
            </a:r>
            <a:r>
              <a:rPr lang="en-US" sz="3200" dirty="0" smtClean="0">
                <a:latin typeface="Times New Roman" panose="02020603050405020304" pitchFamily="18" charset="0"/>
                <a:cs typeface="Times New Roman" panose="02020603050405020304" pitchFamily="18" charset="0"/>
              </a:rPr>
              <a:t>）</a:t>
            </a:r>
            <a:r>
              <a:rPr lang="zh-CN" altLang="en-US" sz="3200" dirty="0" smtClean="0">
                <a:latin typeface="Times New Roman" panose="02020603050405020304" pitchFamily="18" charset="0"/>
                <a:cs typeface="Times New Roman" panose="02020603050405020304" pitchFamily="18" charset="0"/>
              </a:rPr>
              <a:t>载波</a:t>
            </a:r>
            <a:r>
              <a:rPr lang="zh-CN" altLang="en-US" sz="3200" dirty="0">
                <a:latin typeface="Times New Roman" panose="02020603050405020304" pitchFamily="18" charset="0"/>
                <a:cs typeface="Times New Roman" panose="02020603050405020304" pitchFamily="18" charset="0"/>
              </a:rPr>
              <a:t>侦听</a:t>
            </a:r>
            <a:r>
              <a:rPr lang="zh-CN" altLang="en-US" sz="3200" dirty="0" smtClean="0">
                <a:latin typeface="Times New Roman" panose="02020603050405020304" pitchFamily="18" charset="0"/>
                <a:cs typeface="Times New Roman" panose="02020603050405020304" pitchFamily="18" charset="0"/>
              </a:rPr>
              <a:t>多路访问</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63424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3530" cy="441325"/>
          </a:xfrm>
        </p:spPr>
        <p:txBody>
          <a:bodyPr/>
          <a:lstStyle/>
          <a:p>
            <a:r>
              <a:rPr lang="en-US" dirty="0"/>
              <a:t> </a:t>
            </a:r>
          </a:p>
        </p:txBody>
      </p:sp>
      <p:sp>
        <p:nvSpPr>
          <p:cNvPr id="3" name="文本占位符 2"/>
          <p:cNvSpPr>
            <a:spLocks noGrp="1"/>
          </p:cNvSpPr>
          <p:nvPr>
            <p:ph type="body" sz="quarter" idx="11"/>
          </p:nvPr>
        </p:nvSpPr>
        <p:spPr>
          <a:xfrm>
            <a:off x="689610" y="1350010"/>
            <a:ext cx="10887710" cy="425450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Built words are much more frequently used in EST than in general English to achieve the conciseness and preciseness of scientific documents. Such extensive use of various types of ST words seems to be a challenge for EST users; however, an awareness of the monosemy of </a:t>
            </a:r>
            <a:r>
              <a:rPr lang="en-US" sz="3200" dirty="0" smtClean="0">
                <a:solidFill>
                  <a:srgbClr val="FF0000"/>
                </a:solidFill>
                <a:latin typeface="Times New Roman" panose="02020603050405020304" pitchFamily="18" charset="0"/>
                <a:cs typeface="Times New Roman" panose="02020603050405020304" pitchFamily="18" charset="0"/>
              </a:rPr>
              <a:t>pure and semi ST words</a:t>
            </a:r>
            <a:r>
              <a:rPr lang="en-US" sz="3200" dirty="0" smtClean="0">
                <a:latin typeface="Times New Roman" panose="02020603050405020304" pitchFamily="18" charset="0"/>
                <a:cs typeface="Times New Roman" panose="02020603050405020304" pitchFamily="18" charset="0"/>
              </a:rPr>
              <a:t>, the specialization of </a:t>
            </a:r>
            <a:r>
              <a:rPr lang="en-US" sz="3200" dirty="0" smtClean="0">
                <a:solidFill>
                  <a:srgbClr val="FF0000"/>
                </a:solidFill>
                <a:latin typeface="Times New Roman" panose="02020603050405020304" pitchFamily="18" charset="0"/>
                <a:cs typeface="Times New Roman" panose="02020603050405020304" pitchFamily="18" charset="0"/>
              </a:rPr>
              <a:t>common words </a:t>
            </a:r>
            <a:r>
              <a:rPr lang="en-US" sz="3200" dirty="0" smtClean="0">
                <a:latin typeface="Times New Roman" panose="02020603050405020304" pitchFamily="18" charset="0"/>
                <a:cs typeface="Times New Roman" panose="02020603050405020304" pitchFamily="18" charset="0"/>
              </a:rPr>
              <a:t>and the polysemy of specialized common words together with knowledge of </a:t>
            </a:r>
            <a:r>
              <a:rPr lang="en-US" sz="3200" dirty="0" smtClean="0">
                <a:solidFill>
                  <a:srgbClr val="FF0000"/>
                </a:solidFill>
                <a:latin typeface="Times New Roman" panose="02020603050405020304" pitchFamily="18" charset="0"/>
                <a:cs typeface="Times New Roman" panose="02020603050405020304" pitchFamily="18" charset="0"/>
              </a:rPr>
              <a:t>word-building</a:t>
            </a:r>
            <a:r>
              <a:rPr lang="en-US" sz="3200" dirty="0" smtClean="0">
                <a:latin typeface="Times New Roman" panose="02020603050405020304" pitchFamily="18" charset="0"/>
                <a:cs typeface="Times New Roman" panose="02020603050405020304" pitchFamily="18" charset="0"/>
              </a:rPr>
              <a:t> will eventually lead to a good command of ST words. </a:t>
            </a:r>
          </a:p>
        </p:txBody>
      </p:sp>
    </p:spTree>
    <p:extLst>
      <p:ext uri="{BB962C8B-B14F-4D97-AF65-F5344CB8AC3E}">
        <p14:creationId xmlns:p14="http://schemas.microsoft.com/office/powerpoint/2010/main" val="3353255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effectLst>
                  <a:outerShdw blurRad="38100" dist="19050" dir="2700000" algn="tl" rotWithShape="0">
                    <a:schemeClr val="dk1">
                      <a:alpha val="40000"/>
                    </a:schemeClr>
                  </a:outerShdw>
                </a:effectLst>
              </a:rPr>
              <a:t>2.2 Nominalization</a:t>
            </a:r>
          </a:p>
          <a:p>
            <a:endParaRPr lang="en-US" dirty="0"/>
          </a:p>
        </p:txBody>
      </p:sp>
      <p:sp>
        <p:nvSpPr>
          <p:cNvPr id="3" name="文本占位符 2"/>
          <p:cNvSpPr>
            <a:spLocks noGrp="1"/>
          </p:cNvSpPr>
          <p:nvPr>
            <p:ph type="body" sz="quarter" idx="11"/>
          </p:nvPr>
        </p:nvSpPr>
        <p:spPr>
          <a:xfrm>
            <a:off x="689712" y="1203433"/>
            <a:ext cx="9837039" cy="4729016"/>
          </a:xfrm>
        </p:spPr>
        <p:txBody>
          <a:bodyPr/>
          <a:lstStyle/>
          <a:p>
            <a:r>
              <a:rPr lang="en-US" sz="3200" dirty="0" smtClean="0"/>
              <a:t>The factory </a:t>
            </a:r>
            <a:r>
              <a:rPr lang="en-US" sz="3200" dirty="0" smtClean="0">
                <a:solidFill>
                  <a:srgbClr val="FF0000"/>
                </a:solidFill>
              </a:rPr>
              <a:t>turns out </a:t>
            </a:r>
            <a:r>
              <a:rPr lang="en-US" sz="3200" dirty="0" smtClean="0"/>
              <a:t>100,000 cars </a:t>
            </a:r>
            <a:r>
              <a:rPr lang="en-US" sz="3200" dirty="0" smtClean="0">
                <a:solidFill>
                  <a:srgbClr val="FF0000"/>
                </a:solidFill>
              </a:rPr>
              <a:t>every year</a:t>
            </a:r>
            <a:r>
              <a:rPr lang="en-US" sz="3200" dirty="0" smtClean="0"/>
              <a:t>.</a:t>
            </a:r>
          </a:p>
          <a:p>
            <a:r>
              <a:rPr lang="en-US" sz="3200" dirty="0" smtClean="0"/>
              <a:t>The </a:t>
            </a:r>
            <a:r>
              <a:rPr lang="en-US" sz="3200" dirty="0" smtClean="0">
                <a:solidFill>
                  <a:srgbClr val="FF0000"/>
                </a:solidFill>
              </a:rPr>
              <a:t>annual</a:t>
            </a:r>
            <a:r>
              <a:rPr lang="en-US" sz="3200" dirty="0" smtClean="0"/>
              <a:t> </a:t>
            </a:r>
            <a:r>
              <a:rPr lang="en-US" sz="3200" dirty="0" smtClean="0">
                <a:solidFill>
                  <a:srgbClr val="FF0000"/>
                </a:solidFill>
              </a:rPr>
              <a:t>output</a:t>
            </a:r>
            <a:r>
              <a:rPr lang="en-US" sz="3200" dirty="0" smtClean="0"/>
              <a:t> of the factory is 100,000 cars.</a:t>
            </a:r>
          </a:p>
          <a:p>
            <a:r>
              <a:rPr lang="en-US" sz="3200" dirty="0" smtClean="0"/>
              <a:t>The General-secretary has prepared a five-year survey program which is designed to contribute to the </a:t>
            </a:r>
            <a:r>
              <a:rPr lang="en-US" sz="3200" dirty="0" smtClean="0">
                <a:solidFill>
                  <a:srgbClr val="FF0000"/>
                </a:solidFill>
              </a:rPr>
              <a:t>development</a:t>
            </a:r>
            <a:r>
              <a:rPr lang="en-US" sz="3200" dirty="0" smtClean="0"/>
              <a:t> of natural resources by indicating economic and technologically advanced approaches to the </a:t>
            </a:r>
            <a:r>
              <a:rPr lang="en-US" sz="3200" dirty="0" smtClean="0">
                <a:solidFill>
                  <a:srgbClr val="FF0000"/>
                </a:solidFill>
              </a:rPr>
              <a:t>exploration</a:t>
            </a:r>
            <a:r>
              <a:rPr lang="en-US" sz="3200" dirty="0" smtClean="0"/>
              <a:t> and </a:t>
            </a:r>
            <a:r>
              <a:rPr lang="en-US" sz="3200" dirty="0" smtClean="0">
                <a:solidFill>
                  <a:srgbClr val="FF0000"/>
                </a:solidFill>
              </a:rPr>
              <a:t>assessment</a:t>
            </a:r>
            <a:r>
              <a:rPr lang="en-US" sz="3200" dirty="0" smtClean="0"/>
              <a:t> of these resources.</a:t>
            </a:r>
          </a:p>
          <a:p>
            <a:endParaRPr lang="en-US" sz="3200" dirty="0" smtClean="0"/>
          </a:p>
          <a:p>
            <a:endParaRPr lang="en-US" sz="3200" dirty="0"/>
          </a:p>
        </p:txBody>
      </p:sp>
    </p:spTree>
    <p:extLst>
      <p:ext uri="{BB962C8B-B14F-4D97-AF65-F5344CB8AC3E}">
        <p14:creationId xmlns:p14="http://schemas.microsoft.com/office/powerpoint/2010/main" val="422333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dirty="0" smtClean="0">
                <a:solidFill>
                  <a:schemeClr val="tx1"/>
                </a:solidFill>
                <a:effectLst>
                  <a:outerShdw blurRad="38100" dist="19050" dir="2700000" algn="tl" rotWithShape="0">
                    <a:schemeClr val="dk1">
                      <a:alpha val="40000"/>
                    </a:schemeClr>
                  </a:outerShdw>
                </a:effectLst>
              </a:rPr>
              <a:t>2.2 Nominalization</a:t>
            </a:r>
          </a:p>
          <a:p>
            <a:pPr algn="just">
              <a:lnSpc>
                <a:spcPct val="150000"/>
              </a:lnSpc>
              <a:buFont typeface="Arial" panose="020B0604020202020204" pitchFamily="34" charset="0"/>
            </a:pPr>
            <a:r>
              <a:rPr lang="en-US" altLang="zh-CN" sz="2300" dirty="0" smtClean="0">
                <a:effectLst>
                  <a:outerShdw blurRad="38100" dist="19050" dir="2700000" algn="tl" rotWithShape="0">
                    <a:schemeClr val="dk1">
                      <a:alpha val="40000"/>
                    </a:schemeClr>
                  </a:outerShdw>
                </a:effectLst>
              </a:rPr>
              <a:t>Nominalization means the process of transforming a verb, an adjective, or a clause into a noun or noun phrase.</a:t>
            </a:r>
            <a:endParaRPr lang="en-US" altLang="zh-CN" sz="23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Lexical nominalization :compounding, suffixation, </a:t>
            </a:r>
            <a:r>
              <a:rPr lang="en-US" altLang="zh-CN" sz="2300" dirty="0" smtClean="0">
                <a:solidFill>
                  <a:schemeClr val="tx1"/>
                </a:solidFill>
                <a:effectLst>
                  <a:outerShdw blurRad="38100" dist="19050" dir="2700000" algn="tl" rotWithShape="0">
                    <a:schemeClr val="dk1">
                      <a:alpha val="40000"/>
                    </a:schemeClr>
                  </a:outerShdw>
                </a:effectLst>
              </a:rPr>
              <a:t>conversion</a:t>
            </a:r>
            <a:r>
              <a:rPr lang="zh-CN" altLang="en-US" sz="2300" dirty="0" smtClean="0">
                <a:solidFill>
                  <a:schemeClr val="tx1"/>
                </a:solidFill>
                <a:effectLst>
                  <a:outerShdw blurRad="38100" dist="19050" dir="2700000" algn="tl" rotWithShape="0">
                    <a:schemeClr val="dk1">
                      <a:alpha val="40000"/>
                    </a:schemeClr>
                  </a:outerShdw>
                </a:effectLst>
              </a:rPr>
              <a:t>转换</a:t>
            </a:r>
            <a:endParaRPr lang="en-US" altLang="zh-CN" sz="23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dirty="0">
                <a:solidFill>
                  <a:schemeClr val="tx1"/>
                </a:solidFill>
                <a:effectLst>
                  <a:outerShdw blurRad="38100" dist="19050" dir="2700000" algn="tl" rotWithShape="0">
                    <a:schemeClr val="dk1">
                      <a:alpha val="40000"/>
                    </a:schemeClr>
                  </a:outerShdw>
                </a:effectLst>
              </a:rPr>
              <a:t>e.g.</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whitewash---- from white and wash</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downfall --- from down and fall</a:t>
            </a:r>
          </a:p>
        </p:txBody>
      </p:sp>
    </p:spTree>
    <p:extLst>
      <p:ext uri="{BB962C8B-B14F-4D97-AF65-F5344CB8AC3E}">
        <p14:creationId xmlns:p14="http://schemas.microsoft.com/office/powerpoint/2010/main" val="384739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dirty="0" smtClean="0">
                <a:solidFill>
                  <a:schemeClr val="accent1"/>
                </a:solidFill>
              </a:rPr>
              <a:t>Suffixation</a:t>
            </a: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endParaRPr lang="en-US" altLang="zh-CN" sz="2300" dirty="0">
              <a:solidFill>
                <a:schemeClr val="tx1"/>
              </a:solidFill>
              <a:effectLst>
                <a:outerShdw blurRad="38100" dist="19050" dir="2700000" algn="tl" rotWithShape="0">
                  <a:schemeClr val="dk1">
                    <a:alpha val="40000"/>
                  </a:schemeClr>
                </a:outerShdw>
              </a:effectLst>
            </a:endParaRPr>
          </a:p>
        </p:txBody>
      </p:sp>
      <p:graphicFrame>
        <p:nvGraphicFramePr>
          <p:cNvPr id="2" name="表格 1"/>
          <p:cNvGraphicFramePr/>
          <p:nvPr>
            <p:extLst>
              <p:ext uri="{D42A27DB-BD31-4B8C-83A1-F6EECF244321}">
                <p14:modId xmlns:p14="http://schemas.microsoft.com/office/powerpoint/2010/main" val="3700151017"/>
              </p:ext>
            </p:extLst>
          </p:nvPr>
        </p:nvGraphicFramePr>
        <p:xfrm>
          <a:off x="689610" y="1714497"/>
          <a:ext cx="9670415" cy="4151043"/>
        </p:xfrm>
        <a:graphic>
          <a:graphicData uri="http://schemas.openxmlformats.org/drawingml/2006/table">
            <a:tbl>
              <a:tblPr firstRow="1" bandRow="1">
                <a:tableStyleId>{073A0DAA-6AF3-43AB-8588-CEC1D06C72B9}</a:tableStyleId>
              </a:tblPr>
              <a:tblGrid>
                <a:gridCol w="1934083">
                  <a:extLst>
                    <a:ext uri="{9D8B030D-6E8A-4147-A177-3AD203B41FA5}">
                      <a16:colId xmlns:a16="http://schemas.microsoft.com/office/drawing/2014/main" xmlns="" val="20000"/>
                    </a:ext>
                  </a:extLst>
                </a:gridCol>
                <a:gridCol w="1934083">
                  <a:extLst>
                    <a:ext uri="{9D8B030D-6E8A-4147-A177-3AD203B41FA5}">
                      <a16:colId xmlns:a16="http://schemas.microsoft.com/office/drawing/2014/main" xmlns="" val="20001"/>
                    </a:ext>
                  </a:extLst>
                </a:gridCol>
                <a:gridCol w="1934083">
                  <a:extLst>
                    <a:ext uri="{9D8B030D-6E8A-4147-A177-3AD203B41FA5}">
                      <a16:colId xmlns:a16="http://schemas.microsoft.com/office/drawing/2014/main" xmlns="" val="20002"/>
                    </a:ext>
                  </a:extLst>
                </a:gridCol>
                <a:gridCol w="1934083">
                  <a:extLst>
                    <a:ext uri="{9D8B030D-6E8A-4147-A177-3AD203B41FA5}">
                      <a16:colId xmlns:a16="http://schemas.microsoft.com/office/drawing/2014/main" xmlns="" val="20003"/>
                    </a:ext>
                  </a:extLst>
                </a:gridCol>
                <a:gridCol w="1934083">
                  <a:extLst>
                    <a:ext uri="{9D8B030D-6E8A-4147-A177-3AD203B41FA5}">
                      <a16:colId xmlns:a16="http://schemas.microsoft.com/office/drawing/2014/main" xmlns="" val="20004"/>
                    </a:ext>
                  </a:extLst>
                </a:gridCol>
              </a:tblGrid>
              <a:tr h="461227">
                <a:tc>
                  <a:txBody>
                    <a:bodyPr/>
                    <a:lstStyle/>
                    <a:p>
                      <a:pPr>
                        <a:buNone/>
                      </a:pPr>
                      <a:r>
                        <a:rPr lang="en-US" altLang="zh-CN"/>
                        <a:t>n. </a:t>
                      </a:r>
                    </a:p>
                  </a:txBody>
                  <a:tcPr/>
                </a:tc>
                <a:tc>
                  <a:txBody>
                    <a:bodyPr/>
                    <a:lstStyle/>
                    <a:p>
                      <a:pPr>
                        <a:buNone/>
                      </a:pPr>
                      <a:r>
                        <a:rPr lang="en-US" altLang="zh-CN"/>
                        <a:t>adj</a:t>
                      </a:r>
                    </a:p>
                  </a:txBody>
                  <a:tcPr/>
                </a:tc>
                <a:tc rowSpan="9">
                  <a:txBody>
                    <a:bodyPr/>
                    <a:lstStyle/>
                    <a:p>
                      <a:pPr>
                        <a:buNone/>
                      </a:pPr>
                      <a:endParaRPr lang="zh-CN" altLang="en-US"/>
                    </a:p>
                  </a:txBody>
                  <a:tcPr>
                    <a:solidFill>
                      <a:schemeClr val="accent2">
                        <a:lumMod val="20000"/>
                        <a:lumOff val="80000"/>
                      </a:schemeClr>
                    </a:solidFill>
                  </a:tcPr>
                </a:tc>
                <a:tc>
                  <a:txBody>
                    <a:bodyPr/>
                    <a:lstStyle/>
                    <a:p>
                      <a:pPr>
                        <a:buNone/>
                      </a:pPr>
                      <a:r>
                        <a:rPr lang="en-US" altLang="zh-CN"/>
                        <a:t>n. </a:t>
                      </a:r>
                    </a:p>
                  </a:txBody>
                  <a:tcPr/>
                </a:tc>
                <a:tc>
                  <a:txBody>
                    <a:bodyPr/>
                    <a:lstStyle/>
                    <a:p>
                      <a:pPr>
                        <a:buNone/>
                      </a:pPr>
                      <a:r>
                        <a:rPr lang="en-US" altLang="zh-CN"/>
                        <a:t>v.</a:t>
                      </a:r>
                    </a:p>
                  </a:txBody>
                  <a:tcPr/>
                </a:tc>
                <a:extLst>
                  <a:ext uri="{0D108BD9-81ED-4DB2-BD59-A6C34878D82A}">
                    <a16:rowId xmlns:a16="http://schemas.microsoft.com/office/drawing/2014/main" xmlns="" val="10000"/>
                  </a:ext>
                </a:extLst>
              </a:tr>
              <a:tr h="461227">
                <a:tc>
                  <a:txBody>
                    <a:bodyPr/>
                    <a:lstStyle/>
                    <a:p>
                      <a:pPr>
                        <a:buNone/>
                      </a:pPr>
                      <a:r>
                        <a:rPr lang="en-US" altLang="zh-CN"/>
                        <a:t>applicability</a:t>
                      </a:r>
                    </a:p>
                  </a:txBody>
                  <a:tcPr/>
                </a:tc>
                <a:tc>
                  <a:txBody>
                    <a:bodyPr/>
                    <a:lstStyle/>
                    <a:p>
                      <a:pPr>
                        <a:buNone/>
                      </a:pPr>
                      <a:r>
                        <a:rPr lang="en-US" altLang="zh-CN"/>
                        <a:t>appliable</a:t>
                      </a:r>
                    </a:p>
                  </a:txBody>
                  <a:tcPr/>
                </a:tc>
                <a:tc vMerge="1">
                  <a:txBody>
                    <a:bodyPr/>
                    <a:lstStyle/>
                    <a:p>
                      <a:endParaRPr lang="zh-CN"/>
                    </a:p>
                  </a:txBody>
                  <a:tcPr/>
                </a:tc>
                <a:tc>
                  <a:txBody>
                    <a:bodyPr/>
                    <a:lstStyle/>
                    <a:p>
                      <a:pPr>
                        <a:buNone/>
                      </a:pPr>
                      <a:r>
                        <a:rPr lang="en-US" altLang="zh-CN"/>
                        <a:t>failure</a:t>
                      </a:r>
                    </a:p>
                  </a:txBody>
                  <a:tcPr/>
                </a:tc>
                <a:tc>
                  <a:txBody>
                    <a:bodyPr/>
                    <a:lstStyle/>
                    <a:p>
                      <a:pPr>
                        <a:buNone/>
                      </a:pPr>
                      <a:r>
                        <a:rPr lang="en-US" altLang="zh-CN"/>
                        <a:t>fail</a:t>
                      </a:r>
                    </a:p>
                  </a:txBody>
                  <a:tcPr/>
                </a:tc>
                <a:extLst>
                  <a:ext uri="{0D108BD9-81ED-4DB2-BD59-A6C34878D82A}">
                    <a16:rowId xmlns:a16="http://schemas.microsoft.com/office/drawing/2014/main" xmlns="" val="10001"/>
                  </a:ext>
                </a:extLst>
              </a:tr>
              <a:tr h="461227">
                <a:tc>
                  <a:txBody>
                    <a:bodyPr/>
                    <a:lstStyle/>
                    <a:p>
                      <a:pPr>
                        <a:buNone/>
                      </a:pPr>
                      <a:r>
                        <a:rPr lang="en-US" altLang="zh-CN"/>
                        <a:t>carelessness</a:t>
                      </a:r>
                    </a:p>
                  </a:txBody>
                  <a:tcPr/>
                </a:tc>
                <a:tc>
                  <a:txBody>
                    <a:bodyPr/>
                    <a:lstStyle/>
                    <a:p>
                      <a:pPr>
                        <a:buNone/>
                      </a:pPr>
                      <a:r>
                        <a:rPr lang="en-US" altLang="zh-CN"/>
                        <a:t>careless</a:t>
                      </a:r>
                    </a:p>
                  </a:txBody>
                  <a:tcPr/>
                </a:tc>
                <a:tc vMerge="1">
                  <a:txBody>
                    <a:bodyPr/>
                    <a:lstStyle/>
                    <a:p>
                      <a:endParaRPr lang="zh-CN"/>
                    </a:p>
                  </a:txBody>
                  <a:tcPr/>
                </a:tc>
                <a:tc>
                  <a:txBody>
                    <a:bodyPr/>
                    <a:lstStyle/>
                    <a:p>
                      <a:pPr>
                        <a:buNone/>
                      </a:pPr>
                      <a:r>
                        <a:rPr lang="en-US" altLang="zh-CN"/>
                        <a:t>investigation</a:t>
                      </a:r>
                    </a:p>
                  </a:txBody>
                  <a:tcPr/>
                </a:tc>
                <a:tc>
                  <a:txBody>
                    <a:bodyPr/>
                    <a:lstStyle/>
                    <a:p>
                      <a:pPr>
                        <a:buNone/>
                      </a:pPr>
                      <a:r>
                        <a:rPr lang="en-US" altLang="zh-CN"/>
                        <a:t>investigate</a:t>
                      </a:r>
                    </a:p>
                  </a:txBody>
                  <a:tcPr/>
                </a:tc>
                <a:extLst>
                  <a:ext uri="{0D108BD9-81ED-4DB2-BD59-A6C34878D82A}">
                    <a16:rowId xmlns:a16="http://schemas.microsoft.com/office/drawing/2014/main" xmlns="" val="10002"/>
                  </a:ext>
                </a:extLst>
              </a:tr>
              <a:tr h="461227">
                <a:tc>
                  <a:txBody>
                    <a:bodyPr/>
                    <a:lstStyle/>
                    <a:p>
                      <a:pPr>
                        <a:buNone/>
                      </a:pPr>
                      <a:r>
                        <a:rPr lang="en-US" altLang="zh-CN"/>
                        <a:t>difficulty</a:t>
                      </a:r>
                    </a:p>
                  </a:txBody>
                  <a:tcPr/>
                </a:tc>
                <a:tc>
                  <a:txBody>
                    <a:bodyPr/>
                    <a:lstStyle/>
                    <a:p>
                      <a:pPr>
                        <a:buNone/>
                      </a:pPr>
                      <a:r>
                        <a:rPr lang="en-US" altLang="zh-CN"/>
                        <a:t>difficult</a:t>
                      </a:r>
                    </a:p>
                  </a:txBody>
                  <a:tcPr/>
                </a:tc>
                <a:tc vMerge="1">
                  <a:txBody>
                    <a:bodyPr/>
                    <a:lstStyle/>
                    <a:p>
                      <a:endParaRPr lang="zh-CN"/>
                    </a:p>
                  </a:txBody>
                  <a:tcPr/>
                </a:tc>
                <a:tc>
                  <a:txBody>
                    <a:bodyPr/>
                    <a:lstStyle/>
                    <a:p>
                      <a:pPr>
                        <a:buNone/>
                      </a:pPr>
                      <a:r>
                        <a:rPr lang="en-US" altLang="zh-CN"/>
                        <a:t>movement</a:t>
                      </a:r>
                    </a:p>
                  </a:txBody>
                  <a:tcPr/>
                </a:tc>
                <a:tc>
                  <a:txBody>
                    <a:bodyPr/>
                    <a:lstStyle/>
                    <a:p>
                      <a:pPr>
                        <a:buNone/>
                      </a:pPr>
                      <a:r>
                        <a:rPr lang="en-US" altLang="zh-CN"/>
                        <a:t>move</a:t>
                      </a:r>
                    </a:p>
                  </a:txBody>
                  <a:tcPr/>
                </a:tc>
                <a:extLst>
                  <a:ext uri="{0D108BD9-81ED-4DB2-BD59-A6C34878D82A}">
                    <a16:rowId xmlns:a16="http://schemas.microsoft.com/office/drawing/2014/main" xmlns="" val="10003"/>
                  </a:ext>
                </a:extLst>
              </a:tr>
              <a:tr h="461227">
                <a:tc>
                  <a:txBody>
                    <a:bodyPr/>
                    <a:lstStyle/>
                    <a:p>
                      <a:pPr>
                        <a:buNone/>
                      </a:pPr>
                      <a:r>
                        <a:rPr lang="en-US" altLang="zh-CN"/>
                        <a:t>intensity</a:t>
                      </a:r>
                    </a:p>
                  </a:txBody>
                  <a:tcPr/>
                </a:tc>
                <a:tc>
                  <a:txBody>
                    <a:bodyPr/>
                    <a:lstStyle/>
                    <a:p>
                      <a:pPr>
                        <a:buNone/>
                      </a:pPr>
                      <a:r>
                        <a:rPr lang="en-US" altLang="zh-CN"/>
                        <a:t>intense</a:t>
                      </a:r>
                    </a:p>
                  </a:txBody>
                  <a:tcPr/>
                </a:tc>
                <a:tc vMerge="1">
                  <a:txBody>
                    <a:bodyPr/>
                    <a:lstStyle/>
                    <a:p>
                      <a:endParaRPr lang="zh-CN"/>
                    </a:p>
                  </a:txBody>
                  <a:tcPr/>
                </a:tc>
                <a:tc>
                  <a:txBody>
                    <a:bodyPr/>
                    <a:lstStyle/>
                    <a:p>
                      <a:pPr>
                        <a:buNone/>
                      </a:pPr>
                      <a:r>
                        <a:rPr lang="en-US" altLang="zh-CN"/>
                        <a:t>reaction</a:t>
                      </a:r>
                    </a:p>
                  </a:txBody>
                  <a:tcPr/>
                </a:tc>
                <a:tc>
                  <a:txBody>
                    <a:bodyPr/>
                    <a:lstStyle/>
                    <a:p>
                      <a:pPr>
                        <a:buNone/>
                      </a:pPr>
                      <a:r>
                        <a:rPr lang="en-US" altLang="zh-CN"/>
                        <a:t>react</a:t>
                      </a:r>
                    </a:p>
                  </a:txBody>
                  <a:tcPr/>
                </a:tc>
                <a:extLst>
                  <a:ext uri="{0D108BD9-81ED-4DB2-BD59-A6C34878D82A}">
                    <a16:rowId xmlns:a16="http://schemas.microsoft.com/office/drawing/2014/main" xmlns="" val="10004"/>
                  </a:ext>
                </a:extLst>
              </a:tr>
              <a:tr h="461227">
                <a:tc>
                  <a:txBody>
                    <a:bodyPr/>
                    <a:lstStyle/>
                    <a:p>
                      <a:pPr>
                        <a:buNone/>
                      </a:pPr>
                      <a:endParaRPr lang="zh-CN" altLang="en-US"/>
                    </a:p>
                  </a:txBody>
                  <a:tcPr/>
                </a:tc>
                <a:tc>
                  <a:txBody>
                    <a:bodyPr/>
                    <a:lstStyle/>
                    <a:p>
                      <a:pPr>
                        <a:buNone/>
                      </a:pPr>
                      <a:endParaRPr lang="zh-CN" altLang="en-US"/>
                    </a:p>
                  </a:txBody>
                  <a:tcPr/>
                </a:tc>
                <a:tc vMerge="1">
                  <a:txBody>
                    <a:bodyPr/>
                    <a:lstStyle/>
                    <a:p>
                      <a:endParaRPr lang="zh-CN"/>
                    </a:p>
                  </a:txBody>
                  <a:tcPr/>
                </a:tc>
                <a:tc>
                  <a:txBody>
                    <a:bodyPr/>
                    <a:lstStyle/>
                    <a:p>
                      <a:pPr>
                        <a:buNone/>
                      </a:pPr>
                      <a:r>
                        <a:rPr lang="en-US" altLang="zh-CN"/>
                        <a:t>refual</a:t>
                      </a:r>
                    </a:p>
                  </a:txBody>
                  <a:tcPr/>
                </a:tc>
                <a:tc>
                  <a:txBody>
                    <a:bodyPr/>
                    <a:lstStyle/>
                    <a:p>
                      <a:pPr>
                        <a:buNone/>
                      </a:pPr>
                      <a:r>
                        <a:rPr lang="en-US" altLang="zh-CN"/>
                        <a:t>refuse</a:t>
                      </a:r>
                    </a:p>
                  </a:txBody>
                  <a:tcPr/>
                </a:tc>
                <a:extLst>
                  <a:ext uri="{0D108BD9-81ED-4DB2-BD59-A6C34878D82A}">
                    <a16:rowId xmlns:a16="http://schemas.microsoft.com/office/drawing/2014/main" xmlns="" val="10005"/>
                  </a:ext>
                </a:extLst>
              </a:tr>
              <a:tr h="461227">
                <a:tc>
                  <a:txBody>
                    <a:bodyPr/>
                    <a:lstStyle/>
                    <a:p>
                      <a:pPr>
                        <a:buNone/>
                      </a:pPr>
                      <a:endParaRPr lang="zh-CN" altLang="en-US"/>
                    </a:p>
                  </a:txBody>
                  <a:tcPr/>
                </a:tc>
                <a:tc>
                  <a:txBody>
                    <a:bodyPr/>
                    <a:lstStyle/>
                    <a:p>
                      <a:pPr>
                        <a:buNone/>
                      </a:pPr>
                      <a:endParaRPr lang="zh-CN" altLang="en-US"/>
                    </a:p>
                  </a:txBody>
                  <a:tcPr/>
                </a:tc>
                <a:tc vMerge="1">
                  <a:txBody>
                    <a:bodyPr/>
                    <a:lstStyle/>
                    <a:p>
                      <a:endParaRPr lang="zh-CN"/>
                    </a:p>
                  </a:txBody>
                  <a:tcPr/>
                </a:tc>
                <a:tc>
                  <a:txBody>
                    <a:bodyPr/>
                    <a:lstStyle/>
                    <a:p>
                      <a:pPr>
                        <a:buNone/>
                      </a:pPr>
                      <a:r>
                        <a:rPr lang="en-US" altLang="zh-CN"/>
                        <a:t>existence</a:t>
                      </a:r>
                    </a:p>
                  </a:txBody>
                  <a:tcPr/>
                </a:tc>
                <a:tc>
                  <a:txBody>
                    <a:bodyPr/>
                    <a:lstStyle/>
                    <a:p>
                      <a:pPr>
                        <a:buNone/>
                      </a:pPr>
                      <a:r>
                        <a:rPr lang="en-US" altLang="zh-CN"/>
                        <a:t>exist</a:t>
                      </a:r>
                    </a:p>
                  </a:txBody>
                  <a:tcPr/>
                </a:tc>
                <a:extLst>
                  <a:ext uri="{0D108BD9-81ED-4DB2-BD59-A6C34878D82A}">
                    <a16:rowId xmlns:a16="http://schemas.microsoft.com/office/drawing/2014/main" xmlns="" val="10006"/>
                  </a:ext>
                </a:extLst>
              </a:tr>
              <a:tr h="461227">
                <a:tc>
                  <a:txBody>
                    <a:bodyPr/>
                    <a:lstStyle/>
                    <a:p>
                      <a:pPr>
                        <a:buNone/>
                      </a:pPr>
                      <a:endParaRPr lang="zh-CN" altLang="en-US"/>
                    </a:p>
                  </a:txBody>
                  <a:tcPr/>
                </a:tc>
                <a:tc>
                  <a:txBody>
                    <a:bodyPr/>
                    <a:lstStyle/>
                    <a:p>
                      <a:pPr>
                        <a:buNone/>
                      </a:pPr>
                      <a:endParaRPr lang="zh-CN" altLang="en-US" dirty="0"/>
                    </a:p>
                  </a:txBody>
                  <a:tcPr/>
                </a:tc>
                <a:tc vMerge="1">
                  <a:txBody>
                    <a:bodyPr/>
                    <a:lstStyle/>
                    <a:p>
                      <a:endParaRPr lang="zh-CN"/>
                    </a:p>
                  </a:txBody>
                  <a:tcPr/>
                </a:tc>
                <a:tc>
                  <a:txBody>
                    <a:bodyPr/>
                    <a:lstStyle/>
                    <a:p>
                      <a:pPr>
                        <a:buNone/>
                      </a:pPr>
                      <a:endParaRPr lang="zh-CN" altLang="en-US"/>
                    </a:p>
                  </a:txBody>
                  <a:tcPr/>
                </a:tc>
                <a:tc>
                  <a:txBody>
                    <a:bodyPr/>
                    <a:lstStyle/>
                    <a:p>
                      <a:pPr>
                        <a:buNone/>
                      </a:pPr>
                      <a:endParaRPr lang="zh-CN" altLang="en-US"/>
                    </a:p>
                  </a:txBody>
                  <a:tcPr/>
                </a:tc>
                <a:extLst>
                  <a:ext uri="{0D108BD9-81ED-4DB2-BD59-A6C34878D82A}">
                    <a16:rowId xmlns:a16="http://schemas.microsoft.com/office/drawing/2014/main" xmlns="" val="10007"/>
                  </a:ext>
                </a:extLst>
              </a:tr>
              <a:tr h="461227">
                <a:tc>
                  <a:txBody>
                    <a:bodyPr/>
                    <a:lstStyle/>
                    <a:p>
                      <a:pPr>
                        <a:buNone/>
                      </a:pPr>
                      <a:endParaRPr lang="zh-CN" altLang="en-US"/>
                    </a:p>
                  </a:txBody>
                  <a:tcPr/>
                </a:tc>
                <a:tc>
                  <a:txBody>
                    <a:bodyPr/>
                    <a:lstStyle/>
                    <a:p>
                      <a:pPr>
                        <a:buNone/>
                      </a:pPr>
                      <a:endParaRPr lang="zh-CN" altLang="en-US"/>
                    </a:p>
                  </a:txBody>
                  <a:tcPr/>
                </a:tc>
                <a:tc vMerge="1">
                  <a:txBody>
                    <a:bodyPr/>
                    <a:lstStyle/>
                    <a:p>
                      <a:endParaRPr lang="zh-CN"/>
                    </a:p>
                  </a:txBody>
                  <a:tcPr/>
                </a:tc>
                <a:tc>
                  <a:txBody>
                    <a:bodyPr/>
                    <a:lstStyle/>
                    <a:p>
                      <a:pPr>
                        <a:buNone/>
                      </a:pPr>
                      <a:endParaRPr lang="zh-CN" altLang="en-US"/>
                    </a:p>
                  </a:txBody>
                  <a:tcPr/>
                </a:tc>
                <a:tc>
                  <a:txBody>
                    <a:bodyPr/>
                    <a:lstStyle/>
                    <a:p>
                      <a:pPr>
                        <a:buNone/>
                      </a:pPr>
                      <a:endParaRPr lang="zh-CN" altLang="en-US" dirty="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418346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8656269" cy="770023"/>
          </a:xfrm>
        </p:spPr>
        <p:txBody>
          <a:bodyPr/>
          <a:lstStyle/>
          <a:p>
            <a:r>
              <a:rPr lang="en-US" altLang="zh-CN" sz="4000" dirty="0" smtClean="0"/>
              <a:t>Conversion</a:t>
            </a:r>
          </a:p>
          <a:p>
            <a:endParaRPr lang="zh-CN" altLang="en-US" dirty="0"/>
          </a:p>
        </p:txBody>
      </p:sp>
      <p:sp>
        <p:nvSpPr>
          <p:cNvPr id="3" name="文本占位符 2"/>
          <p:cNvSpPr>
            <a:spLocks noGrp="1"/>
          </p:cNvSpPr>
          <p:nvPr>
            <p:ph type="body" sz="quarter" idx="11"/>
          </p:nvPr>
        </p:nvSpPr>
        <p:spPr>
          <a:xfrm>
            <a:off x="689712" y="2029522"/>
            <a:ext cx="8656269" cy="3967624"/>
          </a:xfrm>
        </p:spPr>
        <p:txBody>
          <a:bodyPr/>
          <a:lstStyle/>
          <a:p>
            <a:r>
              <a:rPr lang="en-US" altLang="zh-CN" sz="3200" dirty="0"/>
              <a:t>Conversion is a kind of </a:t>
            </a:r>
            <a:r>
              <a:rPr lang="en-US" altLang="zh-CN" sz="3200" dirty="0" smtClean="0"/>
              <a:t>nominalization </a:t>
            </a:r>
            <a:r>
              <a:rPr lang="en-US" altLang="zh-CN" sz="3200" dirty="0"/>
              <a:t>without changing word forms. </a:t>
            </a:r>
            <a:endParaRPr lang="en-US" altLang="zh-CN" sz="3200" dirty="0" smtClean="0"/>
          </a:p>
          <a:p>
            <a:r>
              <a:rPr lang="en-US" altLang="zh-CN" sz="3200" dirty="0"/>
              <a:t>E</a:t>
            </a:r>
            <a:r>
              <a:rPr lang="en-US" altLang="zh-CN" sz="3200" dirty="0" smtClean="0"/>
              <a:t>.g. </a:t>
            </a:r>
            <a:r>
              <a:rPr lang="en-US" altLang="zh-CN" sz="3200" dirty="0"/>
              <a:t>focus, review, survey, report, attack, preview, advance, attempt, </a:t>
            </a:r>
            <a:r>
              <a:rPr lang="en-US" altLang="zh-CN" sz="3200" dirty="0" smtClean="0"/>
              <a:t>record</a:t>
            </a:r>
            <a:r>
              <a:rPr lang="en-US" altLang="zh-CN" sz="3200" dirty="0"/>
              <a:t>, limit, progress, detail, etc. </a:t>
            </a:r>
            <a:endParaRPr lang="en-US" altLang="zh-CN" sz="3200" dirty="0" smtClean="0"/>
          </a:p>
          <a:p>
            <a:r>
              <a:rPr lang="en-US" altLang="zh-CN" sz="3200" dirty="0" smtClean="0"/>
              <a:t>These </a:t>
            </a:r>
            <a:r>
              <a:rPr lang="en-US" altLang="zh-CN" sz="3200" dirty="0"/>
              <a:t>verbs can also be used as nouns.</a:t>
            </a:r>
            <a:endParaRPr lang="zh-CN" altLang="en-US" sz="3200" dirty="0"/>
          </a:p>
        </p:txBody>
      </p:sp>
    </p:spTree>
    <p:extLst>
      <p:ext uri="{BB962C8B-B14F-4D97-AF65-F5344CB8AC3E}">
        <p14:creationId xmlns:p14="http://schemas.microsoft.com/office/powerpoint/2010/main" val="3516321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357485" cy="441325"/>
          </a:xfrm>
        </p:spPr>
        <p:txBody>
          <a:bodyPr/>
          <a:lstStyle/>
          <a:p>
            <a:endParaRPr lang="en-US" dirty="0"/>
          </a:p>
        </p:txBody>
      </p:sp>
      <p:sp>
        <p:nvSpPr>
          <p:cNvPr id="3" name="文本占位符 2"/>
          <p:cNvSpPr>
            <a:spLocks noGrp="1"/>
          </p:cNvSpPr>
          <p:nvPr>
            <p:ph type="body" sz="quarter" idx="11"/>
          </p:nvPr>
        </p:nvSpPr>
        <p:spPr>
          <a:xfrm>
            <a:off x="1071154" y="875211"/>
            <a:ext cx="9548949" cy="5015685"/>
          </a:xfrm>
        </p:spPr>
        <p:txBody>
          <a:bodyPr/>
          <a:lstStyle/>
          <a:p>
            <a:r>
              <a:rPr lang="en-US" dirty="0" smtClean="0">
                <a:latin typeface="+mn-ea"/>
                <a:ea typeface="+mn-ea"/>
                <a:cs typeface="Times New Roman" panose="02020603050405020304" pitchFamily="18" charset="0"/>
                <a:sym typeface="+mn-ea"/>
              </a:rPr>
              <a:t>1. </a:t>
            </a:r>
            <a:r>
              <a:rPr lang="en-US" b="1" dirty="0" smtClean="0">
                <a:latin typeface="+mn-ea"/>
                <a:ea typeface="+mn-ea"/>
                <a:cs typeface="Times New Roman" panose="02020603050405020304" pitchFamily="18" charset="0"/>
                <a:sym typeface="+mn-ea"/>
              </a:rPr>
              <a:t>A</a:t>
            </a:r>
            <a:r>
              <a:rPr lang="en-US" altLang="zh-CN" b="1" dirty="0" smtClean="0">
                <a:latin typeface="+mn-ea"/>
                <a:ea typeface="+mn-ea"/>
                <a:cs typeface="Times New Roman" panose="02020603050405020304" pitchFamily="18" charset="0"/>
                <a:sym typeface="+mn-ea"/>
              </a:rPr>
              <a:t>ccurate and precise</a:t>
            </a:r>
            <a:endParaRPr lang="en-US" b="1" dirty="0">
              <a:latin typeface="+mn-ea"/>
              <a:ea typeface="+mn-ea"/>
              <a:cs typeface="Times New Roman" panose="02020603050405020304" pitchFamily="18" charset="0"/>
              <a:sym typeface="+mn-ea"/>
            </a:endParaRPr>
          </a:p>
          <a:p>
            <a:r>
              <a:rPr lang="en-US" dirty="0" smtClean="0">
                <a:latin typeface="+mn-ea"/>
                <a:ea typeface="+mn-ea"/>
              </a:rPr>
              <a:t>  </a:t>
            </a:r>
            <a:r>
              <a:rPr lang="en-US" dirty="0" smtClean="0">
                <a:latin typeface="+mn-ea"/>
                <a:ea typeface="+mn-ea"/>
              </a:rPr>
              <a:t>  1.1 </a:t>
            </a:r>
            <a:r>
              <a:rPr lang="en-US" dirty="0">
                <a:latin typeface="+mn-ea"/>
                <a:ea typeface="+mn-ea"/>
              </a:rPr>
              <a:t>Non-Deviation from Linguistic Norms </a:t>
            </a:r>
            <a:r>
              <a:rPr lang="zh-CN" altLang="en-US" dirty="0">
                <a:latin typeface="+mn-ea"/>
                <a:ea typeface="+mn-ea"/>
              </a:rPr>
              <a:t>语言</a:t>
            </a:r>
            <a:r>
              <a:rPr lang="zh-CN" altLang="en-US" dirty="0" smtClean="0">
                <a:latin typeface="+mn-ea"/>
                <a:ea typeface="+mn-ea"/>
              </a:rPr>
              <a:t>规范</a:t>
            </a:r>
            <a:endParaRPr lang="en-US" altLang="zh-CN" dirty="0" smtClean="0">
              <a:latin typeface="+mn-ea"/>
              <a:ea typeface="+mn-ea"/>
            </a:endParaRPr>
          </a:p>
          <a:p>
            <a:r>
              <a:rPr lang="en-US" altLang="zh-CN" dirty="0">
                <a:latin typeface="+mn-ea"/>
                <a:ea typeface="+mn-ea"/>
              </a:rPr>
              <a:t>       </a:t>
            </a:r>
            <a:r>
              <a:rPr lang="en-US" altLang="zh-CN" sz="2000" dirty="0" smtClean="0">
                <a:latin typeface="+mn-ea"/>
                <a:ea typeface="+mn-ea"/>
              </a:rPr>
              <a:t>Rip </a:t>
            </a:r>
            <a:r>
              <a:rPr lang="en-US" altLang="zh-CN" sz="2000" dirty="0">
                <a:latin typeface="+mn-ea"/>
                <a:ea typeface="+mn-ea"/>
              </a:rPr>
              <a:t>Van Winkle slept for twenty </a:t>
            </a:r>
            <a:r>
              <a:rPr lang="en-US" altLang="zh-CN" sz="2000" dirty="0" smtClean="0">
                <a:latin typeface="+mn-ea"/>
                <a:ea typeface="+mn-ea"/>
              </a:rPr>
              <a:t>years.</a:t>
            </a:r>
            <a:endParaRPr lang="en-US" altLang="zh-CN" sz="2000" dirty="0">
              <a:latin typeface="+mn-ea"/>
              <a:ea typeface="+mn-ea"/>
            </a:endParaRPr>
          </a:p>
          <a:p>
            <a:r>
              <a:rPr lang="en-US" altLang="zh-CN" sz="2000" dirty="0" smtClean="0">
                <a:latin typeface="+mn-ea"/>
                <a:ea typeface="+mn-ea"/>
              </a:rPr>
              <a:t>        </a:t>
            </a:r>
            <a:r>
              <a:rPr lang="en-US" altLang="zh-CN" sz="2000" dirty="0" smtClean="0">
                <a:latin typeface="+mn-ea"/>
                <a:ea typeface="+mn-ea"/>
              </a:rPr>
              <a:t> Slept </a:t>
            </a:r>
            <a:r>
              <a:rPr lang="en-US" altLang="zh-CN" sz="2000" dirty="0">
                <a:latin typeface="+mn-ea"/>
                <a:ea typeface="+mn-ea"/>
              </a:rPr>
              <a:t>Rip Van Winkle twenty years. </a:t>
            </a:r>
            <a:endParaRPr lang="en-US" altLang="zh-CN" sz="2000" dirty="0" smtClean="0">
              <a:latin typeface="+mn-ea"/>
              <a:ea typeface="+mn-ea"/>
            </a:endParaRPr>
          </a:p>
          <a:p>
            <a:r>
              <a:rPr lang="en-US" dirty="0" smtClean="0">
                <a:latin typeface="+mn-ea"/>
                <a:ea typeface="+mn-ea"/>
              </a:rPr>
              <a:t>  </a:t>
            </a:r>
            <a:r>
              <a:rPr lang="en-US" dirty="0" smtClean="0">
                <a:latin typeface="+mn-ea"/>
                <a:ea typeface="+mn-ea"/>
              </a:rPr>
              <a:t>    1.2 </a:t>
            </a:r>
            <a:r>
              <a:rPr lang="en-US" dirty="0">
                <a:latin typeface="+mn-ea"/>
                <a:ea typeface="+mn-ea"/>
                <a:cs typeface="Times New Roman" panose="02020603050405020304" pitchFamily="18" charset="0"/>
                <a:sym typeface="+mn-ea"/>
              </a:rPr>
              <a:t>Non-figurative </a:t>
            </a:r>
            <a:r>
              <a:rPr lang="en-US" dirty="0" smtClean="0">
                <a:latin typeface="+mn-ea"/>
                <a:ea typeface="+mn-ea"/>
                <a:cs typeface="Times New Roman" panose="02020603050405020304" pitchFamily="18" charset="0"/>
                <a:sym typeface="+mn-ea"/>
              </a:rPr>
              <a:t>Language</a:t>
            </a:r>
          </a:p>
          <a:p>
            <a:r>
              <a:rPr lang="en-US" dirty="0">
                <a:latin typeface="+mn-ea"/>
                <a:ea typeface="+mn-ea"/>
                <a:cs typeface="Times New Roman" panose="02020603050405020304" pitchFamily="18" charset="0"/>
                <a:sym typeface="+mn-ea"/>
              </a:rPr>
              <a:t>        (</a:t>
            </a:r>
            <a:r>
              <a:rPr lang="en-US" dirty="0" smtClean="0">
                <a:latin typeface="+mn-ea"/>
                <a:ea typeface="+mn-ea"/>
                <a:cs typeface="Times New Roman" panose="02020603050405020304" pitchFamily="18" charset="0"/>
                <a:sym typeface="+mn-ea"/>
              </a:rPr>
              <a:t>Simile </a:t>
            </a:r>
            <a:r>
              <a:rPr lang="en-US" dirty="0">
                <a:latin typeface="+mn-ea"/>
                <a:ea typeface="+mn-ea"/>
                <a:cs typeface="Times New Roman" panose="02020603050405020304" pitchFamily="18" charset="0"/>
                <a:sym typeface="+mn-ea"/>
              </a:rPr>
              <a:t>exaggeration </a:t>
            </a:r>
            <a:r>
              <a:rPr lang="en-US" dirty="0" smtClean="0">
                <a:latin typeface="+mn-ea"/>
                <a:ea typeface="+mn-ea"/>
                <a:cs typeface="Times New Roman" panose="02020603050405020304" pitchFamily="18" charset="0"/>
                <a:sym typeface="+mn-ea"/>
              </a:rPr>
              <a:t>parallelism </a:t>
            </a:r>
            <a:r>
              <a:rPr lang="en-US" dirty="0" smtClean="0">
                <a:latin typeface="+mn-ea"/>
                <a:ea typeface="+mn-ea"/>
                <a:cs typeface="Times New Roman" panose="02020603050405020304" pitchFamily="18" charset="0"/>
              </a:rPr>
              <a:t>rhyme</a:t>
            </a:r>
            <a:r>
              <a:rPr lang="zh-CN" altLang="en-US" dirty="0" smtClean="0">
                <a:solidFill>
                  <a:srgbClr val="9B0D14"/>
                </a:solidFill>
                <a:latin typeface="+mn-ea"/>
                <a:ea typeface="+mn-ea"/>
                <a:cs typeface="Times New Roman" panose="02020603050405020304" pitchFamily="18" charset="0"/>
              </a:rPr>
              <a:t> </a:t>
            </a:r>
            <a:r>
              <a:rPr lang="zh-CN" altLang="en-US" dirty="0" smtClean="0">
                <a:latin typeface="+mn-ea"/>
                <a:ea typeface="+mn-ea"/>
                <a:cs typeface="Times New Roman" panose="02020603050405020304" pitchFamily="18" charset="0"/>
              </a:rPr>
              <a:t>押韵 </a:t>
            </a:r>
            <a:r>
              <a:rPr lang="en-US" altLang="zh-CN" dirty="0" smtClean="0">
                <a:latin typeface="+mn-ea"/>
                <a:ea typeface="+mn-ea"/>
                <a:cs typeface="Times New Roman" panose="02020603050405020304" pitchFamily="18" charset="0"/>
              </a:rPr>
              <a:t>...... </a:t>
            </a:r>
            <a:r>
              <a:rPr lang="en-US" altLang="zh-CN" dirty="0">
                <a:latin typeface="+mn-ea"/>
                <a:ea typeface="+mn-ea"/>
                <a:cs typeface="Times New Roman" panose="02020603050405020304" pitchFamily="18" charset="0"/>
              </a:rPr>
              <a:t>)</a:t>
            </a:r>
            <a:endParaRPr lang="en-US" altLang="zh-CN" dirty="0" smtClean="0">
              <a:latin typeface="+mn-ea"/>
              <a:ea typeface="+mn-ea"/>
              <a:cs typeface="Times New Roman" panose="02020603050405020304" pitchFamily="18" charset="0"/>
            </a:endParaRPr>
          </a:p>
          <a:p>
            <a:r>
              <a:rPr lang="en-US" dirty="0" smtClean="0">
                <a:latin typeface="+mn-ea"/>
                <a:ea typeface="+mn-ea"/>
                <a:cs typeface="Times New Roman" panose="02020603050405020304" pitchFamily="18" charset="0"/>
                <a:sym typeface="+mn-ea"/>
              </a:rPr>
              <a:t> 2. Objective</a:t>
            </a:r>
          </a:p>
          <a:p>
            <a:r>
              <a:rPr lang="en-US" dirty="0">
                <a:latin typeface="+mn-ea"/>
                <a:ea typeface="+mn-ea"/>
                <a:cs typeface="Times New Roman" panose="02020603050405020304" pitchFamily="18" charset="0"/>
                <a:sym typeface="+mn-ea"/>
              </a:rPr>
              <a:t>      NO (personal bias, undue subjectivity, </a:t>
            </a:r>
            <a:r>
              <a:rPr lang="zh-CN" altLang="en-US" dirty="0">
                <a:latin typeface="+mn-ea"/>
                <a:ea typeface="+mn-ea"/>
                <a:cs typeface="Times New Roman" panose="02020603050405020304" pitchFamily="18" charset="0"/>
                <a:sym typeface="+mn-ea"/>
              </a:rPr>
              <a:t>不适当的主观性 </a:t>
            </a:r>
            <a:r>
              <a:rPr lang="zh-CN" altLang="en-US" dirty="0" smtClean="0">
                <a:latin typeface="+mn-ea"/>
                <a:ea typeface="+mn-ea"/>
                <a:cs typeface="Times New Roman" panose="02020603050405020304" pitchFamily="18" charset="0"/>
                <a:sym typeface="+mn-ea"/>
              </a:rPr>
              <a:t>    </a:t>
            </a:r>
            <a:r>
              <a:rPr lang="en-US" dirty="0" smtClean="0">
                <a:latin typeface="+mn-ea"/>
                <a:ea typeface="+mn-ea"/>
                <a:cs typeface="Times New Roman" panose="02020603050405020304" pitchFamily="18" charset="0"/>
                <a:sym typeface="+mn-ea"/>
              </a:rPr>
              <a:t>unfounded </a:t>
            </a:r>
            <a:r>
              <a:rPr lang="en-US" dirty="0">
                <a:latin typeface="+mn-ea"/>
                <a:ea typeface="+mn-ea"/>
                <a:cs typeface="Times New Roman" panose="02020603050405020304" pitchFamily="18" charset="0"/>
                <a:sym typeface="+mn-ea"/>
              </a:rPr>
              <a:t>claims </a:t>
            </a:r>
            <a:r>
              <a:rPr lang="zh-CN" altLang="en-US" dirty="0">
                <a:latin typeface="+mn-ea"/>
                <a:ea typeface="+mn-ea"/>
                <a:cs typeface="Times New Roman" panose="02020603050405020304" pitchFamily="18" charset="0"/>
                <a:sym typeface="+mn-ea"/>
              </a:rPr>
              <a:t>没有根据的论断</a:t>
            </a:r>
            <a:r>
              <a:rPr lang="en-US" altLang="zh-CN" dirty="0">
                <a:latin typeface="+mn-ea"/>
                <a:ea typeface="+mn-ea"/>
                <a:cs typeface="Times New Roman" panose="02020603050405020304" pitchFamily="18" charset="0"/>
                <a:sym typeface="+mn-ea"/>
              </a:rPr>
              <a:t>)</a:t>
            </a:r>
          </a:p>
          <a:p>
            <a:r>
              <a:rPr lang="en-US" dirty="0">
                <a:latin typeface="+mn-ea"/>
                <a:ea typeface="+mn-ea"/>
              </a:rPr>
              <a:t>Scientific use of English is marked with accuracy, precision and objective interpretation of facts and </a:t>
            </a:r>
            <a:r>
              <a:rPr lang="en-US" dirty="0" smtClean="0">
                <a:latin typeface="+mn-ea"/>
                <a:ea typeface="+mn-ea"/>
              </a:rPr>
              <a:t>findings.</a:t>
            </a:r>
          </a:p>
          <a:p>
            <a:endParaRPr lang="en-US" sz="2800" dirty="0" smtClean="0"/>
          </a:p>
          <a:p>
            <a:endParaRPr lang="en-US" sz="2800"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dirty="0">
                <a:effectLst>
                  <a:outerShdw blurRad="38100" dist="19050" dir="2700000" algn="tl" rotWithShape="0">
                    <a:schemeClr val="dk1">
                      <a:alpha val="40000"/>
                    </a:schemeClr>
                  </a:outerShdw>
                </a:effectLst>
              </a:rPr>
              <a:t>Clausal nominalization</a:t>
            </a: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dirty="0" smtClean="0">
                <a:effectLst>
                  <a:outerShdw blurRad="38100" dist="19050" dir="2700000" algn="tl" rotWithShape="0">
                    <a:schemeClr val="dk1">
                      <a:alpha val="40000"/>
                    </a:schemeClr>
                  </a:outerShdw>
                </a:effectLst>
              </a:rPr>
              <a:t>Clausal nominalization can be embodied by nominal clauses, gerunds and infinitives. E.g. </a:t>
            </a:r>
            <a:endParaRPr lang="en-US" altLang="zh-CN" sz="2300" dirty="0" smtClean="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i="1" dirty="0" smtClean="0">
                <a:solidFill>
                  <a:schemeClr val="tx1"/>
                </a:solidFill>
                <a:effectLst>
                  <a:outerShdw blurRad="38100" dist="19050" dir="2700000" algn="tl" rotWithShape="0">
                    <a:schemeClr val="dk1">
                      <a:alpha val="40000"/>
                    </a:schemeClr>
                  </a:outerShdw>
                </a:effectLst>
              </a:rPr>
              <a:t>Whether </a:t>
            </a:r>
            <a:r>
              <a:rPr lang="en-US" altLang="zh-CN" sz="2300" i="1" dirty="0">
                <a:solidFill>
                  <a:schemeClr val="tx1"/>
                </a:solidFill>
                <a:effectLst>
                  <a:outerShdw blurRad="38100" dist="19050" dir="2700000" algn="tl" rotWithShape="0">
                    <a:schemeClr val="dk1">
                      <a:alpha val="40000"/>
                    </a:schemeClr>
                  </a:outerShdw>
                </a:effectLst>
              </a:rPr>
              <a:t>cutting magnetic lines can produce flow of currents was known long ago.</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Reversing the direction of this kind of devices requires solving many complicated engineeering problems.</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To finish this experiment in 10 minutes is possible.</a:t>
            </a:r>
          </a:p>
        </p:txBody>
      </p:sp>
    </p:spTree>
    <p:extLst>
      <p:ext uri="{BB962C8B-B14F-4D97-AF65-F5344CB8AC3E}">
        <p14:creationId xmlns:p14="http://schemas.microsoft.com/office/powerpoint/2010/main" val="2471198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712" y="657333"/>
            <a:ext cx="8656269" cy="1015350"/>
          </a:xfrm>
        </p:spPr>
        <p:txBody>
          <a:bodyPr/>
          <a:lstStyle/>
          <a:p>
            <a:r>
              <a:rPr lang="en-US" altLang="zh-CN" sz="4000" dirty="0" smtClean="0"/>
              <a:t>Significance of nominalization</a:t>
            </a:r>
            <a:endParaRPr lang="zh-CN" altLang="en-US" sz="4000" dirty="0"/>
          </a:p>
        </p:txBody>
      </p:sp>
      <p:sp>
        <p:nvSpPr>
          <p:cNvPr id="3" name="文本占位符 2"/>
          <p:cNvSpPr>
            <a:spLocks noGrp="1"/>
          </p:cNvSpPr>
          <p:nvPr>
            <p:ph type="body" sz="quarter" idx="11"/>
          </p:nvPr>
        </p:nvSpPr>
        <p:spPr>
          <a:xfrm>
            <a:off x="689711" y="2096428"/>
            <a:ext cx="8656269" cy="3991333"/>
          </a:xfrm>
        </p:spPr>
        <p:txBody>
          <a:bodyPr/>
          <a:lstStyle/>
          <a:p>
            <a:pPr marL="457200" indent="-457200">
              <a:buAutoNum type="arabicPeriod"/>
            </a:pPr>
            <a:r>
              <a:rPr lang="en-US" altLang="zh-CN" sz="3200" dirty="0" smtClean="0"/>
              <a:t>It can make the articles more concise by packing a great many information into fewer words.</a:t>
            </a:r>
          </a:p>
          <a:p>
            <a:pPr marL="457200" indent="-457200">
              <a:buAutoNum type="arabicPeriod"/>
            </a:pPr>
            <a:r>
              <a:rPr lang="en-US" altLang="zh-CN" sz="3200" dirty="0" smtClean="0"/>
              <a:t>It can make the sentences more complicated with more words and more thoughts.</a:t>
            </a:r>
          </a:p>
          <a:p>
            <a:pPr marL="457200" indent="-457200">
              <a:buAutoNum type="arabicPeriod"/>
            </a:pPr>
            <a:r>
              <a:rPr lang="en-US" altLang="zh-CN" sz="3200" dirty="0" smtClean="0"/>
              <a:t>It also make the article more formal.</a:t>
            </a:r>
          </a:p>
          <a:p>
            <a:pPr marL="457200" indent="-457200">
              <a:buAutoNum type="arabicPeriod"/>
            </a:pPr>
            <a:endParaRPr lang="zh-CN" altLang="en-US" dirty="0"/>
          </a:p>
        </p:txBody>
      </p:sp>
    </p:spTree>
    <p:extLst>
      <p:ext uri="{BB962C8B-B14F-4D97-AF65-F5344CB8AC3E}">
        <p14:creationId xmlns:p14="http://schemas.microsoft.com/office/powerpoint/2010/main" val="154884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scene3d>
              <a:camera prst="orthographicFront"/>
              <a:lightRig rig="threePt" dir="t"/>
            </a:scene3d>
          </a:bodyPr>
          <a:lstStyle/>
          <a:p>
            <a:pPr>
              <a:lnSpc>
                <a:spcPct val="100000"/>
              </a:lnSpc>
            </a:pPr>
            <a:r>
              <a:rPr lang="en-US" altLang="zh-CN" dirty="0" smtClean="0">
                <a:effectLst>
                  <a:outerShdw blurRad="38100" dist="19050" dir="2700000" algn="tl" rotWithShape="0">
                    <a:schemeClr val="dk1">
                      <a:alpha val="40000"/>
                    </a:schemeClr>
                  </a:outerShdw>
                </a:effectLst>
              </a:rPr>
              <a:t>2.3 </a:t>
            </a:r>
            <a:r>
              <a:rPr lang="en-US" altLang="zh-CN" dirty="0">
                <a:effectLst>
                  <a:outerShdw blurRad="38100" dist="19050" dir="2700000" algn="tl" rotWithShape="0">
                    <a:schemeClr val="dk1">
                      <a:alpha val="40000"/>
                    </a:schemeClr>
                  </a:outerShdw>
                </a:effectLst>
              </a:rPr>
              <a:t>Hedging</a:t>
            </a:r>
          </a:p>
          <a:p>
            <a:pPr>
              <a:lnSpc>
                <a:spcPct val="100000"/>
              </a:lnSpc>
            </a:pPr>
            <a:endParaRPr lang="en-US" altLang="zh-CN" dirty="0">
              <a:solidFill>
                <a:schemeClr val="tx1"/>
              </a:solidFill>
              <a:effectLst>
                <a:outerShdw blurRad="38100" dist="19050" dir="2700000" algn="tl" rotWithShape="0">
                  <a:schemeClr val="dk1">
                    <a:alpha val="40000"/>
                  </a:schemeClr>
                </a:outerShdw>
              </a:effectLst>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i="1" dirty="0" err="1" smtClean="0">
                <a:solidFill>
                  <a:schemeClr val="tx1"/>
                </a:solidFill>
                <a:effectLst>
                  <a:outerShdw blurRad="38100" dist="19050" dir="2700000" algn="tl" rotWithShape="0">
                    <a:schemeClr val="dk1">
                      <a:alpha val="40000"/>
                    </a:schemeClr>
                  </a:outerShdw>
                </a:effectLst>
              </a:rPr>
              <a:t>Eg</a:t>
            </a:r>
            <a:r>
              <a:rPr lang="en-US" altLang="zh-CN" sz="2300" i="1" dirty="0" smtClean="0">
                <a:solidFill>
                  <a:schemeClr val="tx1"/>
                </a:solidFill>
                <a:effectLst>
                  <a:outerShdw blurRad="38100" dist="19050" dir="2700000" algn="tl" rotWithShape="0">
                    <a:schemeClr val="dk1">
                      <a:alpha val="40000"/>
                    </a:schemeClr>
                  </a:outerShdw>
                </a:effectLst>
              </a:rPr>
              <a:t>.</a:t>
            </a:r>
          </a:p>
          <a:p>
            <a:pPr algn="just">
              <a:lnSpc>
                <a:spcPct val="150000"/>
              </a:lnSpc>
              <a:buFont typeface="Arial" panose="020B0604020202020204" pitchFamily="34" charset="0"/>
            </a:pPr>
            <a:r>
              <a:rPr lang="en-US" altLang="zh-CN" sz="2300" i="1" dirty="0" smtClean="0">
                <a:solidFill>
                  <a:schemeClr val="tx1"/>
                </a:solidFill>
                <a:effectLst>
                  <a:outerShdw blurRad="38100" dist="19050" dir="2700000" algn="tl" rotWithShape="0">
                    <a:schemeClr val="dk1">
                      <a:alpha val="40000"/>
                    </a:schemeClr>
                  </a:outerShdw>
                </a:effectLst>
              </a:rPr>
              <a:t>These </a:t>
            </a:r>
            <a:r>
              <a:rPr lang="en-US" altLang="zh-CN" sz="2300" i="1" dirty="0">
                <a:solidFill>
                  <a:schemeClr val="tx1"/>
                </a:solidFill>
                <a:effectLst>
                  <a:outerShdw blurRad="38100" dist="19050" dir="2700000" algn="tl" rotWithShape="0">
                    <a:schemeClr val="dk1">
                      <a:alpha val="40000"/>
                    </a:schemeClr>
                  </a:outerShdw>
                </a:effectLst>
              </a:rPr>
              <a:t>differences </a:t>
            </a:r>
            <a:r>
              <a:rPr lang="en-US" altLang="zh-CN" sz="2300" i="1" dirty="0">
                <a:solidFill>
                  <a:srgbClr val="FF0000"/>
                </a:solidFill>
                <a:effectLst>
                  <a:outerShdw blurRad="38100" dist="19050" dir="2700000" algn="tl" rotWithShape="0">
                    <a:schemeClr val="dk1">
                      <a:alpha val="40000"/>
                    </a:schemeClr>
                  </a:outerShdw>
                </a:effectLst>
              </a:rPr>
              <a:t>may be </a:t>
            </a:r>
            <a:r>
              <a:rPr lang="en-US" altLang="zh-CN" sz="2300" i="1" dirty="0">
                <a:solidFill>
                  <a:schemeClr val="tx1"/>
                </a:solidFill>
                <a:effectLst>
                  <a:outerShdw blurRad="38100" dist="19050" dir="2700000" algn="tl" rotWithShape="0">
                    <a:schemeClr val="dk1">
                      <a:alpha val="40000"/>
                    </a:schemeClr>
                  </a:outerShdw>
                </a:effectLst>
              </a:rPr>
              <a:t>due to </a:t>
            </a:r>
            <a:r>
              <a:rPr lang="en-US" altLang="zh-CN" sz="2300" i="1" dirty="0" smtClean="0">
                <a:solidFill>
                  <a:schemeClr val="tx1"/>
                </a:solidFill>
                <a:effectLst>
                  <a:outerShdw blurRad="38100" dist="19050" dir="2700000" algn="tl" rotWithShape="0">
                    <a:schemeClr val="dk1">
                      <a:alpha val="40000"/>
                    </a:schemeClr>
                  </a:outerShdw>
                </a:effectLst>
              </a:rPr>
              <a:t>the </a:t>
            </a:r>
            <a:r>
              <a:rPr lang="en-US" altLang="zh-CN" sz="2300" i="1" dirty="0">
                <a:solidFill>
                  <a:schemeClr val="tx1"/>
                </a:solidFill>
                <a:effectLst>
                  <a:outerShdw blurRad="38100" dist="19050" dir="2700000" algn="tl" rotWithShape="0">
                    <a:schemeClr val="dk1">
                      <a:alpha val="40000"/>
                    </a:schemeClr>
                  </a:outerShdw>
                </a:effectLst>
              </a:rPr>
              <a:t>fact that participants reporting higher consumption levels were primed to </a:t>
            </a:r>
            <a:r>
              <a:rPr lang="en-US" altLang="zh-CN" sz="2300" i="1" dirty="0" smtClean="0">
                <a:solidFill>
                  <a:schemeClr val="tx1"/>
                </a:solidFill>
                <a:effectLst>
                  <a:outerShdw blurRad="38100" dist="19050" dir="2700000" algn="tl" rotWithShape="0">
                    <a:schemeClr val="dk1">
                      <a:alpha val="40000"/>
                    </a:schemeClr>
                  </a:outerShdw>
                </a:effectLst>
              </a:rPr>
              <a:t>overrate </a:t>
            </a:r>
            <a:r>
              <a:rPr lang="en-US" altLang="zh-CN" sz="2300" i="1" dirty="0">
                <a:solidFill>
                  <a:schemeClr val="tx1"/>
                </a:solidFill>
                <a:effectLst>
                  <a:outerShdw blurRad="38100" dist="19050" dir="2700000" algn="tl" rotWithShape="0">
                    <a:schemeClr val="dk1">
                      <a:alpha val="40000"/>
                    </a:schemeClr>
                  </a:outerShdw>
                </a:effectLst>
              </a:rPr>
              <a:t>their weekly drinking by the condition they were in.</a:t>
            </a:r>
            <a:r>
              <a:rPr lang="en-US" altLang="zh-CN" sz="2300" dirty="0">
                <a:solidFill>
                  <a:schemeClr val="tx1"/>
                </a:solidFill>
                <a:effectLst>
                  <a:outerShdw blurRad="38100" dist="19050" dir="2700000" algn="tl" rotWithShape="0">
                    <a:schemeClr val="dk1">
                      <a:alpha val="40000"/>
                    </a:schemeClr>
                  </a:outerShdw>
                </a:effectLst>
              </a:rPr>
              <a:t> (model verbs)</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It is </a:t>
            </a:r>
            <a:r>
              <a:rPr lang="en-US" altLang="zh-CN" sz="2300" i="1" dirty="0">
                <a:solidFill>
                  <a:srgbClr val="FF0000"/>
                </a:solidFill>
                <a:effectLst>
                  <a:outerShdw blurRad="38100" dist="19050" dir="2700000" algn="tl" rotWithShape="0">
                    <a:schemeClr val="dk1">
                      <a:alpha val="40000"/>
                    </a:schemeClr>
                  </a:outerShdw>
                </a:effectLst>
              </a:rPr>
              <a:t>believe</a:t>
            </a:r>
            <a:r>
              <a:rPr lang="en-US" altLang="zh-CN" sz="2300" i="1" dirty="0">
                <a:solidFill>
                  <a:schemeClr val="tx1"/>
                </a:solidFill>
                <a:effectLst>
                  <a:outerShdw blurRad="38100" dist="19050" dir="2700000" algn="tl" rotWithShape="0">
                    <a:schemeClr val="dk1">
                      <a:alpha val="40000"/>
                    </a:schemeClr>
                  </a:outerShdw>
                </a:effectLst>
              </a:rPr>
              <a:t>d that alcohol-related health problems are on the rise.</a:t>
            </a:r>
            <a:r>
              <a:rPr lang="en-US" altLang="zh-CN" sz="2300" dirty="0">
                <a:solidFill>
                  <a:schemeClr val="tx1"/>
                </a:solidFill>
                <a:effectLst>
                  <a:outerShdw blurRad="38100" dist="19050" dir="2700000" algn="tl" rotWithShape="0">
                    <a:schemeClr val="dk1">
                      <a:alpha val="40000"/>
                    </a:schemeClr>
                  </a:outerShdw>
                </a:effectLst>
              </a:rPr>
              <a:t> (lexical </a:t>
            </a:r>
            <a:r>
              <a:rPr lang="en-US" altLang="zh-CN" sz="2300" dirty="0" smtClean="0">
                <a:solidFill>
                  <a:schemeClr val="tx1"/>
                </a:solidFill>
                <a:effectLst>
                  <a:outerShdw blurRad="38100" dist="19050" dir="2700000" algn="tl" rotWithShape="0">
                    <a:schemeClr val="dk1">
                      <a:alpha val="40000"/>
                    </a:schemeClr>
                  </a:outerShdw>
                </a:effectLst>
              </a:rPr>
              <a:t>verbs </a:t>
            </a:r>
            <a:r>
              <a:rPr lang="zh-CN" altLang="en-US" sz="2300" dirty="0" smtClean="0">
                <a:solidFill>
                  <a:schemeClr val="tx1"/>
                </a:solidFill>
                <a:effectLst>
                  <a:outerShdw blurRad="38100" dist="19050" dir="2700000" algn="tl" rotWithShape="0">
                    <a:schemeClr val="dk1">
                      <a:alpha val="40000"/>
                    </a:schemeClr>
                  </a:outerShdw>
                </a:effectLst>
              </a:rPr>
              <a:t>实义动词</a:t>
            </a:r>
            <a:r>
              <a:rPr lang="en-US" altLang="zh-CN" sz="2300" dirty="0" smtClean="0">
                <a:solidFill>
                  <a:schemeClr val="tx1"/>
                </a:solidFill>
                <a:effectLst>
                  <a:outerShdw blurRad="38100" dist="19050" dir="2700000" algn="tl" rotWithShape="0">
                    <a:schemeClr val="dk1">
                      <a:alpha val="40000"/>
                    </a:schemeClr>
                  </a:outerShdw>
                </a:effectLst>
              </a:rPr>
              <a:t>)</a:t>
            </a:r>
            <a:endParaRPr lang="en-US" altLang="zh-CN" sz="23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It is </a:t>
            </a:r>
            <a:r>
              <a:rPr lang="en-US" altLang="zh-CN" sz="2300" i="1" dirty="0">
                <a:solidFill>
                  <a:srgbClr val="FF0000"/>
                </a:solidFill>
                <a:effectLst>
                  <a:outerShdw blurRad="38100" dist="19050" dir="2700000" algn="tl" rotWithShape="0">
                    <a:schemeClr val="dk1">
                      <a:alpha val="40000"/>
                    </a:schemeClr>
                  </a:outerShdw>
                </a:effectLst>
              </a:rPr>
              <a:t>probable</a:t>
            </a:r>
            <a:r>
              <a:rPr lang="en-US" altLang="zh-CN" sz="2300" i="1" dirty="0">
                <a:solidFill>
                  <a:schemeClr val="tx1"/>
                </a:solidFill>
                <a:effectLst>
                  <a:outerShdw blurRad="38100" dist="19050" dir="2700000" algn="tl" rotWithShape="0">
                    <a:schemeClr val="dk1">
                      <a:alpha val="40000"/>
                    </a:schemeClr>
                  </a:outerShdw>
                </a:effectLst>
              </a:rPr>
              <a:t> that the jury will find the defendant guilty. </a:t>
            </a:r>
            <a:r>
              <a:rPr lang="en-US" altLang="zh-CN" sz="2300" dirty="0">
                <a:solidFill>
                  <a:schemeClr val="tx1"/>
                </a:solidFill>
                <a:effectLst>
                  <a:outerShdw blurRad="38100" dist="19050" dir="2700000" algn="tl" rotWithShape="0">
                    <a:schemeClr val="dk1">
                      <a:alpha val="40000"/>
                    </a:schemeClr>
                  </a:outerShdw>
                </a:effectLst>
              </a:rPr>
              <a:t>(modal adj.)</a:t>
            </a:r>
          </a:p>
        </p:txBody>
      </p:sp>
    </p:spTree>
    <p:extLst>
      <p:ext uri="{BB962C8B-B14F-4D97-AF65-F5344CB8AC3E}">
        <p14:creationId xmlns:p14="http://schemas.microsoft.com/office/powerpoint/2010/main" val="238657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10" y="1216025"/>
            <a:ext cx="10106660" cy="4370070"/>
          </a:xfrm>
        </p:spPr>
        <p:txBody>
          <a:bodyPr/>
          <a:lstStyle/>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Binge </a:t>
            </a:r>
            <a:r>
              <a:rPr lang="en-US" altLang="zh-CN" sz="2300" i="1" dirty="0" smtClean="0">
                <a:solidFill>
                  <a:schemeClr val="tx1"/>
                </a:solidFill>
                <a:effectLst>
                  <a:outerShdw blurRad="38100" dist="19050" dir="2700000" algn="tl" rotWithShape="0">
                    <a:schemeClr val="dk1">
                      <a:alpha val="40000"/>
                    </a:schemeClr>
                  </a:outerShdw>
                </a:effectLst>
              </a:rPr>
              <a:t>drinking</a:t>
            </a:r>
            <a:r>
              <a:rPr lang="zh-CN" altLang="en-US" sz="2300" i="1" dirty="0" smtClean="0">
                <a:solidFill>
                  <a:schemeClr val="tx1"/>
                </a:solidFill>
                <a:effectLst>
                  <a:outerShdw blurRad="38100" dist="19050" dir="2700000" algn="tl" rotWithShape="0">
                    <a:schemeClr val="dk1">
                      <a:alpha val="40000"/>
                    </a:schemeClr>
                  </a:outerShdw>
                </a:effectLst>
              </a:rPr>
              <a:t>（</a:t>
            </a:r>
            <a:r>
              <a:rPr lang="zh-CN" altLang="en-US" sz="2300" i="1" dirty="0">
                <a:effectLst>
                  <a:outerShdw blurRad="38100" dist="19050" dir="2700000" algn="tl" rotWithShape="0">
                    <a:schemeClr val="dk1">
                      <a:alpha val="40000"/>
                    </a:schemeClr>
                  </a:outerShdw>
                </a:effectLst>
              </a:rPr>
              <a:t>酗酒</a:t>
            </a:r>
            <a:r>
              <a:rPr lang="zh-CN" altLang="en-US" sz="2300" i="1" dirty="0" smtClean="0">
                <a:solidFill>
                  <a:schemeClr val="tx1"/>
                </a:solidFill>
                <a:effectLst>
                  <a:outerShdw blurRad="38100" dist="19050" dir="2700000" algn="tl" rotWithShape="0">
                    <a:schemeClr val="dk1">
                      <a:alpha val="40000"/>
                    </a:schemeClr>
                  </a:outerShdw>
                </a:effectLst>
              </a:rPr>
              <a:t>）</a:t>
            </a:r>
            <a:r>
              <a:rPr lang="en-US" altLang="zh-CN" sz="2300" i="1" dirty="0" smtClean="0">
                <a:solidFill>
                  <a:schemeClr val="tx1"/>
                </a:solidFill>
                <a:effectLst>
                  <a:outerShdw blurRad="38100" dist="19050" dir="2700000" algn="tl" rotWithShape="0">
                    <a:schemeClr val="dk1">
                      <a:alpha val="40000"/>
                    </a:schemeClr>
                  </a:outerShdw>
                </a:effectLst>
              </a:rPr>
              <a:t> </a:t>
            </a:r>
            <a:r>
              <a:rPr lang="en-US" altLang="zh-CN" sz="2300" i="1" dirty="0">
                <a:solidFill>
                  <a:schemeClr val="tx1"/>
                </a:solidFill>
                <a:effectLst>
                  <a:outerShdw blurRad="38100" dist="19050" dir="2700000" algn="tl" rotWithShape="0">
                    <a:schemeClr val="dk1">
                      <a:alpha val="40000"/>
                    </a:schemeClr>
                  </a:outerShdw>
                </a:effectLst>
              </a:rPr>
              <a:t>is </a:t>
            </a:r>
            <a:r>
              <a:rPr lang="en-US" altLang="zh-CN" sz="2300" i="1" dirty="0">
                <a:solidFill>
                  <a:srgbClr val="FF0000"/>
                </a:solidFill>
                <a:effectLst>
                  <a:outerShdw blurRad="38100" dist="19050" dir="2700000" algn="tl" rotWithShape="0">
                    <a:schemeClr val="dk1">
                      <a:alpha val="40000"/>
                    </a:schemeClr>
                  </a:outerShdw>
                </a:effectLst>
              </a:rPr>
              <a:t>often</a:t>
            </a:r>
            <a:r>
              <a:rPr lang="en-US" altLang="zh-CN" sz="2300" i="1" dirty="0">
                <a:solidFill>
                  <a:schemeClr val="tx1"/>
                </a:solidFill>
                <a:effectLst>
                  <a:outerShdw blurRad="38100" dist="19050" dir="2700000" algn="tl" rotWithShape="0">
                    <a:schemeClr val="dk1">
                      <a:alpha val="40000"/>
                    </a:schemeClr>
                  </a:outerShdw>
                </a:effectLst>
              </a:rPr>
              <a:t> the cause of inappropriate behavior among teenagers. </a:t>
            </a:r>
            <a:r>
              <a:rPr lang="en-US" altLang="zh-CN" sz="2300" dirty="0">
                <a:solidFill>
                  <a:schemeClr val="tx1"/>
                </a:solidFill>
                <a:effectLst>
                  <a:outerShdw blurRad="38100" dist="19050" dir="2700000" algn="tl" rotWithShape="0">
                    <a:schemeClr val="dk1">
                      <a:alpha val="40000"/>
                    </a:schemeClr>
                  </a:outerShdw>
                </a:effectLst>
              </a:rPr>
              <a:t>(adv. of frequency and degree)</a:t>
            </a:r>
          </a:p>
          <a:p>
            <a:pPr algn="just">
              <a:lnSpc>
                <a:spcPct val="150000"/>
              </a:lnSpc>
              <a:buFont typeface="Arial" panose="020B0604020202020204" pitchFamily="34" charset="0"/>
            </a:pPr>
            <a:r>
              <a:rPr lang="en-US" altLang="zh-CN" sz="2300" i="1" dirty="0">
                <a:solidFill>
                  <a:schemeClr val="tx1"/>
                </a:solidFill>
                <a:effectLst>
                  <a:outerShdw blurRad="38100" dist="19050" dir="2700000" algn="tl" rotWithShape="0">
                    <a:schemeClr val="dk1">
                      <a:alpha val="40000"/>
                    </a:schemeClr>
                  </a:outerShdw>
                </a:effectLst>
              </a:rPr>
              <a:t>There is an </a:t>
            </a:r>
            <a:r>
              <a:rPr lang="en-US" altLang="zh-CN" sz="2300" i="1" dirty="0">
                <a:solidFill>
                  <a:srgbClr val="FF0000"/>
                </a:solidFill>
                <a:effectLst>
                  <a:outerShdw blurRad="38100" dist="19050" dir="2700000" algn="tl" rotWithShape="0">
                    <a:schemeClr val="dk1">
                      <a:alpha val="40000"/>
                    </a:schemeClr>
                  </a:outerShdw>
                </a:effectLst>
              </a:rPr>
              <a:t>assumption</a:t>
            </a:r>
            <a:r>
              <a:rPr lang="en-US" altLang="zh-CN" sz="2300" i="1" dirty="0">
                <a:solidFill>
                  <a:schemeClr val="tx1"/>
                </a:solidFill>
                <a:effectLst>
                  <a:outerShdw blurRad="38100" dist="19050" dir="2700000" algn="tl" rotWithShape="0">
                    <a:schemeClr val="dk1">
                      <a:alpha val="40000"/>
                    </a:schemeClr>
                  </a:outerShdw>
                </a:effectLst>
              </a:rPr>
              <a:t> that all the people who live around here are rich.</a:t>
            </a:r>
            <a:r>
              <a:rPr lang="en-US" altLang="zh-CN" sz="2300" dirty="0">
                <a:solidFill>
                  <a:schemeClr val="tx1"/>
                </a:solidFill>
                <a:effectLst>
                  <a:outerShdw blurRad="38100" dist="19050" dir="2700000" algn="tl" rotWithShape="0">
                    <a:schemeClr val="dk1">
                      <a:alpha val="40000"/>
                    </a:schemeClr>
                  </a:outerShdw>
                </a:effectLst>
              </a:rPr>
              <a:t> (n.)</a:t>
            </a:r>
          </a:p>
          <a:p>
            <a:pPr algn="just">
              <a:lnSpc>
                <a:spcPct val="150000"/>
              </a:lnSpc>
              <a:buFont typeface="Arial" panose="020B0604020202020204" pitchFamily="34" charset="0"/>
            </a:pPr>
            <a:r>
              <a:rPr lang="en-US" altLang="zh-CN" sz="2300" i="1" dirty="0">
                <a:solidFill>
                  <a:srgbClr val="FF0000"/>
                </a:solidFill>
                <a:effectLst>
                  <a:outerShdw blurRad="38100" dist="19050" dir="2700000" algn="tl" rotWithShape="0">
                    <a:schemeClr val="dk1">
                      <a:alpha val="40000"/>
                    </a:schemeClr>
                  </a:outerShdw>
                </a:effectLst>
              </a:rPr>
              <a:t>It can be concluded </a:t>
            </a:r>
            <a:r>
              <a:rPr lang="en-US" altLang="zh-CN" sz="2300" i="1" dirty="0">
                <a:solidFill>
                  <a:schemeClr val="tx1"/>
                </a:solidFill>
                <a:effectLst>
                  <a:outerShdw blurRad="38100" dist="19050" dir="2700000" algn="tl" rotWithShape="0">
                    <a:schemeClr val="dk1">
                      <a:alpha val="40000"/>
                    </a:schemeClr>
                  </a:outerShdw>
                </a:effectLst>
              </a:rPr>
              <a:t>that for young adult males the portrayal of alchohol on a television screen might lead to increased alcohol consumption.</a:t>
            </a:r>
            <a:r>
              <a:rPr lang="en-US" altLang="zh-CN" sz="2300" dirty="0">
                <a:solidFill>
                  <a:schemeClr val="tx1"/>
                </a:solidFill>
                <a:effectLst>
                  <a:outerShdw blurRad="38100" dist="19050" dir="2700000" algn="tl" rotWithShape="0">
                    <a:schemeClr val="dk1">
                      <a:alpha val="40000"/>
                    </a:schemeClr>
                  </a:outerShdw>
                </a:effectLst>
              </a:rPr>
              <a:t> (introduction phrases)</a:t>
            </a:r>
          </a:p>
        </p:txBody>
      </p:sp>
    </p:spTree>
    <p:extLst>
      <p:ext uri="{BB962C8B-B14F-4D97-AF65-F5344CB8AC3E}">
        <p14:creationId xmlns:p14="http://schemas.microsoft.com/office/powerpoint/2010/main" val="42159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Hedging</a:t>
            </a:r>
          </a:p>
          <a:p>
            <a:endParaRPr lang="zh-CN" altLang="en-US" dirty="0"/>
          </a:p>
        </p:txBody>
      </p:sp>
      <p:sp>
        <p:nvSpPr>
          <p:cNvPr id="3" name="文本占位符 2"/>
          <p:cNvSpPr>
            <a:spLocks noGrp="1"/>
          </p:cNvSpPr>
          <p:nvPr>
            <p:ph type="body" sz="quarter" idx="11"/>
          </p:nvPr>
        </p:nvSpPr>
        <p:spPr>
          <a:xfrm>
            <a:off x="689712" y="1203433"/>
            <a:ext cx="10479031" cy="5411551"/>
          </a:xfrm>
        </p:spPr>
        <p:txBody>
          <a:bodyPr/>
          <a:lstStyle/>
          <a:p>
            <a:pPr marL="457200" indent="-457200">
              <a:buAutoNum type="arabicPeriod"/>
            </a:pPr>
            <a:r>
              <a:rPr lang="en-US" altLang="zh-CN" dirty="0"/>
              <a:t>D</a:t>
            </a:r>
            <a:r>
              <a:rPr lang="en-US" altLang="zh-CN" dirty="0" smtClean="0"/>
              <a:t>efinition:</a:t>
            </a:r>
          </a:p>
          <a:p>
            <a:r>
              <a:rPr lang="en-US" altLang="zh-CN" dirty="0" smtClean="0"/>
              <a:t>Hedging</a:t>
            </a:r>
            <a:r>
              <a:rPr lang="en-US" altLang="zh-CN" dirty="0"/>
              <a:t>, which is another feature of scientific literature, can be defined as the use of linguistic devices to show hesitation or uncertainty and to display indirectness and politeness</a:t>
            </a:r>
            <a:r>
              <a:rPr lang="en-US" altLang="zh-CN" dirty="0" smtClean="0"/>
              <a:t>.</a:t>
            </a:r>
          </a:p>
          <a:p>
            <a:r>
              <a:rPr lang="en-US" altLang="zh-CN" dirty="0" smtClean="0"/>
              <a:t>2. Purpose:</a:t>
            </a:r>
          </a:p>
          <a:p>
            <a:pPr marL="457200" indent="-457200">
              <a:buAutoNum type="arabicParenR"/>
            </a:pPr>
            <a:r>
              <a:rPr lang="en-US" altLang="zh-CN" dirty="0" smtClean="0"/>
              <a:t>to </a:t>
            </a:r>
            <a:r>
              <a:rPr lang="en-US" altLang="zh-CN" dirty="0"/>
              <a:t>minimize the possibility of another scholar opposing the claims; </a:t>
            </a:r>
            <a:endParaRPr lang="en-US" altLang="zh-CN" dirty="0" smtClean="0"/>
          </a:p>
          <a:p>
            <a:pPr marL="457200" indent="-457200">
              <a:buAutoNum type="arabicParenR"/>
            </a:pPr>
            <a:r>
              <a:rPr lang="en-US" altLang="zh-CN" dirty="0" smtClean="0"/>
              <a:t>to </a:t>
            </a:r>
            <a:r>
              <a:rPr lang="en-US" altLang="zh-CN" dirty="0"/>
              <a:t>enable the results to be reported more precisely, e.g</a:t>
            </a:r>
            <a:r>
              <a:rPr lang="en-US" altLang="zh-CN" dirty="0" smtClean="0"/>
              <a:t>. something </a:t>
            </a:r>
            <a:r>
              <a:rPr lang="en-US" altLang="zh-CN" dirty="0"/>
              <a:t>is not 100% proven, but it is indicated and subsequently </a:t>
            </a:r>
            <a:r>
              <a:rPr lang="en-US" altLang="zh-CN" dirty="0" smtClean="0"/>
              <a:t>assumed;</a:t>
            </a:r>
          </a:p>
          <a:p>
            <a:pPr marL="457200" indent="-457200">
              <a:buAutoNum type="arabicParenR"/>
            </a:pPr>
            <a:r>
              <a:rPr lang="en-US" altLang="zh-CN" dirty="0" smtClean="0"/>
              <a:t>to </a:t>
            </a:r>
            <a:r>
              <a:rPr lang="en-US" altLang="zh-CN" dirty="0"/>
              <a:t>enable a politeness strategy to be executed in case there may be flaws in the claims; </a:t>
            </a:r>
            <a:r>
              <a:rPr lang="en-US" altLang="zh-CN" dirty="0" smtClean="0"/>
              <a:t>and</a:t>
            </a:r>
          </a:p>
          <a:p>
            <a:pPr marL="457200" indent="-457200">
              <a:buAutoNum type="arabicParenR"/>
            </a:pPr>
            <a:r>
              <a:rPr lang="en-US" altLang="zh-CN" dirty="0" smtClean="0"/>
              <a:t>to </a:t>
            </a:r>
            <a:r>
              <a:rPr lang="en-US" altLang="zh-CN" dirty="0"/>
              <a:t>conform to an accepted practice in the field of academic writing.</a:t>
            </a:r>
            <a:endParaRPr lang="zh-CN" altLang="en-US" dirty="0"/>
          </a:p>
        </p:txBody>
      </p:sp>
    </p:spTree>
    <p:extLst>
      <p:ext uri="{BB962C8B-B14F-4D97-AF65-F5344CB8AC3E}">
        <p14:creationId xmlns:p14="http://schemas.microsoft.com/office/powerpoint/2010/main" val="113647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hedging</a:t>
            </a:r>
            <a:endParaRPr lang="zh-CN" altLang="en-US" dirty="0"/>
          </a:p>
        </p:txBody>
      </p:sp>
      <p:sp>
        <p:nvSpPr>
          <p:cNvPr id="3" name="文本占位符 2"/>
          <p:cNvSpPr>
            <a:spLocks noGrp="1"/>
          </p:cNvSpPr>
          <p:nvPr>
            <p:ph type="body" sz="quarter" idx="11"/>
          </p:nvPr>
        </p:nvSpPr>
        <p:spPr>
          <a:xfrm>
            <a:off x="689712" y="1203433"/>
            <a:ext cx="9948551" cy="5156178"/>
          </a:xfrm>
        </p:spPr>
        <p:txBody>
          <a:bodyPr/>
          <a:lstStyle/>
          <a:p>
            <a:r>
              <a:rPr lang="en-US" altLang="zh-CN" sz="3600" dirty="0" smtClean="0"/>
              <a:t>3. Ways to realize hedging:</a:t>
            </a:r>
          </a:p>
          <a:p>
            <a:r>
              <a:rPr lang="en-US" altLang="zh-CN" sz="3600" dirty="0" smtClean="0"/>
              <a:t>1) </a:t>
            </a:r>
            <a:r>
              <a:rPr lang="en-US" altLang="zh-CN" sz="3600" dirty="0"/>
              <a:t>modal verbs, (can, could, may, might, ought to, should</a:t>
            </a:r>
            <a:r>
              <a:rPr lang="en-US" altLang="zh-CN" sz="3600" dirty="0" smtClean="0"/>
              <a:t>...)</a:t>
            </a:r>
          </a:p>
          <a:p>
            <a:r>
              <a:rPr lang="en-US" altLang="zh-CN" sz="3600" dirty="0" smtClean="0"/>
              <a:t>2) certain </a:t>
            </a:r>
            <a:r>
              <a:rPr lang="en-US" altLang="zh-CN" sz="3600" dirty="0"/>
              <a:t>lexical verbs, (suggest, indicate, assume, estimate, tend, appear, seem, interpret, believe</a:t>
            </a:r>
            <a:r>
              <a:rPr lang="en-US" altLang="zh-CN" sz="3600" dirty="0" smtClean="0"/>
              <a:t>...)</a:t>
            </a:r>
          </a:p>
          <a:p>
            <a:r>
              <a:rPr lang="en-US" altLang="zh-CN" sz="3600" dirty="0" smtClean="0"/>
              <a:t>3) certain </a:t>
            </a:r>
            <a:r>
              <a:rPr lang="en-US" altLang="zh-CN" sz="3600" dirty="0"/>
              <a:t>modal adjectives, (possible, </a:t>
            </a:r>
            <a:r>
              <a:rPr lang="en-US" altLang="zh-CN" sz="3600" dirty="0" smtClean="0"/>
              <a:t>probable, </a:t>
            </a:r>
            <a:r>
              <a:rPr lang="en-US" altLang="zh-CN" sz="3600" dirty="0"/>
              <a:t>unlikely, normal</a:t>
            </a:r>
            <a:r>
              <a:rPr lang="en-US" altLang="zh-CN" sz="3600" dirty="0" smtClean="0"/>
              <a:t>...)</a:t>
            </a:r>
          </a:p>
          <a:p>
            <a:endParaRPr lang="zh-CN" altLang="en-US" dirty="0"/>
          </a:p>
        </p:txBody>
      </p:sp>
    </p:spTree>
    <p:extLst>
      <p:ext uri="{BB962C8B-B14F-4D97-AF65-F5344CB8AC3E}">
        <p14:creationId xmlns:p14="http://schemas.microsoft.com/office/powerpoint/2010/main" val="49133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098658"/>
            <a:ext cx="10104668" cy="4722279"/>
          </a:xfrm>
        </p:spPr>
        <p:txBody>
          <a:bodyPr/>
          <a:lstStyle/>
          <a:p>
            <a:r>
              <a:rPr lang="en-US" altLang="zh-CN" sz="3600" dirty="0"/>
              <a:t>4) certain adverbs, (often, rather, generally, frequently, occasionally, usually, approximately, roughly, somewhat...)</a:t>
            </a:r>
          </a:p>
          <a:p>
            <a:r>
              <a:rPr lang="en-US" altLang="zh-CN" sz="3600" dirty="0"/>
              <a:t>5) certain nouns, (implication. assumption, possibility, indication, tendency, suggestion...)</a:t>
            </a:r>
          </a:p>
          <a:p>
            <a:r>
              <a:rPr lang="en-US" altLang="zh-CN" sz="3600" dirty="0"/>
              <a:t>6) introductory phrases (to our knowledge, it is our view that..., it can be argued that..., it can (thus) be concluded that..., one can assume that...)</a:t>
            </a:r>
          </a:p>
          <a:p>
            <a:endParaRPr lang="en-US" sz="2800" dirty="0"/>
          </a:p>
        </p:txBody>
      </p:sp>
    </p:spTree>
    <p:extLst>
      <p:ext uri="{BB962C8B-B14F-4D97-AF65-F5344CB8AC3E}">
        <p14:creationId xmlns:p14="http://schemas.microsoft.com/office/powerpoint/2010/main" val="7298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5472496" y="1759396"/>
            <a:ext cx="5565918" cy="913070"/>
            <a:chOff x="5675695" y="2064196"/>
            <a:chExt cx="5565918" cy="913070"/>
          </a:xfrm>
        </p:grpSpPr>
        <p:sp>
          <p:nvSpPr>
            <p:cNvPr id="38" name="椭圆 37"/>
            <p:cNvSpPr/>
            <p:nvPr/>
          </p:nvSpPr>
          <p:spPr bwMode="auto">
            <a:xfrm>
              <a:off x="5675695" y="2083305"/>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39" name="文本框 38"/>
            <p:cNvSpPr txBox="1"/>
            <p:nvPr/>
          </p:nvSpPr>
          <p:spPr>
            <a:xfrm>
              <a:off x="6259195" y="2064196"/>
              <a:ext cx="4982418" cy="913070"/>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2.1 Technical and scientific jargon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（行话，术语）（</a:t>
              </a: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TSJ</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Freeform 5"/>
            <p:cNvSpPr>
              <a:spLocks noEditPoints="1"/>
            </p:cNvSpPr>
            <p:nvPr/>
          </p:nvSpPr>
          <p:spPr bwMode="auto">
            <a:xfrm>
              <a:off x="5771115" y="2222862"/>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1" name="Freeform 6"/>
            <p:cNvSpPr>
              <a:spLocks noEditPoints="1"/>
            </p:cNvSpPr>
            <p:nvPr/>
          </p:nvSpPr>
          <p:spPr bwMode="auto">
            <a:xfrm>
              <a:off x="5897172" y="2302015"/>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2" name="Freeform 7"/>
            <p:cNvSpPr>
              <a:spLocks noEditPoints="1"/>
            </p:cNvSpPr>
            <p:nvPr/>
          </p:nvSpPr>
          <p:spPr bwMode="auto">
            <a:xfrm>
              <a:off x="5771115" y="2192158"/>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5472496" y="2781319"/>
            <a:ext cx="6381167" cy="502702"/>
            <a:chOff x="5675695" y="3167582"/>
            <a:chExt cx="6381167" cy="663078"/>
          </a:xfrm>
        </p:grpSpPr>
        <p:sp>
          <p:nvSpPr>
            <p:cNvPr id="44" name="椭圆 43"/>
            <p:cNvSpPr/>
            <p:nvPr/>
          </p:nvSpPr>
          <p:spPr bwMode="auto">
            <a:xfrm>
              <a:off x="5675695" y="3186691"/>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45" name="文本框 44"/>
            <p:cNvSpPr txBox="1"/>
            <p:nvPr/>
          </p:nvSpPr>
          <p:spPr>
            <a:xfrm>
              <a:off x="6259195" y="3167582"/>
              <a:ext cx="5797667" cy="663078"/>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2.2 Nominalization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（名词化）</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Freeform 5"/>
            <p:cNvSpPr>
              <a:spLocks noEditPoints="1"/>
            </p:cNvSpPr>
            <p:nvPr/>
          </p:nvSpPr>
          <p:spPr bwMode="auto">
            <a:xfrm>
              <a:off x="5751980" y="3326697"/>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6"/>
            <p:cNvSpPr>
              <a:spLocks noEditPoints="1"/>
            </p:cNvSpPr>
            <p:nvPr/>
          </p:nvSpPr>
          <p:spPr bwMode="auto">
            <a:xfrm>
              <a:off x="5893158" y="3526247"/>
              <a:ext cx="156299" cy="106461"/>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8" name="Freeform 7"/>
            <p:cNvSpPr>
              <a:spLocks noEditPoints="1"/>
            </p:cNvSpPr>
            <p:nvPr/>
          </p:nvSpPr>
          <p:spPr bwMode="auto">
            <a:xfrm>
              <a:off x="5751980" y="3295993"/>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5472496" y="3575700"/>
            <a:ext cx="6058027" cy="502702"/>
            <a:chOff x="5675695" y="4270968"/>
            <a:chExt cx="6058027" cy="502702"/>
          </a:xfrm>
        </p:grpSpPr>
        <p:sp>
          <p:nvSpPr>
            <p:cNvPr id="50" name="椭圆 49"/>
            <p:cNvSpPr/>
            <p:nvPr/>
          </p:nvSpPr>
          <p:spPr bwMode="auto">
            <a:xfrm>
              <a:off x="5675695" y="4290077"/>
              <a:ext cx="434926" cy="434926"/>
            </a:xfrm>
            <a:prstGeom prst="ellipse">
              <a:avLst/>
            </a:prstGeom>
            <a:no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200">
                <a:solidFill>
                  <a:srgbClr val="013A73"/>
                </a:solidFill>
              </a:endParaRPr>
            </a:p>
          </p:txBody>
        </p:sp>
        <p:sp>
          <p:nvSpPr>
            <p:cNvPr id="51" name="文本框 50"/>
            <p:cNvSpPr txBox="1"/>
            <p:nvPr/>
          </p:nvSpPr>
          <p:spPr>
            <a:xfrm>
              <a:off x="6259195" y="4270968"/>
              <a:ext cx="5474527" cy="502702"/>
            </a:xfrm>
            <a:prstGeom prst="rect">
              <a:avLst/>
            </a:prstGeom>
            <a:noFill/>
          </p:spPr>
          <p:txBody>
            <a:bodyPr wrap="square" rtlCol="0">
              <a:spAutoFit/>
            </a:bodyPr>
            <a:lstStyle/>
            <a:p>
              <a:pPr>
                <a:lnSpc>
                  <a:spcPts val="3200"/>
                </a:lnSpc>
                <a:spcBef>
                  <a:spcPts val="600"/>
                </a:spcBef>
                <a:spcAft>
                  <a:spcPts val="1200"/>
                </a:spcAft>
              </a:pPr>
              <a:r>
                <a:rPr lang="en-US" altLang="zh-CN" sz="2400" b="1" dirty="0" smtClean="0">
                  <a:latin typeface="Times New Roman" panose="02020603050405020304" pitchFamily="18" charset="0"/>
                  <a:ea typeface="微软雅黑" panose="020B0503020204020204" pitchFamily="34" charset="-122"/>
                  <a:cs typeface="Times New Roman" panose="02020603050405020304" pitchFamily="18" charset="0"/>
                </a:rPr>
                <a:t>2.3 Hedging ( </a:t>
              </a:r>
              <a:r>
                <a:rPr lang="zh-CN" altLang="en-US" sz="2400" b="1" dirty="0" smtClean="0">
                  <a:latin typeface="Times New Roman" panose="02020603050405020304" pitchFamily="18" charset="0"/>
                  <a:ea typeface="微软雅黑" panose="020B0503020204020204" pitchFamily="34" charset="-122"/>
                  <a:cs typeface="Times New Roman" panose="02020603050405020304" pitchFamily="18" charset="0"/>
                </a:rPr>
                <a:t>模糊陈述）</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Freeform 5"/>
            <p:cNvSpPr>
              <a:spLocks noEditPoints="1"/>
            </p:cNvSpPr>
            <p:nvPr/>
          </p:nvSpPr>
          <p:spPr bwMode="auto">
            <a:xfrm>
              <a:off x="5767556" y="4429634"/>
              <a:ext cx="103068" cy="66963"/>
            </a:xfrm>
            <a:custGeom>
              <a:avLst/>
              <a:gdLst>
                <a:gd name="T0" fmla="*/ 850 w 1196"/>
                <a:gd name="T1" fmla="*/ 777 h 777"/>
                <a:gd name="T2" fmla="*/ 812 w 1196"/>
                <a:gd name="T3" fmla="*/ 762 h 777"/>
                <a:gd name="T4" fmla="*/ 714 w 1196"/>
                <a:gd name="T5" fmla="*/ 677 h 777"/>
                <a:gd name="T6" fmla="*/ 443 w 1196"/>
                <a:gd name="T7" fmla="*/ 537 h 777"/>
                <a:gd name="T8" fmla="*/ 55 w 1196"/>
                <a:gd name="T9" fmla="*/ 537 h 777"/>
                <a:gd name="T10" fmla="*/ 0 w 1196"/>
                <a:gd name="T11" fmla="*/ 481 h 777"/>
                <a:gd name="T12" fmla="*/ 0 w 1196"/>
                <a:gd name="T13" fmla="*/ 55 h 777"/>
                <a:gd name="T14" fmla="*/ 55 w 1196"/>
                <a:gd name="T15" fmla="*/ 0 h 777"/>
                <a:gd name="T16" fmla="*/ 438 w 1196"/>
                <a:gd name="T17" fmla="*/ 0 h 777"/>
                <a:gd name="T18" fmla="*/ 919 w 1196"/>
                <a:gd name="T19" fmla="*/ 163 h 777"/>
                <a:gd name="T20" fmla="*/ 1177 w 1196"/>
                <a:gd name="T21" fmla="*/ 371 h 777"/>
                <a:gd name="T22" fmla="*/ 1195 w 1196"/>
                <a:gd name="T23" fmla="*/ 410 h 777"/>
                <a:gd name="T24" fmla="*/ 1180 w 1196"/>
                <a:gd name="T25" fmla="*/ 450 h 777"/>
                <a:gd name="T26" fmla="*/ 1021 w 1196"/>
                <a:gd name="T27" fmla="*/ 619 h 777"/>
                <a:gd name="T28" fmla="*/ 890 w 1196"/>
                <a:gd name="T29" fmla="*/ 760 h 777"/>
                <a:gd name="T30" fmla="*/ 850 w 1196"/>
                <a:gd name="T31" fmla="*/ 777 h 777"/>
                <a:gd name="T32" fmla="*/ 850 w 1196"/>
                <a:gd name="T33" fmla="*/ 777 h 777"/>
                <a:gd name="T34" fmla="*/ 850 w 1196"/>
                <a:gd name="T35" fmla="*/ 777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 h="777">
                  <a:moveTo>
                    <a:pt x="850" y="777"/>
                  </a:moveTo>
                  <a:cubicBezTo>
                    <a:pt x="836" y="777"/>
                    <a:pt x="822" y="772"/>
                    <a:pt x="812" y="762"/>
                  </a:cubicBezTo>
                  <a:cubicBezTo>
                    <a:pt x="775" y="728"/>
                    <a:pt x="743" y="700"/>
                    <a:pt x="714" y="677"/>
                  </a:cubicBezTo>
                  <a:cubicBezTo>
                    <a:pt x="588" y="573"/>
                    <a:pt x="491" y="537"/>
                    <a:pt x="443" y="537"/>
                  </a:cubicBezTo>
                  <a:cubicBezTo>
                    <a:pt x="55" y="537"/>
                    <a:pt x="55" y="537"/>
                    <a:pt x="55" y="537"/>
                  </a:cubicBezTo>
                  <a:cubicBezTo>
                    <a:pt x="25" y="537"/>
                    <a:pt x="0" y="512"/>
                    <a:pt x="0" y="481"/>
                  </a:cubicBezTo>
                  <a:cubicBezTo>
                    <a:pt x="0" y="55"/>
                    <a:pt x="0" y="55"/>
                    <a:pt x="0" y="55"/>
                  </a:cubicBezTo>
                  <a:cubicBezTo>
                    <a:pt x="0" y="25"/>
                    <a:pt x="25" y="0"/>
                    <a:pt x="55" y="0"/>
                  </a:cubicBezTo>
                  <a:cubicBezTo>
                    <a:pt x="438" y="0"/>
                    <a:pt x="438" y="0"/>
                    <a:pt x="438" y="0"/>
                  </a:cubicBezTo>
                  <a:cubicBezTo>
                    <a:pt x="597" y="1"/>
                    <a:pt x="754" y="53"/>
                    <a:pt x="919" y="163"/>
                  </a:cubicBezTo>
                  <a:cubicBezTo>
                    <a:pt x="1001" y="217"/>
                    <a:pt x="1084" y="283"/>
                    <a:pt x="1177" y="371"/>
                  </a:cubicBezTo>
                  <a:cubicBezTo>
                    <a:pt x="1188" y="381"/>
                    <a:pt x="1195" y="395"/>
                    <a:pt x="1195" y="410"/>
                  </a:cubicBezTo>
                  <a:cubicBezTo>
                    <a:pt x="1196" y="425"/>
                    <a:pt x="1190" y="439"/>
                    <a:pt x="1180" y="450"/>
                  </a:cubicBezTo>
                  <a:cubicBezTo>
                    <a:pt x="1126" y="506"/>
                    <a:pt x="1073" y="563"/>
                    <a:pt x="1021" y="619"/>
                  </a:cubicBezTo>
                  <a:cubicBezTo>
                    <a:pt x="976" y="668"/>
                    <a:pt x="932" y="714"/>
                    <a:pt x="890" y="760"/>
                  </a:cubicBezTo>
                  <a:cubicBezTo>
                    <a:pt x="879" y="771"/>
                    <a:pt x="864" y="777"/>
                    <a:pt x="850" y="777"/>
                  </a:cubicBezTo>
                  <a:close/>
                  <a:moveTo>
                    <a:pt x="850" y="777"/>
                  </a:moveTo>
                  <a:cubicBezTo>
                    <a:pt x="850" y="777"/>
                    <a:pt x="850" y="777"/>
                    <a:pt x="850" y="777"/>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3" name="Freeform 6"/>
            <p:cNvSpPr>
              <a:spLocks noEditPoints="1"/>
            </p:cNvSpPr>
            <p:nvPr/>
          </p:nvSpPr>
          <p:spPr bwMode="auto">
            <a:xfrm>
              <a:off x="5893613" y="4508787"/>
              <a:ext cx="156299" cy="106462"/>
            </a:xfrm>
            <a:custGeom>
              <a:avLst/>
              <a:gdLst>
                <a:gd name="T0" fmla="*/ 1093 w 1813"/>
                <a:gd name="T1" fmla="*/ 1235 h 1235"/>
                <a:gd name="T2" fmla="*/ 1070 w 1813"/>
                <a:gd name="T3" fmla="*/ 1229 h 1235"/>
                <a:gd name="T4" fmla="*/ 1038 w 1813"/>
                <a:gd name="T5" fmla="*/ 1179 h 1235"/>
                <a:gd name="T6" fmla="*/ 1038 w 1813"/>
                <a:gd name="T7" fmla="*/ 898 h 1235"/>
                <a:gd name="T8" fmla="*/ 763 w 1813"/>
                <a:gd name="T9" fmla="*/ 898 h 1235"/>
                <a:gd name="T10" fmla="*/ 278 w 1813"/>
                <a:gd name="T11" fmla="*/ 736 h 1235"/>
                <a:gd name="T12" fmla="*/ 19 w 1813"/>
                <a:gd name="T13" fmla="*/ 530 h 1235"/>
                <a:gd name="T14" fmla="*/ 1 w 1813"/>
                <a:gd name="T15" fmla="*/ 490 h 1235"/>
                <a:gd name="T16" fmla="*/ 16 w 1813"/>
                <a:gd name="T17" fmla="*/ 450 h 1235"/>
                <a:gd name="T18" fmla="*/ 185 w 1813"/>
                <a:gd name="T19" fmla="*/ 271 h 1235"/>
                <a:gd name="T20" fmla="*/ 306 w 1813"/>
                <a:gd name="T21" fmla="*/ 140 h 1235"/>
                <a:gd name="T22" fmla="*/ 385 w 1813"/>
                <a:gd name="T23" fmla="*/ 138 h 1235"/>
                <a:gd name="T24" fmla="*/ 479 w 1813"/>
                <a:gd name="T25" fmla="*/ 220 h 1235"/>
                <a:gd name="T26" fmla="*/ 759 w 1813"/>
                <a:gd name="T27" fmla="*/ 361 h 1235"/>
                <a:gd name="T28" fmla="*/ 1038 w 1813"/>
                <a:gd name="T29" fmla="*/ 361 h 1235"/>
                <a:gd name="T30" fmla="*/ 1038 w 1813"/>
                <a:gd name="T31" fmla="*/ 60 h 1235"/>
                <a:gd name="T32" fmla="*/ 1070 w 1813"/>
                <a:gd name="T33" fmla="*/ 9 h 1235"/>
                <a:gd name="T34" fmla="*/ 1130 w 1813"/>
                <a:gd name="T35" fmla="*/ 17 h 1235"/>
                <a:gd name="T36" fmla="*/ 1793 w 1813"/>
                <a:gd name="T37" fmla="*/ 578 h 1235"/>
                <a:gd name="T38" fmla="*/ 1813 w 1813"/>
                <a:gd name="T39" fmla="*/ 620 h 1235"/>
                <a:gd name="T40" fmla="*/ 1793 w 1813"/>
                <a:gd name="T41" fmla="*/ 663 h 1235"/>
                <a:gd name="T42" fmla="*/ 1130 w 1813"/>
                <a:gd name="T43" fmla="*/ 1221 h 1235"/>
                <a:gd name="T44" fmla="*/ 1093 w 1813"/>
                <a:gd name="T45" fmla="*/ 1235 h 1235"/>
                <a:gd name="T46" fmla="*/ 1093 w 1813"/>
                <a:gd name="T47" fmla="*/ 1235 h 1235"/>
                <a:gd name="T48" fmla="*/ 1093 w 1813"/>
                <a:gd name="T49" fmla="*/ 1235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13" h="1235">
                  <a:moveTo>
                    <a:pt x="1093" y="1235"/>
                  </a:moveTo>
                  <a:cubicBezTo>
                    <a:pt x="1085" y="1235"/>
                    <a:pt x="1078" y="1233"/>
                    <a:pt x="1070" y="1229"/>
                  </a:cubicBezTo>
                  <a:cubicBezTo>
                    <a:pt x="1051" y="1220"/>
                    <a:pt x="1038" y="1201"/>
                    <a:pt x="1038" y="1179"/>
                  </a:cubicBezTo>
                  <a:cubicBezTo>
                    <a:pt x="1038" y="898"/>
                    <a:pt x="1038" y="898"/>
                    <a:pt x="1038" y="898"/>
                  </a:cubicBezTo>
                  <a:cubicBezTo>
                    <a:pt x="763" y="898"/>
                    <a:pt x="763" y="898"/>
                    <a:pt x="763" y="898"/>
                  </a:cubicBezTo>
                  <a:cubicBezTo>
                    <a:pt x="604" y="897"/>
                    <a:pt x="444" y="845"/>
                    <a:pt x="278" y="736"/>
                  </a:cubicBezTo>
                  <a:cubicBezTo>
                    <a:pt x="195" y="682"/>
                    <a:pt x="113" y="617"/>
                    <a:pt x="19" y="530"/>
                  </a:cubicBezTo>
                  <a:cubicBezTo>
                    <a:pt x="7" y="520"/>
                    <a:pt x="1" y="505"/>
                    <a:pt x="1" y="490"/>
                  </a:cubicBezTo>
                  <a:cubicBezTo>
                    <a:pt x="0" y="475"/>
                    <a:pt x="6" y="461"/>
                    <a:pt x="16" y="450"/>
                  </a:cubicBezTo>
                  <a:cubicBezTo>
                    <a:pt x="74" y="390"/>
                    <a:pt x="130" y="330"/>
                    <a:pt x="185" y="271"/>
                  </a:cubicBezTo>
                  <a:cubicBezTo>
                    <a:pt x="227" y="226"/>
                    <a:pt x="267" y="182"/>
                    <a:pt x="306" y="140"/>
                  </a:cubicBezTo>
                  <a:cubicBezTo>
                    <a:pt x="327" y="119"/>
                    <a:pt x="362" y="117"/>
                    <a:pt x="385" y="138"/>
                  </a:cubicBezTo>
                  <a:cubicBezTo>
                    <a:pt x="420" y="171"/>
                    <a:pt x="451" y="197"/>
                    <a:pt x="479" y="220"/>
                  </a:cubicBezTo>
                  <a:cubicBezTo>
                    <a:pt x="588" y="309"/>
                    <a:pt x="693" y="361"/>
                    <a:pt x="759" y="361"/>
                  </a:cubicBezTo>
                  <a:cubicBezTo>
                    <a:pt x="1038" y="361"/>
                    <a:pt x="1038" y="361"/>
                    <a:pt x="1038" y="361"/>
                  </a:cubicBezTo>
                  <a:cubicBezTo>
                    <a:pt x="1038" y="60"/>
                    <a:pt x="1038" y="60"/>
                    <a:pt x="1038" y="60"/>
                  </a:cubicBezTo>
                  <a:cubicBezTo>
                    <a:pt x="1038" y="38"/>
                    <a:pt x="1051" y="18"/>
                    <a:pt x="1070" y="9"/>
                  </a:cubicBezTo>
                  <a:cubicBezTo>
                    <a:pt x="1090" y="0"/>
                    <a:pt x="1113" y="3"/>
                    <a:pt x="1130" y="17"/>
                  </a:cubicBezTo>
                  <a:cubicBezTo>
                    <a:pt x="1793" y="578"/>
                    <a:pt x="1793" y="578"/>
                    <a:pt x="1793" y="578"/>
                  </a:cubicBezTo>
                  <a:cubicBezTo>
                    <a:pt x="1806" y="588"/>
                    <a:pt x="1813" y="604"/>
                    <a:pt x="1813" y="620"/>
                  </a:cubicBezTo>
                  <a:cubicBezTo>
                    <a:pt x="1813" y="636"/>
                    <a:pt x="1806" y="652"/>
                    <a:pt x="1793" y="663"/>
                  </a:cubicBezTo>
                  <a:cubicBezTo>
                    <a:pt x="1130" y="1221"/>
                    <a:pt x="1130" y="1221"/>
                    <a:pt x="1130" y="1221"/>
                  </a:cubicBezTo>
                  <a:cubicBezTo>
                    <a:pt x="1119" y="1230"/>
                    <a:pt x="1106" y="1235"/>
                    <a:pt x="1093" y="1235"/>
                  </a:cubicBezTo>
                  <a:close/>
                  <a:moveTo>
                    <a:pt x="1093" y="1235"/>
                  </a:moveTo>
                  <a:cubicBezTo>
                    <a:pt x="1093" y="1235"/>
                    <a:pt x="1093" y="1235"/>
                    <a:pt x="1093" y="1235"/>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4" name="Freeform 7"/>
            <p:cNvSpPr>
              <a:spLocks noEditPoints="1"/>
            </p:cNvSpPr>
            <p:nvPr/>
          </p:nvSpPr>
          <p:spPr bwMode="auto">
            <a:xfrm>
              <a:off x="5767556" y="4398930"/>
              <a:ext cx="282356" cy="187312"/>
            </a:xfrm>
            <a:custGeom>
              <a:avLst/>
              <a:gdLst>
                <a:gd name="T0" fmla="*/ 432 w 3276"/>
                <a:gd name="T1" fmla="*/ 2174 h 2174"/>
                <a:gd name="T2" fmla="*/ 55 w 3276"/>
                <a:gd name="T3" fmla="*/ 2174 h 2174"/>
                <a:gd name="T4" fmla="*/ 0 w 3276"/>
                <a:gd name="T5" fmla="*/ 2118 h 2174"/>
                <a:gd name="T6" fmla="*/ 0 w 3276"/>
                <a:gd name="T7" fmla="*/ 1693 h 2174"/>
                <a:gd name="T8" fmla="*/ 55 w 3276"/>
                <a:gd name="T9" fmla="*/ 1637 h 2174"/>
                <a:gd name="T10" fmla="*/ 432 w 3276"/>
                <a:gd name="T11" fmla="*/ 1637 h 2174"/>
                <a:gd name="T12" fmla="*/ 625 w 3276"/>
                <a:gd name="T13" fmla="*/ 1562 h 2174"/>
                <a:gd name="T14" fmla="*/ 917 w 3276"/>
                <a:gd name="T15" fmla="*/ 1311 h 2174"/>
                <a:gd name="T16" fmla="*/ 1136 w 3276"/>
                <a:gd name="T17" fmla="*/ 1081 h 2174"/>
                <a:gd name="T18" fmla="*/ 1607 w 3276"/>
                <a:gd name="T19" fmla="*/ 617 h 2174"/>
                <a:gd name="T20" fmla="*/ 2219 w 3276"/>
                <a:gd name="T21" fmla="*/ 356 h 2174"/>
                <a:gd name="T22" fmla="*/ 2501 w 3276"/>
                <a:gd name="T23" fmla="*/ 356 h 2174"/>
                <a:gd name="T24" fmla="*/ 2501 w 3276"/>
                <a:gd name="T25" fmla="*/ 60 h 2174"/>
                <a:gd name="T26" fmla="*/ 2533 w 3276"/>
                <a:gd name="T27" fmla="*/ 9 h 2174"/>
                <a:gd name="T28" fmla="*/ 2593 w 3276"/>
                <a:gd name="T29" fmla="*/ 17 h 2174"/>
                <a:gd name="T30" fmla="*/ 3256 w 3276"/>
                <a:gd name="T31" fmla="*/ 578 h 2174"/>
                <a:gd name="T32" fmla="*/ 3276 w 3276"/>
                <a:gd name="T33" fmla="*/ 621 h 2174"/>
                <a:gd name="T34" fmla="*/ 3256 w 3276"/>
                <a:gd name="T35" fmla="*/ 663 h 2174"/>
                <a:gd name="T36" fmla="*/ 2593 w 3276"/>
                <a:gd name="T37" fmla="*/ 1222 h 2174"/>
                <a:gd name="T38" fmla="*/ 2533 w 3276"/>
                <a:gd name="T39" fmla="*/ 1230 h 2174"/>
                <a:gd name="T40" fmla="*/ 2501 w 3276"/>
                <a:gd name="T41" fmla="*/ 1179 h 2174"/>
                <a:gd name="T42" fmla="*/ 2501 w 3276"/>
                <a:gd name="T43" fmla="*/ 893 h 2174"/>
                <a:gd name="T44" fmla="*/ 2220 w 3276"/>
                <a:gd name="T45" fmla="*/ 893 h 2174"/>
                <a:gd name="T46" fmla="*/ 2034 w 3276"/>
                <a:gd name="T47" fmla="*/ 967 h 2174"/>
                <a:gd name="T48" fmla="*/ 1744 w 3276"/>
                <a:gd name="T49" fmla="*/ 1218 h 2174"/>
                <a:gd name="T50" fmla="*/ 1533 w 3276"/>
                <a:gd name="T51" fmla="*/ 1441 h 2174"/>
                <a:gd name="T52" fmla="*/ 1052 w 3276"/>
                <a:gd name="T53" fmla="*/ 1914 h 2174"/>
                <a:gd name="T54" fmla="*/ 432 w 3276"/>
                <a:gd name="T55" fmla="*/ 2174 h 2174"/>
                <a:gd name="T56" fmla="*/ 432 w 3276"/>
                <a:gd name="T57" fmla="*/ 2174 h 2174"/>
                <a:gd name="T58" fmla="*/ 432 w 3276"/>
                <a:gd name="T59" fmla="*/ 2174 h 2174"/>
                <a:gd name="T60" fmla="*/ 432 w 3276"/>
                <a:gd name="T61" fmla="*/ 2174 h 2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76" h="2174">
                  <a:moveTo>
                    <a:pt x="432" y="2174"/>
                  </a:moveTo>
                  <a:cubicBezTo>
                    <a:pt x="55" y="2174"/>
                    <a:pt x="55" y="2174"/>
                    <a:pt x="55" y="2174"/>
                  </a:cubicBezTo>
                  <a:cubicBezTo>
                    <a:pt x="25" y="2174"/>
                    <a:pt x="0" y="2149"/>
                    <a:pt x="0" y="2118"/>
                  </a:cubicBezTo>
                  <a:cubicBezTo>
                    <a:pt x="0" y="1693"/>
                    <a:pt x="0" y="1693"/>
                    <a:pt x="0" y="1693"/>
                  </a:cubicBezTo>
                  <a:cubicBezTo>
                    <a:pt x="0" y="1662"/>
                    <a:pt x="25" y="1637"/>
                    <a:pt x="55" y="1637"/>
                  </a:cubicBezTo>
                  <a:cubicBezTo>
                    <a:pt x="432" y="1637"/>
                    <a:pt x="432" y="1637"/>
                    <a:pt x="432" y="1637"/>
                  </a:cubicBezTo>
                  <a:cubicBezTo>
                    <a:pt x="483" y="1637"/>
                    <a:pt x="551" y="1611"/>
                    <a:pt x="625" y="1562"/>
                  </a:cubicBezTo>
                  <a:cubicBezTo>
                    <a:pt x="705" y="1510"/>
                    <a:pt x="804" y="1426"/>
                    <a:pt x="917" y="1311"/>
                  </a:cubicBezTo>
                  <a:cubicBezTo>
                    <a:pt x="989" y="1240"/>
                    <a:pt x="1060" y="1162"/>
                    <a:pt x="1136" y="1081"/>
                  </a:cubicBezTo>
                  <a:cubicBezTo>
                    <a:pt x="1285" y="920"/>
                    <a:pt x="1439" y="753"/>
                    <a:pt x="1607" y="617"/>
                  </a:cubicBezTo>
                  <a:cubicBezTo>
                    <a:pt x="1755" y="497"/>
                    <a:pt x="1960" y="359"/>
                    <a:pt x="2219" y="356"/>
                  </a:cubicBezTo>
                  <a:cubicBezTo>
                    <a:pt x="2501" y="356"/>
                    <a:pt x="2501" y="356"/>
                    <a:pt x="2501" y="356"/>
                  </a:cubicBezTo>
                  <a:cubicBezTo>
                    <a:pt x="2501" y="60"/>
                    <a:pt x="2501" y="60"/>
                    <a:pt x="2501" y="60"/>
                  </a:cubicBezTo>
                  <a:cubicBezTo>
                    <a:pt x="2501" y="38"/>
                    <a:pt x="2514" y="18"/>
                    <a:pt x="2533" y="9"/>
                  </a:cubicBezTo>
                  <a:cubicBezTo>
                    <a:pt x="2553" y="0"/>
                    <a:pt x="2576" y="3"/>
                    <a:pt x="2593" y="17"/>
                  </a:cubicBezTo>
                  <a:cubicBezTo>
                    <a:pt x="3256" y="578"/>
                    <a:pt x="3256" y="578"/>
                    <a:pt x="3256" y="578"/>
                  </a:cubicBezTo>
                  <a:cubicBezTo>
                    <a:pt x="3269" y="588"/>
                    <a:pt x="3276" y="604"/>
                    <a:pt x="3276" y="621"/>
                  </a:cubicBezTo>
                  <a:cubicBezTo>
                    <a:pt x="3276" y="637"/>
                    <a:pt x="3269" y="652"/>
                    <a:pt x="3256" y="663"/>
                  </a:cubicBezTo>
                  <a:cubicBezTo>
                    <a:pt x="2593" y="1222"/>
                    <a:pt x="2593" y="1222"/>
                    <a:pt x="2593" y="1222"/>
                  </a:cubicBezTo>
                  <a:cubicBezTo>
                    <a:pt x="2576" y="1235"/>
                    <a:pt x="2553" y="1239"/>
                    <a:pt x="2533" y="1230"/>
                  </a:cubicBezTo>
                  <a:cubicBezTo>
                    <a:pt x="2514" y="1221"/>
                    <a:pt x="2501" y="1201"/>
                    <a:pt x="2501" y="1179"/>
                  </a:cubicBezTo>
                  <a:cubicBezTo>
                    <a:pt x="2501" y="893"/>
                    <a:pt x="2501" y="893"/>
                    <a:pt x="2501" y="893"/>
                  </a:cubicBezTo>
                  <a:cubicBezTo>
                    <a:pt x="2220" y="893"/>
                    <a:pt x="2220" y="893"/>
                    <a:pt x="2220" y="893"/>
                  </a:cubicBezTo>
                  <a:cubicBezTo>
                    <a:pt x="2191" y="893"/>
                    <a:pt x="2131" y="902"/>
                    <a:pt x="2034" y="967"/>
                  </a:cubicBezTo>
                  <a:cubicBezTo>
                    <a:pt x="1955" y="1018"/>
                    <a:pt x="1857" y="1103"/>
                    <a:pt x="1744" y="1218"/>
                  </a:cubicBezTo>
                  <a:cubicBezTo>
                    <a:pt x="1675" y="1288"/>
                    <a:pt x="1607" y="1362"/>
                    <a:pt x="1533" y="1441"/>
                  </a:cubicBezTo>
                  <a:cubicBezTo>
                    <a:pt x="1381" y="1605"/>
                    <a:pt x="1224" y="1776"/>
                    <a:pt x="1052" y="1914"/>
                  </a:cubicBezTo>
                  <a:cubicBezTo>
                    <a:pt x="901" y="2034"/>
                    <a:pt x="695" y="2171"/>
                    <a:pt x="432" y="2174"/>
                  </a:cubicBezTo>
                  <a:cubicBezTo>
                    <a:pt x="432" y="2174"/>
                    <a:pt x="432" y="2174"/>
                    <a:pt x="432" y="2174"/>
                  </a:cubicBezTo>
                  <a:close/>
                  <a:moveTo>
                    <a:pt x="432" y="2174"/>
                  </a:moveTo>
                  <a:cubicBezTo>
                    <a:pt x="432" y="2174"/>
                    <a:pt x="432" y="2174"/>
                    <a:pt x="432" y="2174"/>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42792360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 </a:t>
            </a:r>
            <a:r>
              <a:rPr lang="en-US" dirty="0"/>
              <a:t>The Syntactic Characteristics of scientific literature </a:t>
            </a:r>
          </a:p>
        </p:txBody>
      </p:sp>
      <p:sp>
        <p:nvSpPr>
          <p:cNvPr id="3" name="文本占位符 2"/>
          <p:cNvSpPr>
            <a:spLocks noGrp="1"/>
          </p:cNvSpPr>
          <p:nvPr>
            <p:ph type="body" sz="quarter" idx="11"/>
          </p:nvPr>
        </p:nvSpPr>
        <p:spPr>
          <a:xfrm>
            <a:off x="689610" y="1605776"/>
            <a:ext cx="10887710" cy="3998734"/>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The accuracy, conciseness and objectivity of ST documents are also achieved by some syntactic characteristics of ST, such as the extensive use of postpositive attributive, non-predicative verbs, passive voice as well as long and complicated sentences. </a:t>
            </a:r>
          </a:p>
        </p:txBody>
      </p:sp>
    </p:spTree>
    <p:extLst>
      <p:ext uri="{BB962C8B-B14F-4D97-AF65-F5344CB8AC3E}">
        <p14:creationId xmlns:p14="http://schemas.microsoft.com/office/powerpoint/2010/main" val="8703887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461610" cy="1060063"/>
          </a:xfrm>
        </p:spPr>
        <p:txBody>
          <a:bodyPr/>
          <a:lstStyle/>
          <a:p>
            <a:r>
              <a:rPr lang="en-US" dirty="0"/>
              <a:t> </a:t>
            </a:r>
            <a:r>
              <a:rPr lang="en-US" sz="3600" dirty="0" smtClean="0"/>
              <a:t>3. </a:t>
            </a:r>
            <a:r>
              <a:rPr lang="en-US" sz="3600" dirty="0"/>
              <a:t>The Syntactic Characteristics of </a:t>
            </a:r>
            <a:r>
              <a:rPr lang="en-US" altLang="zh-CN" sz="3600" dirty="0"/>
              <a:t>SL</a:t>
            </a:r>
            <a:r>
              <a:rPr lang="en-US" sz="3600" dirty="0" smtClean="0"/>
              <a:t> </a:t>
            </a:r>
            <a:endParaRPr lang="en-US" sz="3600" dirty="0"/>
          </a:p>
        </p:txBody>
      </p:sp>
      <p:sp>
        <p:nvSpPr>
          <p:cNvPr id="3" name="文本占位符 2"/>
          <p:cNvSpPr>
            <a:spLocks noGrp="1"/>
          </p:cNvSpPr>
          <p:nvPr>
            <p:ph type="body" sz="quarter" idx="11"/>
          </p:nvPr>
        </p:nvSpPr>
        <p:spPr>
          <a:xfrm>
            <a:off x="689610" y="2297150"/>
            <a:ext cx="11175288" cy="3307359"/>
          </a:xfrm>
        </p:spPr>
        <p:txBody>
          <a:bodyPr/>
          <a:lstStyle/>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 </a:t>
            </a:r>
            <a:r>
              <a:rPr lang="en-US" sz="4400" dirty="0">
                <a:latin typeface="Times New Roman" panose="02020603050405020304" pitchFamily="18" charset="0"/>
                <a:cs typeface="Times New Roman" panose="02020603050405020304" pitchFamily="18" charset="0"/>
              </a:rPr>
              <a:t>3</a:t>
            </a:r>
            <a:r>
              <a:rPr lang="en-US" sz="4400" dirty="0" smtClean="0">
                <a:latin typeface="Times New Roman" panose="02020603050405020304" pitchFamily="18" charset="0"/>
                <a:cs typeface="Times New Roman" panose="02020603050405020304" pitchFamily="18" charset="0"/>
              </a:rPr>
              <a:t>.1 </a:t>
            </a:r>
            <a:r>
              <a:rPr lang="en-US" altLang="zh-CN" sz="4400" dirty="0">
                <a:latin typeface="Times New Roman" panose="02020603050405020304" pitchFamily="18" charset="0"/>
                <a:cs typeface="Times New Roman" panose="02020603050405020304" pitchFamily="18" charset="0"/>
              </a:rPr>
              <a:t>Extensive</a:t>
            </a:r>
            <a:r>
              <a:rPr lang="en-US" sz="4400" dirty="0" smtClean="0">
                <a:latin typeface="Times New Roman" panose="02020603050405020304" pitchFamily="18" charset="0"/>
                <a:cs typeface="Times New Roman" panose="02020603050405020304" pitchFamily="18" charset="0"/>
              </a:rPr>
              <a:t> Use of Postpositive Attributive</a:t>
            </a:r>
          </a:p>
          <a:p>
            <a:pPr>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3</a:t>
            </a:r>
            <a:r>
              <a:rPr lang="en-US" sz="4400" dirty="0" smtClean="0">
                <a:latin typeface="Times New Roman" panose="02020603050405020304" pitchFamily="18" charset="0"/>
                <a:cs typeface="Times New Roman" panose="02020603050405020304" pitchFamily="18" charset="0"/>
              </a:rPr>
              <a:t>.2  Extensive Use of the Passive Voice</a:t>
            </a:r>
          </a:p>
          <a:p>
            <a:pPr>
              <a:buFont typeface="Arial" panose="020B0604020202020204" pitchFamily="34" charset="0"/>
              <a:buChar char="•"/>
            </a:pPr>
            <a:r>
              <a:rPr lang="en-US" sz="4400" dirty="0">
                <a:latin typeface="Times New Roman" panose="02020603050405020304" pitchFamily="18" charset="0"/>
                <a:cs typeface="Times New Roman" panose="02020603050405020304" pitchFamily="18" charset="0"/>
              </a:rPr>
              <a:t>3</a:t>
            </a:r>
            <a:r>
              <a:rPr lang="en-US" sz="4400" dirty="0" smtClean="0">
                <a:latin typeface="Times New Roman" panose="02020603050405020304" pitchFamily="18" charset="0"/>
                <a:cs typeface="Times New Roman" panose="02020603050405020304" pitchFamily="18" charset="0"/>
              </a:rPr>
              <a:t>.3  Long and Complicated Sentences</a:t>
            </a: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75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 Stylistic features</a:t>
            </a:r>
            <a:endParaRPr lang="en-US" dirty="0"/>
          </a:p>
        </p:txBody>
      </p:sp>
      <p:sp>
        <p:nvSpPr>
          <p:cNvPr id="3" name="文本占位符 2"/>
          <p:cNvSpPr>
            <a:spLocks noGrp="1"/>
          </p:cNvSpPr>
          <p:nvPr>
            <p:ph type="body" sz="quarter" idx="11"/>
          </p:nvPr>
        </p:nvSpPr>
        <p:spPr>
          <a:xfrm>
            <a:off x="689712" y="1203433"/>
            <a:ext cx="9993156" cy="5001424"/>
          </a:xfrm>
        </p:spPr>
        <p:txBody>
          <a:bodyPr/>
          <a:lstStyle/>
          <a:p>
            <a:r>
              <a:rPr lang="en-US" sz="3200" dirty="0" smtClean="0"/>
              <a:t>1.</a:t>
            </a:r>
            <a:r>
              <a:rPr lang="en-US" sz="3200" dirty="0" smtClean="0">
                <a:latin typeface="+mn-ea"/>
                <a:cs typeface="Times New Roman" panose="02020603050405020304" pitchFamily="18" charset="0"/>
                <a:sym typeface="+mn-ea"/>
              </a:rPr>
              <a:t>A</a:t>
            </a:r>
            <a:r>
              <a:rPr lang="en-US" altLang="zh-CN" sz="3200" dirty="0" smtClean="0">
                <a:latin typeface="+mn-ea"/>
                <a:cs typeface="Times New Roman" panose="02020603050405020304" pitchFamily="18" charset="0"/>
                <a:sym typeface="+mn-ea"/>
              </a:rPr>
              <a:t>ccurate precise and Objective</a:t>
            </a:r>
            <a:endParaRPr lang="en-US" sz="3200" dirty="0" smtClean="0"/>
          </a:p>
          <a:p>
            <a:r>
              <a:rPr lang="en-US" sz="3200" dirty="0"/>
              <a:t>2</a:t>
            </a:r>
            <a:r>
              <a:rPr lang="en-US" sz="3200" dirty="0" smtClean="0"/>
              <a:t>. Formal, concise and direct</a:t>
            </a:r>
          </a:p>
          <a:p>
            <a:r>
              <a:rPr lang="en-US" sz="3200" dirty="0"/>
              <a:t>3</a:t>
            </a:r>
            <a:r>
              <a:rPr lang="en-US" sz="3200" dirty="0" smtClean="0"/>
              <a:t>. Use of non-verbal language</a:t>
            </a:r>
          </a:p>
          <a:p>
            <a:r>
              <a:rPr lang="en-US" sz="3200" dirty="0"/>
              <a:t>4</a:t>
            </a:r>
            <a:r>
              <a:rPr lang="en-US" sz="3200" dirty="0" smtClean="0"/>
              <a:t>. </a:t>
            </a:r>
            <a:r>
              <a:rPr lang="en-US" sz="3200" dirty="0"/>
              <a:t>Use of Questions in Scientific Research </a:t>
            </a:r>
            <a:r>
              <a:rPr lang="en-US" sz="3200" dirty="0" smtClean="0"/>
              <a:t>Articles</a:t>
            </a:r>
          </a:p>
          <a:p>
            <a:endParaRPr lang="en-US" sz="2800" dirty="0"/>
          </a:p>
        </p:txBody>
      </p:sp>
    </p:spTree>
    <p:extLst>
      <p:ext uri="{BB962C8B-B14F-4D97-AF65-F5344CB8AC3E}">
        <p14:creationId xmlns:p14="http://schemas.microsoft.com/office/powerpoint/2010/main" val="27241278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.3.1 </a:t>
            </a:r>
            <a:r>
              <a:rPr lang="en-US" altLang="zh-CN" dirty="0"/>
              <a:t>Extensive</a:t>
            </a:r>
            <a:r>
              <a:rPr lang="en-US" dirty="0" smtClean="0"/>
              <a:t> </a:t>
            </a:r>
            <a:r>
              <a:rPr lang="en-US" dirty="0"/>
              <a:t>Use of Postpositive Attributive</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Postpositive attributives commonly appearing in ordinary English are more frequently used in EST because of the preciseness requirement of ST documents. </a:t>
            </a:r>
          </a:p>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Generally, the use of postpositive attributives in EST can be realized through the following five structures：</a:t>
            </a:r>
          </a:p>
        </p:txBody>
      </p:sp>
    </p:spTree>
    <p:extLst>
      <p:ext uri="{BB962C8B-B14F-4D97-AF65-F5344CB8AC3E}">
        <p14:creationId xmlns:p14="http://schemas.microsoft.com/office/powerpoint/2010/main" val="139556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3.1 </a:t>
            </a:r>
            <a:r>
              <a:rPr lang="en-US" altLang="zh-CN" dirty="0" smtClean="0"/>
              <a:t>Extensive</a:t>
            </a:r>
            <a:r>
              <a:rPr lang="en-US" dirty="0" smtClean="0"/>
              <a:t> </a:t>
            </a:r>
            <a:r>
              <a:rPr lang="en-US" dirty="0"/>
              <a:t>Use of Postpositive Attributive</a:t>
            </a:r>
          </a:p>
        </p:txBody>
      </p:sp>
      <p:sp>
        <p:nvSpPr>
          <p:cNvPr id="3" name="文本占位符 2"/>
          <p:cNvSpPr>
            <a:spLocks noGrp="1"/>
          </p:cNvSpPr>
          <p:nvPr>
            <p:ph type="body" sz="quarter" idx="11"/>
          </p:nvPr>
        </p:nvSpPr>
        <p:spPr>
          <a:xfrm>
            <a:off x="689610" y="1278889"/>
            <a:ext cx="10887710" cy="4742769"/>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(1) </a:t>
            </a:r>
            <a:r>
              <a:rPr lang="en-US" sz="3200" u="sng" dirty="0" smtClean="0">
                <a:latin typeface="Times New Roman" panose="02020603050405020304" pitchFamily="18" charset="0"/>
                <a:cs typeface="Times New Roman" panose="02020603050405020304" pitchFamily="18" charset="0"/>
              </a:rPr>
              <a:t>Prepositional phrase</a:t>
            </a:r>
            <a:r>
              <a:rPr lang="en-US" sz="32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e.g. The explanations </a:t>
            </a:r>
            <a:r>
              <a:rPr lang="en-US" sz="3200" dirty="0" smtClean="0">
                <a:solidFill>
                  <a:srgbClr val="FF0000"/>
                </a:solidFill>
                <a:latin typeface="Times New Roman" panose="02020603050405020304" pitchFamily="18" charset="0"/>
                <a:cs typeface="Times New Roman" panose="02020603050405020304" pitchFamily="18" charset="0"/>
              </a:rPr>
              <a:t>of the earth’s magnetic field </a:t>
            </a:r>
            <a:r>
              <a:rPr lang="en-US" sz="3200" dirty="0" smtClean="0">
                <a:latin typeface="Times New Roman" panose="02020603050405020304" pitchFamily="18" charset="0"/>
                <a:cs typeface="Times New Roman" panose="02020603050405020304" pitchFamily="18" charset="0"/>
              </a:rPr>
              <a:t>are generally accepted.</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(2) </a:t>
            </a:r>
            <a:r>
              <a:rPr lang="en-US" sz="3200" u="sng" dirty="0" smtClean="0">
                <a:latin typeface="Times New Roman" panose="02020603050405020304" pitchFamily="18" charset="0"/>
                <a:cs typeface="Times New Roman" panose="02020603050405020304" pitchFamily="18" charset="0"/>
              </a:rPr>
              <a:t>Adjectives or adjective phrases</a:t>
            </a:r>
            <a:r>
              <a:rPr lang="en-US" sz="32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e.g. All radiant energy has wavelike characteristics, </a:t>
            </a:r>
            <a:r>
              <a:rPr lang="en-US" sz="3200" dirty="0" smtClean="0">
                <a:solidFill>
                  <a:srgbClr val="FF0000"/>
                </a:solidFill>
                <a:latin typeface="Times New Roman" panose="02020603050405020304" pitchFamily="18" charset="0"/>
                <a:cs typeface="Times New Roman" panose="02020603050405020304" pitchFamily="18" charset="0"/>
              </a:rPr>
              <a:t>analogous to those of waves </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(3) </a:t>
            </a:r>
            <a:r>
              <a:rPr lang="en-US" sz="3200" u="sng" dirty="0" smtClean="0">
                <a:latin typeface="Times New Roman" panose="02020603050405020304" pitchFamily="18" charset="0"/>
                <a:cs typeface="Times New Roman" panose="02020603050405020304" pitchFamily="18" charset="0"/>
              </a:rPr>
              <a:t>Adverbs</a:t>
            </a:r>
            <a:r>
              <a:rPr lang="en-US" sz="32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e.g. The force </a:t>
            </a:r>
            <a:r>
              <a:rPr lang="en-US" sz="3200" dirty="0" smtClean="0">
                <a:solidFill>
                  <a:srgbClr val="FF0000"/>
                </a:solidFill>
                <a:latin typeface="Times New Roman" panose="02020603050405020304" pitchFamily="18" charset="0"/>
                <a:cs typeface="Times New Roman" panose="02020603050405020304" pitchFamily="18" charset="0"/>
              </a:rPr>
              <a:t>upward</a:t>
            </a:r>
            <a:r>
              <a:rPr lang="en-US" sz="3200" dirty="0" smtClean="0">
                <a:latin typeface="Times New Roman" panose="02020603050405020304" pitchFamily="18" charset="0"/>
                <a:cs typeface="Times New Roman" panose="02020603050405020304" pitchFamily="18" charset="0"/>
              </a:rPr>
              <a:t> equals the force </a:t>
            </a:r>
            <a:r>
              <a:rPr lang="en-US" sz="3200" dirty="0" smtClean="0">
                <a:solidFill>
                  <a:srgbClr val="FF0000"/>
                </a:solidFill>
                <a:latin typeface="Times New Roman" panose="02020603050405020304" pitchFamily="18" charset="0"/>
                <a:cs typeface="Times New Roman" panose="02020603050405020304" pitchFamily="18" charset="0"/>
              </a:rPr>
              <a:t>downward</a:t>
            </a:r>
            <a:r>
              <a:rPr lang="en-US" sz="3200" dirty="0" smtClean="0">
                <a:latin typeface="Times New Roman" panose="02020603050405020304" pitchFamily="18" charset="0"/>
                <a:cs typeface="Times New Roman" panose="02020603050405020304" pitchFamily="18" charset="0"/>
              </a:rPr>
              <a:t> so that the balloon stays at the level. </a:t>
            </a:r>
          </a:p>
        </p:txBody>
      </p:sp>
    </p:spTree>
    <p:extLst>
      <p:ext uri="{BB962C8B-B14F-4D97-AF65-F5344CB8AC3E}">
        <p14:creationId xmlns:p14="http://schemas.microsoft.com/office/powerpoint/2010/main" val="824768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3.1 Extensive </a:t>
            </a:r>
            <a:r>
              <a:rPr lang="en-US" dirty="0"/>
              <a:t>Use of Postpositive Attributive</a:t>
            </a:r>
          </a:p>
        </p:txBody>
      </p:sp>
      <p:sp>
        <p:nvSpPr>
          <p:cNvPr id="3" name="文本占位符 2"/>
          <p:cNvSpPr>
            <a:spLocks noGrp="1"/>
          </p:cNvSpPr>
          <p:nvPr>
            <p:ph type="body" sz="quarter" idx="11"/>
          </p:nvPr>
        </p:nvSpPr>
        <p:spPr>
          <a:xfrm>
            <a:off x="689610" y="1278891"/>
            <a:ext cx="10887710" cy="5055002"/>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(4</a:t>
            </a:r>
            <a:r>
              <a:rPr lang="en-US" sz="3600" u="sng" dirty="0" smtClean="0">
                <a:latin typeface="Times New Roman" panose="02020603050405020304" pitchFamily="18" charset="0"/>
                <a:cs typeface="Times New Roman" panose="02020603050405020304" pitchFamily="18" charset="0"/>
              </a:rPr>
              <a:t>) Participles</a:t>
            </a:r>
            <a:r>
              <a:rPr lang="en-US" sz="3600"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e.g. In 1983, there were only 200 computers </a:t>
            </a:r>
            <a:r>
              <a:rPr lang="en-US" sz="3600" dirty="0" smtClean="0">
                <a:solidFill>
                  <a:srgbClr val="FF0000"/>
                </a:solidFill>
                <a:latin typeface="Times New Roman" panose="02020603050405020304" pitchFamily="18" charset="0"/>
                <a:cs typeface="Times New Roman" panose="02020603050405020304" pitchFamily="18" charset="0"/>
              </a:rPr>
              <a:t>connected to the Internet </a:t>
            </a:r>
            <a:r>
              <a:rPr lang="en-US" sz="3600"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(5) </a:t>
            </a:r>
            <a:r>
              <a:rPr lang="en-US" sz="3600" u="sng" dirty="0" smtClean="0">
                <a:latin typeface="Times New Roman" panose="02020603050405020304" pitchFamily="18" charset="0"/>
                <a:cs typeface="Times New Roman" panose="02020603050405020304" pitchFamily="18" charset="0"/>
              </a:rPr>
              <a:t>Attributive Clauses</a:t>
            </a:r>
            <a:r>
              <a:rPr lang="en-US" sz="3600" dirty="0" smtClean="0">
                <a:latin typeface="Times New Roman" panose="02020603050405020304" pitchFamily="18" charset="0"/>
                <a:cs typeface="Times New Roman" panose="02020603050405020304" pitchFamily="18" charset="0"/>
              </a:rPr>
              <a:t>. e.g. The loads </a:t>
            </a:r>
            <a:r>
              <a:rPr lang="en-US" sz="3600" dirty="0" smtClean="0">
                <a:solidFill>
                  <a:srgbClr val="FF0000"/>
                </a:solidFill>
                <a:latin typeface="Times New Roman" panose="02020603050405020304" pitchFamily="18" charset="0"/>
                <a:cs typeface="Times New Roman" panose="02020603050405020304" pitchFamily="18" charset="0"/>
              </a:rPr>
              <a:t>a structure is subjected</a:t>
            </a:r>
            <a:r>
              <a:rPr lang="en-US" sz="3600" dirty="0" smtClean="0">
                <a:latin typeface="Times New Roman" panose="02020603050405020304" pitchFamily="18" charset="0"/>
                <a:cs typeface="Times New Roman" panose="02020603050405020304" pitchFamily="18" charset="0"/>
              </a:rPr>
              <a:t> are divided into dead loads, </a:t>
            </a:r>
            <a:r>
              <a:rPr lang="en-US" sz="3600" dirty="0" smtClean="0">
                <a:solidFill>
                  <a:srgbClr val="FF0000"/>
                </a:solidFill>
                <a:latin typeface="Times New Roman" panose="02020603050405020304" pitchFamily="18" charset="0"/>
                <a:cs typeface="Times New Roman" panose="02020603050405020304" pitchFamily="18" charset="0"/>
              </a:rPr>
              <a:t>which include the weights of all parts of the structure</a:t>
            </a:r>
            <a:r>
              <a:rPr lang="en-US" sz="3600" dirty="0" smtClean="0">
                <a:latin typeface="Times New Roman" panose="02020603050405020304" pitchFamily="18" charset="0"/>
                <a:cs typeface="Times New Roman" panose="02020603050405020304" pitchFamily="18" charset="0"/>
              </a:rPr>
              <a:t>, and live loads, </a:t>
            </a:r>
            <a:r>
              <a:rPr lang="en-US" sz="3600" dirty="0">
                <a:solidFill>
                  <a:srgbClr val="FF0000"/>
                </a:solidFill>
                <a:latin typeface="Times New Roman" panose="02020603050405020304" pitchFamily="18" charset="0"/>
                <a:cs typeface="Times New Roman" panose="02020603050405020304" pitchFamily="18" charset="0"/>
              </a:rPr>
              <a:t>which  are due to the weights of people, movable equipment, etc</a:t>
            </a:r>
            <a:r>
              <a:rPr lang="en-US" sz="3600" dirty="0">
                <a:latin typeface="Times New Roman" panose="02020603050405020304" pitchFamily="18" charset="0"/>
                <a:cs typeface="Times New Roman" panose="02020603050405020304" pitchFamily="18" charset="0"/>
              </a:rPr>
              <a:t>. </a:t>
            </a:r>
            <a:endParaRPr lang="en-US" sz="36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zh-CN" altLang="en-US" sz="3200" dirty="0">
                <a:latin typeface="Times New Roman" panose="02020603050405020304" pitchFamily="18" charset="0"/>
                <a:cs typeface="Times New Roman" panose="02020603050405020304" pitchFamily="18" charset="0"/>
              </a:rPr>
              <a:t>一个结构物受到的荷载可分为包括该结构物各部分重量的静载和由于人及可移动设备的重量引起的活载。</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46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sz="3600" dirty="0" smtClean="0"/>
              <a:t>3.2  </a:t>
            </a:r>
            <a:r>
              <a:rPr lang="en-US" sz="3600" dirty="0"/>
              <a:t>Extensive Use of the Passive Voice</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The extensive use of passive sentences meets the requirements of scientific materials for objectivity, compactness (conciseness) and coherence. </a:t>
            </a:r>
          </a:p>
        </p:txBody>
      </p:sp>
    </p:spTree>
    <p:extLst>
      <p:ext uri="{BB962C8B-B14F-4D97-AF65-F5344CB8AC3E}">
        <p14:creationId xmlns:p14="http://schemas.microsoft.com/office/powerpoint/2010/main" val="306197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3.2  </a:t>
            </a:r>
            <a:r>
              <a:rPr lang="en-US" dirty="0"/>
              <a:t>Extensive Use of the Passive Voice</a:t>
            </a:r>
          </a:p>
        </p:txBody>
      </p:sp>
      <p:sp>
        <p:nvSpPr>
          <p:cNvPr id="3" name="文本占位符 2"/>
          <p:cNvSpPr>
            <a:spLocks noGrp="1"/>
          </p:cNvSpPr>
          <p:nvPr>
            <p:ph type="body" sz="quarter" idx="11"/>
          </p:nvPr>
        </p:nvSpPr>
        <p:spPr>
          <a:xfrm>
            <a:off x="689610" y="1278890"/>
            <a:ext cx="10887710" cy="4831978"/>
          </a:xfrm>
        </p:spPr>
        <p:txBody>
          <a:bodyPr/>
          <a:lstStyle/>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 Firstly, the recounting and reasoning of ST works demand the </a:t>
            </a:r>
            <a:r>
              <a:rPr lang="en-US" sz="3200" u="sng" dirty="0" smtClean="0">
                <a:latin typeface="Times New Roman" panose="02020603050405020304" pitchFamily="18" charset="0"/>
                <a:cs typeface="Times New Roman" panose="02020603050405020304" pitchFamily="18" charset="0"/>
              </a:rPr>
              <a:t>objectivity of expression</a:t>
            </a:r>
            <a:r>
              <a:rPr lang="en-US" sz="3200" dirty="0" smtClean="0">
                <a:latin typeface="Times New Roman" panose="02020603050405020304" pitchFamily="18" charset="0"/>
                <a:cs typeface="Times New Roman" panose="02020603050405020304" pitchFamily="18" charset="0"/>
              </a:rPr>
              <a:t>, and the use of the passive voice instead of the active voice helps to create a sense of objectivity. </a:t>
            </a:r>
          </a:p>
          <a:p>
            <a:pPr>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Secondly, in ST materials, </a:t>
            </a:r>
            <a:r>
              <a:rPr lang="en-US" sz="3200" u="sng" dirty="0" smtClean="0">
                <a:latin typeface="Times New Roman" panose="02020603050405020304" pitchFamily="18" charset="0"/>
                <a:cs typeface="Times New Roman" panose="02020603050405020304" pitchFamily="18" charset="0"/>
              </a:rPr>
              <a:t>the object of action is of greater importance than the subject</a:t>
            </a:r>
            <a:r>
              <a:rPr lang="en-US" sz="3200" dirty="0" smtClean="0">
                <a:latin typeface="Times New Roman" panose="02020603050405020304" pitchFamily="18" charset="0"/>
                <a:cs typeface="Times New Roman" panose="02020603050405020304" pitchFamily="18" charset="0"/>
              </a:rPr>
              <a:t>, the actor who performs the action, and the use of the passive voice helps the object hold the head or the prominent position of the sentence.</a:t>
            </a:r>
          </a:p>
          <a:p>
            <a:pPr>
              <a:buFont typeface="Arial" panose="020B0604020202020204" pitchFamily="34" charset="0"/>
              <a:buChar char="•"/>
            </a:pPr>
            <a:r>
              <a:rPr lang="en-US" altLang="zh-CN" sz="3200" dirty="0" err="1" smtClean="0">
                <a:latin typeface="Times New Roman" panose="02020603050405020304" pitchFamily="18" charset="0"/>
                <a:cs typeface="Times New Roman" panose="02020603050405020304" pitchFamily="18" charset="0"/>
              </a:rPr>
              <a:t>Eg</a:t>
            </a:r>
            <a:r>
              <a:rPr lang="en-US" altLang="zh-CN" sz="3200" dirty="0" smtClean="0">
                <a:latin typeface="Times New Roman" panose="02020603050405020304" pitchFamily="18" charset="0"/>
                <a:cs typeface="Times New Roman" panose="02020603050405020304" pitchFamily="18" charset="0"/>
              </a:rPr>
              <a:t>. All the insulating</a:t>
            </a:r>
            <a:r>
              <a:rPr lang="zh-CN" altLang="en-US" dirty="0" smtClean="0">
                <a:latin typeface="Times New Roman" panose="02020603050405020304" pitchFamily="18" charset="0"/>
                <a:cs typeface="Times New Roman" panose="02020603050405020304" pitchFamily="18" charset="0"/>
              </a:rPr>
              <a:t>（绝缘的）</a:t>
            </a:r>
            <a:r>
              <a:rPr lang="en-US" altLang="zh-CN" dirty="0" smtClean="0">
                <a:latin typeface="Times New Roman" panose="02020603050405020304" pitchFamily="18" charset="0"/>
                <a:cs typeface="Times New Roman" panose="02020603050405020304" pitchFamily="18" charset="0"/>
              </a:rPr>
              <a:t> </a:t>
            </a:r>
            <a:r>
              <a:rPr lang="en-US" altLang="zh-CN" sz="3200" dirty="0" smtClean="0">
                <a:latin typeface="Times New Roman" panose="02020603050405020304" pitchFamily="18" charset="0"/>
                <a:cs typeface="Times New Roman" panose="02020603050405020304" pitchFamily="18" charset="0"/>
              </a:rPr>
              <a:t>substances were damaged by sea water.</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The phenomenon was recognized many years ago. </a:t>
            </a:r>
          </a:p>
        </p:txBody>
      </p:sp>
    </p:spTree>
    <p:extLst>
      <p:ext uri="{BB962C8B-B14F-4D97-AF65-F5344CB8AC3E}">
        <p14:creationId xmlns:p14="http://schemas.microsoft.com/office/powerpoint/2010/main" val="24174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3.2  </a:t>
            </a:r>
            <a:r>
              <a:rPr lang="en-US" dirty="0"/>
              <a:t>Extensive Use of the Passive Voice</a:t>
            </a:r>
          </a:p>
        </p:txBody>
      </p:sp>
      <p:sp>
        <p:nvSpPr>
          <p:cNvPr id="3" name="文本占位符 2"/>
          <p:cNvSpPr>
            <a:spLocks noGrp="1"/>
          </p:cNvSpPr>
          <p:nvPr>
            <p:ph type="body" sz="quarter" idx="11"/>
          </p:nvPr>
        </p:nvSpPr>
        <p:spPr>
          <a:xfrm>
            <a:off x="689610" y="1381760"/>
            <a:ext cx="10887710" cy="422275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--e.g.--</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Harry Diamond Laboratories performed early advanced development of the Arming Safety Device (ASD) for the Navy’ s 5-in guided projectile </a:t>
            </a:r>
            <a:r>
              <a:rPr lang="zh-CN" altLang="en-US" dirty="0" smtClean="0">
                <a:latin typeface="Times New Roman" panose="02020603050405020304" pitchFamily="18" charset="0"/>
                <a:cs typeface="Times New Roman" panose="02020603050405020304" pitchFamily="18" charset="0"/>
              </a:rPr>
              <a:t>（导弹）</a:t>
            </a:r>
            <a:r>
              <a:rPr lang="en-US" sz="2800" dirty="0" smtClean="0">
                <a:latin typeface="Times New Roman" panose="02020603050405020304" pitchFamily="18" charset="0"/>
                <a:cs typeface="Times New Roman" panose="02020603050405020304" pitchFamily="18" charset="0"/>
              </a:rPr>
              <a:t>. The early advanced development </a:t>
            </a:r>
            <a:r>
              <a:rPr lang="en-US" sz="2800" u="sng" dirty="0" smtClean="0">
                <a:latin typeface="Times New Roman" panose="02020603050405020304" pitchFamily="18" charset="0"/>
                <a:cs typeface="Times New Roman" panose="02020603050405020304" pitchFamily="18" charset="0"/>
              </a:rPr>
              <a:t>was performed</a:t>
            </a:r>
            <a:r>
              <a:rPr lang="en-US" sz="2800" dirty="0" smtClean="0">
                <a:latin typeface="Times New Roman" panose="02020603050405020304" pitchFamily="18" charset="0"/>
                <a:cs typeface="Times New Roman" panose="02020603050405020304" pitchFamily="18" charset="0"/>
              </a:rPr>
              <a:t> in two phrases. In phrase 1, the ASD </a:t>
            </a:r>
            <a:r>
              <a:rPr lang="en-US" sz="2800" u="sng" dirty="0" smtClean="0">
                <a:latin typeface="Times New Roman" panose="02020603050405020304" pitchFamily="18" charset="0"/>
                <a:cs typeface="Times New Roman" panose="02020603050405020304" pitchFamily="18" charset="0"/>
              </a:rPr>
              <a:t>was designed</a:t>
            </a:r>
            <a:r>
              <a:rPr lang="en-US" sz="2800" dirty="0" smtClean="0">
                <a:latin typeface="Times New Roman" panose="02020603050405020304" pitchFamily="18" charset="0"/>
                <a:cs typeface="Times New Roman" panose="02020603050405020304" pitchFamily="18" charset="0"/>
              </a:rPr>
              <a:t>, and three prototypes </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原型</a:t>
            </a:r>
            <a:r>
              <a:rPr lang="en-US" dirty="0" smtClean="0">
                <a:latin typeface="Times New Roman" panose="02020603050405020304" pitchFamily="18" charset="0"/>
                <a:cs typeface="Times New Roman" panose="02020603050405020304" pitchFamily="18" charset="0"/>
              </a:rPr>
              <a:t>)</a:t>
            </a: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were fabricated and tested</a:t>
            </a:r>
            <a:r>
              <a:rPr lang="en-US" sz="2800" dirty="0" smtClean="0">
                <a:latin typeface="Times New Roman" panose="02020603050405020304" pitchFamily="18" charset="0"/>
                <a:cs typeface="Times New Roman" panose="02020603050405020304" pitchFamily="18" charset="0"/>
              </a:rPr>
              <a:t> in the laboratory. In phrase 2, the design </a:t>
            </a:r>
            <a:r>
              <a:rPr lang="en-US" sz="2800" u="sng" dirty="0" smtClean="0">
                <a:latin typeface="Times New Roman" panose="02020603050405020304" pitchFamily="18" charset="0"/>
                <a:cs typeface="Times New Roman" panose="02020603050405020304" pitchFamily="18" charset="0"/>
              </a:rPr>
              <a:t>was refined</a:t>
            </a:r>
            <a:r>
              <a:rPr lang="en-US" sz="2800" dirty="0" smtClean="0">
                <a:latin typeface="Times New Roman" panose="02020603050405020304" pitchFamily="18" charset="0"/>
                <a:cs typeface="Times New Roman" panose="02020603050405020304" pitchFamily="18" charset="0"/>
              </a:rPr>
              <a:t>, 35 ASD’ s and a large number of explosive mockups </a:t>
            </a:r>
            <a:r>
              <a:rPr lang="zh-CN" altLang="en-US" dirty="0" smtClean="0">
                <a:latin typeface="Times New Roman" panose="02020603050405020304" pitchFamily="18" charset="0"/>
                <a:cs typeface="Times New Roman" panose="02020603050405020304" pitchFamily="18" charset="0"/>
              </a:rPr>
              <a:t>（模型）</a:t>
            </a:r>
            <a:r>
              <a:rPr lang="en-US" sz="2800" dirty="0" smtClean="0">
                <a:latin typeface="Times New Roman" panose="02020603050405020304" pitchFamily="18" charset="0"/>
                <a:cs typeface="Times New Roman" panose="02020603050405020304" pitchFamily="18" charset="0"/>
              </a:rPr>
              <a:t> </a:t>
            </a:r>
            <a:r>
              <a:rPr lang="en-US" sz="2800" u="sng" dirty="0" smtClean="0">
                <a:latin typeface="Times New Roman" panose="02020603050405020304" pitchFamily="18" charset="0"/>
                <a:cs typeface="Times New Roman" panose="02020603050405020304" pitchFamily="18" charset="0"/>
              </a:rPr>
              <a:t>were fabricated</a:t>
            </a:r>
            <a:r>
              <a:rPr lang="en-US" sz="2800" dirty="0" smtClean="0">
                <a:latin typeface="Times New Roman" panose="02020603050405020304" pitchFamily="18" charset="0"/>
                <a:cs typeface="Times New Roman" panose="02020603050405020304" pitchFamily="18" charset="0"/>
              </a:rPr>
              <a:t>, and a series of qualification tests </a:t>
            </a:r>
            <a:r>
              <a:rPr lang="en-US" sz="2800" u="sng" dirty="0" smtClean="0">
                <a:latin typeface="Times New Roman" panose="02020603050405020304" pitchFamily="18" charset="0"/>
                <a:cs typeface="Times New Roman" panose="02020603050405020304" pitchFamily="18" charset="0"/>
              </a:rPr>
              <a:t>was performed</a:t>
            </a:r>
            <a:r>
              <a:rPr lang="en-US" sz="2800" dirty="0" smtClean="0">
                <a:latin typeface="Times New Roman" panose="02020603050405020304" pitchFamily="18" charset="0"/>
                <a:cs typeface="Times New Roman" panose="02020603050405020304" pitchFamily="18" charset="0"/>
              </a:rPr>
              <a:t>. The qualification tests ranged from laboratory tests to drop tests and gun firing. </a:t>
            </a:r>
          </a:p>
        </p:txBody>
      </p:sp>
    </p:spTree>
    <p:extLst>
      <p:ext uri="{BB962C8B-B14F-4D97-AF65-F5344CB8AC3E}">
        <p14:creationId xmlns:p14="http://schemas.microsoft.com/office/powerpoint/2010/main" val="40801520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3.3  </a:t>
            </a:r>
            <a:r>
              <a:rPr lang="en-US" dirty="0"/>
              <a:t>Long and Complicated Sentences</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3600" dirty="0" smtClean="0">
                <a:latin typeface="Times New Roman" panose="02020603050405020304" pitchFamily="18" charset="0"/>
                <a:cs typeface="Times New Roman" panose="02020603050405020304" pitchFamily="18" charset="0"/>
              </a:rPr>
              <a:t> According to the statistics on 107 million- word-corpus </a:t>
            </a:r>
            <a:r>
              <a:rPr lang="en-US"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语料库</a:t>
            </a:r>
            <a:r>
              <a:rPr lang="en-US" dirty="0" smtClean="0">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 reported by Shanghai Jiaotong University, 21.4 words is the average length of EST sentences , among which those of more than 40 account for 6.3 %, while those of less than7 (including the seven words) only 8.77%.</a:t>
            </a:r>
          </a:p>
        </p:txBody>
      </p:sp>
    </p:spTree>
    <p:extLst>
      <p:ext uri="{BB962C8B-B14F-4D97-AF65-F5344CB8AC3E}">
        <p14:creationId xmlns:p14="http://schemas.microsoft.com/office/powerpoint/2010/main" val="2290326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3.3  </a:t>
            </a:r>
            <a:r>
              <a:rPr lang="en-US" dirty="0"/>
              <a:t>Long and Complicated Sentences</a:t>
            </a:r>
          </a:p>
        </p:txBody>
      </p:sp>
      <p:sp>
        <p:nvSpPr>
          <p:cNvPr id="3" name="文本占位符 2"/>
          <p:cNvSpPr>
            <a:spLocks noGrp="1"/>
          </p:cNvSpPr>
          <p:nvPr>
            <p:ph type="body" sz="quarter" idx="11"/>
          </p:nvPr>
        </p:nvSpPr>
        <p:spPr>
          <a:xfrm>
            <a:off x="689610" y="1752600"/>
            <a:ext cx="10887710" cy="385191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EST documents greatly depends on the logic thinking that resort to the linguistic form – long and complicated sentences consisting of clauses and phrases that are mutually conditioned</a:t>
            </a:r>
            <a:r>
              <a:rPr lang="zh-CN" altLang="en-US" sz="2800" dirty="0" smtClean="0">
                <a:latin typeface="Times New Roman" panose="02020603050405020304" pitchFamily="18" charset="0"/>
                <a:cs typeface="Times New Roman" panose="02020603050405020304" pitchFamily="18" charset="0"/>
              </a:rPr>
              <a:t>（相互制约的）</a:t>
            </a:r>
            <a:r>
              <a:rPr lang="en-US" sz="36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432435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89610" y="657225"/>
            <a:ext cx="10121900" cy="621665"/>
          </a:xfrm>
        </p:spPr>
        <p:txBody>
          <a:bodyPr/>
          <a:lstStyle/>
          <a:p>
            <a:r>
              <a:rPr lang="en-US" dirty="0"/>
              <a:t> </a:t>
            </a:r>
            <a:r>
              <a:rPr lang="en-US" dirty="0" smtClean="0"/>
              <a:t>3.3  </a:t>
            </a:r>
            <a:r>
              <a:rPr lang="en-US" dirty="0"/>
              <a:t>Long and Complicated Sentences</a:t>
            </a:r>
          </a:p>
        </p:txBody>
      </p:sp>
      <p:sp>
        <p:nvSpPr>
          <p:cNvPr id="3" name="文本占位符 2"/>
          <p:cNvSpPr>
            <a:spLocks noGrp="1"/>
          </p:cNvSpPr>
          <p:nvPr>
            <p:ph type="body" sz="quarter" idx="11"/>
          </p:nvPr>
        </p:nvSpPr>
        <p:spPr>
          <a:xfrm>
            <a:off x="689610" y="1278890"/>
            <a:ext cx="10887710" cy="4325620"/>
          </a:xfrm>
        </p:spPr>
        <p:txBody>
          <a:bodyPr/>
          <a:lstStyle/>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 Consider the following long and complicated sentence that is employed to describe the scientific possibility:</a:t>
            </a:r>
          </a:p>
          <a:p>
            <a:pPr>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With the advent of the space shuttle, it will be possible to put an orbiting solar power plant in stationary orbit 24, 000 miles from the earth that would collect solar energy almost continuously and convert this energy either directly to electricity via photovoltaic </a:t>
            </a:r>
            <a:r>
              <a:rPr lang="en-US" sz="2800" dirty="0" smtClean="0">
                <a:latin typeface="Times New Roman" panose="02020603050405020304" pitchFamily="18" charset="0"/>
                <a:cs typeface="Times New Roman" panose="02020603050405020304" pitchFamily="18" charset="0"/>
              </a:rPr>
              <a:t>cells </a:t>
            </a:r>
            <a:r>
              <a:rPr lang="en-US" sz="2000" dirty="0" smtClean="0">
                <a:latin typeface="Times New Roman" panose="02020603050405020304" pitchFamily="18" charset="0"/>
                <a:cs typeface="Times New Roman" panose="02020603050405020304" pitchFamily="18" charset="0"/>
              </a:rPr>
              <a:t>(</a:t>
            </a:r>
            <a:r>
              <a:rPr lang="zh-CN" altLang="en-US" sz="2000" dirty="0" smtClean="0">
                <a:latin typeface="Times New Roman" panose="02020603050405020304" pitchFamily="18" charset="0"/>
                <a:cs typeface="Times New Roman" panose="02020603050405020304" pitchFamily="18" charset="0"/>
              </a:rPr>
              <a:t>光伏电池</a:t>
            </a:r>
            <a:r>
              <a:rPr lang="en-US" sz="2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or indirectly with flat plate or focused </a:t>
            </a:r>
            <a:r>
              <a:rPr lang="en-US" sz="2800" dirty="0" smtClean="0">
                <a:latin typeface="Times New Roman" panose="02020603050405020304" pitchFamily="18" charset="0"/>
                <a:cs typeface="Times New Roman" panose="02020603050405020304" pitchFamily="18" charset="0"/>
              </a:rPr>
              <a:t>collectors </a:t>
            </a:r>
            <a:r>
              <a:rPr lang="zh-CN" altLang="en-US" sz="2000" dirty="0" smtClean="0">
                <a:latin typeface="Times New Roman" panose="02020603050405020304" pitchFamily="18" charset="0"/>
                <a:cs typeface="Times New Roman" panose="02020603050405020304" pitchFamily="18" charset="0"/>
              </a:rPr>
              <a:t>（集中收集器）</a:t>
            </a:r>
            <a:r>
              <a:rPr lang="en-US" sz="28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that would boil a carrying </a:t>
            </a:r>
            <a:r>
              <a:rPr lang="en-US" sz="2800" dirty="0" smtClean="0">
                <a:latin typeface="Times New Roman" panose="02020603050405020304" pitchFamily="18" charset="0"/>
                <a:cs typeface="Times New Roman" panose="02020603050405020304" pitchFamily="18" charset="0"/>
              </a:rPr>
              <a:t>medium </a:t>
            </a:r>
            <a:r>
              <a:rPr lang="zh-CN" altLang="en-US" sz="2000" dirty="0" smtClean="0">
                <a:latin typeface="Times New Roman" panose="02020603050405020304" pitchFamily="18" charset="0"/>
                <a:cs typeface="Times New Roman" panose="02020603050405020304" pitchFamily="18" charset="0"/>
              </a:rPr>
              <a:t>（携带介质）</a:t>
            </a:r>
            <a:r>
              <a:rPr lang="en-US" sz="20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to produce steam that would drive a turbine that then in turn would generate electricity.</a:t>
            </a:r>
          </a:p>
        </p:txBody>
      </p:sp>
    </p:spTree>
    <p:extLst>
      <p:ext uri="{BB962C8B-B14F-4D97-AF65-F5344CB8AC3E}">
        <p14:creationId xmlns:p14="http://schemas.microsoft.com/office/powerpoint/2010/main" val="417126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1203433"/>
            <a:ext cx="8656269" cy="3812704"/>
          </a:xfrm>
        </p:spPr>
        <p:txBody>
          <a:bodyPr/>
          <a:lstStyle/>
          <a:p>
            <a:r>
              <a:rPr lang="zh-CN" altLang="en-US" sz="3600" dirty="0"/>
              <a:t>随着航天飞机的问世，将有可能</a:t>
            </a:r>
            <a:r>
              <a:rPr lang="zh-CN" altLang="en-US" sz="3600" dirty="0" smtClean="0"/>
              <a:t>在</a:t>
            </a:r>
            <a:r>
              <a:rPr lang="zh-CN" altLang="en-US" sz="3600" dirty="0"/>
              <a:t>离</a:t>
            </a:r>
            <a:r>
              <a:rPr lang="zh-CN" altLang="en-US" sz="3600" dirty="0" smtClean="0"/>
              <a:t>地球</a:t>
            </a:r>
            <a:r>
              <a:rPr lang="en-US" altLang="zh-CN" sz="3600" dirty="0" smtClean="0"/>
              <a:t>24,000</a:t>
            </a:r>
            <a:r>
              <a:rPr lang="zh-CN" altLang="en-US" sz="3600" dirty="0" smtClean="0"/>
              <a:t>英里</a:t>
            </a:r>
            <a:r>
              <a:rPr lang="zh-CN" altLang="en-US" sz="3600" dirty="0"/>
              <a:t>的</a:t>
            </a:r>
            <a:r>
              <a:rPr lang="zh-CN" altLang="en-US" sz="3600" dirty="0" smtClean="0"/>
              <a:t>静止</a:t>
            </a:r>
            <a:r>
              <a:rPr lang="zh-CN" altLang="en-US" sz="3600" dirty="0"/>
              <a:t>轨道上建造一个轨道太阳能发电厂</a:t>
            </a:r>
            <a:r>
              <a:rPr lang="zh-CN" altLang="en-US" sz="3600" dirty="0" smtClean="0"/>
              <a:t>，这个发电厂几乎</a:t>
            </a:r>
            <a:r>
              <a:rPr lang="zh-CN" altLang="en-US" sz="3600" dirty="0"/>
              <a:t>在不</a:t>
            </a:r>
            <a:r>
              <a:rPr lang="zh-CN" altLang="en-US" sz="3600" dirty="0" smtClean="0"/>
              <a:t>间断</a:t>
            </a:r>
            <a:r>
              <a:rPr lang="zh-CN" altLang="en-US" sz="3600" dirty="0"/>
              <a:t>地收集</a:t>
            </a:r>
            <a:r>
              <a:rPr lang="zh-CN" altLang="en-US" sz="3600" dirty="0" smtClean="0"/>
              <a:t>太阳能</a:t>
            </a:r>
            <a:r>
              <a:rPr lang="zh-CN" altLang="en-US" sz="3600" dirty="0"/>
              <a:t>，</a:t>
            </a:r>
            <a:r>
              <a:rPr lang="zh-CN" altLang="en-US" sz="3600" dirty="0" smtClean="0"/>
              <a:t>将</a:t>
            </a:r>
            <a:r>
              <a:rPr lang="zh-CN" altLang="en-US" sz="3600" dirty="0"/>
              <a:t>这种</a:t>
            </a:r>
            <a:r>
              <a:rPr lang="zh-CN" altLang="en-US" sz="3600" dirty="0" smtClean="0"/>
              <a:t>能量</a:t>
            </a:r>
            <a:r>
              <a:rPr lang="zh-CN" altLang="en-US" sz="3600" dirty="0"/>
              <a:t>通过光伏电池</a:t>
            </a:r>
            <a:r>
              <a:rPr lang="zh-CN" altLang="en-US" sz="3600" dirty="0" smtClean="0"/>
              <a:t>直接</a:t>
            </a:r>
            <a:r>
              <a:rPr lang="zh-CN" altLang="en-US" sz="3600" dirty="0"/>
              <a:t>转化为</a:t>
            </a:r>
            <a:r>
              <a:rPr lang="zh-CN" altLang="en-US" sz="3600" dirty="0" smtClean="0"/>
              <a:t>电能，或间接使用平板</a:t>
            </a:r>
            <a:r>
              <a:rPr lang="zh-CN" altLang="en-US" sz="3600" dirty="0"/>
              <a:t>或</a:t>
            </a:r>
            <a:r>
              <a:rPr lang="zh-CN" altLang="en-US" sz="3600" dirty="0" smtClean="0"/>
              <a:t>集中</a:t>
            </a:r>
            <a:r>
              <a:rPr lang="zh-CN" altLang="en-US" sz="3600" dirty="0"/>
              <a:t>收集器</a:t>
            </a:r>
            <a:r>
              <a:rPr lang="zh-CN" altLang="en-US" sz="3600" dirty="0" smtClean="0"/>
              <a:t>，将携带介质煮沸，产生蒸汽</a:t>
            </a:r>
            <a:r>
              <a:rPr lang="zh-CN" altLang="en-US" sz="3600" dirty="0"/>
              <a:t>，</a:t>
            </a:r>
            <a:r>
              <a:rPr lang="zh-CN" altLang="en-US" sz="3600" dirty="0" smtClean="0"/>
              <a:t>驱动涡轮机，然后再发电</a:t>
            </a:r>
            <a:r>
              <a:rPr lang="zh-CN" altLang="en-US" sz="3600" dirty="0"/>
              <a:t>。</a:t>
            </a:r>
            <a:endParaRPr lang="en-US" sz="3600" dirty="0"/>
          </a:p>
        </p:txBody>
      </p:sp>
    </p:spTree>
    <p:extLst>
      <p:ext uri="{BB962C8B-B14F-4D97-AF65-F5344CB8AC3E}">
        <p14:creationId xmlns:p14="http://schemas.microsoft.com/office/powerpoint/2010/main" val="2843677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scene3d>
              <a:camera prst="orthographicFront"/>
              <a:lightRig rig="threePt" dir="t"/>
            </a:scene3d>
          </a:bodyPr>
          <a:lstStyle/>
          <a:p>
            <a:pPr>
              <a:lnSpc>
                <a:spcPct val="100000"/>
              </a:lnSpc>
            </a:pPr>
            <a:r>
              <a:rPr lang="en-US" altLang="zh-CN" dirty="0">
                <a:solidFill>
                  <a:schemeClr val="tx1"/>
                </a:solidFill>
                <a:effectLst>
                  <a:outerShdw blurRad="38100" dist="19050" dir="2700000" algn="tl" rotWithShape="0">
                    <a:schemeClr val="dk1">
                      <a:alpha val="40000"/>
                    </a:schemeClr>
                  </a:outerShdw>
                </a:effectLst>
              </a:rPr>
              <a:t>Stylistic Features</a:t>
            </a:r>
          </a:p>
        </p:txBody>
      </p:sp>
      <p:sp>
        <p:nvSpPr>
          <p:cNvPr id="4" name="文本占位符 3"/>
          <p:cNvSpPr>
            <a:spLocks noGrp="1"/>
          </p:cNvSpPr>
          <p:nvPr>
            <p:ph type="body" sz="quarter" idx="11"/>
          </p:nvPr>
        </p:nvSpPr>
        <p:spPr>
          <a:xfrm>
            <a:off x="689712" y="1216087"/>
            <a:ext cx="10582026" cy="441325"/>
          </a:xfrm>
        </p:spPr>
        <p:txBody>
          <a:bodyPr>
            <a:scene3d>
              <a:camera prst="orthographicFront"/>
              <a:lightRig rig="threePt" dir="t"/>
            </a:scene3d>
          </a:bodyPr>
          <a:lstStyle/>
          <a:p>
            <a:pPr algn="ctr">
              <a:lnSpc>
                <a:spcPct val="150000"/>
              </a:lnSpc>
              <a:buFont typeface="Arial" panose="020B0604020202020204" pitchFamily="34" charset="0"/>
            </a:pPr>
            <a:r>
              <a:rPr lang="en-US" altLang="zh-CN" sz="2300" dirty="0" smtClean="0">
                <a:solidFill>
                  <a:schemeClr val="tx1"/>
                </a:solidFill>
                <a:effectLst>
                  <a:outerShdw blurRad="38100" dist="19050" dir="2700000" algn="tl" rotWithShape="0">
                    <a:schemeClr val="dk1">
                      <a:alpha val="40000"/>
                    </a:schemeClr>
                  </a:outerShdw>
                </a:effectLst>
              </a:rPr>
              <a:t> </a:t>
            </a:r>
            <a:r>
              <a:rPr lang="en-US" altLang="zh-CN" sz="2300" dirty="0">
                <a:solidFill>
                  <a:schemeClr val="tx1"/>
                </a:solidFill>
                <a:effectLst>
                  <a:outerShdw blurRad="38100" dist="19050" dir="2700000" algn="tl" rotWithShape="0">
                    <a:schemeClr val="dk1">
                      <a:alpha val="40000"/>
                    </a:schemeClr>
                  </a:outerShdw>
                </a:effectLst>
              </a:rPr>
              <a:t>Formality</a:t>
            </a:r>
          </a:p>
        </p:txBody>
      </p:sp>
      <p:graphicFrame>
        <p:nvGraphicFramePr>
          <p:cNvPr id="5" name="表格 4"/>
          <p:cNvGraphicFramePr/>
          <p:nvPr>
            <p:extLst>
              <p:ext uri="{D42A27DB-BD31-4B8C-83A1-F6EECF244321}">
                <p14:modId xmlns:p14="http://schemas.microsoft.com/office/powerpoint/2010/main" val="1627690758"/>
              </p:ext>
            </p:extLst>
          </p:nvPr>
        </p:nvGraphicFramePr>
        <p:xfrm>
          <a:off x="1240971" y="1851660"/>
          <a:ext cx="9452429" cy="4160520"/>
        </p:xfrm>
        <a:graphic>
          <a:graphicData uri="http://schemas.openxmlformats.org/drawingml/2006/table">
            <a:tbl>
              <a:tblPr firstRow="1" bandRow="1">
                <a:tableStyleId>{073A0DAA-6AF3-43AB-8588-CEC1D06C72B9}</a:tableStyleId>
              </a:tblPr>
              <a:tblGrid>
                <a:gridCol w="1181554">
                  <a:extLst>
                    <a:ext uri="{9D8B030D-6E8A-4147-A177-3AD203B41FA5}">
                      <a16:colId xmlns:a16="http://schemas.microsoft.com/office/drawing/2014/main" xmlns="" val="20000"/>
                    </a:ext>
                  </a:extLst>
                </a:gridCol>
                <a:gridCol w="1730062">
                  <a:extLst>
                    <a:ext uri="{9D8B030D-6E8A-4147-A177-3AD203B41FA5}">
                      <a16:colId xmlns:a16="http://schemas.microsoft.com/office/drawing/2014/main" xmlns="" val="20001"/>
                    </a:ext>
                  </a:extLst>
                </a:gridCol>
                <a:gridCol w="633045">
                  <a:extLst>
                    <a:ext uri="{9D8B030D-6E8A-4147-A177-3AD203B41FA5}">
                      <a16:colId xmlns:a16="http://schemas.microsoft.com/office/drawing/2014/main" xmlns="" val="20002"/>
                    </a:ext>
                  </a:extLst>
                </a:gridCol>
                <a:gridCol w="1304100">
                  <a:extLst>
                    <a:ext uri="{9D8B030D-6E8A-4147-A177-3AD203B41FA5}">
                      <a16:colId xmlns:a16="http://schemas.microsoft.com/office/drawing/2014/main" xmlns="" val="20003"/>
                    </a:ext>
                  </a:extLst>
                </a:gridCol>
                <a:gridCol w="1498076">
                  <a:extLst>
                    <a:ext uri="{9D8B030D-6E8A-4147-A177-3AD203B41FA5}">
                      <a16:colId xmlns:a16="http://schemas.microsoft.com/office/drawing/2014/main" xmlns="" val="20004"/>
                    </a:ext>
                  </a:extLst>
                </a:gridCol>
                <a:gridCol w="458729">
                  <a:extLst>
                    <a:ext uri="{9D8B030D-6E8A-4147-A177-3AD203B41FA5}">
                      <a16:colId xmlns:a16="http://schemas.microsoft.com/office/drawing/2014/main" xmlns="" val="20005"/>
                    </a:ext>
                  </a:extLst>
                </a:gridCol>
                <a:gridCol w="1169196">
                  <a:extLst>
                    <a:ext uri="{9D8B030D-6E8A-4147-A177-3AD203B41FA5}">
                      <a16:colId xmlns:a16="http://schemas.microsoft.com/office/drawing/2014/main" xmlns="" val="20006"/>
                    </a:ext>
                  </a:extLst>
                </a:gridCol>
                <a:gridCol w="1477667">
                  <a:extLst>
                    <a:ext uri="{9D8B030D-6E8A-4147-A177-3AD203B41FA5}">
                      <a16:colId xmlns:a16="http://schemas.microsoft.com/office/drawing/2014/main" xmlns="" val="20007"/>
                    </a:ext>
                  </a:extLst>
                </a:gridCol>
              </a:tblGrid>
              <a:tr h="411480">
                <a:tc>
                  <a:txBody>
                    <a:bodyPr/>
                    <a:lstStyle/>
                    <a:p>
                      <a:pPr>
                        <a:buNone/>
                      </a:pPr>
                      <a:r>
                        <a:rPr lang="en-US" altLang="zh-CN"/>
                        <a:t>Informal</a:t>
                      </a:r>
                    </a:p>
                  </a:txBody>
                  <a:tcPr/>
                </a:tc>
                <a:tc>
                  <a:txBody>
                    <a:bodyPr/>
                    <a:lstStyle/>
                    <a:p>
                      <a:pPr>
                        <a:buNone/>
                      </a:pPr>
                      <a:r>
                        <a:rPr lang="en-US" altLang="zh-CN"/>
                        <a:t>Formal</a:t>
                      </a:r>
                    </a:p>
                  </a:txBody>
                  <a:tcPr/>
                </a:tc>
                <a:tc>
                  <a:txBody>
                    <a:bodyPr/>
                    <a:lstStyle/>
                    <a:p>
                      <a:pPr>
                        <a:buNone/>
                      </a:pPr>
                      <a:endParaRPr lang="zh-CN" altLang="en-US"/>
                    </a:p>
                  </a:txBody>
                  <a:tcPr/>
                </a:tc>
                <a:tc>
                  <a:txBody>
                    <a:bodyPr/>
                    <a:lstStyle/>
                    <a:p>
                      <a:pPr>
                        <a:buNone/>
                      </a:pPr>
                      <a:r>
                        <a:rPr lang="en-US" altLang="zh-CN"/>
                        <a:t>informal</a:t>
                      </a:r>
                    </a:p>
                  </a:txBody>
                  <a:tcPr/>
                </a:tc>
                <a:tc>
                  <a:txBody>
                    <a:bodyPr/>
                    <a:lstStyle/>
                    <a:p>
                      <a:pPr>
                        <a:buNone/>
                      </a:pPr>
                      <a:r>
                        <a:rPr lang="en-US" altLang="zh-CN"/>
                        <a:t>Formal</a:t>
                      </a:r>
                    </a:p>
                  </a:txBody>
                  <a:tcPr/>
                </a:tc>
                <a:tc>
                  <a:txBody>
                    <a:bodyPr/>
                    <a:lstStyle/>
                    <a:p>
                      <a:pPr>
                        <a:buNone/>
                      </a:pPr>
                      <a:endParaRPr lang="zh-CN" altLang="en-US"/>
                    </a:p>
                  </a:txBody>
                  <a:tcPr/>
                </a:tc>
                <a:tc>
                  <a:txBody>
                    <a:bodyPr/>
                    <a:lstStyle/>
                    <a:p>
                      <a:pPr>
                        <a:buNone/>
                      </a:pPr>
                      <a:r>
                        <a:rPr lang="en-US" altLang="zh-CN"/>
                        <a:t>Informal </a:t>
                      </a:r>
                    </a:p>
                  </a:txBody>
                  <a:tcPr/>
                </a:tc>
                <a:tc>
                  <a:txBody>
                    <a:bodyPr/>
                    <a:lstStyle/>
                    <a:p>
                      <a:pPr>
                        <a:buNone/>
                      </a:pPr>
                      <a:r>
                        <a:rPr lang="en-US" altLang="zh-CN"/>
                        <a:t>Formal</a:t>
                      </a:r>
                    </a:p>
                  </a:txBody>
                  <a:tcPr/>
                </a:tc>
                <a:extLst>
                  <a:ext uri="{0D108BD9-81ED-4DB2-BD59-A6C34878D82A}">
                    <a16:rowId xmlns:a16="http://schemas.microsoft.com/office/drawing/2014/main" xmlns="" val="10000"/>
                  </a:ext>
                </a:extLst>
              </a:tr>
              <a:tr h="411480">
                <a:tc>
                  <a:txBody>
                    <a:bodyPr/>
                    <a:lstStyle/>
                    <a:p>
                      <a:pPr>
                        <a:buNone/>
                      </a:pPr>
                      <a:r>
                        <a:rPr lang="en-US" altLang="zh-CN"/>
                        <a:t>about</a:t>
                      </a:r>
                    </a:p>
                  </a:txBody>
                  <a:tcPr/>
                </a:tc>
                <a:tc>
                  <a:txBody>
                    <a:bodyPr/>
                    <a:lstStyle/>
                    <a:p>
                      <a:pPr>
                        <a:buNone/>
                      </a:pPr>
                      <a:r>
                        <a:rPr lang="en-US" altLang="zh-CN"/>
                        <a:t>approximately</a:t>
                      </a:r>
                    </a:p>
                  </a:txBody>
                  <a:tcPr/>
                </a:tc>
                <a:tc>
                  <a:txBody>
                    <a:bodyPr/>
                    <a:lstStyle/>
                    <a:p>
                      <a:pPr>
                        <a:buNone/>
                      </a:pPr>
                      <a:endParaRPr lang="zh-CN" altLang="en-US"/>
                    </a:p>
                  </a:txBody>
                  <a:tcPr/>
                </a:tc>
                <a:tc>
                  <a:txBody>
                    <a:bodyPr/>
                    <a:lstStyle/>
                    <a:p>
                      <a:pPr>
                        <a:buNone/>
                      </a:pPr>
                      <a:r>
                        <a:rPr lang="en-US" altLang="zh-CN"/>
                        <a:t>ask</a:t>
                      </a:r>
                    </a:p>
                  </a:txBody>
                  <a:tcPr/>
                </a:tc>
                <a:tc>
                  <a:txBody>
                    <a:bodyPr/>
                    <a:lstStyle/>
                    <a:p>
                      <a:pPr>
                        <a:buNone/>
                      </a:pPr>
                      <a:r>
                        <a:rPr lang="en-US" altLang="zh-CN"/>
                        <a:t>inquire</a:t>
                      </a:r>
                    </a:p>
                  </a:txBody>
                  <a:tcPr/>
                </a:tc>
                <a:tc>
                  <a:txBody>
                    <a:bodyPr/>
                    <a:lstStyle/>
                    <a:p>
                      <a:pPr>
                        <a:buNone/>
                      </a:pPr>
                      <a:endParaRPr lang="zh-CN" altLang="en-US"/>
                    </a:p>
                  </a:txBody>
                  <a:tcPr/>
                </a:tc>
                <a:tc>
                  <a:txBody>
                    <a:bodyPr/>
                    <a:lstStyle/>
                    <a:p>
                      <a:pPr>
                        <a:buNone/>
                      </a:pPr>
                      <a:r>
                        <a:rPr lang="en-US" altLang="zh-CN"/>
                        <a:t>begin</a:t>
                      </a:r>
                    </a:p>
                  </a:txBody>
                  <a:tcPr/>
                </a:tc>
                <a:tc>
                  <a:txBody>
                    <a:bodyPr/>
                    <a:lstStyle/>
                    <a:p>
                      <a:pPr>
                        <a:buNone/>
                      </a:pPr>
                      <a:r>
                        <a:rPr lang="en-US" altLang="zh-CN"/>
                        <a:t>commence</a:t>
                      </a:r>
                    </a:p>
                  </a:txBody>
                  <a:tcPr/>
                </a:tc>
                <a:extLst>
                  <a:ext uri="{0D108BD9-81ED-4DB2-BD59-A6C34878D82A}">
                    <a16:rowId xmlns:a16="http://schemas.microsoft.com/office/drawing/2014/main" xmlns="" val="10001"/>
                  </a:ext>
                </a:extLst>
              </a:tr>
              <a:tr h="411480">
                <a:tc>
                  <a:txBody>
                    <a:bodyPr/>
                    <a:lstStyle/>
                    <a:p>
                      <a:pPr>
                        <a:buNone/>
                      </a:pPr>
                      <a:r>
                        <a:rPr lang="en-US" altLang="zh-CN"/>
                        <a:t>buy</a:t>
                      </a:r>
                    </a:p>
                  </a:txBody>
                  <a:tcPr/>
                </a:tc>
                <a:tc>
                  <a:txBody>
                    <a:bodyPr/>
                    <a:lstStyle/>
                    <a:p>
                      <a:pPr>
                        <a:buNone/>
                      </a:pPr>
                      <a:r>
                        <a:rPr lang="en-US" altLang="zh-CN"/>
                        <a:t>purchase</a:t>
                      </a:r>
                    </a:p>
                  </a:txBody>
                  <a:tcPr/>
                </a:tc>
                <a:tc>
                  <a:txBody>
                    <a:bodyPr/>
                    <a:lstStyle/>
                    <a:p>
                      <a:pPr>
                        <a:buNone/>
                      </a:pPr>
                      <a:endParaRPr lang="zh-CN" altLang="en-US"/>
                    </a:p>
                  </a:txBody>
                  <a:tcPr/>
                </a:tc>
                <a:tc>
                  <a:txBody>
                    <a:bodyPr/>
                    <a:lstStyle/>
                    <a:p>
                      <a:pPr>
                        <a:buNone/>
                      </a:pPr>
                      <a:r>
                        <a:rPr lang="en-US" altLang="zh-CN"/>
                        <a:t>finish</a:t>
                      </a:r>
                    </a:p>
                  </a:txBody>
                  <a:tcPr/>
                </a:tc>
                <a:tc>
                  <a:txBody>
                    <a:bodyPr/>
                    <a:lstStyle/>
                    <a:p>
                      <a:pPr>
                        <a:buNone/>
                      </a:pPr>
                      <a:r>
                        <a:rPr lang="en-US" altLang="zh-CN"/>
                        <a:t>complete</a:t>
                      </a:r>
                    </a:p>
                  </a:txBody>
                  <a:tcPr/>
                </a:tc>
                <a:tc>
                  <a:txBody>
                    <a:bodyPr/>
                    <a:lstStyle/>
                    <a:p>
                      <a:pPr>
                        <a:buNone/>
                      </a:pPr>
                      <a:endParaRPr lang="zh-CN" altLang="en-US"/>
                    </a:p>
                  </a:txBody>
                  <a:tcPr/>
                </a:tc>
                <a:tc>
                  <a:txBody>
                    <a:bodyPr/>
                    <a:lstStyle/>
                    <a:p>
                      <a:pPr>
                        <a:buNone/>
                      </a:pPr>
                      <a:r>
                        <a:rPr lang="en-US" altLang="zh-CN"/>
                        <a:t>change</a:t>
                      </a:r>
                    </a:p>
                  </a:txBody>
                  <a:tcPr/>
                </a:tc>
                <a:tc>
                  <a:txBody>
                    <a:bodyPr/>
                    <a:lstStyle/>
                    <a:p>
                      <a:pPr>
                        <a:buNone/>
                      </a:pPr>
                      <a:r>
                        <a:rPr lang="en-US" altLang="zh-CN"/>
                        <a:t>transform</a:t>
                      </a:r>
                    </a:p>
                  </a:txBody>
                  <a:tcPr/>
                </a:tc>
                <a:extLst>
                  <a:ext uri="{0D108BD9-81ED-4DB2-BD59-A6C34878D82A}">
                    <a16:rowId xmlns:a16="http://schemas.microsoft.com/office/drawing/2014/main" xmlns="" val="10002"/>
                  </a:ext>
                </a:extLst>
              </a:tr>
              <a:tr h="411480">
                <a:tc>
                  <a:txBody>
                    <a:bodyPr/>
                    <a:lstStyle/>
                    <a:p>
                      <a:pPr>
                        <a:buNone/>
                      </a:pPr>
                      <a:r>
                        <a:rPr lang="en-US" altLang="zh-CN"/>
                        <a:t>end</a:t>
                      </a:r>
                    </a:p>
                  </a:txBody>
                  <a:tcPr/>
                </a:tc>
                <a:tc>
                  <a:txBody>
                    <a:bodyPr/>
                    <a:lstStyle/>
                    <a:p>
                      <a:pPr>
                        <a:buNone/>
                      </a:pPr>
                      <a:r>
                        <a:rPr lang="en-US" altLang="zh-CN" dirty="0"/>
                        <a:t>conclude</a:t>
                      </a:r>
                    </a:p>
                  </a:txBody>
                  <a:tcPr/>
                </a:tc>
                <a:tc>
                  <a:txBody>
                    <a:bodyPr/>
                    <a:lstStyle/>
                    <a:p>
                      <a:pPr>
                        <a:buNone/>
                      </a:pPr>
                      <a:endParaRPr lang="zh-CN" altLang="en-US" dirty="0"/>
                    </a:p>
                  </a:txBody>
                  <a:tcPr/>
                </a:tc>
                <a:tc>
                  <a:txBody>
                    <a:bodyPr/>
                    <a:lstStyle/>
                    <a:p>
                      <a:pPr>
                        <a:buNone/>
                      </a:pPr>
                      <a:r>
                        <a:rPr lang="en-US" altLang="zh-CN"/>
                        <a:t>say</a:t>
                      </a:r>
                    </a:p>
                  </a:txBody>
                  <a:tcPr/>
                </a:tc>
                <a:tc>
                  <a:txBody>
                    <a:bodyPr/>
                    <a:lstStyle/>
                    <a:p>
                      <a:pPr>
                        <a:buNone/>
                      </a:pPr>
                      <a:r>
                        <a:rPr lang="en-US" altLang="zh-CN"/>
                        <a:t>remark</a:t>
                      </a:r>
                    </a:p>
                  </a:txBody>
                  <a:tcPr/>
                </a:tc>
                <a:tc>
                  <a:txBody>
                    <a:bodyPr/>
                    <a:lstStyle/>
                    <a:p>
                      <a:pPr>
                        <a:buNone/>
                      </a:pPr>
                      <a:endParaRPr lang="zh-CN" altLang="en-US"/>
                    </a:p>
                  </a:txBody>
                  <a:tcPr/>
                </a:tc>
                <a:tc>
                  <a:txBody>
                    <a:bodyPr/>
                    <a:lstStyle/>
                    <a:p>
                      <a:pPr>
                        <a:buNone/>
                      </a:pPr>
                      <a:r>
                        <a:rPr lang="en-US" altLang="zh-CN"/>
                        <a:t>get</a:t>
                      </a:r>
                    </a:p>
                  </a:txBody>
                  <a:tcPr/>
                </a:tc>
                <a:tc>
                  <a:txBody>
                    <a:bodyPr/>
                    <a:lstStyle/>
                    <a:p>
                      <a:pPr>
                        <a:buNone/>
                      </a:pPr>
                      <a:r>
                        <a:rPr lang="en-US" altLang="zh-CN"/>
                        <a:t>obtain</a:t>
                      </a:r>
                    </a:p>
                  </a:txBody>
                  <a:tcPr/>
                </a:tc>
                <a:extLst>
                  <a:ext uri="{0D108BD9-81ED-4DB2-BD59-A6C34878D82A}">
                    <a16:rowId xmlns:a16="http://schemas.microsoft.com/office/drawing/2014/main" xmlns="" val="10003"/>
                  </a:ext>
                </a:extLst>
              </a:tr>
              <a:tr h="411480">
                <a:tc>
                  <a:txBody>
                    <a:bodyPr/>
                    <a:lstStyle/>
                    <a:p>
                      <a:pPr>
                        <a:buNone/>
                      </a:pPr>
                      <a:r>
                        <a:rPr lang="en-US" altLang="zh-CN"/>
                        <a:t>have</a:t>
                      </a:r>
                    </a:p>
                  </a:txBody>
                  <a:tcPr/>
                </a:tc>
                <a:tc>
                  <a:txBody>
                    <a:bodyPr/>
                    <a:lstStyle/>
                    <a:p>
                      <a:pPr>
                        <a:buNone/>
                      </a:pPr>
                      <a:r>
                        <a:rPr lang="en-US" altLang="zh-CN"/>
                        <a:t>possess</a:t>
                      </a:r>
                    </a:p>
                  </a:txBody>
                  <a:tcPr/>
                </a:tc>
                <a:tc>
                  <a:txBody>
                    <a:bodyPr/>
                    <a:lstStyle/>
                    <a:p>
                      <a:pPr>
                        <a:buNone/>
                      </a:pPr>
                      <a:endParaRPr lang="zh-CN" altLang="en-US" dirty="0"/>
                    </a:p>
                  </a:txBody>
                  <a:tcPr/>
                </a:tc>
                <a:tc>
                  <a:txBody>
                    <a:bodyPr/>
                    <a:lstStyle/>
                    <a:p>
                      <a:pPr>
                        <a:buNone/>
                      </a:pPr>
                      <a:r>
                        <a:rPr lang="en-US" altLang="zh-CN"/>
                        <a:t>try</a:t>
                      </a:r>
                    </a:p>
                  </a:txBody>
                  <a:tcPr/>
                </a:tc>
                <a:tc>
                  <a:txBody>
                    <a:bodyPr/>
                    <a:lstStyle/>
                    <a:p>
                      <a:pPr>
                        <a:buNone/>
                      </a:pPr>
                      <a:r>
                        <a:rPr lang="en-US" altLang="zh-CN"/>
                        <a:t>endeavor</a:t>
                      </a:r>
                    </a:p>
                  </a:txBody>
                  <a:tcPr/>
                </a:tc>
                <a:tc>
                  <a:txBody>
                    <a:bodyPr/>
                    <a:lstStyle/>
                    <a:p>
                      <a:pPr>
                        <a:buNone/>
                      </a:pPr>
                      <a:endParaRPr lang="zh-CN" altLang="en-US"/>
                    </a:p>
                  </a:txBody>
                  <a:tcPr/>
                </a:tc>
                <a:tc>
                  <a:txBody>
                    <a:bodyPr/>
                    <a:lstStyle/>
                    <a:p>
                      <a:pPr>
                        <a:buNone/>
                      </a:pPr>
                      <a:r>
                        <a:rPr lang="en-US" altLang="zh-CN"/>
                        <a:t>quick</a:t>
                      </a:r>
                    </a:p>
                  </a:txBody>
                  <a:tcPr/>
                </a:tc>
                <a:tc>
                  <a:txBody>
                    <a:bodyPr/>
                    <a:lstStyle/>
                    <a:p>
                      <a:pPr>
                        <a:buNone/>
                      </a:pPr>
                      <a:r>
                        <a:rPr lang="en-US" altLang="zh-CN"/>
                        <a:t>rapid</a:t>
                      </a:r>
                    </a:p>
                  </a:txBody>
                  <a:tcPr/>
                </a:tc>
                <a:extLst>
                  <a:ext uri="{0D108BD9-81ED-4DB2-BD59-A6C34878D82A}">
                    <a16:rowId xmlns:a16="http://schemas.microsoft.com/office/drawing/2014/main" xmlns="" val="10004"/>
                  </a:ext>
                </a:extLst>
              </a:tr>
              <a:tr h="411480">
                <a:tc>
                  <a:txBody>
                    <a:bodyPr/>
                    <a:lstStyle/>
                    <a:p>
                      <a:pPr>
                        <a:buNone/>
                      </a:pPr>
                      <a:r>
                        <a:rPr lang="en-US" altLang="zh-CN"/>
                        <a:t>give</a:t>
                      </a:r>
                    </a:p>
                  </a:txBody>
                  <a:tcPr/>
                </a:tc>
                <a:tc>
                  <a:txBody>
                    <a:bodyPr/>
                    <a:lstStyle/>
                    <a:p>
                      <a:pPr>
                        <a:buNone/>
                      </a:pPr>
                      <a:r>
                        <a:rPr lang="en-US" altLang="zh-CN" dirty="0"/>
                        <a:t>accord</a:t>
                      </a:r>
                    </a:p>
                  </a:txBody>
                  <a:tcPr/>
                </a:tc>
                <a:tc>
                  <a:txBody>
                    <a:bodyPr/>
                    <a:lstStyle/>
                    <a:p>
                      <a:pPr>
                        <a:buNone/>
                      </a:pPr>
                      <a:endParaRPr lang="zh-CN" altLang="en-US"/>
                    </a:p>
                  </a:txBody>
                  <a:tcPr/>
                </a:tc>
                <a:tc>
                  <a:txBody>
                    <a:bodyPr/>
                    <a:lstStyle/>
                    <a:p>
                      <a:pPr>
                        <a:buNone/>
                      </a:pPr>
                      <a:r>
                        <a:rPr lang="en-US" altLang="zh-CN"/>
                        <a:t>produce</a:t>
                      </a:r>
                    </a:p>
                  </a:txBody>
                  <a:tcPr/>
                </a:tc>
                <a:tc>
                  <a:txBody>
                    <a:bodyPr/>
                    <a:lstStyle/>
                    <a:p>
                      <a:pPr>
                        <a:buNone/>
                      </a:pPr>
                      <a:r>
                        <a:rPr lang="en-US" altLang="zh-CN"/>
                        <a:t>yield</a:t>
                      </a:r>
                    </a:p>
                  </a:txBody>
                  <a:tcPr/>
                </a:tc>
                <a:tc>
                  <a:txBody>
                    <a:bodyPr/>
                    <a:lstStyle/>
                    <a:p>
                      <a:pPr>
                        <a:buNone/>
                      </a:pPr>
                      <a:endParaRPr lang="zh-CN" altLang="en-US"/>
                    </a:p>
                  </a:txBody>
                  <a:tcPr/>
                </a:tc>
                <a:tc>
                  <a:txBody>
                    <a:bodyPr/>
                    <a:lstStyle/>
                    <a:p>
                      <a:pPr>
                        <a:buNone/>
                      </a:pPr>
                      <a:r>
                        <a:rPr lang="en-US" altLang="zh-CN"/>
                        <a:t>rich</a:t>
                      </a:r>
                    </a:p>
                  </a:txBody>
                  <a:tcPr/>
                </a:tc>
                <a:tc>
                  <a:txBody>
                    <a:bodyPr/>
                    <a:lstStyle/>
                    <a:p>
                      <a:pPr>
                        <a:buNone/>
                      </a:pPr>
                      <a:r>
                        <a:rPr lang="en-US" altLang="zh-CN" dirty="0" smtClean="0"/>
                        <a:t>affluent</a:t>
                      </a:r>
                      <a:endParaRPr lang="en-US" altLang="zh-CN" dirty="0"/>
                    </a:p>
                  </a:txBody>
                  <a:tcPr/>
                </a:tc>
                <a:extLst>
                  <a:ext uri="{0D108BD9-81ED-4DB2-BD59-A6C34878D82A}">
                    <a16:rowId xmlns:a16="http://schemas.microsoft.com/office/drawing/2014/main" xmlns="" val="10005"/>
                  </a:ext>
                </a:extLst>
              </a:tr>
              <a:tr h="411480">
                <a:tc>
                  <a:txBody>
                    <a:bodyPr/>
                    <a:lstStyle/>
                    <a:p>
                      <a:pPr>
                        <a:buNone/>
                      </a:pPr>
                      <a:r>
                        <a:rPr lang="en-US" altLang="zh-CN"/>
                        <a:t>stop</a:t>
                      </a:r>
                    </a:p>
                  </a:txBody>
                  <a:tcPr/>
                </a:tc>
                <a:tc>
                  <a:txBody>
                    <a:bodyPr/>
                    <a:lstStyle/>
                    <a:p>
                      <a:pPr>
                        <a:buNone/>
                      </a:pPr>
                      <a:r>
                        <a:rPr lang="en-US" altLang="zh-CN"/>
                        <a:t>inhibit</a:t>
                      </a:r>
                    </a:p>
                  </a:txBody>
                  <a:tcPr/>
                </a:tc>
                <a:tc>
                  <a:txBody>
                    <a:bodyPr/>
                    <a:lstStyle/>
                    <a:p>
                      <a:pPr>
                        <a:buNone/>
                      </a:pPr>
                      <a:endParaRPr lang="zh-CN" altLang="en-US"/>
                    </a:p>
                  </a:txBody>
                  <a:tcPr/>
                </a:tc>
                <a:tc>
                  <a:txBody>
                    <a:bodyPr/>
                    <a:lstStyle/>
                    <a:p>
                      <a:pPr>
                        <a:buNone/>
                      </a:pPr>
                      <a:r>
                        <a:rPr lang="en-US" altLang="zh-CN"/>
                        <a:t>enough</a:t>
                      </a:r>
                    </a:p>
                  </a:txBody>
                  <a:tcPr/>
                </a:tc>
                <a:tc>
                  <a:txBody>
                    <a:bodyPr/>
                    <a:lstStyle/>
                    <a:p>
                      <a:pPr>
                        <a:buNone/>
                      </a:pPr>
                      <a:r>
                        <a:rPr lang="en-US" altLang="zh-CN"/>
                        <a:t>sufficient</a:t>
                      </a:r>
                    </a:p>
                  </a:txBody>
                  <a:tcPr/>
                </a:tc>
                <a:tc>
                  <a:txBody>
                    <a:bodyPr/>
                    <a:lstStyle/>
                    <a:p>
                      <a:pPr>
                        <a:buNone/>
                      </a:pPr>
                      <a:endParaRPr lang="zh-CN" altLang="en-US"/>
                    </a:p>
                  </a:txBody>
                  <a:tcPr/>
                </a:tc>
                <a:tc>
                  <a:txBody>
                    <a:bodyPr/>
                    <a:lstStyle/>
                    <a:p>
                      <a:pPr>
                        <a:buNone/>
                      </a:pPr>
                      <a:r>
                        <a:rPr lang="en-US" altLang="zh-CN"/>
                        <a:t>by which</a:t>
                      </a:r>
                    </a:p>
                  </a:txBody>
                  <a:tcPr/>
                </a:tc>
                <a:tc>
                  <a:txBody>
                    <a:bodyPr/>
                    <a:lstStyle/>
                    <a:p>
                      <a:pPr>
                        <a:buNone/>
                      </a:pPr>
                      <a:r>
                        <a:rPr lang="en-US" altLang="zh-CN"/>
                        <a:t>whereby</a:t>
                      </a:r>
                    </a:p>
                  </a:txBody>
                  <a:tcPr/>
                </a:tc>
                <a:extLst>
                  <a:ext uri="{0D108BD9-81ED-4DB2-BD59-A6C34878D82A}">
                    <a16:rowId xmlns:a16="http://schemas.microsoft.com/office/drawing/2014/main" xmlns="" val="10006"/>
                  </a:ext>
                </a:extLst>
              </a:tr>
              <a:tr h="411480">
                <a:tc>
                  <a:txBody>
                    <a:bodyPr/>
                    <a:lstStyle/>
                    <a:p>
                      <a:pPr>
                        <a:buNone/>
                      </a:pPr>
                      <a:r>
                        <a:rPr lang="en-US" altLang="zh-CN"/>
                        <a:t>careful </a:t>
                      </a:r>
                    </a:p>
                  </a:txBody>
                  <a:tcPr/>
                </a:tc>
                <a:tc>
                  <a:txBody>
                    <a:bodyPr/>
                    <a:lstStyle/>
                    <a:p>
                      <a:pPr>
                        <a:buNone/>
                      </a:pPr>
                      <a:r>
                        <a:rPr lang="en-US" altLang="zh-CN"/>
                        <a:t>cautious</a:t>
                      </a:r>
                    </a:p>
                  </a:txBody>
                  <a:tcPr/>
                </a:tc>
                <a:tc>
                  <a:txBody>
                    <a:bodyPr/>
                    <a:lstStyle/>
                    <a:p>
                      <a:pPr>
                        <a:buNone/>
                      </a:pPr>
                      <a:endParaRPr lang="zh-CN" altLang="en-US"/>
                    </a:p>
                  </a:txBody>
                  <a:tcPr/>
                </a:tc>
                <a:tc>
                  <a:txBody>
                    <a:bodyPr/>
                    <a:lstStyle/>
                    <a:p>
                      <a:pPr>
                        <a:buNone/>
                      </a:pPr>
                      <a:r>
                        <a:rPr lang="en-US" altLang="zh-CN"/>
                        <a:t>in the end</a:t>
                      </a:r>
                    </a:p>
                  </a:txBody>
                  <a:tcPr/>
                </a:tc>
                <a:tc>
                  <a:txBody>
                    <a:bodyPr/>
                    <a:lstStyle/>
                    <a:p>
                      <a:pPr>
                        <a:buNone/>
                      </a:pPr>
                      <a:r>
                        <a:rPr lang="en-US" altLang="zh-CN"/>
                        <a:t>eventually</a:t>
                      </a:r>
                    </a:p>
                  </a:txBody>
                  <a:tcPr/>
                </a:tc>
                <a:tc>
                  <a:txBody>
                    <a:bodyPr/>
                    <a:lstStyle/>
                    <a:p>
                      <a:pPr>
                        <a:buNone/>
                      </a:pPr>
                      <a:endParaRPr lang="zh-CN" altLang="en-US"/>
                    </a:p>
                  </a:txBody>
                  <a:tcPr/>
                </a:tc>
                <a:tc>
                  <a:txBody>
                    <a:bodyPr/>
                    <a:lstStyle/>
                    <a:p>
                      <a:pPr>
                        <a:buNone/>
                      </a:pPr>
                      <a:r>
                        <a:rPr lang="en-US" altLang="zh-CN"/>
                        <a:t>in which</a:t>
                      </a:r>
                    </a:p>
                  </a:txBody>
                  <a:tcPr/>
                </a:tc>
                <a:tc>
                  <a:txBody>
                    <a:bodyPr/>
                    <a:lstStyle/>
                    <a:p>
                      <a:pPr>
                        <a:buNone/>
                      </a:pPr>
                      <a:r>
                        <a:rPr lang="en-US" altLang="zh-CN"/>
                        <a:t>wherein</a:t>
                      </a:r>
                    </a:p>
                  </a:txBody>
                  <a:tcPr/>
                </a:tc>
                <a:extLst>
                  <a:ext uri="{0D108BD9-81ED-4DB2-BD59-A6C34878D82A}">
                    <a16:rowId xmlns:a16="http://schemas.microsoft.com/office/drawing/2014/main" xmlns="" val="10007"/>
                  </a:ext>
                </a:extLst>
              </a:tr>
              <a:tr h="411480">
                <a:tc>
                  <a:txBody>
                    <a:bodyPr/>
                    <a:lstStyle/>
                    <a:p>
                      <a:pPr>
                        <a:buNone/>
                      </a:pPr>
                      <a:r>
                        <a:rPr lang="en-US" altLang="zh-CN"/>
                        <a:t>as a result</a:t>
                      </a:r>
                    </a:p>
                  </a:txBody>
                  <a:tcPr/>
                </a:tc>
                <a:tc>
                  <a:txBody>
                    <a:bodyPr/>
                    <a:lstStyle/>
                    <a:p>
                      <a:pPr>
                        <a:buNone/>
                      </a:pPr>
                      <a:r>
                        <a:rPr lang="en-US" altLang="zh-CN"/>
                        <a:t>consequently</a:t>
                      </a:r>
                    </a:p>
                  </a:txBody>
                  <a:tcPr/>
                </a:tc>
                <a:tc>
                  <a:txBody>
                    <a:bodyPr/>
                    <a:lstStyle/>
                    <a:p>
                      <a:pPr>
                        <a:buNone/>
                      </a:pPr>
                      <a:endParaRPr lang="zh-CN" altLang="en-US"/>
                    </a:p>
                  </a:txBody>
                  <a:tcPr/>
                </a:tc>
                <a:tc>
                  <a:txBody>
                    <a:bodyPr/>
                    <a:lstStyle/>
                    <a:p>
                      <a:pPr>
                        <a:buNone/>
                      </a:pPr>
                      <a:r>
                        <a:rPr lang="en-US" altLang="zh-CN" dirty="0">
                          <a:solidFill>
                            <a:srgbClr val="FF0000"/>
                          </a:solidFill>
                        </a:rPr>
                        <a:t>go with</a:t>
                      </a:r>
                    </a:p>
                  </a:txBody>
                  <a:tcPr/>
                </a:tc>
                <a:tc>
                  <a:txBody>
                    <a:bodyPr/>
                    <a:lstStyle/>
                    <a:p>
                      <a:pPr>
                        <a:buNone/>
                      </a:pPr>
                      <a:r>
                        <a:rPr lang="en-US" altLang="zh-CN" dirty="0">
                          <a:solidFill>
                            <a:srgbClr val="FF0000"/>
                          </a:solidFill>
                        </a:rPr>
                        <a:t>accompany</a:t>
                      </a:r>
                    </a:p>
                  </a:txBody>
                  <a:tcPr/>
                </a:tc>
                <a:tc>
                  <a:txBody>
                    <a:bodyPr/>
                    <a:lstStyle/>
                    <a:p>
                      <a:pPr>
                        <a:buNone/>
                      </a:pPr>
                      <a:endParaRPr lang="zh-CN" altLang="en-US"/>
                    </a:p>
                  </a:txBody>
                  <a:tcPr/>
                </a:tc>
                <a:tc>
                  <a:txBody>
                    <a:bodyPr/>
                    <a:lstStyle/>
                    <a:p>
                      <a:pPr>
                        <a:buNone/>
                      </a:pPr>
                      <a:r>
                        <a:rPr lang="en-US" altLang="zh-CN" dirty="0">
                          <a:solidFill>
                            <a:srgbClr val="FF0000"/>
                          </a:solidFill>
                        </a:rPr>
                        <a:t>put together</a:t>
                      </a:r>
                    </a:p>
                  </a:txBody>
                  <a:tcPr/>
                </a:tc>
                <a:tc>
                  <a:txBody>
                    <a:bodyPr/>
                    <a:lstStyle/>
                    <a:p>
                      <a:pPr>
                        <a:buNone/>
                      </a:pPr>
                      <a:r>
                        <a:rPr lang="en-US" altLang="zh-CN" dirty="0">
                          <a:solidFill>
                            <a:srgbClr val="FF0000"/>
                          </a:solidFill>
                        </a:rPr>
                        <a:t>aggregate</a:t>
                      </a:r>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111990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anfeiwendang.com/pic/25b61e39692a222ac71c26e2/1-810-jpg_6-1080-0-0-10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0422" y="346491"/>
            <a:ext cx="8307977" cy="62309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689712" y="657333"/>
            <a:ext cx="9606432" cy="441325"/>
          </a:xfrm>
        </p:spPr>
        <p:txBody>
          <a:bodyPr/>
          <a:lstStyle/>
          <a:p>
            <a:pPr>
              <a:lnSpc>
                <a:spcPct val="100000"/>
              </a:lnSpc>
            </a:pPr>
            <a:r>
              <a:rPr lang="en-US" altLang="zh-CN" dirty="0" smtClean="0">
                <a:effectLst>
                  <a:outerShdw blurRad="38100" dist="19050" dir="2700000" algn="tl" rotWithShape="0">
                    <a:schemeClr val="dk1">
                      <a:alpha val="40000"/>
                    </a:schemeClr>
                  </a:outerShdw>
                </a:effectLst>
              </a:rPr>
              <a:t> Conciseness </a:t>
            </a:r>
            <a:r>
              <a:rPr lang="en-US" altLang="zh-CN" dirty="0">
                <a:effectLst>
                  <a:outerShdw blurRad="38100" dist="19050" dir="2700000" algn="tl" rotWithShape="0">
                    <a:schemeClr val="dk1">
                      <a:alpha val="40000"/>
                    </a:schemeClr>
                  </a:outerShdw>
                </a:effectLst>
              </a:rPr>
              <a:t>(</a:t>
            </a:r>
            <a:r>
              <a:rPr lang="zh-CN" altLang="en-US" dirty="0">
                <a:effectLst>
                  <a:outerShdw blurRad="38100" dist="19050" dir="2700000" algn="tl" rotWithShape="0">
                    <a:schemeClr val="dk1">
                      <a:alpha val="40000"/>
                    </a:schemeClr>
                  </a:outerShdw>
                </a:effectLst>
              </a:rPr>
              <a:t>简洁</a:t>
            </a:r>
            <a:r>
              <a:rPr lang="en-US" altLang="zh-CN" dirty="0">
                <a:effectLst>
                  <a:outerShdw blurRad="38100" dist="19050" dir="2700000" algn="tl" rotWithShape="0">
                    <a:schemeClr val="dk1">
                      <a:alpha val="40000"/>
                    </a:schemeClr>
                  </a:outerShdw>
                </a:effectLst>
              </a:rPr>
              <a:t>)</a:t>
            </a:r>
          </a:p>
          <a:p>
            <a:pPr>
              <a:lnSpc>
                <a:spcPct val="100000"/>
              </a:lnSpc>
            </a:pPr>
            <a:endParaRPr lang="en-US" altLang="zh-CN" dirty="0">
              <a:solidFill>
                <a:schemeClr val="accent1"/>
              </a:solidFill>
            </a:endParaRPr>
          </a:p>
        </p:txBody>
      </p:sp>
      <p:sp>
        <p:nvSpPr>
          <p:cNvPr id="4" name="文本占位符 3"/>
          <p:cNvSpPr>
            <a:spLocks noGrp="1"/>
          </p:cNvSpPr>
          <p:nvPr>
            <p:ph type="body" sz="quarter" idx="11"/>
          </p:nvPr>
        </p:nvSpPr>
        <p:spPr>
          <a:xfrm>
            <a:off x="689609" y="1203325"/>
            <a:ext cx="9814839" cy="5016500"/>
          </a:xfrm>
        </p:spPr>
        <p:txBody>
          <a:bodyPr>
            <a:scene3d>
              <a:camera prst="orthographicFront"/>
              <a:lightRig rig="threePt" dir="t"/>
            </a:scene3d>
          </a:bodyPr>
          <a:lstStyle/>
          <a:p>
            <a:pPr algn="just">
              <a:lnSpc>
                <a:spcPct val="150000"/>
              </a:lnSpc>
              <a:buFont typeface="Arial" panose="020B0604020202020204" pitchFamily="34" charset="0"/>
            </a:pPr>
            <a:r>
              <a:rPr lang="en-US" altLang="zh-CN" sz="3200" dirty="0" smtClean="0">
                <a:solidFill>
                  <a:schemeClr val="tx1"/>
                </a:solidFill>
                <a:effectLst>
                  <a:outerShdw blurRad="38100" dist="19050" dir="2700000" algn="tl" rotWithShape="0">
                    <a:schemeClr val="dk1">
                      <a:alpha val="40000"/>
                    </a:schemeClr>
                  </a:outerShdw>
                </a:effectLst>
              </a:rPr>
              <a:t>economy </a:t>
            </a:r>
            <a:r>
              <a:rPr lang="en-US" altLang="zh-CN" sz="3200" dirty="0">
                <a:solidFill>
                  <a:schemeClr val="tx1"/>
                </a:solidFill>
                <a:effectLst>
                  <a:outerShdw blurRad="38100" dist="19050" dir="2700000" algn="tl" rotWithShape="0">
                    <a:schemeClr val="dk1">
                      <a:alpha val="40000"/>
                    </a:schemeClr>
                  </a:outerShdw>
                </a:effectLst>
              </a:rPr>
              <a:t>of </a:t>
            </a:r>
            <a:r>
              <a:rPr lang="en-US" altLang="zh-CN" sz="3200" dirty="0" smtClean="0">
                <a:solidFill>
                  <a:schemeClr val="tx1"/>
                </a:solidFill>
                <a:effectLst>
                  <a:outerShdw blurRad="38100" dist="19050" dir="2700000" algn="tl" rotWithShape="0">
                    <a:schemeClr val="dk1">
                      <a:alpha val="40000"/>
                    </a:schemeClr>
                  </a:outerShdw>
                </a:effectLst>
              </a:rPr>
              <a:t>words which emphasize the transparency </a:t>
            </a:r>
            <a:r>
              <a:rPr lang="zh-CN" altLang="en-US" sz="3200" dirty="0" smtClean="0">
                <a:solidFill>
                  <a:schemeClr val="tx1"/>
                </a:solidFill>
                <a:effectLst>
                  <a:outerShdw blurRad="38100" dist="19050" dir="2700000" algn="tl" rotWithShape="0">
                    <a:schemeClr val="dk1">
                      <a:alpha val="40000"/>
                    </a:schemeClr>
                  </a:outerShdw>
                </a:effectLst>
              </a:rPr>
              <a:t>透明度</a:t>
            </a:r>
            <a:r>
              <a:rPr lang="en-US" altLang="zh-CN" sz="3200" dirty="0" smtClean="0">
                <a:solidFill>
                  <a:schemeClr val="tx1"/>
                </a:solidFill>
                <a:effectLst>
                  <a:outerShdw blurRad="38100" dist="19050" dir="2700000" algn="tl" rotWithShape="0">
                    <a:schemeClr val="dk1">
                      <a:alpha val="40000"/>
                    </a:schemeClr>
                  </a:outerShdw>
                </a:effectLst>
              </a:rPr>
              <a:t> </a:t>
            </a:r>
            <a:r>
              <a:rPr lang="en-US" altLang="zh-CN" sz="3200" dirty="0">
                <a:solidFill>
                  <a:schemeClr val="tx1"/>
                </a:solidFill>
                <a:effectLst>
                  <a:outerShdw blurRad="38100" dist="19050" dir="2700000" algn="tl" rotWithShape="0">
                    <a:schemeClr val="dk1">
                      <a:alpha val="40000"/>
                    </a:schemeClr>
                  </a:outerShdw>
                </a:effectLst>
              </a:rPr>
              <a:t>of </a:t>
            </a:r>
            <a:r>
              <a:rPr lang="en-US" altLang="zh-CN" sz="3200" dirty="0" smtClean="0">
                <a:solidFill>
                  <a:schemeClr val="tx1"/>
                </a:solidFill>
                <a:effectLst>
                  <a:outerShdw blurRad="38100" dist="19050" dir="2700000" algn="tl" rotWithShape="0">
                    <a:schemeClr val="dk1">
                      <a:alpha val="40000"/>
                    </a:schemeClr>
                  </a:outerShdw>
                </a:effectLst>
              </a:rPr>
              <a:t>meanings achieved with simple and clear forms of language.</a:t>
            </a:r>
          </a:p>
          <a:p>
            <a:pPr algn="just">
              <a:lnSpc>
                <a:spcPct val="150000"/>
              </a:lnSpc>
              <a:buFont typeface="Arial" panose="020B0604020202020204" pitchFamily="34" charset="0"/>
            </a:pPr>
            <a:r>
              <a:rPr lang="en-US" altLang="zh-CN" sz="3200" dirty="0" err="1" smtClean="0">
                <a:solidFill>
                  <a:schemeClr val="tx1"/>
                </a:solidFill>
                <a:effectLst>
                  <a:outerShdw blurRad="38100" dist="19050" dir="2700000" algn="tl" rotWithShape="0">
                    <a:schemeClr val="dk1">
                      <a:alpha val="40000"/>
                    </a:schemeClr>
                  </a:outerShdw>
                </a:effectLst>
              </a:rPr>
              <a:t>Eg</a:t>
            </a:r>
            <a:r>
              <a:rPr lang="en-US" altLang="zh-CN" sz="3200" dirty="0" smtClean="0">
                <a:solidFill>
                  <a:schemeClr val="tx1"/>
                </a:solidFill>
                <a:effectLst>
                  <a:outerShdw blurRad="38100" dist="19050" dir="2700000" algn="tl" rotWithShape="0">
                    <a:schemeClr val="dk1">
                      <a:alpha val="40000"/>
                    </a:schemeClr>
                  </a:outerShdw>
                </a:effectLst>
              </a:rPr>
              <a:t>,</a:t>
            </a:r>
            <a:endParaRPr lang="en-US" altLang="zh-CN" sz="3200" dirty="0">
              <a:solidFill>
                <a:schemeClr val="tx1"/>
              </a:solidFill>
              <a:effectLst>
                <a:outerShdw blurRad="38100" dist="19050" dir="2700000" algn="tl" rotWithShape="0">
                  <a:schemeClr val="dk1">
                    <a:alpha val="40000"/>
                  </a:schemeClr>
                </a:outerShdw>
              </a:effectLst>
            </a:endParaRPr>
          </a:p>
          <a:p>
            <a:pPr algn="just">
              <a:lnSpc>
                <a:spcPct val="150000"/>
              </a:lnSpc>
              <a:buFont typeface="Arial" panose="020B0604020202020204" pitchFamily="34" charset="0"/>
            </a:pPr>
            <a:endParaRPr lang="en-US" altLang="zh-CN" sz="2300" dirty="0">
              <a:solidFill>
                <a:schemeClr val="tx1"/>
              </a:solidFill>
              <a:effectLst>
                <a:outerShdw blurRad="38100" dist="19050" dir="2700000" algn="tl" rotWithShape="0">
                  <a:schemeClr val="dk1">
                    <a:alpha val="40000"/>
                  </a:schemeClr>
                </a:outerShdw>
              </a:effectLst>
            </a:endParaRPr>
          </a:p>
        </p:txBody>
      </p:sp>
      <p:sp>
        <p:nvSpPr>
          <p:cNvPr id="2" name="文本占位符 3"/>
          <p:cNvSpPr>
            <a:spLocks noGrp="1"/>
          </p:cNvSpPr>
          <p:nvPr/>
        </p:nvSpPr>
        <p:spPr>
          <a:xfrm>
            <a:off x="4868545" y="1311275"/>
            <a:ext cx="5940425" cy="4908550"/>
          </a:xfrm>
          <a:prstGeom prst="rect">
            <a:avLst/>
          </a:prstGeom>
        </p:spPr>
        <p:txBody>
          <a:bodyPr>
            <a:scene3d>
              <a:camera prst="orthographicFront"/>
              <a:lightRig rig="threePt" dir="t"/>
            </a:scene3d>
          </a:bodyPr>
          <a:lstStyle>
            <a:lvl1pPr marL="0" indent="0" algn="l" defTabSz="914400" rtl="0" eaLnBrk="1" latinLnBrk="0" hangingPunct="1">
              <a:lnSpc>
                <a:spcPct val="90000"/>
              </a:lnSpc>
              <a:spcBef>
                <a:spcPts val="1000"/>
              </a:spcBef>
              <a:buFont typeface="Arial" panose="020B0604020202020204" pitchFamily="34" charset="0"/>
              <a:buNone/>
              <a:defRPr sz="2400" b="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pPr>
            <a:endParaRPr lang="en-US" altLang="zh-CN" sz="2300" dirty="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6268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nodePh="1">
                                  <p:stCondLst>
                                    <p:cond delay="0"/>
                                  </p:stCondLst>
                                  <p:endCondLst>
                                    <p:cond evt="begin" delay="0">
                                      <p:tn val="13"/>
                                    </p:cond>
                                  </p:end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barn(inVertical)">
                                      <p:cBhvr>
                                        <p:cTn id="1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p>
        </p:txBody>
      </p:sp>
      <p:sp>
        <p:nvSpPr>
          <p:cNvPr id="3" name="文本占位符 2"/>
          <p:cNvSpPr>
            <a:spLocks noGrp="1"/>
          </p:cNvSpPr>
          <p:nvPr>
            <p:ph type="body" sz="quarter" idx="11"/>
          </p:nvPr>
        </p:nvSpPr>
        <p:spPr>
          <a:xfrm>
            <a:off x="689712" y="847493"/>
            <a:ext cx="9502503" cy="5263375"/>
          </a:xfrm>
        </p:spPr>
        <p:txBody>
          <a:bodyPr/>
          <a:lstStyle/>
          <a:p>
            <a:r>
              <a:rPr lang="en-US" sz="3200" dirty="0" smtClean="0"/>
              <a:t>These machines can easily be taken to pieces and put together again after they have been looked at.</a:t>
            </a:r>
          </a:p>
          <a:p>
            <a:r>
              <a:rPr lang="en-US" sz="3200" dirty="0"/>
              <a:t> </a:t>
            </a:r>
            <a:r>
              <a:rPr lang="en-US" sz="3200" dirty="0" smtClean="0"/>
              <a:t>These machines can easily be dismantled and reassembled after being examined.</a:t>
            </a:r>
          </a:p>
          <a:p>
            <a:r>
              <a:rPr lang="en-US" sz="3200" dirty="0" smtClean="0"/>
              <a:t>At once, the water level in the tube went down a little, but it started to go up until the water poured out over the top.</a:t>
            </a:r>
          </a:p>
          <a:p>
            <a:r>
              <a:rPr lang="en-US" sz="3200" dirty="0" smtClean="0"/>
              <a:t>Immediately, the water level in the tube fell slightly, but it started to rise until the water overflowed.</a:t>
            </a:r>
            <a:endParaRPr lang="en-US" sz="3200" dirty="0"/>
          </a:p>
        </p:txBody>
      </p:sp>
    </p:spTree>
    <p:extLst>
      <p:ext uri="{BB962C8B-B14F-4D97-AF65-F5344CB8AC3E}">
        <p14:creationId xmlns:p14="http://schemas.microsoft.com/office/powerpoint/2010/main" val="332135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19050" dir="2700000" algn="tl" rotWithShape="0">
                    <a:schemeClr val="dk1">
                      <a:alpha val="40000"/>
                    </a:schemeClr>
                  </a:outerShdw>
                </a:effectLst>
              </a:rPr>
              <a:t> </a:t>
            </a:r>
            <a:r>
              <a:rPr lang="en-US" altLang="zh-CN" dirty="0">
                <a:effectLst>
                  <a:outerShdw blurRad="38100" dist="19050" dir="2700000" algn="tl" rotWithShape="0">
                    <a:schemeClr val="dk1">
                      <a:alpha val="40000"/>
                    </a:schemeClr>
                  </a:outerShdw>
                </a:effectLst>
              </a:rPr>
              <a:t>Directness</a:t>
            </a:r>
            <a:endParaRPr lang="en-US" dirty="0"/>
          </a:p>
        </p:txBody>
      </p:sp>
      <p:sp>
        <p:nvSpPr>
          <p:cNvPr id="3" name="文本占位符 2"/>
          <p:cNvSpPr>
            <a:spLocks noGrp="1"/>
          </p:cNvSpPr>
          <p:nvPr>
            <p:ph type="body" sz="quarter" idx="11"/>
          </p:nvPr>
        </p:nvSpPr>
        <p:spPr>
          <a:xfrm>
            <a:off x="689712" y="1203433"/>
            <a:ext cx="9056454" cy="4662108"/>
          </a:xfrm>
        </p:spPr>
        <p:txBody>
          <a:bodyPr/>
          <a:lstStyle/>
          <a:p>
            <a:pPr algn="just">
              <a:lnSpc>
                <a:spcPct val="150000"/>
              </a:lnSpc>
            </a:pPr>
            <a:r>
              <a:rPr lang="en-US" altLang="zh-CN" dirty="0">
                <a:effectLst>
                  <a:outerShdw blurRad="38100" dist="19050" dir="2700000" algn="tl" rotWithShape="0">
                    <a:schemeClr val="dk1">
                      <a:alpha val="40000"/>
                    </a:schemeClr>
                  </a:outerShdw>
                </a:effectLst>
              </a:rPr>
              <a:t>(avoid vague and suggestive language)</a:t>
            </a:r>
          </a:p>
          <a:p>
            <a:pPr algn="just">
              <a:lnSpc>
                <a:spcPct val="150000"/>
              </a:lnSpc>
            </a:pPr>
            <a:r>
              <a:rPr lang="en-US" altLang="zh-CN" i="1" dirty="0">
                <a:effectLst>
                  <a:outerShdw blurRad="38100" dist="19050" dir="2700000" algn="tl" rotWithShape="0">
                    <a:schemeClr val="dk1">
                      <a:alpha val="40000"/>
                    </a:schemeClr>
                  </a:outerShdw>
                </a:effectLst>
              </a:rPr>
              <a:t>not...any ---- no</a:t>
            </a:r>
          </a:p>
          <a:p>
            <a:pPr algn="just">
              <a:lnSpc>
                <a:spcPct val="150000"/>
              </a:lnSpc>
            </a:pPr>
            <a:r>
              <a:rPr lang="en-US" altLang="zh-CN" i="1" dirty="0">
                <a:effectLst>
                  <a:outerShdw blurRad="38100" dist="19050" dir="2700000" algn="tl" rotWithShape="0">
                    <a:schemeClr val="dk1">
                      <a:alpha val="40000"/>
                    </a:schemeClr>
                  </a:outerShdw>
                </a:effectLst>
              </a:rPr>
              <a:t>not... much ----little</a:t>
            </a:r>
          </a:p>
          <a:p>
            <a:pPr algn="just">
              <a:lnSpc>
                <a:spcPct val="150000"/>
              </a:lnSpc>
            </a:pPr>
            <a:r>
              <a:rPr lang="en-US" altLang="zh-CN" i="1" dirty="0">
                <a:effectLst>
                  <a:outerShdw blurRad="38100" dist="19050" dir="2700000" algn="tl" rotWithShape="0">
                    <a:schemeClr val="dk1">
                      <a:alpha val="40000"/>
                    </a:schemeClr>
                  </a:outerShdw>
                </a:effectLst>
              </a:rPr>
              <a:t>not... many ---few</a:t>
            </a:r>
          </a:p>
          <a:p>
            <a:pPr algn="just">
              <a:lnSpc>
                <a:spcPct val="150000"/>
              </a:lnSpc>
            </a:pPr>
            <a:r>
              <a:rPr lang="en-US" altLang="zh-CN" i="1" dirty="0">
                <a:effectLst>
                  <a:outerShdw blurRad="38100" dist="19050" dir="2700000" algn="tl" rotWithShape="0">
                    <a:schemeClr val="dk1">
                      <a:alpha val="40000"/>
                    </a:schemeClr>
                  </a:outerShdw>
                </a:effectLst>
              </a:rPr>
              <a:t>The analysis didn't </a:t>
            </a:r>
            <a:r>
              <a:rPr lang="en-US" altLang="zh-CN" i="1" dirty="0" smtClean="0">
                <a:effectLst>
                  <a:outerShdw blurRad="38100" dist="19050" dir="2700000" algn="tl" rotWithShape="0">
                    <a:schemeClr val="dk1">
                      <a:alpha val="40000"/>
                    </a:schemeClr>
                  </a:outerShdw>
                </a:effectLst>
              </a:rPr>
              <a:t>yield </a:t>
            </a:r>
            <a:r>
              <a:rPr lang="en-US" altLang="zh-CN" i="1" dirty="0">
                <a:effectLst>
                  <a:outerShdw blurRad="38100" dist="19050" dir="2700000" algn="tl" rotWithShape="0">
                    <a:schemeClr val="dk1">
                      <a:alpha val="40000"/>
                    </a:schemeClr>
                  </a:outerShdw>
                </a:effectLst>
              </a:rPr>
              <a:t>any new results.</a:t>
            </a:r>
          </a:p>
          <a:p>
            <a:pPr algn="just">
              <a:lnSpc>
                <a:spcPct val="150000"/>
              </a:lnSpc>
            </a:pPr>
            <a:r>
              <a:rPr lang="en-US" altLang="zh-CN" i="1" dirty="0">
                <a:effectLst>
                  <a:outerShdw blurRad="38100" dist="19050" dir="2700000" algn="tl" rotWithShape="0">
                    <a:schemeClr val="dk1">
                      <a:alpha val="40000"/>
                    </a:schemeClr>
                  </a:outerShdw>
                </a:effectLst>
              </a:rPr>
              <a:t>The </a:t>
            </a:r>
            <a:r>
              <a:rPr lang="en-US" altLang="zh-CN" i="1" dirty="0" smtClean="0">
                <a:effectLst>
                  <a:outerShdw blurRad="38100" dist="19050" dir="2700000" algn="tl" rotWithShape="0">
                    <a:schemeClr val="dk1">
                      <a:alpha val="40000"/>
                    </a:schemeClr>
                  </a:outerShdw>
                </a:effectLst>
              </a:rPr>
              <a:t>analysis </a:t>
            </a:r>
            <a:r>
              <a:rPr lang="en-US" altLang="zh-CN" i="1" dirty="0">
                <a:effectLst>
                  <a:outerShdw blurRad="38100" dist="19050" dir="2700000" algn="tl" rotWithShape="0">
                    <a:schemeClr val="dk1">
                      <a:alpha val="40000"/>
                    </a:schemeClr>
                  </a:outerShdw>
                </a:effectLst>
              </a:rPr>
              <a:t>yielded no new results.</a:t>
            </a:r>
            <a:endParaRPr lang="en-US" altLang="zh-CN" dirty="0">
              <a:effectLst>
                <a:outerShdw blurRad="38100" dist="19050" dir="2700000" algn="tl" rotWithShape="0">
                  <a:schemeClr val="dk1">
                    <a:alpha val="40000"/>
                  </a:schemeClr>
                </a:outerShdw>
              </a:effectLst>
            </a:endParaRPr>
          </a:p>
          <a:p>
            <a:endParaRPr lang="en-US" dirty="0"/>
          </a:p>
        </p:txBody>
      </p:sp>
    </p:spTree>
    <p:extLst>
      <p:ext uri="{BB962C8B-B14F-4D97-AF65-F5344CB8AC3E}">
        <p14:creationId xmlns:p14="http://schemas.microsoft.com/office/powerpoint/2010/main" val="168347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effectLst>
                  <a:outerShdw blurRad="38100" dist="19050" dir="2700000" algn="tl" rotWithShape="0">
                    <a:schemeClr val="dk1">
                      <a:alpha val="40000"/>
                    </a:schemeClr>
                  </a:outerShdw>
                </a:effectLst>
              </a:rPr>
              <a:t>3.  </a:t>
            </a:r>
            <a:r>
              <a:rPr lang="en-US" altLang="zh-CN" dirty="0">
                <a:effectLst>
                  <a:outerShdw blurRad="38100" dist="19050" dir="2700000" algn="tl" rotWithShape="0">
                    <a:schemeClr val="dk1">
                      <a:alpha val="40000"/>
                    </a:schemeClr>
                  </a:outerShdw>
                </a:effectLst>
              </a:rPr>
              <a:t>Use of non-verbal Language</a:t>
            </a:r>
          </a:p>
          <a:p>
            <a:endParaRPr lang="en-US" dirty="0"/>
          </a:p>
        </p:txBody>
      </p:sp>
      <p:sp>
        <p:nvSpPr>
          <p:cNvPr id="3" name="文本占位符 2"/>
          <p:cNvSpPr>
            <a:spLocks noGrp="1"/>
          </p:cNvSpPr>
          <p:nvPr>
            <p:ph type="body" sz="quarter" idx="11"/>
          </p:nvPr>
        </p:nvSpPr>
        <p:spPr>
          <a:xfrm>
            <a:off x="689712" y="1203433"/>
            <a:ext cx="8656269" cy="4952040"/>
          </a:xfrm>
        </p:spPr>
        <p:txBody>
          <a:bodyPr/>
          <a:lstStyle/>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Signs </a:t>
            </a:r>
            <a:r>
              <a:rPr lang="zh-CN" altLang="en-US" dirty="0">
                <a:effectLst>
                  <a:outerShdw blurRad="38100" dist="19050" dir="2700000" algn="tl" rotWithShape="0">
                    <a:schemeClr val="dk1">
                      <a:alpha val="40000"/>
                    </a:schemeClr>
                  </a:outerShdw>
                </a:effectLst>
              </a:rPr>
              <a:t>（符号）</a:t>
            </a:r>
            <a:endParaRPr lang="en-US" altLang="zh-CN" dirty="0">
              <a:effectLst>
                <a:outerShdw blurRad="38100" dist="19050" dir="2700000" algn="tl" rotWithShape="0">
                  <a:schemeClr val="dk1">
                    <a:alpha val="40000"/>
                  </a:schemeClr>
                </a:outerShdw>
              </a:effectLst>
            </a:endParaRP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Formulas </a:t>
            </a:r>
            <a:r>
              <a:rPr lang="zh-CN" altLang="en-US" dirty="0">
                <a:effectLst>
                  <a:outerShdw blurRad="38100" dist="19050" dir="2700000" algn="tl" rotWithShape="0">
                    <a:schemeClr val="dk1">
                      <a:alpha val="40000"/>
                    </a:schemeClr>
                  </a:outerShdw>
                </a:effectLst>
              </a:rPr>
              <a:t>（公式）</a:t>
            </a:r>
            <a:endParaRPr lang="en-US" altLang="zh-CN" dirty="0">
              <a:effectLst>
                <a:outerShdw blurRad="38100" dist="19050" dir="2700000" algn="tl" rotWithShape="0">
                  <a:schemeClr val="dk1">
                    <a:alpha val="40000"/>
                  </a:schemeClr>
                </a:outerShdw>
              </a:effectLst>
            </a:endParaRP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charts</a:t>
            </a: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tables</a:t>
            </a:r>
          </a:p>
          <a:p>
            <a:pPr marL="342900" indent="-342900" algn="just">
              <a:lnSpc>
                <a:spcPct val="150000"/>
              </a:lnSpc>
              <a:buFont typeface="Arial" panose="020B0604020202020204" pitchFamily="34" charset="0"/>
              <a:buChar char="•"/>
            </a:pPr>
            <a:r>
              <a:rPr lang="en-US" altLang="zh-CN" dirty="0">
                <a:effectLst>
                  <a:outerShdw blurRad="38100" dist="19050" dir="2700000" algn="tl" rotWithShape="0">
                    <a:schemeClr val="dk1">
                      <a:alpha val="40000"/>
                    </a:schemeClr>
                  </a:outerShdw>
                </a:effectLst>
              </a:rPr>
              <a:t>photos</a:t>
            </a:r>
          </a:p>
          <a:p>
            <a:endParaRPr lang="en-US" dirty="0"/>
          </a:p>
        </p:txBody>
      </p:sp>
    </p:spTree>
    <p:extLst>
      <p:ext uri="{BB962C8B-B14F-4D97-AF65-F5344CB8AC3E}">
        <p14:creationId xmlns:p14="http://schemas.microsoft.com/office/powerpoint/2010/main" val="223875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山东大学配色">
      <a:dk1>
        <a:srgbClr val="9B0D14"/>
      </a:dk1>
      <a:lt1>
        <a:srgbClr val="FFFFFF"/>
      </a:lt1>
      <a:dk2>
        <a:srgbClr val="9B0D14"/>
      </a:dk2>
      <a:lt2>
        <a:srgbClr val="FFFFFF"/>
      </a:lt2>
      <a:accent1>
        <a:srgbClr val="3B3B3B"/>
      </a:accent1>
      <a:accent2>
        <a:srgbClr val="5C5C5C"/>
      </a:accent2>
      <a:accent3>
        <a:srgbClr val="929292"/>
      </a:accent3>
      <a:accent4>
        <a:srgbClr val="E9E9E9"/>
      </a:accent4>
      <a:accent5>
        <a:srgbClr val="E9E9E9"/>
      </a:accent5>
      <a:accent6>
        <a:srgbClr val="FFFFFF"/>
      </a:accent6>
      <a:hlink>
        <a:srgbClr val="FFFFFF"/>
      </a:hlink>
      <a:folHlink>
        <a:srgbClr val="FFFFF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TotalTime>
  <Words>3181</Words>
  <Application>Microsoft Office PowerPoint</Application>
  <PresentationFormat>宽屏</PresentationFormat>
  <Paragraphs>285</Paragraphs>
  <Slides>50</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50</vt:i4>
      </vt:variant>
    </vt:vector>
  </HeadingPairs>
  <TitlesOfParts>
    <vt:vector size="57" baseType="lpstr">
      <vt:lpstr>等线</vt:lpstr>
      <vt:lpstr>等线 Light</vt:lpstr>
      <vt:lpstr>微软雅黑</vt:lpstr>
      <vt:lpstr>Arial</vt:lpstr>
      <vt:lpstr>Times New Roman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王焕杨</dc:creator>
  <cp:lastModifiedBy>sdu</cp:lastModifiedBy>
  <cp:revision>313</cp:revision>
  <dcterms:created xsi:type="dcterms:W3CDTF">2018-04-09T07:37:00Z</dcterms:created>
  <dcterms:modified xsi:type="dcterms:W3CDTF">2023-02-27T04:05:56Z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