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69" r:id="rId2"/>
    <p:sldId id="460" r:id="rId3"/>
    <p:sldId id="473" r:id="rId4"/>
    <p:sldId id="474" r:id="rId5"/>
    <p:sldId id="475" r:id="rId6"/>
    <p:sldId id="476" r:id="rId7"/>
    <p:sldId id="477" r:id="rId8"/>
    <p:sldId id="488" r:id="rId9"/>
    <p:sldId id="478" r:id="rId10"/>
    <p:sldId id="480" r:id="rId11"/>
    <p:sldId id="481" r:id="rId12"/>
    <p:sldId id="489"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482" r:id="rId40"/>
    <p:sldId id="483" r:id="rId41"/>
    <p:sldId id="484" r:id="rId42"/>
    <p:sldId id="485" r:id="rId43"/>
    <p:sldId id="486" r:id="rId44"/>
    <p:sldId id="463" r:id="rId45"/>
    <p:sldId id="518" r:id="rId46"/>
    <p:sldId id="323"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D0FF"/>
    <a:srgbClr val="F29000"/>
    <a:srgbClr val="FFE3B9"/>
    <a:srgbClr val="FCD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0" d="100"/>
          <a:sy n="140" d="100"/>
        </p:scale>
        <p:origin x="14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3D45-7946-4FB8-A517-556479427F36}" type="datetimeFigureOut">
              <a:rPr lang="zh-CN" altLang="en-US" smtClean="0"/>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9384-A249-4843-8377-F33CD25031E6}" type="slidenum">
              <a:rPr lang="zh-CN" altLang="en-US" smtClean="0"/>
              <a:t>‹#›</a:t>
            </a:fld>
            <a:endParaRPr lang="zh-CN" altLang="en-US"/>
          </a:p>
        </p:txBody>
      </p:sp>
    </p:spTree>
    <p:extLst>
      <p:ext uri="{BB962C8B-B14F-4D97-AF65-F5344CB8AC3E}">
        <p14:creationId xmlns:p14="http://schemas.microsoft.com/office/powerpoint/2010/main" val="311399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答案见</a:t>
            </a:r>
            <a:r>
              <a:rPr lang="en-US" altLang="zh-CN" dirty="0"/>
              <a:t>165-166</a:t>
            </a:r>
            <a:r>
              <a:rPr lang="zh-CN" altLang="en-US" dirty="0"/>
              <a:t>页</a:t>
            </a:r>
          </a:p>
        </p:txBody>
      </p:sp>
      <p:sp>
        <p:nvSpPr>
          <p:cNvPr id="4" name="灯片编号占位符 3"/>
          <p:cNvSpPr>
            <a:spLocks noGrp="1"/>
          </p:cNvSpPr>
          <p:nvPr>
            <p:ph type="sldNum" sz="quarter" idx="5"/>
          </p:nvPr>
        </p:nvSpPr>
        <p:spPr/>
        <p:txBody>
          <a:bodyPr/>
          <a:lstStyle/>
          <a:p>
            <a:fld id="{7A4B9384-A249-4843-8377-F33CD25031E6}" type="slidenum">
              <a:rPr lang="zh-CN" altLang="en-US" smtClean="0"/>
              <a:t>44</a:t>
            </a:fld>
            <a:endParaRPr lang="zh-CN" altLang="en-US"/>
          </a:p>
        </p:txBody>
      </p:sp>
    </p:spTree>
    <p:extLst>
      <p:ext uri="{BB962C8B-B14F-4D97-AF65-F5344CB8AC3E}">
        <p14:creationId xmlns:p14="http://schemas.microsoft.com/office/powerpoint/2010/main" val="3406975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D061E9-5F48-4115-BE48-914AC173A4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p:blipFill>
        <p:spPr>
          <a:xfrm>
            <a:off x="1" y="0"/>
            <a:ext cx="12192000" cy="4838700"/>
          </a:xfrm>
          <a:prstGeom prst="rect">
            <a:avLst/>
          </a:prstGeom>
        </p:spPr>
      </p:pic>
      <p:sp>
        <p:nvSpPr>
          <p:cNvPr id="8" name="矩形 7">
            <a:extLst>
              <a:ext uri="{FF2B5EF4-FFF2-40B4-BE49-F238E27FC236}">
                <a16:creationId xmlns:a16="http://schemas.microsoft.com/office/drawing/2014/main" id="{FC01BB0B-2D72-4E2A-960F-100DE7BC2916}"/>
              </a:ext>
            </a:extLst>
          </p:cNvPr>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708FD29-E5FF-45D0-8C56-521EFCD4671E}"/>
              </a:ext>
            </a:extLst>
          </p:cNvPr>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EC3528A6-1246-4663-9037-BF31F2A75F6B}"/>
              </a:ext>
            </a:extLst>
          </p:cNvPr>
          <p:cNvGrpSpPr/>
          <p:nvPr userDrawn="1"/>
        </p:nvGrpSpPr>
        <p:grpSpPr>
          <a:xfrm>
            <a:off x="10220325" y="512763"/>
            <a:ext cx="1239777" cy="388521"/>
            <a:chOff x="2571750" y="2305050"/>
            <a:chExt cx="7107238" cy="2227263"/>
          </a:xfrm>
          <a:solidFill>
            <a:schemeClr val="bg1"/>
          </a:solidFill>
        </p:grpSpPr>
        <p:sp>
          <p:nvSpPr>
            <p:cNvPr id="11" name="Freeform 5">
              <a:extLst>
                <a:ext uri="{FF2B5EF4-FFF2-40B4-BE49-F238E27FC236}">
                  <a16:creationId xmlns:a16="http://schemas.microsoft.com/office/drawing/2014/main" id="{51F2E94B-D27C-4330-8328-CAB39C100B91}"/>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a:extLst>
                <a:ext uri="{FF2B5EF4-FFF2-40B4-BE49-F238E27FC236}">
                  <a16:creationId xmlns:a16="http://schemas.microsoft.com/office/drawing/2014/main" id="{2C05FFAB-3B05-4F52-80D4-2C354E2F77CB}"/>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a:extLst>
                <a:ext uri="{FF2B5EF4-FFF2-40B4-BE49-F238E27FC236}">
                  <a16:creationId xmlns:a16="http://schemas.microsoft.com/office/drawing/2014/main" id="{8EF47187-75D7-4773-B556-9B395B742B67}"/>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987210A5-F3AF-4C8A-B9B0-B00E7D5809AC}"/>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9">
              <a:extLst>
                <a:ext uri="{FF2B5EF4-FFF2-40B4-BE49-F238E27FC236}">
                  <a16:creationId xmlns:a16="http://schemas.microsoft.com/office/drawing/2014/main" id="{CBBE87A5-23D9-434A-8828-7E0C337CF4A5}"/>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
              <a:extLst>
                <a:ext uri="{FF2B5EF4-FFF2-40B4-BE49-F238E27FC236}">
                  <a16:creationId xmlns:a16="http://schemas.microsoft.com/office/drawing/2014/main" id="{716168D8-B414-4455-B6B9-54A216B67F6E}"/>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1">
              <a:extLst>
                <a:ext uri="{FF2B5EF4-FFF2-40B4-BE49-F238E27FC236}">
                  <a16:creationId xmlns:a16="http://schemas.microsoft.com/office/drawing/2014/main" id="{739D69C3-510F-4B02-80EB-50D23ECDE2BF}"/>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2">
              <a:extLst>
                <a:ext uri="{FF2B5EF4-FFF2-40B4-BE49-F238E27FC236}">
                  <a16:creationId xmlns:a16="http://schemas.microsoft.com/office/drawing/2014/main" id="{A44605F9-EE27-49D0-A5BD-3615F1DC0A8B}"/>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3">
              <a:extLst>
                <a:ext uri="{FF2B5EF4-FFF2-40B4-BE49-F238E27FC236}">
                  <a16:creationId xmlns:a16="http://schemas.microsoft.com/office/drawing/2014/main" id="{156B38CB-CD6D-4023-9C0F-5D83D0347713}"/>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4">
              <a:extLst>
                <a:ext uri="{FF2B5EF4-FFF2-40B4-BE49-F238E27FC236}">
                  <a16:creationId xmlns:a16="http://schemas.microsoft.com/office/drawing/2014/main" id="{9FB5C94E-87D7-4812-9633-4FDDE528CD39}"/>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5">
              <a:extLst>
                <a:ext uri="{FF2B5EF4-FFF2-40B4-BE49-F238E27FC236}">
                  <a16:creationId xmlns:a16="http://schemas.microsoft.com/office/drawing/2014/main" id="{BABEA8C6-FDC9-4A91-B215-7F1634E53E36}"/>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6">
              <a:extLst>
                <a:ext uri="{FF2B5EF4-FFF2-40B4-BE49-F238E27FC236}">
                  <a16:creationId xmlns:a16="http://schemas.microsoft.com/office/drawing/2014/main" id="{3426B14D-5377-417E-B131-404235AC9750}"/>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7">
              <a:extLst>
                <a:ext uri="{FF2B5EF4-FFF2-40B4-BE49-F238E27FC236}">
                  <a16:creationId xmlns:a16="http://schemas.microsoft.com/office/drawing/2014/main" id="{121E2E67-4767-4710-B288-FE3F7452DAC3}"/>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FAFF1944-1732-4878-A0A1-52C5DA9D94DA}"/>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9">
              <a:extLst>
                <a:ext uri="{FF2B5EF4-FFF2-40B4-BE49-F238E27FC236}">
                  <a16:creationId xmlns:a16="http://schemas.microsoft.com/office/drawing/2014/main" id="{EF40F8D9-9750-45B2-8D64-3FFA526DE660}"/>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0">
              <a:extLst>
                <a:ext uri="{FF2B5EF4-FFF2-40B4-BE49-F238E27FC236}">
                  <a16:creationId xmlns:a16="http://schemas.microsoft.com/office/drawing/2014/main" id="{95C8A50F-62EC-4B39-ABC9-CF7F6CE56376}"/>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
              <a:extLst>
                <a:ext uri="{FF2B5EF4-FFF2-40B4-BE49-F238E27FC236}">
                  <a16:creationId xmlns:a16="http://schemas.microsoft.com/office/drawing/2014/main" id="{90B32A60-420C-4441-B653-7D6FA22EC362}"/>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
              <a:extLst>
                <a:ext uri="{FF2B5EF4-FFF2-40B4-BE49-F238E27FC236}">
                  <a16:creationId xmlns:a16="http://schemas.microsoft.com/office/drawing/2014/main" id="{3621D548-F7BF-4BC9-B8DE-651F41B998BA}"/>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3">
              <a:extLst>
                <a:ext uri="{FF2B5EF4-FFF2-40B4-BE49-F238E27FC236}">
                  <a16:creationId xmlns:a16="http://schemas.microsoft.com/office/drawing/2014/main" id="{FE949328-54B4-476A-A3AF-B9D5AF18D5D0}"/>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
              <a:extLst>
                <a:ext uri="{FF2B5EF4-FFF2-40B4-BE49-F238E27FC236}">
                  <a16:creationId xmlns:a16="http://schemas.microsoft.com/office/drawing/2014/main" id="{165AF9DD-F60B-430A-BB2B-8B6C2568F061}"/>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5">
              <a:extLst>
                <a:ext uri="{FF2B5EF4-FFF2-40B4-BE49-F238E27FC236}">
                  <a16:creationId xmlns:a16="http://schemas.microsoft.com/office/drawing/2014/main" id="{B37F3C97-1867-4569-8D32-97552BCB0FE3}"/>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6">
              <a:extLst>
                <a:ext uri="{FF2B5EF4-FFF2-40B4-BE49-F238E27FC236}">
                  <a16:creationId xmlns:a16="http://schemas.microsoft.com/office/drawing/2014/main" id="{B996A3BA-74DB-40E6-9504-C793E67B6E75}"/>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7">
              <a:extLst>
                <a:ext uri="{FF2B5EF4-FFF2-40B4-BE49-F238E27FC236}">
                  <a16:creationId xmlns:a16="http://schemas.microsoft.com/office/drawing/2014/main" id="{B0301818-0B96-40D7-9E26-4A52C9B2FF1E}"/>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8">
              <a:extLst>
                <a:ext uri="{FF2B5EF4-FFF2-40B4-BE49-F238E27FC236}">
                  <a16:creationId xmlns:a16="http://schemas.microsoft.com/office/drawing/2014/main" id="{0533DDDE-1AF1-4EEB-96A7-E9B1D8C534D8}"/>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9">
              <a:extLst>
                <a:ext uri="{FF2B5EF4-FFF2-40B4-BE49-F238E27FC236}">
                  <a16:creationId xmlns:a16="http://schemas.microsoft.com/office/drawing/2014/main" id="{31A20DF9-F278-4571-8C1A-CAE37BBF4017}"/>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0">
              <a:extLst>
                <a:ext uri="{FF2B5EF4-FFF2-40B4-BE49-F238E27FC236}">
                  <a16:creationId xmlns:a16="http://schemas.microsoft.com/office/drawing/2014/main" id="{F7B51AC2-4827-40EA-84AC-6728B35482B6}"/>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1">
              <a:extLst>
                <a:ext uri="{FF2B5EF4-FFF2-40B4-BE49-F238E27FC236}">
                  <a16:creationId xmlns:a16="http://schemas.microsoft.com/office/drawing/2014/main" id="{894CDD51-6BE4-4551-AE43-0FD14ED06C15}"/>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2">
              <a:extLst>
                <a:ext uri="{FF2B5EF4-FFF2-40B4-BE49-F238E27FC236}">
                  <a16:creationId xmlns:a16="http://schemas.microsoft.com/office/drawing/2014/main" id="{AF299180-DA2A-400C-842A-31512849D22D}"/>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3">
              <a:extLst>
                <a:ext uri="{FF2B5EF4-FFF2-40B4-BE49-F238E27FC236}">
                  <a16:creationId xmlns:a16="http://schemas.microsoft.com/office/drawing/2014/main" id="{61F5DF7A-0950-43DE-803F-B38F93F3D00A}"/>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4">
              <a:extLst>
                <a:ext uri="{FF2B5EF4-FFF2-40B4-BE49-F238E27FC236}">
                  <a16:creationId xmlns:a16="http://schemas.microsoft.com/office/drawing/2014/main" id="{3772478F-E86B-4F37-A25C-BDDAD1716B82}"/>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5">
              <a:extLst>
                <a:ext uri="{FF2B5EF4-FFF2-40B4-BE49-F238E27FC236}">
                  <a16:creationId xmlns:a16="http://schemas.microsoft.com/office/drawing/2014/main" id="{19771172-4598-464C-A110-FA9049BE8E68}"/>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6">
              <a:extLst>
                <a:ext uri="{FF2B5EF4-FFF2-40B4-BE49-F238E27FC236}">
                  <a16:creationId xmlns:a16="http://schemas.microsoft.com/office/drawing/2014/main" id="{6B05E880-8CF0-4250-B815-9FB152A5A0B9}"/>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7">
              <a:extLst>
                <a:ext uri="{FF2B5EF4-FFF2-40B4-BE49-F238E27FC236}">
                  <a16:creationId xmlns:a16="http://schemas.microsoft.com/office/drawing/2014/main" id="{285DFCA8-8604-4ABA-A0AF-726B7B13DCB7}"/>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8">
              <a:extLst>
                <a:ext uri="{FF2B5EF4-FFF2-40B4-BE49-F238E27FC236}">
                  <a16:creationId xmlns:a16="http://schemas.microsoft.com/office/drawing/2014/main" id="{DEE5BE96-9E16-48CC-BA0B-FB2C937392B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9">
              <a:extLst>
                <a:ext uri="{FF2B5EF4-FFF2-40B4-BE49-F238E27FC236}">
                  <a16:creationId xmlns:a16="http://schemas.microsoft.com/office/drawing/2014/main" id="{ACDB6740-7292-436C-9AF5-077FEE030AC4}"/>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0">
              <a:extLst>
                <a:ext uri="{FF2B5EF4-FFF2-40B4-BE49-F238E27FC236}">
                  <a16:creationId xmlns:a16="http://schemas.microsoft.com/office/drawing/2014/main" id="{095303F6-8623-4221-A8CA-EBD20C44525A}"/>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1">
              <a:extLst>
                <a:ext uri="{FF2B5EF4-FFF2-40B4-BE49-F238E27FC236}">
                  <a16:creationId xmlns:a16="http://schemas.microsoft.com/office/drawing/2014/main" id="{F364F8F8-54F4-402A-8786-427391639EF2}"/>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2">
              <a:extLst>
                <a:ext uri="{FF2B5EF4-FFF2-40B4-BE49-F238E27FC236}">
                  <a16:creationId xmlns:a16="http://schemas.microsoft.com/office/drawing/2014/main" id="{A9C353D8-6BCD-4655-8F62-2B19F39465B9}"/>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a:extLst>
                <a:ext uri="{FF2B5EF4-FFF2-40B4-BE49-F238E27FC236}">
                  <a16:creationId xmlns:a16="http://schemas.microsoft.com/office/drawing/2014/main" id="{52B1D646-5ABB-47DA-808A-C8C60BFB497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4">
              <a:extLst>
                <a:ext uri="{FF2B5EF4-FFF2-40B4-BE49-F238E27FC236}">
                  <a16:creationId xmlns:a16="http://schemas.microsoft.com/office/drawing/2014/main" id="{480CF407-A352-4E8E-BEE0-A8E91555BA1B}"/>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5">
              <a:extLst>
                <a:ext uri="{FF2B5EF4-FFF2-40B4-BE49-F238E27FC236}">
                  <a16:creationId xmlns:a16="http://schemas.microsoft.com/office/drawing/2014/main" id="{0DDDCEEC-7EB5-453E-BCFC-4E7DD09BF82B}"/>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6">
              <a:extLst>
                <a:ext uri="{FF2B5EF4-FFF2-40B4-BE49-F238E27FC236}">
                  <a16:creationId xmlns:a16="http://schemas.microsoft.com/office/drawing/2014/main" id="{BCC8F17C-FD66-4884-906A-047726DEA942}"/>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7">
              <a:extLst>
                <a:ext uri="{FF2B5EF4-FFF2-40B4-BE49-F238E27FC236}">
                  <a16:creationId xmlns:a16="http://schemas.microsoft.com/office/drawing/2014/main" id="{1940A159-6C23-4D19-AF47-0C35A527AFAB}"/>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8">
              <a:extLst>
                <a:ext uri="{FF2B5EF4-FFF2-40B4-BE49-F238E27FC236}">
                  <a16:creationId xmlns:a16="http://schemas.microsoft.com/office/drawing/2014/main" id="{074CCF06-DB17-41FB-AA61-CC6B647EC476}"/>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9">
              <a:extLst>
                <a:ext uri="{FF2B5EF4-FFF2-40B4-BE49-F238E27FC236}">
                  <a16:creationId xmlns:a16="http://schemas.microsoft.com/office/drawing/2014/main" id="{B3ABB5A3-8045-4E99-B28F-2818352E8F66}"/>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0">
              <a:extLst>
                <a:ext uri="{FF2B5EF4-FFF2-40B4-BE49-F238E27FC236}">
                  <a16:creationId xmlns:a16="http://schemas.microsoft.com/office/drawing/2014/main" id="{FA0C4FC6-1891-4F50-82A3-9BDC3A953954}"/>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1">
              <a:extLst>
                <a:ext uri="{FF2B5EF4-FFF2-40B4-BE49-F238E27FC236}">
                  <a16:creationId xmlns:a16="http://schemas.microsoft.com/office/drawing/2014/main" id="{5BDCA2B7-2F40-4CBD-9332-9583AA6A3F0B}"/>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a:extLst>
                <a:ext uri="{FF2B5EF4-FFF2-40B4-BE49-F238E27FC236}">
                  <a16:creationId xmlns:a16="http://schemas.microsoft.com/office/drawing/2014/main" id="{B631E96B-EA7D-4CD5-B5CD-8201FBF25E27}"/>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3">
              <a:extLst>
                <a:ext uri="{FF2B5EF4-FFF2-40B4-BE49-F238E27FC236}">
                  <a16:creationId xmlns:a16="http://schemas.microsoft.com/office/drawing/2014/main" id="{A7C830BC-D062-465B-AA1D-2BFFF9071E21}"/>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4">
              <a:extLst>
                <a:ext uri="{FF2B5EF4-FFF2-40B4-BE49-F238E27FC236}">
                  <a16:creationId xmlns:a16="http://schemas.microsoft.com/office/drawing/2014/main" id="{571C0292-D235-45E3-B75F-4E274057F0CA}"/>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5">
              <a:extLst>
                <a:ext uri="{FF2B5EF4-FFF2-40B4-BE49-F238E27FC236}">
                  <a16:creationId xmlns:a16="http://schemas.microsoft.com/office/drawing/2014/main" id="{9137C0AD-4120-441A-A855-D5D05A08B733}"/>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6">
              <a:extLst>
                <a:ext uri="{FF2B5EF4-FFF2-40B4-BE49-F238E27FC236}">
                  <a16:creationId xmlns:a16="http://schemas.microsoft.com/office/drawing/2014/main" id="{6F1B93EF-8007-47E8-BDEB-02A96195E8E3}"/>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7">
              <a:extLst>
                <a:ext uri="{FF2B5EF4-FFF2-40B4-BE49-F238E27FC236}">
                  <a16:creationId xmlns:a16="http://schemas.microsoft.com/office/drawing/2014/main" id="{7E9AA1D9-6F1E-4558-80DD-BEF44C6CF0F4}"/>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
              <a:extLst>
                <a:ext uri="{FF2B5EF4-FFF2-40B4-BE49-F238E27FC236}">
                  <a16:creationId xmlns:a16="http://schemas.microsoft.com/office/drawing/2014/main" id="{51F5D79B-7EA3-47AB-9F47-5F00F1D885B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9">
              <a:extLst>
                <a:ext uri="{FF2B5EF4-FFF2-40B4-BE49-F238E27FC236}">
                  <a16:creationId xmlns:a16="http://schemas.microsoft.com/office/drawing/2014/main" id="{59B39735-BFBF-4B94-AA25-8F25D8535FA2}"/>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0">
              <a:extLst>
                <a:ext uri="{FF2B5EF4-FFF2-40B4-BE49-F238E27FC236}">
                  <a16:creationId xmlns:a16="http://schemas.microsoft.com/office/drawing/2014/main" id="{8E210FBA-43BE-4D5C-BAC0-78D8712F0A05}"/>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1">
              <a:extLst>
                <a:ext uri="{FF2B5EF4-FFF2-40B4-BE49-F238E27FC236}">
                  <a16:creationId xmlns:a16="http://schemas.microsoft.com/office/drawing/2014/main" id="{CC344748-B180-4212-98AC-295E380630A1}"/>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2">
              <a:extLst>
                <a:ext uri="{FF2B5EF4-FFF2-40B4-BE49-F238E27FC236}">
                  <a16:creationId xmlns:a16="http://schemas.microsoft.com/office/drawing/2014/main" id="{92EE1DDC-74FB-4748-87A2-B1C55C096119}"/>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3">
              <a:extLst>
                <a:ext uri="{FF2B5EF4-FFF2-40B4-BE49-F238E27FC236}">
                  <a16:creationId xmlns:a16="http://schemas.microsoft.com/office/drawing/2014/main" id="{C34D1054-2480-4D76-A9DC-CC0788965658}"/>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16189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0D4B2-5EB8-4566-9226-7FAC79224C9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BE5AEE-07F8-49DF-AD94-4819F971D2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F765FD-706A-4EBB-9809-9A9B205D9D38}"/>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252201-A6E3-45BF-ABE0-43243CABD9C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30B1B9-28E4-4392-8179-3B713A9B484F}"/>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646C521-B4E0-44CB-B72D-B10393CB5084}"/>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8" name="页脚占位符 7">
            <a:extLst>
              <a:ext uri="{FF2B5EF4-FFF2-40B4-BE49-F238E27FC236}">
                <a16:creationId xmlns:a16="http://schemas.microsoft.com/office/drawing/2014/main" id="{15941805-C628-4222-BCF7-C4FF587A8F2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F95F0B3F-4D9D-4FF6-BBA8-33B18244B7B8}"/>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60295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FCBE0-9B95-4C5C-88E8-C6FA105481E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45D5D5-CD34-45B8-84F8-595A42298778}"/>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4" name="页脚占位符 3">
            <a:extLst>
              <a:ext uri="{FF2B5EF4-FFF2-40B4-BE49-F238E27FC236}">
                <a16:creationId xmlns:a16="http://schemas.microsoft.com/office/drawing/2014/main" id="{908DC862-C219-43D5-BB04-4D79CB1865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546BB1E0-EB73-4D32-BA78-7A12C51E7E4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81107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F64566-9E96-48FA-A46E-97C17B325DFC}"/>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3" name="页脚占位符 2">
            <a:extLst>
              <a:ext uri="{FF2B5EF4-FFF2-40B4-BE49-F238E27FC236}">
                <a16:creationId xmlns:a16="http://schemas.microsoft.com/office/drawing/2014/main" id="{9D088989-4B78-4080-B5E0-3561AF5E17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F7654B0-E928-4F7F-AC26-B81196737C8D}"/>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0036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D5E89-2F62-4317-A338-14A097FFE54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2809C7-49EA-40AF-A5E7-13DCC517E50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657788-C095-40BA-9247-A876BD8A53E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2A4776-2EA3-4160-8EAA-67DCA0D09E07}"/>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6" name="页脚占位符 5">
            <a:extLst>
              <a:ext uri="{FF2B5EF4-FFF2-40B4-BE49-F238E27FC236}">
                <a16:creationId xmlns:a16="http://schemas.microsoft.com/office/drawing/2014/main" id="{1750EEFF-EC96-41CA-9B3C-3AE0147844B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E2E7A2B-0A06-4BC4-9FCE-F19D4910910B}"/>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52857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1BBDD-9D57-481D-8A8C-932337F633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4D24B6-E21A-45F4-AE66-1C675AE17A1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E5EB0D-2B62-4AE1-BF37-167AFB1861E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75A939-BA24-4217-B10F-7C0542B66491}"/>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6" name="页脚占位符 5">
            <a:extLst>
              <a:ext uri="{FF2B5EF4-FFF2-40B4-BE49-F238E27FC236}">
                <a16:creationId xmlns:a16="http://schemas.microsoft.com/office/drawing/2014/main" id="{1AE19834-ADE8-4EB9-A4E7-A4F5ACA4BE0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F0B584-5D9F-4123-9178-C64462F7C9BF}"/>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205958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416E4-E3CC-4308-A602-DB69E560C75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636BA9-8DCC-430D-B8DF-BA0F83E0C13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E80B94-2F72-4126-927F-025567055C7B}"/>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5" name="页脚占位符 4">
            <a:extLst>
              <a:ext uri="{FF2B5EF4-FFF2-40B4-BE49-F238E27FC236}">
                <a16:creationId xmlns:a16="http://schemas.microsoft.com/office/drawing/2014/main" id="{A0D248B0-0CE7-4967-AE2C-75D351E963F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3B702A5-49C4-4D66-92AF-2C44A08BA7DA}"/>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372293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F43D91-BF1F-4FA8-A5DF-1CD8DDE8A39B}"/>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A19BCA-D27F-413B-8ED0-B0F4C09C8D18}"/>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EDA9E79-BB54-47E7-AC5A-AF4785CD3F06}"/>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5" name="页脚占位符 4">
            <a:extLst>
              <a:ext uri="{FF2B5EF4-FFF2-40B4-BE49-F238E27FC236}">
                <a16:creationId xmlns:a16="http://schemas.microsoft.com/office/drawing/2014/main" id="{5878EF6E-6C0C-49C8-A334-ADB09594AA6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D18F763-080A-4EAA-88AA-CC649D58FB55}"/>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177208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C6961A7-16FA-4109-86D3-EF267D85C1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p:blipFill>
        <p:spPr>
          <a:xfrm>
            <a:off x="-63501" y="0"/>
            <a:ext cx="4255933" cy="6858000"/>
          </a:xfrm>
          <a:prstGeom prst="rect">
            <a:avLst/>
          </a:prstGeom>
        </p:spPr>
      </p:pic>
      <p:sp>
        <p:nvSpPr>
          <p:cNvPr id="8" name="矩形 7">
            <a:extLst>
              <a:ext uri="{FF2B5EF4-FFF2-40B4-BE49-F238E27FC236}">
                <a16:creationId xmlns:a16="http://schemas.microsoft.com/office/drawing/2014/main" id="{16B73D80-151A-40BA-88B8-9944190DB71A}"/>
              </a:ext>
            </a:extLst>
          </p:cNvPr>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F2404BF-E59B-4EAE-85A0-C98934AF6577}"/>
              </a:ext>
            </a:extLst>
          </p:cNvPr>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a:extLst>
              <a:ext uri="{FF2B5EF4-FFF2-40B4-BE49-F238E27FC236}">
                <a16:creationId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72"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6501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631F9D89-9A64-46F8-84EA-BA5AB7228F82}"/>
              </a:ext>
            </a:extLst>
          </p:cNvPr>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E1E078C3-0529-4DB0-A058-C0150954EF8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p:blipFill>
        <p:spPr>
          <a:xfrm>
            <a:off x="0" y="1847850"/>
            <a:ext cx="12192000" cy="2990850"/>
          </a:xfrm>
          <a:prstGeom prst="rect">
            <a:avLst/>
          </a:prstGeom>
        </p:spPr>
      </p:pic>
      <p:pic>
        <p:nvPicPr>
          <p:cNvPr id="48" name="图片 47">
            <a:extLst>
              <a:ext uri="{FF2B5EF4-FFF2-40B4-BE49-F238E27FC236}">
                <a16:creationId xmlns:a16="http://schemas.microsoft.com/office/drawing/2014/main" id="{3EB6B554-533A-40D6-BAC1-10892DC40B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p:blipFill>
        <p:spPr>
          <a:xfrm>
            <a:off x="0" y="1878540"/>
            <a:ext cx="12192000" cy="2997201"/>
          </a:xfrm>
          <a:prstGeom prst="rect">
            <a:avLst/>
          </a:prstGeom>
        </p:spPr>
      </p:pic>
      <p:sp>
        <p:nvSpPr>
          <p:cNvPr id="49" name="矩形 48">
            <a:extLst>
              <a:ext uri="{FF2B5EF4-FFF2-40B4-BE49-F238E27FC236}">
                <a16:creationId xmlns:a16="http://schemas.microsoft.com/office/drawing/2014/main" id="{0AAF3282-2D2A-45B8-B25F-732B2ECCB95B}"/>
              </a:ext>
            </a:extLst>
          </p:cNvPr>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a:extLst>
              <a:ext uri="{FF2B5EF4-FFF2-40B4-BE49-F238E27FC236}">
                <a16:creationId xmlns:a16="http://schemas.microsoft.com/office/drawing/2014/main" id="{99E7A618-E1E5-4BF2-87EC-3B01A1B7E00F}"/>
              </a:ext>
            </a:extLst>
          </p:cNvPr>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a:extLst>
              <a:ext uri="{FF2B5EF4-FFF2-40B4-BE49-F238E27FC236}">
                <a16:creationId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114"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902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20240"/>
            <a:ext cx="375782" cy="381044"/>
            <a:chOff x="2571750" y="2347913"/>
            <a:chExt cx="2154238" cy="2184400"/>
          </a:xfrm>
          <a:solidFill>
            <a:srgbClr val="9C0C15"/>
          </a:solidFill>
        </p:grpSpPr>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extLst>
      <p:ext uri="{BB962C8B-B14F-4D97-AF65-F5344CB8AC3E}">
        <p14:creationId xmlns:p14="http://schemas.microsoft.com/office/powerpoint/2010/main" val="415240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0220325" y="512763"/>
            <a:ext cx="1239777" cy="388521"/>
            <a:chOff x="2571750" y="2305050"/>
            <a:chExt cx="7107238" cy="2227263"/>
          </a:xfrm>
          <a:solidFill>
            <a:srgbClr val="9C0C15"/>
          </a:solidFill>
        </p:grpSpPr>
        <p:sp>
          <p:nvSpPr>
            <p:cNvPr id="75" name="Freeform 5">
              <a:extLst>
                <a:ext uri="{FF2B5EF4-FFF2-40B4-BE49-F238E27FC236}">
                  <a16:creationId xmlns:a16="http://schemas.microsoft.com/office/drawing/2014/main" id="{D5B140D5-0441-4326-B0D1-F0EFED12DA8B}"/>
                </a:ext>
              </a:extLst>
            </p:cNvPr>
            <p:cNvSpPr>
              <a:spLocks/>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
              <a:extLst>
                <a:ext uri="{FF2B5EF4-FFF2-40B4-BE49-F238E27FC236}">
                  <a16:creationId xmlns:a16="http://schemas.microsoft.com/office/drawing/2014/main" id="{E3C743BE-9E41-4E09-A0DF-BF6FECEC56FD}"/>
                </a:ext>
              </a:extLst>
            </p:cNvPr>
            <p:cNvSpPr>
              <a:spLocks/>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
              <a:extLst>
                <a:ext uri="{FF2B5EF4-FFF2-40B4-BE49-F238E27FC236}">
                  <a16:creationId xmlns:a16="http://schemas.microsoft.com/office/drawing/2014/main" id="{1C80472B-A3D3-4807-B615-4BF52C038962}"/>
                </a:ext>
              </a:extLst>
            </p:cNvPr>
            <p:cNvSpPr>
              <a:spLocks/>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a:extLst>
                <a:ext uri="{FF2B5EF4-FFF2-40B4-BE49-F238E27FC236}">
                  <a16:creationId xmlns:a16="http://schemas.microsoft.com/office/drawing/2014/main" id="{4E9BC148-7F53-4E96-8352-FBBC50397CE5}"/>
                </a:ext>
              </a:extLst>
            </p:cNvPr>
            <p:cNvSpPr>
              <a:spLocks/>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9">
              <a:extLst>
                <a:ext uri="{FF2B5EF4-FFF2-40B4-BE49-F238E27FC236}">
                  <a16:creationId xmlns:a16="http://schemas.microsoft.com/office/drawing/2014/main" id="{E29F66A1-7612-460B-A14F-016072CC752A}"/>
                </a:ext>
              </a:extLst>
            </p:cNvPr>
            <p:cNvSpPr>
              <a:spLocks/>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0">
              <a:extLst>
                <a:ext uri="{FF2B5EF4-FFF2-40B4-BE49-F238E27FC236}">
                  <a16:creationId xmlns:a16="http://schemas.microsoft.com/office/drawing/2014/main" id="{E7D57963-9CBC-41A1-87B6-089A6D6A5FD9}"/>
                </a:ext>
              </a:extLst>
            </p:cNvPr>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1">
              <a:extLst>
                <a:ext uri="{FF2B5EF4-FFF2-40B4-BE49-F238E27FC236}">
                  <a16:creationId xmlns:a16="http://schemas.microsoft.com/office/drawing/2014/main" id="{9F6842B8-022E-49A0-97A8-15A2B8A28482}"/>
                </a:ext>
              </a:extLst>
            </p:cNvPr>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2">
              <a:extLst>
                <a:ext uri="{FF2B5EF4-FFF2-40B4-BE49-F238E27FC236}">
                  <a16:creationId xmlns:a16="http://schemas.microsoft.com/office/drawing/2014/main" id="{5585EEBB-84A0-4BD8-88DB-AF713132A6D0}"/>
                </a:ext>
              </a:extLst>
            </p:cNvPr>
            <p:cNvSpPr>
              <a:spLocks/>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3">
              <a:extLst>
                <a:ext uri="{FF2B5EF4-FFF2-40B4-BE49-F238E27FC236}">
                  <a16:creationId xmlns:a16="http://schemas.microsoft.com/office/drawing/2014/main" id="{D3AB5279-7458-435D-8E2E-7A470174CC34}"/>
                </a:ext>
              </a:extLst>
            </p:cNvPr>
            <p:cNvSpPr>
              <a:spLocks/>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
              <a:extLst>
                <a:ext uri="{FF2B5EF4-FFF2-40B4-BE49-F238E27FC236}">
                  <a16:creationId xmlns:a16="http://schemas.microsoft.com/office/drawing/2014/main" id="{65DE25A4-C957-40A4-8283-00F0AAB158EE}"/>
                </a:ext>
              </a:extLst>
            </p:cNvPr>
            <p:cNvSpPr>
              <a:spLocks/>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5">
              <a:extLst>
                <a:ext uri="{FF2B5EF4-FFF2-40B4-BE49-F238E27FC236}">
                  <a16:creationId xmlns:a16="http://schemas.microsoft.com/office/drawing/2014/main" id="{1F11EF04-5058-4769-984A-3F85873CBE8E}"/>
                </a:ext>
              </a:extLst>
            </p:cNvPr>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6">
              <a:extLst>
                <a:ext uri="{FF2B5EF4-FFF2-40B4-BE49-F238E27FC236}">
                  <a16:creationId xmlns:a16="http://schemas.microsoft.com/office/drawing/2014/main" id="{EAAA363D-B8D5-4210-8DC2-F99FA627587E}"/>
                </a:ext>
              </a:extLst>
            </p:cNvPr>
            <p:cNvSpPr>
              <a:spLocks/>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7">
              <a:extLst>
                <a:ext uri="{FF2B5EF4-FFF2-40B4-BE49-F238E27FC236}">
                  <a16:creationId xmlns:a16="http://schemas.microsoft.com/office/drawing/2014/main" id="{15A4C99A-158D-4153-811C-2D9D62484EFC}"/>
                </a:ext>
              </a:extLst>
            </p:cNvPr>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8">
              <a:extLst>
                <a:ext uri="{FF2B5EF4-FFF2-40B4-BE49-F238E27FC236}">
                  <a16:creationId xmlns:a16="http://schemas.microsoft.com/office/drawing/2014/main" id="{9C43FE60-192E-4560-B706-1900C6265000}"/>
                </a:ext>
              </a:extLst>
            </p:cNvPr>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9">
              <a:extLst>
                <a:ext uri="{FF2B5EF4-FFF2-40B4-BE49-F238E27FC236}">
                  <a16:creationId xmlns:a16="http://schemas.microsoft.com/office/drawing/2014/main" id="{00DB79E2-905B-4E75-9270-CAFD96659DC1}"/>
                </a:ext>
              </a:extLst>
            </p:cNvPr>
            <p:cNvSpPr>
              <a:spLocks/>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0">
              <a:extLst>
                <a:ext uri="{FF2B5EF4-FFF2-40B4-BE49-F238E27FC236}">
                  <a16:creationId xmlns:a16="http://schemas.microsoft.com/office/drawing/2014/main" id="{783950ED-CA2D-4553-8661-F741C883BD21}"/>
                </a:ext>
              </a:extLst>
            </p:cNvPr>
            <p:cNvSpPr>
              <a:spLocks/>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1">
              <a:extLst>
                <a:ext uri="{FF2B5EF4-FFF2-40B4-BE49-F238E27FC236}">
                  <a16:creationId xmlns:a16="http://schemas.microsoft.com/office/drawing/2014/main" id="{C8862D94-F330-4239-81FE-B1C3AA06F1D3}"/>
                </a:ext>
              </a:extLst>
            </p:cNvPr>
            <p:cNvSpPr>
              <a:spLocks/>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2">
              <a:extLst>
                <a:ext uri="{FF2B5EF4-FFF2-40B4-BE49-F238E27FC236}">
                  <a16:creationId xmlns:a16="http://schemas.microsoft.com/office/drawing/2014/main" id="{C2EA77E4-2276-4CC6-BCB6-21BE3C98211F}"/>
                </a:ext>
              </a:extLst>
            </p:cNvPr>
            <p:cNvSpPr>
              <a:spLocks/>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3">
              <a:extLst>
                <a:ext uri="{FF2B5EF4-FFF2-40B4-BE49-F238E27FC236}">
                  <a16:creationId xmlns:a16="http://schemas.microsoft.com/office/drawing/2014/main" id="{9B8142B6-00C1-4739-8402-4D04DEE2B30E}"/>
                </a:ext>
              </a:extLst>
            </p:cNvPr>
            <p:cNvSpPr>
              <a:spLocks/>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4">
              <a:extLst>
                <a:ext uri="{FF2B5EF4-FFF2-40B4-BE49-F238E27FC236}">
                  <a16:creationId xmlns:a16="http://schemas.microsoft.com/office/drawing/2014/main" id="{8DF1F074-65FB-4F9F-AB73-800F60279615}"/>
                </a:ext>
              </a:extLst>
            </p:cNvPr>
            <p:cNvSpPr>
              <a:spLocks/>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5">
              <a:extLst>
                <a:ext uri="{FF2B5EF4-FFF2-40B4-BE49-F238E27FC236}">
                  <a16:creationId xmlns:a16="http://schemas.microsoft.com/office/drawing/2014/main" id="{7FD54F40-D63A-4FBE-80F1-8955CF8C04D4}"/>
                </a:ext>
              </a:extLst>
            </p:cNvPr>
            <p:cNvSpPr>
              <a:spLocks/>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6">
              <a:extLst>
                <a:ext uri="{FF2B5EF4-FFF2-40B4-BE49-F238E27FC236}">
                  <a16:creationId xmlns:a16="http://schemas.microsoft.com/office/drawing/2014/main" id="{92FDB84E-15D6-40F7-A9F4-37DC4092CBCB}"/>
                </a:ext>
              </a:extLst>
            </p:cNvPr>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7">
              <a:extLst>
                <a:ext uri="{FF2B5EF4-FFF2-40B4-BE49-F238E27FC236}">
                  <a16:creationId xmlns:a16="http://schemas.microsoft.com/office/drawing/2014/main" id="{B82979B8-58AE-4913-BB0D-86F8F9A25358}"/>
                </a:ext>
              </a:extLst>
            </p:cNvPr>
            <p:cNvSpPr>
              <a:spLocks/>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
              <a:extLst>
                <a:ext uri="{FF2B5EF4-FFF2-40B4-BE49-F238E27FC236}">
                  <a16:creationId xmlns:a16="http://schemas.microsoft.com/office/drawing/2014/main" id="{F5BC30C9-FAE1-4E4A-BB68-4392AA903DBA}"/>
                </a:ext>
              </a:extLst>
            </p:cNvPr>
            <p:cNvSpPr>
              <a:spLocks/>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9">
              <a:extLst>
                <a:ext uri="{FF2B5EF4-FFF2-40B4-BE49-F238E27FC236}">
                  <a16:creationId xmlns:a16="http://schemas.microsoft.com/office/drawing/2014/main" id="{9B2EC1DC-DCCA-4044-895D-FEE37C8D370E}"/>
                </a:ext>
              </a:extLst>
            </p:cNvPr>
            <p:cNvSpPr>
              <a:spLocks/>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0">
              <a:extLst>
                <a:ext uri="{FF2B5EF4-FFF2-40B4-BE49-F238E27FC236}">
                  <a16:creationId xmlns:a16="http://schemas.microsoft.com/office/drawing/2014/main" id="{D279DFC1-2753-47FD-9E34-F9F027C75F64}"/>
                </a:ext>
              </a:extLst>
            </p:cNvPr>
            <p:cNvSpPr>
              <a:spLocks/>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4" name="矩形 63">
            <a:extLst>
              <a:ext uri="{FF2B5EF4-FFF2-40B4-BE49-F238E27FC236}">
                <a16:creationId xmlns:a16="http://schemas.microsoft.com/office/drawing/2014/main" id="{56ACFEBB-F801-4F85-AB7B-884464C54E41}"/>
              </a:ext>
            </a:extLst>
          </p:cNvPr>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F7F7F"/>
              </a:solidFill>
              <a:effectLst/>
              <a:uLnTx/>
              <a:uFillTx/>
              <a:latin typeface="等线" panose="020F0502020204030204"/>
              <a:ea typeface="等线" panose="02010600030101010101" pitchFamily="2" charset="-122"/>
              <a:cs typeface="+mn-cs"/>
            </a:endParaRPr>
          </a:p>
        </p:txBody>
      </p:sp>
      <p:sp>
        <p:nvSpPr>
          <p:cNvPr id="71" name="图片占位符 70">
            <a:extLst>
              <a:ext uri="{FF2B5EF4-FFF2-40B4-BE49-F238E27FC236}">
                <a16:creationId xmlns:a16="http://schemas.microsoft.com/office/drawing/2014/main" id="{1ECC2C76-190F-4A87-973F-505F1BFE88AC}"/>
              </a:ext>
            </a:extLst>
          </p:cNvPr>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8023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a:extLst>
              <a:ext uri="{FF2B5EF4-FFF2-40B4-BE49-F238E27FC236}">
                <a16:creationId xmlns:a16="http://schemas.microsoft.com/office/drawing/2014/main" id="{14C5E2D4-C896-4758-995B-2BA6E02EEA30}"/>
              </a:ext>
            </a:extLst>
          </p:cNvPr>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a:extLst>
              <a:ext uri="{FF2B5EF4-FFF2-40B4-BE49-F238E27FC236}">
                <a16:creationId xmlns:a16="http://schemas.microsoft.com/office/drawing/2014/main" id="{4D50D68E-F87D-4CF0-ADC7-7B4264D1CD81}"/>
              </a:ext>
            </a:extLst>
          </p:cNvPr>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a:extLst>
              <a:ext uri="{FF2B5EF4-FFF2-40B4-BE49-F238E27FC236}">
                <a16:creationId xmlns:a16="http://schemas.microsoft.com/office/drawing/2014/main" id="{3BD13645-7C9C-45CD-990C-83884253DE5C}"/>
              </a:ext>
            </a:extLst>
          </p:cNvPr>
          <p:cNvSpPr>
            <a:spLocks noGrp="1"/>
          </p:cNvSpPr>
          <p:nvPr>
            <p:ph type="body" sz="quarter" idx="10"/>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a:extLst>
              <a:ext uri="{FF2B5EF4-FFF2-40B4-BE49-F238E27FC236}">
                <a16:creationId xmlns:a16="http://schemas.microsoft.com/office/drawing/2014/main" id="{37FD5489-9E2B-4737-A0F1-D852CEB468D5}"/>
              </a:ext>
            </a:extLst>
          </p:cNvPr>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5C13A1F2-E32D-4CE9-8A59-A6844942CFB0}"/>
              </a:ext>
            </a:extLst>
          </p:cNvPr>
          <p:cNvGrpSpPr/>
          <p:nvPr userDrawn="1"/>
        </p:nvGrpSpPr>
        <p:grpSpPr>
          <a:xfrm>
            <a:off x="11320342" y="336984"/>
            <a:ext cx="375782" cy="381044"/>
            <a:chOff x="2571750" y="2347913"/>
            <a:chExt cx="2154238" cy="2184400"/>
          </a:xfrm>
          <a:solidFill>
            <a:srgbClr val="9C0C15"/>
          </a:solidFill>
        </p:grpSpPr>
        <p:sp>
          <p:nvSpPr>
            <p:cNvPr id="68"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791657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a:extLst>
              <a:ext uri="{FF2B5EF4-FFF2-40B4-BE49-F238E27FC236}">
                <a16:creationId xmlns:a16="http://schemas.microsoft.com/office/drawing/2014/main" id="{D41F61D6-8CE6-420F-ADB5-8A7F3E86C70B}"/>
              </a:ext>
            </a:extLst>
          </p:cNvPr>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a:extLst>
              <a:ext uri="{FF2B5EF4-FFF2-40B4-BE49-F238E27FC236}">
                <a16:creationId xmlns:a16="http://schemas.microsoft.com/office/drawing/2014/main" id="{5C13A1F2-E32D-4CE9-8A59-A6844942CFB0}"/>
              </a:ext>
            </a:extLst>
          </p:cNvPr>
          <p:cNvGrpSpPr/>
          <p:nvPr userDrawn="1"/>
        </p:nvGrpSpPr>
        <p:grpSpPr>
          <a:xfrm>
            <a:off x="10560231" y="428430"/>
            <a:ext cx="375782" cy="381044"/>
            <a:chOff x="2571750" y="2347913"/>
            <a:chExt cx="2154238" cy="2184400"/>
          </a:xfrm>
          <a:solidFill>
            <a:srgbClr val="9C0C15"/>
          </a:solidFill>
        </p:grpSpPr>
        <p:sp>
          <p:nvSpPr>
            <p:cNvPr id="66"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6890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a:extLst>
              <a:ext uri="{FF2B5EF4-FFF2-40B4-BE49-F238E27FC236}">
                <a16:creationId xmlns:a16="http://schemas.microsoft.com/office/drawing/2014/main" id="{E3F68AF8-F99F-4DE7-9D66-9103E8ABB422}"/>
              </a:ext>
            </a:extLst>
          </p:cNvPr>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3DA5BFEA-EFB7-4841-97F1-6EE489223EE2}"/>
              </a:ext>
            </a:extLst>
          </p:cNvPr>
          <p:cNvGrpSpPr/>
          <p:nvPr userDrawn="1"/>
        </p:nvGrpSpPr>
        <p:grpSpPr>
          <a:xfrm>
            <a:off x="242426" y="663990"/>
            <a:ext cx="434926" cy="434926"/>
            <a:chOff x="226124" y="563587"/>
            <a:chExt cx="434926" cy="434926"/>
          </a:xfrm>
        </p:grpSpPr>
        <p:sp>
          <p:nvSpPr>
            <p:cNvPr id="71" name="椭圆 70">
              <a:extLst>
                <a:ext uri="{FF2B5EF4-FFF2-40B4-BE49-F238E27FC236}">
                  <a16:creationId xmlns:a16="http://schemas.microsoft.com/office/drawing/2014/main" id="{3A02331E-D503-4223-9DD1-93E7AED3FDC0}"/>
                </a:ext>
              </a:extLst>
            </p:cNvPr>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a:extLst>
                <a:ext uri="{FF2B5EF4-FFF2-40B4-BE49-F238E27FC236}">
                  <a16:creationId xmlns:a16="http://schemas.microsoft.com/office/drawing/2014/main" id="{2F68A857-DB8D-49F8-B696-84346B64EB16}"/>
                </a:ext>
              </a:extLst>
            </p:cNvPr>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文本占位符 2">
            <a:extLst>
              <a:ext uri="{FF2B5EF4-FFF2-40B4-BE49-F238E27FC236}">
                <a16:creationId xmlns:a16="http://schemas.microsoft.com/office/drawing/2014/main" id="{1BC7A8CE-7FC2-4F62-AF23-FB6918C5FF26}"/>
              </a:ext>
            </a:extLst>
          </p:cNvPr>
          <p:cNvSpPr>
            <a:spLocks noGrp="1"/>
          </p:cNvSpPr>
          <p:nvPr>
            <p:ph type="body" sz="quarter" idx="10"/>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a:extLst>
              <a:ext uri="{FF2B5EF4-FFF2-40B4-BE49-F238E27FC236}">
                <a16:creationId xmlns:a16="http://schemas.microsoft.com/office/drawing/2014/main" id="{7578F385-10BB-45DE-89F6-A7277CE3A044}"/>
              </a:ext>
            </a:extLst>
          </p:cNvPr>
          <p:cNvSpPr>
            <a:spLocks noGrp="1"/>
          </p:cNvSpPr>
          <p:nvPr>
            <p:ph type="body" sz="quarter" idx="1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a:extLst>
              <a:ext uri="{FF2B5EF4-FFF2-40B4-BE49-F238E27FC236}">
                <a16:creationId xmlns:a16="http://schemas.microsoft.com/office/drawing/2014/main" id="{5C13A1F2-E32D-4CE9-8A59-A6844942CFB0}"/>
              </a:ext>
            </a:extLst>
          </p:cNvPr>
          <p:cNvGrpSpPr/>
          <p:nvPr userDrawn="1"/>
        </p:nvGrpSpPr>
        <p:grpSpPr>
          <a:xfrm>
            <a:off x="11240170" y="330679"/>
            <a:ext cx="375782" cy="381044"/>
            <a:chOff x="2571750" y="2347913"/>
            <a:chExt cx="2154238" cy="2184400"/>
          </a:xfrm>
          <a:solidFill>
            <a:srgbClr val="9C0C15"/>
          </a:solidFill>
        </p:grpSpPr>
        <p:sp>
          <p:nvSpPr>
            <p:cNvPr id="75" name="Freeform 31">
              <a:extLst>
                <a:ext uri="{FF2B5EF4-FFF2-40B4-BE49-F238E27FC236}">
                  <a16:creationId xmlns:a16="http://schemas.microsoft.com/office/drawing/2014/main" id="{3B149F22-506A-488C-9AFC-DEFE68B62906}"/>
                </a:ext>
              </a:extLst>
            </p:cNvPr>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2">
              <a:extLst>
                <a:ext uri="{FF2B5EF4-FFF2-40B4-BE49-F238E27FC236}">
                  <a16:creationId xmlns:a16="http://schemas.microsoft.com/office/drawing/2014/main" id="{55451982-94AF-4A0F-8BC2-D2B2CEB74CAB}"/>
                </a:ext>
              </a:extLst>
            </p:cNvPr>
            <p:cNvSpPr>
              <a:spLocks/>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3">
              <a:extLst>
                <a:ext uri="{FF2B5EF4-FFF2-40B4-BE49-F238E27FC236}">
                  <a16:creationId xmlns:a16="http://schemas.microsoft.com/office/drawing/2014/main" id="{1DCE8482-02B9-4841-AB57-EF426B6A98CE}"/>
                </a:ext>
              </a:extLst>
            </p:cNvPr>
            <p:cNvSpPr>
              <a:spLocks/>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4">
              <a:extLst>
                <a:ext uri="{FF2B5EF4-FFF2-40B4-BE49-F238E27FC236}">
                  <a16:creationId xmlns:a16="http://schemas.microsoft.com/office/drawing/2014/main" id="{CA242B51-1A9B-4C01-B31B-E8661DE2A4E6}"/>
                </a:ext>
              </a:extLst>
            </p:cNvPr>
            <p:cNvSpPr>
              <a:spLocks/>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5">
              <a:extLst>
                <a:ext uri="{FF2B5EF4-FFF2-40B4-BE49-F238E27FC236}">
                  <a16:creationId xmlns:a16="http://schemas.microsoft.com/office/drawing/2014/main" id="{97911E67-5788-4800-B0FF-06380530D926}"/>
                </a:ext>
              </a:extLst>
            </p:cNvPr>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6">
              <a:extLst>
                <a:ext uri="{FF2B5EF4-FFF2-40B4-BE49-F238E27FC236}">
                  <a16:creationId xmlns:a16="http://schemas.microsoft.com/office/drawing/2014/main" id="{688693C4-557C-4BDD-AD00-974ED4963197}"/>
                </a:ext>
              </a:extLst>
            </p:cNvPr>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7">
              <a:extLst>
                <a:ext uri="{FF2B5EF4-FFF2-40B4-BE49-F238E27FC236}">
                  <a16:creationId xmlns:a16="http://schemas.microsoft.com/office/drawing/2014/main" id="{D65E6524-A31E-4A9A-89C7-E6DE7837075B}"/>
                </a:ext>
              </a:extLst>
            </p:cNvPr>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8">
              <a:extLst>
                <a:ext uri="{FF2B5EF4-FFF2-40B4-BE49-F238E27FC236}">
                  <a16:creationId xmlns:a16="http://schemas.microsoft.com/office/drawing/2014/main" id="{D2D9C065-882D-469A-8734-1FF7DC36C55F}"/>
                </a:ext>
              </a:extLst>
            </p:cNvPr>
            <p:cNvSpPr>
              <a:spLocks/>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9">
              <a:extLst>
                <a:ext uri="{FF2B5EF4-FFF2-40B4-BE49-F238E27FC236}">
                  <a16:creationId xmlns:a16="http://schemas.microsoft.com/office/drawing/2014/main" id="{789F8EFA-0E88-4CED-920D-3AA098E226A0}"/>
                </a:ext>
              </a:extLst>
            </p:cNvPr>
            <p:cNvSpPr>
              <a:spLocks/>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0">
              <a:extLst>
                <a:ext uri="{FF2B5EF4-FFF2-40B4-BE49-F238E27FC236}">
                  <a16:creationId xmlns:a16="http://schemas.microsoft.com/office/drawing/2014/main" id="{C1D06CA3-F02A-46B1-BB8E-BD1FC65A4378}"/>
                </a:ext>
              </a:extLst>
            </p:cNvPr>
            <p:cNvSpPr>
              <a:spLocks/>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1">
              <a:extLst>
                <a:ext uri="{FF2B5EF4-FFF2-40B4-BE49-F238E27FC236}">
                  <a16:creationId xmlns:a16="http://schemas.microsoft.com/office/drawing/2014/main" id="{DCA31063-378A-43F0-8ED8-A681C0CB7C29}"/>
                </a:ext>
              </a:extLst>
            </p:cNvPr>
            <p:cNvSpPr>
              <a:spLocks/>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2">
              <a:extLst>
                <a:ext uri="{FF2B5EF4-FFF2-40B4-BE49-F238E27FC236}">
                  <a16:creationId xmlns:a16="http://schemas.microsoft.com/office/drawing/2014/main" id="{8ACF643C-9EE0-467A-8550-EBB8C849081A}"/>
                </a:ext>
              </a:extLst>
            </p:cNvPr>
            <p:cNvSpPr>
              <a:spLocks/>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3">
              <a:extLst>
                <a:ext uri="{FF2B5EF4-FFF2-40B4-BE49-F238E27FC236}">
                  <a16:creationId xmlns:a16="http://schemas.microsoft.com/office/drawing/2014/main" id="{8948F0EE-D9DC-4C8D-9ED8-6C00ADC1055A}"/>
                </a:ext>
              </a:extLst>
            </p:cNvPr>
            <p:cNvSpPr>
              <a:spLocks/>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4">
              <a:extLst>
                <a:ext uri="{FF2B5EF4-FFF2-40B4-BE49-F238E27FC236}">
                  <a16:creationId xmlns:a16="http://schemas.microsoft.com/office/drawing/2014/main" id="{A05C7771-FDBD-43FB-AB18-A6EEC2043CCD}"/>
                </a:ext>
              </a:extLst>
            </p:cNvPr>
            <p:cNvSpPr>
              <a:spLocks/>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5">
              <a:extLst>
                <a:ext uri="{FF2B5EF4-FFF2-40B4-BE49-F238E27FC236}">
                  <a16:creationId xmlns:a16="http://schemas.microsoft.com/office/drawing/2014/main" id="{496F76C8-E175-4C5B-AD50-DCD5ECDF7A1E}"/>
                </a:ext>
              </a:extLst>
            </p:cNvPr>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6">
              <a:extLst>
                <a:ext uri="{FF2B5EF4-FFF2-40B4-BE49-F238E27FC236}">
                  <a16:creationId xmlns:a16="http://schemas.microsoft.com/office/drawing/2014/main" id="{C864F9C1-C3CF-4B25-8A24-CFC984236990}"/>
                </a:ext>
              </a:extLst>
            </p:cNvPr>
            <p:cNvSpPr>
              <a:spLocks/>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7">
              <a:extLst>
                <a:ext uri="{FF2B5EF4-FFF2-40B4-BE49-F238E27FC236}">
                  <a16:creationId xmlns:a16="http://schemas.microsoft.com/office/drawing/2014/main" id="{7D057D60-4E4E-4C80-851E-36CFACF69269}"/>
                </a:ext>
              </a:extLst>
            </p:cNvPr>
            <p:cNvSpPr>
              <a:spLocks/>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8">
              <a:extLst>
                <a:ext uri="{FF2B5EF4-FFF2-40B4-BE49-F238E27FC236}">
                  <a16:creationId xmlns:a16="http://schemas.microsoft.com/office/drawing/2014/main" id="{F9CE7757-27EB-41F2-A14E-24D1D1AF63D1}"/>
                </a:ext>
              </a:extLst>
            </p:cNvPr>
            <p:cNvSpPr>
              <a:spLocks/>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9">
              <a:extLst>
                <a:ext uri="{FF2B5EF4-FFF2-40B4-BE49-F238E27FC236}">
                  <a16:creationId xmlns:a16="http://schemas.microsoft.com/office/drawing/2014/main" id="{AB738092-0900-4D95-83FD-921DC4E08D2F}"/>
                </a:ext>
              </a:extLst>
            </p:cNvPr>
            <p:cNvSpPr>
              <a:spLocks/>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0">
              <a:extLst>
                <a:ext uri="{FF2B5EF4-FFF2-40B4-BE49-F238E27FC236}">
                  <a16:creationId xmlns:a16="http://schemas.microsoft.com/office/drawing/2014/main" id="{69E05406-F8B4-465C-AF39-49BD9B765EB6}"/>
                </a:ext>
              </a:extLst>
            </p:cNvPr>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1">
              <a:extLst>
                <a:ext uri="{FF2B5EF4-FFF2-40B4-BE49-F238E27FC236}">
                  <a16:creationId xmlns:a16="http://schemas.microsoft.com/office/drawing/2014/main" id="{CF5D7AC6-46F6-4FC1-8A19-C13DA8CC3D78}"/>
                </a:ext>
              </a:extLst>
            </p:cNvPr>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2">
              <a:extLst>
                <a:ext uri="{FF2B5EF4-FFF2-40B4-BE49-F238E27FC236}">
                  <a16:creationId xmlns:a16="http://schemas.microsoft.com/office/drawing/2014/main" id="{A62C4A24-0109-4799-A0C7-A768D6415641}"/>
                </a:ext>
              </a:extLst>
            </p:cNvPr>
            <p:cNvSpPr>
              <a:spLocks/>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3">
              <a:extLst>
                <a:ext uri="{FF2B5EF4-FFF2-40B4-BE49-F238E27FC236}">
                  <a16:creationId xmlns:a16="http://schemas.microsoft.com/office/drawing/2014/main" id="{951ED3D8-581B-42FE-A804-EF3B4785BE13}"/>
                </a:ext>
              </a:extLst>
            </p:cNvPr>
            <p:cNvSpPr>
              <a:spLocks/>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4">
              <a:extLst>
                <a:ext uri="{FF2B5EF4-FFF2-40B4-BE49-F238E27FC236}">
                  <a16:creationId xmlns:a16="http://schemas.microsoft.com/office/drawing/2014/main" id="{97FA08EA-4AE5-4534-BA80-D08E497C8141}"/>
                </a:ext>
              </a:extLst>
            </p:cNvPr>
            <p:cNvSpPr>
              <a:spLocks/>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5">
              <a:extLst>
                <a:ext uri="{FF2B5EF4-FFF2-40B4-BE49-F238E27FC236}">
                  <a16:creationId xmlns:a16="http://schemas.microsoft.com/office/drawing/2014/main" id="{2D961C79-066A-4CA7-88D5-413885F7ADE2}"/>
                </a:ext>
              </a:extLst>
            </p:cNvPr>
            <p:cNvSpPr>
              <a:spLocks/>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6">
              <a:extLst>
                <a:ext uri="{FF2B5EF4-FFF2-40B4-BE49-F238E27FC236}">
                  <a16:creationId xmlns:a16="http://schemas.microsoft.com/office/drawing/2014/main" id="{FDD57662-861F-4FFE-8594-8590E5B3B700}"/>
                </a:ext>
              </a:extLst>
            </p:cNvPr>
            <p:cNvSpPr>
              <a:spLocks/>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7">
              <a:extLst>
                <a:ext uri="{FF2B5EF4-FFF2-40B4-BE49-F238E27FC236}">
                  <a16:creationId xmlns:a16="http://schemas.microsoft.com/office/drawing/2014/main" id="{30C3DA01-D472-465A-A1A1-C1993CB15A5A}"/>
                </a:ext>
              </a:extLst>
            </p:cNvPr>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8">
              <a:extLst>
                <a:ext uri="{FF2B5EF4-FFF2-40B4-BE49-F238E27FC236}">
                  <a16:creationId xmlns:a16="http://schemas.microsoft.com/office/drawing/2014/main" id="{71CBB9D0-BC97-4AA6-95E5-C045EF5334DB}"/>
                </a:ext>
              </a:extLst>
            </p:cNvPr>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9">
              <a:extLst>
                <a:ext uri="{FF2B5EF4-FFF2-40B4-BE49-F238E27FC236}">
                  <a16:creationId xmlns:a16="http://schemas.microsoft.com/office/drawing/2014/main" id="{DDB3FC1E-7769-489D-B88E-AFBF5733AA7C}"/>
                </a:ext>
              </a:extLst>
            </p:cNvPr>
            <p:cNvSpPr>
              <a:spLocks/>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60">
              <a:extLst>
                <a:ext uri="{FF2B5EF4-FFF2-40B4-BE49-F238E27FC236}">
                  <a16:creationId xmlns:a16="http://schemas.microsoft.com/office/drawing/2014/main" id="{4D3F0C89-D608-47E0-850C-5A7DF2AF867E}"/>
                </a:ext>
              </a:extLst>
            </p:cNvPr>
            <p:cNvSpPr>
              <a:spLocks/>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61">
              <a:extLst>
                <a:ext uri="{FF2B5EF4-FFF2-40B4-BE49-F238E27FC236}">
                  <a16:creationId xmlns:a16="http://schemas.microsoft.com/office/drawing/2014/main" id="{756F544C-295A-493E-9FD0-5AC283E72366}"/>
                </a:ext>
              </a:extLst>
            </p:cNvPr>
            <p:cNvSpPr>
              <a:spLocks/>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62">
              <a:extLst>
                <a:ext uri="{FF2B5EF4-FFF2-40B4-BE49-F238E27FC236}">
                  <a16:creationId xmlns:a16="http://schemas.microsoft.com/office/drawing/2014/main" id="{D180852A-2E8F-4EA4-9A18-E99FD5A8C428}"/>
                </a:ext>
              </a:extLst>
            </p:cNvPr>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3">
              <a:extLst>
                <a:ext uri="{FF2B5EF4-FFF2-40B4-BE49-F238E27FC236}">
                  <a16:creationId xmlns:a16="http://schemas.microsoft.com/office/drawing/2014/main" id="{1F3BE8F9-B1EA-4C65-8AAC-C6EDCC523EE0}"/>
                </a:ext>
              </a:extLst>
            </p:cNvPr>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01944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71CD-B2A5-48B8-A5D8-BA8BACC5FF8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D59C54-DC41-4B74-A2F8-7D251DFFEC25}"/>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DC6E34D-DEC9-4B69-B5A8-8D485DA100AC}"/>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B6A4B35-FF9B-45BF-A693-9630C87D92C2}"/>
              </a:ext>
            </a:extLst>
          </p:cNvPr>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pPr/>
              <a:t>2024/12/24</a:t>
            </a:fld>
            <a:endParaRPr lang="zh-CN" altLang="en-US"/>
          </a:p>
        </p:txBody>
      </p:sp>
      <p:sp>
        <p:nvSpPr>
          <p:cNvPr id="6" name="页脚占位符 5">
            <a:extLst>
              <a:ext uri="{FF2B5EF4-FFF2-40B4-BE49-F238E27FC236}">
                <a16:creationId xmlns:a16="http://schemas.microsoft.com/office/drawing/2014/main" id="{48DEBBC0-6F92-4E88-87CF-29FB3E6CD2B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11C3B8-C895-4B46-9F4F-29FD124416A9}"/>
              </a:ext>
            </a:extLst>
          </p:cNvPr>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pPr/>
              <a:t>‹#›</a:t>
            </a:fld>
            <a:endParaRPr lang="zh-CN" altLang="en-US"/>
          </a:p>
        </p:txBody>
      </p:sp>
    </p:spTree>
    <p:extLst>
      <p:ext uri="{BB962C8B-B14F-4D97-AF65-F5344CB8AC3E}">
        <p14:creationId xmlns:p14="http://schemas.microsoft.com/office/powerpoint/2010/main" val="23549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582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1F66BC1-B0D4-4498-9704-04A67CAEBEAA}"/>
              </a:ext>
            </a:extLst>
          </p:cNvPr>
          <p:cNvSpPr txBox="1"/>
          <p:nvPr/>
        </p:nvSpPr>
        <p:spPr>
          <a:xfrm>
            <a:off x="810555" y="2046678"/>
            <a:ext cx="1081146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FFFFFF"/>
                </a:solidFill>
                <a:latin typeface="微软雅黑" panose="020B0503020204020204" pitchFamily="34" charset="-122"/>
                <a:ea typeface="微软雅黑" panose="020B0503020204020204" pitchFamily="34" charset="-122"/>
              </a:rPr>
              <a:t>4.</a:t>
            </a:r>
            <a:r>
              <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Translation of Words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FB9A2D60-992A-4FA5-A92E-C697E4978FCF}"/>
              </a:ext>
            </a:extLst>
          </p:cNvPr>
          <p:cNvSpPr txBox="1"/>
          <p:nvPr/>
        </p:nvSpPr>
        <p:spPr>
          <a:xfrm>
            <a:off x="4429313" y="5290611"/>
            <a:ext cx="7033902" cy="473143"/>
          </a:xfrm>
          <a:prstGeom prst="rect">
            <a:avLst/>
          </a:prstGeom>
          <a:noFill/>
        </p:spPr>
        <p:txBody>
          <a:bodyPr wrap="square" rtlCol="0">
            <a:spAutoFit/>
          </a:bodyPr>
          <a:lstStyle/>
          <a:p>
            <a:pPr marL="0" marR="0" lvl="0" indent="0" algn="r" defTabSz="914400" rtl="0" eaLnBrk="1" fontAlgn="auto" latinLnBrk="0" hangingPunct="1">
              <a:lnSpc>
                <a:spcPts val="3200"/>
              </a:lnSpc>
              <a:spcBef>
                <a:spcPts val="600"/>
              </a:spcBef>
              <a:spcAft>
                <a:spcPts val="1200"/>
              </a:spcAft>
              <a:buClrTx/>
              <a:buSzTx/>
              <a:buFontTx/>
              <a:buNone/>
              <a:tabLst/>
              <a:defRPr/>
            </a:pPr>
            <a:endParaRPr kumimoji="0" lang="en-US" altLang="zh-CN" sz="24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515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one 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lvl="0" algn="just">
              <a:lnSpc>
                <a:spcPct val="150000"/>
              </a:lnSpc>
            </a:pPr>
            <a:r>
              <a:rPr lang="en-US" altLang="zh-CN" sz="2800" b="1" dirty="0">
                <a:solidFill>
                  <a:srgbClr val="F29000"/>
                </a:solidFill>
              </a:rPr>
              <a:t>2. Non-Technical Words</a:t>
            </a:r>
          </a:p>
          <a:p>
            <a:pPr lvl="0"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2.1 To distinguish the parts of speech</a:t>
            </a:r>
          </a:p>
          <a:p>
            <a:pPr lvl="0" algn="just">
              <a:lnSpc>
                <a:spcPct val="120000"/>
              </a:lnSpc>
            </a:pPr>
            <a:r>
              <a:rPr lang="en-US" altLang="zh-CN" sz="2800" b="1" dirty="0">
                <a:solidFill>
                  <a:schemeClr val="accent1"/>
                </a:solidFill>
                <a:latin typeface="Arial" panose="020B0604020202020204" pitchFamily="34" charset="0"/>
                <a:cs typeface="Arial" panose="020B0604020202020204" pitchFamily="34" charset="0"/>
              </a:rPr>
              <a:t>Can you tell the parts of speech of the highlighted words?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     1. He thought that </a:t>
            </a:r>
            <a:r>
              <a:rPr lang="en-US" altLang="zh-CN" sz="2800" dirty="0">
                <a:solidFill>
                  <a:srgbClr val="C00000"/>
                </a:solidFill>
                <a:latin typeface="Arial" panose="020B0604020202020204" pitchFamily="34" charset="0"/>
                <a:cs typeface="Arial" panose="020B0604020202020204" pitchFamily="34" charset="0"/>
              </a:rPr>
              <a:t>directly</a:t>
            </a:r>
            <a:r>
              <a:rPr lang="en-US" altLang="zh-CN" sz="2800" dirty="0">
                <a:solidFill>
                  <a:schemeClr val="accent1"/>
                </a:solidFill>
                <a:latin typeface="Arial" panose="020B0604020202020204" pitchFamily="34" charset="0"/>
                <a:cs typeface="Arial" panose="020B0604020202020204" pitchFamily="34" charset="0"/>
              </a:rPr>
              <a:t> internal confidence in the regime </a:t>
            </a:r>
            <a:r>
              <a:rPr lang="en-US" altLang="zh-CN" dirty="0">
                <a:solidFill>
                  <a:schemeClr val="accent1"/>
                </a:solidFill>
              </a:rPr>
              <a:t>/</a:t>
            </a:r>
            <a:r>
              <a:rPr lang="en-US" altLang="zh-CN" dirty="0" err="1">
                <a:solidFill>
                  <a:schemeClr val="accent1"/>
                </a:solidFill>
              </a:rPr>
              <a:t>reɪˈʒiːm</a:t>
            </a:r>
            <a:r>
              <a:rPr lang="en-US" altLang="zh-CN" dirty="0">
                <a:solidFill>
                  <a:schemeClr val="accent1"/>
                </a:solidFill>
              </a:rPr>
              <a:t>/ </a:t>
            </a:r>
            <a:r>
              <a:rPr lang="en-US" altLang="zh-CN" sz="2800" dirty="0">
                <a:solidFill>
                  <a:schemeClr val="accent1"/>
                </a:solidFill>
                <a:latin typeface="Arial" panose="020B0604020202020204" pitchFamily="34" charset="0"/>
                <a:cs typeface="Arial" panose="020B0604020202020204" pitchFamily="34" charset="0"/>
              </a:rPr>
              <a:t>declined, her financial structure would be in danger.</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他认为，</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一旦</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国内对政府的信心下降，它的财政体制就会出现危机。</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800"/>
              </a:spcBef>
            </a:pPr>
            <a:r>
              <a:rPr lang="en-US" altLang="zh-CN" sz="2800" dirty="0">
                <a:solidFill>
                  <a:schemeClr val="accent1"/>
                </a:solidFill>
                <a:latin typeface="Arial" panose="020B0604020202020204" pitchFamily="34" charset="0"/>
                <a:cs typeface="Arial" panose="020B0604020202020204" pitchFamily="34" charset="0"/>
              </a:rPr>
              <a:t>     2. She’s very active, </a:t>
            </a:r>
            <a:r>
              <a:rPr lang="en-US" altLang="zh-CN" sz="2800" dirty="0">
                <a:solidFill>
                  <a:srgbClr val="C00000"/>
                </a:solidFill>
                <a:latin typeface="Arial" panose="020B0604020202020204" pitchFamily="34" charset="0"/>
                <a:cs typeface="Arial" panose="020B0604020202020204" pitchFamily="34" charset="0"/>
              </a:rPr>
              <a:t>considering</a:t>
            </a:r>
            <a:r>
              <a:rPr lang="en-US" altLang="zh-CN" sz="2800" dirty="0">
                <a:solidFill>
                  <a:schemeClr val="accent1"/>
                </a:solidFill>
                <a:latin typeface="Arial" panose="020B0604020202020204" pitchFamily="34" charset="0"/>
                <a:cs typeface="Arial" panose="020B0604020202020204" pitchFamily="34" charset="0"/>
              </a:rPr>
              <a:t> her age.</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从</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她的年龄</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来看</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，她算是很积极的了。</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
        <p:nvSpPr>
          <p:cNvPr id="5" name="文本框 4">
            <a:extLst>
              <a:ext uri="{FF2B5EF4-FFF2-40B4-BE49-F238E27FC236}">
                <a16:creationId xmlns:a16="http://schemas.microsoft.com/office/drawing/2014/main" id="{FE30D4A1-6270-496D-AA56-0836D95A4CC7}"/>
              </a:ext>
            </a:extLst>
          </p:cNvPr>
          <p:cNvSpPr txBox="1"/>
          <p:nvPr/>
        </p:nvSpPr>
        <p:spPr>
          <a:xfrm>
            <a:off x="4791075" y="2967335"/>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连词</a:t>
            </a:r>
          </a:p>
        </p:txBody>
      </p:sp>
      <p:sp>
        <p:nvSpPr>
          <p:cNvPr id="6" name="文本框 5">
            <a:extLst>
              <a:ext uri="{FF2B5EF4-FFF2-40B4-BE49-F238E27FC236}">
                <a16:creationId xmlns:a16="http://schemas.microsoft.com/office/drawing/2014/main" id="{F2704893-D6A5-4BA6-9160-8A00947BAABE}"/>
              </a:ext>
            </a:extLst>
          </p:cNvPr>
          <p:cNvSpPr txBox="1"/>
          <p:nvPr/>
        </p:nvSpPr>
        <p:spPr>
          <a:xfrm>
            <a:off x="5580613" y="4629150"/>
            <a:ext cx="800219" cy="461665"/>
          </a:xfrm>
          <a:prstGeom prst="rect">
            <a:avLst/>
          </a:prstGeom>
          <a:solidFill>
            <a:srgbClr val="FFFF00"/>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3B3B3B"/>
                </a:solidFill>
                <a:effectLst/>
                <a:uLnTx/>
                <a:uFillTx/>
                <a:latin typeface="黑体" panose="02010609060101010101" pitchFamily="49" charset="-122"/>
                <a:ea typeface="黑体" panose="02010609060101010101" pitchFamily="49" charset="-122"/>
                <a:cs typeface="+mn-cs"/>
              </a:rPr>
              <a:t>介词</a:t>
            </a:r>
          </a:p>
        </p:txBody>
      </p:sp>
    </p:spTree>
    <p:extLst>
      <p:ext uri="{BB962C8B-B14F-4D97-AF65-F5344CB8AC3E}">
        <p14:creationId xmlns:p14="http://schemas.microsoft.com/office/powerpoint/2010/main" val="5241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22" presetClass="entr" presetSubtype="8"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left)">
                                      <p:cBhvr>
                                        <p:cTn id="3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one 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178438" cy="5319885"/>
          </a:xfrm>
        </p:spPr>
        <p:txBody>
          <a:bodyPr/>
          <a:lstStyle/>
          <a:p>
            <a:pPr lvl="0" algn="just">
              <a:lnSpc>
                <a:spcPct val="150000"/>
              </a:lnSpc>
            </a:pPr>
            <a:r>
              <a:rPr lang="en-US" altLang="zh-CN" sz="2800" b="1" dirty="0">
                <a:solidFill>
                  <a:srgbClr val="F29000"/>
                </a:solidFill>
                <a:latin typeface="Arial" panose="020B0604020202020204" pitchFamily="34" charset="0"/>
                <a:cs typeface="Arial" panose="020B0604020202020204" pitchFamily="34" charset="0"/>
              </a:rPr>
              <a:t>2.2 To understand the words in the context</a:t>
            </a:r>
          </a:p>
          <a:p>
            <a:pPr lvl="0" algn="just">
              <a:lnSpc>
                <a:spcPct val="100000"/>
              </a:lnSpc>
            </a:pPr>
            <a:r>
              <a:rPr lang="en-US" altLang="zh-CN" sz="2800" b="1" dirty="0">
                <a:solidFill>
                  <a:schemeClr val="accent1"/>
                </a:solidFill>
                <a:latin typeface="Arial" panose="020B0604020202020204" pitchFamily="34" charset="0"/>
                <a:cs typeface="Arial" panose="020B0604020202020204" pitchFamily="34" charset="0"/>
              </a:rPr>
              <a:t>How do you translate the highlighted words?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The comet is running even a little </a:t>
            </a:r>
            <a:r>
              <a:rPr lang="en-US" altLang="zh-CN" sz="2800" dirty="0">
                <a:solidFill>
                  <a:srgbClr val="C00000"/>
                </a:solidFill>
                <a:latin typeface="Arial" panose="020B0604020202020204" pitchFamily="34" charset="0"/>
                <a:cs typeface="Arial" panose="020B0604020202020204" pitchFamily="34" charset="0"/>
              </a:rPr>
              <a:t>fainter</a:t>
            </a:r>
            <a:r>
              <a:rPr lang="en-US" altLang="zh-CN" sz="2800" dirty="0">
                <a:solidFill>
                  <a:schemeClr val="accent1"/>
                </a:solidFill>
                <a:latin typeface="Arial" panose="020B0604020202020204" pitchFamily="34" charset="0"/>
                <a:cs typeface="Arial" panose="020B0604020202020204" pitchFamily="34" charset="0"/>
              </a:rPr>
              <a:t> than we conservatively predicted.</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彗星变得甚至比我们保守估计的还要</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暗</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一些。</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He described the comet as like “a </a:t>
            </a:r>
            <a:r>
              <a:rPr lang="en-US" altLang="zh-CN" sz="2800" dirty="0">
                <a:solidFill>
                  <a:srgbClr val="C00000"/>
                </a:solidFill>
                <a:latin typeface="Arial" panose="020B0604020202020204" pitchFamily="34" charset="0"/>
                <a:cs typeface="Arial" panose="020B0604020202020204" pitchFamily="34" charset="0"/>
              </a:rPr>
              <a:t>faint</a:t>
            </a:r>
            <a:r>
              <a:rPr lang="en-US" altLang="zh-CN" sz="2800" dirty="0">
                <a:solidFill>
                  <a:schemeClr val="accent1"/>
                </a:solidFill>
                <a:latin typeface="Arial" panose="020B0604020202020204" pitchFamily="34" charset="0"/>
                <a:cs typeface="Arial" panose="020B0604020202020204" pitchFamily="34" charset="0"/>
              </a:rPr>
              <a:t> exclamation point chalked on the sky”.</a:t>
            </a:r>
          </a:p>
          <a:p>
            <a:pPr>
              <a:lnSpc>
                <a:spcPct val="100000"/>
              </a:lnSpc>
              <a:spcBef>
                <a:spcPts val="600"/>
              </a:spcBef>
            </a:pPr>
            <a:r>
              <a:rPr lang="en-US" altLang="zh-CN" sz="2800" dirty="0">
                <a:solidFill>
                  <a:schemeClr val="accent1"/>
                </a:solidFill>
                <a:latin typeface="Arial" panose="020B0604020202020204" pitchFamily="34" charset="0"/>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他将那颗彗星描绘成“用粉笔画在天上的一个</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淡淡的</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感叹号”。</a:t>
            </a:r>
          </a:p>
          <a:p>
            <a:pPr lvl="0" indent="-720000">
              <a:lnSpc>
                <a:spcPct val="100000"/>
              </a:lnSpc>
              <a:spcBef>
                <a:spcPts val="1200"/>
              </a:spcBef>
            </a:pPr>
            <a:r>
              <a:rPr lang="en-US" altLang="zh-CN" sz="2600" dirty="0">
                <a:solidFill>
                  <a:srgbClr val="3B3B3B"/>
                </a:solidFill>
                <a:latin typeface="Arial" panose="020B0604020202020204" pitchFamily="34" charset="0"/>
                <a:cs typeface="Arial" panose="020B0604020202020204" pitchFamily="34" charset="0"/>
              </a:rPr>
              <a:t>3. Our </a:t>
            </a:r>
            <a:r>
              <a:rPr lang="en-US" altLang="zh-CN" sz="2600" dirty="0">
                <a:solidFill>
                  <a:srgbClr val="C00000"/>
                </a:solidFill>
                <a:latin typeface="Arial" panose="020B0604020202020204" pitchFamily="34" charset="0"/>
                <a:cs typeface="Arial" panose="020B0604020202020204" pitchFamily="34" charset="0"/>
              </a:rPr>
              <a:t>secret sauce </a:t>
            </a:r>
            <a:r>
              <a:rPr lang="en-US" altLang="zh-CN" sz="2600" dirty="0">
                <a:solidFill>
                  <a:srgbClr val="3B3B3B"/>
                </a:solidFill>
                <a:latin typeface="Arial" panose="020B0604020202020204" pitchFamily="34" charset="0"/>
                <a:cs typeface="Arial" panose="020B0604020202020204" pitchFamily="34" charset="0"/>
              </a:rPr>
              <a:t>is our physical layer and our analog methodology…</a:t>
            </a:r>
          </a:p>
          <a:p>
            <a:pPr lvl="0">
              <a:lnSpc>
                <a:spcPct val="100000"/>
              </a:lnSpc>
              <a:spcBef>
                <a:spcPts val="600"/>
              </a:spcBef>
            </a:pP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  </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我们的</a:t>
            </a:r>
            <a:r>
              <a:rPr lang="zh-CN" altLang="en-US" sz="2600" dirty="0">
                <a:solidFill>
                  <a:srgbClr val="0070C0"/>
                </a:solidFill>
                <a:latin typeface="黑体" panose="02010609060101010101" pitchFamily="49" charset="-122"/>
                <a:ea typeface="黑体" panose="02010609060101010101" pitchFamily="49" charset="-122"/>
                <a:cs typeface="Arial" panose="020B0604020202020204" pitchFamily="34" charset="0"/>
              </a:rPr>
              <a:t>秘诀</a:t>
            </a:r>
            <a:r>
              <a:rPr lang="zh-CN" altLang="en-US" sz="2600" dirty="0">
                <a:solidFill>
                  <a:srgbClr val="3B3B3B"/>
                </a:solidFill>
                <a:latin typeface="黑体" panose="02010609060101010101" pitchFamily="49" charset="-122"/>
                <a:ea typeface="黑体" panose="02010609060101010101" pitchFamily="49" charset="-122"/>
                <a:cs typeface="Arial" panose="020B0604020202020204" pitchFamily="34" charset="0"/>
              </a:rPr>
              <a:t>就在于不同物理层技术和模拟方法</a:t>
            </a:r>
            <a:r>
              <a:rPr lang="en-US" altLang="zh-CN" sz="2600" dirty="0">
                <a:solidFill>
                  <a:srgbClr val="3B3B3B"/>
                </a:solidFill>
                <a:latin typeface="黑体" panose="02010609060101010101" pitchFamily="49" charset="-122"/>
                <a:ea typeface="黑体" panose="02010609060101010101" pitchFamily="49" charset="-122"/>
                <a:cs typeface="Arial" panose="020B0604020202020204" pitchFamily="34" charset="0"/>
              </a:rPr>
              <a:t>……</a:t>
            </a: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6781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wipe(left)">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Part 2 techniques of words translation</a:t>
            </a:r>
          </a:p>
        </p:txBody>
      </p:sp>
      <p:sp>
        <p:nvSpPr>
          <p:cNvPr id="3" name="文本占位符 2"/>
          <p:cNvSpPr>
            <a:spLocks noGrp="1"/>
          </p:cNvSpPr>
          <p:nvPr>
            <p:ph type="body" sz="quarter" idx="11"/>
          </p:nvPr>
        </p:nvSpPr>
        <p:spPr>
          <a:xfrm>
            <a:off x="689712" y="1203433"/>
            <a:ext cx="10349995" cy="4171455"/>
          </a:xfrm>
        </p:spPr>
        <p:txBody>
          <a:bodyPr/>
          <a:lstStyle/>
          <a:p>
            <a:r>
              <a:rPr lang="en-US" altLang="zh-CN" sz="4000" dirty="0">
                <a:latin typeface="Calibri" panose="020F0502020204030204" pitchFamily="34" charset="0"/>
                <a:cs typeface="Calibri" panose="020F0502020204030204" pitchFamily="34" charset="0"/>
              </a:rPr>
              <a:t>1. Derivation of the words’ meaning (</a:t>
            </a:r>
            <a:r>
              <a:rPr lang="zh-CN" altLang="en-US" sz="4000" dirty="0">
                <a:latin typeface="Calibri" panose="020F0502020204030204" pitchFamily="34" charset="0"/>
                <a:cs typeface="Calibri" panose="020F0502020204030204" pitchFamily="34" charset="0"/>
              </a:rPr>
              <a:t>派生</a:t>
            </a:r>
            <a:r>
              <a:rPr lang="en-US" altLang="zh-CN" sz="4000" dirty="0">
                <a:latin typeface="Calibri" panose="020F0502020204030204" pitchFamily="34" charset="0"/>
                <a:cs typeface="Calibri" panose="020F0502020204030204" pitchFamily="34" charset="0"/>
              </a:rPr>
              <a:t>)</a:t>
            </a:r>
            <a:endParaRPr lang="zh-CN" altLang="en-US" sz="4000" dirty="0">
              <a:latin typeface="Calibri" panose="020F0502020204030204" pitchFamily="34" charset="0"/>
              <a:cs typeface="Calibri" panose="020F0502020204030204" pitchFamily="34" charset="0"/>
            </a:endParaRPr>
          </a:p>
          <a:p>
            <a:r>
              <a:rPr lang="en-US" altLang="zh-CN" sz="4000" dirty="0">
                <a:latin typeface="Calibri" panose="020F0502020204030204" pitchFamily="34" charset="0"/>
                <a:cs typeface="Calibri" panose="020F0502020204030204" pitchFamily="34" charset="0"/>
              </a:rPr>
              <a:t>2. Transformation of the Parts of Speech </a:t>
            </a:r>
            <a:r>
              <a:rPr lang="zh-CN" altLang="en-US" sz="4000" dirty="0">
                <a:latin typeface="Calibri" panose="020F0502020204030204" pitchFamily="34" charset="0"/>
                <a:cs typeface="Calibri" panose="020F0502020204030204" pitchFamily="34" charset="0"/>
              </a:rPr>
              <a:t>（转换）</a:t>
            </a:r>
            <a:endParaRPr lang="zh-CN" altLang="en-US" sz="4000" b="1" dirty="0">
              <a:latin typeface="Calibri" panose="020F0502020204030204" pitchFamily="34" charset="0"/>
              <a:cs typeface="Calibri" panose="020F0502020204030204" pitchFamily="34" charset="0"/>
            </a:endParaRPr>
          </a:p>
          <a:p>
            <a:r>
              <a:rPr lang="en-US" altLang="zh-CN" sz="4000" dirty="0">
                <a:latin typeface="Calibri" panose="020F0502020204030204" pitchFamily="34" charset="0"/>
                <a:cs typeface="Calibri" panose="020F0502020204030204" pitchFamily="34" charset="0"/>
              </a:rPr>
              <a:t>3. Addition and Reduction of Words</a:t>
            </a:r>
            <a:endParaRPr lang="zh-CN" altLang="en-US" sz="40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75161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509853"/>
            <a:ext cx="9606432" cy="441325"/>
          </a:xfrm>
        </p:spPr>
        <p:txBody>
          <a:bodyPr/>
          <a:lstStyle/>
          <a:p>
            <a:pPr>
              <a:lnSpc>
                <a:spcPct val="100000"/>
              </a:lnSpc>
            </a:pPr>
            <a:r>
              <a:rPr lang="en-US" altLang="zh-CN" dirty="0"/>
              <a:t>Part 2</a:t>
            </a:r>
            <a:r>
              <a:rPr lang="zh-CN" altLang="en-US" dirty="0"/>
              <a:t>：</a:t>
            </a:r>
            <a:r>
              <a:rPr lang="en-US" altLang="zh-CN" dirty="0"/>
              <a:t> </a:t>
            </a:r>
            <a:r>
              <a:rPr lang="en-US" altLang="zh-CN" dirty="0">
                <a:latin typeface="Times New Roman" panose="02020603050405020304" pitchFamily="18" charset="0"/>
              </a:rPr>
              <a:t>Techniques of Words Translation</a:t>
            </a:r>
            <a:endParaRPr lang="en-US" altLang="zh-CN" dirty="0">
              <a:solidFill>
                <a:schemeClr val="accent1"/>
              </a:solidFill>
            </a:endParaRPr>
          </a:p>
        </p:txBody>
      </p:sp>
      <p:sp>
        <p:nvSpPr>
          <p:cNvPr id="4" name="文本占位符 3"/>
          <p:cNvSpPr>
            <a:spLocks noGrp="1"/>
          </p:cNvSpPr>
          <p:nvPr>
            <p:ph type="body" sz="quarter" idx="11"/>
          </p:nvPr>
        </p:nvSpPr>
        <p:spPr>
          <a:xfrm>
            <a:off x="486697" y="1216087"/>
            <a:ext cx="11312013" cy="4727513"/>
          </a:xfrm>
        </p:spPr>
        <p:txBody>
          <a:bodyPr/>
          <a:lstStyle/>
          <a:p>
            <a:pPr marL="571500" indent="-571500">
              <a:buAutoNum type="arabicPeriod"/>
            </a:pPr>
            <a:r>
              <a:rPr lang="en-US" altLang="zh-CN" sz="2800" b="1" dirty="0">
                <a:latin typeface="Times New Roman" panose="02020603050405020304" pitchFamily="18" charset="0"/>
              </a:rPr>
              <a:t>Derivation of the words’ meaning (</a:t>
            </a:r>
            <a:r>
              <a:rPr lang="zh-CN" altLang="en-US" sz="2800" b="1" dirty="0">
                <a:latin typeface="Times New Roman" panose="02020603050405020304" pitchFamily="18" charset="0"/>
              </a:rPr>
              <a:t>派生</a:t>
            </a:r>
            <a:r>
              <a:rPr lang="en-US" altLang="zh-CN" sz="2800" b="1" dirty="0">
                <a:latin typeface="Times New Roman" panose="02020603050405020304" pitchFamily="18" charset="0"/>
              </a:rPr>
              <a:t>)</a:t>
            </a:r>
          </a:p>
          <a:p>
            <a:pPr marL="571500" indent="-571500"/>
            <a:r>
              <a:rPr lang="en-US" altLang="zh-CN" sz="2800" dirty="0">
                <a:latin typeface="Times New Roman" panose="02020603050405020304" pitchFamily="18" charset="0"/>
              </a:rPr>
              <a:t>             Sometimes, it is difficult to find  a word’s meaning from the explanation given in dictionaries. In this case, we can translate the word more flexibly.</a:t>
            </a:r>
            <a:endParaRPr lang="en-US" altLang="zh-CN" sz="2800" dirty="0">
              <a:solidFill>
                <a:srgbClr val="A50021"/>
              </a:solidFill>
              <a:latin typeface="Times New Roman" panose="02020603050405020304" pitchFamily="18" charset="0"/>
            </a:endParaRPr>
          </a:p>
          <a:p>
            <a:pPr marL="571500" indent="-571500"/>
            <a:r>
              <a:rPr lang="en-US" altLang="zh-CN" sz="2800" b="1" dirty="0">
                <a:solidFill>
                  <a:srgbClr val="A50021"/>
                </a:solidFill>
                <a:latin typeface="Times New Roman" panose="02020603050405020304" pitchFamily="18" charset="0"/>
              </a:rPr>
              <a:t>For example:</a:t>
            </a:r>
          </a:p>
          <a:p>
            <a:pPr marL="571500" indent="-571500"/>
            <a:r>
              <a:rPr lang="en-US" altLang="zh-CN" sz="2800" dirty="0">
                <a:latin typeface="Times New Roman" panose="02020603050405020304" pitchFamily="18" charset="0"/>
              </a:rPr>
              <a:t>A.          The purpose of this book is to introduce you to these fundamental ideas, models, and results that </a:t>
            </a:r>
            <a:r>
              <a:rPr lang="en-US" altLang="zh-CN" sz="2800" b="1" dirty="0">
                <a:latin typeface="Times New Roman" panose="02020603050405020304" pitchFamily="18" charset="0"/>
              </a:rPr>
              <a:t>permeate</a:t>
            </a:r>
            <a:r>
              <a:rPr lang="en-US" altLang="zh-CN" sz="2800" dirty="0">
                <a:latin typeface="Times New Roman" panose="02020603050405020304" pitchFamily="18" charset="0"/>
              </a:rPr>
              <a:t> computer science, the basic paradigms of our field.                                </a:t>
            </a:r>
          </a:p>
          <a:p>
            <a:pPr marL="571500" indent="-571500"/>
            <a:r>
              <a:rPr lang="en-US" altLang="zh-CN" sz="2800" dirty="0">
                <a:latin typeface="Times New Roman" panose="02020603050405020304" pitchFamily="18" charset="0"/>
              </a:rPr>
              <a:t>           </a:t>
            </a:r>
            <a:r>
              <a:rPr lang="zh-CN" altLang="en-US" sz="2800" dirty="0">
                <a:latin typeface="Times New Roman" panose="02020603050405020304" pitchFamily="18" charset="0"/>
              </a:rPr>
              <a:t>该书的目的是向读者介绍</a:t>
            </a:r>
            <a:r>
              <a:rPr lang="zh-CN" altLang="en-US" sz="2800" b="1" u="sng" dirty="0">
                <a:latin typeface="Times New Roman" panose="02020603050405020304" pitchFamily="18" charset="0"/>
              </a:rPr>
              <a:t>贯穿</a:t>
            </a:r>
            <a:r>
              <a:rPr lang="zh-CN" altLang="en-US" sz="2800" dirty="0">
                <a:latin typeface="Times New Roman" panose="02020603050405020304" pitchFamily="18" charset="0"/>
              </a:rPr>
              <a:t>于计算机科学的基本思想、模型以及结果，</a:t>
            </a:r>
            <a:r>
              <a:rPr lang="zh-CN" altLang="en-US" sz="2800" dirty="0">
                <a:solidFill>
                  <a:srgbClr val="FF0000"/>
                </a:solidFill>
                <a:latin typeface="Times New Roman" panose="02020603050405020304" pitchFamily="18" charset="0"/>
              </a:rPr>
              <a:t>也就是</a:t>
            </a:r>
            <a:r>
              <a:rPr lang="zh-CN" altLang="en-US" sz="2800" dirty="0">
                <a:latin typeface="Times New Roman" panose="02020603050405020304" pitchFamily="18" charset="0"/>
              </a:rPr>
              <a:t>该领域的基本范例。</a:t>
            </a:r>
          </a:p>
          <a:p>
            <a:pPr marL="342900" indent="-342900" algn="just">
              <a:lnSpc>
                <a:spcPct val="150000"/>
              </a:lnSpc>
              <a:buFont typeface="Arial" panose="020B0604020202020204" pitchFamily="34" charset="0"/>
              <a:buChar char="•"/>
            </a:pPr>
            <a:r>
              <a:rPr lang="zh-CN" altLang="en-US" sz="2800" b="1" dirty="0">
                <a:solidFill>
                  <a:schemeClr val="accent1">
                    <a:lumMod val="75000"/>
                  </a:schemeClr>
                </a:solidFill>
              </a:rPr>
              <a:t>。</a:t>
            </a:r>
            <a:endParaRPr lang="zh-CN" altLang="en-US" sz="2800" dirty="0">
              <a:solidFill>
                <a:schemeClr val="accent1">
                  <a:lumMod val="75000"/>
                </a:schemeClr>
              </a:solidFill>
            </a:endParaRPr>
          </a:p>
        </p:txBody>
      </p:sp>
    </p:spTree>
    <p:extLst>
      <p:ext uri="{BB962C8B-B14F-4D97-AF65-F5344CB8AC3E}">
        <p14:creationId xmlns:p14="http://schemas.microsoft.com/office/powerpoint/2010/main" val="19246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501445" y="1247676"/>
            <a:ext cx="11223523" cy="4863191"/>
          </a:xfrm>
        </p:spPr>
        <p:txBody>
          <a:bodyPr/>
          <a:lstStyle/>
          <a:p>
            <a:r>
              <a:rPr lang="en-US" sz="3600" dirty="0">
                <a:latin typeface="Times New Roman" panose="02020603050405020304" pitchFamily="18" charset="0"/>
                <a:cs typeface="Times New Roman" panose="02020603050405020304" pitchFamily="18" charset="0"/>
              </a:rPr>
              <a:t>Brightness estimating is a skill </a:t>
            </a:r>
            <a:r>
              <a:rPr lang="en-US" sz="3600" u="sng" dirty="0">
                <a:latin typeface="Times New Roman" panose="02020603050405020304" pitchFamily="18" charset="0"/>
                <a:cs typeface="Times New Roman" panose="02020603050405020304" pitchFamily="18" charset="0"/>
              </a:rPr>
              <a:t>honed</a:t>
            </a:r>
            <a:r>
              <a:rPr lang="en-US" sz="3600" dirty="0">
                <a:latin typeface="Times New Roman" panose="02020603050405020304" pitchFamily="18" charset="0"/>
                <a:cs typeface="Times New Roman" panose="02020603050405020304" pitchFamily="18" charset="0"/>
              </a:rPr>
              <a:t> by practice and experience.  (from Alan </a:t>
            </a:r>
            <a:r>
              <a:rPr lang="en-US" sz="3600" dirty="0" err="1">
                <a:latin typeface="Times New Roman" panose="02020603050405020304" pitchFamily="18" charset="0"/>
                <a:cs typeface="Times New Roman" panose="02020603050405020304" pitchFamily="18" charset="0"/>
              </a:rPr>
              <a:t>MacRobert</a:t>
            </a:r>
            <a:r>
              <a:rPr lang="en-US" sz="3600"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The lure of variable stars</a:t>
            </a:r>
            <a:r>
              <a:rPr lang="en-US" sz="3600" dirty="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估计亮度的</a:t>
            </a:r>
            <a:r>
              <a:rPr lang="zh-CN" altLang="en-US" sz="3600" dirty="0">
                <a:solidFill>
                  <a:srgbClr val="FF0000"/>
                </a:solidFill>
                <a:latin typeface="Times New Roman" panose="02020603050405020304" pitchFamily="18" charset="0"/>
                <a:cs typeface="Times New Roman" panose="02020603050405020304" pitchFamily="18" charset="0"/>
              </a:rPr>
              <a:t>技巧</a:t>
            </a:r>
            <a:r>
              <a:rPr lang="zh-CN" altLang="en-US" sz="3600" dirty="0">
                <a:latin typeface="Times New Roman" panose="02020603050405020304" pitchFamily="18" charset="0"/>
                <a:cs typeface="Times New Roman" panose="02020603050405020304" pitchFamily="18" charset="0"/>
              </a:rPr>
              <a:t>是通过实践与经验而</a:t>
            </a:r>
            <a:r>
              <a:rPr lang="zh-CN" altLang="en-US" sz="3600" dirty="0">
                <a:solidFill>
                  <a:srgbClr val="FF0000"/>
                </a:solidFill>
                <a:latin typeface="Times New Roman" panose="02020603050405020304" pitchFamily="18" charset="0"/>
                <a:cs typeface="Times New Roman" panose="02020603050405020304" pitchFamily="18" charset="0"/>
              </a:rPr>
              <a:t>练就</a:t>
            </a:r>
            <a:r>
              <a:rPr lang="zh-CN" altLang="en-US" sz="3600" dirty="0">
                <a:latin typeface="Times New Roman" panose="02020603050405020304" pitchFamily="18" charset="0"/>
                <a:cs typeface="Times New Roman" panose="02020603050405020304" pitchFamily="18" charset="0"/>
              </a:rPr>
              <a:t>的。</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9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1" y="847494"/>
            <a:ext cx="11079501" cy="3798248"/>
          </a:xfrm>
        </p:spPr>
        <p:txBody>
          <a:bodyPr/>
          <a:lstStyle/>
          <a:p>
            <a:r>
              <a:rPr lang="en-US" altLang="zh-CN" sz="3200" dirty="0">
                <a:latin typeface="Times New Roman" panose="02020603050405020304" pitchFamily="18" charset="0"/>
                <a:cs typeface="Times New Roman" panose="02020603050405020304" pitchFamily="18" charset="0"/>
              </a:rPr>
              <a:t>If  your observations show a </a:t>
            </a:r>
            <a:r>
              <a:rPr lang="en-US" altLang="zh-CN" sz="3200" u="sng" dirty="0">
                <a:latin typeface="Times New Roman" panose="02020603050405020304" pitchFamily="18" charset="0"/>
                <a:cs typeface="Times New Roman" panose="02020603050405020304" pitchFamily="18" charset="0"/>
              </a:rPr>
              <a:t>scatter</a:t>
            </a:r>
            <a:r>
              <a:rPr lang="en-US" altLang="zh-CN" sz="3200" dirty="0">
                <a:latin typeface="Times New Roman" panose="02020603050405020304" pitchFamily="18" charset="0"/>
                <a:cs typeface="Times New Roman" panose="02020603050405020304" pitchFamily="18" charset="0"/>
              </a:rPr>
              <a:t> of 0.5 magnitude, you’ll soon be </a:t>
            </a:r>
            <a:r>
              <a:rPr lang="en-US" altLang="zh-CN" sz="3200" u="sng" dirty="0">
                <a:latin typeface="Times New Roman" panose="02020603050405020304" pitchFamily="18" charset="0"/>
                <a:cs typeface="Times New Roman" panose="02020603050405020304" pitchFamily="18" charset="0"/>
              </a:rPr>
              <a:t>burning</a:t>
            </a:r>
            <a:r>
              <a:rPr lang="en-US" altLang="zh-CN" sz="3200" dirty="0">
                <a:latin typeface="Times New Roman" panose="02020603050405020304" pitchFamily="18" charset="0"/>
                <a:cs typeface="Times New Roman" panose="02020603050405020304" pitchFamily="18" charset="0"/>
              </a:rPr>
              <a:t> with curiosity about whether the star really changes that much or whether it’s all in your eyes.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如果你的观察结果有</a:t>
            </a:r>
            <a:r>
              <a:rPr lang="en-US" altLang="zh-CN" sz="3200" dirty="0">
                <a:latin typeface="Times New Roman" panose="02020603050405020304" pitchFamily="18" charset="0"/>
                <a:cs typeface="Times New Roman" panose="02020603050405020304" pitchFamily="18" charset="0"/>
              </a:rPr>
              <a:t>0.5</a:t>
            </a:r>
            <a:r>
              <a:rPr lang="zh-CN" altLang="en-US" sz="3200" dirty="0">
                <a:latin typeface="Times New Roman" panose="02020603050405020304" pitchFamily="18" charset="0"/>
                <a:cs typeface="Times New Roman" panose="02020603050405020304" pitchFamily="18" charset="0"/>
              </a:rPr>
              <a:t>星等的</a:t>
            </a:r>
            <a:r>
              <a:rPr lang="zh-CN" altLang="en-US" sz="3200" dirty="0">
                <a:solidFill>
                  <a:srgbClr val="FF0000"/>
                </a:solidFill>
                <a:latin typeface="Times New Roman" panose="02020603050405020304" pitchFamily="18" charset="0"/>
                <a:cs typeface="Times New Roman" panose="02020603050405020304" pitchFamily="18" charset="0"/>
              </a:rPr>
              <a:t>出入</a:t>
            </a:r>
            <a:r>
              <a:rPr lang="zh-CN" altLang="en-US" sz="3200" dirty="0">
                <a:latin typeface="Times New Roman" panose="02020603050405020304" pitchFamily="18" charset="0"/>
                <a:cs typeface="Times New Roman" panose="02020603050405020304" pitchFamily="18" charset="0"/>
              </a:rPr>
              <a:t>，你就会好奇地</a:t>
            </a:r>
            <a:r>
              <a:rPr lang="zh-CN" altLang="en-US" sz="3200" dirty="0">
                <a:solidFill>
                  <a:srgbClr val="FF0000"/>
                </a:solidFill>
                <a:latin typeface="Times New Roman" panose="02020603050405020304" pitchFamily="18" charset="0"/>
                <a:cs typeface="Times New Roman" panose="02020603050405020304" pitchFamily="18" charset="0"/>
              </a:rPr>
              <a:t>急于</a:t>
            </a:r>
            <a:r>
              <a:rPr lang="zh-CN" altLang="en-US" sz="3200" dirty="0">
                <a:latin typeface="Times New Roman" panose="02020603050405020304" pitchFamily="18" charset="0"/>
                <a:cs typeface="Times New Roman" panose="02020603050405020304" pitchFamily="18" charset="0"/>
              </a:rPr>
              <a:t>知道到底是那颗星星真的变了那么多，还是仅仅由于你眼睛的原因。</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4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892098"/>
            <a:ext cx="10769785" cy="5531003"/>
          </a:xfrm>
        </p:spPr>
        <p:txBody>
          <a:bodyPr/>
          <a:lstStyle/>
          <a:p>
            <a:r>
              <a:rPr lang="en-US" altLang="zh-CN" sz="3600" dirty="0"/>
              <a:t>Besides, they are </a:t>
            </a:r>
            <a:r>
              <a:rPr lang="en-US" altLang="zh-CN" sz="3600" dirty="0">
                <a:solidFill>
                  <a:srgbClr val="FF0000"/>
                </a:solidFill>
              </a:rPr>
              <a:t>so much </a:t>
            </a:r>
            <a:r>
              <a:rPr lang="en-US" altLang="zh-CN" sz="3600" dirty="0"/>
              <a:t>a part of the history and the “collective subconscious” of our field that it is hard to understand computer science </a:t>
            </a:r>
            <a:r>
              <a:rPr lang="en-US" altLang="zh-CN" sz="3600" dirty="0">
                <a:solidFill>
                  <a:srgbClr val="FF0000"/>
                </a:solidFill>
              </a:rPr>
              <a:t>without</a:t>
            </a:r>
            <a:r>
              <a:rPr lang="en-US" altLang="zh-CN" sz="3600" dirty="0"/>
              <a:t>  first being </a:t>
            </a:r>
            <a:r>
              <a:rPr lang="en-US" altLang="zh-CN" sz="3600" dirty="0">
                <a:solidFill>
                  <a:srgbClr val="FF0000"/>
                </a:solidFill>
              </a:rPr>
              <a:t>exposed to </a:t>
            </a:r>
            <a:r>
              <a:rPr lang="en-US" altLang="zh-CN" sz="3600" dirty="0"/>
              <a:t>them.  (from </a:t>
            </a:r>
            <a:r>
              <a:rPr lang="en-US" altLang="zh-CN" sz="3600" i="1" dirty="0"/>
              <a:t>Computer Algorithm</a:t>
            </a:r>
            <a:r>
              <a:rPr lang="en-US" altLang="zh-CN" sz="3600" dirty="0"/>
              <a:t>) </a:t>
            </a:r>
          </a:p>
          <a:p>
            <a:endParaRPr lang="en-US" sz="3600" dirty="0"/>
          </a:p>
          <a:p>
            <a:r>
              <a:rPr lang="en-US" sz="3600" dirty="0"/>
              <a:t>     </a:t>
            </a:r>
            <a:r>
              <a:rPr lang="zh-CN" altLang="en-US" sz="3600" dirty="0"/>
              <a:t>此外，它们（那些基本思想）是我们这个领域（计算机科学）的历史和“集体意识”中</a:t>
            </a:r>
            <a:r>
              <a:rPr lang="zh-CN" altLang="en-US" sz="3600" dirty="0">
                <a:solidFill>
                  <a:srgbClr val="FF0000"/>
                </a:solidFill>
              </a:rPr>
              <a:t>如此重要的一部分</a:t>
            </a:r>
            <a:r>
              <a:rPr lang="zh-CN" altLang="en-US" sz="3600" dirty="0"/>
              <a:t>，以至于</a:t>
            </a:r>
            <a:r>
              <a:rPr lang="zh-CN" altLang="en-US" sz="3600" dirty="0">
                <a:solidFill>
                  <a:srgbClr val="FF0000"/>
                </a:solidFill>
              </a:rPr>
              <a:t>如果不</a:t>
            </a:r>
            <a:r>
              <a:rPr lang="zh-CN" altLang="en-US" sz="3600" dirty="0"/>
              <a:t>先</a:t>
            </a:r>
            <a:r>
              <a:rPr lang="zh-CN" altLang="en-US" sz="3600" dirty="0">
                <a:solidFill>
                  <a:srgbClr val="FF0000"/>
                </a:solidFill>
              </a:rPr>
              <a:t>了解</a:t>
            </a:r>
            <a:r>
              <a:rPr lang="zh-CN" altLang="en-US" sz="3600" dirty="0"/>
              <a:t>它们，就很难理解计算机科学。</a:t>
            </a:r>
            <a:endParaRPr lang="en-US" sz="3600" dirty="0"/>
          </a:p>
        </p:txBody>
      </p:sp>
    </p:spTree>
    <p:extLst>
      <p:ext uri="{BB962C8B-B14F-4D97-AF65-F5344CB8AC3E}">
        <p14:creationId xmlns:p14="http://schemas.microsoft.com/office/powerpoint/2010/main" val="371969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76262" cy="4179728"/>
          </a:xfrm>
        </p:spPr>
        <p:txBody>
          <a:bodyPr/>
          <a:lstStyle/>
          <a:p>
            <a:r>
              <a:rPr lang="en-US" sz="28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While many people believe that wireless portable computers are the </a:t>
            </a:r>
            <a:r>
              <a:rPr lang="en-US" sz="3600" dirty="0">
                <a:solidFill>
                  <a:srgbClr val="FF0000"/>
                </a:solidFill>
                <a:latin typeface="Times New Roman" panose="02020603050405020304" pitchFamily="18" charset="0"/>
                <a:cs typeface="Times New Roman" panose="02020603050405020304" pitchFamily="18" charset="0"/>
              </a:rPr>
              <a:t>wave</a:t>
            </a:r>
            <a:r>
              <a:rPr lang="en-US" sz="3600" dirty="0">
                <a:latin typeface="Times New Roman" panose="02020603050405020304" pitchFamily="18" charset="0"/>
                <a:cs typeface="Times New Roman" panose="02020603050405020304" pitchFamily="18" charset="0"/>
              </a:rPr>
              <a:t> of the future, at least one dissenting </a:t>
            </a:r>
            <a:r>
              <a:rPr lang="en-US" sz="3600" dirty="0">
                <a:solidFill>
                  <a:srgbClr val="FF0000"/>
                </a:solidFill>
                <a:latin typeface="Times New Roman" panose="02020603050405020304" pitchFamily="18" charset="0"/>
                <a:cs typeface="Times New Roman" panose="02020603050405020304" pitchFamily="18" charset="0"/>
              </a:rPr>
              <a:t>voice</a:t>
            </a:r>
            <a:r>
              <a:rPr lang="en-US" sz="3600" dirty="0">
                <a:latin typeface="Times New Roman" panose="02020603050405020304" pitchFamily="18" charset="0"/>
                <a:cs typeface="Times New Roman" panose="02020603050405020304" pitchFamily="18" charset="0"/>
              </a:rPr>
              <a:t> has been heard.  (from Microsoft MCSE textbook: </a:t>
            </a:r>
            <a:r>
              <a:rPr lang="en-US" sz="3600" i="1" dirty="0">
                <a:latin typeface="Times New Roman" panose="02020603050405020304" pitchFamily="18" charset="0"/>
                <a:cs typeface="Times New Roman" panose="02020603050405020304" pitchFamily="18" charset="0"/>
              </a:rPr>
              <a:t>Network Essentials</a:t>
            </a:r>
            <a:r>
              <a:rPr lang="en-US" sz="3600" dirty="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a:t>
            </a:r>
            <a:r>
              <a:rPr lang="zh-CN" altLang="en-US" sz="3600" dirty="0">
                <a:latin typeface="Times New Roman" panose="02020603050405020304" pitchFamily="18" charset="0"/>
                <a:cs typeface="Times New Roman" panose="02020603050405020304" pitchFamily="18" charset="0"/>
              </a:rPr>
              <a:t>许多人都认为无线手提电脑是未来的</a:t>
            </a:r>
            <a:r>
              <a:rPr lang="zh-CN" altLang="en-US" sz="3600" dirty="0">
                <a:solidFill>
                  <a:srgbClr val="FF0000"/>
                </a:solidFill>
                <a:latin typeface="Times New Roman" panose="02020603050405020304" pitchFamily="18" charset="0"/>
                <a:cs typeface="Times New Roman" panose="02020603050405020304" pitchFamily="18" charset="0"/>
              </a:rPr>
              <a:t>发展趋势</a:t>
            </a:r>
            <a:r>
              <a:rPr lang="zh-CN" altLang="en-US" sz="3600" dirty="0">
                <a:latin typeface="Times New Roman" panose="02020603050405020304" pitchFamily="18" charset="0"/>
                <a:cs typeface="Times New Roman" panose="02020603050405020304" pitchFamily="18" charset="0"/>
              </a:rPr>
              <a:t>（或“未来的潮流”），但是，至少已听到了一种不同</a:t>
            </a:r>
            <a:r>
              <a:rPr lang="zh-CN" altLang="en-US" sz="3600" dirty="0">
                <a:solidFill>
                  <a:srgbClr val="FF0000"/>
                </a:solidFill>
                <a:latin typeface="Times New Roman" panose="02020603050405020304" pitchFamily="18" charset="0"/>
                <a:cs typeface="Times New Roman" panose="02020603050405020304" pitchFamily="18" charset="0"/>
              </a:rPr>
              <a:t>意见</a:t>
            </a:r>
            <a:r>
              <a:rPr lang="zh-CN" altLang="en-US" sz="36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11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571500" indent="-571500">
              <a:buAutoNum type="arabicPeriod" startAt="2"/>
            </a:pPr>
            <a:r>
              <a:rPr lang="en-US" altLang="zh-CN" dirty="0">
                <a:latin typeface="Times New Roman" panose="02020603050405020304" pitchFamily="18" charset="0"/>
              </a:rPr>
              <a:t>Transformation of the Parts of Speech </a:t>
            </a:r>
            <a:r>
              <a:rPr lang="zh-CN" altLang="en-US" dirty="0">
                <a:latin typeface="Times New Roman" panose="02020603050405020304" pitchFamily="18" charset="0"/>
              </a:rPr>
              <a:t>（转换）</a:t>
            </a:r>
            <a:endParaRPr lang="en-US" altLang="zh-CN" dirty="0">
              <a:latin typeface="Times New Roman" panose="02020603050405020304" pitchFamily="18" charset="0"/>
            </a:endParaRPr>
          </a:p>
        </p:txBody>
      </p:sp>
      <p:sp>
        <p:nvSpPr>
          <p:cNvPr id="3" name="文本占位符 2"/>
          <p:cNvSpPr>
            <a:spLocks noGrp="1"/>
          </p:cNvSpPr>
          <p:nvPr>
            <p:ph type="body" sz="quarter" idx="11"/>
          </p:nvPr>
        </p:nvSpPr>
        <p:spPr>
          <a:xfrm>
            <a:off x="457200" y="1203433"/>
            <a:ext cx="11503742" cy="4725419"/>
          </a:xfrm>
        </p:spPr>
        <p:txBody>
          <a:bodyPr/>
          <a:lstStyle/>
          <a:p>
            <a:pPr marL="571500" indent="-571500"/>
            <a:r>
              <a:rPr lang="en-US" altLang="zh-CN" sz="2800" dirty="0">
                <a:latin typeface="Times New Roman" panose="02020603050405020304" pitchFamily="18" charset="0"/>
              </a:rPr>
              <a:t> </a:t>
            </a:r>
          </a:p>
          <a:p>
            <a:pPr marL="571500" indent="-571500"/>
            <a:r>
              <a:rPr lang="en-US" altLang="zh-CN" sz="3200" dirty="0">
                <a:latin typeface="Times New Roman" panose="02020603050405020304" pitchFamily="18" charset="0"/>
              </a:rPr>
              <a:t>From the comparison of words between English and Chinese, we have seen that in English nouns dominate and in Chinese, verbs outweigh. In translation, sometimes, it is necessary to </a:t>
            </a:r>
            <a:r>
              <a:rPr lang="en-US" altLang="zh-CN" sz="3200" dirty="0">
                <a:solidFill>
                  <a:srgbClr val="FF0000"/>
                </a:solidFill>
                <a:latin typeface="Times New Roman" panose="02020603050405020304" pitchFamily="18" charset="0"/>
              </a:rPr>
              <a:t>transform the parts of speech</a:t>
            </a:r>
            <a:r>
              <a:rPr lang="en-US" altLang="zh-CN" sz="3200" dirty="0">
                <a:latin typeface="Times New Roman" panose="02020603050405020304" pitchFamily="18" charset="0"/>
              </a:rPr>
              <a:t> of the words and to make them suit the Chinese logic better.</a:t>
            </a:r>
            <a:endParaRPr lang="en-US" altLang="zh-CN" sz="3200" dirty="0">
              <a:solidFill>
                <a:srgbClr val="A50021"/>
              </a:solidFill>
              <a:latin typeface="Times New Roman" panose="02020603050405020304" pitchFamily="18" charset="0"/>
            </a:endParaRPr>
          </a:p>
        </p:txBody>
      </p:sp>
    </p:spTree>
    <p:extLst>
      <p:ext uri="{BB962C8B-B14F-4D97-AF65-F5344CB8AC3E}">
        <p14:creationId xmlns:p14="http://schemas.microsoft.com/office/powerpoint/2010/main" val="80155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(1) Noun in English---Verbs in Chinese</a:t>
            </a:r>
          </a:p>
        </p:txBody>
      </p:sp>
      <p:sp>
        <p:nvSpPr>
          <p:cNvPr id="3" name="文本占位符 2"/>
          <p:cNvSpPr>
            <a:spLocks noGrp="1"/>
          </p:cNvSpPr>
          <p:nvPr>
            <p:ph type="body" sz="quarter" idx="11"/>
          </p:nvPr>
        </p:nvSpPr>
        <p:spPr>
          <a:xfrm>
            <a:off x="689712" y="1350914"/>
            <a:ext cx="10917269" cy="1510270"/>
          </a:xfrm>
        </p:spPr>
        <p:txBody>
          <a:bodyPr/>
          <a:lstStyle/>
          <a:p>
            <a:r>
              <a:rPr lang="en-US" sz="3200" dirty="0">
                <a:latin typeface="Times New Roman" panose="02020603050405020304" pitchFamily="18" charset="0"/>
                <a:cs typeface="Times New Roman" panose="02020603050405020304" pitchFamily="18" charset="0"/>
              </a:rPr>
              <a:t>In English, especially in technical English writing, nouns are used very often and nominalization of verbs is common. Sometimes (not always) nouns coming from verbs and gerunds can be translated into verbs in Chinese</a:t>
            </a:r>
            <a:r>
              <a:rPr lang="en-US" sz="280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796413" y="3288891"/>
            <a:ext cx="10795819" cy="1489586"/>
          </a:xfrm>
          <a:prstGeom prst="rect">
            <a:avLst/>
          </a:prstGeom>
        </p:spPr>
        <p:txBody>
          <a:bodyPr/>
          <a:lstStyle/>
          <a:p>
            <a:pPr>
              <a:lnSpc>
                <a:spcPct val="90000"/>
              </a:lnSpc>
              <a:spcBef>
                <a:spcPts val="1000"/>
              </a:spcBef>
            </a:pPr>
            <a:r>
              <a:rPr lang="en-US" sz="3200" dirty="0">
                <a:latin typeface="Times New Roman" panose="02020603050405020304" pitchFamily="18" charset="0"/>
                <a:ea typeface="微软雅黑" panose="020B0503020204020204" pitchFamily="34" charset="-122"/>
                <a:cs typeface="Times New Roman" panose="02020603050405020304" pitchFamily="18" charset="0"/>
              </a:rPr>
              <a:t>This theory led to the </a:t>
            </a:r>
            <a:r>
              <a:rPr 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inclusion</a:t>
            </a:r>
            <a:r>
              <a:rPr lang="en-US" sz="3200" dirty="0">
                <a:latin typeface="Times New Roman" panose="02020603050405020304" pitchFamily="18" charset="0"/>
                <a:ea typeface="微软雅黑" panose="020B0503020204020204" pitchFamily="34" charset="-122"/>
                <a:cs typeface="Times New Roman" panose="02020603050405020304" pitchFamily="18" charset="0"/>
              </a:rPr>
              <a:t> of abreaction as a part of the dominant </a:t>
            </a:r>
            <a:r>
              <a:rPr 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treatment</a:t>
            </a:r>
            <a:r>
              <a:rPr lang="en-US" sz="3200" dirty="0">
                <a:latin typeface="Times New Roman" panose="02020603050405020304" pitchFamily="18" charset="0"/>
                <a:ea typeface="微软雅黑" panose="020B0503020204020204" pitchFamily="34" charset="-122"/>
                <a:cs typeface="Times New Roman" panose="02020603050405020304" pitchFamily="18" charset="0"/>
              </a:rPr>
              <a:t> paradigm for trauma disorders.  (from Leonard Holmes: </a:t>
            </a:r>
            <a:r>
              <a:rPr lang="en-US" sz="3200" i="1" dirty="0">
                <a:latin typeface="Times New Roman" panose="02020603050405020304" pitchFamily="18" charset="0"/>
                <a:ea typeface="微软雅黑" panose="020B0503020204020204" pitchFamily="34" charset="-122"/>
                <a:cs typeface="Times New Roman" panose="02020603050405020304" pitchFamily="18" charset="0"/>
              </a:rPr>
              <a:t>Abreaction: The Baby of the Bathwater- Part I</a:t>
            </a:r>
            <a:r>
              <a:rPr lang="en-US" sz="32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TextBox 4"/>
          <p:cNvSpPr txBox="1"/>
          <p:nvPr/>
        </p:nvSpPr>
        <p:spPr>
          <a:xfrm>
            <a:off x="811161" y="5014452"/>
            <a:ext cx="10884310"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该理论使得情绪宣泄法</a:t>
            </a:r>
            <a:r>
              <a:rPr lang="zh-CN" altLang="en-US" sz="2800" dirty="0">
                <a:solidFill>
                  <a:srgbClr val="FF0000"/>
                </a:solidFill>
                <a:latin typeface="宋体" panose="02010600030101010101" pitchFamily="2" charset="-122"/>
                <a:ea typeface="宋体" panose="02010600030101010101" pitchFamily="2" charset="-122"/>
              </a:rPr>
              <a:t>成为治疗</a:t>
            </a:r>
            <a:r>
              <a:rPr lang="zh-CN" altLang="en-US" sz="2800" dirty="0">
                <a:latin typeface="宋体" panose="02010600030101010101" pitchFamily="2" charset="-122"/>
                <a:ea typeface="宋体" panose="02010600030101010101" pitchFamily="2" charset="-122"/>
              </a:rPr>
              <a:t>损伤性精神紊乱典范疗法的</a:t>
            </a:r>
            <a:r>
              <a:rPr lang="zh-CN" altLang="en-US" sz="2800" dirty="0">
                <a:solidFill>
                  <a:srgbClr val="FF0000"/>
                </a:solidFill>
                <a:latin typeface="宋体" panose="02010600030101010101" pitchFamily="2" charset="-122"/>
                <a:ea typeface="宋体" panose="02010600030101010101" pitchFamily="2" charset="-122"/>
              </a:rPr>
              <a:t>一部分</a:t>
            </a:r>
            <a:r>
              <a:rPr lang="zh-CN" altLang="en-US" sz="2800" dirty="0">
                <a:latin typeface="宋体" panose="02010600030101010101" pitchFamily="2" charset="-122"/>
                <a:ea typeface="宋体" panose="02010600030101010101" pitchFamily="2" charset="-122"/>
              </a:rPr>
              <a:t>。</a:t>
            </a:r>
            <a:endParaRPr 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015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07556A92-4B81-4B3E-B889-6D0481690A53}"/>
              </a:ext>
            </a:extLst>
          </p:cNvPr>
          <p:cNvGrpSpPr/>
          <p:nvPr/>
        </p:nvGrpSpPr>
        <p:grpSpPr>
          <a:xfrm>
            <a:off x="5472496" y="1759396"/>
            <a:ext cx="5565918" cy="502702"/>
            <a:chOff x="5675695" y="2064196"/>
            <a:chExt cx="5565918" cy="502702"/>
          </a:xfrm>
        </p:grpSpPr>
        <p:sp>
          <p:nvSpPr>
            <p:cNvPr id="38" name="椭圆 37">
              <a:extLst>
                <a:ext uri="{FF2B5EF4-FFF2-40B4-BE49-F238E27FC236}">
                  <a16:creationId xmlns:a16="http://schemas.microsoft.com/office/drawing/2014/main" id="{8D564C66-F98C-4A23-B478-938D8567DFB8}"/>
                </a:ext>
              </a:extLst>
            </p:cNvPr>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39" name="文本框 38">
              <a:extLst>
                <a:ext uri="{FF2B5EF4-FFF2-40B4-BE49-F238E27FC236}">
                  <a16:creationId xmlns:a16="http://schemas.microsoft.com/office/drawing/2014/main" id="{FB9A2D60-992A-4FA5-A92E-C697E4978FCF}"/>
                </a:ext>
              </a:extLst>
            </p:cNvPr>
            <p:cNvSpPr txBox="1"/>
            <p:nvPr/>
          </p:nvSpPr>
          <p:spPr>
            <a:xfrm>
              <a:off x="6259195" y="2064196"/>
              <a:ext cx="4982418"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kumimoji="0" lang="en-US" altLang="zh-CN"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Understanding words</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a:extLst>
                <a:ext uri="{FF2B5EF4-FFF2-40B4-BE49-F238E27FC236}">
                  <a16:creationId xmlns:a16="http://schemas.microsoft.com/office/drawing/2014/main" id="{7A9A525F-1BDB-4F03-946C-1BC9965FD408}"/>
                </a:ext>
              </a:extLst>
            </p:cNvPr>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41" name="Freeform 6">
              <a:extLst>
                <a:ext uri="{FF2B5EF4-FFF2-40B4-BE49-F238E27FC236}">
                  <a16:creationId xmlns:a16="http://schemas.microsoft.com/office/drawing/2014/main" id="{DA4261E8-8C1D-4564-91BB-2464BD73C754}"/>
                </a:ext>
              </a:extLst>
            </p:cNvPr>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42" name="Freeform 7">
              <a:extLst>
                <a:ext uri="{FF2B5EF4-FFF2-40B4-BE49-F238E27FC236}">
                  <a16:creationId xmlns:a16="http://schemas.microsoft.com/office/drawing/2014/main" id="{C6D2AC12-ADB0-4D15-A66D-723967C64613}"/>
                </a:ext>
              </a:extLst>
            </p:cNvPr>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grpSp>
        <p:nvGrpSpPr>
          <p:cNvPr id="49" name="组合 48">
            <a:extLst>
              <a:ext uri="{FF2B5EF4-FFF2-40B4-BE49-F238E27FC236}">
                <a16:creationId xmlns:a16="http://schemas.microsoft.com/office/drawing/2014/main" id="{C847C3FA-0EB7-4D13-A765-7CC9A6342B92}"/>
              </a:ext>
            </a:extLst>
          </p:cNvPr>
          <p:cNvGrpSpPr/>
          <p:nvPr/>
        </p:nvGrpSpPr>
        <p:grpSpPr>
          <a:xfrm>
            <a:off x="5472496" y="3094933"/>
            <a:ext cx="6058027" cy="502702"/>
            <a:chOff x="5675695" y="4270968"/>
            <a:chExt cx="6058027" cy="502702"/>
          </a:xfrm>
        </p:grpSpPr>
        <p:sp>
          <p:nvSpPr>
            <p:cNvPr id="50" name="椭圆 49">
              <a:extLst>
                <a:ext uri="{FF2B5EF4-FFF2-40B4-BE49-F238E27FC236}">
                  <a16:creationId xmlns:a16="http://schemas.microsoft.com/office/drawing/2014/main" id="{181F8F89-5CCE-44A8-AEA4-C8032140D664}"/>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51" name="文本框 50">
              <a:extLst>
                <a:ext uri="{FF2B5EF4-FFF2-40B4-BE49-F238E27FC236}">
                  <a16:creationId xmlns:a16="http://schemas.microsoft.com/office/drawing/2014/main" id="{2566BE16-6C38-47E3-84AA-2C8E78C4C1FC}"/>
                </a:ext>
              </a:extLst>
            </p:cNvPr>
            <p:cNvSpPr txBox="1"/>
            <p:nvPr/>
          </p:nvSpPr>
          <p:spPr>
            <a:xfrm>
              <a:off x="6259195" y="4270968"/>
              <a:ext cx="5474527"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lang="en-US" altLang="zh-CN" sz="3000" b="1" dirty="0">
                  <a:solidFill>
                    <a:srgbClr val="9B0D14"/>
                  </a:solidFill>
                  <a:latin typeface="Times New Roman" panose="02020603050405020304" pitchFamily="18" charset="0"/>
                  <a:ea typeface="微软雅黑" panose="020B0503020204020204" pitchFamily="34" charset="-122"/>
                  <a:cs typeface="Times New Roman" panose="02020603050405020304" pitchFamily="18" charset="0"/>
                </a:rPr>
                <a:t>Techniques of word translation </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a:extLst>
                <a:ext uri="{FF2B5EF4-FFF2-40B4-BE49-F238E27FC236}">
                  <a16:creationId xmlns:a16="http://schemas.microsoft.com/office/drawing/2014/main" id="{0690A9EE-C704-436C-A68D-99AEDC1EBCF7}"/>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53" name="Freeform 6">
              <a:extLst>
                <a:ext uri="{FF2B5EF4-FFF2-40B4-BE49-F238E27FC236}">
                  <a16:creationId xmlns:a16="http://schemas.microsoft.com/office/drawing/2014/main" id="{17FC05E6-E126-48C7-8747-CB00A196588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54" name="Freeform 7">
              <a:extLst>
                <a:ext uri="{FF2B5EF4-FFF2-40B4-BE49-F238E27FC236}">
                  <a16:creationId xmlns:a16="http://schemas.microsoft.com/office/drawing/2014/main" id="{6BD2B45B-44AF-447E-A838-E029D93D9102}"/>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grpSp>
        <p:nvGrpSpPr>
          <p:cNvPr id="14" name="组合 13">
            <a:extLst>
              <a:ext uri="{FF2B5EF4-FFF2-40B4-BE49-F238E27FC236}">
                <a16:creationId xmlns:a16="http://schemas.microsoft.com/office/drawing/2014/main" id="{3CF2372D-F46C-47DD-B542-A68A79D192DA}"/>
              </a:ext>
            </a:extLst>
          </p:cNvPr>
          <p:cNvGrpSpPr/>
          <p:nvPr/>
        </p:nvGrpSpPr>
        <p:grpSpPr>
          <a:xfrm>
            <a:off x="5472496" y="4198228"/>
            <a:ext cx="6058027" cy="502702"/>
            <a:chOff x="5675695" y="4270968"/>
            <a:chExt cx="6058027" cy="502702"/>
          </a:xfrm>
        </p:grpSpPr>
        <p:sp>
          <p:nvSpPr>
            <p:cNvPr id="15" name="椭圆 14">
              <a:extLst>
                <a:ext uri="{FF2B5EF4-FFF2-40B4-BE49-F238E27FC236}">
                  <a16:creationId xmlns:a16="http://schemas.microsoft.com/office/drawing/2014/main" id="{EAE1AE5F-0A5F-4E9C-9AC3-43D7D4199E3A}"/>
                </a:ext>
              </a:extLst>
            </p:cNvPr>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013A73"/>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85959B8B-DFEC-4E0E-AE70-F9431DCA4B5E}"/>
                </a:ext>
              </a:extLst>
            </p:cNvPr>
            <p:cNvSpPr txBox="1"/>
            <p:nvPr/>
          </p:nvSpPr>
          <p:spPr>
            <a:xfrm>
              <a:off x="6259195" y="4270968"/>
              <a:ext cx="5474527" cy="502702"/>
            </a:xfrm>
            <a:prstGeom prst="rect">
              <a:avLst/>
            </a:prstGeom>
            <a:noFill/>
          </p:spPr>
          <p:txBody>
            <a:bodyPr wrap="square" rtlCol="0">
              <a:spAutoFit/>
            </a:bodyPr>
            <a:lstStyle/>
            <a:p>
              <a:pPr marL="0" marR="0" lvl="0" indent="0" algn="l" defTabSz="914400" rtl="0" eaLnBrk="1" fontAlgn="auto" latinLnBrk="0" hangingPunct="1">
                <a:lnSpc>
                  <a:spcPts val="3200"/>
                </a:lnSpc>
                <a:spcBef>
                  <a:spcPts val="600"/>
                </a:spcBef>
                <a:spcAft>
                  <a:spcPts val="1200"/>
                </a:spcAft>
                <a:buClrTx/>
                <a:buSzTx/>
                <a:buFontTx/>
                <a:buNone/>
                <a:tabLst/>
                <a:defRPr/>
              </a:pPr>
              <a:r>
                <a:rPr kumimoji="0" lang="en-US" altLang="zh-CN"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Translation Practice</a:t>
              </a:r>
              <a:endParaRPr kumimoji="0" lang="zh-CN" altLang="en-US" sz="3000" b="1" i="0" u="none" strike="noStrike" kern="1200" cap="none" spc="0" normalizeH="0" baseline="0" noProof="0" dirty="0">
                <a:ln>
                  <a:noFill/>
                </a:ln>
                <a:solidFill>
                  <a:srgbClr val="9B0D1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Freeform 5">
              <a:extLst>
                <a:ext uri="{FF2B5EF4-FFF2-40B4-BE49-F238E27FC236}">
                  <a16:creationId xmlns:a16="http://schemas.microsoft.com/office/drawing/2014/main" id="{3FBB6DD2-26A8-40F9-AB47-61E0BB0C8543}"/>
                </a:ext>
              </a:extLst>
            </p:cNvPr>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18" name="Freeform 6">
              <a:extLst>
                <a:ext uri="{FF2B5EF4-FFF2-40B4-BE49-F238E27FC236}">
                  <a16:creationId xmlns:a16="http://schemas.microsoft.com/office/drawing/2014/main" id="{07F0496A-87D1-4481-9583-25E3F27CDBFA}"/>
                </a:ext>
              </a:extLst>
            </p:cNvPr>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sp>
          <p:nvSpPr>
            <p:cNvPr id="19" name="Freeform 7">
              <a:extLst>
                <a:ext uri="{FF2B5EF4-FFF2-40B4-BE49-F238E27FC236}">
                  <a16:creationId xmlns:a16="http://schemas.microsoft.com/office/drawing/2014/main" id="{0FC35D39-1BDA-469C-8F46-35768113D83D}"/>
                </a:ext>
              </a:extLst>
            </p:cNvPr>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a:ln>
                  <a:noFill/>
                </a:ln>
                <a:solidFill>
                  <a:srgbClr val="9B0D14"/>
                </a:solidFill>
                <a:effectLst/>
                <a:uLnTx/>
                <a:uFillTx/>
                <a:latin typeface="等线"/>
                <a:ea typeface="等线" panose="02010600030101010101" pitchFamily="2" charset="-122"/>
                <a:cs typeface="+mn-cs"/>
              </a:endParaRPr>
            </a:p>
          </p:txBody>
        </p:sp>
      </p:grpSp>
    </p:spTree>
    <p:extLst>
      <p:ext uri="{BB962C8B-B14F-4D97-AF65-F5344CB8AC3E}">
        <p14:creationId xmlns:p14="http://schemas.microsoft.com/office/powerpoint/2010/main" val="3484498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46765" cy="5044967"/>
          </a:xfrm>
        </p:spPr>
        <p:txBody>
          <a:bodyPr/>
          <a:lstStyle/>
          <a:p>
            <a:r>
              <a:rPr lang="en-US" sz="3200" dirty="0">
                <a:latin typeface="Times New Roman" panose="02020603050405020304" pitchFamily="18" charset="0"/>
                <a:cs typeface="Times New Roman" panose="02020603050405020304" pitchFamily="18" charset="0"/>
              </a:rPr>
              <a:t>For 20 years we were </a:t>
            </a:r>
            <a:r>
              <a:rPr lang="en-US" sz="3200" u="sng" dirty="0">
                <a:latin typeface="Times New Roman" panose="02020603050405020304" pitchFamily="18" charset="0"/>
                <a:cs typeface="Times New Roman" panose="02020603050405020304" pitchFamily="18" charset="0"/>
              </a:rPr>
              <a:t>passive witnesses </a:t>
            </a:r>
            <a:r>
              <a:rPr lang="en-US" sz="3200" dirty="0">
                <a:latin typeface="Times New Roman" panose="02020603050405020304" pitchFamily="18" charset="0"/>
                <a:cs typeface="Times New Roman" panose="02020603050405020304" pitchFamily="18" charset="0"/>
              </a:rPr>
              <a:t>to the </a:t>
            </a:r>
            <a:r>
              <a:rPr lang="en-US" sz="3200" dirty="0">
                <a:solidFill>
                  <a:srgbClr val="FF0000"/>
                </a:solidFill>
                <a:latin typeface="Times New Roman" panose="02020603050405020304" pitchFamily="18" charset="0"/>
                <a:cs typeface="Times New Roman" panose="02020603050405020304" pitchFamily="18" charset="0"/>
              </a:rPr>
              <a:t>deterioration</a:t>
            </a:r>
            <a:r>
              <a:rPr lang="en-US" sz="3200" dirty="0">
                <a:latin typeface="Times New Roman" panose="02020603050405020304" pitchFamily="18" charset="0"/>
                <a:cs typeface="Times New Roman" panose="02020603050405020304" pitchFamily="18" charset="0"/>
              </a:rPr>
              <a:t> of prices of our raw materials and an excessive increase of the prices of manufactured goods. </a:t>
            </a:r>
          </a:p>
        </p:txBody>
      </p:sp>
      <p:sp>
        <p:nvSpPr>
          <p:cNvPr id="4" name="TextBox 3"/>
          <p:cNvSpPr txBox="1"/>
          <p:nvPr/>
        </p:nvSpPr>
        <p:spPr>
          <a:xfrm>
            <a:off x="737419" y="3052923"/>
            <a:ext cx="10972800"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我们在二十年里</a:t>
            </a:r>
            <a:r>
              <a:rPr lang="zh-CN" altLang="en-US" sz="2800" b="1" dirty="0">
                <a:latin typeface="宋体" panose="02010600030101010101" pitchFamily="2" charset="-122"/>
                <a:ea typeface="宋体" panose="02010600030101010101" pitchFamily="2" charset="-122"/>
              </a:rPr>
              <a:t>坐视</a:t>
            </a:r>
            <a:r>
              <a:rPr lang="zh-CN" altLang="en-US" sz="2800" dirty="0">
                <a:latin typeface="宋体" panose="02010600030101010101" pitchFamily="2" charset="-122"/>
                <a:ea typeface="宋体" panose="02010600030101010101" pitchFamily="2" charset="-122"/>
              </a:rPr>
              <a:t>原料价格暴跌和工业品价格暴涨。</a:t>
            </a:r>
            <a:endParaRPr lang="en-US"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237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05759" cy="1008825"/>
          </a:xfrm>
        </p:spPr>
        <p:txBody>
          <a:bodyPr/>
          <a:lstStyle/>
          <a:p>
            <a:r>
              <a:rPr lang="en-US" altLang="zh-CN" sz="2800" dirty="0">
                <a:latin typeface="Times New Roman" panose="02020603050405020304" pitchFamily="18" charset="0"/>
                <a:cs typeface="Times New Roman" panose="02020603050405020304" pitchFamily="18" charset="0"/>
              </a:rPr>
              <a:t>No one was able to visualize the </a:t>
            </a:r>
            <a:r>
              <a:rPr lang="en-US" altLang="zh-CN" sz="2800" dirty="0">
                <a:solidFill>
                  <a:srgbClr val="FF0000"/>
                </a:solidFill>
                <a:latin typeface="Times New Roman" panose="02020603050405020304" pitchFamily="18" charset="0"/>
                <a:cs typeface="Times New Roman" panose="02020603050405020304" pitchFamily="18" charset="0"/>
              </a:rPr>
              <a:t>implications</a:t>
            </a:r>
            <a:r>
              <a:rPr lang="en-US" altLang="zh-CN" sz="2800" dirty="0">
                <a:latin typeface="Times New Roman" panose="02020603050405020304" pitchFamily="18" charset="0"/>
                <a:cs typeface="Times New Roman" panose="02020603050405020304" pitchFamily="18" charset="0"/>
              </a:rPr>
              <a:t> or the </a:t>
            </a:r>
            <a:r>
              <a:rPr lang="en-US" altLang="zh-CN" sz="2800" dirty="0">
                <a:solidFill>
                  <a:srgbClr val="FF0000"/>
                </a:solidFill>
                <a:latin typeface="Times New Roman" panose="02020603050405020304" pitchFamily="18" charset="0"/>
                <a:cs typeface="Times New Roman" panose="02020603050405020304" pitchFamily="18" charset="0"/>
              </a:rPr>
              <a:t>implementation</a:t>
            </a:r>
            <a:r>
              <a:rPr lang="en-US" altLang="zh-CN" sz="2800" dirty="0">
                <a:latin typeface="Times New Roman" panose="02020603050405020304" pitchFamily="18" charset="0"/>
                <a:cs typeface="Times New Roman" panose="02020603050405020304" pitchFamily="18" charset="0"/>
              </a:rPr>
              <a:t> of the </a:t>
            </a:r>
            <a:r>
              <a:rPr lang="en-US" altLang="zh-CN" sz="2800" dirty="0">
                <a:solidFill>
                  <a:srgbClr val="FF0000"/>
                </a:solidFill>
                <a:latin typeface="Times New Roman" panose="02020603050405020304" pitchFamily="18" charset="0"/>
                <a:cs typeface="Times New Roman" panose="02020603050405020304" pitchFamily="18" charset="0"/>
              </a:rPr>
              <a:t>prediction</a:t>
            </a:r>
            <a:r>
              <a:rPr lang="en-US" altLang="zh-CN" sz="2800" dirty="0">
                <a:latin typeface="Times New Roman" panose="02020603050405020304" pitchFamily="18" charset="0"/>
                <a:cs typeface="Times New Roman" panose="02020603050405020304" pitchFamily="18" charset="0"/>
              </a:rPr>
              <a:t> of laser.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11162" y="2462984"/>
            <a:ext cx="10884309"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当时，没有人能够想象得出来</a:t>
            </a:r>
            <a:r>
              <a:rPr lang="zh-CN" altLang="en-US" sz="2800" dirty="0">
                <a:solidFill>
                  <a:srgbClr val="FF0000"/>
                </a:solidFill>
                <a:latin typeface="宋体" panose="02010600030101010101" pitchFamily="2" charset="-122"/>
                <a:ea typeface="宋体" panose="02010600030101010101" pitchFamily="2" charset="-122"/>
              </a:rPr>
              <a:t>对</a:t>
            </a:r>
            <a:r>
              <a:rPr lang="zh-CN" altLang="en-US" sz="2800" dirty="0">
                <a:latin typeface="宋体" panose="02010600030101010101" pitchFamily="2" charset="-122"/>
                <a:ea typeface="宋体" panose="02010600030101010101" pitchFamily="2" charset="-122"/>
              </a:rPr>
              <a:t>激光的</a:t>
            </a:r>
            <a:r>
              <a:rPr lang="zh-CN" altLang="en-US" sz="2800" dirty="0">
                <a:solidFill>
                  <a:srgbClr val="FF0000"/>
                </a:solidFill>
                <a:latin typeface="宋体" panose="02010600030101010101" pitchFamily="2" charset="-122"/>
                <a:ea typeface="宋体" panose="02010600030101010101" pitchFamily="2" charset="-122"/>
              </a:rPr>
              <a:t>预言意味着什么</a:t>
            </a:r>
            <a:r>
              <a:rPr lang="zh-CN" altLang="en-US" sz="2800" dirty="0">
                <a:latin typeface="宋体" panose="02010600030101010101" pitchFamily="2" charset="-122"/>
                <a:ea typeface="宋体" panose="02010600030101010101" pitchFamily="2" charset="-122"/>
              </a:rPr>
              <a:t>以及</a:t>
            </a:r>
            <a:r>
              <a:rPr lang="zh-CN" altLang="en-US" sz="2800" dirty="0">
                <a:solidFill>
                  <a:srgbClr val="FF0000"/>
                </a:solidFill>
                <a:latin typeface="宋体" panose="02010600030101010101" pitchFamily="2" charset="-122"/>
                <a:ea typeface="宋体" panose="02010600030101010101" pitchFamily="2" charset="-122"/>
              </a:rPr>
              <a:t>怎样实现</a:t>
            </a:r>
            <a:r>
              <a:rPr lang="zh-CN" altLang="en-US" sz="2800" dirty="0">
                <a:latin typeface="宋体" panose="02010600030101010101" pitchFamily="2" charset="-122"/>
                <a:ea typeface="宋体" panose="02010600030101010101" pitchFamily="2" charset="-122"/>
              </a:rPr>
              <a:t>。</a:t>
            </a:r>
            <a:endParaRPr lang="en-US" altLang="en-US" sz="2800" dirty="0">
              <a:latin typeface="宋体" panose="02010600030101010101" pitchFamily="2" charset="-122"/>
              <a:ea typeface="宋体" panose="02010600030101010101" pitchFamily="2" charset="-122"/>
            </a:endParaRPr>
          </a:p>
        </p:txBody>
      </p:sp>
      <p:sp>
        <p:nvSpPr>
          <p:cNvPr id="5" name="TextBox 4"/>
          <p:cNvSpPr txBox="1"/>
          <p:nvPr/>
        </p:nvSpPr>
        <p:spPr>
          <a:xfrm>
            <a:off x="619435" y="3436380"/>
            <a:ext cx="11179277" cy="867930"/>
          </a:xfrm>
          <a:prstGeom prst="rect">
            <a:avLst/>
          </a:prstGeom>
        </p:spPr>
        <p:txBody>
          <a:bodyPr/>
          <a:lstStyle/>
          <a:p>
            <a:pPr>
              <a:lnSpc>
                <a:spcPct val="90000"/>
              </a:lnSpc>
              <a:spcBef>
                <a:spcPts val="1000"/>
              </a:spcBef>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There are plans for new product </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introduction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in IBM to compete with foreign companies. </a:t>
            </a:r>
          </a:p>
        </p:txBody>
      </p:sp>
      <p:sp>
        <p:nvSpPr>
          <p:cNvPr id="6" name="TextBox 5"/>
          <p:cNvSpPr txBox="1"/>
          <p:nvPr/>
        </p:nvSpPr>
        <p:spPr>
          <a:xfrm>
            <a:off x="663677" y="4837471"/>
            <a:ext cx="11208775" cy="523220"/>
          </a:xfrm>
          <a:prstGeom prst="rect">
            <a:avLst/>
          </a:prstGeom>
          <a:noFill/>
        </p:spPr>
        <p:txBody>
          <a:bodyPr wrap="square" rtlCol="0">
            <a:spAutoFit/>
          </a:bodyPr>
          <a:lstStyle/>
          <a:p>
            <a:r>
              <a:rPr lang="en-US" altLang="en-US" sz="2800" dirty="0">
                <a:latin typeface="宋体" panose="02010600030101010101" pitchFamily="2" charset="-122"/>
                <a:ea typeface="宋体" panose="02010600030101010101" pitchFamily="2" charset="-122"/>
              </a:rPr>
              <a:t>IBM</a:t>
            </a:r>
            <a:r>
              <a:rPr lang="zh-CN" altLang="en-US" sz="2800" dirty="0">
                <a:latin typeface="宋体" panose="02010600030101010101" pitchFamily="2" charset="-122"/>
                <a:ea typeface="宋体" panose="02010600030101010101" pitchFamily="2" charset="-122"/>
              </a:rPr>
              <a:t>公司计划</a:t>
            </a:r>
            <a:r>
              <a:rPr lang="zh-CN" altLang="en-US" sz="2800" dirty="0">
                <a:solidFill>
                  <a:srgbClr val="FF0000"/>
                </a:solidFill>
                <a:latin typeface="宋体" panose="02010600030101010101" pitchFamily="2" charset="-122"/>
                <a:ea typeface="宋体" panose="02010600030101010101" pitchFamily="2" charset="-122"/>
              </a:rPr>
              <a:t>拿出</a:t>
            </a:r>
            <a:r>
              <a:rPr lang="zh-CN" altLang="en-US" sz="2800" dirty="0">
                <a:latin typeface="宋体" panose="02010600030101010101" pitchFamily="2" charset="-122"/>
                <a:ea typeface="宋体" panose="02010600030101010101" pitchFamily="2" charset="-122"/>
              </a:rPr>
              <a:t>一些新产品与外国公司竞争。</a:t>
            </a:r>
            <a:endParaRPr lang="en-US"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262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04684" y="1203433"/>
            <a:ext cx="10825316" cy="3737277"/>
          </a:xfrm>
        </p:spPr>
        <p:txBody>
          <a:bodyPr/>
          <a:lstStyle/>
          <a:p>
            <a:pPr marL="571500" indent="-571500"/>
            <a:r>
              <a:rPr lang="en-US" altLang="zh-CN" sz="2800" dirty="0">
                <a:latin typeface="Times New Roman" panose="02020603050405020304" pitchFamily="18" charset="0"/>
              </a:rPr>
              <a:t> </a:t>
            </a:r>
            <a:r>
              <a:rPr lang="en-US" altLang="zh-CN" sz="2800" dirty="0">
                <a:solidFill>
                  <a:srgbClr val="A50021"/>
                </a:solidFill>
                <a:latin typeface="Times New Roman" panose="02020603050405020304" pitchFamily="18" charset="0"/>
              </a:rPr>
              <a:t>(2) Verbs in English--- Nouns in Chinese</a:t>
            </a:r>
          </a:p>
          <a:p>
            <a:pPr marL="571500" indent="-571500"/>
            <a:r>
              <a:rPr lang="en-US" altLang="zh-CN" sz="2800" b="1" dirty="0">
                <a:solidFill>
                  <a:srgbClr val="A50021"/>
                </a:solidFill>
                <a:latin typeface="Times New Roman" panose="02020603050405020304" pitchFamily="18" charset="0"/>
              </a:rPr>
              <a:t>For example:</a:t>
            </a:r>
          </a:p>
          <a:p>
            <a:pPr marL="571500" indent="-571500">
              <a:buAutoNum type="alphaUcPeriod"/>
            </a:pPr>
            <a:r>
              <a:rPr lang="en-US" altLang="zh-CN" sz="2800" dirty="0">
                <a:latin typeface="Times New Roman" panose="02020603050405020304" pitchFamily="18" charset="0"/>
              </a:rPr>
              <a:t>Radar transmitters </a:t>
            </a:r>
            <a:r>
              <a:rPr lang="en-US" altLang="zh-CN" sz="2800" b="1" dirty="0">
                <a:latin typeface="Times New Roman" panose="02020603050405020304" pitchFamily="18" charset="0"/>
              </a:rPr>
              <a:t>range</a:t>
            </a:r>
            <a:r>
              <a:rPr lang="en-US" altLang="zh-CN" sz="2800" dirty="0">
                <a:latin typeface="Times New Roman" panose="02020603050405020304" pitchFamily="18" charset="0"/>
              </a:rPr>
              <a:t> in power from levels of </a:t>
            </a:r>
            <a:r>
              <a:rPr lang="en-US" altLang="zh-CN" sz="2800" dirty="0" err="1">
                <a:latin typeface="Times New Roman" panose="02020603050405020304" pitchFamily="18" charset="0"/>
              </a:rPr>
              <a:t>milliwatts</a:t>
            </a:r>
            <a:r>
              <a:rPr lang="en-US" altLang="zh-CN" sz="2800" dirty="0">
                <a:latin typeface="Times New Roman" panose="02020603050405020304" pitchFamily="18" charset="0"/>
              </a:rPr>
              <a:t> to megawatts.</a:t>
            </a:r>
          </a:p>
          <a:p>
            <a:pPr marL="571500" indent="-571500"/>
            <a:r>
              <a:rPr lang="en-US" altLang="zh-CN" sz="2800" dirty="0">
                <a:latin typeface="Times New Roman" panose="02020603050405020304" pitchFamily="18" charset="0"/>
              </a:rPr>
              <a:t>                                </a:t>
            </a:r>
          </a:p>
          <a:p>
            <a:pPr marL="571500" indent="-571500"/>
            <a:r>
              <a:rPr lang="en-US" altLang="zh-CN" sz="2800" dirty="0">
                <a:latin typeface="Times New Roman" panose="02020603050405020304" pitchFamily="18" charset="0"/>
              </a:rPr>
              <a:t>           </a:t>
            </a:r>
            <a:r>
              <a:rPr lang="zh-CN" altLang="en-US" sz="2800" dirty="0">
                <a:latin typeface="Times New Roman" panose="02020603050405020304" pitchFamily="18" charset="0"/>
              </a:rPr>
              <a:t>雷达发射机的功率变化</a:t>
            </a:r>
            <a:r>
              <a:rPr lang="zh-CN" altLang="en-US" sz="2800" b="1" u="sng" dirty="0">
                <a:latin typeface="Times New Roman" panose="02020603050405020304" pitchFamily="18" charset="0"/>
              </a:rPr>
              <a:t>范围</a:t>
            </a:r>
            <a:r>
              <a:rPr lang="zh-CN" altLang="en-US" sz="2800" dirty="0">
                <a:latin typeface="Times New Roman" panose="02020603050405020304" pitchFamily="18" charset="0"/>
              </a:rPr>
              <a:t>在毫瓦到兆瓦之间。</a:t>
            </a:r>
          </a:p>
        </p:txBody>
      </p:sp>
    </p:spTree>
    <p:extLst>
      <p:ext uri="{BB962C8B-B14F-4D97-AF65-F5344CB8AC3E}">
        <p14:creationId xmlns:p14="http://schemas.microsoft.com/office/powerpoint/2010/main" val="29566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1598761"/>
          </a:xfrm>
        </p:spPr>
        <p:txBody>
          <a:bodyPr/>
          <a:lstStyle/>
          <a:p>
            <a:r>
              <a:rPr lang="en-US" sz="2800" dirty="0">
                <a:latin typeface="Times New Roman" panose="02020603050405020304" pitchFamily="18" charset="0"/>
                <a:cs typeface="Times New Roman" panose="02020603050405020304" pitchFamily="18" charset="0"/>
              </a:rPr>
              <a:t>The SiS730S chipset is </a:t>
            </a:r>
            <a:r>
              <a:rPr lang="en-US" sz="2800" dirty="0">
                <a:solidFill>
                  <a:srgbClr val="FF0000"/>
                </a:solidFill>
                <a:latin typeface="Times New Roman" panose="02020603050405020304" pitchFamily="18" charset="0"/>
                <a:cs typeface="Times New Roman" panose="02020603050405020304" pitchFamily="18" charset="0"/>
              </a:rPr>
              <a:t>price</a:t>
            </a:r>
            <a:r>
              <a:rPr lang="en-US" sz="2800" dirty="0">
                <a:latin typeface="Times New Roman" panose="02020603050405020304" pitchFamily="18" charset="0"/>
                <a:cs typeface="Times New Roman" panose="02020603050405020304" pitchFamily="18" charset="0"/>
              </a:rPr>
              <a:t>d at $42 . Samples are available, according to the company.  (from EBN news </a:t>
            </a:r>
            <a:r>
              <a:rPr lang="en-US" sz="2800" i="1" dirty="0">
                <a:latin typeface="Times New Roman" panose="02020603050405020304" pitchFamily="18" charset="0"/>
                <a:cs typeface="Times New Roman" panose="02020603050405020304" pitchFamily="18" charset="0"/>
              </a:rPr>
              <a:t>IC to support AMD MPUs</a:t>
            </a:r>
            <a:r>
              <a:rPr lang="en-US" sz="2800" dirty="0">
                <a:latin typeface="Times New Roman" panose="02020603050405020304" pitchFamily="18" charset="0"/>
                <a:cs typeface="Times New Roman" panose="02020603050405020304" pitchFamily="18" charset="0"/>
              </a:rPr>
              <a:t>, August 14 2000)</a:t>
            </a:r>
          </a:p>
        </p:txBody>
      </p:sp>
      <p:sp>
        <p:nvSpPr>
          <p:cNvPr id="5" name="TextBox 4"/>
          <p:cNvSpPr txBox="1"/>
          <p:nvPr/>
        </p:nvSpPr>
        <p:spPr>
          <a:xfrm>
            <a:off x="840658" y="3156155"/>
            <a:ext cx="10736826" cy="523220"/>
          </a:xfrm>
          <a:prstGeom prst="rect">
            <a:avLst/>
          </a:prstGeom>
          <a:noFill/>
        </p:spPr>
        <p:txBody>
          <a:bodyPr wrap="square" rtlCol="0">
            <a:spAutoFit/>
          </a:bodyPr>
          <a:lstStyle/>
          <a:p>
            <a:r>
              <a:rPr lang="en-US" altLang="en-US" sz="2800" dirty="0">
                <a:latin typeface="宋体" panose="02010600030101010101" pitchFamily="2" charset="-122"/>
                <a:ea typeface="宋体" panose="02010600030101010101" pitchFamily="2" charset="-122"/>
              </a:rPr>
              <a:t>SiS730S </a:t>
            </a:r>
            <a:r>
              <a:rPr lang="zh-CN" altLang="en-US" sz="2800" dirty="0">
                <a:latin typeface="宋体" panose="02010600030101010101" pitchFamily="2" charset="-122"/>
                <a:ea typeface="宋体" panose="02010600030101010101" pitchFamily="2" charset="-122"/>
              </a:rPr>
              <a:t>芯片组的</a:t>
            </a:r>
            <a:r>
              <a:rPr lang="zh-CN" altLang="en-US" sz="2800" dirty="0">
                <a:solidFill>
                  <a:srgbClr val="FF0000"/>
                </a:solidFill>
                <a:latin typeface="宋体" panose="02010600030101010101" pitchFamily="2" charset="-122"/>
                <a:ea typeface="宋体" panose="02010600030101010101" pitchFamily="2" charset="-122"/>
              </a:rPr>
              <a:t>价格</a:t>
            </a:r>
            <a:r>
              <a:rPr lang="zh-CN" altLang="en-US" sz="2800" dirty="0">
                <a:latin typeface="宋体" panose="02010600030101010101" pitchFamily="2" charset="-122"/>
                <a:ea typeface="宋体" panose="02010600030101010101" pitchFamily="2" charset="-122"/>
              </a:rPr>
              <a:t>为每套</a:t>
            </a:r>
            <a:r>
              <a:rPr lang="en-US" altLang="zh-CN" sz="2800" dirty="0">
                <a:latin typeface="宋体" panose="02010600030101010101" pitchFamily="2" charset="-122"/>
                <a:ea typeface="宋体" panose="02010600030101010101" pitchFamily="2" charset="-122"/>
              </a:rPr>
              <a:t>42</a:t>
            </a:r>
            <a:r>
              <a:rPr lang="zh-CN" altLang="en-US" sz="2800" dirty="0">
                <a:latin typeface="宋体" panose="02010600030101010101" pitchFamily="2" charset="-122"/>
                <a:ea typeface="宋体" panose="02010600030101010101" pitchFamily="2" charset="-122"/>
              </a:rPr>
              <a:t>美元。可向公司索取样品。</a:t>
            </a:r>
            <a:endParaRPr lang="en-US"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422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32017" cy="979328"/>
          </a:xfrm>
        </p:spPr>
        <p:txBody>
          <a:bodyPr/>
          <a:lstStyle/>
          <a:p>
            <a:r>
              <a:rPr lang="en-US" sz="2800" dirty="0">
                <a:latin typeface="Times New Roman" panose="02020603050405020304" pitchFamily="18" charset="0"/>
                <a:cs typeface="Times New Roman" panose="02020603050405020304" pitchFamily="18" charset="0"/>
              </a:rPr>
              <a:t>The system will be </a:t>
            </a:r>
            <a:r>
              <a:rPr lang="en-US" sz="2800" dirty="0">
                <a:solidFill>
                  <a:srgbClr val="FF0000"/>
                </a:solidFill>
                <a:latin typeface="Times New Roman" panose="02020603050405020304" pitchFamily="18" charset="0"/>
                <a:cs typeface="Times New Roman" panose="02020603050405020304" pitchFamily="18" charset="0"/>
              </a:rPr>
              <a:t>built</a:t>
            </a:r>
            <a:r>
              <a:rPr lang="en-US" sz="2800" dirty="0">
                <a:latin typeface="Times New Roman" panose="02020603050405020304" pitchFamily="18" charset="0"/>
                <a:cs typeface="Times New Roman" panose="02020603050405020304" pitchFamily="18" charset="0"/>
              </a:rPr>
              <a:t> on the knowledge and experience gained in developing the existing suite of software product. </a:t>
            </a:r>
          </a:p>
        </p:txBody>
      </p:sp>
      <p:sp>
        <p:nvSpPr>
          <p:cNvPr id="4" name="TextBox 3"/>
          <p:cNvSpPr txBox="1"/>
          <p:nvPr/>
        </p:nvSpPr>
        <p:spPr>
          <a:xfrm>
            <a:off x="766917" y="2182761"/>
            <a:ext cx="10854812"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这个系统的</a:t>
            </a:r>
            <a:r>
              <a:rPr lang="zh-CN" altLang="en-US" sz="2800" dirty="0">
                <a:solidFill>
                  <a:srgbClr val="FF0000"/>
                </a:solidFill>
                <a:latin typeface="宋体" panose="02010600030101010101" pitchFamily="2" charset="-122"/>
                <a:ea typeface="宋体" panose="02010600030101010101" pitchFamily="2" charset="-122"/>
              </a:rPr>
              <a:t>基础</a:t>
            </a:r>
            <a:r>
              <a:rPr lang="zh-CN" altLang="en-US" sz="2800" dirty="0">
                <a:latin typeface="宋体" panose="02010600030101010101" pitchFamily="2" charset="-122"/>
                <a:ea typeface="宋体" panose="02010600030101010101" pitchFamily="2" charset="-122"/>
              </a:rPr>
              <a:t>是从开发现有的成套软件产品中所获得的知识和经验。</a:t>
            </a:r>
            <a:endParaRPr lang="en-US" altLang="en-US" sz="2800" dirty="0">
              <a:latin typeface="宋体" panose="02010600030101010101" pitchFamily="2" charset="-122"/>
              <a:ea typeface="宋体" panose="02010600030101010101" pitchFamily="2" charset="-122"/>
            </a:endParaRPr>
          </a:p>
        </p:txBody>
      </p:sp>
      <p:sp>
        <p:nvSpPr>
          <p:cNvPr id="5" name="文本框 4"/>
          <p:cNvSpPr txBox="1"/>
          <p:nvPr/>
        </p:nvSpPr>
        <p:spPr>
          <a:xfrm>
            <a:off x="766918" y="3229232"/>
            <a:ext cx="10658964" cy="3108543"/>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Some researchers, to be sure, had anticipated that such energy </a:t>
            </a:r>
            <a:r>
              <a:rPr lang="en-US" altLang="zh-CN" sz="2800" dirty="0">
                <a:solidFill>
                  <a:srgbClr val="FF0000"/>
                </a:solidFill>
                <a:latin typeface="Times New Roman" panose="02020603050405020304" pitchFamily="18" charset="0"/>
                <a:cs typeface="Times New Roman" panose="02020603050405020304" pitchFamily="18" charset="0"/>
              </a:rPr>
              <a:t>exist</a:t>
            </a:r>
            <a:r>
              <a:rPr lang="en-US" altLang="zh-CN" sz="2800" dirty="0">
                <a:latin typeface="Times New Roman" panose="02020603050405020304" pitchFamily="18" charset="0"/>
                <a:cs typeface="Times New Roman" panose="02020603050405020304" pitchFamily="18" charset="0"/>
              </a:rPr>
              <a:t>ed, but even they will tell you that its detection ranks among the most revolutionary discoveries in the 20</a:t>
            </a:r>
            <a:r>
              <a:rPr lang="en-US" altLang="zh-CN" sz="2800" baseline="30000" dirty="0">
                <a:latin typeface="Times New Roman" panose="02020603050405020304" pitchFamily="18" charset="0"/>
                <a:cs typeface="Times New Roman" panose="02020603050405020304" pitchFamily="18" charset="0"/>
              </a:rPr>
              <a:t>th</a:t>
            </a:r>
            <a:r>
              <a:rPr lang="en-US" altLang="zh-CN" sz="2800" dirty="0">
                <a:latin typeface="Times New Roman" panose="02020603050405020304" pitchFamily="18" charset="0"/>
                <a:cs typeface="Times New Roman" panose="02020603050405020304" pitchFamily="18" charset="0"/>
              </a:rPr>
              <a:t>-century cosmology.</a:t>
            </a:r>
          </a:p>
          <a:p>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可以肯定地说，有些研究者在此之前就已经预见到这种能量的</a:t>
            </a:r>
            <a:r>
              <a:rPr lang="zh-CN" altLang="en-US" sz="2800" dirty="0">
                <a:solidFill>
                  <a:srgbClr val="FF0000"/>
                </a:solidFill>
                <a:latin typeface="宋体" panose="02010600030101010101" pitchFamily="2" charset="-122"/>
                <a:ea typeface="宋体" panose="02010600030101010101" pitchFamily="2" charset="-122"/>
              </a:rPr>
              <a:t>存在</a:t>
            </a:r>
            <a:r>
              <a:rPr lang="zh-CN" altLang="en-US" sz="2800" dirty="0">
                <a:latin typeface="宋体" panose="02010600030101010101" pitchFamily="2" charset="-122"/>
                <a:ea typeface="宋体" panose="02010600030101010101" pitchFamily="2" charset="-122"/>
              </a:rPr>
              <a:t>，但是即使是他们也会告诉你，这一发现是</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世纪宇宙学最重大的发现之一。</a:t>
            </a:r>
          </a:p>
        </p:txBody>
      </p:sp>
    </p:spTree>
    <p:extLst>
      <p:ext uri="{BB962C8B-B14F-4D97-AF65-F5344CB8AC3E}">
        <p14:creationId xmlns:p14="http://schemas.microsoft.com/office/powerpoint/2010/main" val="2777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917269" cy="4653670"/>
          </a:xfrm>
        </p:spPr>
        <p:txBody>
          <a:bodyPr/>
          <a:lstStyle/>
          <a:p>
            <a:pPr marL="571500" indent="-571500"/>
            <a:r>
              <a:rPr lang="en-US" altLang="zh-CN" sz="2800" dirty="0">
                <a:latin typeface="Times New Roman" panose="02020603050405020304" pitchFamily="18" charset="0"/>
              </a:rPr>
              <a:t> </a:t>
            </a:r>
            <a:r>
              <a:rPr lang="en-US" altLang="zh-CN" sz="2800" dirty="0">
                <a:solidFill>
                  <a:srgbClr val="A50021"/>
                </a:solidFill>
                <a:latin typeface="Times New Roman" panose="02020603050405020304" pitchFamily="18" charset="0"/>
              </a:rPr>
              <a:t>(3) Adjectives in English--- Adverbs in Chinese</a:t>
            </a:r>
          </a:p>
          <a:p>
            <a:pPr marL="571500" indent="-571500"/>
            <a:r>
              <a:rPr lang="en-US" altLang="zh-CN" sz="2800" dirty="0">
                <a:solidFill>
                  <a:srgbClr val="A50021"/>
                </a:solidFill>
                <a:latin typeface="Times New Roman" panose="02020603050405020304" pitchFamily="18" charset="0"/>
              </a:rPr>
              <a:t>     When a noun in English is turned into a verb in the Chinese translation, the adjectives used to modify the noun have to be translated into adverbs accordingly. </a:t>
            </a:r>
          </a:p>
          <a:p>
            <a:pPr marL="571500" indent="-571500"/>
            <a:r>
              <a:rPr lang="en-US" altLang="zh-CN" sz="2800" b="1" dirty="0">
                <a:solidFill>
                  <a:srgbClr val="A50021"/>
                </a:solidFill>
                <a:latin typeface="Times New Roman" panose="02020603050405020304" pitchFamily="18" charset="0"/>
              </a:rPr>
              <a:t>For example:</a:t>
            </a:r>
          </a:p>
          <a:p>
            <a:pPr marL="571500" indent="-571500">
              <a:buAutoNum type="alphaUcPeriod"/>
            </a:pPr>
            <a:r>
              <a:rPr lang="en-US" altLang="zh-CN" sz="2800" dirty="0">
                <a:latin typeface="Times New Roman" panose="02020603050405020304" pitchFamily="18" charset="0"/>
              </a:rPr>
              <a:t>The discovering of the tunnel diode/ˈ</a:t>
            </a:r>
            <a:r>
              <a:rPr lang="en-US" altLang="zh-CN" sz="2800" dirty="0" err="1">
                <a:latin typeface="Times New Roman" panose="02020603050405020304" pitchFamily="18" charset="0"/>
              </a:rPr>
              <a:t>daɪəʊd</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zh-CN" altLang="en-US" dirty="0">
                <a:latin typeface="Times New Roman" panose="02020603050405020304" pitchFamily="18" charset="0"/>
              </a:rPr>
              <a:t>隧道效应二极管</a:t>
            </a:r>
            <a:r>
              <a:rPr lang="zh-CN" altLang="en-US" sz="2800" dirty="0">
                <a:latin typeface="Times New Roman" panose="02020603050405020304" pitchFamily="18" charset="0"/>
              </a:rPr>
              <a:t>）</a:t>
            </a:r>
            <a:r>
              <a:rPr lang="en-US" altLang="zh-CN" sz="2800" dirty="0">
                <a:latin typeface="Times New Roman" panose="02020603050405020304" pitchFamily="18" charset="0"/>
              </a:rPr>
              <a:t>demonstrated the first </a:t>
            </a:r>
            <a:r>
              <a:rPr lang="en-US" altLang="zh-CN" sz="2800" b="1" dirty="0">
                <a:latin typeface="Times New Roman" panose="02020603050405020304" pitchFamily="18" charset="0"/>
              </a:rPr>
              <a:t>convincing</a:t>
            </a:r>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evidence</a:t>
            </a:r>
            <a:r>
              <a:rPr lang="en-US" altLang="zh-CN" sz="2800" dirty="0">
                <a:latin typeface="Times New Roman" panose="02020603050405020304" pitchFamily="18" charset="0"/>
              </a:rPr>
              <a:t> of the electron tunneling in solids.                                </a:t>
            </a:r>
          </a:p>
          <a:p>
            <a:pPr marL="571500" indent="-571500"/>
            <a:r>
              <a:rPr lang="en-US" altLang="zh-CN" sz="2800" dirty="0">
                <a:latin typeface="Times New Roman" panose="02020603050405020304" pitchFamily="18" charset="0"/>
              </a:rPr>
              <a:t>           </a:t>
            </a:r>
            <a:r>
              <a:rPr lang="zh-CN" altLang="en-US" sz="2800" dirty="0">
                <a:latin typeface="Times New Roman" panose="02020603050405020304" pitchFamily="18" charset="0"/>
              </a:rPr>
              <a:t>研制成隧道效应二极管第一次</a:t>
            </a:r>
            <a:r>
              <a:rPr lang="zh-CN" altLang="en-US" sz="2800" b="1" u="sng" dirty="0">
                <a:latin typeface="Times New Roman" panose="02020603050405020304" pitchFamily="18" charset="0"/>
              </a:rPr>
              <a:t>令人信服地</a:t>
            </a:r>
            <a:r>
              <a:rPr lang="zh-CN" altLang="en-US" sz="2800" dirty="0">
                <a:latin typeface="Times New Roman" panose="02020603050405020304" pitchFamily="18" charset="0"/>
              </a:rPr>
              <a:t>证明了电子在固体中的隧道效应。</a:t>
            </a:r>
          </a:p>
        </p:txBody>
      </p:sp>
    </p:spTree>
    <p:extLst>
      <p:ext uri="{BB962C8B-B14F-4D97-AF65-F5344CB8AC3E}">
        <p14:creationId xmlns:p14="http://schemas.microsoft.com/office/powerpoint/2010/main" val="32666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dirty="0"/>
          </a:p>
        </p:txBody>
      </p:sp>
      <p:sp>
        <p:nvSpPr>
          <p:cNvPr id="3" name="文本占位符 2"/>
          <p:cNvSpPr>
            <a:spLocks noGrp="1"/>
          </p:cNvSpPr>
          <p:nvPr>
            <p:ph type="body" sz="quarter" idx="11"/>
          </p:nvPr>
        </p:nvSpPr>
        <p:spPr>
          <a:xfrm>
            <a:off x="689712" y="1203433"/>
            <a:ext cx="10828778" cy="979328"/>
          </a:xfrm>
        </p:spPr>
        <p:txBody>
          <a:bodyPr/>
          <a:lstStyle/>
          <a:p>
            <a:r>
              <a:rPr lang="en-US" sz="2800" dirty="0">
                <a:latin typeface="Times New Roman" panose="02020603050405020304" pitchFamily="18" charset="0"/>
                <a:cs typeface="Times New Roman" panose="02020603050405020304" pitchFamily="18" charset="0"/>
              </a:rPr>
              <a:t> If the stone was blue and it gave copper, the relationship between the color and product should have been </a:t>
            </a:r>
            <a:r>
              <a:rPr lang="en-US" sz="2800" dirty="0">
                <a:solidFill>
                  <a:srgbClr val="FF0000"/>
                </a:solidFill>
                <a:latin typeface="Times New Roman" panose="02020603050405020304" pitchFamily="18" charset="0"/>
                <a:cs typeface="Times New Roman" panose="02020603050405020304" pitchFamily="18" charset="0"/>
              </a:rPr>
              <a:t>obvious</a:t>
            </a:r>
            <a:r>
              <a:rPr lang="en-US" sz="280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737419" y="2389247"/>
            <a:ext cx="10884310" cy="95410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如果石头呈蓝色，又能炼出铜的话，那么在颜色和产品之间</a:t>
            </a:r>
            <a:r>
              <a:rPr lang="zh-CN" altLang="en-US" sz="2800" dirty="0">
                <a:solidFill>
                  <a:srgbClr val="FF0000"/>
                </a:solidFill>
                <a:latin typeface="宋体" panose="02010600030101010101" pitchFamily="2" charset="-122"/>
                <a:ea typeface="宋体" panose="02010600030101010101" pitchFamily="2" charset="-122"/>
              </a:rPr>
              <a:t>显然</a:t>
            </a:r>
            <a:r>
              <a:rPr lang="zh-CN" altLang="en-US" sz="2800" dirty="0">
                <a:latin typeface="宋体" panose="02010600030101010101" pitchFamily="2" charset="-122"/>
                <a:ea typeface="宋体" panose="02010600030101010101" pitchFamily="2" charset="-122"/>
              </a:rPr>
              <a:t>应该存在着一定的关系。</a:t>
            </a:r>
            <a:endParaRPr lang="en-US" altLang="en-US" sz="2800" dirty="0">
              <a:latin typeface="宋体" panose="02010600030101010101" pitchFamily="2" charset="-122"/>
              <a:ea typeface="宋体" panose="02010600030101010101" pitchFamily="2" charset="-122"/>
            </a:endParaRPr>
          </a:p>
        </p:txBody>
      </p:sp>
      <p:sp>
        <p:nvSpPr>
          <p:cNvPr id="5" name="TextBox 4"/>
          <p:cNvSpPr txBox="1"/>
          <p:nvPr/>
        </p:nvSpPr>
        <p:spPr>
          <a:xfrm>
            <a:off x="840658" y="3731342"/>
            <a:ext cx="10677832" cy="926923"/>
          </a:xfrm>
          <a:prstGeom prst="rect">
            <a:avLst/>
          </a:prstGeom>
        </p:spPr>
        <p:txBody>
          <a:bodyPr/>
          <a:lstStyle/>
          <a:p>
            <a:pPr>
              <a:lnSpc>
                <a:spcPct val="90000"/>
              </a:lnSpc>
              <a:spcBef>
                <a:spcPts val="1000"/>
              </a:spcBef>
            </a:pPr>
            <a:r>
              <a:rPr lang="en-US" sz="2800" dirty="0">
                <a:latin typeface="Times New Roman" panose="02020603050405020304" pitchFamily="18" charset="0"/>
                <a:ea typeface="微软雅黑" panose="020B0503020204020204" pitchFamily="34" charset="-122"/>
                <a:cs typeface="Times New Roman" panose="02020603050405020304" pitchFamily="18" charset="0"/>
              </a:rPr>
              <a:t>In order to obtain </a:t>
            </a:r>
            <a:r>
              <a:rPr 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accurate</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indication </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of range, the linear sweep of the cathode-ray tube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阴极射线管</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must be timed presently. </a:t>
            </a:r>
          </a:p>
        </p:txBody>
      </p:sp>
      <p:sp>
        <p:nvSpPr>
          <p:cNvPr id="6" name="TextBox 5"/>
          <p:cNvSpPr txBox="1"/>
          <p:nvPr/>
        </p:nvSpPr>
        <p:spPr>
          <a:xfrm>
            <a:off x="825910" y="4999711"/>
            <a:ext cx="10795819"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为了精确地指明距离，阴极射线管的线性扫描必须马上计时。</a:t>
            </a:r>
            <a:endParaRPr lang="en-US"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711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rgbClr val="A50021"/>
                </a:solidFill>
                <a:latin typeface="Times New Roman" panose="02020603050405020304" pitchFamily="18" charset="0"/>
              </a:rPr>
              <a:t>(4) Adjectives in English--- Verbs in Chinese</a:t>
            </a:r>
          </a:p>
          <a:p>
            <a:endParaRPr lang="zh-CN" altLang="en-US" dirty="0"/>
          </a:p>
        </p:txBody>
      </p:sp>
      <p:sp>
        <p:nvSpPr>
          <p:cNvPr id="3" name="文本占位符 2"/>
          <p:cNvSpPr>
            <a:spLocks noGrp="1"/>
          </p:cNvSpPr>
          <p:nvPr>
            <p:ph type="body" sz="quarter" idx="11"/>
          </p:nvPr>
        </p:nvSpPr>
        <p:spPr>
          <a:xfrm>
            <a:off x="689712" y="1203433"/>
            <a:ext cx="10399466" cy="5106751"/>
          </a:xfrm>
        </p:spPr>
        <p:txBody>
          <a:bodyPr/>
          <a:lstStyle/>
          <a:p>
            <a:r>
              <a:rPr lang="en-US" altLang="zh-CN" dirty="0"/>
              <a:t>Similar to the conversion between nouns and verbs in technical translation sometimes it is also necessary to convert English adjectives into Chinese verbs to achieve smoothness in Chinese translation. e.g.</a:t>
            </a:r>
          </a:p>
          <a:p>
            <a:endParaRPr lang="en-US" altLang="zh-CN" dirty="0"/>
          </a:p>
          <a:p>
            <a:r>
              <a:rPr lang="en-US" altLang="zh-CN" dirty="0"/>
              <a:t> If </a:t>
            </a:r>
            <a:r>
              <a:rPr lang="en-US" altLang="zh-CN" dirty="0">
                <a:solidFill>
                  <a:srgbClr val="FF0000"/>
                </a:solidFill>
              </a:rPr>
              <a:t>practical</a:t>
            </a:r>
            <a:r>
              <a:rPr lang="en-US" altLang="zh-CN" dirty="0"/>
              <a:t>, superconductors will become the basis for a gargantuan</a:t>
            </a:r>
            <a:r>
              <a:rPr lang="zh-CN" altLang="en-US" dirty="0"/>
              <a:t>（庞大的，大规模的）</a:t>
            </a:r>
            <a:r>
              <a:rPr lang="en-US" altLang="zh-CN" dirty="0"/>
              <a:t> struggle, initially between the United States and Japan, over ways to exploit the new invention.</a:t>
            </a:r>
          </a:p>
          <a:p>
            <a:endParaRPr lang="en-US" altLang="zh-CN" dirty="0"/>
          </a:p>
          <a:p>
            <a:r>
              <a:rPr lang="zh-CN" altLang="en-US" dirty="0"/>
              <a:t>如果</a:t>
            </a:r>
            <a:r>
              <a:rPr lang="zh-CN" altLang="en-US" dirty="0">
                <a:solidFill>
                  <a:srgbClr val="FF0000"/>
                </a:solidFill>
              </a:rPr>
              <a:t>具有实用价值</a:t>
            </a:r>
            <a:r>
              <a:rPr lang="zh-CN" altLang="en-US" dirty="0"/>
              <a:t>，超导体将作为基础，导致美国和日本之间展开如何开发利用这项新发明的大规模竞争。</a:t>
            </a:r>
          </a:p>
        </p:txBody>
      </p:sp>
    </p:spTree>
    <p:extLst>
      <p:ext uri="{BB962C8B-B14F-4D97-AF65-F5344CB8AC3E}">
        <p14:creationId xmlns:p14="http://schemas.microsoft.com/office/powerpoint/2010/main" val="6755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931025"/>
            <a:ext cx="10150084" cy="5070764"/>
          </a:xfrm>
        </p:spPr>
        <p:txBody>
          <a:bodyPr/>
          <a:lstStyle/>
          <a:p>
            <a:r>
              <a:rPr lang="en-US" altLang="zh-CN" dirty="0"/>
              <a:t> </a:t>
            </a:r>
            <a:r>
              <a:rPr lang="en-US" altLang="zh-CN" sz="3200" dirty="0"/>
              <a:t>The ultimate cost of the disaster is only beginning to be </a:t>
            </a:r>
            <a:r>
              <a:rPr lang="en-US" altLang="zh-CN" sz="3200" dirty="0">
                <a:solidFill>
                  <a:srgbClr val="FF0000"/>
                </a:solidFill>
              </a:rPr>
              <a:t>clear</a:t>
            </a:r>
            <a:r>
              <a:rPr lang="en-US" altLang="zh-CN" sz="3200" dirty="0"/>
              <a:t>: water and farmland in the Ukraine remain </a:t>
            </a:r>
            <a:r>
              <a:rPr lang="en-US" altLang="zh-CN" sz="3200" dirty="0">
                <a:solidFill>
                  <a:srgbClr val="FF0000"/>
                </a:solidFill>
              </a:rPr>
              <a:t>contaminated</a:t>
            </a:r>
            <a:r>
              <a:rPr lang="en-US" altLang="zh-CN" sz="3200" dirty="0"/>
              <a:t> with the radioactive isotopes</a:t>
            </a:r>
            <a:r>
              <a:rPr lang="zh-CN" altLang="en-US" sz="3200" dirty="0"/>
              <a:t>（同位素）</a:t>
            </a:r>
            <a:r>
              <a:rPr lang="en-US" altLang="zh-CN" sz="3200" dirty="0"/>
              <a:t>.</a:t>
            </a:r>
          </a:p>
          <a:p>
            <a:r>
              <a:rPr lang="zh-CN" altLang="en-US" sz="3200" dirty="0"/>
              <a:t>这场灾难造成的最终代价只是</a:t>
            </a:r>
            <a:r>
              <a:rPr lang="zh-CN" altLang="en-US" sz="3200" dirty="0">
                <a:solidFill>
                  <a:srgbClr val="FF0000"/>
                </a:solidFill>
              </a:rPr>
              <a:t>初露端倪</a:t>
            </a:r>
            <a:r>
              <a:rPr lang="en-US" altLang="zh-CN" sz="3200" dirty="0"/>
              <a:t>:</a:t>
            </a:r>
            <a:r>
              <a:rPr lang="zh-CN" altLang="en-US" sz="3200" dirty="0"/>
              <a:t>乌克兰的水和农田都受到放射性同位素的</a:t>
            </a:r>
            <a:r>
              <a:rPr lang="zh-CN" altLang="en-US" sz="3200" dirty="0">
                <a:solidFill>
                  <a:srgbClr val="FF0000"/>
                </a:solidFill>
              </a:rPr>
              <a:t>污染</a:t>
            </a:r>
            <a:r>
              <a:rPr lang="zh-CN" altLang="en-US" sz="3200" dirty="0"/>
              <a:t>。</a:t>
            </a:r>
            <a:endParaRPr lang="en-US" altLang="zh-CN" sz="3200" dirty="0"/>
          </a:p>
          <a:p>
            <a:r>
              <a:rPr lang="en-US" altLang="zh-CN" sz="3200" dirty="0"/>
              <a:t>Moreover, these signals are broadcast by satellites and are therefore not </a:t>
            </a:r>
            <a:r>
              <a:rPr lang="en-US" altLang="zh-CN" sz="3200" dirty="0">
                <a:solidFill>
                  <a:srgbClr val="FF0000"/>
                </a:solidFill>
              </a:rPr>
              <a:t>available</a:t>
            </a:r>
            <a:r>
              <a:rPr lang="en-US" altLang="zh-CN" sz="3200" dirty="0"/>
              <a:t> to regular television viewers.</a:t>
            </a:r>
          </a:p>
          <a:p>
            <a:r>
              <a:rPr lang="zh-CN" altLang="en-US" sz="3200" dirty="0"/>
              <a:t>此外，由于这些信号是通过卫星发射的，因此普通电视观众</a:t>
            </a:r>
            <a:r>
              <a:rPr lang="zh-CN" altLang="en-US" sz="3200" dirty="0">
                <a:solidFill>
                  <a:srgbClr val="FF0000"/>
                </a:solidFill>
              </a:rPr>
              <a:t>收看不到</a:t>
            </a:r>
            <a:r>
              <a:rPr lang="zh-CN" altLang="en-US" sz="3200" dirty="0"/>
              <a:t>。</a:t>
            </a:r>
          </a:p>
        </p:txBody>
      </p:sp>
    </p:spTree>
    <p:extLst>
      <p:ext uri="{BB962C8B-B14F-4D97-AF65-F5344CB8AC3E}">
        <p14:creationId xmlns:p14="http://schemas.microsoft.com/office/powerpoint/2010/main" val="12287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150353" cy="4622180"/>
          </a:xfrm>
        </p:spPr>
        <p:txBody>
          <a:bodyPr/>
          <a:lstStyle/>
          <a:p>
            <a:pPr marL="571500" indent="-571500"/>
            <a:r>
              <a:rPr lang="en-US" altLang="zh-CN" sz="2800" dirty="0">
                <a:latin typeface="Times New Roman" panose="02020603050405020304" pitchFamily="18" charset="0"/>
              </a:rPr>
              <a:t> </a:t>
            </a:r>
            <a:r>
              <a:rPr lang="en-US" altLang="zh-CN" sz="2800" dirty="0">
                <a:solidFill>
                  <a:srgbClr val="A50021"/>
                </a:solidFill>
                <a:latin typeface="Times New Roman" panose="02020603050405020304" pitchFamily="18" charset="0"/>
              </a:rPr>
              <a:t>(5) Preposition in English--- Verb in Chinese</a:t>
            </a:r>
          </a:p>
          <a:p>
            <a:pPr marL="571500" indent="-571500"/>
            <a:endParaRPr lang="en-US" altLang="zh-CN" sz="2800" dirty="0">
              <a:solidFill>
                <a:srgbClr val="A50021"/>
              </a:solidFill>
              <a:latin typeface="Times New Roman" panose="02020603050405020304" pitchFamily="18" charset="0"/>
            </a:endParaRPr>
          </a:p>
          <a:p>
            <a:pPr marL="571500" indent="-571500"/>
            <a:r>
              <a:rPr lang="en-US" altLang="zh-CN" sz="2800" dirty="0">
                <a:solidFill>
                  <a:srgbClr val="A50021"/>
                </a:solidFill>
                <a:latin typeface="Times New Roman" panose="02020603050405020304" pitchFamily="18" charset="0"/>
              </a:rPr>
              <a:t>       Prepositions are also widely used in English. In order to conform to the verb-dominant feature of Chinese, sometimes, we can translate prepositions into verbs.</a:t>
            </a:r>
          </a:p>
        </p:txBody>
      </p:sp>
    </p:spTree>
    <p:extLst>
      <p:ext uri="{BB962C8B-B14F-4D97-AF65-F5344CB8AC3E}">
        <p14:creationId xmlns:p14="http://schemas.microsoft.com/office/powerpoint/2010/main" val="368017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one 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1" y="1166949"/>
            <a:ext cx="10978413" cy="5033719"/>
          </a:xfrm>
        </p:spPr>
        <p:txBody>
          <a:bodyPr/>
          <a:lstStyle/>
          <a:p>
            <a:pPr marL="457200" indent="-457200" algn="just">
              <a:lnSpc>
                <a:spcPct val="150000"/>
              </a:lnSpc>
              <a:buAutoNum type="arabicPeriod"/>
            </a:pPr>
            <a:r>
              <a:rPr lang="en-US" altLang="zh-CN" sz="2800" b="1" dirty="0">
                <a:solidFill>
                  <a:srgbClr val="F29000"/>
                </a:solidFill>
              </a:rPr>
              <a:t>General introduction</a:t>
            </a:r>
          </a:p>
          <a:p>
            <a:pPr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Eugene A Nida:</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Natural languages are not like mathematical and logical languages, in which words and signs presumably have only one meaning.</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Words only have meaning in terms of the particular culture in which they are used and to which they belong, and they can only be defined on the basis of how they are used, and definitions must be based on a combination of words and contexts.</a:t>
            </a:r>
          </a:p>
          <a:p>
            <a:pPr algn="just">
              <a:lnSpc>
                <a:spcPct val="120000"/>
              </a:lnSpc>
            </a:pPr>
            <a:r>
              <a:rPr lang="en-US" altLang="zh-CN" sz="2800" b="1" dirty="0">
                <a:solidFill>
                  <a:srgbClr val="0070C0"/>
                </a:solidFill>
                <a:latin typeface="Arial" panose="020B0604020202020204" pitchFamily="34" charset="0"/>
                <a:cs typeface="Arial" panose="020B0604020202020204" pitchFamily="34" charset="0"/>
              </a:rPr>
              <a:t>      Words cannot be treated independent of the context.</a:t>
            </a:r>
            <a:endParaRPr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a:p>
            <a:pPr algn="just">
              <a:lnSpc>
                <a:spcPct val="150000"/>
              </a:lnSpc>
            </a:pPr>
            <a:endParaRPr lang="en-US" altLang="zh-CN" sz="2300" dirty="0">
              <a:solidFill>
                <a:schemeClr val="accent1">
                  <a:lumMod val="75000"/>
                </a:schemeClr>
              </a:solidFill>
            </a:endParaRPr>
          </a:p>
          <a:p>
            <a:pPr algn="just">
              <a:lnSpc>
                <a:spcPct val="150000"/>
              </a:lnSpc>
            </a:pPr>
            <a:endParaRPr lang="zh-CN" altLang="en-US" sz="2300" dirty="0">
              <a:solidFill>
                <a:schemeClr val="accent1">
                  <a:lumMod val="75000"/>
                </a:schemeClr>
              </a:solidFill>
            </a:endParaRPr>
          </a:p>
        </p:txBody>
      </p:sp>
      <p:sp>
        <p:nvSpPr>
          <p:cNvPr id="2" name="文本框 1">
            <a:extLst>
              <a:ext uri="{FF2B5EF4-FFF2-40B4-BE49-F238E27FC236}">
                <a16:creationId xmlns:a16="http://schemas.microsoft.com/office/drawing/2014/main" id="{B3C17BE2-C8BE-4DE9-ABDA-1F531AB417E9}"/>
              </a:ext>
            </a:extLst>
          </p:cNvPr>
          <p:cNvSpPr txBox="1"/>
          <p:nvPr/>
        </p:nvSpPr>
        <p:spPr>
          <a:xfrm>
            <a:off x="689711" y="5917988"/>
            <a:ext cx="6879384" cy="400110"/>
          </a:xfrm>
          <a:prstGeom prst="rect">
            <a:avLst/>
          </a:prstGeom>
          <a:solidFill>
            <a:schemeClr val="tx1">
              <a:lumMod val="20000"/>
              <a:lumOff val="80000"/>
            </a:schemeClr>
          </a:solidFill>
        </p:spPr>
        <p:txBody>
          <a:bodyPr wrap="none" rtlCol="0">
            <a:spAutoFit/>
          </a:bodyPr>
          <a:lstStyle/>
          <a:p>
            <a:r>
              <a:rPr lang="en-US" altLang="zh-CN" sz="2000" b="1" dirty="0">
                <a:solidFill>
                  <a:srgbClr val="FFFF00"/>
                </a:solidFill>
                <a:latin typeface="Arial" panose="020B0604020202020204" pitchFamily="34" charset="0"/>
                <a:cs typeface="Arial" panose="020B0604020202020204" pitchFamily="34" charset="0"/>
              </a:rPr>
              <a:t>Terminologies Semi-/Sub-Technical Words &amp; acronyms</a:t>
            </a:r>
            <a:endParaRPr lang="zh-CN" altLang="en-US" sz="2000" b="1" dirty="0">
              <a:solidFill>
                <a:srgbClr val="FFFF00"/>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59A80FB5-2792-4E82-B36D-70B8D215CDF5}"/>
              </a:ext>
            </a:extLst>
          </p:cNvPr>
          <p:cNvSpPr txBox="1"/>
          <p:nvPr/>
        </p:nvSpPr>
        <p:spPr>
          <a:xfrm>
            <a:off x="7954353" y="5917987"/>
            <a:ext cx="2797945" cy="400110"/>
          </a:xfrm>
          <a:prstGeom prst="rect">
            <a:avLst/>
          </a:prstGeom>
          <a:solidFill>
            <a:schemeClr val="tx1">
              <a:lumMod val="20000"/>
              <a:lumOff val="80000"/>
            </a:schemeClr>
          </a:solidFill>
        </p:spPr>
        <p:txBody>
          <a:bodyPr wrap="none" rtlCol="0">
            <a:spAutoFit/>
          </a:bodyPr>
          <a:lstStyle>
            <a:defPPr>
              <a:defRPr lang="zh-CN"/>
            </a:defPPr>
            <a:lvl1pPr>
              <a:defRPr sz="2000" b="1">
                <a:solidFill>
                  <a:srgbClr val="FFFF00"/>
                </a:solidFill>
                <a:latin typeface="Arial" panose="020B0604020202020204" pitchFamily="34" charset="0"/>
                <a:cs typeface="Arial" panose="020B0604020202020204" pitchFamily="34" charset="0"/>
              </a:defRPr>
            </a:lvl1pPr>
          </a:lstStyle>
          <a:p>
            <a:r>
              <a:rPr lang="en-US" altLang="zh-CN" dirty="0"/>
              <a:t>Non-Technical Words</a:t>
            </a:r>
            <a:endParaRPr lang="zh-CN" altLang="en-US" dirty="0"/>
          </a:p>
        </p:txBody>
      </p:sp>
    </p:spTree>
    <p:extLst>
      <p:ext uri="{BB962C8B-B14F-4D97-AF65-F5344CB8AC3E}">
        <p14:creationId xmlns:p14="http://schemas.microsoft.com/office/powerpoint/2010/main" val="284141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1050004" cy="3575044"/>
          </a:xfrm>
        </p:spPr>
        <p:txBody>
          <a:bodyPr/>
          <a:lstStyle/>
          <a:p>
            <a:pPr marL="571500" indent="-571500"/>
            <a:r>
              <a:rPr lang="en-US" altLang="zh-CN" sz="2800" b="1" dirty="0">
                <a:solidFill>
                  <a:srgbClr val="A50021"/>
                </a:solidFill>
                <a:latin typeface="Times New Roman" panose="02020603050405020304" pitchFamily="18" charset="0"/>
                <a:cs typeface="Times New Roman" panose="02020603050405020304" pitchFamily="18" charset="0"/>
              </a:rPr>
              <a:t>For example:</a:t>
            </a:r>
          </a:p>
          <a:p>
            <a:pPr marL="571500" indent="-571500">
              <a:buAutoNum type="alphaUcPeriod"/>
            </a:pPr>
            <a:r>
              <a:rPr lang="en-US" altLang="zh-CN" sz="2800" dirty="0">
                <a:latin typeface="Times New Roman" panose="02020603050405020304" pitchFamily="18" charset="0"/>
                <a:cs typeface="Times New Roman" panose="02020603050405020304" pitchFamily="18" charset="0"/>
              </a:rPr>
              <a:t>For many years, stainless steel had been used </a:t>
            </a:r>
            <a:r>
              <a:rPr lang="en-US" altLang="zh-CN" sz="2800" dirty="0">
                <a:solidFill>
                  <a:srgbClr val="FF0000"/>
                </a:solidFill>
                <a:latin typeface="Times New Roman" panose="02020603050405020304" pitchFamily="18" charset="0"/>
                <a:cs typeface="Times New Roman" panose="02020603050405020304" pitchFamily="18" charset="0"/>
              </a:rPr>
              <a:t>for</a:t>
            </a:r>
            <a:r>
              <a:rPr lang="en-US" altLang="zh-CN" sz="2800" dirty="0">
                <a:latin typeface="Times New Roman" panose="02020603050405020304" pitchFamily="18" charset="0"/>
                <a:cs typeface="Times New Roman" panose="02020603050405020304" pitchFamily="18" charset="0"/>
              </a:rPr>
              <a:t> small things only.                                </a:t>
            </a:r>
          </a:p>
          <a:p>
            <a:pPr marL="571500" indent="-571500"/>
            <a:r>
              <a:rPr lang="en-US" altLang="zh-CN" sz="2800" dirty="0">
                <a:latin typeface="Times New Roman" panose="02020603050405020304" pitchFamily="18" charset="0"/>
                <a:cs typeface="Times New Roman" panose="02020603050405020304" pitchFamily="18" charset="0"/>
              </a:rPr>
              <a:t>  </a:t>
            </a:r>
            <a:r>
              <a:rPr lang="zh-CN" altLang="en-US" sz="2800" dirty="0">
                <a:latin typeface="宋体" panose="02010600030101010101" pitchFamily="2" charset="-122"/>
                <a:ea typeface="宋体" panose="02010600030101010101" pitchFamily="2" charset="-122"/>
                <a:cs typeface="Times New Roman" panose="02020603050405020304" pitchFamily="18" charset="0"/>
              </a:rPr>
              <a:t>过去很多年里，不锈钢仅用来</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制造</a:t>
            </a:r>
            <a:r>
              <a:rPr lang="zh-CN" altLang="en-US" sz="2800" dirty="0">
                <a:latin typeface="宋体" panose="02010600030101010101" pitchFamily="2" charset="-122"/>
                <a:ea typeface="宋体" panose="02010600030101010101" pitchFamily="2" charset="-122"/>
                <a:cs typeface="Times New Roman" panose="02020603050405020304" pitchFamily="18" charset="0"/>
              </a:rPr>
              <a:t>小物件</a:t>
            </a:r>
            <a:r>
              <a:rPr lang="zh-CN" altLang="en-US" sz="2800" dirty="0">
                <a:latin typeface="Times New Roman" panose="02020603050405020304" pitchFamily="18" charset="0"/>
                <a:cs typeface="Times New Roman" panose="02020603050405020304" pitchFamily="18" charset="0"/>
              </a:rPr>
              <a:t>。</a:t>
            </a:r>
          </a:p>
          <a:p>
            <a:pPr marL="571500" indent="-571500"/>
            <a:endParaRPr lang="zh-CN" altLang="en-US" sz="2800" dirty="0">
              <a:latin typeface="Times New Roman" panose="02020603050405020304" pitchFamily="18" charset="0"/>
              <a:cs typeface="Times New Roman" panose="02020603050405020304" pitchFamily="18" charset="0"/>
            </a:endParaRPr>
          </a:p>
          <a:p>
            <a:pPr marL="571500" indent="-571500"/>
            <a:r>
              <a:rPr lang="en-US" altLang="zh-CN" sz="2800" dirty="0">
                <a:latin typeface="Times New Roman" panose="02020603050405020304" pitchFamily="18" charset="0"/>
                <a:cs typeface="Times New Roman" panose="02020603050405020304" pitchFamily="18" charset="0"/>
              </a:rPr>
              <a:t>B.    Each dot of light is translated by the camera tube </a:t>
            </a:r>
            <a:r>
              <a:rPr lang="en-US" altLang="zh-CN" sz="2800" dirty="0">
                <a:solidFill>
                  <a:srgbClr val="FF0000"/>
                </a:solidFill>
                <a:latin typeface="Times New Roman" panose="02020603050405020304" pitchFamily="18" charset="0"/>
                <a:cs typeface="Times New Roman" panose="02020603050405020304" pitchFamily="18" charset="0"/>
              </a:rPr>
              <a:t>into</a:t>
            </a:r>
            <a:r>
              <a:rPr lang="en-US" altLang="zh-CN" sz="2800" dirty="0">
                <a:latin typeface="Times New Roman" panose="02020603050405020304" pitchFamily="18" charset="0"/>
                <a:cs typeface="Times New Roman" panose="02020603050405020304" pitchFamily="18" charset="0"/>
              </a:rPr>
              <a:t> an electronic signals.                 </a:t>
            </a:r>
          </a:p>
          <a:p>
            <a:pPr marL="571500" indent="-571500"/>
            <a:r>
              <a:rPr lang="en-US" altLang="zh-CN" sz="2800" dirty="0">
                <a:latin typeface="Times New Roman" panose="02020603050405020304" pitchFamily="18" charset="0"/>
                <a:cs typeface="Times New Roman" panose="02020603050405020304" pitchFamily="18" charset="0"/>
              </a:rPr>
              <a:t>              </a:t>
            </a:r>
            <a:r>
              <a:rPr lang="zh-CN" altLang="en-US" sz="2800" dirty="0">
                <a:latin typeface="宋体" panose="02010600030101010101" pitchFamily="2" charset="-122"/>
                <a:ea typeface="宋体" panose="02010600030101010101" pitchFamily="2" charset="-122"/>
                <a:cs typeface="Times New Roman" panose="02020603050405020304" pitchFamily="18" charset="0"/>
              </a:rPr>
              <a:t>每个光点都由摄像管转换</a:t>
            </a:r>
            <a:r>
              <a:rPr lang="zh-CN" altLang="en-US" sz="28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成为</a:t>
            </a:r>
            <a:r>
              <a:rPr lang="zh-CN" altLang="en-US" sz="2800" dirty="0">
                <a:latin typeface="宋体" panose="02010600030101010101" pitchFamily="2" charset="-122"/>
                <a:ea typeface="宋体" panose="02010600030101010101" pitchFamily="2" charset="-122"/>
                <a:cs typeface="Times New Roman" panose="02020603050405020304" pitchFamily="18" charset="0"/>
              </a:rPr>
              <a:t>电子信号。</a:t>
            </a:r>
            <a:endParaRPr lang="en-US" altLang="en-US" sz="2800" dirty="0">
              <a:latin typeface="宋体" panose="02010600030101010101" pitchFamily="2" charset="-122"/>
              <a:ea typeface="宋体" panose="02010600030101010101" pitchFamily="2" charset="-122"/>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71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283088" cy="4848232"/>
          </a:xfrm>
        </p:spPr>
        <p:txBody>
          <a:bodyPr/>
          <a:lstStyle/>
          <a:p>
            <a:r>
              <a:rPr lang="en-US" altLang="zh-CN" sz="2800" dirty="0"/>
              <a:t>If the resistance</a:t>
            </a:r>
            <a:r>
              <a:rPr lang="zh-CN" altLang="en-US" sz="2800" dirty="0"/>
              <a:t>（电阻）</a:t>
            </a:r>
            <a:r>
              <a:rPr lang="en-US" altLang="zh-CN" sz="2800" dirty="0"/>
              <a:t> drops to zero </a:t>
            </a:r>
            <a:r>
              <a:rPr lang="en-US" altLang="zh-CN" sz="2800" dirty="0">
                <a:solidFill>
                  <a:srgbClr val="FF0000"/>
                </a:solidFill>
              </a:rPr>
              <a:t>on</a:t>
            </a:r>
            <a:r>
              <a:rPr lang="en-US" altLang="zh-CN" sz="2800" dirty="0"/>
              <a:t> the digital meter, they proceed to slice the sample into little bits to explore its workings.</a:t>
            </a:r>
          </a:p>
          <a:p>
            <a:r>
              <a:rPr lang="zh-CN" altLang="en-US" sz="2800" dirty="0"/>
              <a:t>如果数字电压表</a:t>
            </a:r>
            <a:r>
              <a:rPr lang="zh-CN" altLang="en-US" sz="2800" dirty="0">
                <a:solidFill>
                  <a:srgbClr val="FF0000"/>
                </a:solidFill>
              </a:rPr>
              <a:t>显示</a:t>
            </a:r>
            <a:r>
              <a:rPr lang="zh-CN" altLang="en-US" sz="2800" dirty="0"/>
              <a:t>电阻降为零，他们就再将试样分割成小块来探索其工作原理。</a:t>
            </a:r>
            <a:endParaRPr lang="en-US" altLang="zh-CN" sz="2800" dirty="0"/>
          </a:p>
          <a:p>
            <a:r>
              <a:rPr lang="en-US" altLang="zh-CN" sz="2800" dirty="0">
                <a:solidFill>
                  <a:srgbClr val="FF0000"/>
                </a:solidFill>
              </a:rPr>
              <a:t>With</a:t>
            </a:r>
            <a:r>
              <a:rPr lang="en-US" altLang="zh-CN" sz="2800" dirty="0"/>
              <a:t> a mind toward practical applications, dozens of labs are working on wires and films thin enough to deposit on computer chips.</a:t>
            </a:r>
          </a:p>
          <a:p>
            <a:r>
              <a:rPr lang="zh-CN" altLang="en-US" sz="2800" dirty="0">
                <a:solidFill>
                  <a:srgbClr val="FF0000"/>
                </a:solidFill>
              </a:rPr>
              <a:t>由于</a:t>
            </a:r>
            <a:r>
              <a:rPr lang="zh-CN" altLang="en-US" sz="2800" dirty="0"/>
              <a:t>对</a:t>
            </a:r>
            <a:r>
              <a:rPr lang="en-US" altLang="zh-CN" sz="2800" dirty="0"/>
              <a:t>(</a:t>
            </a:r>
            <a:r>
              <a:rPr lang="zh-CN" altLang="en-US" sz="2800" dirty="0"/>
              <a:t>超导体的</a:t>
            </a:r>
            <a:r>
              <a:rPr lang="en-US" altLang="zh-CN" sz="2800" dirty="0"/>
              <a:t>)</a:t>
            </a:r>
            <a:r>
              <a:rPr lang="zh-CN" altLang="en-US" sz="2800" dirty="0"/>
              <a:t>实际用途都</a:t>
            </a:r>
            <a:r>
              <a:rPr lang="zh-CN" altLang="en-US" sz="2800" dirty="0">
                <a:solidFill>
                  <a:srgbClr val="FF0000"/>
                </a:solidFill>
              </a:rPr>
              <a:t>抱有</a:t>
            </a:r>
            <a:r>
              <a:rPr lang="zh-CN" altLang="en-US" sz="2800" dirty="0"/>
              <a:t>希望，几十家实验室都在研制可以固定在计算机芯片上的细线和薄膜。</a:t>
            </a:r>
          </a:p>
        </p:txBody>
      </p:sp>
    </p:spTree>
    <p:extLst>
      <p:ext uri="{BB962C8B-B14F-4D97-AF65-F5344CB8AC3E}">
        <p14:creationId xmlns:p14="http://schemas.microsoft.com/office/powerpoint/2010/main" val="341805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9501692" cy="441325"/>
          </a:xfrm>
        </p:spPr>
        <p:txBody>
          <a:bodyPr/>
          <a:lstStyle/>
          <a:p>
            <a:r>
              <a:rPr lang="en-US" dirty="0"/>
              <a:t>3. Addition and Reduction of Words (</a:t>
            </a:r>
            <a:r>
              <a:rPr lang="zh-CN" altLang="en-US" dirty="0"/>
              <a:t>增词和减词</a:t>
            </a:r>
            <a:r>
              <a:rPr lang="en-US" dirty="0"/>
              <a:t>)</a:t>
            </a:r>
          </a:p>
        </p:txBody>
      </p:sp>
      <p:sp>
        <p:nvSpPr>
          <p:cNvPr id="3" name="文本占位符 2"/>
          <p:cNvSpPr>
            <a:spLocks noGrp="1"/>
          </p:cNvSpPr>
          <p:nvPr>
            <p:ph type="body" sz="quarter" idx="11"/>
          </p:nvPr>
        </p:nvSpPr>
        <p:spPr>
          <a:xfrm>
            <a:off x="689712" y="1336164"/>
            <a:ext cx="10902520" cy="4648999"/>
          </a:xfrm>
        </p:spPr>
        <p:txBody>
          <a:bodyPr/>
          <a:lstStyle/>
          <a:p>
            <a:r>
              <a:rPr lang="en-US" sz="2800" dirty="0">
                <a:latin typeface="Times New Roman" panose="02020603050405020304" pitchFamily="18" charset="0"/>
                <a:cs typeface="Times New Roman" panose="02020603050405020304" pitchFamily="18" charset="0"/>
              </a:rPr>
              <a:t>      Sometimes, in order to make the translation much clearer for the readers or to conform to the target language more accurate and idiomatic, we have to add or cancel some words.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amplification and omission</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Amplification is adopted when </a:t>
            </a:r>
          </a:p>
          <a:p>
            <a:pPr marL="514350" indent="-514350">
              <a:buAutoNum type="arabicPeriod"/>
            </a:pPr>
            <a:r>
              <a:rPr lang="en-US" altLang="zh-CN" sz="2800" dirty="0">
                <a:latin typeface="Times New Roman" panose="02020603050405020304" pitchFamily="18" charset="0"/>
                <a:cs typeface="Times New Roman" panose="02020603050405020304" pitchFamily="18" charset="0"/>
              </a:rPr>
              <a:t>some words are omitted in the original version. </a:t>
            </a:r>
          </a:p>
          <a:p>
            <a:pPr marL="514350" indent="-514350">
              <a:buAutoNum type="arabicPeriod"/>
            </a:pPr>
            <a:r>
              <a:rPr lang="en-US" altLang="zh-CN" sz="2800" dirty="0">
                <a:latin typeface="Times New Roman" panose="02020603050405020304" pitchFamily="18" charset="0"/>
                <a:cs typeface="Times New Roman" panose="02020603050405020304" pitchFamily="18" charset="0"/>
              </a:rPr>
              <a:t>a pronoun is used in the English sentence, </a:t>
            </a:r>
          </a:p>
          <a:p>
            <a:pPr marL="514350" indent="-514350">
              <a:buAutoNum type="arabicPeriod"/>
            </a:pPr>
            <a:r>
              <a:rPr lang="en-US" altLang="zh-CN" sz="2800" dirty="0">
                <a:latin typeface="Times New Roman" panose="02020603050405020304" pitchFamily="18" charset="0"/>
                <a:cs typeface="Times New Roman" panose="02020603050405020304" pitchFamily="18" charset="0"/>
              </a:rPr>
              <a:t>the meaning is implied but can be understood in the original language.</a:t>
            </a:r>
          </a:p>
          <a:p>
            <a:r>
              <a:rPr lang="en-US" altLang="zh-CN" sz="2800" dirty="0">
                <a:latin typeface="Times New Roman" panose="02020603050405020304" pitchFamily="18" charset="0"/>
                <a:cs typeface="Times New Roman" panose="02020603050405020304" pitchFamily="18" charset="0"/>
              </a:rPr>
              <a:t>For example: </a:t>
            </a:r>
          </a:p>
          <a:p>
            <a:endParaRPr lang="en-US" altLang="zh-C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60438" y="2757948"/>
            <a:ext cx="11267767" cy="1432710"/>
          </a:xfrm>
          <a:prstGeom prst="rect">
            <a:avLst/>
          </a:prstGeom>
        </p:spPr>
        <p:txBody>
          <a:bodyPr/>
          <a:lstStyle/>
          <a:p>
            <a:pPr>
              <a:lnSpc>
                <a:spcPct val="90000"/>
              </a:lnSpc>
              <a:spcBef>
                <a:spcPts val="1000"/>
              </a:spcBef>
            </a:pPr>
            <a:endParaRPr 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501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0183335" cy="4548974"/>
          </a:xfrm>
        </p:spPr>
        <p:txBody>
          <a:bodyPr/>
          <a:lstStyle/>
          <a:p>
            <a:r>
              <a:rPr lang="en-US" altLang="zh-CN" sz="2800" dirty="0">
                <a:latin typeface="Times New Roman" panose="02020603050405020304" pitchFamily="18" charset="0"/>
                <a:cs typeface="Times New Roman" panose="02020603050405020304" pitchFamily="18" charset="0"/>
              </a:rPr>
              <a:t>Biodiversity is a lively issue these days, mainly because of </a:t>
            </a:r>
            <a:r>
              <a:rPr lang="en-US" altLang="zh-CN" sz="2800" dirty="0">
                <a:solidFill>
                  <a:srgbClr val="FF0000"/>
                </a:solidFill>
                <a:latin typeface="Times New Roman" panose="02020603050405020304" pitchFamily="18" charset="0"/>
                <a:cs typeface="Times New Roman" panose="02020603050405020304" pitchFamily="18" charset="0"/>
              </a:rPr>
              <a:t>the number </a:t>
            </a:r>
            <a:r>
              <a:rPr lang="en-US" altLang="zh-CN" sz="2800" dirty="0">
                <a:latin typeface="Times New Roman" panose="02020603050405020304" pitchFamily="18" charset="0"/>
                <a:cs typeface="Times New Roman" panose="02020603050405020304" pitchFamily="18" charset="0"/>
              </a:rPr>
              <a:t>of species that are going extinct, either by natural causes, or because we </a:t>
            </a:r>
            <a:r>
              <a:rPr lang="en-US" altLang="zh-CN" sz="2800" dirty="0">
                <a:solidFill>
                  <a:srgbClr val="FF0000"/>
                </a:solidFill>
                <a:latin typeface="Times New Roman" panose="02020603050405020304" pitchFamily="18" charset="0"/>
                <a:cs typeface="Times New Roman" panose="02020603050405020304" pitchFamily="18" charset="0"/>
              </a:rPr>
              <a:t>space-hungry</a:t>
            </a:r>
            <a:r>
              <a:rPr lang="en-US" altLang="zh-CN" sz="2800" dirty="0">
                <a:latin typeface="Times New Roman" panose="02020603050405020304" pitchFamily="18" charset="0"/>
                <a:cs typeface="Times New Roman" panose="02020603050405020304" pitchFamily="18" charset="0"/>
              </a:rPr>
              <a:t> humans are destroying </a:t>
            </a:r>
            <a:r>
              <a:rPr lang="en-US" altLang="zh-CN" sz="2800" dirty="0">
                <a:solidFill>
                  <a:srgbClr val="FF0000"/>
                </a:solidFill>
                <a:latin typeface="Times New Roman" panose="02020603050405020304" pitchFamily="18" charset="0"/>
                <a:cs typeface="Times New Roman" panose="02020603050405020304" pitchFamily="18" charset="0"/>
              </a:rPr>
              <a:t>their</a:t>
            </a:r>
            <a:r>
              <a:rPr lang="en-US" altLang="zh-CN" sz="2800" dirty="0">
                <a:latin typeface="Times New Roman" panose="02020603050405020304" pitchFamily="18" charset="0"/>
                <a:cs typeface="Times New Roman" panose="02020603050405020304" pitchFamily="18" charset="0"/>
              </a:rPr>
              <a:t> habitats.</a:t>
            </a:r>
          </a:p>
          <a:p>
            <a:r>
              <a:rPr lang="en-US" altLang="zh-CN" sz="2800" dirty="0">
                <a:latin typeface="Times New Roman" panose="02020603050405020304" pitchFamily="18" charset="0"/>
                <a:cs typeface="Times New Roman" panose="02020603050405020304" pitchFamily="18" charset="0"/>
              </a:rPr>
              <a:t>Compare the following translations:</a:t>
            </a:r>
          </a:p>
          <a:p>
            <a:r>
              <a:rPr lang="zh-CN" altLang="en-US" sz="2800" dirty="0">
                <a:latin typeface="宋体" panose="02010600030101010101" pitchFamily="2" charset="-122"/>
                <a:ea typeface="宋体" panose="02010600030101010101" pitchFamily="2" charset="-122"/>
              </a:rPr>
              <a:t>译文</a:t>
            </a:r>
            <a:r>
              <a:rPr lang="en-US" altLang="zh-CN" sz="2800" dirty="0">
                <a:latin typeface="宋体" panose="02010600030101010101" pitchFamily="2" charset="-122"/>
                <a:ea typeface="宋体" panose="02010600030101010101" pitchFamily="2" charset="-122"/>
              </a:rPr>
              <a:t>1 </a:t>
            </a:r>
            <a:r>
              <a:rPr lang="zh-CN" altLang="en-US" sz="2800" dirty="0">
                <a:latin typeface="宋体" panose="02010600030101010101" pitchFamily="2" charset="-122"/>
                <a:ea typeface="宋体" panose="02010600030101010101" pitchFamily="2" charset="-122"/>
              </a:rPr>
              <a:t>近来生物多样性是热点问题，主要是由于濒临灭绝的物种的数量，或者是自然原因造成的，或者是因为缺乏空间的人类将其生境破坏了。</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译文</a:t>
            </a:r>
            <a:r>
              <a:rPr lang="en-US" altLang="zh-CN" sz="2800" dirty="0">
                <a:latin typeface="宋体" panose="02010600030101010101" pitchFamily="2" charset="-122"/>
                <a:ea typeface="宋体" panose="02010600030101010101" pitchFamily="2" charset="-122"/>
              </a:rPr>
              <a:t>2 </a:t>
            </a:r>
            <a:r>
              <a:rPr lang="zh-CN" altLang="en-US" sz="2800" dirty="0">
                <a:latin typeface="宋体" panose="02010600030101010101" pitchFamily="2" charset="-122"/>
                <a:ea typeface="宋体" panose="02010600030101010101" pitchFamily="2" charset="-122"/>
              </a:rPr>
              <a:t>近来生物多样性</a:t>
            </a:r>
            <a:r>
              <a:rPr lang="zh-CN" altLang="en-US" sz="2800" dirty="0">
                <a:solidFill>
                  <a:srgbClr val="FF0000"/>
                </a:solidFill>
                <a:latin typeface="宋体" panose="02010600030101010101" pitchFamily="2" charset="-122"/>
                <a:ea typeface="宋体" panose="02010600030101010101" pitchFamily="2" charset="-122"/>
              </a:rPr>
              <a:t>已成为</a:t>
            </a:r>
            <a:r>
              <a:rPr lang="zh-CN" altLang="en-US" sz="2800" dirty="0">
                <a:latin typeface="宋体" panose="02010600030101010101" pitchFamily="2" charset="-122"/>
                <a:ea typeface="宋体" panose="02010600030101010101" pitchFamily="2" charset="-122"/>
              </a:rPr>
              <a:t>热点问题，</a:t>
            </a:r>
            <a:r>
              <a:rPr lang="zh-CN" altLang="en-US" sz="2800" dirty="0">
                <a:solidFill>
                  <a:srgbClr val="FF0000"/>
                </a:solidFill>
                <a:latin typeface="宋体" panose="02010600030101010101" pitchFamily="2" charset="-122"/>
                <a:ea typeface="宋体" panose="02010600030101010101" pitchFamily="2" charset="-122"/>
              </a:rPr>
              <a:t>其</a:t>
            </a:r>
            <a:r>
              <a:rPr lang="zh-CN" altLang="en-US" sz="2800" dirty="0">
                <a:latin typeface="宋体" panose="02010600030101010101" pitchFamily="2" charset="-122"/>
                <a:ea typeface="宋体" panose="02010600030101010101" pitchFamily="2" charset="-122"/>
              </a:rPr>
              <a:t>主要原因是</a:t>
            </a:r>
            <a:r>
              <a:rPr lang="zh-CN" altLang="en-US" sz="2800" dirty="0">
                <a:solidFill>
                  <a:srgbClr val="FF0000"/>
                </a:solidFill>
                <a:latin typeface="宋体" panose="02010600030101010101" pitchFamily="2" charset="-122"/>
                <a:ea typeface="宋体" panose="02010600030101010101" pitchFamily="2" charset="-122"/>
              </a:rPr>
              <a:t>越来越多的</a:t>
            </a:r>
            <a:r>
              <a:rPr lang="zh-CN" altLang="en-US" sz="2800" dirty="0">
                <a:latin typeface="宋体" panose="02010600030101010101" pitchFamily="2" charset="-122"/>
                <a:ea typeface="宋体" panose="02010600030101010101" pitchFamily="2" charset="-122"/>
              </a:rPr>
              <a:t>物种濒临灭绝，</a:t>
            </a:r>
            <a:r>
              <a:rPr lang="zh-CN" altLang="en-US" sz="2800" dirty="0">
                <a:solidFill>
                  <a:srgbClr val="FF0000"/>
                </a:solidFill>
                <a:latin typeface="宋体" panose="02010600030101010101" pitchFamily="2" charset="-122"/>
                <a:ea typeface="宋体" panose="02010600030101010101" pitchFamily="2" charset="-122"/>
              </a:rPr>
              <a:t>这种情况与</a:t>
            </a:r>
            <a:r>
              <a:rPr lang="zh-CN" altLang="en-US" sz="2800" dirty="0">
                <a:latin typeface="宋体" panose="02010600030101010101" pitchFamily="2" charset="-122"/>
                <a:ea typeface="宋体" panose="02010600030101010101" pitchFamily="2" charset="-122"/>
              </a:rPr>
              <a:t>自然</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也与</a:t>
            </a:r>
            <a:r>
              <a:rPr lang="zh-CN" altLang="en-US" sz="2800" dirty="0">
                <a:latin typeface="宋体" panose="02010600030101010101" pitchFamily="2" charset="-122"/>
                <a:ea typeface="宋体" panose="02010600030101010101" pitchFamily="2" charset="-122"/>
              </a:rPr>
              <a:t>人类</a:t>
            </a:r>
            <a:r>
              <a:rPr lang="zh-CN" altLang="en-US" sz="2800" dirty="0">
                <a:solidFill>
                  <a:srgbClr val="FF0000"/>
                </a:solidFill>
                <a:latin typeface="宋体" panose="02010600030101010101" pitchFamily="2" charset="-122"/>
                <a:ea typeface="宋体" panose="02010600030101010101" pitchFamily="2" charset="-122"/>
              </a:rPr>
              <a:t>因</a:t>
            </a:r>
            <a:r>
              <a:rPr lang="zh-CN" altLang="en-US" sz="2800" dirty="0">
                <a:latin typeface="宋体" panose="02010600030101010101" pitchFamily="2" charset="-122"/>
                <a:ea typeface="宋体" panose="02010600030101010101" pitchFamily="2" charset="-122"/>
              </a:rPr>
              <a:t>争夺空间而</a:t>
            </a:r>
            <a:r>
              <a:rPr lang="zh-CN" altLang="en-US" sz="2800" dirty="0">
                <a:solidFill>
                  <a:srgbClr val="FF0000"/>
                </a:solidFill>
                <a:latin typeface="宋体" panose="02010600030101010101" pitchFamily="2" charset="-122"/>
                <a:ea typeface="宋体" panose="02010600030101010101" pitchFamily="2" charset="-122"/>
              </a:rPr>
              <a:t>造成物种</a:t>
            </a:r>
            <a:r>
              <a:rPr lang="zh-CN" altLang="en-US" sz="2800" dirty="0">
                <a:latin typeface="宋体" panose="02010600030101010101" pitchFamily="2" charset="-122"/>
                <a:ea typeface="宋体" panose="02010600030101010101" pitchFamily="2" charset="-122"/>
              </a:rPr>
              <a:t>生境丧失</a:t>
            </a:r>
            <a:r>
              <a:rPr lang="zh-CN" altLang="en-US" sz="2800" dirty="0">
                <a:solidFill>
                  <a:srgbClr val="FF0000"/>
                </a:solidFill>
                <a:latin typeface="宋体" panose="02010600030101010101" pitchFamily="2" charset="-122"/>
                <a:ea typeface="宋体" panose="02010600030101010101" pitchFamily="2" charset="-122"/>
              </a:rPr>
              <a:t>有关</a:t>
            </a:r>
            <a:r>
              <a:rPr lang="zh-CN" altLang="en-US"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964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文本占位符 2"/>
          <p:cNvSpPr>
            <a:spLocks noGrp="1"/>
          </p:cNvSpPr>
          <p:nvPr>
            <p:ph type="body" sz="quarter" idx="11"/>
          </p:nvPr>
        </p:nvSpPr>
        <p:spPr>
          <a:xfrm>
            <a:off x="689712" y="1203433"/>
            <a:ext cx="10731975" cy="4997862"/>
          </a:xfrm>
        </p:spPr>
        <p:txBody>
          <a:bodyPr/>
          <a:lstStyle/>
          <a:p>
            <a:r>
              <a:rPr lang="en-US" altLang="zh-CN" sz="2800" dirty="0">
                <a:latin typeface="Times New Roman" panose="02020603050405020304" pitchFamily="18" charset="0"/>
                <a:cs typeface="Times New Roman" panose="02020603050405020304" pitchFamily="18" charset="0"/>
              </a:rPr>
              <a:t>Collecting is an activity that has engaged diverse sorts of people, unlike laboratory science, which is restricted to a relatively few approved types.</a:t>
            </a:r>
          </a:p>
          <a:p>
            <a:r>
              <a:rPr lang="zh-CN" altLang="en-US" sz="2800" dirty="0">
                <a:solidFill>
                  <a:srgbClr val="FF0000"/>
                </a:solidFill>
                <a:latin typeface="Times New Roman" panose="02020603050405020304" pitchFamily="18" charset="0"/>
                <a:cs typeface="Times New Roman" panose="02020603050405020304" pitchFamily="18" charset="0"/>
              </a:rPr>
              <a:t>（物种）</a:t>
            </a:r>
            <a:r>
              <a:rPr lang="zh-CN" altLang="en-US" sz="2800" dirty="0">
                <a:latin typeface="Times New Roman" panose="02020603050405020304" pitchFamily="18" charset="0"/>
                <a:cs typeface="Times New Roman" panose="02020603050405020304" pitchFamily="18" charset="0"/>
              </a:rPr>
              <a:t>收集与实验室科学不同，</a:t>
            </a:r>
            <a:r>
              <a:rPr lang="zh-CN" altLang="en-US" sz="2800" dirty="0">
                <a:solidFill>
                  <a:srgbClr val="FF0000"/>
                </a:solidFill>
                <a:latin typeface="Times New Roman" panose="02020603050405020304" pitchFamily="18" charset="0"/>
                <a:cs typeface="Times New Roman" panose="02020603050405020304" pitchFamily="18" charset="0"/>
              </a:rPr>
              <a:t>前者</a:t>
            </a:r>
            <a:r>
              <a:rPr lang="zh-CN" altLang="en-US" sz="2800" dirty="0">
                <a:latin typeface="Times New Roman" panose="02020603050405020304" pitchFamily="18" charset="0"/>
                <a:cs typeface="Times New Roman" panose="02020603050405020304" pitchFamily="18" charset="0"/>
              </a:rPr>
              <a:t>是各种不同人员参与的活动，</a:t>
            </a:r>
            <a:r>
              <a:rPr lang="zh-CN" altLang="en-US" sz="2800" dirty="0">
                <a:solidFill>
                  <a:srgbClr val="FF0000"/>
                </a:solidFill>
                <a:latin typeface="Times New Roman" panose="02020603050405020304" pitchFamily="18" charset="0"/>
                <a:cs typeface="Times New Roman" panose="02020603050405020304" pitchFamily="18" charset="0"/>
              </a:rPr>
              <a:t>而后者</a:t>
            </a:r>
            <a:r>
              <a:rPr lang="zh-CN" altLang="en-US" sz="2800" dirty="0">
                <a:latin typeface="Times New Roman" panose="02020603050405020304" pitchFamily="18" charset="0"/>
                <a:cs typeface="Times New Roman" panose="02020603050405020304" pitchFamily="18" charset="0"/>
              </a:rPr>
              <a:t>则只涉及很少几类认可的</a:t>
            </a:r>
            <a:r>
              <a:rPr lang="zh-CN" altLang="en-US" sz="2800" dirty="0">
                <a:solidFill>
                  <a:srgbClr val="FF0000"/>
                </a:solidFill>
                <a:latin typeface="Times New Roman" panose="02020603050405020304" pitchFamily="18" charset="0"/>
                <a:cs typeface="Times New Roman" panose="02020603050405020304" pitchFamily="18" charset="0"/>
              </a:rPr>
              <a:t>人员</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More than three years have passed since Comet Hale-Bopp, our last naked-eye comet, </a:t>
            </a:r>
            <a:r>
              <a:rPr lang="en-US" altLang="zh-CN" sz="2800" dirty="0">
                <a:solidFill>
                  <a:srgbClr val="FF0000"/>
                </a:solidFill>
                <a:latin typeface="Times New Roman" panose="02020603050405020304" pitchFamily="18" charset="0"/>
                <a:cs typeface="Times New Roman" panose="02020603050405020304" pitchFamily="18" charset="0"/>
              </a:rPr>
              <a:t>graced the evening sky </a:t>
            </a:r>
            <a:r>
              <a:rPr lang="en-US" altLang="zh-CN" sz="2800" dirty="0">
                <a:latin typeface="Times New Roman" panose="02020603050405020304" pitchFamily="18" charset="0"/>
                <a:cs typeface="Times New Roman" panose="02020603050405020304" pitchFamily="18" charset="0"/>
              </a:rPr>
              <a:t>for Northern Hemisphere observers.  (from John E. </a:t>
            </a:r>
            <a:r>
              <a:rPr lang="en-US" altLang="zh-CN" sz="2800" dirty="0" err="1">
                <a:latin typeface="Times New Roman" panose="02020603050405020304" pitchFamily="18" charset="0"/>
                <a:cs typeface="Times New Roman" panose="02020603050405020304" pitchFamily="18" charset="0"/>
              </a:rPr>
              <a:t>Bortle</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Comet LINEAR’s Summer Show</a:t>
            </a:r>
            <a:r>
              <a:rPr lang="en-US" altLang="zh-CN" sz="2800" dirty="0">
                <a:latin typeface="Times New Roman" panose="02020603050405020304" pitchFamily="18" charset="0"/>
                <a:cs typeface="Times New Roman" panose="02020603050405020304" pitchFamily="18" charset="0"/>
              </a:rPr>
              <a:t>)</a:t>
            </a:r>
          </a:p>
          <a:p>
            <a:r>
              <a:rPr lang="zh-CN" altLang="en-US" sz="2800" dirty="0">
                <a:latin typeface="宋体" panose="02010600030101010101" pitchFamily="2" charset="-122"/>
                <a:ea typeface="宋体" panose="02010600030101010101" pitchFamily="2" charset="-122"/>
              </a:rPr>
              <a:t>三年多以前，北半球的天文观测者们</a:t>
            </a:r>
            <a:r>
              <a:rPr lang="zh-CN" altLang="en-US" sz="2800" dirty="0">
                <a:solidFill>
                  <a:srgbClr val="FF0000"/>
                </a:solidFill>
                <a:latin typeface="宋体" panose="02010600030101010101" pitchFamily="2" charset="-122"/>
                <a:ea typeface="宋体" panose="02010600030101010101" pitchFamily="2" charset="-122"/>
              </a:rPr>
              <a:t>在夜空中看到了</a:t>
            </a:r>
            <a:r>
              <a:rPr lang="en-US" altLang="en-US" sz="2800" dirty="0">
                <a:latin typeface="宋体" panose="02010600030101010101" pitchFamily="2" charset="-122"/>
                <a:ea typeface="宋体" panose="02010600030101010101" pitchFamily="2" charset="-122"/>
              </a:rPr>
              <a:t>Hale-Bopp </a:t>
            </a:r>
            <a:r>
              <a:rPr lang="zh-CN" altLang="en-US" sz="2800" dirty="0">
                <a:latin typeface="宋体" panose="02010600030101010101" pitchFamily="2" charset="-122"/>
                <a:ea typeface="宋体" panose="02010600030101010101" pitchFamily="2" charset="-122"/>
              </a:rPr>
              <a:t>彗星</a:t>
            </a:r>
            <a:r>
              <a:rPr lang="zh-CN" altLang="en-US" sz="2800" dirty="0">
                <a:solidFill>
                  <a:srgbClr val="FF0000"/>
                </a:solidFill>
                <a:latin typeface="宋体" panose="02010600030101010101" pitchFamily="2" charset="-122"/>
                <a:ea typeface="宋体" panose="02010600030101010101" pitchFamily="2" charset="-122"/>
              </a:rPr>
              <a:t>优雅的身影</a:t>
            </a:r>
            <a:r>
              <a:rPr lang="zh-CN" altLang="en-US"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它是</a:t>
            </a:r>
            <a:r>
              <a:rPr lang="zh-CN" altLang="en-US" sz="2800" dirty="0">
                <a:latin typeface="宋体" panose="02010600030101010101" pitchFamily="2" charset="-122"/>
                <a:ea typeface="宋体" panose="02010600030101010101" pitchFamily="2" charset="-122"/>
              </a:rPr>
              <a:t>我们能用肉眼</a:t>
            </a:r>
            <a:r>
              <a:rPr lang="zh-CN" altLang="en-US" sz="2800" dirty="0">
                <a:solidFill>
                  <a:srgbClr val="FF0000"/>
                </a:solidFill>
                <a:latin typeface="宋体" panose="02010600030101010101" pitchFamily="2" charset="-122"/>
                <a:ea typeface="宋体" panose="02010600030101010101" pitchFamily="2" charset="-122"/>
              </a:rPr>
              <a:t>看到</a:t>
            </a:r>
            <a:r>
              <a:rPr lang="zh-CN" altLang="en-US" sz="2800" dirty="0">
                <a:latin typeface="宋体" panose="02010600030101010101" pitchFamily="2" charset="-122"/>
                <a:ea typeface="宋体" panose="02010600030101010101" pitchFamily="2" charset="-122"/>
              </a:rPr>
              <a:t>的最后一颗彗星。</a:t>
            </a:r>
            <a:endParaRPr lang="en-US" altLang="en-US" sz="2800" dirty="0">
              <a:latin typeface="宋体" panose="02010600030101010101" pitchFamily="2" charset="-122"/>
              <a:ea typeface="宋体" panose="02010600030101010101" pitchFamily="2" charset="-122"/>
            </a:endParaRPr>
          </a:p>
          <a:p>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529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321418"/>
            <a:ext cx="11108998" cy="1348038"/>
          </a:xfrm>
        </p:spPr>
        <p:txBody>
          <a:bodyPr/>
          <a:lstStyle/>
          <a:p>
            <a:r>
              <a:rPr lang="en-US" sz="2800" dirty="0">
                <a:latin typeface="Times New Roman" panose="02020603050405020304" pitchFamily="18" charset="0"/>
                <a:cs typeface="Times New Roman" panose="02020603050405020304" pitchFamily="18" charset="0"/>
              </a:rPr>
              <a:t>      Other scientists of the brain, noting that disease and physical damage can </a:t>
            </a:r>
            <a:r>
              <a:rPr lang="en-US" sz="2800" dirty="0">
                <a:solidFill>
                  <a:srgbClr val="FF0000"/>
                </a:solidFill>
                <a:latin typeface="Times New Roman" panose="02020603050405020304" pitchFamily="18" charset="0"/>
                <a:cs typeface="Times New Roman" panose="02020603050405020304" pitchFamily="18" charset="0"/>
              </a:rPr>
              <a:t>change personally </a:t>
            </a:r>
            <a:r>
              <a:rPr lang="en-US" sz="2800" dirty="0">
                <a:latin typeface="Times New Roman" panose="02020603050405020304" pitchFamily="18" charset="0"/>
                <a:cs typeface="Times New Roman" panose="02020603050405020304" pitchFamily="18" charset="0"/>
              </a:rPr>
              <a:t>and distort the mind, believe the brain to be nothing more than a fantastically complex computer. </a:t>
            </a:r>
          </a:p>
        </p:txBody>
      </p:sp>
      <p:sp>
        <p:nvSpPr>
          <p:cNvPr id="4" name="TextBox 3"/>
          <p:cNvSpPr txBox="1"/>
          <p:nvPr/>
        </p:nvSpPr>
        <p:spPr>
          <a:xfrm>
            <a:off x="648929" y="3141406"/>
            <a:ext cx="11061290" cy="954107"/>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其他</a:t>
            </a:r>
            <a:r>
              <a:rPr lang="zh-CN" altLang="en-US" sz="2800" dirty="0">
                <a:solidFill>
                  <a:srgbClr val="FF0000"/>
                </a:solidFill>
                <a:latin typeface="宋体" panose="02010600030101010101" pitchFamily="2" charset="-122"/>
                <a:ea typeface="宋体" panose="02010600030101010101" pitchFamily="2" charset="-122"/>
              </a:rPr>
              <a:t>研究</a:t>
            </a:r>
            <a:r>
              <a:rPr lang="zh-CN" altLang="en-US" sz="2800" dirty="0">
                <a:latin typeface="宋体" panose="02010600030101010101" pitchFamily="2" charset="-122"/>
                <a:ea typeface="宋体" panose="02010600030101010101" pitchFamily="2" charset="-122"/>
              </a:rPr>
              <a:t>大脑的科学家，</a:t>
            </a:r>
            <a:r>
              <a:rPr lang="zh-CN" altLang="en-US" sz="2800" dirty="0">
                <a:solidFill>
                  <a:srgbClr val="FF0000"/>
                </a:solidFill>
                <a:latin typeface="宋体" panose="02010600030101010101" pitchFamily="2" charset="-122"/>
                <a:ea typeface="宋体" panose="02010600030101010101" pitchFamily="2" charset="-122"/>
              </a:rPr>
              <a:t>因为</a:t>
            </a:r>
            <a:r>
              <a:rPr lang="zh-CN" altLang="en-US" sz="2800" dirty="0">
                <a:latin typeface="宋体" panose="02010600030101010101" pitchFamily="2" charset="-122"/>
                <a:ea typeface="宋体" panose="02010600030101010101" pitchFamily="2" charset="-122"/>
              </a:rPr>
              <a:t>注意到疾病和身体上的损伤</a:t>
            </a:r>
            <a:r>
              <a:rPr lang="zh-CN" altLang="en-US" sz="2800" dirty="0">
                <a:solidFill>
                  <a:srgbClr val="FF0000"/>
                </a:solidFill>
                <a:latin typeface="宋体" panose="02010600030101010101" pitchFamily="2" charset="-122"/>
                <a:ea typeface="宋体" panose="02010600030101010101" pitchFamily="2" charset="-122"/>
              </a:rPr>
              <a:t>会改变人的性格</a:t>
            </a:r>
            <a:r>
              <a:rPr lang="zh-CN" altLang="en-US" sz="2800" dirty="0">
                <a:latin typeface="宋体" panose="02010600030101010101" pitchFamily="2" charset="-122"/>
                <a:ea typeface="宋体" panose="02010600030101010101" pitchFamily="2" charset="-122"/>
              </a:rPr>
              <a:t>，扭曲人的思想，</a:t>
            </a:r>
            <a:r>
              <a:rPr lang="zh-CN" altLang="en-US" sz="2800" dirty="0">
                <a:solidFill>
                  <a:srgbClr val="FF0000"/>
                </a:solidFill>
                <a:latin typeface="宋体" panose="02010600030101010101" pitchFamily="2" charset="-122"/>
                <a:ea typeface="宋体" panose="02010600030101010101" pitchFamily="2" charset="-122"/>
              </a:rPr>
              <a:t>因此</a:t>
            </a:r>
            <a:r>
              <a:rPr lang="zh-CN" altLang="en-US" sz="2800" dirty="0">
                <a:latin typeface="宋体" panose="02010600030101010101" pitchFamily="2" charset="-122"/>
                <a:ea typeface="宋体" panose="02010600030101010101" pitchFamily="2" charset="-122"/>
              </a:rPr>
              <a:t>认为人脑只不过是一台非常复杂的电脑。</a:t>
            </a:r>
            <a:endParaRPr lang="en-US"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207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Omission </a:t>
            </a:r>
            <a:r>
              <a:rPr lang="zh-CN" altLang="en-US" dirty="0"/>
              <a:t>减词法</a:t>
            </a:r>
          </a:p>
        </p:txBody>
      </p:sp>
      <p:sp>
        <p:nvSpPr>
          <p:cNvPr id="3" name="文本占位符 2"/>
          <p:cNvSpPr>
            <a:spLocks noGrp="1"/>
          </p:cNvSpPr>
          <p:nvPr>
            <p:ph type="body" sz="quarter" idx="11"/>
          </p:nvPr>
        </p:nvSpPr>
        <p:spPr>
          <a:xfrm>
            <a:off x="689712" y="1203433"/>
            <a:ext cx="10316339" cy="5213992"/>
          </a:xfrm>
        </p:spPr>
        <p:txBody>
          <a:bodyPr/>
          <a:lstStyle/>
          <a:p>
            <a:r>
              <a:rPr lang="en-US" altLang="zh-CN" sz="2800" dirty="0"/>
              <a:t>Just opposite to amplification</a:t>
            </a:r>
            <a:r>
              <a:rPr lang="zh-CN" altLang="en-US" sz="2800" dirty="0"/>
              <a:t>，</a:t>
            </a:r>
            <a:r>
              <a:rPr lang="en-US" altLang="zh-CN" sz="2800" dirty="0">
                <a:solidFill>
                  <a:srgbClr val="FF0000"/>
                </a:solidFill>
              </a:rPr>
              <a:t>omission</a:t>
            </a:r>
            <a:r>
              <a:rPr lang="en-US" altLang="zh-CN" sz="2800" dirty="0"/>
              <a:t> means leaving some words out in the process of translating English into Chinese. This method is widely adopted because many words which are essential in English are not necessary in Chinese. such as the </a:t>
            </a:r>
            <a:r>
              <a:rPr lang="en-US" altLang="zh-CN" sz="2800" dirty="0" err="1"/>
              <a:t>articies</a:t>
            </a:r>
            <a:r>
              <a:rPr lang="en-US" altLang="zh-CN" sz="2800" dirty="0"/>
              <a:t> “a” and “the” and the pronouns like "his”"</a:t>
            </a:r>
            <a:r>
              <a:rPr lang="en-US" altLang="zh-CN" sz="2800" dirty="0" err="1"/>
              <a:t>her”and</a:t>
            </a:r>
            <a:r>
              <a:rPr lang="en-US" altLang="zh-CN" sz="2800" dirty="0"/>
              <a:t> "</a:t>
            </a:r>
            <a:r>
              <a:rPr lang="en-US" altLang="zh-CN" sz="2800" dirty="0" err="1"/>
              <a:t>their”etc</a:t>
            </a:r>
            <a:r>
              <a:rPr lang="en-US" altLang="zh-CN" sz="2800" dirty="0"/>
              <a:t>. </a:t>
            </a:r>
          </a:p>
          <a:p>
            <a:r>
              <a:rPr lang="en-US" altLang="zh-CN" sz="2800" dirty="0"/>
              <a:t>For example:</a:t>
            </a:r>
          </a:p>
          <a:p>
            <a:r>
              <a:rPr lang="en-US" altLang="zh-CN" sz="2800" dirty="0">
                <a:solidFill>
                  <a:srgbClr val="FF0000"/>
                </a:solidFill>
              </a:rPr>
              <a:t>A</a:t>
            </a:r>
            <a:r>
              <a:rPr lang="en-US" altLang="zh-CN" sz="2800" dirty="0"/>
              <a:t> stroke occurs when </a:t>
            </a:r>
            <a:r>
              <a:rPr lang="en-US" altLang="zh-CN" sz="2800" dirty="0">
                <a:solidFill>
                  <a:srgbClr val="FF0000"/>
                </a:solidFill>
              </a:rPr>
              <a:t>the</a:t>
            </a:r>
            <a:r>
              <a:rPr lang="en-US" altLang="zh-CN" sz="2800" dirty="0"/>
              <a:t> blood flow to </a:t>
            </a:r>
            <a:r>
              <a:rPr lang="en-US" altLang="zh-CN" sz="2800" dirty="0">
                <a:solidFill>
                  <a:srgbClr val="FF0000"/>
                </a:solidFill>
              </a:rPr>
              <a:t>a</a:t>
            </a:r>
            <a:r>
              <a:rPr lang="en-US" altLang="zh-CN" sz="2800" dirty="0"/>
              <a:t> section of </a:t>
            </a:r>
            <a:r>
              <a:rPr lang="en-US" altLang="zh-CN" sz="2800" dirty="0">
                <a:solidFill>
                  <a:srgbClr val="FF0000"/>
                </a:solidFill>
              </a:rPr>
              <a:t>the </a:t>
            </a:r>
            <a:r>
              <a:rPr lang="en-US" altLang="zh-CN" sz="2800" dirty="0"/>
              <a:t>brain stops; brain cells in </a:t>
            </a:r>
            <a:r>
              <a:rPr lang="en-US" altLang="zh-CN" sz="2800" dirty="0">
                <a:solidFill>
                  <a:srgbClr val="FF0000"/>
                </a:solidFill>
              </a:rPr>
              <a:t>the</a:t>
            </a:r>
            <a:r>
              <a:rPr lang="en-US" altLang="zh-CN" sz="2800" dirty="0"/>
              <a:t> area lose </a:t>
            </a:r>
            <a:r>
              <a:rPr lang="en-US" altLang="zh-CN" sz="2800" dirty="0">
                <a:solidFill>
                  <a:srgbClr val="FF0000"/>
                </a:solidFill>
              </a:rPr>
              <a:t>their</a:t>
            </a:r>
            <a:r>
              <a:rPr lang="en-US" altLang="zh-CN" sz="2800" dirty="0"/>
              <a:t> source of energy and within minutes begin to die.</a:t>
            </a:r>
          </a:p>
          <a:p>
            <a:r>
              <a:rPr lang="zh-CN" altLang="en-US" sz="2800" dirty="0">
                <a:solidFill>
                  <a:srgbClr val="FF0000"/>
                </a:solidFill>
              </a:rPr>
              <a:t>血</a:t>
            </a:r>
            <a:r>
              <a:rPr lang="zh-CN" altLang="en-US" sz="2800" dirty="0"/>
              <a:t>流在</a:t>
            </a:r>
            <a:r>
              <a:rPr lang="zh-CN" altLang="en-US" sz="2800" dirty="0">
                <a:solidFill>
                  <a:srgbClr val="FF0000"/>
                </a:solidFill>
              </a:rPr>
              <a:t>大脑</a:t>
            </a:r>
            <a:r>
              <a:rPr lang="zh-CN" altLang="en-US" sz="2800" dirty="0"/>
              <a:t>的</a:t>
            </a:r>
            <a:r>
              <a:rPr lang="zh-CN" altLang="en-US" sz="2800" dirty="0">
                <a:solidFill>
                  <a:srgbClr val="FF0000"/>
                </a:solidFill>
              </a:rPr>
              <a:t>某个</a:t>
            </a:r>
            <a:r>
              <a:rPr lang="zh-CN" altLang="en-US" sz="2800" dirty="0"/>
              <a:t>部位受阻时就会发生中风，</a:t>
            </a:r>
            <a:r>
              <a:rPr lang="zh-CN" altLang="en-US" sz="2800" dirty="0">
                <a:solidFill>
                  <a:srgbClr val="FF0000"/>
                </a:solidFill>
              </a:rPr>
              <a:t>这</a:t>
            </a:r>
            <a:r>
              <a:rPr lang="zh-CN" altLang="en-US" sz="2800" dirty="0"/>
              <a:t>部分脑细胞失去了</a:t>
            </a:r>
            <a:r>
              <a:rPr lang="zh-CN" altLang="en-US" sz="2800" dirty="0">
                <a:solidFill>
                  <a:srgbClr val="FF0000"/>
                </a:solidFill>
              </a:rPr>
              <a:t>能量</a:t>
            </a:r>
            <a:r>
              <a:rPr lang="zh-CN" altLang="en-US" sz="2800" dirty="0"/>
              <a:t>来源，几分钟内就开始坏死</a:t>
            </a:r>
            <a:r>
              <a:rPr lang="en-US" altLang="zh-CN" sz="2800" dirty="0"/>
              <a:t>.</a:t>
            </a:r>
            <a:endParaRPr lang="zh-CN" altLang="en-US" sz="2800" dirty="0"/>
          </a:p>
        </p:txBody>
      </p:sp>
    </p:spTree>
    <p:extLst>
      <p:ext uri="{BB962C8B-B14F-4D97-AF65-F5344CB8AC3E}">
        <p14:creationId xmlns:p14="http://schemas.microsoft.com/office/powerpoint/2010/main" val="66419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8656269" cy="4964611"/>
          </a:xfrm>
        </p:spPr>
        <p:txBody>
          <a:bodyPr/>
          <a:lstStyle/>
          <a:p>
            <a:r>
              <a:rPr lang="en-US" altLang="zh-CN" sz="2800" dirty="0"/>
              <a:t>Which words should be omitted depends on the meaning of the English original and the usage of the Chinese language.</a:t>
            </a:r>
          </a:p>
          <a:p>
            <a:r>
              <a:rPr lang="en-US" altLang="zh-CN" sz="2800" dirty="0">
                <a:solidFill>
                  <a:srgbClr val="FF0000"/>
                </a:solidFill>
              </a:rPr>
              <a:t>If you </a:t>
            </a:r>
            <a:r>
              <a:rPr lang="en-US" altLang="zh-CN" sz="2800" dirty="0"/>
              <a:t>melt two or more metals together, </a:t>
            </a:r>
            <a:r>
              <a:rPr lang="en-US" altLang="zh-CN" sz="2800" dirty="0">
                <a:solidFill>
                  <a:srgbClr val="FF0000"/>
                </a:solidFill>
              </a:rPr>
              <a:t>you</a:t>
            </a:r>
            <a:r>
              <a:rPr lang="en-US" altLang="zh-CN" sz="2800" dirty="0"/>
              <a:t> can get a new metal.</a:t>
            </a:r>
          </a:p>
          <a:p>
            <a:r>
              <a:rPr lang="zh-CN" altLang="en-US" sz="2800" dirty="0"/>
              <a:t>将两种或多种金属熔合在一起可产生一种新金属。</a:t>
            </a:r>
          </a:p>
        </p:txBody>
      </p:sp>
    </p:spTree>
    <p:extLst>
      <p:ext uri="{BB962C8B-B14F-4D97-AF65-F5344CB8AC3E}">
        <p14:creationId xmlns:p14="http://schemas.microsoft.com/office/powerpoint/2010/main" val="15873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a:xfrm>
            <a:off x="689712" y="1203433"/>
            <a:ext cx="11081110" cy="4947985"/>
          </a:xfrm>
        </p:spPr>
        <p:txBody>
          <a:bodyPr/>
          <a:lstStyle/>
          <a:p>
            <a:r>
              <a:rPr lang="en-US" altLang="zh-CN" sz="2800" dirty="0"/>
              <a:t>Translate the following English sentences, especially pay attention to the italicized words in the original sentences.</a:t>
            </a:r>
          </a:p>
          <a:p>
            <a:r>
              <a:rPr lang="en-US" altLang="zh-CN" sz="2800" dirty="0"/>
              <a:t>The software interprets these subtle numerical variations as different colors on </a:t>
            </a:r>
            <a:r>
              <a:rPr lang="en-US" altLang="zh-CN" sz="2800" i="1" dirty="0"/>
              <a:t>the </a:t>
            </a:r>
            <a:r>
              <a:rPr lang="en-US" altLang="zh-CN" sz="2800" dirty="0"/>
              <a:t>video terminal screen, </a:t>
            </a:r>
            <a:r>
              <a:rPr lang="en-US" altLang="zh-CN" sz="2800" i="1" dirty="0"/>
              <a:t>allowing the </a:t>
            </a:r>
            <a:r>
              <a:rPr lang="en-US" altLang="zh-CN" sz="2800" dirty="0"/>
              <a:t>physician to recognize change much more easily.</a:t>
            </a:r>
          </a:p>
          <a:p>
            <a:r>
              <a:rPr lang="zh-CN" altLang="en-US" sz="2800" dirty="0"/>
              <a:t>该软件把这些细微数字变化用不同颜色在终端显示屏上显示出来，医生辨别这些变化就容易得多。</a:t>
            </a:r>
            <a:endParaRPr lang="en-US" altLang="zh-CN" sz="2800" dirty="0"/>
          </a:p>
          <a:p>
            <a:r>
              <a:rPr lang="en-US" altLang="zh-CN" sz="2800" dirty="0"/>
              <a:t> But for patients who have side effects, doctors often can adjust medication to relieve</a:t>
            </a:r>
            <a:r>
              <a:rPr lang="en-US" altLang="zh-CN" sz="2800" i="1" dirty="0"/>
              <a:t> them</a:t>
            </a:r>
            <a:r>
              <a:rPr lang="en-US" altLang="zh-CN" sz="2800" dirty="0"/>
              <a:t>.</a:t>
            </a:r>
          </a:p>
          <a:p>
            <a:r>
              <a:rPr lang="zh-CN" altLang="en-US" sz="2800" dirty="0"/>
              <a:t>但是对有副作用的患者，医生常可调整用药来缓解</a:t>
            </a:r>
          </a:p>
        </p:txBody>
      </p:sp>
    </p:spTree>
    <p:extLst>
      <p:ext uri="{BB962C8B-B14F-4D97-AF65-F5344CB8AC3E}">
        <p14:creationId xmlns:p14="http://schemas.microsoft.com/office/powerpoint/2010/main" val="259522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Group work</a:t>
            </a:r>
          </a:p>
          <a:p>
            <a:pPr marL="457200" indent="-457200">
              <a:lnSpc>
                <a:spcPct val="100000"/>
              </a:lnSpc>
              <a:buFont typeface="Wingdings" panose="05000000000000000000" pitchFamily="2" charset="2"/>
              <a:buChar char="ü"/>
            </a:pPr>
            <a:r>
              <a:rPr lang="en-US" altLang="zh-CN" sz="2800" dirty="0">
                <a:solidFill>
                  <a:srgbClr val="0070C0"/>
                </a:solidFill>
                <a:latin typeface="Arial" panose="020B0604020202020204" pitchFamily="34" charset="0"/>
                <a:cs typeface="Arial" panose="020B0604020202020204" pitchFamily="34" charset="0"/>
              </a:rPr>
              <a:t>Find the right meaning of the highlighted words in the dictionary and then translate the whole sentence.</a:t>
            </a:r>
          </a:p>
          <a:p>
            <a:pPr marL="457200" indent="-457200">
              <a:lnSpc>
                <a:spcPct val="100000"/>
              </a:lnSpc>
              <a:buFont typeface="Wingdings" panose="05000000000000000000" pitchFamily="2" charset="2"/>
              <a:buChar char="ü"/>
            </a:pPr>
            <a:r>
              <a:rPr lang="en-US" altLang="zh-CN" sz="2800" dirty="0">
                <a:solidFill>
                  <a:srgbClr val="0070C0"/>
                </a:solidFill>
                <a:latin typeface="Arial" panose="020B0604020202020204" pitchFamily="34" charset="0"/>
                <a:cs typeface="Arial" panose="020B0604020202020204" pitchFamily="34" charset="0"/>
              </a:rPr>
              <a:t>Check with your partners and tell how you determine the meaning of the highlighted words.</a:t>
            </a:r>
          </a:p>
          <a:p>
            <a:pPr>
              <a:lnSpc>
                <a:spcPct val="100000"/>
              </a:lnSpc>
            </a:pPr>
            <a:r>
              <a:rPr lang="en-US" altLang="zh-CN" sz="2800" dirty="0">
                <a:solidFill>
                  <a:schemeClr val="accent1"/>
                </a:solidFill>
                <a:latin typeface="Times New Roman" panose="02020603050405020304" pitchFamily="18" charset="0"/>
                <a:cs typeface="Times New Roman" panose="02020603050405020304" pitchFamily="18" charset="0"/>
              </a:rPr>
              <a:t>1. The comet was about the 7</a:t>
            </a:r>
            <a:r>
              <a:rPr lang="en-US" altLang="zh-CN" sz="2800" baseline="30000" dirty="0">
                <a:solidFill>
                  <a:schemeClr val="accent1"/>
                </a:solidFill>
                <a:latin typeface="Times New Roman" panose="02020603050405020304" pitchFamily="18" charset="0"/>
                <a:cs typeface="Times New Roman" panose="02020603050405020304" pitchFamily="18" charset="0"/>
              </a:rPr>
              <a:t>th</a:t>
            </a:r>
            <a:r>
              <a:rPr lang="en-US" altLang="zh-CN" sz="2800" dirty="0">
                <a:solidFill>
                  <a:schemeClr val="accent1"/>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rPr>
              <a:t>magnitude</a:t>
            </a:r>
            <a:r>
              <a:rPr lang="en-US" altLang="zh-CN" sz="2800" dirty="0">
                <a:solidFill>
                  <a:schemeClr val="accent1"/>
                </a:solidFill>
                <a:latin typeface="Times New Roman" panose="02020603050405020304" pitchFamily="18" charset="0"/>
                <a:cs typeface="Times New Roman" panose="02020603050405020304" pitchFamily="18" charset="0"/>
              </a:rPr>
              <a:t> last week and is now expected to get no brighter than </a:t>
            </a:r>
            <a:r>
              <a:rPr lang="en-US" altLang="zh-CN" sz="2800" dirty="0">
                <a:solidFill>
                  <a:srgbClr val="C00000"/>
                </a:solidFill>
                <a:latin typeface="Times New Roman" panose="02020603050405020304" pitchFamily="18" charset="0"/>
                <a:cs typeface="Times New Roman" panose="02020603050405020304" pitchFamily="18" charset="0"/>
              </a:rPr>
              <a:t>magnitude</a:t>
            </a:r>
            <a:r>
              <a:rPr lang="en-US" altLang="zh-CN" sz="2800" dirty="0">
                <a:solidFill>
                  <a:schemeClr val="accent1"/>
                </a:solidFill>
                <a:latin typeface="Times New Roman" panose="02020603050405020304" pitchFamily="18" charset="0"/>
                <a:cs typeface="Times New Roman" panose="02020603050405020304" pitchFamily="18" charset="0"/>
              </a:rPr>
              <a:t> 6.</a:t>
            </a:r>
            <a:endParaRPr lang="en-US" altLang="zh-CN" sz="28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2. You can use our </a:t>
            </a:r>
            <a:r>
              <a:rPr lang="en-US" altLang="zh-CN" sz="2800" dirty="0">
                <a:solidFill>
                  <a:srgbClr val="C00000"/>
                </a:solidFill>
                <a:latin typeface="Times New Roman" panose="02020603050405020304" pitchFamily="18" charset="0"/>
                <a:cs typeface="Times New Roman" panose="02020603050405020304" pitchFamily="18" charset="0"/>
              </a:rPr>
              <a:t>charts</a:t>
            </a:r>
            <a:r>
              <a:rPr lang="en-US" altLang="zh-CN" sz="2800" dirty="0">
                <a:solidFill>
                  <a:schemeClr val="accent1"/>
                </a:solidFill>
                <a:latin typeface="Times New Roman" panose="02020603050405020304" pitchFamily="18" charset="0"/>
                <a:cs typeface="Times New Roman" panose="02020603050405020304" pitchFamily="18" charset="0"/>
              </a:rPr>
              <a:t> to pinpoint the location of that comet right after dark.</a:t>
            </a:r>
          </a:p>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3. Individual American politicians have great </a:t>
            </a:r>
            <a:r>
              <a:rPr lang="en-US" altLang="zh-CN" sz="2800" dirty="0">
                <a:solidFill>
                  <a:srgbClr val="C00000"/>
                </a:solidFill>
                <a:latin typeface="Times New Roman" panose="02020603050405020304" pitchFamily="18" charset="0"/>
                <a:cs typeface="Times New Roman" panose="02020603050405020304" pitchFamily="18" charset="0"/>
              </a:rPr>
              <a:t>latitude</a:t>
            </a:r>
            <a:r>
              <a:rPr lang="en-US" altLang="zh-CN" sz="2800" dirty="0">
                <a:solidFill>
                  <a:schemeClr val="accent1"/>
                </a:solidFill>
                <a:latin typeface="Times New Roman" panose="02020603050405020304" pitchFamily="18" charset="0"/>
                <a:cs typeface="Times New Roman" panose="02020603050405020304" pitchFamily="18" charset="0"/>
              </a:rPr>
              <a:t> to propose new laws.</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9001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left)">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left)">
                                      <p:cBhvr>
                                        <p:cTn id="2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one 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marL="457200" indent="-457200" algn="just">
              <a:lnSpc>
                <a:spcPct val="150000"/>
              </a:lnSpc>
              <a:buAutoNum type="arabicPeriod"/>
            </a:pPr>
            <a:r>
              <a:rPr lang="en-US" altLang="zh-CN" sz="2800" b="1" dirty="0">
                <a:solidFill>
                  <a:srgbClr val="F29000"/>
                </a:solidFill>
              </a:rPr>
              <a:t>Terminologies &amp; Semi-/Sub-Technical Words</a:t>
            </a:r>
          </a:p>
          <a:p>
            <a:pPr algn="just">
              <a:lnSpc>
                <a:spcPct val="120000"/>
              </a:lnSpc>
            </a:pPr>
            <a:r>
              <a:rPr lang="en-US" altLang="zh-CN" sz="2800" b="1" dirty="0">
                <a:solidFill>
                  <a:srgbClr val="F29000"/>
                </a:solidFill>
                <a:latin typeface="Arial" panose="020B0604020202020204" pitchFamily="34" charset="0"/>
                <a:cs typeface="Arial" panose="020B0604020202020204" pitchFamily="34" charset="0"/>
              </a:rPr>
              <a:t>1.1 Terms specially used in one field only</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aerial cable                                   optical network unit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routing code                                  multipath effect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optical coupler                              context switching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frequency division switching</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asymmetric digital subscriber line</a:t>
            </a:r>
          </a:p>
          <a:p>
            <a:pPr marL="457200" indent="-457200">
              <a:lnSpc>
                <a:spcPct val="100000"/>
              </a:lnSpc>
              <a:spcBef>
                <a:spcPts val="1800"/>
              </a:spcBef>
              <a:buFont typeface="Wingdings" panose="05000000000000000000" pitchFamily="2" charset="2"/>
              <a:buChar char="u"/>
            </a:pPr>
            <a:r>
              <a:rPr lang="en-US" altLang="zh-CN" sz="2700" b="1" dirty="0">
                <a:solidFill>
                  <a:srgbClr val="F29000"/>
                </a:solidFill>
                <a:latin typeface="Arial" panose="020B0604020202020204" pitchFamily="34" charset="0"/>
                <a:cs typeface="Arial" panose="020B0604020202020204" pitchFamily="34" charset="0"/>
              </a:rPr>
              <a:t>Do you know any terminologies in your field?</a:t>
            </a:r>
          </a:p>
          <a:p>
            <a:pPr marL="457200" indent="-457200">
              <a:lnSpc>
                <a:spcPct val="100000"/>
              </a:lnSpc>
              <a:spcBef>
                <a:spcPts val="1200"/>
              </a:spcBef>
              <a:buFont typeface="Wingdings" panose="05000000000000000000" pitchFamily="2" charset="2"/>
              <a:buChar char="u"/>
            </a:pPr>
            <a:r>
              <a:rPr lang="en-US" altLang="zh-CN" sz="2700" b="1" dirty="0">
                <a:solidFill>
                  <a:schemeClr val="accent1"/>
                </a:solidFill>
                <a:latin typeface="Arial" panose="020B0604020202020204" pitchFamily="34" charset="0"/>
                <a:cs typeface="Arial" panose="020B0604020202020204" pitchFamily="34" charset="0"/>
              </a:rPr>
              <a:t>Remember what they mean and you’ll never make mistakes.</a:t>
            </a:r>
          </a:p>
          <a:p>
            <a:pPr algn="just">
              <a:lnSpc>
                <a:spcPct val="150000"/>
              </a:lnSpc>
            </a:pPr>
            <a:endParaRPr lang="en-US" altLang="zh-CN" sz="2300" dirty="0">
              <a:solidFill>
                <a:schemeClr val="accent1">
                  <a:lumMod val="75000"/>
                </a:schemeClr>
              </a:solidFill>
            </a:endParaRPr>
          </a:p>
          <a:p>
            <a:pPr algn="just">
              <a:lnSpc>
                <a:spcPct val="150000"/>
              </a:lnSpc>
            </a:pPr>
            <a:endParaRPr lang="zh-CN" altLang="en-US" sz="2300" dirty="0">
              <a:solidFill>
                <a:schemeClr val="accent1">
                  <a:lumMod val="75000"/>
                </a:schemeClr>
              </a:solidFill>
            </a:endParaRPr>
          </a:p>
        </p:txBody>
      </p:sp>
      <p:sp>
        <p:nvSpPr>
          <p:cNvPr id="7" name="文本框 6">
            <a:extLst>
              <a:ext uri="{FF2B5EF4-FFF2-40B4-BE49-F238E27FC236}">
                <a16:creationId xmlns:a16="http://schemas.microsoft.com/office/drawing/2014/main" id="{B34747D0-710E-4AB3-8133-ADB8305BC52D}"/>
              </a:ext>
            </a:extLst>
          </p:cNvPr>
          <p:cNvSpPr txBox="1"/>
          <p:nvPr/>
        </p:nvSpPr>
        <p:spPr>
          <a:xfrm>
            <a:off x="8286691" y="3053066"/>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0" dirty="0">
                <a:solidFill>
                  <a:srgbClr val="002060"/>
                </a:solidFill>
                <a:latin typeface="黑体" panose="02010609060101010101" pitchFamily="49" charset="-122"/>
                <a:ea typeface="黑体" panose="02010609060101010101" pitchFamily="49" charset="-122"/>
              </a:rPr>
              <a:t>多径效应</a:t>
            </a:r>
            <a:r>
              <a:rPr lang="en-US" altLang="zh-CN" sz="2400" noProof="0" dirty="0">
                <a:solidFill>
                  <a:srgbClr val="002060"/>
                </a:solidFill>
                <a:latin typeface="黑体" panose="02010609060101010101" pitchFamily="49" charset="-122"/>
                <a:ea typeface="黑体" panose="02010609060101010101" pitchFamily="49" charset="-122"/>
              </a:rPr>
              <a:t>(</a:t>
            </a:r>
            <a:r>
              <a:rPr lang="zh-CN" altLang="en-US" sz="2400" noProof="0" dirty="0">
                <a:solidFill>
                  <a:srgbClr val="002060"/>
                </a:solidFill>
                <a:latin typeface="黑体" panose="02010609060101010101" pitchFamily="49" charset="-122"/>
                <a:ea typeface="黑体" panose="02010609060101010101" pitchFamily="49" charset="-122"/>
              </a:rPr>
              <a:t>电子</a:t>
            </a:r>
            <a:r>
              <a:rPr lang="en-US" altLang="zh-CN" sz="2400" noProof="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DE49CB3E-F720-4133-B65E-C846D4F0A1B5}"/>
              </a:ext>
            </a:extLst>
          </p:cNvPr>
          <p:cNvSpPr txBox="1"/>
          <p:nvPr/>
        </p:nvSpPr>
        <p:spPr>
          <a:xfrm>
            <a:off x="3190875" y="3050533"/>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路由选择码</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7A04D8DC-2F73-422A-AFAF-33DF2CCC953F}"/>
              </a:ext>
            </a:extLst>
          </p:cNvPr>
          <p:cNvSpPr txBox="1"/>
          <p:nvPr/>
        </p:nvSpPr>
        <p:spPr>
          <a:xfrm>
            <a:off x="3188180" y="2580967"/>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架空电缆</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5F618AE3-DF68-4449-8338-0D3E3FB76D24}"/>
              </a:ext>
            </a:extLst>
          </p:cNvPr>
          <p:cNvSpPr txBox="1"/>
          <p:nvPr/>
        </p:nvSpPr>
        <p:spPr>
          <a:xfrm>
            <a:off x="3565386" y="35280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光耦合器</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电子</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B98D15BE-BAC2-445D-BB8C-CDE9E00B907D}"/>
              </a:ext>
            </a:extLst>
          </p:cNvPr>
          <p:cNvSpPr txBox="1"/>
          <p:nvPr/>
        </p:nvSpPr>
        <p:spPr>
          <a:xfrm>
            <a:off x="8620125" y="3534981"/>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上下文转接</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1D46E210-37AF-46E6-8BB6-731236D95094}"/>
              </a:ext>
            </a:extLst>
          </p:cNvPr>
          <p:cNvSpPr txBox="1"/>
          <p:nvPr/>
        </p:nvSpPr>
        <p:spPr>
          <a:xfrm>
            <a:off x="5638800" y="4060800"/>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频分交换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798DC982-7A60-492C-BF83-F3E7F00FE51A}"/>
              </a:ext>
            </a:extLst>
          </p:cNvPr>
          <p:cNvSpPr txBox="1"/>
          <p:nvPr/>
        </p:nvSpPr>
        <p:spPr>
          <a:xfrm>
            <a:off x="6346686" y="4533899"/>
            <a:ext cx="3877985"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非对称数字用户线路</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18A220AA-0481-455A-9396-001FEB22C20E}"/>
              </a:ext>
            </a:extLst>
          </p:cNvPr>
          <p:cNvSpPr txBox="1"/>
          <p:nvPr/>
        </p:nvSpPr>
        <p:spPr>
          <a:xfrm>
            <a:off x="8855410" y="25888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光网络单元</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电信</a:t>
            </a:r>
            <a:r>
              <a:rPr lang="en-US" altLang="zh-CN" sz="2400" dirty="0">
                <a:solidFill>
                  <a:srgbClr val="002060"/>
                </a:solidFill>
                <a:latin typeface="黑体" panose="02010609060101010101" pitchFamily="49" charset="-122"/>
                <a:ea typeface="黑体" panose="02010609060101010101" pitchFamily="49" charset="-122"/>
              </a:rPr>
              <a:t>)</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1507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wipe(left)">
                                      <p:cBhvr>
                                        <p:cTn id="18" dur="500"/>
                                        <p:tgtEl>
                                          <p:spTgt spid="4">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wipe(left)">
                                      <p:cBhvr>
                                        <p:cTn id="21" dur="500"/>
                                        <p:tgtEl>
                                          <p:spTgt spid="4">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wipe(left)">
                                      <p:cBhvr>
                                        <p:cTn id="24" dur="500"/>
                                        <p:tgtEl>
                                          <p:spTgt spid="4">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wipe(left)">
                                      <p:cBhvr>
                                        <p:cTn id="61" dur="500"/>
                                        <p:tgtEl>
                                          <p:spTgt spid="4">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
                                            <p:txEl>
                                              <p:pRg st="8" end="8"/>
                                            </p:txEl>
                                          </p:spTgt>
                                        </p:tgtEl>
                                        <p:attrNameLst>
                                          <p:attrName>style.visibility</p:attrName>
                                        </p:attrNameLst>
                                      </p:cBhvr>
                                      <p:to>
                                        <p:strVal val="visible"/>
                                      </p:to>
                                    </p:set>
                                    <p:animEffect transition="in" filter="wipe(left)">
                                      <p:cBhvr>
                                        <p:cTn id="6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1" y="1216087"/>
            <a:ext cx="11397513" cy="5319885"/>
          </a:xfrm>
        </p:spPr>
        <p:txBody>
          <a:bodyPr/>
          <a:lstStyle/>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4. Critics </a:t>
            </a:r>
            <a:r>
              <a:rPr lang="en-US" altLang="zh-CN" sz="2700" dirty="0">
                <a:solidFill>
                  <a:srgbClr val="C00000"/>
                </a:solidFill>
                <a:latin typeface="Times New Roman" panose="02020603050405020304" pitchFamily="18" charset="0"/>
                <a:cs typeface="Times New Roman" panose="02020603050405020304" pitchFamily="18" charset="0"/>
              </a:rPr>
              <a:t>contend</a:t>
            </a:r>
            <a:r>
              <a:rPr lang="en-US" altLang="zh-CN" sz="2700" dirty="0">
                <a:solidFill>
                  <a:schemeClr val="accent1"/>
                </a:solidFill>
                <a:latin typeface="Times New Roman" panose="02020603050405020304" pitchFamily="18" charset="0"/>
                <a:cs typeface="Times New Roman" panose="02020603050405020304" pitchFamily="18" charset="0"/>
              </a:rPr>
              <a:t> that ADSL(</a:t>
            </a:r>
            <a:r>
              <a:rPr lang="zh-CN" altLang="en-US" sz="2700" dirty="0">
                <a:solidFill>
                  <a:schemeClr val="accent1"/>
                </a:solidFill>
                <a:latin typeface="Times New Roman" panose="02020603050405020304" pitchFamily="18" charset="0"/>
                <a:cs typeface="Times New Roman" panose="02020603050405020304" pitchFamily="18" charset="0"/>
              </a:rPr>
              <a:t>非对称数字用户线</a:t>
            </a:r>
            <a:r>
              <a:rPr lang="en-US" altLang="zh-CN" sz="2700" dirty="0">
                <a:solidFill>
                  <a:schemeClr val="accent1"/>
                </a:solidFill>
                <a:latin typeface="Times New Roman" panose="02020603050405020304" pitchFamily="18" charset="0"/>
                <a:cs typeface="Times New Roman" panose="02020603050405020304" pitchFamily="18" charset="0"/>
              </a:rPr>
              <a:t>) represents merely an interim solution that fiber-to-the-curb(FTTC</a:t>
            </a:r>
            <a:r>
              <a:rPr lang="zh-CN" altLang="en-US" sz="2700" dirty="0">
                <a:solidFill>
                  <a:schemeClr val="accent1"/>
                </a:solidFill>
                <a:latin typeface="Times New Roman" panose="02020603050405020304" pitchFamily="18" charset="0"/>
                <a:cs typeface="Times New Roman" panose="02020603050405020304" pitchFamily="18" charset="0"/>
              </a:rPr>
              <a:t>光纤到小区</a:t>
            </a:r>
            <a:r>
              <a:rPr lang="en-US" altLang="zh-CN" sz="2700" dirty="0">
                <a:solidFill>
                  <a:schemeClr val="accent1"/>
                </a:solidFill>
                <a:latin typeface="Times New Roman" panose="02020603050405020304" pitchFamily="18" charset="0"/>
                <a:cs typeface="Times New Roman" panose="02020603050405020304" pitchFamily="18" charset="0"/>
              </a:rPr>
              <a:t>) installation will soon render obsolete.</a:t>
            </a:r>
            <a:endParaRPr lang="en-US" altLang="zh-CN" sz="27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5. Silicon Integrated Systems Corp. has </a:t>
            </a:r>
            <a:r>
              <a:rPr lang="en-US" altLang="zh-CN" sz="2700" dirty="0">
                <a:solidFill>
                  <a:srgbClr val="C00000"/>
                </a:solidFill>
                <a:latin typeface="Times New Roman" panose="02020603050405020304" pitchFamily="18" charset="0"/>
                <a:cs typeface="Times New Roman" panose="02020603050405020304" pitchFamily="18" charset="0"/>
              </a:rPr>
              <a:t>launched</a:t>
            </a:r>
            <a:r>
              <a:rPr lang="en-US" altLang="zh-CN" sz="2700" dirty="0">
                <a:solidFill>
                  <a:schemeClr val="accent1"/>
                </a:solidFill>
                <a:latin typeface="Times New Roman" panose="02020603050405020304" pitchFamily="18" charset="0"/>
                <a:cs typeface="Times New Roman" panose="02020603050405020304" pitchFamily="18" charset="0"/>
              </a:rPr>
              <a:t> what it claims is the first single-chip chipset to support Advanced Micro Devices Inc.’s Athlon and Duron processors.</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6. Psychologists </a:t>
            </a:r>
            <a:r>
              <a:rPr lang="en-US" altLang="zh-CN" sz="2700" dirty="0">
                <a:solidFill>
                  <a:srgbClr val="C00000"/>
                </a:solidFill>
                <a:latin typeface="Times New Roman" panose="02020603050405020304" pitchFamily="18" charset="0"/>
                <a:cs typeface="Times New Roman" panose="02020603050405020304" pitchFamily="18" charset="0"/>
              </a:rPr>
              <a:t>working</a:t>
            </a:r>
            <a:r>
              <a:rPr lang="en-US" altLang="zh-CN" sz="2700" dirty="0">
                <a:solidFill>
                  <a:schemeClr val="accent1"/>
                </a:solidFill>
                <a:latin typeface="Times New Roman" panose="02020603050405020304" pitchFamily="18" charset="0"/>
                <a:cs typeface="Times New Roman" panose="02020603050405020304" pitchFamily="18" charset="0"/>
              </a:rPr>
              <a:t> with these populations often notice that they would have periods where they appeared to be re-living the trauma.</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7. </a:t>
            </a:r>
            <a:r>
              <a:rPr lang="en-US" altLang="zh-CN" sz="2700" dirty="0">
                <a:solidFill>
                  <a:srgbClr val="C00000"/>
                </a:solidFill>
                <a:latin typeface="Times New Roman" panose="02020603050405020304" pitchFamily="18" charset="0"/>
                <a:cs typeface="Times New Roman" panose="02020603050405020304" pitchFamily="18" charset="0"/>
              </a:rPr>
              <a:t>Work</a:t>
            </a:r>
            <a:r>
              <a:rPr lang="en-US" altLang="zh-CN" sz="2700" dirty="0">
                <a:solidFill>
                  <a:schemeClr val="accent1"/>
                </a:solidFill>
                <a:latin typeface="Times New Roman" panose="02020603050405020304" pitchFamily="18" charset="0"/>
                <a:cs typeface="Times New Roman" panose="02020603050405020304" pitchFamily="18" charset="0"/>
              </a:rPr>
              <a:t> with World War II veterans found that assisting combat veterans to abreact the trauma in a controlled environment allowed the symptoms to decrease.</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8. Open and </a:t>
            </a:r>
            <a:r>
              <a:rPr lang="en-US" altLang="zh-CN" sz="2700" dirty="0">
                <a:solidFill>
                  <a:srgbClr val="C00000"/>
                </a:solidFill>
                <a:latin typeface="Times New Roman" panose="02020603050405020304" pitchFamily="18" charset="0"/>
                <a:cs typeface="Times New Roman" panose="02020603050405020304" pitchFamily="18" charset="0"/>
              </a:rPr>
              <a:t>advised</a:t>
            </a:r>
            <a:r>
              <a:rPr lang="en-US" altLang="zh-CN" sz="2700" dirty="0">
                <a:solidFill>
                  <a:schemeClr val="accent1"/>
                </a:solidFill>
                <a:latin typeface="Times New Roman" panose="02020603050405020304" pitchFamily="18" charset="0"/>
                <a:cs typeface="Times New Roman" panose="02020603050405020304" pitchFamily="18" charset="0"/>
              </a:rPr>
              <a:t> speaking of seditious language in a felony in all parts of the country.</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2619063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 </a:t>
            </a:r>
            <a:r>
              <a:rPr lang="en-US" altLang="zh-CN" dirty="0">
                <a:solidFill>
                  <a:srgbClr val="F29000"/>
                </a:solidFill>
              </a:rPr>
              <a:t>(Keys)</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1. The comet was about the 7th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last week and is now expected to get no brighter than </a:t>
            </a:r>
            <a:r>
              <a:rPr lang="en-US" altLang="zh-CN" sz="2500" dirty="0">
                <a:solidFill>
                  <a:srgbClr val="C00000"/>
                </a:solidFill>
                <a:latin typeface="Times New Roman" panose="02020603050405020304" pitchFamily="18" charset="0"/>
                <a:cs typeface="Times New Roman" panose="02020603050405020304" pitchFamily="18" charset="0"/>
              </a:rPr>
              <a:t>magnitude</a:t>
            </a:r>
            <a:r>
              <a:rPr lang="en-US" altLang="zh-CN" sz="2500" dirty="0">
                <a:solidFill>
                  <a:schemeClr val="accent1"/>
                </a:solidFill>
                <a:latin typeface="Times New Roman" panose="02020603050405020304" pitchFamily="18" charset="0"/>
                <a:cs typeface="Times New Roman" panose="02020603050405020304" pitchFamily="18" charset="0"/>
              </a:rPr>
              <a:t> 6.</a:t>
            </a: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mn-lt"/>
                <a:cs typeface="Times New Roman" panose="02020603050405020304" pitchFamily="18" charset="0"/>
              </a:rPr>
              <a:t>上周该彗星（的亮度）是</a:t>
            </a:r>
            <a:r>
              <a:rPr lang="en-US" altLang="zh-CN" dirty="0">
                <a:solidFill>
                  <a:schemeClr val="accent1"/>
                </a:solidFill>
                <a:latin typeface="+mn-lt"/>
                <a:cs typeface="Times New Roman" panose="02020603050405020304" pitchFamily="18" charset="0"/>
              </a:rPr>
              <a:t>7</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，现在顶多有</a:t>
            </a:r>
            <a:r>
              <a:rPr lang="en-US" altLang="zh-CN" dirty="0">
                <a:solidFill>
                  <a:schemeClr val="accent1"/>
                </a:solidFill>
                <a:latin typeface="+mn-lt"/>
                <a:cs typeface="Times New Roman" panose="02020603050405020304" pitchFamily="18" charset="0"/>
              </a:rPr>
              <a:t>6</a:t>
            </a:r>
            <a:r>
              <a:rPr lang="zh-CN" altLang="en-US" dirty="0">
                <a:solidFill>
                  <a:srgbClr val="0070C0"/>
                </a:solidFill>
                <a:latin typeface="+mn-lt"/>
                <a:cs typeface="Times New Roman" panose="02020603050405020304" pitchFamily="18" charset="0"/>
              </a:rPr>
              <a:t>星等</a:t>
            </a:r>
            <a:r>
              <a:rPr lang="zh-CN" altLang="en-US" dirty="0">
                <a:solidFill>
                  <a:schemeClr val="accent1"/>
                </a:solidFill>
                <a:latin typeface="+mn-lt"/>
                <a:cs typeface="Times New Roman" panose="02020603050405020304" pitchFamily="18" charset="0"/>
              </a:rPr>
              <a:t>。</a:t>
            </a:r>
            <a:endParaRPr lang="en-US" altLang="zh-CN" dirty="0">
              <a:solidFill>
                <a:schemeClr val="accent1"/>
              </a:solidFill>
              <a:latin typeface="+mn-lt"/>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2. You can use our </a:t>
            </a:r>
            <a:r>
              <a:rPr lang="en-US" altLang="zh-CN" sz="2500" dirty="0">
                <a:solidFill>
                  <a:srgbClr val="C00000"/>
                </a:solidFill>
                <a:latin typeface="Times New Roman" panose="02020603050405020304" pitchFamily="18" charset="0"/>
                <a:cs typeface="Times New Roman" panose="02020603050405020304" pitchFamily="18" charset="0"/>
              </a:rPr>
              <a:t>charts</a:t>
            </a:r>
            <a:r>
              <a:rPr lang="en-US" altLang="zh-CN" sz="2500" dirty="0">
                <a:solidFill>
                  <a:schemeClr val="accent1"/>
                </a:solidFill>
                <a:latin typeface="Times New Roman" panose="02020603050405020304" pitchFamily="18" charset="0"/>
                <a:cs typeface="Times New Roman" panose="02020603050405020304" pitchFamily="18" charset="0"/>
              </a:rPr>
              <a:t> to pinpoint the location of that comet right after dark.</a:t>
            </a: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cs typeface="Times New Roman" panose="02020603050405020304" pitchFamily="18" charset="0"/>
              </a:rPr>
              <a:t>可以在天刚黑的时候参照</a:t>
            </a:r>
            <a:r>
              <a:rPr lang="zh-CN" altLang="en-US" dirty="0">
                <a:solidFill>
                  <a:srgbClr val="0070C0"/>
                </a:solidFill>
                <a:cs typeface="Times New Roman" panose="02020603050405020304" pitchFamily="18" charset="0"/>
              </a:rPr>
              <a:t>星图</a:t>
            </a:r>
            <a:r>
              <a:rPr lang="zh-CN" altLang="en-US" dirty="0">
                <a:solidFill>
                  <a:schemeClr val="accent1"/>
                </a:solidFill>
                <a:cs typeface="Times New Roman" panose="02020603050405020304" pitchFamily="18" charset="0"/>
              </a:rPr>
              <a:t>来查找那颗彗星的位置</a:t>
            </a:r>
            <a:r>
              <a:rPr lang="zh-CN" altLang="en-US" sz="2500" dirty="0">
                <a:solidFill>
                  <a:schemeClr val="accent1"/>
                </a:solidFill>
                <a:cs typeface="Times New Roman" panose="02020603050405020304" pitchFamily="18" charset="0"/>
              </a:rPr>
              <a:t>。</a:t>
            </a:r>
            <a:endParaRPr lang="en-US" altLang="zh-CN" sz="2500" dirty="0">
              <a:solidFill>
                <a:schemeClr val="accent1"/>
              </a:solidFill>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3. Individual American politicians have great </a:t>
            </a:r>
            <a:r>
              <a:rPr lang="en-US" altLang="zh-CN" sz="2500" dirty="0">
                <a:solidFill>
                  <a:srgbClr val="C00000"/>
                </a:solidFill>
                <a:latin typeface="Times New Roman" panose="02020603050405020304" pitchFamily="18" charset="0"/>
                <a:cs typeface="Times New Roman" panose="02020603050405020304" pitchFamily="18" charset="0"/>
              </a:rPr>
              <a:t>latitude</a:t>
            </a:r>
            <a:r>
              <a:rPr lang="en-US" altLang="zh-CN" sz="2500" dirty="0">
                <a:solidFill>
                  <a:schemeClr val="accent1"/>
                </a:solidFill>
                <a:latin typeface="Times New Roman" panose="02020603050405020304" pitchFamily="18" charset="0"/>
                <a:cs typeface="Times New Roman" panose="02020603050405020304" pitchFamily="18" charset="0"/>
              </a:rPr>
              <a:t> to propose new laws.</a:t>
            </a: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cs typeface="Times New Roman" panose="02020603050405020304" pitchFamily="18" charset="0"/>
              </a:rPr>
              <a:t>在提出新的立法方面，美国政客有很大的</a:t>
            </a:r>
            <a:r>
              <a:rPr lang="zh-CN" altLang="en-US" dirty="0">
                <a:solidFill>
                  <a:srgbClr val="0070C0"/>
                </a:solidFill>
                <a:cs typeface="Times New Roman" panose="02020603050405020304" pitchFamily="18" charset="0"/>
              </a:rPr>
              <a:t>自由权</a:t>
            </a:r>
            <a:r>
              <a:rPr lang="zh-CN" altLang="en-US" sz="2500" dirty="0">
                <a:solidFill>
                  <a:schemeClr val="accent1"/>
                </a:solidFill>
                <a:cs typeface="Times New Roman" panose="02020603050405020304" pitchFamily="18" charset="0"/>
              </a:rPr>
              <a:t>。</a:t>
            </a:r>
            <a:endParaRPr lang="en-US" altLang="zh-CN" sz="2500" dirty="0">
              <a:solidFill>
                <a:schemeClr val="accent1"/>
              </a:solidFill>
              <a:cs typeface="Times New Roman" panose="02020603050405020304" pitchFamily="18" charset="0"/>
            </a:endParaRPr>
          </a:p>
          <a:p>
            <a:pPr>
              <a:lnSpc>
                <a:spcPct val="100000"/>
              </a:lnSpc>
              <a:spcBef>
                <a:spcPts val="600"/>
              </a:spcBef>
            </a:pPr>
            <a:r>
              <a:rPr lang="en-US" altLang="zh-CN" sz="2500" dirty="0">
                <a:solidFill>
                  <a:schemeClr val="accent1"/>
                </a:solidFill>
                <a:latin typeface="Times New Roman" panose="02020603050405020304" pitchFamily="18" charset="0"/>
                <a:cs typeface="Times New Roman" panose="02020603050405020304" pitchFamily="18" charset="0"/>
              </a:rPr>
              <a:t>4. Critics </a:t>
            </a:r>
            <a:r>
              <a:rPr lang="en-US" altLang="zh-CN" sz="2500" dirty="0">
                <a:solidFill>
                  <a:srgbClr val="C00000"/>
                </a:solidFill>
                <a:latin typeface="Times New Roman" panose="02020603050405020304" pitchFamily="18" charset="0"/>
                <a:cs typeface="Times New Roman" panose="02020603050405020304" pitchFamily="18" charset="0"/>
              </a:rPr>
              <a:t>contend</a:t>
            </a:r>
            <a:r>
              <a:rPr lang="en-US" altLang="zh-CN" sz="2500" dirty="0">
                <a:solidFill>
                  <a:schemeClr val="accent1"/>
                </a:solidFill>
                <a:latin typeface="Times New Roman" panose="02020603050405020304" pitchFamily="18" charset="0"/>
                <a:cs typeface="Times New Roman" panose="02020603050405020304" pitchFamily="18" charset="0"/>
              </a:rPr>
              <a:t> that ADSL(</a:t>
            </a:r>
            <a:r>
              <a:rPr lang="zh-CN" altLang="en-US" sz="2500" dirty="0">
                <a:solidFill>
                  <a:schemeClr val="accent1"/>
                </a:solidFill>
                <a:latin typeface="Times New Roman" panose="02020603050405020304" pitchFamily="18" charset="0"/>
                <a:cs typeface="Times New Roman" panose="02020603050405020304" pitchFamily="18" charset="0"/>
              </a:rPr>
              <a:t>非对称数字用户线</a:t>
            </a:r>
            <a:r>
              <a:rPr lang="en-US" altLang="zh-CN" sz="2500" dirty="0">
                <a:solidFill>
                  <a:schemeClr val="accent1"/>
                </a:solidFill>
                <a:latin typeface="Times New Roman" panose="02020603050405020304" pitchFamily="18" charset="0"/>
                <a:cs typeface="Times New Roman" panose="02020603050405020304" pitchFamily="18" charset="0"/>
              </a:rPr>
              <a:t>) represents merely an interim solution that fiber-to-the-curb(FTTC</a:t>
            </a:r>
            <a:r>
              <a:rPr lang="zh-CN" altLang="en-US" sz="2500" dirty="0">
                <a:solidFill>
                  <a:schemeClr val="accent1"/>
                </a:solidFill>
                <a:latin typeface="Times New Roman" panose="02020603050405020304" pitchFamily="18" charset="0"/>
                <a:cs typeface="Times New Roman" panose="02020603050405020304" pitchFamily="18" charset="0"/>
              </a:rPr>
              <a:t>光纤到小区</a:t>
            </a:r>
            <a:r>
              <a:rPr lang="en-US" altLang="zh-CN" sz="2500" dirty="0">
                <a:solidFill>
                  <a:schemeClr val="accent1"/>
                </a:solidFill>
                <a:latin typeface="Times New Roman" panose="02020603050405020304" pitchFamily="18" charset="0"/>
                <a:cs typeface="Times New Roman" panose="02020603050405020304" pitchFamily="18" charset="0"/>
              </a:rPr>
              <a:t>) installation will soon render obsolete.</a:t>
            </a:r>
          </a:p>
          <a:p>
            <a:pPr>
              <a:lnSpc>
                <a:spcPct val="100000"/>
              </a:lnSpc>
              <a:spcBef>
                <a:spcPts val="600"/>
              </a:spcBef>
            </a:pPr>
            <a:r>
              <a:rPr lang="en-US" altLang="zh-CN" sz="250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chemeClr val="accent1"/>
                </a:solidFill>
                <a:cs typeface="Times New Roman" panose="02020603050405020304" pitchFamily="18" charset="0"/>
              </a:rPr>
              <a:t>评论家们</a:t>
            </a:r>
            <a:r>
              <a:rPr lang="zh-CN" altLang="en-US" dirty="0">
                <a:solidFill>
                  <a:srgbClr val="0070C0"/>
                </a:solidFill>
                <a:cs typeface="Times New Roman" panose="02020603050405020304" pitchFamily="18" charset="0"/>
              </a:rPr>
              <a:t>认为</a:t>
            </a:r>
            <a:r>
              <a:rPr lang="zh-CN" altLang="en-US" dirty="0">
                <a:solidFill>
                  <a:schemeClr val="accent1"/>
                </a:solidFill>
                <a:cs typeface="Times New Roman" panose="02020603050405020304" pitchFamily="18" charset="0"/>
              </a:rPr>
              <a:t>，</a:t>
            </a:r>
            <a:r>
              <a:rPr lang="en-US" altLang="zh-CN" dirty="0">
                <a:solidFill>
                  <a:schemeClr val="accent1"/>
                </a:solidFill>
                <a:cs typeface="Times New Roman" panose="02020603050405020304" pitchFamily="18" charset="0"/>
              </a:rPr>
              <a:t>ADSL</a:t>
            </a:r>
            <a:r>
              <a:rPr lang="zh-CN" altLang="en-US" dirty="0">
                <a:solidFill>
                  <a:schemeClr val="accent1"/>
                </a:solidFill>
                <a:cs typeface="Times New Roman" panose="02020603050405020304" pitchFamily="18" charset="0"/>
              </a:rPr>
              <a:t>（非对称数字用户线）只代表一种暂时的解决方案，很快就会被</a:t>
            </a:r>
            <a:r>
              <a:rPr lang="en-US" altLang="zh-CN" dirty="0">
                <a:solidFill>
                  <a:schemeClr val="accent1"/>
                </a:solidFill>
                <a:cs typeface="Times New Roman" panose="02020603050405020304" pitchFamily="18" charset="0"/>
              </a:rPr>
              <a:t>FTTC</a:t>
            </a:r>
            <a:r>
              <a:rPr lang="zh-CN" altLang="en-US" dirty="0">
                <a:solidFill>
                  <a:schemeClr val="accent1"/>
                </a:solidFill>
                <a:cs typeface="Times New Roman" panose="02020603050405020304" pitchFamily="18" charset="0"/>
              </a:rPr>
              <a:t>（光纤到小区）代替。</a:t>
            </a:r>
            <a:endParaRPr lang="en-US" altLang="zh-CN" dirty="0">
              <a:solidFill>
                <a:schemeClr val="accent1"/>
              </a:solidFill>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4321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wipe(left)">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wipe(left)">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5. Silicon Integrated Systems Corp. has </a:t>
            </a:r>
            <a:r>
              <a:rPr lang="en-US" altLang="zh-CN" sz="2500" dirty="0">
                <a:solidFill>
                  <a:srgbClr val="C00000"/>
                </a:solidFill>
                <a:latin typeface="Times New Roman" panose="02020603050405020304" pitchFamily="18" charset="0"/>
                <a:cs typeface="Times New Roman" panose="02020603050405020304" pitchFamily="18" charset="0"/>
              </a:rPr>
              <a:t>launched</a:t>
            </a:r>
            <a:r>
              <a:rPr lang="en-US" altLang="zh-CN" sz="2500" dirty="0">
                <a:solidFill>
                  <a:schemeClr val="accent1"/>
                </a:solidFill>
                <a:latin typeface="Times New Roman" panose="02020603050405020304" pitchFamily="18" charset="0"/>
                <a:cs typeface="Times New Roman" panose="02020603050405020304" pitchFamily="18" charset="0"/>
              </a:rPr>
              <a:t> what it claims is the first single-chip chipset to support Advanced Micro Devices Inc.’s Athlon and Duron processors.</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Sis</a:t>
            </a:r>
            <a:r>
              <a:rPr lang="zh-CN" altLang="en-US" dirty="0">
                <a:solidFill>
                  <a:schemeClr val="accent1"/>
                </a:solidFill>
                <a:latin typeface="Times New Roman" panose="02020603050405020304" pitchFamily="18" charset="0"/>
                <a:cs typeface="Times New Roman" panose="02020603050405020304" pitchFamily="18" charset="0"/>
              </a:rPr>
              <a:t>（矽统公司）已经</a:t>
            </a:r>
            <a:r>
              <a:rPr lang="zh-CN" altLang="en-US" dirty="0">
                <a:solidFill>
                  <a:srgbClr val="0070C0"/>
                </a:solidFill>
                <a:latin typeface="Times New Roman" panose="02020603050405020304" pitchFamily="18" charset="0"/>
                <a:cs typeface="Times New Roman" panose="02020603050405020304" pitchFamily="18" charset="0"/>
              </a:rPr>
              <a:t>发布</a:t>
            </a:r>
            <a:r>
              <a:rPr lang="zh-CN" altLang="en-US" dirty="0">
                <a:solidFill>
                  <a:schemeClr val="accent1"/>
                </a:solidFill>
                <a:latin typeface="Times New Roman" panose="02020603050405020304" pitchFamily="18" charset="0"/>
                <a:cs typeface="Times New Roman" panose="02020603050405020304" pitchFamily="18" charset="0"/>
              </a:rPr>
              <a:t>了它所谓的第一个支持</a:t>
            </a:r>
            <a:r>
              <a:rPr lang="en-US" altLang="zh-CN" dirty="0">
                <a:solidFill>
                  <a:schemeClr val="accent1"/>
                </a:solidFill>
                <a:latin typeface="Times New Roman" panose="02020603050405020304" pitchFamily="18" charset="0"/>
                <a:cs typeface="Times New Roman" panose="02020603050405020304" pitchFamily="18" charset="0"/>
              </a:rPr>
              <a:t>AMD</a:t>
            </a:r>
            <a:r>
              <a:rPr lang="zh-CN" altLang="en-US" dirty="0">
                <a:solidFill>
                  <a:schemeClr val="accent1"/>
                </a:solidFill>
                <a:latin typeface="Times New Roman" panose="02020603050405020304" pitchFamily="18" charset="0"/>
                <a:cs typeface="Times New Roman" panose="02020603050405020304" pitchFamily="18" charset="0"/>
              </a:rPr>
              <a:t>（美国先进微器件公司）速龙和独龙处理器的单芯片芯片组。</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6. Psychologists </a:t>
            </a:r>
            <a:r>
              <a:rPr lang="en-US" altLang="zh-CN" sz="2500" dirty="0">
                <a:solidFill>
                  <a:srgbClr val="C00000"/>
                </a:solidFill>
                <a:latin typeface="Times New Roman" panose="02020603050405020304" pitchFamily="18" charset="0"/>
                <a:cs typeface="Times New Roman" panose="02020603050405020304" pitchFamily="18" charset="0"/>
              </a:rPr>
              <a:t>working</a:t>
            </a:r>
            <a:r>
              <a:rPr lang="en-US" altLang="zh-CN" sz="2500" dirty="0">
                <a:solidFill>
                  <a:schemeClr val="accent1"/>
                </a:solidFill>
                <a:latin typeface="Times New Roman" panose="02020603050405020304" pitchFamily="18" charset="0"/>
                <a:cs typeface="Times New Roman" panose="02020603050405020304" pitchFamily="18" charset="0"/>
              </a:rPr>
              <a:t> with these populations often notice that they would have periods where they appeared to be re-living the trauma.</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这些人的心理学者常常注意到这样的现象：他们好像在重温他们所受的伤害</a:t>
            </a:r>
            <a:r>
              <a:rPr lang="zh-CN" altLang="en-US" sz="2500" dirty="0">
                <a:solidFill>
                  <a:schemeClr val="accent1"/>
                </a:solidFill>
                <a:latin typeface="Times New Roman" panose="02020603050405020304" pitchFamily="18" charset="0"/>
                <a:cs typeface="Times New Roman" panose="02020603050405020304" pitchFamily="18" charset="0"/>
              </a:rPr>
              <a:t>。</a:t>
            </a:r>
            <a:endParaRPr lang="en-US" altLang="zh-CN" sz="2500"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7. </a:t>
            </a:r>
            <a:r>
              <a:rPr lang="en-US" altLang="zh-CN" sz="2500" dirty="0">
                <a:solidFill>
                  <a:srgbClr val="C00000"/>
                </a:solidFill>
                <a:latin typeface="Times New Roman" panose="02020603050405020304" pitchFamily="18" charset="0"/>
                <a:cs typeface="Times New Roman" panose="02020603050405020304" pitchFamily="18" charset="0"/>
              </a:rPr>
              <a:t>Work</a:t>
            </a:r>
            <a:r>
              <a:rPr lang="en-US" altLang="zh-CN" sz="2500" dirty="0">
                <a:solidFill>
                  <a:schemeClr val="accent1"/>
                </a:solidFill>
                <a:latin typeface="Times New Roman" panose="02020603050405020304" pitchFamily="18" charset="0"/>
                <a:cs typeface="Times New Roman" panose="02020603050405020304" pitchFamily="18" charset="0"/>
              </a:rPr>
              <a:t> with World War II veterans found that assisting combat veterans to abreact the trauma in a controlled environment allowed the symptoms to decrease.</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dirty="0">
                <a:solidFill>
                  <a:schemeClr val="accent1"/>
                </a:solidFill>
                <a:latin typeface="Times New Roman" panose="02020603050405020304" pitchFamily="18" charset="0"/>
                <a:cs typeface="Times New Roman" panose="02020603050405020304" pitchFamily="18" charset="0"/>
              </a:rPr>
              <a:t>对二战老兵的</a:t>
            </a:r>
            <a:r>
              <a:rPr lang="zh-CN" altLang="en-US" dirty="0">
                <a:solidFill>
                  <a:srgbClr val="0070C0"/>
                </a:solidFill>
                <a:latin typeface="Times New Roman" panose="02020603050405020304" pitchFamily="18" charset="0"/>
                <a:cs typeface="Times New Roman" panose="02020603050405020304" pitchFamily="18" charset="0"/>
              </a:rPr>
              <a:t>研究</a:t>
            </a:r>
            <a:r>
              <a:rPr lang="zh-CN" altLang="en-US" dirty="0">
                <a:solidFill>
                  <a:schemeClr val="accent1"/>
                </a:solidFill>
                <a:latin typeface="Times New Roman" panose="02020603050405020304" pitchFamily="18" charset="0"/>
                <a:cs typeface="Times New Roman" panose="02020603050405020304" pitchFamily="18" charset="0"/>
              </a:rPr>
              <a:t>表明，通过在</a:t>
            </a:r>
            <a:r>
              <a:rPr lang="zh-CN" altLang="en-US" u="sng" dirty="0">
                <a:solidFill>
                  <a:schemeClr val="accent1"/>
                </a:solidFill>
                <a:latin typeface="Times New Roman" panose="02020603050405020304" pitchFamily="18" charset="0"/>
                <a:cs typeface="Times New Roman" panose="02020603050405020304" pitchFamily="18" charset="0"/>
              </a:rPr>
              <a:t>控制环境</a:t>
            </a:r>
            <a:r>
              <a:rPr lang="zh-CN" altLang="en-US" dirty="0">
                <a:solidFill>
                  <a:schemeClr val="accent1"/>
                </a:solidFill>
                <a:latin typeface="Times New Roman" panose="02020603050405020304" pitchFamily="18" charset="0"/>
                <a:cs typeface="Times New Roman" panose="02020603050405020304" pitchFamily="18" charset="0"/>
              </a:rPr>
              <a:t>下帮助这些参加过搏斗的老兵，宣泄他们所受到的伤害可以使病症减轻。</a:t>
            </a:r>
            <a:endParaRPr lang="en-US" altLang="zh-CN" dirty="0">
              <a:solidFill>
                <a:schemeClr val="accent1"/>
              </a:solidFill>
              <a:latin typeface="Times New Roman" panose="02020603050405020304" pitchFamily="18" charset="0"/>
              <a:cs typeface="Times New Roman" panose="02020603050405020304" pitchFamily="18" charset="0"/>
            </a:endParaRP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
        <p:nvSpPr>
          <p:cNvPr id="5" name="标注: 线形 4">
            <a:extLst>
              <a:ext uri="{FF2B5EF4-FFF2-40B4-BE49-F238E27FC236}">
                <a16:creationId xmlns:a16="http://schemas.microsoft.com/office/drawing/2014/main" id="{E29032E0-EACF-4D04-89E2-33A92E45392F}"/>
              </a:ext>
            </a:extLst>
          </p:cNvPr>
          <p:cNvSpPr/>
          <p:nvPr/>
        </p:nvSpPr>
        <p:spPr>
          <a:xfrm>
            <a:off x="7572375" y="50908"/>
            <a:ext cx="3461236" cy="1298529"/>
          </a:xfrm>
          <a:prstGeom prst="borderCallout1">
            <a:avLst>
              <a:gd name="adj1" fmla="val 18750"/>
              <a:gd name="adj2" fmla="val -8333"/>
              <a:gd name="adj3" fmla="val 174139"/>
              <a:gd name="adj4" fmla="val -171998"/>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著名公司的名称不必翻译，或者可以使用公认的译名。若没用公认的译名，应保留英文名，避免造成误会。</a:t>
            </a:r>
          </a:p>
        </p:txBody>
      </p:sp>
      <p:sp>
        <p:nvSpPr>
          <p:cNvPr id="6" name="标注: 线形 5">
            <a:extLst>
              <a:ext uri="{FF2B5EF4-FFF2-40B4-BE49-F238E27FC236}">
                <a16:creationId xmlns:a16="http://schemas.microsoft.com/office/drawing/2014/main" id="{D085D84D-E0A9-4F2E-86DA-A72503D9C114}"/>
              </a:ext>
            </a:extLst>
          </p:cNvPr>
          <p:cNvSpPr/>
          <p:nvPr/>
        </p:nvSpPr>
        <p:spPr>
          <a:xfrm>
            <a:off x="6172200" y="5910154"/>
            <a:ext cx="2085975" cy="581025"/>
          </a:xfrm>
          <a:prstGeom prst="borderCallout1">
            <a:avLst>
              <a:gd name="adj1" fmla="val 18750"/>
              <a:gd name="adj2" fmla="val -8333"/>
              <a:gd name="adj3" fmla="val -108805"/>
              <a:gd name="adj4" fmla="val -166519"/>
            </a:avLst>
          </a:prstGeom>
          <a:solidFill>
            <a:srgbClr val="FFE3B9"/>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70C0"/>
                </a:solidFill>
              </a:rPr>
              <a:t>冠词“</a:t>
            </a:r>
            <a:r>
              <a:rPr lang="en-US" altLang="zh-CN" sz="2400" b="1" dirty="0">
                <a:solidFill>
                  <a:srgbClr val="0070C0"/>
                </a:solidFill>
              </a:rPr>
              <a:t>a</a:t>
            </a:r>
            <a:r>
              <a:rPr lang="zh-CN" altLang="en-US" sz="2400" b="1" dirty="0">
                <a:solidFill>
                  <a:srgbClr val="0070C0"/>
                </a:solidFill>
              </a:rPr>
              <a:t>”不译</a:t>
            </a:r>
          </a:p>
        </p:txBody>
      </p:sp>
      <p:sp>
        <p:nvSpPr>
          <p:cNvPr id="2" name="矩形 1">
            <a:extLst>
              <a:ext uri="{FF2B5EF4-FFF2-40B4-BE49-F238E27FC236}">
                <a16:creationId xmlns:a16="http://schemas.microsoft.com/office/drawing/2014/main" id="{E1572470-1509-4A41-8390-84E55B1DC08D}"/>
              </a:ext>
            </a:extLst>
          </p:cNvPr>
          <p:cNvSpPr/>
          <p:nvPr/>
        </p:nvSpPr>
        <p:spPr>
          <a:xfrm>
            <a:off x="2457450" y="4953000"/>
            <a:ext cx="295275" cy="3238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CF9006E3-977A-42F4-9554-F1F6C435FFC4}"/>
              </a:ext>
            </a:extLst>
          </p:cNvPr>
          <p:cNvCxnSpPr/>
          <p:nvPr/>
        </p:nvCxnSpPr>
        <p:spPr>
          <a:xfrm flipV="1">
            <a:off x="8029575" y="1349437"/>
            <a:ext cx="523875" cy="89846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59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left)">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three Translation Practice</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1200"/>
              </a:spcBef>
            </a:pPr>
            <a:r>
              <a:rPr lang="en-US" altLang="zh-CN" sz="2800" dirty="0">
                <a:solidFill>
                  <a:schemeClr val="accent1"/>
                </a:solidFill>
                <a:latin typeface="Times New Roman" panose="02020603050405020304" pitchFamily="18" charset="0"/>
                <a:cs typeface="Times New Roman" panose="02020603050405020304" pitchFamily="18" charset="0"/>
              </a:rPr>
              <a:t>8. Open and </a:t>
            </a:r>
            <a:r>
              <a:rPr lang="en-US" altLang="zh-CN" sz="2800" dirty="0">
                <a:solidFill>
                  <a:srgbClr val="C00000"/>
                </a:solidFill>
                <a:latin typeface="Times New Roman" panose="02020603050405020304" pitchFamily="18" charset="0"/>
                <a:cs typeface="Times New Roman" panose="02020603050405020304" pitchFamily="18" charset="0"/>
              </a:rPr>
              <a:t>advised</a:t>
            </a:r>
            <a:r>
              <a:rPr lang="en-US" altLang="zh-CN" sz="2800" dirty="0">
                <a:solidFill>
                  <a:schemeClr val="accent1"/>
                </a:solidFill>
                <a:latin typeface="Times New Roman" panose="02020603050405020304" pitchFamily="18" charset="0"/>
                <a:cs typeface="Times New Roman" panose="02020603050405020304" pitchFamily="18" charset="0"/>
              </a:rPr>
              <a:t> speaking of seditious language is a felony in all parts of the country.</a:t>
            </a:r>
          </a:p>
          <a:p>
            <a:pPr>
              <a:lnSpc>
                <a:spcPct val="100000"/>
              </a:lnSpc>
              <a:spcBef>
                <a:spcPts val="1200"/>
              </a:spcBef>
            </a:pPr>
            <a:r>
              <a:rPr lang="en-US" altLang="zh-CN" sz="2500" dirty="0">
                <a:solidFill>
                  <a:schemeClr val="accent1"/>
                </a:solidFill>
                <a:latin typeface="Times New Roman" panose="02020603050405020304" pitchFamily="18" charset="0"/>
                <a:cs typeface="Times New Roman" panose="02020603050405020304" pitchFamily="18" charset="0"/>
              </a:rPr>
              <a:t>    </a:t>
            </a:r>
            <a:r>
              <a:rPr lang="zh-CN" altLang="en-US" sz="2500" dirty="0">
                <a:solidFill>
                  <a:schemeClr val="accent1"/>
                </a:solidFill>
                <a:latin typeface="Times New Roman" panose="02020603050405020304" pitchFamily="18" charset="0"/>
                <a:cs typeface="Times New Roman" panose="02020603050405020304" pitchFamily="18" charset="0"/>
              </a:rPr>
              <a:t>在全国各地公开的、</a:t>
            </a:r>
            <a:r>
              <a:rPr lang="zh-CN" altLang="en-US" sz="2500" dirty="0">
                <a:solidFill>
                  <a:srgbClr val="0070C0"/>
                </a:solidFill>
                <a:latin typeface="Times New Roman" panose="02020603050405020304" pitchFamily="18" charset="0"/>
                <a:cs typeface="Times New Roman" panose="02020603050405020304" pitchFamily="18" charset="0"/>
              </a:rPr>
              <a:t>蓄意的</a:t>
            </a:r>
            <a:r>
              <a:rPr lang="zh-CN" altLang="en-US" sz="2500" dirty="0">
                <a:solidFill>
                  <a:schemeClr val="accent1"/>
                </a:solidFill>
                <a:latin typeface="Times New Roman" panose="02020603050405020304" pitchFamily="18" charset="0"/>
                <a:cs typeface="Times New Roman" panose="02020603050405020304" pitchFamily="18" charset="0"/>
              </a:rPr>
              <a:t>传播煽动性语言是重罪。</a:t>
            </a:r>
            <a:endParaRPr lang="en-US" altLang="zh-CN" sz="2500" dirty="0">
              <a:solidFill>
                <a:schemeClr val="accent1"/>
              </a:solidFill>
              <a:latin typeface="Times New Roman" panose="02020603050405020304" pitchFamily="18" charset="0"/>
              <a:cs typeface="Times New Roman" panose="02020603050405020304" pitchFamily="18" charset="0"/>
            </a:endParaRPr>
          </a:p>
          <a:p>
            <a:pPr marL="457200" indent="-457200">
              <a:lnSpc>
                <a:spcPct val="100000"/>
              </a:lnSpc>
              <a:spcBef>
                <a:spcPts val="2400"/>
              </a:spcBef>
              <a:buFont typeface="Wingdings" panose="05000000000000000000" pitchFamily="2" charset="2"/>
              <a:buChar char="u"/>
            </a:pPr>
            <a:r>
              <a:rPr lang="en-US" altLang="zh-CN" sz="2800" b="1" dirty="0">
                <a:solidFill>
                  <a:srgbClr val="F29000"/>
                </a:solidFill>
                <a:cs typeface="Arial" panose="020B0604020202020204" pitchFamily="34" charset="0"/>
              </a:rPr>
              <a:t>How do you determine the meaning of a word in a sentence using a dictionary?</a:t>
            </a: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Identify the part of speech of the word in the sentence.</a:t>
            </a:r>
          </a:p>
          <a:p>
            <a:pPr marL="457200" indent="-457200">
              <a:lnSpc>
                <a:spcPct val="100000"/>
              </a:lnSpc>
              <a:spcBef>
                <a:spcPts val="2400"/>
              </a:spcBef>
              <a:buFont typeface="Wingdings" panose="05000000000000000000" pitchFamily="2" charset="2"/>
              <a:buChar char="ü"/>
            </a:pPr>
            <a:r>
              <a:rPr lang="en-US" altLang="zh-CN" sz="2800" dirty="0">
                <a:solidFill>
                  <a:srgbClr val="F29000"/>
                </a:solidFill>
                <a:cs typeface="Arial" panose="020B0604020202020204" pitchFamily="34" charset="0"/>
              </a:rPr>
              <a:t>Determine its meaning using the context and the dictionary together.</a:t>
            </a:r>
          </a:p>
          <a:p>
            <a:pPr>
              <a:lnSpc>
                <a:spcPct val="100000"/>
              </a:lnSpc>
              <a:spcBef>
                <a:spcPts val="2400"/>
              </a:spcBef>
            </a:pPr>
            <a:r>
              <a:rPr lang="en-US" altLang="zh-CN" sz="2800" dirty="0">
                <a:solidFill>
                  <a:srgbClr val="F29000"/>
                </a:solidFill>
                <a:cs typeface="Arial" panose="020B0604020202020204" pitchFamily="34" charset="0"/>
              </a:rPr>
              <a:t>     </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endParaRPr lang="en-US" altLang="zh-CN" sz="2300" dirty="0">
              <a:solidFill>
                <a:schemeClr val="accent1">
                  <a:lumMod val="75000"/>
                </a:schemeClr>
              </a:solidFill>
              <a:latin typeface="黑体" panose="02010609060101010101" pitchFamily="49" charset="-122"/>
              <a:ea typeface="黑体" panose="02010609060101010101" pitchFamily="49" charset="-122"/>
            </a:endParaRPr>
          </a:p>
          <a:p>
            <a:pPr algn="just">
              <a:lnSpc>
                <a:spcPct val="150000"/>
              </a:lnSpc>
            </a:pPr>
            <a:endParaRPr lang="zh-CN" altLang="en-US" sz="2300" dirty="0">
              <a:solidFill>
                <a:schemeClr val="accent1">
                  <a:lumMod val="75000"/>
                </a:schemeClr>
              </a:solidFill>
            </a:endParaRPr>
          </a:p>
        </p:txBody>
      </p:sp>
    </p:spTree>
    <p:extLst>
      <p:ext uri="{BB962C8B-B14F-4D97-AF65-F5344CB8AC3E}">
        <p14:creationId xmlns:p14="http://schemas.microsoft.com/office/powerpoint/2010/main" val="263940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794487" y="495299"/>
            <a:ext cx="9606432" cy="747261"/>
          </a:xfrm>
        </p:spPr>
        <p:txBody>
          <a:bodyPr/>
          <a:lstStyle/>
          <a:p>
            <a:pPr algn="ctr">
              <a:lnSpc>
                <a:spcPct val="100000"/>
              </a:lnSpc>
            </a:pPr>
            <a:r>
              <a:rPr lang="en-US" altLang="zh-CN" sz="4400" dirty="0">
                <a:solidFill>
                  <a:schemeClr val="accent1"/>
                </a:solidFill>
              </a:rPr>
              <a:t>Homework</a:t>
            </a: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498659" y="1499845"/>
            <a:ext cx="11194682" cy="4862856"/>
          </a:xfrm>
        </p:spPr>
        <p:txBody>
          <a:bodyPr/>
          <a:lstStyle/>
          <a:p>
            <a:pPr marL="457200" indent="-457200">
              <a:lnSpc>
                <a:spcPct val="100000"/>
              </a:lnSpc>
              <a:spcBef>
                <a:spcPts val="0"/>
              </a:spcBef>
              <a:buAutoNum type="arabicPeriod"/>
            </a:pPr>
            <a:r>
              <a:rPr lang="en-US" altLang="zh-CN" sz="2800" b="1" dirty="0">
                <a:solidFill>
                  <a:srgbClr val="002060"/>
                </a:solidFill>
                <a:latin typeface="Arial" panose="020B0604020202020204" pitchFamily="34" charset="0"/>
                <a:cs typeface="Arial" panose="020B0604020202020204" pitchFamily="34" charset="0"/>
              </a:rPr>
              <a:t>Translate the sentences and think how you determine the meaning of the highlighted words.</a:t>
            </a:r>
          </a:p>
          <a:p>
            <a:pPr algn="just">
              <a:lnSpc>
                <a:spcPct val="100000"/>
              </a:lnSpc>
            </a:pPr>
            <a:r>
              <a:rPr lang="en-US" altLang="zh-CN" sz="2000" dirty="0">
                <a:solidFill>
                  <a:schemeClr val="accent1">
                    <a:lumMod val="75000"/>
                  </a:schemeClr>
                </a:solidFill>
              </a:rPr>
              <a:t>Wet</a:t>
            </a:r>
            <a:r>
              <a:rPr lang="zh-CN" altLang="en-US" sz="2000" dirty="0">
                <a:solidFill>
                  <a:schemeClr val="accent1">
                    <a:lumMod val="75000"/>
                  </a:schemeClr>
                </a:solidFill>
              </a:rPr>
              <a:t>：</a:t>
            </a:r>
            <a:endParaRPr lang="en-US" altLang="zh-CN" sz="2000" dirty="0">
              <a:solidFill>
                <a:schemeClr val="accent1">
                  <a:lumMod val="75000"/>
                </a:schemeClr>
              </a:solidFill>
            </a:endParaRPr>
          </a:p>
          <a:p>
            <a:pPr algn="just">
              <a:lnSpc>
                <a:spcPct val="100000"/>
              </a:lnSpc>
            </a:pPr>
            <a:r>
              <a:rPr lang="en-US" altLang="zh-CN" sz="2000" dirty="0">
                <a:solidFill>
                  <a:schemeClr val="accent1">
                    <a:lumMod val="75000"/>
                  </a:schemeClr>
                </a:solidFill>
              </a:rPr>
              <a:t>wet to skin </a:t>
            </a:r>
          </a:p>
          <a:p>
            <a:pPr algn="just">
              <a:lnSpc>
                <a:spcPct val="100000"/>
              </a:lnSpc>
            </a:pPr>
            <a:r>
              <a:rPr lang="en-US" altLang="zh-CN" sz="2000" dirty="0">
                <a:solidFill>
                  <a:schemeClr val="accent1">
                    <a:lumMod val="75000"/>
                  </a:schemeClr>
                </a:solidFill>
              </a:rPr>
              <a:t>wet paint </a:t>
            </a:r>
          </a:p>
          <a:p>
            <a:pPr algn="just">
              <a:lnSpc>
                <a:spcPct val="100000"/>
              </a:lnSpc>
            </a:pPr>
            <a:r>
              <a:rPr lang="en-US" altLang="zh-CN" sz="2000" dirty="0">
                <a:solidFill>
                  <a:schemeClr val="accent1">
                    <a:lumMod val="75000"/>
                  </a:schemeClr>
                </a:solidFill>
              </a:rPr>
              <a:t>She was wet behind the ears to bear such responsibility.</a:t>
            </a:r>
          </a:p>
          <a:p>
            <a:pPr algn="just">
              <a:lnSpc>
                <a:spcPct val="100000"/>
              </a:lnSpc>
            </a:pPr>
            <a:r>
              <a:rPr lang="en-US" altLang="zh-CN" sz="2000" dirty="0">
                <a:solidFill>
                  <a:schemeClr val="accent1">
                    <a:lumMod val="75000"/>
                  </a:schemeClr>
                </a:solidFill>
              </a:rPr>
              <a:t>In private, Thatcher scoffed at her continental allies "bloody wets”.</a:t>
            </a:r>
            <a:r>
              <a:rPr lang="zh-CN" altLang="en-US" sz="2000" dirty="0">
                <a:solidFill>
                  <a:schemeClr val="accent1">
                    <a:lumMod val="75000"/>
                  </a:schemeClr>
                </a:solidFill>
              </a:rPr>
              <a:t> </a:t>
            </a:r>
            <a:endParaRPr lang="en-US" altLang="zh-CN" sz="2000" dirty="0">
              <a:solidFill>
                <a:schemeClr val="accent1">
                  <a:lumMod val="75000"/>
                </a:schemeClr>
              </a:solidFill>
            </a:endParaRPr>
          </a:p>
          <a:p>
            <a:pPr algn="just">
              <a:lnSpc>
                <a:spcPct val="100000"/>
              </a:lnSpc>
            </a:pPr>
            <a:r>
              <a:rPr lang="en-US" altLang="zh-CN" sz="2000" dirty="0">
                <a:solidFill>
                  <a:schemeClr val="accent1">
                    <a:lumMod val="75000"/>
                  </a:schemeClr>
                </a:solidFill>
              </a:rPr>
              <a:t>You are all wet if you think the governor will approve this scheme.</a:t>
            </a:r>
          </a:p>
          <a:p>
            <a:pPr algn="just">
              <a:lnSpc>
                <a:spcPct val="100000"/>
              </a:lnSpc>
            </a:pPr>
            <a:r>
              <a:rPr lang="en-US" altLang="zh-CN" sz="2000" dirty="0">
                <a:solidFill>
                  <a:schemeClr val="accent1">
                    <a:lumMod val="75000"/>
                  </a:schemeClr>
                </a:solidFill>
              </a:rPr>
              <a:t>But Smith showed unexpected strength especially in the wet districts.</a:t>
            </a:r>
            <a:r>
              <a:rPr lang="zh-CN" altLang="en-US" sz="2000" dirty="0">
                <a:solidFill>
                  <a:schemeClr val="accent1">
                    <a:lumMod val="75000"/>
                  </a:schemeClr>
                </a:solidFill>
              </a:rPr>
              <a:t> </a:t>
            </a:r>
            <a:endParaRPr lang="en-US" altLang="zh-CN" sz="2000" dirty="0">
              <a:solidFill>
                <a:schemeClr val="accent1">
                  <a:lumMod val="75000"/>
                </a:schemeClr>
              </a:solidFill>
            </a:endParaRPr>
          </a:p>
          <a:p>
            <a:pPr algn="just">
              <a:lnSpc>
                <a:spcPct val="100000"/>
              </a:lnSpc>
            </a:pPr>
            <a:r>
              <a:rPr lang="en-US" altLang="zh-CN" sz="2000" dirty="0">
                <a:solidFill>
                  <a:schemeClr val="accent1">
                    <a:lumMod val="75000"/>
                  </a:schemeClr>
                </a:solidFill>
              </a:rPr>
              <a:t>She had a wet nurse for the infant.</a:t>
            </a:r>
            <a:endParaRPr lang="zh-CN" altLang="en-US" sz="2000" dirty="0">
              <a:solidFill>
                <a:schemeClr val="accent1">
                  <a:lumMod val="75000"/>
                </a:schemeClr>
              </a:solidFill>
            </a:endParaRPr>
          </a:p>
        </p:txBody>
      </p:sp>
    </p:spTree>
    <p:extLst>
      <p:ext uri="{BB962C8B-B14F-4D97-AF65-F5344CB8AC3E}">
        <p14:creationId xmlns:p14="http://schemas.microsoft.com/office/powerpoint/2010/main" val="3815937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349995" cy="5241972"/>
          </a:xfrm>
        </p:spPr>
        <p:txBody>
          <a:bodyPr/>
          <a:lstStyle/>
          <a:p>
            <a:r>
              <a:rPr lang="en-US" altLang="zh-CN" dirty="0">
                <a:solidFill>
                  <a:schemeClr val="accent1">
                    <a:lumMod val="75000"/>
                  </a:schemeClr>
                </a:solidFill>
              </a:rPr>
              <a:t>wet to skin </a:t>
            </a:r>
            <a:r>
              <a:rPr lang="zh-CN" altLang="en-US" dirty="0">
                <a:solidFill>
                  <a:schemeClr val="accent1">
                    <a:lumMod val="75000"/>
                  </a:schemeClr>
                </a:solidFill>
              </a:rPr>
              <a:t>湿透 </a:t>
            </a:r>
            <a:endParaRPr lang="en-US" altLang="zh-CN" dirty="0">
              <a:solidFill>
                <a:schemeClr val="accent1">
                  <a:lumMod val="75000"/>
                </a:schemeClr>
              </a:solidFill>
            </a:endParaRPr>
          </a:p>
          <a:p>
            <a:r>
              <a:rPr lang="en-US" altLang="zh-CN" dirty="0">
                <a:solidFill>
                  <a:schemeClr val="accent1">
                    <a:lumMod val="75000"/>
                  </a:schemeClr>
                </a:solidFill>
              </a:rPr>
              <a:t>wet paint </a:t>
            </a:r>
            <a:r>
              <a:rPr lang="zh-CN" altLang="en-US" dirty="0">
                <a:solidFill>
                  <a:schemeClr val="accent1">
                    <a:lumMod val="75000"/>
                  </a:schemeClr>
                </a:solidFill>
              </a:rPr>
              <a:t>油漆未干</a:t>
            </a:r>
            <a:endParaRPr lang="en-US" altLang="zh-CN" dirty="0">
              <a:solidFill>
                <a:schemeClr val="accent1">
                  <a:lumMod val="75000"/>
                </a:schemeClr>
              </a:solidFill>
            </a:endParaRPr>
          </a:p>
          <a:p>
            <a:r>
              <a:rPr lang="en-US" altLang="zh-CN" dirty="0">
                <a:solidFill>
                  <a:schemeClr val="accent1">
                    <a:lumMod val="75000"/>
                  </a:schemeClr>
                </a:solidFill>
              </a:rPr>
              <a:t>She was wet behind the ears to bear such responsibility </a:t>
            </a:r>
            <a:r>
              <a:rPr lang="zh-CN" altLang="en-US" dirty="0">
                <a:solidFill>
                  <a:schemeClr val="accent1">
                    <a:lumMod val="75000"/>
                  </a:schemeClr>
                </a:solidFill>
              </a:rPr>
              <a:t>她太嫩了，怎能担当如此重任</a:t>
            </a:r>
            <a:endParaRPr lang="en-US" altLang="zh-CN" dirty="0">
              <a:solidFill>
                <a:schemeClr val="accent1">
                  <a:lumMod val="75000"/>
                </a:schemeClr>
              </a:solidFill>
            </a:endParaRPr>
          </a:p>
          <a:p>
            <a:r>
              <a:rPr lang="zh-CN" altLang="en-US" dirty="0">
                <a:solidFill>
                  <a:schemeClr val="accent1">
                    <a:lumMod val="75000"/>
                  </a:schemeClr>
                </a:solidFill>
              </a:rPr>
              <a:t> </a:t>
            </a:r>
            <a:r>
              <a:rPr lang="en-US" altLang="zh-CN" dirty="0">
                <a:solidFill>
                  <a:schemeClr val="accent1">
                    <a:lumMod val="75000"/>
                  </a:schemeClr>
                </a:solidFill>
              </a:rPr>
              <a:t>In </a:t>
            </a:r>
            <a:r>
              <a:rPr lang="en-US" altLang="zh-CN" dirty="0" err="1">
                <a:solidFill>
                  <a:schemeClr val="accent1">
                    <a:lumMod val="75000"/>
                  </a:schemeClr>
                </a:solidFill>
              </a:rPr>
              <a:t>private,Thatcher</a:t>
            </a:r>
            <a:r>
              <a:rPr lang="en-US" altLang="zh-CN" dirty="0">
                <a:solidFill>
                  <a:schemeClr val="accent1">
                    <a:lumMod val="75000"/>
                  </a:schemeClr>
                </a:solidFill>
              </a:rPr>
              <a:t> scoffed at her continental allies “bloody wets”.</a:t>
            </a:r>
            <a:r>
              <a:rPr lang="zh-CN" altLang="en-US" dirty="0">
                <a:solidFill>
                  <a:schemeClr val="accent1">
                    <a:lumMod val="75000"/>
                  </a:schemeClr>
                </a:solidFill>
              </a:rPr>
              <a:t>私下里，撒切尔嘲笑她的欧洲盟友，一点也没种。</a:t>
            </a:r>
            <a:endParaRPr lang="en-US" altLang="zh-CN" dirty="0">
              <a:solidFill>
                <a:schemeClr val="accent1">
                  <a:lumMod val="75000"/>
                </a:schemeClr>
              </a:solidFill>
            </a:endParaRPr>
          </a:p>
          <a:p>
            <a:r>
              <a:rPr lang="en-US" altLang="zh-CN" dirty="0">
                <a:solidFill>
                  <a:schemeClr val="accent1">
                    <a:lumMod val="75000"/>
                  </a:schemeClr>
                </a:solidFill>
              </a:rPr>
              <a:t>You are all wet if you think the governor will approve this scheme</a:t>
            </a:r>
            <a:r>
              <a:rPr lang="zh-CN" altLang="en-US" dirty="0">
                <a:solidFill>
                  <a:schemeClr val="accent1">
                    <a:lumMod val="75000"/>
                  </a:schemeClr>
                </a:solidFill>
              </a:rPr>
              <a:t>如果你认为州长会同意这项计划，那你就大错特错了。</a:t>
            </a:r>
            <a:endParaRPr lang="en-US" altLang="zh-CN" dirty="0">
              <a:solidFill>
                <a:schemeClr val="accent1">
                  <a:lumMod val="75000"/>
                </a:schemeClr>
              </a:solidFill>
            </a:endParaRPr>
          </a:p>
          <a:p>
            <a:r>
              <a:rPr lang="en-US" altLang="zh-CN" dirty="0">
                <a:solidFill>
                  <a:schemeClr val="accent1">
                    <a:lumMod val="75000"/>
                  </a:schemeClr>
                </a:solidFill>
              </a:rPr>
              <a:t>But Smith showed unexpected strength especially in the wet districts</a:t>
            </a:r>
            <a:r>
              <a:rPr lang="zh-CN" altLang="en-US" dirty="0">
                <a:solidFill>
                  <a:schemeClr val="accent1">
                    <a:lumMod val="75000"/>
                  </a:schemeClr>
                </a:solidFill>
              </a:rPr>
              <a:t>史密斯出其不意地赢得了很多选票，特别是在那些保守党地区。 </a:t>
            </a:r>
            <a:endParaRPr lang="en-US" altLang="zh-CN" dirty="0">
              <a:solidFill>
                <a:schemeClr val="accent1">
                  <a:lumMod val="75000"/>
                </a:schemeClr>
              </a:solidFill>
            </a:endParaRPr>
          </a:p>
          <a:p>
            <a:r>
              <a:rPr lang="en-US" altLang="zh-CN" dirty="0">
                <a:solidFill>
                  <a:schemeClr val="accent1">
                    <a:lumMod val="75000"/>
                  </a:schemeClr>
                </a:solidFill>
              </a:rPr>
              <a:t>She had a wet nurse for the infant </a:t>
            </a:r>
            <a:r>
              <a:rPr lang="zh-CN" altLang="en-US" dirty="0">
                <a:solidFill>
                  <a:schemeClr val="accent1">
                    <a:lumMod val="75000"/>
                  </a:schemeClr>
                </a:solidFill>
              </a:rPr>
              <a:t>她给婴儿雇了名奶妈。</a:t>
            </a:r>
            <a:endParaRPr lang="en-US" dirty="0"/>
          </a:p>
        </p:txBody>
      </p:sp>
    </p:spTree>
    <p:extLst>
      <p:ext uri="{BB962C8B-B14F-4D97-AF65-F5344CB8AC3E}">
        <p14:creationId xmlns:p14="http://schemas.microsoft.com/office/powerpoint/2010/main" val="2130837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8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one 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1.2 Terms derived from general words or with different meaning in different fields</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carrier                                           processor</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article                                            clause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element                                             backup</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child                                             constant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function                                        string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table                                              burst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a:t>
            </a:r>
            <a:r>
              <a:rPr lang="en-US" altLang="zh-CN" sz="2700" dirty="0">
                <a:latin typeface="Times New Roman" panose="02020603050405020304" pitchFamily="18" charset="0"/>
                <a:cs typeface="Times New Roman" panose="02020603050405020304" pitchFamily="18" charset="0"/>
              </a:rPr>
              <a:t>pos</a:t>
            </a:r>
            <a:r>
              <a:rPr lang="en-US" altLang="zh-CN" sz="2700" dirty="0">
                <a:solidFill>
                  <a:schemeClr val="accent1"/>
                </a:solidFill>
                <a:latin typeface="Times New Roman" panose="02020603050405020304" pitchFamily="18" charset="0"/>
                <a:cs typeface="Times New Roman" panose="02020603050405020304" pitchFamily="18" charset="0"/>
              </a:rPr>
              <a:t>itive  and </a:t>
            </a:r>
            <a:r>
              <a:rPr lang="en-US" altLang="zh-CN" sz="2700" dirty="0">
                <a:latin typeface="Times New Roman" panose="02020603050405020304" pitchFamily="18" charset="0"/>
                <a:cs typeface="Times New Roman" panose="02020603050405020304" pitchFamily="18" charset="0"/>
              </a:rPr>
              <a:t>neg</a:t>
            </a:r>
            <a:r>
              <a:rPr lang="en-US" altLang="zh-CN" sz="2700" dirty="0">
                <a:solidFill>
                  <a:schemeClr val="accent1"/>
                </a:solidFill>
                <a:latin typeface="Times New Roman" panose="02020603050405020304" pitchFamily="18" charset="0"/>
                <a:cs typeface="Times New Roman" panose="02020603050405020304" pitchFamily="18" charset="0"/>
              </a:rPr>
              <a:t>ative</a:t>
            </a:r>
          </a:p>
          <a:p>
            <a:pPr marL="457200" indent="-457200">
              <a:lnSpc>
                <a:spcPct val="100000"/>
              </a:lnSpc>
              <a:spcBef>
                <a:spcPts val="1800"/>
              </a:spcBef>
              <a:buFont typeface="Wingdings" panose="05000000000000000000" pitchFamily="2" charset="2"/>
              <a:buChar char="u"/>
            </a:pPr>
            <a:r>
              <a:rPr lang="en-US" altLang="zh-CN" sz="2700" dirty="0">
                <a:solidFill>
                  <a:srgbClr val="C00000"/>
                </a:solidFill>
                <a:latin typeface="Times New Roman" panose="02020603050405020304" pitchFamily="18" charset="0"/>
                <a:cs typeface="Times New Roman" panose="02020603050405020304" pitchFamily="18" charset="0"/>
              </a:rPr>
              <a:t>Pay attention to the context and make clear which field you are dealing with.</a:t>
            </a:r>
          </a:p>
          <a:p>
            <a:pPr algn="just">
              <a:lnSpc>
                <a:spcPct val="150000"/>
              </a:lnSpc>
            </a:pPr>
            <a:endParaRPr lang="zh-CN" altLang="en-US" sz="2300" dirty="0">
              <a:solidFill>
                <a:schemeClr val="accent1">
                  <a:lumMod val="75000"/>
                </a:schemeClr>
              </a:solidFill>
            </a:endParaRPr>
          </a:p>
        </p:txBody>
      </p:sp>
      <p:sp>
        <p:nvSpPr>
          <p:cNvPr id="7" name="文本框 6">
            <a:extLst>
              <a:ext uri="{FF2B5EF4-FFF2-40B4-BE49-F238E27FC236}">
                <a16:creationId xmlns:a16="http://schemas.microsoft.com/office/drawing/2014/main" id="{B34747D0-710E-4AB3-8133-ADB8305BC52D}"/>
              </a:ext>
            </a:extLst>
          </p:cNvPr>
          <p:cNvSpPr txBox="1"/>
          <p:nvPr/>
        </p:nvSpPr>
        <p:spPr>
          <a:xfrm>
            <a:off x="7336512" y="2661950"/>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子</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句，条款</a:t>
            </a:r>
          </a:p>
        </p:txBody>
      </p:sp>
      <p:sp>
        <p:nvSpPr>
          <p:cNvPr id="8" name="文本框 7">
            <a:extLst>
              <a:ext uri="{FF2B5EF4-FFF2-40B4-BE49-F238E27FC236}">
                <a16:creationId xmlns:a16="http://schemas.microsoft.com/office/drawing/2014/main" id="{DDA6878F-5085-46A1-B3C7-FF75332D8280}"/>
              </a:ext>
            </a:extLst>
          </p:cNvPr>
          <p:cNvSpPr txBox="1"/>
          <p:nvPr/>
        </p:nvSpPr>
        <p:spPr>
          <a:xfrm>
            <a:off x="2544069" y="2186428"/>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电信公司，载波</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9" name="文本框 8">
            <a:extLst>
              <a:ext uri="{FF2B5EF4-FFF2-40B4-BE49-F238E27FC236}">
                <a16:creationId xmlns:a16="http://schemas.microsoft.com/office/drawing/2014/main" id="{DE49CB3E-F720-4133-B65E-C846D4F0A1B5}"/>
              </a:ext>
            </a:extLst>
          </p:cNvPr>
          <p:cNvSpPr txBox="1"/>
          <p:nvPr/>
        </p:nvSpPr>
        <p:spPr>
          <a:xfrm>
            <a:off x="2544069" y="266194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物品，项目</a:t>
            </a:r>
          </a:p>
        </p:txBody>
      </p:sp>
      <p:sp>
        <p:nvSpPr>
          <p:cNvPr id="10" name="文本框 9">
            <a:extLst>
              <a:ext uri="{FF2B5EF4-FFF2-40B4-BE49-F238E27FC236}">
                <a16:creationId xmlns:a16="http://schemas.microsoft.com/office/drawing/2014/main" id="{7A04D8DC-2F73-422A-AFAF-33DF2CCC953F}"/>
              </a:ext>
            </a:extLst>
          </p:cNvPr>
          <p:cNvSpPr txBox="1"/>
          <p:nvPr/>
        </p:nvSpPr>
        <p:spPr>
          <a:xfrm>
            <a:off x="7336512" y="2186430"/>
            <a:ext cx="449353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冲版机，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计算机</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处理器</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1" name="文本框 10">
            <a:extLst>
              <a:ext uri="{FF2B5EF4-FFF2-40B4-BE49-F238E27FC236}">
                <a16:creationId xmlns:a16="http://schemas.microsoft.com/office/drawing/2014/main" id="{5F618AE3-DF68-4449-8338-0D3E3FB76D24}"/>
              </a:ext>
            </a:extLst>
          </p:cNvPr>
          <p:cNvSpPr txBox="1"/>
          <p:nvPr/>
        </p:nvSpPr>
        <p:spPr>
          <a:xfrm>
            <a:off x="2544069" y="3137468"/>
            <a:ext cx="2646878" cy="461665"/>
          </a:xfrm>
          <a:prstGeom prst="rect">
            <a:avLst/>
          </a:prstGeom>
          <a:solidFill>
            <a:srgbClr val="4BD0FF"/>
          </a:solidFill>
        </p:spPr>
        <p:txBody>
          <a:bodyPr wrap="none" rtlCol="0">
            <a:spAutoFit/>
          </a:bodyPr>
          <a:lstStyle/>
          <a:p>
            <a:pPr lvl="0">
              <a:defRPr/>
            </a:pPr>
            <a:r>
              <a:rPr lang="zh-CN" altLang="en-US" sz="2400" dirty="0">
                <a:solidFill>
                  <a:srgbClr val="002060"/>
                </a:solidFill>
                <a:latin typeface="黑体" panose="02010609060101010101" pitchFamily="49" charset="-122"/>
                <a:ea typeface="黑体" panose="02010609060101010101" pitchFamily="49" charset="-122"/>
              </a:rPr>
              <a:t>要素，元素，元件</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2" name="文本框 11">
            <a:extLst>
              <a:ext uri="{FF2B5EF4-FFF2-40B4-BE49-F238E27FC236}">
                <a16:creationId xmlns:a16="http://schemas.microsoft.com/office/drawing/2014/main" id="{B98D15BE-BAC2-445D-BB8C-CDE9E00B907D}"/>
              </a:ext>
            </a:extLst>
          </p:cNvPr>
          <p:cNvSpPr txBox="1"/>
          <p:nvPr/>
        </p:nvSpPr>
        <p:spPr>
          <a:xfrm>
            <a:off x="7336512" y="3137469"/>
            <a:ext cx="326243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备份，支撑，备用设备</a:t>
            </a:r>
          </a:p>
        </p:txBody>
      </p:sp>
      <p:sp>
        <p:nvSpPr>
          <p:cNvPr id="13" name="文本框 12">
            <a:extLst>
              <a:ext uri="{FF2B5EF4-FFF2-40B4-BE49-F238E27FC236}">
                <a16:creationId xmlns:a16="http://schemas.microsoft.com/office/drawing/2014/main" id="{1D46E210-37AF-46E6-8BB6-731236D95094}"/>
              </a:ext>
            </a:extLst>
          </p:cNvPr>
          <p:cNvSpPr txBox="1"/>
          <p:nvPr/>
        </p:nvSpPr>
        <p:spPr>
          <a:xfrm>
            <a:off x="2544069" y="3612988"/>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儿童，子代</a:t>
            </a:r>
          </a:p>
        </p:txBody>
      </p:sp>
      <p:sp>
        <p:nvSpPr>
          <p:cNvPr id="14" name="文本框 13">
            <a:extLst>
              <a:ext uri="{FF2B5EF4-FFF2-40B4-BE49-F238E27FC236}">
                <a16:creationId xmlns:a16="http://schemas.microsoft.com/office/drawing/2014/main" id="{798DC982-7A60-492C-BF83-F3E7F00FE51A}"/>
              </a:ext>
            </a:extLst>
          </p:cNvPr>
          <p:cNvSpPr txBox="1"/>
          <p:nvPr/>
        </p:nvSpPr>
        <p:spPr>
          <a:xfrm>
            <a:off x="7336512" y="3612988"/>
            <a:ext cx="2646878"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常量，定值，恒量</a:t>
            </a:r>
          </a:p>
        </p:txBody>
      </p:sp>
      <p:sp>
        <p:nvSpPr>
          <p:cNvPr id="15" name="文本框 14">
            <a:extLst>
              <a:ext uri="{FF2B5EF4-FFF2-40B4-BE49-F238E27FC236}">
                <a16:creationId xmlns:a16="http://schemas.microsoft.com/office/drawing/2014/main" id="{18A220AA-0481-455A-9396-001FEB22C20E}"/>
              </a:ext>
            </a:extLst>
          </p:cNvPr>
          <p:cNvSpPr txBox="1"/>
          <p:nvPr/>
        </p:nvSpPr>
        <p:spPr>
          <a:xfrm>
            <a:off x="7336512" y="4098715"/>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细绳，字符串</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6" name="文本框 15">
            <a:extLst>
              <a:ext uri="{FF2B5EF4-FFF2-40B4-BE49-F238E27FC236}">
                <a16:creationId xmlns:a16="http://schemas.microsoft.com/office/drawing/2014/main" id="{CCDEDC56-0E39-4F2F-B121-7F2DB9411243}"/>
              </a:ext>
            </a:extLst>
          </p:cNvPr>
          <p:cNvSpPr txBox="1"/>
          <p:nvPr/>
        </p:nvSpPr>
        <p:spPr>
          <a:xfrm>
            <a:off x="2544069" y="4098716"/>
            <a:ext cx="1723549"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功能，函数</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7" name="文本框 16">
            <a:extLst>
              <a:ext uri="{FF2B5EF4-FFF2-40B4-BE49-F238E27FC236}">
                <a16:creationId xmlns:a16="http://schemas.microsoft.com/office/drawing/2014/main" id="{6502D3FA-B537-4C47-81AB-944EC1CB54A0}"/>
              </a:ext>
            </a:extLst>
          </p:cNvPr>
          <p:cNvSpPr txBox="1"/>
          <p:nvPr/>
        </p:nvSpPr>
        <p:spPr>
          <a:xfrm>
            <a:off x="2544069" y="4584444"/>
            <a:ext cx="2031325"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表格，平地层</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8" name="文本框 17">
            <a:extLst>
              <a:ext uri="{FF2B5EF4-FFF2-40B4-BE49-F238E27FC236}">
                <a16:creationId xmlns:a16="http://schemas.microsoft.com/office/drawing/2014/main" id="{A99A6623-3FF6-4369-8063-912F3F982316}"/>
              </a:ext>
            </a:extLst>
          </p:cNvPr>
          <p:cNvSpPr txBox="1"/>
          <p:nvPr/>
        </p:nvSpPr>
        <p:spPr>
          <a:xfrm>
            <a:off x="7336511" y="4584444"/>
            <a:ext cx="2339102"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2060"/>
                </a:solidFill>
                <a:latin typeface="黑体" panose="02010609060101010101" pitchFamily="49" charset="-122"/>
                <a:ea typeface="黑体" panose="02010609060101010101" pitchFamily="49" charset="-122"/>
              </a:rPr>
              <a:t>脉冲，突然发作</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a:extLst>
              <a:ext uri="{FF2B5EF4-FFF2-40B4-BE49-F238E27FC236}">
                <a16:creationId xmlns:a16="http://schemas.microsoft.com/office/drawing/2014/main" id="{6FF42761-582D-4D6A-AB24-2FBA13A9371F}"/>
              </a:ext>
            </a:extLst>
          </p:cNvPr>
          <p:cNvSpPr txBox="1"/>
          <p:nvPr/>
        </p:nvSpPr>
        <p:spPr>
          <a:xfrm>
            <a:off x="4450436" y="5109551"/>
            <a:ext cx="6955750" cy="461665"/>
          </a:xfrm>
          <a:prstGeom prst="rect">
            <a:avLst/>
          </a:prstGeom>
          <a:solidFill>
            <a:srgbClr val="4BD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印刷</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阴、阳面，</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数</a:t>
            </a:r>
            <a:r>
              <a:rPr lang="en-US" altLang="zh-CN" sz="2400" dirty="0">
                <a:solidFill>
                  <a:srgbClr val="002060"/>
                </a:solidFill>
                <a:latin typeface="黑体" panose="02010609060101010101" pitchFamily="49" charset="-122"/>
                <a:ea typeface="黑体" panose="02010609060101010101" pitchFamily="49" charset="-122"/>
              </a:rPr>
              <a:t>)</a:t>
            </a:r>
            <a:r>
              <a:rPr lang="zh-CN" altLang="en-US" sz="2400" dirty="0">
                <a:solidFill>
                  <a:srgbClr val="002060"/>
                </a:solidFill>
                <a:latin typeface="黑体" panose="02010609060101010101" pitchFamily="49" charset="-122"/>
                <a:ea typeface="黑体" panose="02010609060101010101" pitchFamily="49" charset="-122"/>
              </a:rPr>
              <a:t>正、负（情绪）积极、消极</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551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wipe(left)">
                                      <p:cBhvr>
                                        <p:cTn id="8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one 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1. Water is composed of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hydrogen and oxygen.</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水是由氢</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和氧</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元素</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组成的。</a:t>
            </a:r>
            <a:endParaRPr lang="en-US" altLang="zh-CN" sz="1200" dirty="0">
              <a:solidFill>
                <a:schemeClr val="accent1">
                  <a:lumMod val="75000"/>
                </a:schemeClr>
              </a:solidFill>
              <a:latin typeface="黑体" panose="02010609060101010101" pitchFamily="49" charset="-122"/>
              <a:ea typeface="黑体" panose="02010609060101010101" pitchFamily="49" charset="-122"/>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2. Any network </a:t>
            </a:r>
            <a:r>
              <a:rPr lang="en-US" altLang="zh-CN" sz="2800" dirty="0">
                <a:solidFill>
                  <a:srgbClr val="0070C0"/>
                </a:solidFill>
                <a:latin typeface="Arial" panose="020B0604020202020204" pitchFamily="34" charset="0"/>
                <a:cs typeface="Arial" panose="020B0604020202020204" pitchFamily="34" charset="0"/>
              </a:rPr>
              <a:t>element</a:t>
            </a:r>
            <a:r>
              <a:rPr lang="en-US" altLang="zh-CN" sz="2800" dirty="0">
                <a:solidFill>
                  <a:schemeClr val="accent1"/>
                </a:solidFill>
                <a:latin typeface="Arial" panose="020B0604020202020204" pitchFamily="34" charset="0"/>
                <a:cs typeface="Arial" panose="020B0604020202020204" pitchFamily="34" charset="0"/>
              </a:rPr>
              <a:t> that acts as an intermediary system for data transfer, such as a router or a firewall, has two main </a:t>
            </a:r>
            <a:r>
              <a:rPr lang="en-US" altLang="zh-CN" sz="2800" dirty="0">
                <a:solidFill>
                  <a:srgbClr val="FFC000"/>
                </a:solidFill>
                <a:latin typeface="Arial" panose="020B0604020202020204" pitchFamily="34" charset="0"/>
                <a:cs typeface="Arial" panose="020B0604020202020204" pitchFamily="34" charset="0"/>
              </a:rPr>
              <a:t>responsibilities</a:t>
            </a:r>
            <a:r>
              <a:rPr lang="en-US" altLang="zh-CN" sz="2800" dirty="0">
                <a:solidFill>
                  <a:schemeClr val="accent1"/>
                </a:solidFill>
                <a:latin typeface="Arial" panose="020B0604020202020204" pitchFamily="34" charset="0"/>
                <a:cs typeface="Arial" panose="020B0604020202020204" pitchFamily="34" charset="0"/>
              </a:rPr>
              <a:t>.</a:t>
            </a:r>
          </a:p>
          <a:p>
            <a:pPr>
              <a:lnSpc>
                <a:spcPct val="100000"/>
              </a:lnSpc>
              <a:spcBef>
                <a:spcPts val="600"/>
              </a:spcBef>
            </a:pPr>
            <a:r>
              <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任何充当数据传输中介系统的网络</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部件</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，比如路由器和防火墙，都具有两项重要</a:t>
            </a:r>
            <a:r>
              <a:rPr lang="zh-CN" altLang="en-US" sz="2800" dirty="0">
                <a:solidFill>
                  <a:srgbClr val="FFC000"/>
                </a:solidFill>
                <a:latin typeface="黑体" panose="02010609060101010101" pitchFamily="49" charset="-122"/>
                <a:ea typeface="黑体" panose="02010609060101010101" pitchFamily="49" charset="-122"/>
                <a:cs typeface="Arial" panose="020B0604020202020204" pitchFamily="34" charset="0"/>
              </a:rPr>
              <a:t>功能</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3. You must understand the </a:t>
            </a:r>
            <a:r>
              <a:rPr lang="en-US" altLang="zh-CN" sz="2800" dirty="0">
                <a:solidFill>
                  <a:srgbClr val="0070C0"/>
                </a:solidFill>
                <a:latin typeface="Arial" panose="020B0604020202020204" pitchFamily="34" charset="0"/>
                <a:cs typeface="Arial" panose="020B0604020202020204" pitchFamily="34" charset="0"/>
              </a:rPr>
              <a:t>elements</a:t>
            </a:r>
            <a:r>
              <a:rPr lang="en-US" altLang="zh-CN" sz="2800" dirty="0">
                <a:solidFill>
                  <a:schemeClr val="accent1"/>
                </a:solidFill>
                <a:latin typeface="Arial" panose="020B0604020202020204" pitchFamily="34" charset="0"/>
                <a:cs typeface="Arial" panose="020B0604020202020204" pitchFamily="34" charset="0"/>
              </a:rPr>
              <a:t> of mathematics before we can proceed further.</a:t>
            </a:r>
          </a:p>
          <a:p>
            <a:pPr>
              <a:lnSpc>
                <a:spcPct val="100000"/>
              </a:lnSpc>
              <a:spcBef>
                <a:spcPts val="600"/>
              </a:spcBef>
            </a:pP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   你必须先弄懂数学</a:t>
            </a:r>
            <a:r>
              <a:rPr lang="zh-CN" altLang="en-US" sz="2800" dirty="0">
                <a:solidFill>
                  <a:srgbClr val="0070C0"/>
                </a:solidFill>
                <a:latin typeface="黑体" panose="02010609060101010101" pitchFamily="49" charset="-122"/>
                <a:ea typeface="黑体" panose="02010609060101010101" pitchFamily="49" charset="-122"/>
                <a:cs typeface="Arial" panose="020B0604020202020204" pitchFamily="34" charset="0"/>
              </a:rPr>
              <a:t>基础知识</a:t>
            </a:r>
            <a:r>
              <a:rPr lang="zh-CN" altLang="en-US" sz="2800" dirty="0">
                <a:solidFill>
                  <a:schemeClr val="accent1"/>
                </a:solidFill>
                <a:latin typeface="黑体" panose="02010609060101010101" pitchFamily="49" charset="-122"/>
                <a:ea typeface="黑体" panose="02010609060101010101" pitchFamily="49" charset="-122"/>
                <a:cs typeface="Arial" panose="020B0604020202020204" pitchFamily="34" charset="0"/>
              </a:rPr>
              <a:t>，我们才能进一步学习。</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165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left)">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lvl="0">
              <a:lnSpc>
                <a:spcPct val="100000"/>
              </a:lnSpc>
            </a:pPr>
            <a:r>
              <a:rPr lang="en-US" altLang="zh-CN" dirty="0">
                <a:solidFill>
                  <a:srgbClr val="3B3B3B"/>
                </a:solidFill>
              </a:rPr>
              <a:t>Part one Understanding Words</a:t>
            </a: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216538" cy="5319885"/>
          </a:xfrm>
        </p:spPr>
        <p:txBody>
          <a:bodyPr/>
          <a:lstStyle/>
          <a:p>
            <a:pPr>
              <a:lnSpc>
                <a:spcPct val="100000"/>
              </a:lnSpc>
              <a:spcBef>
                <a:spcPts val="600"/>
              </a:spcBef>
            </a:pPr>
            <a:r>
              <a:rPr lang="en-US" altLang="zh-CN" sz="2800" b="1" dirty="0">
                <a:solidFill>
                  <a:srgbClr val="0070C0"/>
                </a:solidFill>
                <a:latin typeface="Arial" panose="020B0604020202020204" pitchFamily="34" charset="0"/>
                <a:cs typeface="Arial" panose="020B0604020202020204" pitchFamily="34" charset="0"/>
              </a:rPr>
              <a:t>Examples</a:t>
            </a:r>
          </a:p>
          <a:p>
            <a:pPr>
              <a:lnSpc>
                <a:spcPct val="100000"/>
              </a:lnSpc>
              <a:spcBef>
                <a:spcPts val="1200"/>
              </a:spcBef>
            </a:pPr>
            <a:r>
              <a:rPr lang="en-US" altLang="zh-CN" sz="2800" dirty="0">
                <a:solidFill>
                  <a:schemeClr val="accent1"/>
                </a:solidFill>
                <a:latin typeface="Arial" panose="020B0604020202020204" pitchFamily="34" charset="0"/>
                <a:cs typeface="Arial" panose="020B0604020202020204" pitchFamily="34" charset="0"/>
              </a:rPr>
              <a:t>4. The next two chapters, describe certain restricted models of computation capable of performing very specialized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manipulation tasks, such as telling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say the word punk, appears in a given text, such as the collected works of Shakespeare; or for testing whether a given </a:t>
            </a:r>
            <a:r>
              <a:rPr lang="en-US" altLang="zh-CN" sz="2800" dirty="0">
                <a:solidFill>
                  <a:srgbClr val="C00000"/>
                </a:solidFill>
                <a:latin typeface="Arial" panose="020B0604020202020204" pitchFamily="34" charset="0"/>
                <a:cs typeface="Arial" panose="020B0604020202020204" pitchFamily="34" charset="0"/>
              </a:rPr>
              <a:t>string</a:t>
            </a:r>
            <a:r>
              <a:rPr lang="en-US" altLang="zh-CN" sz="2800" dirty="0">
                <a:solidFill>
                  <a:schemeClr val="accent1"/>
                </a:solidFill>
                <a:latin typeface="Arial" panose="020B0604020202020204" pitchFamily="34" charset="0"/>
                <a:cs typeface="Arial" panose="020B0604020202020204" pitchFamily="34" charset="0"/>
              </a:rPr>
              <a:t> of parentheses is properly balanced-like () and (()) (), but not )().</a:t>
            </a:r>
          </a:p>
          <a:p>
            <a:pPr>
              <a:lnSpc>
                <a:spcPct val="100000"/>
              </a:lnSpc>
              <a:spcBef>
                <a:spcPts val="1200"/>
              </a:spcBef>
            </a:pP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    </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下两章讲述某些计算机的限制模型，这些计算机可以执行非常专业的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操作，比如，可以说出一个给定的</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字符串</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（像</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punk</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）是否在给定的文本中出现（比如</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莎士比亚全集</a:t>
            </a:r>
            <a:r>
              <a:rPr lang="en-US" altLang="zh-CN" sz="2800" dirty="0">
                <a:solidFill>
                  <a:schemeClr val="accent1"/>
                </a:solidFill>
                <a:latin typeface="Arial" panose="020B0604020202020204" pitchFamily="34" charset="0"/>
                <a:ea typeface="黑体" panose="02010609060101010101" pitchFamily="49" charset="-122"/>
                <a:cs typeface="Arial" panose="020B0604020202020204" pitchFamily="34" charset="0"/>
              </a:rPr>
              <a:t>》</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），或者可以测试</a:t>
            </a:r>
            <a:r>
              <a:rPr lang="zh-CN" altLang="en-US" sz="2800" dirty="0">
                <a:solidFill>
                  <a:srgbClr val="0070C0"/>
                </a:solidFill>
                <a:latin typeface="Arial" panose="020B0604020202020204" pitchFamily="34" charset="0"/>
                <a:ea typeface="黑体" panose="02010609060101010101" pitchFamily="49" charset="-122"/>
                <a:cs typeface="Arial" panose="020B0604020202020204" pitchFamily="34" charset="0"/>
              </a:rPr>
              <a:t>一对</a:t>
            </a:r>
            <a:r>
              <a:rPr lang="zh-CN" altLang="en-US" sz="2800" dirty="0">
                <a:solidFill>
                  <a:schemeClr val="accent1"/>
                </a:solidFill>
                <a:latin typeface="Arial" panose="020B0604020202020204" pitchFamily="34" charset="0"/>
                <a:ea typeface="黑体" panose="02010609060101010101" pitchFamily="49" charset="-122"/>
                <a:cs typeface="Arial" panose="020B0604020202020204" pitchFamily="34" charset="0"/>
              </a:rPr>
              <a:t>括号是否配合得当。</a:t>
            </a:r>
            <a:endParaRPr lang="en-US" altLang="zh-CN" sz="28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a:p>
            <a:pPr>
              <a:lnSpc>
                <a:spcPct val="100000"/>
              </a:lnSpc>
              <a:spcBef>
                <a:spcPts val="600"/>
              </a:spcBef>
            </a:pPr>
            <a:endParaRPr lang="en-US" altLang="zh-CN" sz="1200" dirty="0">
              <a:solidFill>
                <a:schemeClr val="accent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219393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srgbClr val="3B3B3B"/>
                </a:solidFill>
              </a:rPr>
              <a:t>Part one Understanding Words</a:t>
            </a:r>
          </a:p>
          <a:p>
            <a:endParaRPr lang="zh-CN" altLang="en-US" dirty="0"/>
          </a:p>
        </p:txBody>
      </p:sp>
      <p:sp>
        <p:nvSpPr>
          <p:cNvPr id="3" name="文本占位符 2"/>
          <p:cNvSpPr>
            <a:spLocks noGrp="1"/>
          </p:cNvSpPr>
          <p:nvPr>
            <p:ph type="body" sz="quarter" idx="11"/>
          </p:nvPr>
        </p:nvSpPr>
        <p:spPr>
          <a:xfrm>
            <a:off x="689712" y="1203433"/>
            <a:ext cx="8656269" cy="5101573"/>
          </a:xfrm>
        </p:spPr>
        <p:txBody>
          <a:bodyPr/>
          <a:lstStyle/>
          <a:p>
            <a:r>
              <a:rPr lang="en-US" altLang="zh-CN" b="1" dirty="0">
                <a:solidFill>
                  <a:srgbClr val="0070C0"/>
                </a:solidFill>
                <a:latin typeface="Arial" panose="020B0604020202020204" pitchFamily="34" charset="0"/>
                <a:cs typeface="Arial" panose="020B0604020202020204" pitchFamily="34" charset="0"/>
              </a:rPr>
              <a:t>Examples</a:t>
            </a:r>
          </a:p>
          <a:p>
            <a:r>
              <a:rPr lang="en-US" altLang="zh-CN" dirty="0">
                <a:solidFill>
                  <a:schemeClr val="accent1"/>
                </a:solidFill>
              </a:rPr>
              <a:t>Latitude </a:t>
            </a:r>
            <a:r>
              <a:rPr lang="zh-CN" altLang="en-US" dirty="0">
                <a:solidFill>
                  <a:schemeClr val="accent1"/>
                </a:solidFill>
              </a:rPr>
              <a:t>维度 </a:t>
            </a:r>
            <a:r>
              <a:rPr lang="en-US" altLang="zh-CN" dirty="0">
                <a:solidFill>
                  <a:schemeClr val="accent1"/>
                </a:solidFill>
              </a:rPr>
              <a:t>or longitude </a:t>
            </a:r>
            <a:r>
              <a:rPr lang="zh-CN" altLang="en-US" dirty="0">
                <a:solidFill>
                  <a:schemeClr val="accent1"/>
                </a:solidFill>
              </a:rPr>
              <a:t>经度</a:t>
            </a:r>
            <a:endParaRPr lang="en-US" altLang="zh-CN" dirty="0">
              <a:solidFill>
                <a:schemeClr val="accent1"/>
              </a:solidFill>
            </a:endParaRPr>
          </a:p>
          <a:p>
            <a:pPr marL="457200" indent="-457200">
              <a:buAutoNum type="arabicPeriod"/>
            </a:pPr>
            <a:r>
              <a:rPr lang="en-US" altLang="zh-CN" dirty="0">
                <a:solidFill>
                  <a:schemeClr val="accent1"/>
                </a:solidFill>
              </a:rPr>
              <a:t>Individual American politicians have great </a:t>
            </a:r>
            <a:r>
              <a:rPr lang="en-US" altLang="zh-CN" dirty="0">
                <a:solidFill>
                  <a:schemeClr val="tx2"/>
                </a:solidFill>
              </a:rPr>
              <a:t>latitude</a:t>
            </a:r>
            <a:r>
              <a:rPr lang="en-US" altLang="zh-CN" dirty="0">
                <a:solidFill>
                  <a:schemeClr val="accent1"/>
                </a:solidFill>
              </a:rPr>
              <a:t> to propose new laws.</a:t>
            </a:r>
          </a:p>
          <a:p>
            <a:r>
              <a:rPr lang="zh-CN" altLang="en-US" dirty="0">
                <a:solidFill>
                  <a:schemeClr val="accent1"/>
                </a:solidFill>
              </a:rPr>
              <a:t>    在提出新的立法方面，美国政客有很大的</a:t>
            </a:r>
            <a:r>
              <a:rPr lang="zh-CN" altLang="en-US" dirty="0">
                <a:solidFill>
                  <a:schemeClr val="tx2"/>
                </a:solidFill>
              </a:rPr>
              <a:t>自由权</a:t>
            </a:r>
            <a:r>
              <a:rPr lang="zh-CN" altLang="en-US" dirty="0">
                <a:solidFill>
                  <a:schemeClr val="accent1"/>
                </a:solidFill>
              </a:rPr>
              <a:t>。</a:t>
            </a:r>
            <a:endParaRPr lang="en-US" altLang="zh-CN" dirty="0">
              <a:solidFill>
                <a:schemeClr val="accent1"/>
              </a:solidFill>
            </a:endParaRPr>
          </a:p>
          <a:p>
            <a:r>
              <a:rPr lang="en-US" altLang="zh-CN" dirty="0">
                <a:solidFill>
                  <a:schemeClr val="accent1"/>
                </a:solidFill>
              </a:rPr>
              <a:t>2. A long </a:t>
            </a:r>
            <a:r>
              <a:rPr lang="en-US" altLang="zh-CN" dirty="0">
                <a:solidFill>
                  <a:schemeClr val="tx2"/>
                </a:solidFill>
              </a:rPr>
              <a:t>longitude</a:t>
            </a:r>
            <a:r>
              <a:rPr lang="en-US" altLang="zh-CN" dirty="0">
                <a:solidFill>
                  <a:schemeClr val="accent1"/>
                </a:solidFill>
              </a:rPr>
              <a:t> study finds that we feel less negative emotion as life progresses.</a:t>
            </a:r>
          </a:p>
          <a:p>
            <a:r>
              <a:rPr lang="en-US" altLang="zh-CN" dirty="0">
                <a:solidFill>
                  <a:schemeClr val="accent1"/>
                </a:solidFill>
              </a:rPr>
              <a:t>    </a:t>
            </a:r>
            <a:r>
              <a:rPr lang="zh-CN" altLang="en-US" dirty="0">
                <a:solidFill>
                  <a:schemeClr val="accent1"/>
                </a:solidFill>
              </a:rPr>
              <a:t>一次大型的（对各种年龄段人群的）</a:t>
            </a:r>
            <a:r>
              <a:rPr lang="zh-CN" altLang="en-US" dirty="0">
                <a:solidFill>
                  <a:schemeClr val="tx2"/>
                </a:solidFill>
              </a:rPr>
              <a:t>纵向的</a:t>
            </a:r>
            <a:r>
              <a:rPr lang="zh-CN" altLang="en-US" dirty="0">
                <a:solidFill>
                  <a:schemeClr val="accent1"/>
                </a:solidFill>
              </a:rPr>
              <a:t>研究表明，随着年龄的增长，我们的消极情绪会越来越少。</a:t>
            </a:r>
          </a:p>
        </p:txBody>
      </p:sp>
    </p:spTree>
    <p:extLst>
      <p:ext uri="{BB962C8B-B14F-4D97-AF65-F5344CB8AC3E}">
        <p14:creationId xmlns:p14="http://schemas.microsoft.com/office/powerpoint/2010/main" val="5648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1BD9276-FD7E-4571-B19F-E0BC8AD148E5}"/>
              </a:ext>
            </a:extLst>
          </p:cNvPr>
          <p:cNvSpPr>
            <a:spLocks noGrp="1"/>
          </p:cNvSpPr>
          <p:nvPr>
            <p:ph type="body" sz="quarter" idx="10"/>
          </p:nvPr>
        </p:nvSpPr>
        <p:spPr>
          <a:xfrm>
            <a:off x="689711" y="657333"/>
            <a:ext cx="10582025" cy="441325"/>
          </a:xfrm>
        </p:spPr>
        <p:txBody>
          <a:bodyPr/>
          <a:lstStyle/>
          <a:p>
            <a:pPr>
              <a:lnSpc>
                <a:spcPct val="100000"/>
              </a:lnSpc>
            </a:pPr>
            <a:r>
              <a:rPr lang="en-US" altLang="zh-CN" dirty="0">
                <a:solidFill>
                  <a:schemeClr val="accent1"/>
                </a:solidFill>
              </a:rPr>
              <a:t>Part one Understanding Words</a:t>
            </a:r>
          </a:p>
          <a:p>
            <a:pPr>
              <a:lnSpc>
                <a:spcPct val="100000"/>
              </a:lnSpc>
            </a:pPr>
            <a:endParaRPr lang="en-US" altLang="zh-CN" dirty="0">
              <a:solidFill>
                <a:schemeClr val="accent1"/>
              </a:solidFill>
            </a:endParaRPr>
          </a:p>
          <a:p>
            <a:pPr>
              <a:lnSpc>
                <a:spcPct val="100000"/>
              </a:lnSpc>
            </a:pPr>
            <a:endParaRPr lang="en-US" altLang="zh-CN" dirty="0">
              <a:solidFill>
                <a:schemeClr val="accent1"/>
              </a:solidFill>
            </a:endParaRPr>
          </a:p>
        </p:txBody>
      </p:sp>
      <p:sp>
        <p:nvSpPr>
          <p:cNvPr id="4" name="文本占位符 3">
            <a:extLst>
              <a:ext uri="{FF2B5EF4-FFF2-40B4-BE49-F238E27FC236}">
                <a16:creationId xmlns:a16="http://schemas.microsoft.com/office/drawing/2014/main" id="{D5692C96-F299-4837-AF47-1BBC614638B4}"/>
              </a:ext>
            </a:extLst>
          </p:cNvPr>
          <p:cNvSpPr>
            <a:spLocks noGrp="1"/>
          </p:cNvSpPr>
          <p:nvPr>
            <p:ph type="body" sz="quarter" idx="11"/>
          </p:nvPr>
        </p:nvSpPr>
        <p:spPr>
          <a:xfrm>
            <a:off x="689712" y="1216087"/>
            <a:ext cx="11140338" cy="5270437"/>
          </a:xfrm>
        </p:spPr>
        <p:txBody>
          <a:bodyPr/>
          <a:lstStyle/>
          <a:p>
            <a:pPr algn="just">
              <a:lnSpc>
                <a:spcPct val="100000"/>
              </a:lnSpc>
              <a:spcBef>
                <a:spcPts val="0"/>
              </a:spcBef>
            </a:pPr>
            <a:r>
              <a:rPr lang="en-US" altLang="zh-CN" sz="2800" b="1" dirty="0">
                <a:solidFill>
                  <a:srgbClr val="F29000"/>
                </a:solidFill>
                <a:latin typeface="Arial" panose="020B0604020202020204" pitchFamily="34" charset="0"/>
                <a:cs typeface="Arial" panose="020B0604020202020204" pitchFamily="34" charset="0"/>
              </a:rPr>
              <a:t>1.3 Acronyms (</a:t>
            </a:r>
            <a:r>
              <a:rPr lang="zh-CN" altLang="en-US" sz="2800" b="1" dirty="0">
                <a:solidFill>
                  <a:srgbClr val="F29000"/>
                </a:solidFill>
                <a:latin typeface="Arial" panose="020B0604020202020204" pitchFamily="34" charset="0"/>
                <a:cs typeface="Arial" panose="020B0604020202020204" pitchFamily="34" charset="0"/>
              </a:rPr>
              <a:t>首字母缩略语</a:t>
            </a:r>
            <a:r>
              <a:rPr lang="en-US" altLang="zh-CN" sz="2800" b="1" dirty="0">
                <a:solidFill>
                  <a:srgbClr val="F29000"/>
                </a:solidFill>
                <a:latin typeface="Arial" panose="020B0604020202020204" pitchFamily="34" charset="0"/>
                <a:cs typeface="Arial" panose="020B0604020202020204" pitchFamily="34" charset="0"/>
              </a:rPr>
              <a:t>)</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IAPO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OPEC</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HTTP</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DNS </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WLAN</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CDMA</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SIM</a:t>
            </a:r>
          </a:p>
          <a:p>
            <a:pPr>
              <a:lnSpc>
                <a:spcPct val="100000"/>
              </a:lnSpc>
              <a:spcBef>
                <a:spcPts val="600"/>
              </a:spcBef>
            </a:pPr>
            <a:r>
              <a:rPr lang="en-US" altLang="zh-CN" sz="2700" dirty="0">
                <a:solidFill>
                  <a:schemeClr val="accent1"/>
                </a:solidFill>
                <a:latin typeface="Times New Roman" panose="02020603050405020304" pitchFamily="18" charset="0"/>
                <a:cs typeface="Times New Roman" panose="02020603050405020304" pitchFamily="18" charset="0"/>
              </a:rPr>
              <a:t>      GSM</a:t>
            </a:r>
          </a:p>
          <a:p>
            <a:pPr marL="457200" indent="-457200">
              <a:lnSpc>
                <a:spcPct val="100000"/>
              </a:lnSpc>
              <a:spcBef>
                <a:spcPts val="1800"/>
              </a:spcBef>
              <a:buFont typeface="Wingdings" panose="05000000000000000000" pitchFamily="2" charset="2"/>
              <a:buChar char="u"/>
            </a:pPr>
            <a:r>
              <a:rPr lang="en-US" altLang="zh-CN" sz="2800" dirty="0">
                <a:solidFill>
                  <a:srgbClr val="C00000"/>
                </a:solidFill>
                <a:latin typeface="Arial" panose="020B0604020202020204" pitchFamily="34" charset="0"/>
                <a:cs typeface="Arial" panose="020B0604020202020204" pitchFamily="34" charset="0"/>
              </a:rPr>
              <a:t>Accumulate them when reading</a:t>
            </a:r>
            <a:r>
              <a:rPr lang="en-US" altLang="zh-CN" sz="2700" dirty="0">
                <a:solidFill>
                  <a:srgbClr val="C00000"/>
                </a:solidFill>
                <a:latin typeface="Times New Roman" panose="02020603050405020304" pitchFamily="18" charset="0"/>
                <a:cs typeface="Times New Roman" panose="02020603050405020304" pitchFamily="18" charset="0"/>
              </a:rPr>
              <a:t>.</a:t>
            </a:r>
            <a:endParaRPr lang="zh-CN" altLang="en-US" sz="2300" dirty="0">
              <a:solidFill>
                <a:schemeClr val="accent1">
                  <a:lumMod val="75000"/>
                </a:schemeClr>
              </a:solidFill>
            </a:endParaRPr>
          </a:p>
        </p:txBody>
      </p:sp>
      <p:sp>
        <p:nvSpPr>
          <p:cNvPr id="8" name="文本框 7">
            <a:extLst>
              <a:ext uri="{FF2B5EF4-FFF2-40B4-BE49-F238E27FC236}">
                <a16:creationId xmlns:a16="http://schemas.microsoft.com/office/drawing/2014/main" id="{DDA6878F-5085-46A1-B3C7-FF75332D8280}"/>
              </a:ext>
            </a:extLst>
          </p:cNvPr>
          <p:cNvSpPr txBox="1"/>
          <p:nvPr/>
        </p:nvSpPr>
        <p:spPr>
          <a:xfrm>
            <a:off x="2448819" y="1753654"/>
            <a:ext cx="9856416"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International Association of Physical Oceanography</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国际物理海洋学协会</a:t>
            </a:r>
          </a:p>
        </p:txBody>
      </p:sp>
      <p:sp>
        <p:nvSpPr>
          <p:cNvPr id="9" name="文本框 8">
            <a:extLst>
              <a:ext uri="{FF2B5EF4-FFF2-40B4-BE49-F238E27FC236}">
                <a16:creationId xmlns:a16="http://schemas.microsoft.com/office/drawing/2014/main" id="{DE49CB3E-F720-4133-B65E-C846D4F0A1B5}"/>
              </a:ext>
            </a:extLst>
          </p:cNvPr>
          <p:cNvSpPr txBox="1"/>
          <p:nvPr/>
        </p:nvSpPr>
        <p:spPr>
          <a:xfrm>
            <a:off x="2448819" y="2239555"/>
            <a:ext cx="876752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Organization of Petroleum Exporting Countries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石油输出国组织</a:t>
            </a:r>
          </a:p>
        </p:txBody>
      </p:sp>
      <p:sp>
        <p:nvSpPr>
          <p:cNvPr id="11" name="文本框 10">
            <a:extLst>
              <a:ext uri="{FF2B5EF4-FFF2-40B4-BE49-F238E27FC236}">
                <a16:creationId xmlns:a16="http://schemas.microsoft.com/office/drawing/2014/main" id="{5F618AE3-DF68-4449-8338-0D3E3FB76D24}"/>
              </a:ext>
            </a:extLst>
          </p:cNvPr>
          <p:cNvSpPr txBox="1"/>
          <p:nvPr/>
        </p:nvSpPr>
        <p:spPr>
          <a:xfrm>
            <a:off x="2448819" y="2715075"/>
            <a:ext cx="643131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hyper-text transmission protocol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文件传输协议</a:t>
            </a:r>
          </a:p>
        </p:txBody>
      </p:sp>
      <p:sp>
        <p:nvSpPr>
          <p:cNvPr id="13" name="文本框 12">
            <a:extLst>
              <a:ext uri="{FF2B5EF4-FFF2-40B4-BE49-F238E27FC236}">
                <a16:creationId xmlns:a16="http://schemas.microsoft.com/office/drawing/2014/main" id="{1D46E210-37AF-46E6-8BB6-731236D95094}"/>
              </a:ext>
            </a:extLst>
          </p:cNvPr>
          <p:cNvSpPr txBox="1"/>
          <p:nvPr/>
        </p:nvSpPr>
        <p:spPr>
          <a:xfrm>
            <a:off x="2448819" y="3190595"/>
            <a:ext cx="4314001"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domain name system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域名系统</a:t>
            </a:r>
          </a:p>
        </p:txBody>
      </p:sp>
      <p:sp>
        <p:nvSpPr>
          <p:cNvPr id="16" name="文本框 15">
            <a:extLst>
              <a:ext uri="{FF2B5EF4-FFF2-40B4-BE49-F238E27FC236}">
                <a16:creationId xmlns:a16="http://schemas.microsoft.com/office/drawing/2014/main" id="{CCDEDC56-0E39-4F2F-B121-7F2DB9411243}"/>
              </a:ext>
            </a:extLst>
          </p:cNvPr>
          <p:cNvSpPr txBox="1"/>
          <p:nvPr/>
        </p:nvSpPr>
        <p:spPr>
          <a:xfrm>
            <a:off x="2448819" y="3676323"/>
            <a:ext cx="5440913"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wireless local area network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无线局域网</a:t>
            </a:r>
          </a:p>
        </p:txBody>
      </p:sp>
      <p:sp>
        <p:nvSpPr>
          <p:cNvPr id="17" name="文本框 16">
            <a:extLst>
              <a:ext uri="{FF2B5EF4-FFF2-40B4-BE49-F238E27FC236}">
                <a16:creationId xmlns:a16="http://schemas.microsoft.com/office/drawing/2014/main" id="{6502D3FA-B537-4C47-81AB-944EC1CB54A0}"/>
              </a:ext>
            </a:extLst>
          </p:cNvPr>
          <p:cNvSpPr txBox="1"/>
          <p:nvPr/>
        </p:nvSpPr>
        <p:spPr>
          <a:xfrm>
            <a:off x="2448819" y="4162051"/>
            <a:ext cx="5415265"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code division multiple access </a:t>
            </a:r>
            <a:r>
              <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rPr>
              <a:t>码分多址</a:t>
            </a:r>
          </a:p>
        </p:txBody>
      </p:sp>
      <p:sp>
        <p:nvSpPr>
          <p:cNvPr id="18" name="文本框 17">
            <a:extLst>
              <a:ext uri="{FF2B5EF4-FFF2-40B4-BE49-F238E27FC236}">
                <a16:creationId xmlns:a16="http://schemas.microsoft.com/office/drawing/2014/main" id="{A99A6623-3FF6-4369-8063-912F3F982316}"/>
              </a:ext>
            </a:extLst>
          </p:cNvPr>
          <p:cNvSpPr txBox="1"/>
          <p:nvPr/>
        </p:nvSpPr>
        <p:spPr>
          <a:xfrm>
            <a:off x="2448819" y="4637742"/>
            <a:ext cx="5670142"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subscriber identity</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module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用户标识模块</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19" name="文本框 18">
            <a:extLst>
              <a:ext uri="{FF2B5EF4-FFF2-40B4-BE49-F238E27FC236}">
                <a16:creationId xmlns:a16="http://schemas.microsoft.com/office/drawing/2014/main" id="{6FF42761-582D-4D6A-AB24-2FBA13A9371F}"/>
              </a:ext>
            </a:extLst>
          </p:cNvPr>
          <p:cNvSpPr txBox="1"/>
          <p:nvPr/>
        </p:nvSpPr>
        <p:spPr>
          <a:xfrm>
            <a:off x="2448819" y="5132015"/>
            <a:ext cx="8342348" cy="4924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global</a:t>
            </a:r>
            <a:r>
              <a:rPr kumimoji="0" lang="en-US" altLang="zh-CN" sz="2600" b="0" i="0" u="none" strike="noStrike" kern="1200" cap="none" spc="0" normalizeH="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 system for mobile communications </a:t>
            </a:r>
            <a:r>
              <a:rPr kumimoji="0" lang="zh-CN" altLang="en-US" sz="2400" b="0" i="0" u="none" strike="noStrike" kern="1200" cap="none" spc="0" normalizeH="0" noProof="0" dirty="0">
                <a:ln>
                  <a:noFill/>
                </a:ln>
                <a:solidFill>
                  <a:srgbClr val="002060"/>
                </a:solidFill>
                <a:effectLst/>
                <a:uLnTx/>
                <a:uFillTx/>
                <a:latin typeface="黑体" panose="02010609060101010101" pitchFamily="49" charset="-122"/>
                <a:ea typeface="黑体" panose="02010609060101010101" pitchFamily="49" charset="-122"/>
                <a:cs typeface="+mn-cs"/>
              </a:rPr>
              <a:t>全球移动通信系统</a:t>
            </a:r>
            <a:endParaRPr kumimoji="0" lang="zh-CN" altLang="en-US" sz="2400" b="0"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28716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500"/>
                                        <p:tgtEl>
                                          <p:spTgt spid="4">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left)">
                                      <p:cBhvr>
                                        <p:cTn id="10" dur="500"/>
                                        <p:tgtEl>
                                          <p:spTgt spid="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left)">
                                      <p:cBhvr>
                                        <p:cTn id="13" dur="500"/>
                                        <p:tgtEl>
                                          <p:spTgt spid="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wipe(left)">
                                      <p:cBhvr>
                                        <p:cTn id="16" dur="500"/>
                                        <p:tgtEl>
                                          <p:spTgt spid="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wipe(left)">
                                      <p:cBhvr>
                                        <p:cTn id="19" dur="500"/>
                                        <p:tgtEl>
                                          <p:spTgt spid="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left)">
                                      <p:cBhvr>
                                        <p:cTn id="25" dur="500"/>
                                        <p:tgtEl>
                                          <p:spTgt spid="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left)">
                                      <p:cBhvr>
                                        <p:cTn id="28" dur="500"/>
                                        <p:tgtEl>
                                          <p:spTgt spid="4">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1" grpId="0"/>
      <p:bldP spid="13" grpId="0"/>
      <p:bldP spid="16" grpId="0"/>
      <p:bldP spid="17" grpId="0"/>
      <p:bldP spid="18" grpId="0"/>
      <p:bldP spid="19" grpId="0"/>
    </p:bldLst>
  </p:timing>
</p:sld>
</file>

<file path=ppt/theme/theme1.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3124</TotalTime>
  <Words>3991</Words>
  <Application>Microsoft Office PowerPoint</Application>
  <PresentationFormat>宽屏</PresentationFormat>
  <Paragraphs>283</Paragraphs>
  <Slides>46</Slides>
  <Notes>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等线</vt:lpstr>
      <vt:lpstr>黑体</vt:lpstr>
      <vt:lpstr>宋体</vt:lpstr>
      <vt:lpstr>微软雅黑</vt:lpstr>
      <vt:lpstr>Arial</vt:lpstr>
      <vt:lpstr>Calibri</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dc:creator>
  <cp:lastModifiedBy>Skywalker Wei</cp:lastModifiedBy>
  <cp:revision>121</cp:revision>
  <dcterms:created xsi:type="dcterms:W3CDTF">2021-08-24T02:10:56Z</dcterms:created>
  <dcterms:modified xsi:type="dcterms:W3CDTF">2024-12-24T06:37:07Z</dcterms:modified>
</cp:coreProperties>
</file>