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6" r:id="rId2"/>
  </p:sldMasterIdLst>
  <p:notesMasterIdLst>
    <p:notesMasterId r:id="rId50"/>
  </p:notesMasterIdLst>
  <p:handoutMasterIdLst>
    <p:handoutMasterId r:id="rId51"/>
  </p:handoutMasterIdLst>
  <p:sldIdLst>
    <p:sldId id="269" r:id="rId3"/>
    <p:sldId id="530" r:id="rId4"/>
    <p:sldId id="548" r:id="rId5"/>
    <p:sldId id="549" r:id="rId6"/>
    <p:sldId id="543" r:id="rId7"/>
    <p:sldId id="545" r:id="rId8"/>
    <p:sldId id="607" r:id="rId9"/>
    <p:sldId id="606" r:id="rId10"/>
    <p:sldId id="608" r:id="rId11"/>
    <p:sldId id="531" r:id="rId12"/>
    <p:sldId id="532" r:id="rId13"/>
    <p:sldId id="550" r:id="rId14"/>
    <p:sldId id="533" r:id="rId15"/>
    <p:sldId id="551" r:id="rId16"/>
    <p:sldId id="534" r:id="rId17"/>
    <p:sldId id="536" r:id="rId18"/>
    <p:sldId id="552" r:id="rId19"/>
    <p:sldId id="617" r:id="rId20"/>
    <p:sldId id="535" r:id="rId21"/>
    <p:sldId id="622" r:id="rId22"/>
    <p:sldId id="609" r:id="rId23"/>
    <p:sldId id="623" r:id="rId24"/>
    <p:sldId id="624" r:id="rId25"/>
    <p:sldId id="537" r:id="rId26"/>
    <p:sldId id="561" r:id="rId27"/>
    <p:sldId id="553" r:id="rId28"/>
    <p:sldId id="538" r:id="rId29"/>
    <p:sldId id="539" r:id="rId30"/>
    <p:sldId id="540" r:id="rId31"/>
    <p:sldId id="554" r:id="rId32"/>
    <p:sldId id="616" r:id="rId33"/>
    <p:sldId id="613" r:id="rId34"/>
    <p:sldId id="614" r:id="rId35"/>
    <p:sldId id="615" r:id="rId36"/>
    <p:sldId id="514" r:id="rId37"/>
    <p:sldId id="517" r:id="rId38"/>
    <p:sldId id="524" r:id="rId39"/>
    <p:sldId id="556" r:id="rId40"/>
    <p:sldId id="555" r:id="rId41"/>
    <p:sldId id="557" r:id="rId42"/>
    <p:sldId id="620" r:id="rId43"/>
    <p:sldId id="618" r:id="rId44"/>
    <p:sldId id="619" r:id="rId45"/>
    <p:sldId id="495" r:id="rId46"/>
    <p:sldId id="323" r:id="rId47"/>
    <p:sldId id="610" r:id="rId48"/>
    <p:sldId id="612"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4">
          <p15:clr>
            <a:srgbClr val="A4A3A4"/>
          </p15:clr>
        </p15:guide>
        <p15:guide id="2" pos="3812">
          <p15:clr>
            <a:srgbClr val="A4A3A4"/>
          </p15:clr>
        </p15:guide>
        <p15:guide id="3" pos="476">
          <p15:clr>
            <a:srgbClr val="A4A3A4"/>
          </p15:clr>
        </p15:guide>
        <p15:guide id="4" pos="7185">
          <p15:clr>
            <a:srgbClr val="A4A3A4"/>
          </p15:clr>
        </p15:guide>
        <p15:guide id="5" orient="horz" pos="86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nkPad" initials="T" lastIdx="0" clrIdx="0">
    <p:extLst>
      <p:ext uri="{19B8F6BF-5375-455C-9EA6-DF929625EA0E}">
        <p15:presenceInfo xmlns:p15="http://schemas.microsoft.com/office/powerpoint/2012/main" userId="ThinkP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DF7"/>
    <a:srgbClr val="0066FF"/>
    <a:srgbClr val="FFFAF7"/>
    <a:srgbClr val="FF9900"/>
    <a:srgbClr val="0077D0"/>
    <a:srgbClr val="F29000"/>
    <a:srgbClr val="66FFCC"/>
    <a:srgbClr val="75DBFF"/>
    <a:srgbClr val="FAC0C3"/>
    <a:srgbClr val="E5FF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576" autoAdjust="0"/>
  </p:normalViewPr>
  <p:slideViewPr>
    <p:cSldViewPr snapToGrid="0" showGuides="1">
      <p:cViewPr varScale="1">
        <p:scale>
          <a:sx n="110" d="100"/>
          <a:sy n="110" d="100"/>
        </p:scale>
        <p:origin x="630" y="102"/>
      </p:cViewPr>
      <p:guideLst>
        <p:guide orient="horz" pos="2164"/>
        <p:guide pos="3812"/>
        <p:guide pos="476"/>
        <p:guide pos="7185"/>
        <p:guide orient="horz" pos="867"/>
      </p:guideLst>
    </p:cSldViewPr>
  </p:slideViewPr>
  <p:notesTextViewPr>
    <p:cViewPr>
      <p:scale>
        <a:sx n="3" d="2"/>
        <a:sy n="3" d="2"/>
      </p:scale>
      <p:origin x="0" y="0"/>
    </p:cViewPr>
  </p:notesTextViewPr>
  <p:sorterViewPr>
    <p:cViewPr>
      <p:scale>
        <a:sx n="125" d="100"/>
        <a:sy n="125" d="100"/>
      </p:scale>
      <p:origin x="0" y="0"/>
    </p:cViewPr>
  </p:sorterViewPr>
  <p:notesViewPr>
    <p:cSldViewPr snapToGrid="0">
      <p:cViewPr varScale="1">
        <p:scale>
          <a:sx n="66" d="100"/>
          <a:sy n="66" d="100"/>
        </p:scale>
        <p:origin x="2280"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34F44D-5D97-406A-BA0E-58D163AAE4C6}" type="datetimeFigureOut">
              <a:rPr lang="zh-CN" altLang="en-US" smtClean="0"/>
              <a:t>2023/4/6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8CD462-4244-45FD-AE81-8D4A47C32CB1}" type="slidenum">
              <a:rPr lang="zh-CN" altLang="en-US" smtClean="0"/>
              <a:t>‹#›</a:t>
            </a:fld>
            <a:endParaRPr lang="zh-CN" altLang="en-US"/>
          </a:p>
        </p:txBody>
      </p:sp>
    </p:spTree>
    <p:extLst>
      <p:ext uri="{BB962C8B-B14F-4D97-AF65-F5344CB8AC3E}">
        <p14:creationId xmlns:p14="http://schemas.microsoft.com/office/powerpoint/2010/main" val="1437499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2B2DD-681E-48D7-A961-2116EC31A552}" type="datetimeFigureOut">
              <a:rPr lang="zh-CN" altLang="en-US" smtClean="0"/>
              <a:t>2023/4/6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8B16A2-B07D-4345-8CFE-24C5379642B6}" type="slidenum">
              <a:rPr lang="zh-CN" altLang="en-US" smtClean="0"/>
              <a:t>‹#›</a:t>
            </a:fld>
            <a:endParaRPr lang="zh-CN" altLang="en-US"/>
          </a:p>
        </p:txBody>
      </p:sp>
    </p:spTree>
    <p:extLst>
      <p:ext uri="{BB962C8B-B14F-4D97-AF65-F5344CB8AC3E}">
        <p14:creationId xmlns:p14="http://schemas.microsoft.com/office/powerpoint/2010/main" val="128392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8B16A2-B07D-4345-8CFE-24C5379642B6}" type="slidenum">
              <a:rPr lang="zh-CN" altLang="en-US" smtClean="0"/>
              <a:t>45</a:t>
            </a:fld>
            <a:endParaRPr lang="zh-CN" altLang="en-US"/>
          </a:p>
        </p:txBody>
      </p:sp>
    </p:spTree>
    <p:extLst>
      <p:ext uri="{BB962C8B-B14F-4D97-AF65-F5344CB8AC3E}">
        <p14:creationId xmlns:p14="http://schemas.microsoft.com/office/powerpoint/2010/main" val="303333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91" b="14193"/>
          <a:stretch>
            <a:fillRect/>
          </a:stretch>
        </p:blipFill>
        <p:spPr>
          <a:xfrm>
            <a:off x="1" y="0"/>
            <a:ext cx="12192000" cy="4838700"/>
          </a:xfrm>
          <a:prstGeom prst="rect">
            <a:avLst/>
          </a:prstGeom>
        </p:spPr>
      </p:pic>
      <p:sp>
        <p:nvSpPr>
          <p:cNvPr id="8" name="矩形 7"/>
          <p:cNvSpPr/>
          <p:nvPr userDrawn="1"/>
        </p:nvSpPr>
        <p:spPr>
          <a:xfrm>
            <a:off x="0" y="0"/>
            <a:ext cx="12192000" cy="48387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4838700"/>
            <a:ext cx="12192000" cy="114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10220325" y="512763"/>
            <a:ext cx="1239777" cy="388521"/>
            <a:chOff x="2571750" y="2305050"/>
            <a:chExt cx="7107238" cy="2227263"/>
          </a:xfrm>
          <a:solidFill>
            <a:schemeClr val="bg1"/>
          </a:solidFill>
        </p:grpSpPr>
        <p:sp>
          <p:nvSpPr>
            <p:cNvPr id="11"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2023/4/6</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2023/4/6</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2023/4/6</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2023/4/6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2023/4/6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2023/4/6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2023/4/6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联机映像占位符 3"/>
          <p:cNvSpPr>
            <a:spLocks noGrp="1"/>
          </p:cNvSpPr>
          <p:nvPr>
            <p:ph type="clipArt" sz="half" idx="2"/>
          </p:nvPr>
        </p:nvSpPr>
        <p:spPr>
          <a:xfrm>
            <a:off x="6172200" y="1825625"/>
            <a:ext cx="5181600" cy="4351338"/>
          </a:xfrm>
        </p:spPr>
        <p:txBody>
          <a:bodyPr/>
          <a:lstStyle/>
          <a:p>
            <a:endParaRPr lang="zh-CN" altLang="en-US"/>
          </a:p>
        </p:txBody>
      </p:sp>
      <p:sp>
        <p:nvSpPr>
          <p:cNvPr id="5" name="日期占位符 4"/>
          <p:cNvSpPr>
            <a:spLocks noGrp="1"/>
          </p:cNvSpPr>
          <p:nvPr>
            <p:ph type="dt" sz="half" idx="10"/>
          </p:nvPr>
        </p:nvSpPr>
        <p:spPr>
          <a:xfrm>
            <a:off x="914400" y="6248400"/>
            <a:ext cx="2540000" cy="457200"/>
          </a:xfrm>
        </p:spPr>
        <p:txBody>
          <a:bodyPr/>
          <a:lstStyle/>
          <a:p>
            <a:pPr lvl="0"/>
            <a:endParaRPr lang="en-US"/>
          </a:p>
        </p:txBody>
      </p:sp>
      <p:sp>
        <p:nvSpPr>
          <p:cNvPr id="6" name="页脚占位符 5"/>
          <p:cNvSpPr>
            <a:spLocks noGrp="1"/>
          </p:cNvSpPr>
          <p:nvPr>
            <p:ph type="ftr" sz="quarter" idx="11"/>
          </p:nvPr>
        </p:nvSpPr>
        <p:spPr>
          <a:xfrm>
            <a:off x="4165600" y="6248400"/>
            <a:ext cx="3860800" cy="457200"/>
          </a:xfrm>
        </p:spPr>
        <p:txBody>
          <a:bodyPr/>
          <a:lstStyle/>
          <a:p>
            <a:pPr lvl="0"/>
            <a:endParaRPr lang="en-US"/>
          </a:p>
        </p:txBody>
      </p:sp>
      <p:sp>
        <p:nvSpPr>
          <p:cNvPr id="7" name="灯片编号占位符 6"/>
          <p:cNvSpPr>
            <a:spLocks noGrp="1"/>
          </p:cNvSpPr>
          <p:nvPr>
            <p:ph type="sldNum" sz="quarter" idx="12"/>
          </p:nvPr>
        </p:nvSpPr>
        <p:spPr>
          <a:xfrm>
            <a:off x="8737600" y="6248400"/>
            <a:ext cx="2540000" cy="457200"/>
          </a:xfrm>
        </p:spPr>
        <p:txBody>
          <a:bodyPr/>
          <a:lstStyle/>
          <a:p>
            <a:pPr lvl="0"/>
            <a:fld id="{9A0DB2DC-4C9A-4742-B13C-FB6460FD3503}" type="slidenum">
              <a:rPr 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91" b="14193"/>
          <a:stretch>
            <a:fillRect/>
          </a:stretch>
        </p:blipFill>
        <p:spPr>
          <a:xfrm>
            <a:off x="1" y="0"/>
            <a:ext cx="12192000" cy="4838700"/>
          </a:xfrm>
          <a:prstGeom prst="rect">
            <a:avLst/>
          </a:prstGeom>
        </p:spPr>
      </p:pic>
      <p:sp>
        <p:nvSpPr>
          <p:cNvPr id="8" name="矩形 7"/>
          <p:cNvSpPr/>
          <p:nvPr userDrawn="1"/>
        </p:nvSpPr>
        <p:spPr>
          <a:xfrm>
            <a:off x="0" y="0"/>
            <a:ext cx="12192000" cy="48387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4838700"/>
            <a:ext cx="12192000" cy="114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10220325" y="512763"/>
            <a:ext cx="1239777" cy="388521"/>
            <a:chOff x="2571750" y="2305050"/>
            <a:chExt cx="7107238" cy="2227263"/>
          </a:xfrm>
          <a:solidFill>
            <a:schemeClr val="bg1"/>
          </a:solidFill>
        </p:grpSpPr>
        <p:sp>
          <p:nvSpPr>
            <p:cNvPr id="11"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65092" b="15294"/>
          <a:stretch>
            <a:fillRect/>
          </a:stretch>
        </p:blipFill>
        <p:spPr>
          <a:xfrm>
            <a:off x="-63501" y="0"/>
            <a:ext cx="4255933" cy="6858000"/>
          </a:xfrm>
          <a:prstGeom prst="rect">
            <a:avLst/>
          </a:prstGeom>
        </p:spPr>
      </p:pic>
      <p:sp>
        <p:nvSpPr>
          <p:cNvPr id="8" name="矩形 7"/>
          <p:cNvSpPr/>
          <p:nvPr userDrawn="1"/>
        </p:nvSpPr>
        <p:spPr>
          <a:xfrm>
            <a:off x="-1" y="0"/>
            <a:ext cx="3995879" cy="68580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stretch>
            <a:fillRect/>
          </a:stretch>
        </p:blipFill>
        <p:spPr>
          <a:xfrm>
            <a:off x="355691" y="-82146"/>
            <a:ext cx="3853006" cy="3700593"/>
          </a:xfrm>
          <a:prstGeom prst="rect">
            <a:avLst/>
          </a:prstGeom>
        </p:spPr>
      </p:pic>
      <p:sp>
        <p:nvSpPr>
          <p:cNvPr id="70" name="文本框 69"/>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71" name="组合 70"/>
          <p:cNvGrpSpPr/>
          <p:nvPr userDrawn="1"/>
        </p:nvGrpSpPr>
        <p:grpSpPr>
          <a:xfrm>
            <a:off x="10560231" y="428430"/>
            <a:ext cx="375782" cy="381044"/>
            <a:chOff x="2571750" y="2347913"/>
            <a:chExt cx="2154238" cy="2184400"/>
          </a:xfrm>
          <a:solidFill>
            <a:srgbClr val="9C0C15"/>
          </a:solidFill>
        </p:grpSpPr>
        <p:sp>
          <p:nvSpPr>
            <p:cNvPr id="72"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65092" b="15294"/>
          <a:stretch>
            <a:fillRect/>
          </a:stretch>
        </p:blipFill>
        <p:spPr>
          <a:xfrm>
            <a:off x="-63501" y="0"/>
            <a:ext cx="4255933" cy="6858000"/>
          </a:xfrm>
          <a:prstGeom prst="rect">
            <a:avLst/>
          </a:prstGeom>
        </p:spPr>
      </p:pic>
      <p:sp>
        <p:nvSpPr>
          <p:cNvPr id="8" name="矩形 7"/>
          <p:cNvSpPr/>
          <p:nvPr userDrawn="1"/>
        </p:nvSpPr>
        <p:spPr>
          <a:xfrm>
            <a:off x="-1" y="0"/>
            <a:ext cx="3995879" cy="68580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stretch>
            <a:fillRect/>
          </a:stretch>
        </p:blipFill>
        <p:spPr>
          <a:xfrm>
            <a:off x="355691" y="-82146"/>
            <a:ext cx="3853006" cy="3700593"/>
          </a:xfrm>
          <a:prstGeom prst="rect">
            <a:avLst/>
          </a:prstGeom>
        </p:spPr>
      </p:pic>
      <p:sp>
        <p:nvSpPr>
          <p:cNvPr id="70" name="文本框 69"/>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71" name="组合 70"/>
          <p:cNvGrpSpPr/>
          <p:nvPr userDrawn="1"/>
        </p:nvGrpSpPr>
        <p:grpSpPr>
          <a:xfrm>
            <a:off x="10560231" y="428430"/>
            <a:ext cx="375782" cy="381044"/>
            <a:chOff x="2571750" y="2347913"/>
            <a:chExt cx="2154238" cy="2184400"/>
          </a:xfrm>
          <a:solidFill>
            <a:srgbClr val="9C0C15"/>
          </a:solidFill>
        </p:grpSpPr>
        <p:sp>
          <p:nvSpPr>
            <p:cNvPr id="72"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2"/>
          <p:cNvCxnSpPr/>
          <p:nvPr userDrawn="1"/>
        </p:nvCxnSpPr>
        <p:spPr>
          <a:xfrm>
            <a:off x="-624114" y="4905830"/>
            <a:ext cx="13948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4" t="33462" r="1274" b="30750"/>
          <a:stretch>
            <a:fillRect/>
          </a:stretch>
        </p:blipFill>
        <p:spPr>
          <a:xfrm>
            <a:off x="0" y="1847850"/>
            <a:ext cx="12192000" cy="2990850"/>
          </a:xfrm>
          <a:prstGeom prst="rect">
            <a:avLst/>
          </a:prstGeom>
        </p:spPr>
      </p:pic>
      <p:pic>
        <p:nvPicPr>
          <p:cNvPr id="48" name="图片 47"/>
          <p:cNvPicPr>
            <a:picLocks noChangeAspect="1"/>
          </p:cNvPicPr>
          <p:nvPr userDrawn="1"/>
        </p:nvPicPr>
        <p:blipFill rotWithShape="1">
          <a:blip r:embed="rId3" cstate="print">
            <a:extLst>
              <a:ext uri="{28A0092B-C50C-407E-A947-70E740481C1C}">
                <a14:useLocalDpi xmlns:a14="http://schemas.microsoft.com/office/drawing/2010/main" val="0"/>
              </a:ext>
            </a:extLst>
          </a:blip>
          <a:srcRect t="46086" b="17049"/>
          <a:stretch>
            <a:fillRect/>
          </a:stretch>
        </p:blipFill>
        <p:spPr>
          <a:xfrm>
            <a:off x="0" y="1878540"/>
            <a:ext cx="12192000" cy="2997201"/>
          </a:xfrm>
          <a:prstGeom prst="rect">
            <a:avLst/>
          </a:prstGeom>
        </p:spPr>
      </p:pic>
      <p:sp>
        <p:nvSpPr>
          <p:cNvPr id="49" name="矩形 48"/>
          <p:cNvSpPr/>
          <p:nvPr userDrawn="1"/>
        </p:nvSpPr>
        <p:spPr>
          <a:xfrm>
            <a:off x="0" y="1829470"/>
            <a:ext cx="12192000" cy="3046271"/>
          </a:xfrm>
          <a:prstGeom prst="rect">
            <a:avLst/>
          </a:prstGeom>
          <a:solidFill>
            <a:schemeClr val="tx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占位符 50"/>
          <p:cNvSpPr>
            <a:spLocks noGrp="1"/>
          </p:cNvSpPr>
          <p:nvPr>
            <p:ph type="body" sz="quarter" idx="10" hasCustomPrompt="1"/>
          </p:nvPr>
        </p:nvSpPr>
        <p:spPr>
          <a:xfrm>
            <a:off x="-10706" y="2689225"/>
            <a:ext cx="12202706" cy="1181100"/>
          </a:xfrm>
          <a:prstGeom prst="rect">
            <a:avLst/>
          </a:prstGeom>
        </p:spPr>
        <p:txBody>
          <a:bodyPr/>
          <a:lstStyle>
            <a:lvl1pPr marL="0" indent="0" algn="ctr">
              <a:buNone/>
              <a:defRPr sz="8000" b="1">
                <a:solidFill>
                  <a:schemeClr val="bg1"/>
                </a:solidFill>
                <a:latin typeface="微软雅黑" panose="020B0503020204020204" pitchFamily="34" charset="-122"/>
                <a:ea typeface="微软雅黑" panose="020B0503020204020204" pitchFamily="34" charset="-122"/>
              </a:defRPr>
            </a:lvl1pPr>
            <a:lvl2pPr>
              <a:defRPr sz="4400" b="1">
                <a:solidFill>
                  <a:schemeClr val="bg1"/>
                </a:solidFill>
                <a:latin typeface="微软雅黑" panose="020B0503020204020204" pitchFamily="34" charset="-122"/>
                <a:ea typeface="微软雅黑" panose="020B0503020204020204" pitchFamily="34" charset="-122"/>
              </a:defRPr>
            </a:lvl2pPr>
            <a:lvl3pPr>
              <a:defRPr sz="4000" b="1">
                <a:solidFill>
                  <a:schemeClr val="bg1"/>
                </a:solidFill>
                <a:latin typeface="微软雅黑" panose="020B0503020204020204" pitchFamily="34" charset="-122"/>
                <a:ea typeface="微软雅黑" panose="020B0503020204020204" pitchFamily="34" charset="-122"/>
              </a:defRPr>
            </a:lvl3pPr>
            <a:lvl4pPr>
              <a:defRPr sz="3600" b="1">
                <a:solidFill>
                  <a:schemeClr val="bg1"/>
                </a:solidFill>
                <a:latin typeface="微软雅黑" panose="020B0503020204020204" pitchFamily="34" charset="-122"/>
                <a:ea typeface="微软雅黑" panose="020B0503020204020204" pitchFamily="34" charset="-122"/>
              </a:defRPr>
            </a:lvl4pPr>
            <a:lvl5pPr>
              <a:defRPr sz="3600" b="1">
                <a:solidFill>
                  <a:schemeClr val="bg1"/>
                </a:solidFill>
                <a:latin typeface="微软雅黑" panose="020B0503020204020204" pitchFamily="34" charset="-122"/>
                <a:ea typeface="微软雅黑" panose="020B0503020204020204" pitchFamily="34" charset="-122"/>
              </a:defRPr>
            </a:lvl5pPr>
          </a:lstStyle>
          <a:p>
            <a:pPr lvl="0"/>
            <a:r>
              <a:rPr lang="zh-CN" altLang="en-US" dirty="0"/>
              <a:t>这里输入章节标题</a:t>
            </a:r>
          </a:p>
        </p:txBody>
      </p:sp>
      <p:sp>
        <p:nvSpPr>
          <p:cNvPr id="112" name="文本框 111"/>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113" name="组合 112"/>
          <p:cNvGrpSpPr/>
          <p:nvPr userDrawn="1"/>
        </p:nvGrpSpPr>
        <p:grpSpPr>
          <a:xfrm>
            <a:off x="10560231" y="428430"/>
            <a:ext cx="375782" cy="381044"/>
            <a:chOff x="2571750" y="2347913"/>
            <a:chExt cx="2154238" cy="2184400"/>
          </a:xfrm>
          <a:solidFill>
            <a:srgbClr val="9C0C15"/>
          </a:solidFill>
        </p:grpSpPr>
        <p:sp>
          <p:nvSpPr>
            <p:cNvPr id="114"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20240"/>
            <a:ext cx="375782" cy="381044"/>
            <a:chOff x="2571750" y="2347913"/>
            <a:chExt cx="2154238" cy="2184400"/>
          </a:xfrm>
          <a:solidFill>
            <a:srgbClr val="9C0C15"/>
          </a:solidFill>
        </p:grpSpPr>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userDrawn="1"/>
        </p:nvSpPr>
        <p:spPr>
          <a:xfrm>
            <a:off x="10616045" y="518973"/>
            <a:ext cx="750526" cy="369332"/>
          </a:xfrm>
          <a:prstGeom prst="rect">
            <a:avLst/>
          </a:prstGeom>
          <a:noFill/>
        </p:spPr>
        <p:txBody>
          <a:bodyPr wrap="none" rtlCol="0">
            <a:spAutoFit/>
          </a:bodyPr>
          <a:lstStyle/>
          <a:p>
            <a:r>
              <a:rPr lang="en-US" altLang="zh-CN" sz="1800" b="1" dirty="0"/>
              <a:t>AEAP</a:t>
            </a:r>
            <a:endParaRPr lang="zh-CN" altLang="en-US" sz="1800" b="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12763"/>
            <a:ext cx="1239777" cy="388521"/>
            <a:chOff x="2571750" y="2305050"/>
            <a:chExt cx="7107238" cy="2227263"/>
          </a:xfrm>
          <a:solidFill>
            <a:srgbClr val="9C0C15"/>
          </a:solidFill>
        </p:grpSpPr>
        <p:sp>
          <p:nvSpPr>
            <p:cNvPr id="75"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4" name="矩形 63"/>
          <p:cNvSpPr/>
          <p:nvPr userDrawn="1"/>
        </p:nvSpPr>
        <p:spPr>
          <a:xfrm>
            <a:off x="482600" y="1638109"/>
            <a:ext cx="7366000" cy="38891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F7F7F"/>
              </a:solidFill>
              <a:effectLst/>
              <a:uLnTx/>
              <a:uFillTx/>
              <a:latin typeface="等线" panose="02010600030101010101" charset="-122"/>
              <a:ea typeface="等线" panose="02010600030101010101" charset="-122"/>
              <a:cs typeface="+mn-cs"/>
            </a:endParaRPr>
          </a:p>
        </p:txBody>
      </p:sp>
      <p:sp>
        <p:nvSpPr>
          <p:cNvPr id="71" name="图片占位符 70"/>
          <p:cNvSpPr>
            <a:spLocks noGrp="1"/>
          </p:cNvSpPr>
          <p:nvPr>
            <p:ph type="pic" sz="quarter" idx="10"/>
          </p:nvPr>
        </p:nvSpPr>
        <p:spPr>
          <a:xfrm>
            <a:off x="7848600" y="1637847"/>
            <a:ext cx="3733800" cy="3889170"/>
          </a:xfrm>
          <a:custGeom>
            <a:avLst/>
            <a:gdLst>
              <a:gd name="connsiteX0" fmla="*/ 0 w 3733800"/>
              <a:gd name="connsiteY0" fmla="*/ 0 h 3889170"/>
              <a:gd name="connsiteX1" fmla="*/ 3733800 w 3733800"/>
              <a:gd name="connsiteY1" fmla="*/ 0 h 3889170"/>
              <a:gd name="connsiteX2" fmla="*/ 3733800 w 3733800"/>
              <a:gd name="connsiteY2" fmla="*/ 3889170 h 3889170"/>
              <a:gd name="connsiteX3" fmla="*/ 0 w 3733800"/>
              <a:gd name="connsiteY3" fmla="*/ 3889170 h 3889170"/>
            </a:gdLst>
            <a:ahLst/>
            <a:cxnLst>
              <a:cxn ang="0">
                <a:pos x="connsiteX0" y="connsiteY0"/>
              </a:cxn>
              <a:cxn ang="0">
                <a:pos x="connsiteX1" y="connsiteY1"/>
              </a:cxn>
              <a:cxn ang="0">
                <a:pos x="connsiteX2" y="connsiteY2"/>
              </a:cxn>
              <a:cxn ang="0">
                <a:pos x="connsiteX3" y="connsiteY3"/>
              </a:cxn>
            </a:cxnLst>
            <a:rect l="l" t="t" r="r" b="b"/>
            <a:pathLst>
              <a:path w="3733800" h="3889170">
                <a:moveTo>
                  <a:pt x="0" y="0"/>
                </a:moveTo>
                <a:lnTo>
                  <a:pt x="3733800" y="0"/>
                </a:lnTo>
                <a:lnTo>
                  <a:pt x="3733800" y="3889170"/>
                </a:lnTo>
                <a:lnTo>
                  <a:pt x="0" y="3889170"/>
                </a:lnTo>
                <a:close/>
              </a:path>
            </a:pathLst>
          </a:custGeom>
        </p:spPr>
        <p:txBody>
          <a:bodyPr wrap="square">
            <a:noAutofit/>
          </a:bodyPr>
          <a:lstStyle/>
          <a:p>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文本占位符 2"/>
          <p:cNvSpPr>
            <a:spLocks noGrp="1"/>
          </p:cNvSpPr>
          <p:nvPr>
            <p:ph type="body" sz="quarter" idx="10" hasCustomPrompt="1"/>
          </p:nvPr>
        </p:nvSpPr>
        <p:spPr>
          <a:xfrm>
            <a:off x="1" y="659999"/>
            <a:ext cx="12192000" cy="441325"/>
          </a:xfrm>
          <a:prstGeom prst="rect">
            <a:avLst/>
          </a:prstGeom>
        </p:spPr>
        <p:txBody>
          <a:bodyPr/>
          <a:lstStyle>
            <a:lvl1pPr marL="0" indent="0" algn="ctr">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cxnSp>
        <p:nvCxnSpPr>
          <p:cNvPr id="3" name="直接连接符 2"/>
          <p:cNvCxnSpPr/>
          <p:nvPr userDrawn="1"/>
        </p:nvCxnSpPr>
        <p:spPr>
          <a:xfrm>
            <a:off x="5530850" y="1233817"/>
            <a:ext cx="1130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userDrawn="1"/>
        </p:nvGrpSpPr>
        <p:grpSpPr>
          <a:xfrm>
            <a:off x="11320342" y="336984"/>
            <a:ext cx="375782" cy="381044"/>
            <a:chOff x="2571750" y="2347913"/>
            <a:chExt cx="2154238" cy="2184400"/>
          </a:xfrm>
          <a:solidFill>
            <a:srgbClr val="9C0C15"/>
          </a:solidFill>
        </p:grpSpPr>
        <p:sp>
          <p:nvSpPr>
            <p:cNvPr id="68"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69" name="矩形 68"/>
          <p:cNvSpPr/>
          <p:nvPr userDrawn="1"/>
        </p:nvSpPr>
        <p:spPr>
          <a:xfrm>
            <a:off x="0" y="6667501"/>
            <a:ext cx="12192000" cy="19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userDrawn="1"/>
        </p:nvCxnSpPr>
        <p:spPr>
          <a:xfrm>
            <a:off x="-825500" y="6629400"/>
            <a:ext cx="13385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65" name="组合 64"/>
          <p:cNvGrpSpPr/>
          <p:nvPr userDrawn="1"/>
        </p:nvGrpSpPr>
        <p:grpSpPr>
          <a:xfrm>
            <a:off x="10560231" y="428430"/>
            <a:ext cx="375782" cy="381044"/>
            <a:chOff x="2571750" y="2347913"/>
            <a:chExt cx="2154238" cy="2184400"/>
          </a:xfrm>
          <a:solidFill>
            <a:srgbClr val="9C0C15"/>
          </a:solidFill>
        </p:grpSpPr>
        <p:sp>
          <p:nvSpPr>
            <p:cNvPr id="66"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69" name="矩形 68"/>
          <p:cNvSpPr/>
          <p:nvPr userDrawn="1"/>
        </p:nvSpPr>
        <p:spPr>
          <a:xfrm>
            <a:off x="0" y="6604001"/>
            <a:ext cx="121920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userDrawn="1"/>
        </p:nvGrpSpPr>
        <p:grpSpPr>
          <a:xfrm>
            <a:off x="242426" y="663990"/>
            <a:ext cx="434926" cy="434926"/>
            <a:chOff x="226124" y="563587"/>
            <a:chExt cx="434926" cy="434926"/>
          </a:xfrm>
        </p:grpSpPr>
        <p:sp>
          <p:nvSpPr>
            <p:cNvPr id="71" name="椭圆 70"/>
            <p:cNvSpPr/>
            <p:nvPr/>
          </p:nvSpPr>
          <p:spPr bwMode="auto">
            <a:xfrm>
              <a:off x="226124" y="563587"/>
              <a:ext cx="434926" cy="434926"/>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72" name="Freeform 5"/>
            <p:cNvSpPr>
              <a:spLocks noEditPoints="1"/>
            </p:cNvSpPr>
            <p:nvPr userDrawn="1"/>
          </p:nvSpPr>
          <p:spPr bwMode="auto">
            <a:xfrm>
              <a:off x="285312" y="713677"/>
              <a:ext cx="316550" cy="192863"/>
            </a:xfrm>
            <a:custGeom>
              <a:avLst/>
              <a:gdLst>
                <a:gd name="T0" fmla="*/ 0 w 353"/>
                <a:gd name="T1" fmla="*/ 0 h 214"/>
                <a:gd name="T2" fmla="*/ 340 w 353"/>
                <a:gd name="T3" fmla="*/ 0 h 214"/>
                <a:gd name="T4" fmla="*/ 340 w 353"/>
                <a:gd name="T5" fmla="*/ 14 h 214"/>
                <a:gd name="T6" fmla="*/ 340 w 353"/>
                <a:gd name="T7" fmla="*/ 41 h 214"/>
                <a:gd name="T8" fmla="*/ 340 w 353"/>
                <a:gd name="T9" fmla="*/ 115 h 214"/>
                <a:gd name="T10" fmla="*/ 349 w 353"/>
                <a:gd name="T11" fmla="*/ 130 h 214"/>
                <a:gd name="T12" fmla="*/ 344 w 353"/>
                <a:gd name="T13" fmla="*/ 142 h 214"/>
                <a:gd name="T14" fmla="*/ 353 w 353"/>
                <a:gd name="T15" fmla="*/ 198 h 214"/>
                <a:gd name="T16" fmla="*/ 329 w 353"/>
                <a:gd name="T17" fmla="*/ 198 h 214"/>
                <a:gd name="T18" fmla="*/ 325 w 353"/>
                <a:gd name="T19" fmla="*/ 177 h 214"/>
                <a:gd name="T20" fmla="*/ 319 w 353"/>
                <a:gd name="T21" fmla="*/ 198 h 214"/>
                <a:gd name="T22" fmla="*/ 313 w 353"/>
                <a:gd name="T23" fmla="*/ 198 h 214"/>
                <a:gd name="T24" fmla="*/ 321 w 353"/>
                <a:gd name="T25" fmla="*/ 142 h 214"/>
                <a:gd name="T26" fmla="*/ 316 w 353"/>
                <a:gd name="T27" fmla="*/ 130 h 214"/>
                <a:gd name="T28" fmla="*/ 325 w 353"/>
                <a:gd name="T29" fmla="*/ 115 h 214"/>
                <a:gd name="T30" fmla="*/ 325 w 353"/>
                <a:gd name="T31" fmla="*/ 41 h 214"/>
                <a:gd name="T32" fmla="*/ 0 w 353"/>
                <a:gd name="T33" fmla="*/ 41 h 214"/>
                <a:gd name="T34" fmla="*/ 0 w 353"/>
                <a:gd name="T35" fmla="*/ 0 h 214"/>
                <a:gd name="T36" fmla="*/ 49 w 353"/>
                <a:gd name="T37" fmla="*/ 66 h 214"/>
                <a:gd name="T38" fmla="*/ 48 w 353"/>
                <a:gd name="T39" fmla="*/ 180 h 214"/>
                <a:gd name="T40" fmla="*/ 175 w 353"/>
                <a:gd name="T41" fmla="*/ 214 h 214"/>
                <a:gd name="T42" fmla="*/ 299 w 353"/>
                <a:gd name="T43" fmla="*/ 180 h 214"/>
                <a:gd name="T44" fmla="*/ 299 w 353"/>
                <a:gd name="T45" fmla="*/ 66 h 214"/>
                <a:gd name="T46" fmla="*/ 49 w 353"/>
                <a:gd name="T47" fmla="*/ 6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 h="214">
                  <a:moveTo>
                    <a:pt x="0" y="0"/>
                  </a:moveTo>
                  <a:cubicBezTo>
                    <a:pt x="340" y="0"/>
                    <a:pt x="340" y="0"/>
                    <a:pt x="340" y="0"/>
                  </a:cubicBezTo>
                  <a:cubicBezTo>
                    <a:pt x="340" y="14"/>
                    <a:pt x="340" y="14"/>
                    <a:pt x="340" y="14"/>
                  </a:cubicBezTo>
                  <a:cubicBezTo>
                    <a:pt x="340" y="41"/>
                    <a:pt x="340" y="41"/>
                    <a:pt x="340" y="41"/>
                  </a:cubicBezTo>
                  <a:cubicBezTo>
                    <a:pt x="340" y="115"/>
                    <a:pt x="340" y="115"/>
                    <a:pt x="340" y="115"/>
                  </a:cubicBezTo>
                  <a:cubicBezTo>
                    <a:pt x="345" y="118"/>
                    <a:pt x="349" y="123"/>
                    <a:pt x="349" y="130"/>
                  </a:cubicBezTo>
                  <a:cubicBezTo>
                    <a:pt x="349" y="135"/>
                    <a:pt x="347" y="139"/>
                    <a:pt x="344" y="142"/>
                  </a:cubicBezTo>
                  <a:cubicBezTo>
                    <a:pt x="353" y="198"/>
                    <a:pt x="353" y="198"/>
                    <a:pt x="353" y="198"/>
                  </a:cubicBezTo>
                  <a:cubicBezTo>
                    <a:pt x="329" y="198"/>
                    <a:pt x="329" y="198"/>
                    <a:pt x="329" y="198"/>
                  </a:cubicBezTo>
                  <a:cubicBezTo>
                    <a:pt x="325" y="177"/>
                    <a:pt x="325" y="177"/>
                    <a:pt x="325" y="177"/>
                  </a:cubicBezTo>
                  <a:cubicBezTo>
                    <a:pt x="319" y="198"/>
                    <a:pt x="319" y="198"/>
                    <a:pt x="319" y="198"/>
                  </a:cubicBezTo>
                  <a:cubicBezTo>
                    <a:pt x="313" y="198"/>
                    <a:pt x="313" y="198"/>
                    <a:pt x="313" y="198"/>
                  </a:cubicBezTo>
                  <a:cubicBezTo>
                    <a:pt x="321" y="142"/>
                    <a:pt x="321" y="142"/>
                    <a:pt x="321" y="142"/>
                  </a:cubicBezTo>
                  <a:cubicBezTo>
                    <a:pt x="318" y="139"/>
                    <a:pt x="316" y="135"/>
                    <a:pt x="316" y="130"/>
                  </a:cubicBezTo>
                  <a:cubicBezTo>
                    <a:pt x="316" y="123"/>
                    <a:pt x="320" y="118"/>
                    <a:pt x="325" y="115"/>
                  </a:cubicBezTo>
                  <a:cubicBezTo>
                    <a:pt x="325" y="41"/>
                    <a:pt x="325" y="41"/>
                    <a:pt x="325" y="41"/>
                  </a:cubicBezTo>
                  <a:cubicBezTo>
                    <a:pt x="0" y="41"/>
                    <a:pt x="0" y="41"/>
                    <a:pt x="0" y="41"/>
                  </a:cubicBezTo>
                  <a:cubicBezTo>
                    <a:pt x="0" y="0"/>
                    <a:pt x="0" y="0"/>
                    <a:pt x="0" y="0"/>
                  </a:cubicBezTo>
                  <a:close/>
                  <a:moveTo>
                    <a:pt x="49" y="66"/>
                  </a:moveTo>
                  <a:cubicBezTo>
                    <a:pt x="48" y="180"/>
                    <a:pt x="48" y="180"/>
                    <a:pt x="48" y="180"/>
                  </a:cubicBezTo>
                  <a:cubicBezTo>
                    <a:pt x="98" y="179"/>
                    <a:pt x="138" y="194"/>
                    <a:pt x="175" y="214"/>
                  </a:cubicBezTo>
                  <a:cubicBezTo>
                    <a:pt x="206" y="191"/>
                    <a:pt x="246" y="178"/>
                    <a:pt x="299" y="180"/>
                  </a:cubicBezTo>
                  <a:cubicBezTo>
                    <a:pt x="299" y="142"/>
                    <a:pt x="299" y="104"/>
                    <a:pt x="299" y="66"/>
                  </a:cubicBezTo>
                  <a:lnTo>
                    <a:pt x="49" y="6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 name="文本占位符 2"/>
          <p:cNvSpPr>
            <a:spLocks noGrp="1"/>
          </p:cNvSpPr>
          <p:nvPr>
            <p:ph type="body" sz="quarter" idx="10" hasCustomPrompt="1"/>
          </p:nvPr>
        </p:nvSpPr>
        <p:spPr>
          <a:xfrm>
            <a:off x="689712" y="657333"/>
            <a:ext cx="8656269" cy="441325"/>
          </a:xfrm>
          <a:prstGeom prst="rect">
            <a:avLst/>
          </a:prstGeom>
        </p:spPr>
        <p:txBody>
          <a:bodyPr/>
          <a:lstStyle>
            <a:lvl1pPr marL="0" indent="0">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sp>
        <p:nvSpPr>
          <p:cNvPr id="73" name="文本占位符 2"/>
          <p:cNvSpPr>
            <a:spLocks noGrp="1"/>
          </p:cNvSpPr>
          <p:nvPr>
            <p:ph type="body" sz="quarter" idx="11" hasCustomPrompt="1"/>
          </p:nvPr>
        </p:nvSpPr>
        <p:spPr>
          <a:xfrm>
            <a:off x="689712" y="1203433"/>
            <a:ext cx="8656269" cy="441325"/>
          </a:xfrm>
          <a:prstGeom prst="rect">
            <a:avLst/>
          </a:prstGeom>
        </p:spPr>
        <p:txBody>
          <a:bodyPr/>
          <a:lstStyle>
            <a:lvl1pPr marL="0" indent="0">
              <a:buNone/>
              <a:defRPr sz="2400" b="0">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grpSp>
        <p:nvGrpSpPr>
          <p:cNvPr id="74" name="组合 73"/>
          <p:cNvGrpSpPr/>
          <p:nvPr userDrawn="1"/>
        </p:nvGrpSpPr>
        <p:grpSpPr>
          <a:xfrm>
            <a:off x="11240170" y="330679"/>
            <a:ext cx="375782" cy="381044"/>
            <a:chOff x="2571750" y="2347913"/>
            <a:chExt cx="2154238" cy="2184400"/>
          </a:xfrm>
          <a:solidFill>
            <a:srgbClr val="9C0C15"/>
          </a:solidFill>
        </p:grpSpPr>
        <p:sp>
          <p:nvSpPr>
            <p:cNvPr id="75"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2023/4/6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2023/4/6</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2023/4/6</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2023/4/6</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2"/>
          <p:cNvCxnSpPr/>
          <p:nvPr userDrawn="1"/>
        </p:nvCxnSpPr>
        <p:spPr>
          <a:xfrm>
            <a:off x="-624114" y="4905830"/>
            <a:ext cx="13948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4" t="33462" r="1274" b="30750"/>
          <a:stretch>
            <a:fillRect/>
          </a:stretch>
        </p:blipFill>
        <p:spPr>
          <a:xfrm>
            <a:off x="0" y="1847850"/>
            <a:ext cx="12192000" cy="2990850"/>
          </a:xfrm>
          <a:prstGeom prst="rect">
            <a:avLst/>
          </a:prstGeom>
        </p:spPr>
      </p:pic>
      <p:pic>
        <p:nvPicPr>
          <p:cNvPr id="48" name="图片 47"/>
          <p:cNvPicPr>
            <a:picLocks noChangeAspect="1"/>
          </p:cNvPicPr>
          <p:nvPr userDrawn="1"/>
        </p:nvPicPr>
        <p:blipFill rotWithShape="1">
          <a:blip r:embed="rId3" cstate="print">
            <a:extLst>
              <a:ext uri="{28A0092B-C50C-407E-A947-70E740481C1C}">
                <a14:useLocalDpi xmlns:a14="http://schemas.microsoft.com/office/drawing/2010/main" val="0"/>
              </a:ext>
            </a:extLst>
          </a:blip>
          <a:srcRect t="46086" b="17049"/>
          <a:stretch>
            <a:fillRect/>
          </a:stretch>
        </p:blipFill>
        <p:spPr>
          <a:xfrm>
            <a:off x="0" y="1878540"/>
            <a:ext cx="12192000" cy="2997201"/>
          </a:xfrm>
          <a:prstGeom prst="rect">
            <a:avLst/>
          </a:prstGeom>
        </p:spPr>
      </p:pic>
      <p:sp>
        <p:nvSpPr>
          <p:cNvPr id="49" name="矩形 48"/>
          <p:cNvSpPr/>
          <p:nvPr userDrawn="1"/>
        </p:nvSpPr>
        <p:spPr>
          <a:xfrm>
            <a:off x="0" y="1829470"/>
            <a:ext cx="12192000" cy="3046271"/>
          </a:xfrm>
          <a:prstGeom prst="rect">
            <a:avLst/>
          </a:prstGeom>
          <a:solidFill>
            <a:schemeClr val="tx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占位符 50"/>
          <p:cNvSpPr>
            <a:spLocks noGrp="1"/>
          </p:cNvSpPr>
          <p:nvPr>
            <p:ph type="body" sz="quarter" idx="10" hasCustomPrompt="1"/>
          </p:nvPr>
        </p:nvSpPr>
        <p:spPr>
          <a:xfrm>
            <a:off x="-10706" y="2689225"/>
            <a:ext cx="12202706" cy="1181100"/>
          </a:xfrm>
          <a:prstGeom prst="rect">
            <a:avLst/>
          </a:prstGeom>
        </p:spPr>
        <p:txBody>
          <a:bodyPr/>
          <a:lstStyle>
            <a:lvl1pPr marL="0" indent="0" algn="ctr">
              <a:buNone/>
              <a:defRPr sz="8000" b="1">
                <a:solidFill>
                  <a:schemeClr val="bg1"/>
                </a:solidFill>
                <a:latin typeface="微软雅黑" panose="020B0503020204020204" pitchFamily="34" charset="-122"/>
                <a:ea typeface="微软雅黑" panose="020B0503020204020204" pitchFamily="34" charset="-122"/>
              </a:defRPr>
            </a:lvl1pPr>
            <a:lvl2pPr>
              <a:defRPr sz="4400" b="1">
                <a:solidFill>
                  <a:schemeClr val="bg1"/>
                </a:solidFill>
                <a:latin typeface="微软雅黑" panose="020B0503020204020204" pitchFamily="34" charset="-122"/>
                <a:ea typeface="微软雅黑" panose="020B0503020204020204" pitchFamily="34" charset="-122"/>
              </a:defRPr>
            </a:lvl2pPr>
            <a:lvl3pPr>
              <a:defRPr sz="4000" b="1">
                <a:solidFill>
                  <a:schemeClr val="bg1"/>
                </a:solidFill>
                <a:latin typeface="微软雅黑" panose="020B0503020204020204" pitchFamily="34" charset="-122"/>
                <a:ea typeface="微软雅黑" panose="020B0503020204020204" pitchFamily="34" charset="-122"/>
              </a:defRPr>
            </a:lvl3pPr>
            <a:lvl4pPr>
              <a:defRPr sz="3600" b="1">
                <a:solidFill>
                  <a:schemeClr val="bg1"/>
                </a:solidFill>
                <a:latin typeface="微软雅黑" panose="020B0503020204020204" pitchFamily="34" charset="-122"/>
                <a:ea typeface="微软雅黑" panose="020B0503020204020204" pitchFamily="34" charset="-122"/>
              </a:defRPr>
            </a:lvl4pPr>
            <a:lvl5pPr>
              <a:defRPr sz="3600" b="1">
                <a:solidFill>
                  <a:schemeClr val="bg1"/>
                </a:solidFill>
                <a:latin typeface="微软雅黑" panose="020B0503020204020204" pitchFamily="34" charset="-122"/>
                <a:ea typeface="微软雅黑" panose="020B0503020204020204" pitchFamily="34" charset="-122"/>
              </a:defRPr>
            </a:lvl5pPr>
          </a:lstStyle>
          <a:p>
            <a:pPr lvl="0"/>
            <a:r>
              <a:rPr lang="zh-CN" altLang="en-US" dirty="0"/>
              <a:t>这里输入章节标题</a:t>
            </a:r>
          </a:p>
        </p:txBody>
      </p:sp>
      <p:sp>
        <p:nvSpPr>
          <p:cNvPr id="112" name="文本框 111"/>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113" name="组合 112"/>
          <p:cNvGrpSpPr/>
          <p:nvPr userDrawn="1"/>
        </p:nvGrpSpPr>
        <p:grpSpPr>
          <a:xfrm>
            <a:off x="10560231" y="428430"/>
            <a:ext cx="375782" cy="381044"/>
            <a:chOff x="2571750" y="2347913"/>
            <a:chExt cx="2154238" cy="2184400"/>
          </a:xfrm>
          <a:solidFill>
            <a:srgbClr val="9C0C15"/>
          </a:solidFill>
        </p:grpSpPr>
        <p:sp>
          <p:nvSpPr>
            <p:cNvPr id="114"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2023/4/6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2023/4/6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2023/4/6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2023/4/6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20240"/>
            <a:ext cx="375782" cy="381044"/>
            <a:chOff x="2571750" y="2347913"/>
            <a:chExt cx="2154238" cy="2184400"/>
          </a:xfrm>
          <a:solidFill>
            <a:srgbClr val="9C0C15"/>
          </a:solidFill>
        </p:grpSpPr>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userDrawn="1"/>
        </p:nvSpPr>
        <p:spPr>
          <a:xfrm>
            <a:off x="10616045" y="518973"/>
            <a:ext cx="750526" cy="369332"/>
          </a:xfrm>
          <a:prstGeom prst="rect">
            <a:avLst/>
          </a:prstGeom>
          <a:noFill/>
        </p:spPr>
        <p:txBody>
          <a:bodyPr wrap="none" rtlCol="0">
            <a:spAutoFit/>
          </a:bodyPr>
          <a:lstStyle/>
          <a:p>
            <a:r>
              <a:rPr lang="en-US" altLang="zh-CN" sz="1800" b="1" dirty="0"/>
              <a:t>AEAP</a:t>
            </a:r>
            <a:endParaRPr lang="zh-CN" altLang="en-US" sz="1800" b="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12763"/>
            <a:ext cx="1239777" cy="388521"/>
            <a:chOff x="2571750" y="2305050"/>
            <a:chExt cx="7107238" cy="2227263"/>
          </a:xfrm>
          <a:solidFill>
            <a:srgbClr val="9C0C15"/>
          </a:solidFill>
        </p:grpSpPr>
        <p:sp>
          <p:nvSpPr>
            <p:cNvPr id="75"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4" name="矩形 63"/>
          <p:cNvSpPr/>
          <p:nvPr userDrawn="1"/>
        </p:nvSpPr>
        <p:spPr>
          <a:xfrm>
            <a:off x="482600" y="1638109"/>
            <a:ext cx="7366000" cy="38891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F7F7F"/>
              </a:solidFill>
              <a:effectLst/>
              <a:uLnTx/>
              <a:uFillTx/>
              <a:latin typeface="等线" panose="02010600030101010101" charset="-122"/>
              <a:ea typeface="等线" panose="02010600030101010101" charset="-122"/>
              <a:cs typeface="+mn-cs"/>
            </a:endParaRPr>
          </a:p>
        </p:txBody>
      </p:sp>
      <p:sp>
        <p:nvSpPr>
          <p:cNvPr id="71" name="图片占位符 70"/>
          <p:cNvSpPr>
            <a:spLocks noGrp="1"/>
          </p:cNvSpPr>
          <p:nvPr>
            <p:ph type="pic" sz="quarter" idx="10"/>
          </p:nvPr>
        </p:nvSpPr>
        <p:spPr>
          <a:xfrm>
            <a:off x="7848600" y="1637847"/>
            <a:ext cx="3733800" cy="3889170"/>
          </a:xfrm>
          <a:custGeom>
            <a:avLst/>
            <a:gdLst>
              <a:gd name="connsiteX0" fmla="*/ 0 w 3733800"/>
              <a:gd name="connsiteY0" fmla="*/ 0 h 3889170"/>
              <a:gd name="connsiteX1" fmla="*/ 3733800 w 3733800"/>
              <a:gd name="connsiteY1" fmla="*/ 0 h 3889170"/>
              <a:gd name="connsiteX2" fmla="*/ 3733800 w 3733800"/>
              <a:gd name="connsiteY2" fmla="*/ 3889170 h 3889170"/>
              <a:gd name="connsiteX3" fmla="*/ 0 w 3733800"/>
              <a:gd name="connsiteY3" fmla="*/ 3889170 h 3889170"/>
            </a:gdLst>
            <a:ahLst/>
            <a:cxnLst>
              <a:cxn ang="0">
                <a:pos x="connsiteX0" y="connsiteY0"/>
              </a:cxn>
              <a:cxn ang="0">
                <a:pos x="connsiteX1" y="connsiteY1"/>
              </a:cxn>
              <a:cxn ang="0">
                <a:pos x="connsiteX2" y="connsiteY2"/>
              </a:cxn>
              <a:cxn ang="0">
                <a:pos x="connsiteX3" y="connsiteY3"/>
              </a:cxn>
            </a:cxnLst>
            <a:rect l="l" t="t" r="r" b="b"/>
            <a:pathLst>
              <a:path w="3733800" h="3889170">
                <a:moveTo>
                  <a:pt x="0" y="0"/>
                </a:moveTo>
                <a:lnTo>
                  <a:pt x="3733800" y="0"/>
                </a:lnTo>
                <a:lnTo>
                  <a:pt x="3733800" y="3889170"/>
                </a:lnTo>
                <a:lnTo>
                  <a:pt x="0" y="3889170"/>
                </a:ln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文本占位符 2"/>
          <p:cNvSpPr>
            <a:spLocks noGrp="1"/>
          </p:cNvSpPr>
          <p:nvPr>
            <p:ph type="body" sz="quarter" idx="10" hasCustomPrompt="1"/>
          </p:nvPr>
        </p:nvSpPr>
        <p:spPr>
          <a:xfrm>
            <a:off x="1" y="659999"/>
            <a:ext cx="12192000" cy="441325"/>
          </a:xfrm>
          <a:prstGeom prst="rect">
            <a:avLst/>
          </a:prstGeom>
        </p:spPr>
        <p:txBody>
          <a:bodyPr/>
          <a:lstStyle>
            <a:lvl1pPr marL="0" indent="0" algn="ctr">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cxnSp>
        <p:nvCxnSpPr>
          <p:cNvPr id="3" name="直接连接符 2"/>
          <p:cNvCxnSpPr/>
          <p:nvPr userDrawn="1"/>
        </p:nvCxnSpPr>
        <p:spPr>
          <a:xfrm>
            <a:off x="5530850" y="1233817"/>
            <a:ext cx="1130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userDrawn="1"/>
        </p:nvGrpSpPr>
        <p:grpSpPr>
          <a:xfrm>
            <a:off x="11320342" y="336984"/>
            <a:ext cx="375782" cy="381044"/>
            <a:chOff x="2571750" y="2347913"/>
            <a:chExt cx="2154238" cy="2184400"/>
          </a:xfrm>
          <a:solidFill>
            <a:srgbClr val="9C0C15"/>
          </a:solidFill>
        </p:grpSpPr>
        <p:sp>
          <p:nvSpPr>
            <p:cNvPr id="68"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69" name="矩形 68"/>
          <p:cNvSpPr/>
          <p:nvPr userDrawn="1"/>
        </p:nvSpPr>
        <p:spPr>
          <a:xfrm>
            <a:off x="0" y="6667501"/>
            <a:ext cx="12192000" cy="19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userDrawn="1"/>
        </p:nvCxnSpPr>
        <p:spPr>
          <a:xfrm>
            <a:off x="-825500" y="6629400"/>
            <a:ext cx="13385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65" name="组合 64"/>
          <p:cNvGrpSpPr/>
          <p:nvPr userDrawn="1"/>
        </p:nvGrpSpPr>
        <p:grpSpPr>
          <a:xfrm>
            <a:off x="10560231" y="428430"/>
            <a:ext cx="375782" cy="381044"/>
            <a:chOff x="2571750" y="2347913"/>
            <a:chExt cx="2154238" cy="2184400"/>
          </a:xfrm>
          <a:solidFill>
            <a:srgbClr val="9C0C15"/>
          </a:solidFill>
        </p:grpSpPr>
        <p:sp>
          <p:nvSpPr>
            <p:cNvPr id="66"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69" name="矩形 68"/>
          <p:cNvSpPr/>
          <p:nvPr userDrawn="1"/>
        </p:nvSpPr>
        <p:spPr>
          <a:xfrm>
            <a:off x="0" y="6604001"/>
            <a:ext cx="121920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userDrawn="1"/>
        </p:nvGrpSpPr>
        <p:grpSpPr>
          <a:xfrm>
            <a:off x="242426" y="663990"/>
            <a:ext cx="434926" cy="434926"/>
            <a:chOff x="226124" y="563587"/>
            <a:chExt cx="434926" cy="434926"/>
          </a:xfrm>
        </p:grpSpPr>
        <p:sp>
          <p:nvSpPr>
            <p:cNvPr id="71" name="椭圆 70"/>
            <p:cNvSpPr/>
            <p:nvPr/>
          </p:nvSpPr>
          <p:spPr bwMode="auto">
            <a:xfrm>
              <a:off x="226124" y="563587"/>
              <a:ext cx="434926" cy="434926"/>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72" name="Freeform 5"/>
            <p:cNvSpPr>
              <a:spLocks noEditPoints="1"/>
            </p:cNvSpPr>
            <p:nvPr userDrawn="1"/>
          </p:nvSpPr>
          <p:spPr bwMode="auto">
            <a:xfrm>
              <a:off x="285312" y="713677"/>
              <a:ext cx="316550" cy="192863"/>
            </a:xfrm>
            <a:custGeom>
              <a:avLst/>
              <a:gdLst>
                <a:gd name="T0" fmla="*/ 0 w 353"/>
                <a:gd name="T1" fmla="*/ 0 h 214"/>
                <a:gd name="T2" fmla="*/ 340 w 353"/>
                <a:gd name="T3" fmla="*/ 0 h 214"/>
                <a:gd name="T4" fmla="*/ 340 w 353"/>
                <a:gd name="T5" fmla="*/ 14 h 214"/>
                <a:gd name="T6" fmla="*/ 340 w 353"/>
                <a:gd name="T7" fmla="*/ 41 h 214"/>
                <a:gd name="T8" fmla="*/ 340 w 353"/>
                <a:gd name="T9" fmla="*/ 115 h 214"/>
                <a:gd name="T10" fmla="*/ 349 w 353"/>
                <a:gd name="T11" fmla="*/ 130 h 214"/>
                <a:gd name="T12" fmla="*/ 344 w 353"/>
                <a:gd name="T13" fmla="*/ 142 h 214"/>
                <a:gd name="T14" fmla="*/ 353 w 353"/>
                <a:gd name="T15" fmla="*/ 198 h 214"/>
                <a:gd name="T16" fmla="*/ 329 w 353"/>
                <a:gd name="T17" fmla="*/ 198 h 214"/>
                <a:gd name="T18" fmla="*/ 325 w 353"/>
                <a:gd name="T19" fmla="*/ 177 h 214"/>
                <a:gd name="T20" fmla="*/ 319 w 353"/>
                <a:gd name="T21" fmla="*/ 198 h 214"/>
                <a:gd name="T22" fmla="*/ 313 w 353"/>
                <a:gd name="T23" fmla="*/ 198 h 214"/>
                <a:gd name="T24" fmla="*/ 321 w 353"/>
                <a:gd name="T25" fmla="*/ 142 h 214"/>
                <a:gd name="T26" fmla="*/ 316 w 353"/>
                <a:gd name="T27" fmla="*/ 130 h 214"/>
                <a:gd name="T28" fmla="*/ 325 w 353"/>
                <a:gd name="T29" fmla="*/ 115 h 214"/>
                <a:gd name="T30" fmla="*/ 325 w 353"/>
                <a:gd name="T31" fmla="*/ 41 h 214"/>
                <a:gd name="T32" fmla="*/ 0 w 353"/>
                <a:gd name="T33" fmla="*/ 41 h 214"/>
                <a:gd name="T34" fmla="*/ 0 w 353"/>
                <a:gd name="T35" fmla="*/ 0 h 214"/>
                <a:gd name="T36" fmla="*/ 49 w 353"/>
                <a:gd name="T37" fmla="*/ 66 h 214"/>
                <a:gd name="T38" fmla="*/ 48 w 353"/>
                <a:gd name="T39" fmla="*/ 180 h 214"/>
                <a:gd name="T40" fmla="*/ 175 w 353"/>
                <a:gd name="T41" fmla="*/ 214 h 214"/>
                <a:gd name="T42" fmla="*/ 299 w 353"/>
                <a:gd name="T43" fmla="*/ 180 h 214"/>
                <a:gd name="T44" fmla="*/ 299 w 353"/>
                <a:gd name="T45" fmla="*/ 66 h 214"/>
                <a:gd name="T46" fmla="*/ 49 w 353"/>
                <a:gd name="T47" fmla="*/ 6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 h="214">
                  <a:moveTo>
                    <a:pt x="0" y="0"/>
                  </a:moveTo>
                  <a:cubicBezTo>
                    <a:pt x="340" y="0"/>
                    <a:pt x="340" y="0"/>
                    <a:pt x="340" y="0"/>
                  </a:cubicBezTo>
                  <a:cubicBezTo>
                    <a:pt x="340" y="14"/>
                    <a:pt x="340" y="14"/>
                    <a:pt x="340" y="14"/>
                  </a:cubicBezTo>
                  <a:cubicBezTo>
                    <a:pt x="340" y="41"/>
                    <a:pt x="340" y="41"/>
                    <a:pt x="340" y="41"/>
                  </a:cubicBezTo>
                  <a:cubicBezTo>
                    <a:pt x="340" y="115"/>
                    <a:pt x="340" y="115"/>
                    <a:pt x="340" y="115"/>
                  </a:cubicBezTo>
                  <a:cubicBezTo>
                    <a:pt x="345" y="118"/>
                    <a:pt x="349" y="123"/>
                    <a:pt x="349" y="130"/>
                  </a:cubicBezTo>
                  <a:cubicBezTo>
                    <a:pt x="349" y="135"/>
                    <a:pt x="347" y="139"/>
                    <a:pt x="344" y="142"/>
                  </a:cubicBezTo>
                  <a:cubicBezTo>
                    <a:pt x="353" y="198"/>
                    <a:pt x="353" y="198"/>
                    <a:pt x="353" y="198"/>
                  </a:cubicBezTo>
                  <a:cubicBezTo>
                    <a:pt x="329" y="198"/>
                    <a:pt x="329" y="198"/>
                    <a:pt x="329" y="198"/>
                  </a:cubicBezTo>
                  <a:cubicBezTo>
                    <a:pt x="325" y="177"/>
                    <a:pt x="325" y="177"/>
                    <a:pt x="325" y="177"/>
                  </a:cubicBezTo>
                  <a:cubicBezTo>
                    <a:pt x="319" y="198"/>
                    <a:pt x="319" y="198"/>
                    <a:pt x="319" y="198"/>
                  </a:cubicBezTo>
                  <a:cubicBezTo>
                    <a:pt x="313" y="198"/>
                    <a:pt x="313" y="198"/>
                    <a:pt x="313" y="198"/>
                  </a:cubicBezTo>
                  <a:cubicBezTo>
                    <a:pt x="321" y="142"/>
                    <a:pt x="321" y="142"/>
                    <a:pt x="321" y="142"/>
                  </a:cubicBezTo>
                  <a:cubicBezTo>
                    <a:pt x="318" y="139"/>
                    <a:pt x="316" y="135"/>
                    <a:pt x="316" y="130"/>
                  </a:cubicBezTo>
                  <a:cubicBezTo>
                    <a:pt x="316" y="123"/>
                    <a:pt x="320" y="118"/>
                    <a:pt x="325" y="115"/>
                  </a:cubicBezTo>
                  <a:cubicBezTo>
                    <a:pt x="325" y="41"/>
                    <a:pt x="325" y="41"/>
                    <a:pt x="325" y="41"/>
                  </a:cubicBezTo>
                  <a:cubicBezTo>
                    <a:pt x="0" y="41"/>
                    <a:pt x="0" y="41"/>
                    <a:pt x="0" y="41"/>
                  </a:cubicBezTo>
                  <a:cubicBezTo>
                    <a:pt x="0" y="0"/>
                    <a:pt x="0" y="0"/>
                    <a:pt x="0" y="0"/>
                  </a:cubicBezTo>
                  <a:close/>
                  <a:moveTo>
                    <a:pt x="49" y="66"/>
                  </a:moveTo>
                  <a:cubicBezTo>
                    <a:pt x="48" y="180"/>
                    <a:pt x="48" y="180"/>
                    <a:pt x="48" y="180"/>
                  </a:cubicBezTo>
                  <a:cubicBezTo>
                    <a:pt x="98" y="179"/>
                    <a:pt x="138" y="194"/>
                    <a:pt x="175" y="214"/>
                  </a:cubicBezTo>
                  <a:cubicBezTo>
                    <a:pt x="206" y="191"/>
                    <a:pt x="246" y="178"/>
                    <a:pt x="299" y="180"/>
                  </a:cubicBezTo>
                  <a:cubicBezTo>
                    <a:pt x="299" y="142"/>
                    <a:pt x="299" y="104"/>
                    <a:pt x="299" y="66"/>
                  </a:cubicBezTo>
                  <a:lnTo>
                    <a:pt x="49" y="6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 name="文本占位符 2"/>
          <p:cNvSpPr>
            <a:spLocks noGrp="1"/>
          </p:cNvSpPr>
          <p:nvPr>
            <p:ph type="body" sz="quarter" idx="10" hasCustomPrompt="1"/>
          </p:nvPr>
        </p:nvSpPr>
        <p:spPr>
          <a:xfrm>
            <a:off x="689712" y="657333"/>
            <a:ext cx="8656269" cy="441325"/>
          </a:xfrm>
          <a:prstGeom prst="rect">
            <a:avLst/>
          </a:prstGeom>
        </p:spPr>
        <p:txBody>
          <a:bodyPr/>
          <a:lstStyle>
            <a:lvl1pPr marL="0" indent="0">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sp>
        <p:nvSpPr>
          <p:cNvPr id="73" name="文本占位符 2"/>
          <p:cNvSpPr>
            <a:spLocks noGrp="1"/>
          </p:cNvSpPr>
          <p:nvPr>
            <p:ph type="body" sz="quarter" idx="11" hasCustomPrompt="1"/>
          </p:nvPr>
        </p:nvSpPr>
        <p:spPr>
          <a:xfrm>
            <a:off x="689712" y="1203433"/>
            <a:ext cx="8656269" cy="441325"/>
          </a:xfrm>
          <a:prstGeom prst="rect">
            <a:avLst/>
          </a:prstGeom>
        </p:spPr>
        <p:txBody>
          <a:bodyPr/>
          <a:lstStyle>
            <a:lvl1pPr marL="0" indent="0">
              <a:buNone/>
              <a:defRPr sz="2400" b="0">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grpSp>
        <p:nvGrpSpPr>
          <p:cNvPr id="74" name="组合 73"/>
          <p:cNvGrpSpPr/>
          <p:nvPr userDrawn="1"/>
        </p:nvGrpSpPr>
        <p:grpSpPr>
          <a:xfrm>
            <a:off x="11240170" y="330679"/>
            <a:ext cx="375782" cy="381044"/>
            <a:chOff x="2571750" y="2347913"/>
            <a:chExt cx="2154238" cy="2184400"/>
          </a:xfrm>
          <a:solidFill>
            <a:srgbClr val="9C0C15"/>
          </a:solidFill>
        </p:grpSpPr>
        <p:sp>
          <p:nvSpPr>
            <p:cNvPr id="75"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2023/4/6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www.dbpia.co.kr/Article/NODE07095860"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10555" y="2046678"/>
            <a:ext cx="10811469" cy="707886"/>
          </a:xfrm>
          <a:prstGeom prst="rect">
            <a:avLst/>
          </a:prstGeom>
          <a:noFill/>
        </p:spPr>
        <p:txBody>
          <a:bodyPr wrap="square" rtlCol="0">
            <a:spAutoFit/>
          </a:bodyPr>
          <a:lstStyle/>
          <a:p>
            <a:pPr algn="ctr"/>
            <a:r>
              <a:rPr lang="en-US" altLang="zh-CN" sz="4000" b="1" dirty="0">
                <a:solidFill>
                  <a:schemeClr val="bg1"/>
                </a:solidFill>
                <a:latin typeface="微软雅黑" panose="020B0503020204020204" pitchFamily="34" charset="-122"/>
                <a:ea typeface="微软雅黑" panose="020B0503020204020204" pitchFamily="34" charset="-122"/>
              </a:rPr>
              <a:t>Unit 13 Analysis of Research Articles</a:t>
            </a:r>
          </a:p>
        </p:txBody>
      </p:sp>
      <p:sp>
        <p:nvSpPr>
          <p:cNvPr id="3" name="文本框 2"/>
          <p:cNvSpPr txBox="1"/>
          <p:nvPr/>
        </p:nvSpPr>
        <p:spPr>
          <a:xfrm>
            <a:off x="4429313" y="5290611"/>
            <a:ext cx="7033902" cy="502702"/>
          </a:xfrm>
          <a:prstGeom prst="rect">
            <a:avLst/>
          </a:prstGeom>
          <a:noFill/>
        </p:spPr>
        <p:txBody>
          <a:bodyPr wrap="square" rtlCol="0">
            <a:spAutoFit/>
          </a:bodyPr>
          <a:lstStyle/>
          <a:p>
            <a:pPr algn="r">
              <a:lnSpc>
                <a:spcPts val="3200"/>
              </a:lnSpc>
              <a:spcBef>
                <a:spcPts val="600"/>
              </a:spcBef>
              <a:spcAft>
                <a:spcPts val="1200"/>
              </a:spcAft>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山东大学大外部  </a:t>
            </a:r>
            <a:endParaRPr lang="en-US" altLang="zh-CN" sz="2400" b="1" dirty="0">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391516"/>
            <a:ext cx="9606432" cy="441325"/>
          </a:xfrm>
        </p:spPr>
        <p:txBody>
          <a:bodyPr>
            <a:scene3d>
              <a:camera prst="orthographicFront"/>
              <a:lightRig rig="threePt" dir="t"/>
            </a:scene3d>
          </a:bodyPr>
          <a:lstStyle/>
          <a:p>
            <a:pPr>
              <a:lnSpc>
                <a:spcPct val="100000"/>
              </a:lnSpc>
            </a:pPr>
            <a:r>
              <a:rPr lang="en-US" altLang="zh-CN" sz="3200" dirty="0">
                <a:effectLst>
                  <a:outerShdw blurRad="38100" dist="19050" dir="2700000" algn="tl" rotWithShape="0">
                    <a:schemeClr val="dk1">
                      <a:alpha val="40000"/>
                    </a:schemeClr>
                  </a:outerShdw>
                </a:effectLst>
              </a:rPr>
              <a:t>2</a:t>
            </a:r>
            <a:r>
              <a:rPr lang="en-US" altLang="zh-CN" sz="3200" dirty="0">
                <a:solidFill>
                  <a:schemeClr val="tx1"/>
                </a:solidFill>
                <a:effectLst>
                  <a:outerShdw blurRad="38100" dist="19050" dir="2700000" algn="tl" rotWithShape="0">
                    <a:schemeClr val="dk1">
                      <a:alpha val="40000"/>
                    </a:schemeClr>
                  </a:outerShdw>
                </a:effectLst>
              </a:rPr>
              <a:t>. Title</a:t>
            </a:r>
          </a:p>
        </p:txBody>
      </p:sp>
      <p:sp>
        <p:nvSpPr>
          <p:cNvPr id="4" name="文本占位符 3"/>
          <p:cNvSpPr>
            <a:spLocks noGrp="1"/>
          </p:cNvSpPr>
          <p:nvPr>
            <p:ph type="body" sz="quarter" idx="11"/>
          </p:nvPr>
        </p:nvSpPr>
        <p:spPr>
          <a:xfrm>
            <a:off x="689610" y="1216025"/>
            <a:ext cx="11080632" cy="5250459"/>
          </a:xfrm>
        </p:spPr>
        <p:txBody>
          <a:bodyPr/>
          <a:lstStyle/>
          <a:p>
            <a:r>
              <a:rPr lang="en-US" altLang="zh-CN" sz="3200" b="1" dirty="0">
                <a:solidFill>
                  <a:srgbClr val="002060"/>
                </a:solidFill>
                <a:latin typeface="Arial" panose="020B0604020202020204" pitchFamily="34" charset="0"/>
                <a:cs typeface="Arial" panose="020B0604020202020204" pitchFamily="34" charset="0"/>
              </a:rPr>
              <a:t>The title </a:t>
            </a:r>
            <a:r>
              <a:rPr lang="en-US" altLang="zh-CN" sz="2800" dirty="0">
                <a:latin typeface="Arial" panose="020B0604020202020204" pitchFamily="34" charset="0"/>
                <a:cs typeface="Arial" panose="020B0604020202020204" pitchFamily="34" charset="0"/>
              </a:rPr>
              <a:t>is the </a:t>
            </a:r>
            <a:r>
              <a:rPr lang="en-US" altLang="zh-CN" sz="2800" dirty="0">
                <a:solidFill>
                  <a:srgbClr val="002060"/>
                </a:solidFill>
                <a:latin typeface="Arial" panose="020B0604020202020204" pitchFamily="34" charset="0"/>
                <a:cs typeface="Arial" panose="020B0604020202020204" pitchFamily="34" charset="0"/>
              </a:rPr>
              <a:t>main indication of an article's subject </a:t>
            </a:r>
            <a:r>
              <a:rPr lang="en-US" altLang="zh-CN" sz="2800" dirty="0">
                <a:latin typeface="Arial" panose="020B0604020202020204" pitchFamily="34" charset="0"/>
                <a:cs typeface="Arial" panose="020B0604020202020204" pitchFamily="34" charset="0"/>
              </a:rPr>
              <a:t>and the main source of information for doing relevant judgment at the time of </a:t>
            </a:r>
            <a:r>
              <a:rPr lang="en-US" altLang="zh-CN" sz="2800" dirty="0">
                <a:solidFill>
                  <a:srgbClr val="0066FF"/>
                </a:solidFill>
                <a:latin typeface="Arial" panose="020B0604020202020204" pitchFamily="34" charset="0"/>
                <a:cs typeface="Arial" panose="020B0604020202020204" pitchFamily="34" charset="0"/>
              </a:rPr>
              <a:t>literature searching</a:t>
            </a:r>
            <a:r>
              <a:rPr lang="en-US" altLang="zh-CN" sz="2800" dirty="0">
                <a:latin typeface="Arial" panose="020B0604020202020204" pitchFamily="34" charset="0"/>
                <a:cs typeface="Arial" panose="020B0604020202020204" pitchFamily="34" charset="0"/>
              </a:rPr>
              <a:t>. </a:t>
            </a:r>
          </a:p>
          <a:p>
            <a:r>
              <a:rPr lang="en-US" altLang="zh-CN" sz="3200" b="1" dirty="0" smtClean="0">
                <a:solidFill>
                  <a:srgbClr val="002060"/>
                </a:solidFill>
                <a:latin typeface="Arial" panose="020B0604020202020204" pitchFamily="34" charset="0"/>
                <a:cs typeface="Arial" panose="020B0604020202020204" pitchFamily="34" charset="0"/>
              </a:rPr>
              <a:t>Features</a:t>
            </a:r>
            <a:endParaRPr lang="en-US" altLang="zh-CN" sz="3200" b="1" dirty="0">
              <a:solidFill>
                <a:srgbClr val="002060"/>
              </a:solidFill>
              <a:latin typeface="Arial" panose="020B0604020202020204" pitchFamily="34" charset="0"/>
              <a:cs typeface="Arial" panose="020B0604020202020204" pitchFamily="34" charset="0"/>
            </a:endParaRPr>
          </a:p>
          <a:p>
            <a:r>
              <a:rPr lang="en-US" altLang="zh-CN" sz="2800" dirty="0">
                <a:latin typeface="Arial" panose="020B0604020202020204" pitchFamily="34" charset="0"/>
                <a:cs typeface="Arial" panose="020B0604020202020204" pitchFamily="34" charset="0"/>
              </a:rPr>
              <a:t>1) using more </a:t>
            </a:r>
            <a:r>
              <a:rPr lang="en-US" altLang="zh-CN" sz="2800" dirty="0">
                <a:solidFill>
                  <a:srgbClr val="002060"/>
                </a:solidFill>
                <a:latin typeface="Arial" panose="020B0604020202020204" pitchFamily="34" charset="0"/>
                <a:cs typeface="Arial" panose="020B0604020202020204" pitchFamily="34" charset="0"/>
              </a:rPr>
              <a:t>nouns</a:t>
            </a:r>
            <a:r>
              <a:rPr lang="en-US" altLang="zh-CN" sz="2800" dirty="0">
                <a:latin typeface="Arial" panose="020B0604020202020204" pitchFamily="34" charset="0"/>
                <a:cs typeface="Arial" panose="020B0604020202020204" pitchFamily="34" charset="0"/>
              </a:rPr>
              <a:t> or </a:t>
            </a:r>
            <a:r>
              <a:rPr lang="en-US" altLang="zh-CN" sz="2800" dirty="0">
                <a:solidFill>
                  <a:srgbClr val="002060"/>
                </a:solidFill>
                <a:latin typeface="Arial" panose="020B0604020202020204" pitchFamily="34" charset="0"/>
                <a:cs typeface="Arial" panose="020B0604020202020204" pitchFamily="34" charset="0"/>
              </a:rPr>
              <a:t>noun phrases</a:t>
            </a:r>
            <a:r>
              <a:rPr lang="en-US" altLang="zh-CN" sz="2800" dirty="0">
                <a:latin typeface="Arial" panose="020B0604020202020204" pitchFamily="34" charset="0"/>
                <a:cs typeface="Arial" panose="020B0604020202020204" pitchFamily="34" charset="0"/>
              </a:rPr>
              <a:t>, or </a:t>
            </a:r>
            <a:r>
              <a:rPr lang="en-US" altLang="zh-CN" sz="2800" dirty="0">
                <a:solidFill>
                  <a:srgbClr val="002060"/>
                </a:solidFill>
                <a:latin typeface="Arial" panose="020B0604020202020204" pitchFamily="34" charset="0"/>
                <a:cs typeface="Arial" panose="020B0604020202020204" pitchFamily="34" charset="0"/>
              </a:rPr>
              <a:t>gerunds</a:t>
            </a:r>
            <a:r>
              <a:rPr lang="en-US" altLang="zh-CN" sz="2800" dirty="0">
                <a:latin typeface="Arial" panose="020B0604020202020204" pitchFamily="34" charset="0"/>
                <a:cs typeface="Arial" panose="020B0604020202020204" pitchFamily="34" charset="0"/>
              </a:rPr>
              <a:t> </a:t>
            </a:r>
          </a:p>
          <a:p>
            <a:r>
              <a:rPr lang="en-US" altLang="zh-CN" sz="2800" dirty="0">
                <a:latin typeface="Arial" panose="020B0604020202020204" pitchFamily="34" charset="0"/>
                <a:cs typeface="Arial" panose="020B0604020202020204" pitchFamily="34" charset="0"/>
              </a:rPr>
              <a:t>2) being </a:t>
            </a:r>
            <a:r>
              <a:rPr lang="en-US" altLang="zh-CN" sz="2800" dirty="0">
                <a:solidFill>
                  <a:srgbClr val="002060"/>
                </a:solidFill>
                <a:latin typeface="Arial" panose="020B0604020202020204" pitchFamily="34" charset="0"/>
                <a:cs typeface="Arial" panose="020B0604020202020204" pitchFamily="34" charset="0"/>
              </a:rPr>
              <a:t>brief</a:t>
            </a:r>
            <a:r>
              <a:rPr lang="en-US" altLang="zh-CN" sz="2800" dirty="0">
                <a:latin typeface="Arial" panose="020B0604020202020204" pitchFamily="34" charset="0"/>
                <a:cs typeface="Arial" panose="020B0604020202020204" pitchFamily="34" charset="0"/>
              </a:rPr>
              <a:t> and </a:t>
            </a:r>
            <a:r>
              <a:rPr lang="en-US" altLang="zh-CN" sz="2800" dirty="0">
                <a:solidFill>
                  <a:srgbClr val="002060"/>
                </a:solidFill>
                <a:latin typeface="Arial" panose="020B0604020202020204" pitchFamily="34" charset="0"/>
                <a:cs typeface="Arial" panose="020B0604020202020204" pitchFamily="34" charset="0"/>
              </a:rPr>
              <a:t>concise</a:t>
            </a:r>
          </a:p>
          <a:p>
            <a:r>
              <a:rPr lang="en-US" altLang="zh-CN" sz="2800" dirty="0">
                <a:latin typeface="Arial" panose="020B0604020202020204" pitchFamily="34" charset="0"/>
                <a:cs typeface="Arial" panose="020B0604020202020204" pitchFamily="34" charset="0"/>
              </a:rPr>
              <a:t>3) being</a:t>
            </a:r>
            <a:r>
              <a:rPr lang="en-US" altLang="zh-CN" sz="2800" dirty="0">
                <a:solidFill>
                  <a:srgbClr val="0066FF"/>
                </a:solidFill>
                <a:latin typeface="Arial" panose="020B0604020202020204" pitchFamily="34" charset="0"/>
                <a:cs typeface="Arial" panose="020B0604020202020204" pitchFamily="34" charset="0"/>
              </a:rPr>
              <a:t> </a:t>
            </a:r>
            <a:r>
              <a:rPr lang="en-US" altLang="zh-CN" sz="2800" dirty="0">
                <a:solidFill>
                  <a:srgbClr val="002060"/>
                </a:solidFill>
                <a:latin typeface="Arial" panose="020B0604020202020204" pitchFamily="34" charset="0"/>
                <a:cs typeface="Arial" panose="020B0604020202020204" pitchFamily="34" charset="0"/>
              </a:rPr>
              <a:t>specific</a:t>
            </a:r>
          </a:p>
          <a:p>
            <a:r>
              <a:rPr lang="en-US" altLang="zh-CN" sz="2800" dirty="0">
                <a:latin typeface="Arial" panose="020B0604020202020204" pitchFamily="34" charset="0"/>
                <a:cs typeface="Arial" panose="020B0604020202020204" pitchFamily="34" charset="0"/>
              </a:rPr>
              <a:t>4) using  more </a:t>
            </a:r>
            <a:r>
              <a:rPr lang="en-US" altLang="zh-CN" sz="2800" dirty="0">
                <a:solidFill>
                  <a:srgbClr val="002060"/>
                </a:solidFill>
                <a:latin typeface="Arial" panose="020B0604020202020204" pitchFamily="34" charset="0"/>
                <a:cs typeface="Arial" panose="020B0604020202020204" pitchFamily="34" charset="0"/>
              </a:rPr>
              <a:t>compounds </a:t>
            </a:r>
            <a:endParaRPr lang="en-US" altLang="zh-CN" sz="2800" dirty="0" smtClean="0">
              <a:solidFill>
                <a:srgbClr val="002060"/>
              </a:solidFill>
              <a:latin typeface="Arial" panose="020B0604020202020204" pitchFamily="34" charset="0"/>
              <a:cs typeface="Arial" panose="020B0604020202020204" pitchFamily="34" charset="0"/>
            </a:endParaRPr>
          </a:p>
          <a:p>
            <a:r>
              <a:rPr lang="en-US" altLang="zh-CN" sz="2800" dirty="0" smtClean="0">
                <a:solidFill>
                  <a:srgbClr val="002060"/>
                </a:solidFill>
                <a:latin typeface="Arial" panose="020B0604020202020204" pitchFamily="34" charset="0"/>
                <a:cs typeface="Arial" panose="020B0604020202020204" pitchFamily="34" charset="0"/>
              </a:rPr>
              <a:t>5) Being informative</a:t>
            </a:r>
          </a:p>
          <a:p>
            <a:r>
              <a:rPr lang="en-US" altLang="zh-CN" sz="2800" dirty="0" smtClean="0">
                <a:solidFill>
                  <a:srgbClr val="002060"/>
                </a:solidFill>
                <a:latin typeface="Arial" panose="020B0604020202020204" pitchFamily="34" charset="0"/>
                <a:cs typeface="Arial" panose="020B0604020202020204" pitchFamily="34" charset="0"/>
              </a:rPr>
              <a:t>6) Emphasizing on creativity and contribution</a:t>
            </a:r>
            <a:endParaRPr lang="zh-CN" altLang="zh-CN" sz="2800" dirty="0">
              <a:solidFill>
                <a:srgbClr val="00206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Vertic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arn(inVertic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arn(inVertical)">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189495"/>
            <a:ext cx="9606432" cy="629210"/>
          </a:xfrm>
        </p:spPr>
        <p:txBody>
          <a:bodyPr>
            <a:scene3d>
              <a:camera prst="orthographicFront"/>
              <a:lightRig rig="threePt" dir="t"/>
            </a:scene3d>
          </a:bodyPr>
          <a:lstStyle/>
          <a:p>
            <a:pPr>
              <a:lnSpc>
                <a:spcPct val="100000"/>
              </a:lnSpc>
            </a:pPr>
            <a:r>
              <a:rPr lang="zh-CN" altLang="en-US" sz="3200" dirty="0">
                <a:effectLst>
                  <a:outerShdw blurRad="38100" dist="19050" dir="2700000" algn="tl" rotWithShape="0">
                    <a:schemeClr val="dk1">
                      <a:alpha val="40000"/>
                    </a:schemeClr>
                  </a:outerShdw>
                </a:effectLst>
              </a:rPr>
              <a:t>（</a:t>
            </a:r>
            <a:r>
              <a:rPr lang="en-US" altLang="zh-CN" sz="3200" dirty="0">
                <a:effectLst>
                  <a:outerShdw blurRad="38100" dist="19050" dir="2700000" algn="tl" rotWithShape="0">
                    <a:schemeClr val="dk1">
                      <a:alpha val="40000"/>
                    </a:schemeClr>
                  </a:outerShdw>
                </a:effectLst>
              </a:rPr>
              <a:t>1</a:t>
            </a:r>
            <a:r>
              <a:rPr lang="zh-CN" altLang="en-US" sz="3200" dirty="0">
                <a:effectLst>
                  <a:outerShdw blurRad="38100" dist="19050" dir="2700000" algn="tl" rotWithShape="0">
                    <a:schemeClr val="dk1">
                      <a:alpha val="40000"/>
                    </a:schemeClr>
                  </a:outerShdw>
                </a:effectLst>
              </a:rPr>
              <a:t>）</a:t>
            </a:r>
            <a:r>
              <a:rPr lang="en-US" altLang="zh-CN" sz="3200" dirty="0">
                <a:effectLst>
                  <a:outerShdw blurRad="38100" dist="19050" dir="2700000" algn="tl" rotWithShape="0">
                    <a:schemeClr val="dk1">
                      <a:alpha val="40000"/>
                    </a:schemeClr>
                  </a:outerShdw>
                </a:effectLst>
              </a:rPr>
              <a:t>Types of titles </a:t>
            </a:r>
            <a:endParaRPr lang="zh-CN" altLang="zh-CN" sz="3200" dirty="0">
              <a:effectLst>
                <a:outerShdw blurRad="38100" dist="19050" dir="2700000" algn="tl" rotWithShape="0">
                  <a:schemeClr val="dk1">
                    <a:alpha val="40000"/>
                  </a:schemeClr>
                </a:outerShdw>
              </a:effectLst>
            </a:endParaRPr>
          </a:p>
          <a:p>
            <a:pPr>
              <a:lnSpc>
                <a:spcPct val="100000"/>
              </a:lnSpc>
            </a:pPr>
            <a:endParaRPr lang="en-US" altLang="zh-CN" sz="3200" dirty="0">
              <a:solidFill>
                <a:schemeClr val="tx1"/>
              </a:solidFill>
              <a:effectLst>
                <a:outerShdw blurRad="38100" dist="19050" dir="2700000" algn="tl" rotWithShape="0">
                  <a:schemeClr val="dk1">
                    <a:alpha val="40000"/>
                  </a:schemeClr>
                </a:outerShdw>
              </a:effectLst>
            </a:endParaRPr>
          </a:p>
        </p:txBody>
      </p:sp>
      <p:sp>
        <p:nvSpPr>
          <p:cNvPr id="4" name="文本占位符 3"/>
          <p:cNvSpPr>
            <a:spLocks noGrp="1"/>
          </p:cNvSpPr>
          <p:nvPr>
            <p:ph type="body" sz="quarter" idx="11"/>
          </p:nvPr>
        </p:nvSpPr>
        <p:spPr>
          <a:xfrm>
            <a:off x="485422" y="1016000"/>
            <a:ext cx="11187290" cy="5373511"/>
          </a:xfrm>
        </p:spPr>
        <p:txBody>
          <a:bodyPr/>
          <a:lstStyle/>
          <a:p>
            <a:r>
              <a:rPr lang="en-US" altLang="zh-CN" sz="2800" b="1" dirty="0">
                <a:solidFill>
                  <a:srgbClr val="002060"/>
                </a:solidFill>
                <a:latin typeface="Arial Black" panose="020B0A04020102020204" pitchFamily="34" charset="0"/>
                <a:cs typeface="Arial" panose="020B0604020202020204" pitchFamily="34" charset="0"/>
              </a:rPr>
              <a:t>1) Declarative titles </a:t>
            </a:r>
            <a:r>
              <a:rPr lang="en-US" altLang="zh-CN" sz="2800" b="1" dirty="0" smtClean="0">
                <a:solidFill>
                  <a:srgbClr val="002060"/>
                </a:solidFill>
                <a:latin typeface="Arial Black" panose="020B0A04020102020204" pitchFamily="34" charset="0"/>
                <a:cs typeface="Arial" panose="020B0604020202020204" pitchFamily="34" charset="0"/>
              </a:rPr>
              <a:t>(</a:t>
            </a:r>
            <a:r>
              <a:rPr lang="zh-CN" altLang="en-US" sz="2800" b="1" dirty="0" smtClean="0">
                <a:solidFill>
                  <a:srgbClr val="002060"/>
                </a:solidFill>
                <a:latin typeface="Arial Black" panose="020B0A04020102020204" pitchFamily="34" charset="0"/>
                <a:cs typeface="Arial" panose="020B0604020202020204" pitchFamily="34" charset="0"/>
              </a:rPr>
              <a:t>声明型标题</a:t>
            </a:r>
            <a:r>
              <a:rPr lang="en-US" altLang="zh-CN" sz="2800" b="1" dirty="0" smtClean="0">
                <a:solidFill>
                  <a:srgbClr val="002060"/>
                </a:solidFill>
                <a:latin typeface="Arial Black" panose="020B0A04020102020204" pitchFamily="34" charset="0"/>
                <a:cs typeface="Arial" panose="020B0604020202020204" pitchFamily="34" charset="0"/>
              </a:rPr>
              <a:t>)</a:t>
            </a:r>
            <a:endParaRPr lang="zh-CN" altLang="zh-CN" sz="2800" b="1" dirty="0">
              <a:solidFill>
                <a:srgbClr val="002060"/>
              </a:solidFill>
              <a:latin typeface="Arial Black" panose="020B0A04020102020204" pitchFamily="34" charset="0"/>
              <a:cs typeface="Arial" panose="020B0604020202020204" pitchFamily="34" charset="0"/>
            </a:endParaRPr>
          </a:p>
          <a:p>
            <a:r>
              <a:rPr lang="en-US" altLang="zh-CN" dirty="0"/>
              <a:t> </a:t>
            </a:r>
            <a:r>
              <a:rPr lang="en-US" altLang="zh-CN" sz="2800" dirty="0">
                <a:latin typeface="Arial" panose="020B0604020202020204" pitchFamily="34" charset="0"/>
                <a:cs typeface="Arial" panose="020B0604020202020204" pitchFamily="34" charset="0"/>
              </a:rPr>
              <a:t>This type of titles makes a </a:t>
            </a:r>
            <a:r>
              <a:rPr lang="en-US" altLang="zh-CN" sz="2800" b="1" dirty="0">
                <a:solidFill>
                  <a:srgbClr val="0066FF"/>
                </a:solidFill>
                <a:latin typeface="Arial" panose="020B0604020202020204" pitchFamily="34" charset="0"/>
                <a:cs typeface="Arial" panose="020B0604020202020204" pitchFamily="34" charset="0"/>
              </a:rPr>
              <a:t>declaration</a:t>
            </a:r>
            <a:r>
              <a:rPr lang="en-US" altLang="zh-CN" sz="2800" dirty="0">
                <a:latin typeface="Arial" panose="020B0604020202020204" pitchFamily="34" charset="0"/>
                <a:cs typeface="Arial" panose="020B0604020202020204" pitchFamily="34" charset="0"/>
              </a:rPr>
              <a:t> and states the </a:t>
            </a:r>
            <a:r>
              <a:rPr lang="en-US" altLang="zh-CN" sz="2800" b="1" dirty="0">
                <a:solidFill>
                  <a:srgbClr val="0066FF"/>
                </a:solidFill>
                <a:latin typeface="Arial" panose="020B0604020202020204" pitchFamily="34" charset="0"/>
                <a:cs typeface="Arial" panose="020B0604020202020204" pitchFamily="34" charset="0"/>
              </a:rPr>
              <a:t>main findings or conclusions</a:t>
            </a:r>
            <a:r>
              <a:rPr lang="en-US" altLang="zh-CN" sz="2800" dirty="0">
                <a:latin typeface="Arial" panose="020B0604020202020204" pitchFamily="34" charset="0"/>
                <a:cs typeface="Arial" panose="020B0604020202020204" pitchFamily="34" charset="0"/>
              </a:rPr>
              <a:t> of the article. </a:t>
            </a:r>
          </a:p>
          <a:p>
            <a:endParaRPr lang="en-US" altLang="zh-CN" sz="2800" dirty="0">
              <a:latin typeface="Arial" panose="020B0604020202020204" pitchFamily="34" charset="0"/>
              <a:cs typeface="Arial" panose="020B0604020202020204" pitchFamily="34" charset="0"/>
            </a:endParaRPr>
          </a:p>
          <a:p>
            <a:r>
              <a:rPr lang="en-US" altLang="zh-CN" dirty="0"/>
              <a:t> </a:t>
            </a:r>
            <a:r>
              <a:rPr lang="en-US" altLang="zh-CN" sz="2800" dirty="0"/>
              <a:t> </a:t>
            </a:r>
            <a:r>
              <a:rPr lang="en-US" altLang="zh-CN" sz="2800" b="1" dirty="0">
                <a:solidFill>
                  <a:srgbClr val="FF0000"/>
                </a:solidFill>
              </a:rPr>
              <a:t>E.g. </a:t>
            </a:r>
            <a:r>
              <a:rPr lang="en-US" altLang="zh-CN" sz="2800" dirty="0">
                <a:solidFill>
                  <a:srgbClr val="002060"/>
                </a:solidFill>
                <a:latin typeface="Arial" panose="020B0604020202020204" pitchFamily="34" charset="0"/>
                <a:cs typeface="Arial" panose="020B0604020202020204" pitchFamily="34" charset="0"/>
              </a:rPr>
              <a:t>Organic Food is Healthier than Genetically Modified Food</a:t>
            </a:r>
          </a:p>
          <a:p>
            <a:endParaRPr lang="en-US" altLang="zh-CN" sz="2800" dirty="0">
              <a:solidFill>
                <a:srgbClr val="002060"/>
              </a:solidFill>
              <a:latin typeface="Arial" panose="020B0604020202020204" pitchFamily="34" charset="0"/>
              <a:cs typeface="Arial" panose="020B0604020202020204" pitchFamily="34" charset="0"/>
            </a:endParaRPr>
          </a:p>
          <a:p>
            <a:r>
              <a:rPr lang="en-US" altLang="zh-CN" sz="2800" dirty="0">
                <a:solidFill>
                  <a:srgbClr val="002060"/>
                </a:solidFill>
                <a:latin typeface="Arial" panose="020B0604020202020204" pitchFamily="34" charset="0"/>
                <a:cs typeface="Arial" panose="020B0604020202020204" pitchFamily="34" charset="0"/>
              </a:rPr>
              <a:t>           Lack of Sleep as a Contributor to Obesity in Adolescents</a:t>
            </a:r>
          </a:p>
          <a:p>
            <a:endParaRPr lang="en-US" altLang="zh-CN" sz="2800" dirty="0">
              <a:solidFill>
                <a:srgbClr val="002060"/>
              </a:solidFill>
              <a:latin typeface="Arial" panose="020B0604020202020204" pitchFamily="34" charset="0"/>
              <a:cs typeface="Arial" panose="020B0604020202020204" pitchFamily="34" charset="0"/>
            </a:endParaRPr>
          </a:p>
          <a:p>
            <a:r>
              <a:rPr lang="en-US" altLang="zh-CN" sz="2800" dirty="0">
                <a:solidFill>
                  <a:srgbClr val="002060"/>
                </a:solidFill>
                <a:latin typeface="Arial" panose="020B0604020202020204" pitchFamily="34" charset="0"/>
                <a:cs typeface="Arial" panose="020B0604020202020204" pitchFamily="34" charset="0"/>
              </a:rPr>
              <a:t>           Promoting Active Learning and Classroom Interaction through Effective Questioning Strategy</a:t>
            </a:r>
          </a:p>
          <a:p>
            <a:endParaRPr lang="en-US" altLang="zh-CN" sz="2800" dirty="0">
              <a:solidFill>
                <a:srgbClr val="002060"/>
              </a:solidFill>
              <a:latin typeface="Arial" panose="020B0604020202020204" pitchFamily="34" charset="0"/>
              <a:cs typeface="Arial" panose="020B0604020202020204" pitchFamily="34" charset="0"/>
            </a:endParaRPr>
          </a:p>
          <a:p>
            <a:r>
              <a:rPr lang="en-US" altLang="zh-CN" sz="2800" dirty="0">
                <a:solidFill>
                  <a:srgbClr val="002060"/>
                </a:solidFill>
                <a:latin typeface="Arial" panose="020B0604020202020204" pitchFamily="34" charset="0"/>
                <a:cs typeface="Arial" panose="020B0604020202020204" pitchFamily="34" charset="0"/>
              </a:rPr>
              <a:t>          </a:t>
            </a:r>
          </a:p>
          <a:p>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arn(inVertic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arn(inVertic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barn(inVertical)">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barn(inVertical)">
                                      <p:cBhvr>
                                        <p:cTn id="3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189495"/>
            <a:ext cx="9606432" cy="629210"/>
          </a:xfrm>
        </p:spPr>
        <p:txBody>
          <a:bodyPr>
            <a:scene3d>
              <a:camera prst="orthographicFront"/>
              <a:lightRig rig="threePt" dir="t"/>
            </a:scene3d>
          </a:bodyPr>
          <a:lstStyle/>
          <a:p>
            <a:pPr>
              <a:lnSpc>
                <a:spcPct val="100000"/>
              </a:lnSpc>
            </a:pPr>
            <a:r>
              <a:rPr lang="zh-CN" altLang="en-US" sz="3200" dirty="0">
                <a:effectLst>
                  <a:outerShdw blurRad="38100" dist="19050" dir="2700000" algn="tl" rotWithShape="0">
                    <a:schemeClr val="dk1">
                      <a:alpha val="40000"/>
                    </a:schemeClr>
                  </a:outerShdw>
                </a:effectLst>
              </a:rPr>
              <a:t>（</a:t>
            </a:r>
            <a:r>
              <a:rPr lang="en-US" altLang="zh-CN" sz="3200" dirty="0">
                <a:effectLst>
                  <a:outerShdw blurRad="38100" dist="19050" dir="2700000" algn="tl" rotWithShape="0">
                    <a:schemeClr val="dk1">
                      <a:alpha val="40000"/>
                    </a:schemeClr>
                  </a:outerShdw>
                </a:effectLst>
              </a:rPr>
              <a:t>1</a:t>
            </a:r>
            <a:r>
              <a:rPr lang="zh-CN" altLang="en-US" sz="3200" dirty="0">
                <a:effectLst>
                  <a:outerShdw blurRad="38100" dist="19050" dir="2700000" algn="tl" rotWithShape="0">
                    <a:schemeClr val="dk1">
                      <a:alpha val="40000"/>
                    </a:schemeClr>
                  </a:outerShdw>
                </a:effectLst>
              </a:rPr>
              <a:t>）</a:t>
            </a:r>
            <a:r>
              <a:rPr lang="en-US" altLang="zh-CN" sz="3200" dirty="0">
                <a:effectLst>
                  <a:outerShdw blurRad="38100" dist="19050" dir="2700000" algn="tl" rotWithShape="0">
                    <a:schemeClr val="dk1">
                      <a:alpha val="40000"/>
                    </a:schemeClr>
                  </a:outerShdw>
                </a:effectLst>
              </a:rPr>
              <a:t>Types of titles </a:t>
            </a:r>
            <a:endParaRPr lang="zh-CN" altLang="zh-CN" sz="3200" dirty="0">
              <a:effectLst>
                <a:outerShdw blurRad="38100" dist="19050" dir="2700000" algn="tl" rotWithShape="0">
                  <a:schemeClr val="dk1">
                    <a:alpha val="40000"/>
                  </a:schemeClr>
                </a:outerShdw>
              </a:effectLst>
            </a:endParaRPr>
          </a:p>
          <a:p>
            <a:pPr>
              <a:lnSpc>
                <a:spcPct val="100000"/>
              </a:lnSpc>
            </a:pPr>
            <a:endParaRPr lang="en-US" altLang="zh-CN" sz="3200" dirty="0">
              <a:solidFill>
                <a:schemeClr val="tx1"/>
              </a:solidFill>
              <a:effectLst>
                <a:outerShdw blurRad="38100" dist="19050" dir="2700000" algn="tl" rotWithShape="0">
                  <a:schemeClr val="dk1">
                    <a:alpha val="40000"/>
                  </a:schemeClr>
                </a:outerShdw>
              </a:effectLst>
            </a:endParaRPr>
          </a:p>
        </p:txBody>
      </p:sp>
      <p:sp>
        <p:nvSpPr>
          <p:cNvPr id="4" name="文本占位符 3"/>
          <p:cNvSpPr>
            <a:spLocks noGrp="1"/>
          </p:cNvSpPr>
          <p:nvPr>
            <p:ph type="body" sz="quarter" idx="11"/>
          </p:nvPr>
        </p:nvSpPr>
        <p:spPr>
          <a:xfrm>
            <a:off x="689712" y="897039"/>
            <a:ext cx="11265220" cy="5525025"/>
          </a:xfrm>
        </p:spPr>
        <p:txBody>
          <a:bodyPr/>
          <a:lstStyle/>
          <a:p>
            <a:r>
              <a:rPr lang="en-US" altLang="zh-CN" sz="2800" b="1" dirty="0">
                <a:solidFill>
                  <a:srgbClr val="002060"/>
                </a:solidFill>
                <a:latin typeface="Arial Black" panose="020B0A04020102020204" pitchFamily="34" charset="0"/>
                <a:cs typeface="Arial" panose="020B0604020202020204" pitchFamily="34" charset="0"/>
              </a:rPr>
              <a:t>2) Descriptive titles </a:t>
            </a:r>
            <a:r>
              <a:rPr lang="zh-CN" altLang="en-US" sz="2800" b="1" dirty="0" smtClean="0">
                <a:solidFill>
                  <a:srgbClr val="002060"/>
                </a:solidFill>
                <a:latin typeface="Arial Black" panose="020B0A04020102020204" pitchFamily="34" charset="0"/>
                <a:cs typeface="Arial" panose="020B0604020202020204" pitchFamily="34" charset="0"/>
              </a:rPr>
              <a:t>（描述型标题）</a:t>
            </a:r>
            <a:endParaRPr lang="zh-CN" altLang="zh-CN" sz="2800" b="1" dirty="0">
              <a:solidFill>
                <a:srgbClr val="002060"/>
              </a:solidFill>
              <a:latin typeface="Arial Black" panose="020B0A04020102020204" pitchFamily="34" charset="0"/>
              <a:cs typeface="Arial" panose="020B0604020202020204" pitchFamily="34" charset="0"/>
            </a:endParaRPr>
          </a:p>
          <a:p>
            <a:r>
              <a:rPr lang="en-US" altLang="zh-CN" sz="2800" dirty="0">
                <a:latin typeface="Arial" panose="020B0604020202020204" pitchFamily="34" charset="0"/>
                <a:cs typeface="Arial" panose="020B0604020202020204" pitchFamily="34" charset="0"/>
              </a:rPr>
              <a:t> This type of titles describes the </a:t>
            </a:r>
            <a:r>
              <a:rPr lang="en-US" altLang="zh-CN" sz="2800" b="1" dirty="0">
                <a:solidFill>
                  <a:srgbClr val="0066FF"/>
                </a:solidFill>
                <a:latin typeface="Arial" panose="020B0604020202020204" pitchFamily="34" charset="0"/>
                <a:cs typeface="Arial" panose="020B0604020202020204" pitchFamily="34" charset="0"/>
              </a:rPr>
              <a:t>subject</a:t>
            </a:r>
            <a:r>
              <a:rPr lang="en-US" altLang="zh-CN" sz="2800" b="1" dirty="0">
                <a:solidFill>
                  <a:srgbClr val="002060"/>
                </a:solidFill>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of the article and </a:t>
            </a:r>
            <a:r>
              <a:rPr lang="en-US" altLang="zh-CN" sz="2800" b="1" dirty="0">
                <a:solidFill>
                  <a:srgbClr val="0066FF"/>
                </a:solidFill>
                <a:latin typeface="Arial" panose="020B0604020202020204" pitchFamily="34" charset="0"/>
                <a:cs typeface="Arial" panose="020B0604020202020204" pitchFamily="34" charset="0"/>
              </a:rPr>
              <a:t>does not reveal the outcome or conclusion</a:t>
            </a:r>
            <a:r>
              <a:rPr lang="en-US" altLang="zh-CN" sz="2800" dirty="0">
                <a:solidFill>
                  <a:srgbClr val="002060"/>
                </a:solidFill>
                <a:latin typeface="Arial" panose="020B0604020202020204" pitchFamily="34" charset="0"/>
                <a:cs typeface="Arial" panose="020B0604020202020204" pitchFamily="34" charset="0"/>
              </a:rPr>
              <a:t>. </a:t>
            </a:r>
          </a:p>
          <a:p>
            <a:endParaRPr lang="en-US" altLang="zh-CN" sz="2800" dirty="0">
              <a:solidFill>
                <a:srgbClr val="002060"/>
              </a:solidFill>
              <a:latin typeface="Arial" panose="020B0604020202020204" pitchFamily="34" charset="0"/>
              <a:cs typeface="Arial" panose="020B0604020202020204" pitchFamily="34" charset="0"/>
            </a:endParaRPr>
          </a:p>
          <a:p>
            <a:r>
              <a:rPr lang="en-US" altLang="zh-CN" sz="2800" b="1" dirty="0">
                <a:solidFill>
                  <a:srgbClr val="FF0000"/>
                </a:solidFill>
              </a:rPr>
              <a:t>E.g. </a:t>
            </a:r>
            <a:r>
              <a:rPr lang="en-US" altLang="zh-CN" sz="2800" dirty="0">
                <a:solidFill>
                  <a:srgbClr val="002060"/>
                </a:solidFill>
                <a:latin typeface="Arial" panose="020B0604020202020204" pitchFamily="34" charset="0"/>
                <a:cs typeface="Arial" panose="020B0604020202020204" pitchFamily="34" charset="0"/>
              </a:rPr>
              <a:t>A Comparative Study of Organic Food and Genetically Modified Food</a:t>
            </a:r>
          </a:p>
          <a:p>
            <a:pPr fontAlgn="base"/>
            <a:r>
              <a:rPr lang="en-US" altLang="zh-CN" sz="2800" dirty="0">
                <a:solidFill>
                  <a:srgbClr val="002060"/>
                </a:solidFill>
                <a:latin typeface="Arial" panose="020B0604020202020204" pitchFamily="34" charset="0"/>
                <a:cs typeface="Arial" panose="020B0604020202020204" pitchFamily="34" charset="0"/>
              </a:rPr>
              <a:t>        A Study on the Factors Affecting the Infant Feeding Practices</a:t>
            </a:r>
          </a:p>
          <a:p>
            <a:pPr fontAlgn="base"/>
            <a:r>
              <a:rPr lang="en-US" altLang="zh-CN" sz="2800" dirty="0">
                <a:solidFill>
                  <a:srgbClr val="002060"/>
                </a:solidFill>
                <a:latin typeface="Arial" panose="020B0604020202020204" pitchFamily="34" charset="0"/>
                <a:cs typeface="Arial" panose="020B0604020202020204" pitchFamily="34" charset="0"/>
              </a:rPr>
              <a:t>of Mothers in Las </a:t>
            </a:r>
            <a:r>
              <a:rPr lang="en-US" altLang="zh-CN" sz="2800" dirty="0" err="1">
                <a:solidFill>
                  <a:srgbClr val="002060"/>
                </a:solidFill>
                <a:latin typeface="Arial" panose="020B0604020202020204" pitchFamily="34" charset="0"/>
                <a:cs typeface="Arial" panose="020B0604020202020204" pitchFamily="34" charset="0"/>
              </a:rPr>
              <a:t>Piñas</a:t>
            </a:r>
            <a:r>
              <a:rPr lang="en-US" altLang="zh-CN" sz="2800" dirty="0">
                <a:solidFill>
                  <a:srgbClr val="002060"/>
                </a:solidFill>
                <a:latin typeface="Arial" panose="020B0604020202020204" pitchFamily="34" charset="0"/>
                <a:cs typeface="Arial" panose="020B0604020202020204" pitchFamily="34" charset="0"/>
              </a:rPr>
              <a:t> City       </a:t>
            </a:r>
            <a:r>
              <a:rPr lang="en-US" altLang="zh-CN" b="1" dirty="0">
                <a:hlinkClick r:id="rId2"/>
              </a:rPr>
              <a:t>An Error analysis of English writing through Korean college student's English compositions</a:t>
            </a:r>
            <a:endParaRPr lang="en-US" altLang="zh-CN" b="1" dirty="0"/>
          </a:p>
          <a:p>
            <a:r>
              <a:rPr lang="en-US" altLang="zh-CN" sz="2800" dirty="0">
                <a:solidFill>
                  <a:srgbClr val="002060"/>
                </a:solidFill>
                <a:latin typeface="Arial" panose="020B0604020202020204" pitchFamily="34" charset="0"/>
                <a:cs typeface="Arial" panose="020B0604020202020204" pitchFamily="34" charset="0"/>
              </a:rPr>
              <a:t>       An Empirical Study on the Writing Ability of College Students with the Error Analysis Approach</a:t>
            </a:r>
            <a:endParaRPr lang="zh-CN" altLang="zh-CN" sz="28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833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arn(inVertic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arn(inVertic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arn(inVertic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arn(inVertical)">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189495"/>
            <a:ext cx="9606432" cy="629210"/>
          </a:xfrm>
        </p:spPr>
        <p:txBody>
          <a:bodyPr>
            <a:scene3d>
              <a:camera prst="orthographicFront"/>
              <a:lightRig rig="threePt" dir="t"/>
            </a:scene3d>
          </a:bodyPr>
          <a:lstStyle/>
          <a:p>
            <a:pPr>
              <a:lnSpc>
                <a:spcPct val="100000"/>
              </a:lnSpc>
            </a:pPr>
            <a:r>
              <a:rPr lang="zh-CN" altLang="en-US" sz="3200" dirty="0">
                <a:effectLst>
                  <a:outerShdw blurRad="38100" dist="19050" dir="2700000" algn="tl" rotWithShape="0">
                    <a:schemeClr val="dk1">
                      <a:alpha val="40000"/>
                    </a:schemeClr>
                  </a:outerShdw>
                </a:effectLst>
              </a:rPr>
              <a:t>（</a:t>
            </a:r>
            <a:r>
              <a:rPr lang="en-US" altLang="zh-CN" sz="3200" dirty="0">
                <a:effectLst>
                  <a:outerShdw blurRad="38100" dist="19050" dir="2700000" algn="tl" rotWithShape="0">
                    <a:schemeClr val="dk1">
                      <a:alpha val="40000"/>
                    </a:schemeClr>
                  </a:outerShdw>
                </a:effectLst>
              </a:rPr>
              <a:t>1</a:t>
            </a:r>
            <a:r>
              <a:rPr lang="zh-CN" altLang="en-US" sz="3200" dirty="0">
                <a:effectLst>
                  <a:outerShdw blurRad="38100" dist="19050" dir="2700000" algn="tl" rotWithShape="0">
                    <a:schemeClr val="dk1">
                      <a:alpha val="40000"/>
                    </a:schemeClr>
                  </a:outerShdw>
                </a:effectLst>
              </a:rPr>
              <a:t>）</a:t>
            </a:r>
            <a:r>
              <a:rPr lang="en-US" altLang="zh-CN" sz="3200" dirty="0">
                <a:effectLst>
                  <a:outerShdw blurRad="38100" dist="19050" dir="2700000" algn="tl" rotWithShape="0">
                    <a:schemeClr val="dk1">
                      <a:alpha val="40000"/>
                    </a:schemeClr>
                  </a:outerShdw>
                </a:effectLst>
              </a:rPr>
              <a:t>Types of titles </a:t>
            </a:r>
            <a:endParaRPr lang="zh-CN" altLang="zh-CN" sz="3200" dirty="0">
              <a:effectLst>
                <a:outerShdw blurRad="38100" dist="19050" dir="2700000" algn="tl" rotWithShape="0">
                  <a:schemeClr val="dk1">
                    <a:alpha val="40000"/>
                  </a:schemeClr>
                </a:outerShdw>
              </a:effectLst>
            </a:endParaRPr>
          </a:p>
          <a:p>
            <a:pPr>
              <a:lnSpc>
                <a:spcPct val="100000"/>
              </a:lnSpc>
            </a:pPr>
            <a:endParaRPr lang="en-US" altLang="zh-CN" sz="3200" dirty="0">
              <a:solidFill>
                <a:schemeClr val="tx1"/>
              </a:solidFill>
              <a:effectLst>
                <a:outerShdw blurRad="38100" dist="19050" dir="2700000" algn="tl" rotWithShape="0">
                  <a:schemeClr val="dk1">
                    <a:alpha val="40000"/>
                  </a:schemeClr>
                </a:outerShdw>
              </a:effectLst>
            </a:endParaRPr>
          </a:p>
        </p:txBody>
      </p:sp>
      <p:sp>
        <p:nvSpPr>
          <p:cNvPr id="4" name="文本占位符 3"/>
          <p:cNvSpPr>
            <a:spLocks noGrp="1"/>
          </p:cNvSpPr>
          <p:nvPr>
            <p:ph type="body" sz="quarter" idx="11"/>
          </p:nvPr>
        </p:nvSpPr>
        <p:spPr>
          <a:xfrm>
            <a:off x="689712" y="919618"/>
            <a:ext cx="11287798" cy="5436024"/>
          </a:xfrm>
        </p:spPr>
        <p:txBody>
          <a:bodyPr/>
          <a:lstStyle/>
          <a:p>
            <a:r>
              <a:rPr lang="en-US" altLang="zh-CN" sz="2800" b="1" dirty="0">
                <a:solidFill>
                  <a:srgbClr val="002060"/>
                </a:solidFill>
              </a:rPr>
              <a:t>3) </a:t>
            </a:r>
            <a:r>
              <a:rPr lang="en-US" altLang="zh-CN" sz="2800" b="1" dirty="0">
                <a:solidFill>
                  <a:srgbClr val="002060"/>
                </a:solidFill>
                <a:latin typeface="Arial Black" panose="020B0A04020102020204" pitchFamily="34" charset="0"/>
              </a:rPr>
              <a:t>Interrogative</a:t>
            </a:r>
            <a:r>
              <a:rPr lang="en-US" altLang="zh-CN" sz="2800" b="1" dirty="0">
                <a:solidFill>
                  <a:srgbClr val="002060"/>
                </a:solidFill>
              </a:rPr>
              <a:t> </a:t>
            </a:r>
            <a:r>
              <a:rPr lang="en-US" altLang="zh-CN" sz="2800" b="1" dirty="0" smtClean="0">
                <a:solidFill>
                  <a:srgbClr val="002060"/>
                </a:solidFill>
              </a:rPr>
              <a:t>titles </a:t>
            </a:r>
            <a:r>
              <a:rPr lang="zh-CN" altLang="en-US" sz="2800" b="1" dirty="0" smtClean="0">
                <a:solidFill>
                  <a:srgbClr val="002060"/>
                </a:solidFill>
              </a:rPr>
              <a:t>（疑问型标题）</a:t>
            </a:r>
            <a:endParaRPr lang="en-US" altLang="zh-CN" sz="2800" b="1" dirty="0">
              <a:solidFill>
                <a:srgbClr val="002060"/>
              </a:solidFill>
            </a:endParaRPr>
          </a:p>
          <a:p>
            <a:r>
              <a:rPr lang="en-US" altLang="zh-CN" b="1" dirty="0">
                <a:solidFill>
                  <a:srgbClr val="002060"/>
                </a:solidFill>
              </a:rPr>
              <a:t> </a:t>
            </a:r>
            <a:r>
              <a:rPr lang="en-US" altLang="zh-CN" sz="2800" dirty="0">
                <a:latin typeface="Arial" panose="020B0604020202020204" pitchFamily="34" charset="0"/>
                <a:cs typeface="Arial" panose="020B0604020202020204" pitchFamily="34" charset="0"/>
              </a:rPr>
              <a:t>This type of title indicates the </a:t>
            </a:r>
            <a:r>
              <a:rPr lang="en-US" altLang="zh-CN" sz="2800" b="1" dirty="0">
                <a:solidFill>
                  <a:srgbClr val="0066FF"/>
                </a:solidFill>
                <a:latin typeface="Arial" panose="020B0604020202020204" pitchFamily="34" charset="0"/>
                <a:cs typeface="Arial" panose="020B0604020202020204" pitchFamily="34" charset="0"/>
              </a:rPr>
              <a:t>subject</a:t>
            </a:r>
            <a:r>
              <a:rPr lang="en-US" altLang="zh-CN" sz="2800" dirty="0">
                <a:latin typeface="Arial" panose="020B0604020202020204" pitchFamily="34" charset="0"/>
                <a:cs typeface="Arial" panose="020B0604020202020204" pitchFamily="34" charset="0"/>
              </a:rPr>
              <a:t> of the article in the form of a </a:t>
            </a:r>
            <a:r>
              <a:rPr lang="en-US" altLang="zh-CN" sz="2800" b="1" dirty="0">
                <a:solidFill>
                  <a:srgbClr val="0066FF"/>
                </a:solidFill>
                <a:latin typeface="Arial" panose="020B0604020202020204" pitchFamily="34" charset="0"/>
                <a:cs typeface="Arial" panose="020B0604020202020204" pitchFamily="34" charset="0"/>
              </a:rPr>
              <a:t>question</a:t>
            </a:r>
            <a:r>
              <a:rPr lang="en-US" altLang="zh-CN" sz="2800" dirty="0">
                <a:solidFill>
                  <a:srgbClr val="002060"/>
                </a:solidFill>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and commonly </a:t>
            </a:r>
            <a:r>
              <a:rPr lang="en-US" altLang="zh-CN" sz="2800" b="1" dirty="0">
                <a:solidFill>
                  <a:srgbClr val="0066FF"/>
                </a:solidFill>
                <a:latin typeface="Arial" panose="020B0604020202020204" pitchFamily="34" charset="0"/>
                <a:cs typeface="Arial" panose="020B0604020202020204" pitchFamily="34" charset="0"/>
              </a:rPr>
              <a:t>avoids the conclusion</a:t>
            </a:r>
            <a:r>
              <a:rPr lang="en-US" altLang="zh-CN" sz="2800" dirty="0">
                <a:solidFill>
                  <a:srgbClr val="002060"/>
                </a:solidFill>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of the research.</a:t>
            </a:r>
            <a:r>
              <a:rPr lang="en-US" altLang="zh-CN" dirty="0"/>
              <a:t> </a:t>
            </a:r>
          </a:p>
          <a:p>
            <a:endParaRPr lang="en-US" altLang="zh-CN" sz="2800" dirty="0">
              <a:latin typeface="Arial" panose="020B0604020202020204" pitchFamily="34" charset="0"/>
              <a:cs typeface="Arial" panose="020B0604020202020204" pitchFamily="34" charset="0"/>
            </a:endParaRPr>
          </a:p>
          <a:p>
            <a:r>
              <a:rPr lang="en-US" altLang="zh-CN" dirty="0"/>
              <a:t>  </a:t>
            </a:r>
            <a:r>
              <a:rPr lang="en-US" altLang="zh-CN" sz="2800" b="1" dirty="0">
                <a:solidFill>
                  <a:srgbClr val="FF0000"/>
                </a:solidFill>
              </a:rPr>
              <a:t>E.g.</a:t>
            </a:r>
            <a:r>
              <a:rPr lang="en-US" altLang="zh-CN" sz="2800" dirty="0"/>
              <a:t> </a:t>
            </a:r>
            <a:r>
              <a:rPr lang="en-US" altLang="zh-CN" sz="2800" dirty="0">
                <a:solidFill>
                  <a:srgbClr val="002060"/>
                </a:solidFill>
                <a:latin typeface="Arial" panose="020B0604020202020204" pitchFamily="34" charset="0"/>
                <a:cs typeface="Arial" panose="020B0604020202020204" pitchFamily="34" charset="0"/>
              </a:rPr>
              <a:t>Is GM Food More Environmentally Friendly than Organic Food?</a:t>
            </a:r>
          </a:p>
          <a:p>
            <a:r>
              <a:rPr lang="en-US" altLang="zh-CN" sz="2800" dirty="0">
                <a:solidFill>
                  <a:srgbClr val="002060"/>
                </a:solidFill>
                <a:latin typeface="Arial" panose="020B0604020202020204" pitchFamily="34" charset="0"/>
                <a:cs typeface="Arial" panose="020B0604020202020204" pitchFamily="34" charset="0"/>
              </a:rPr>
              <a:t>          </a:t>
            </a:r>
          </a:p>
          <a:p>
            <a:r>
              <a:rPr lang="en-US" altLang="zh-CN" sz="2800" dirty="0">
                <a:solidFill>
                  <a:srgbClr val="002060"/>
                </a:solidFill>
                <a:latin typeface="Arial" panose="020B0604020202020204" pitchFamily="34" charset="0"/>
                <a:cs typeface="Arial" panose="020B0604020202020204" pitchFamily="34" charset="0"/>
              </a:rPr>
              <a:t>          Do Exercise and Cognitive Training Improve Cognition in Older Adults?</a:t>
            </a:r>
          </a:p>
          <a:p>
            <a:endParaRPr lang="en-US" altLang="zh-CN" sz="2800" b="1" dirty="0">
              <a:solidFill>
                <a:srgbClr val="002060"/>
              </a:solidFill>
              <a:latin typeface="Arial" panose="020B0604020202020204" pitchFamily="34" charset="0"/>
              <a:cs typeface="Arial" panose="020B0604020202020204" pitchFamily="34" charset="0"/>
            </a:endParaRPr>
          </a:p>
          <a:p>
            <a:r>
              <a:rPr lang="en-US" altLang="zh-CN" sz="2800" b="1" dirty="0">
                <a:solidFill>
                  <a:srgbClr val="002060"/>
                </a:solidFill>
                <a:latin typeface="Arial" panose="020B0604020202020204" pitchFamily="34" charset="0"/>
                <a:cs typeface="Arial" panose="020B0604020202020204" pitchFamily="34" charset="0"/>
              </a:rPr>
              <a:t>Note: </a:t>
            </a:r>
            <a:r>
              <a:rPr lang="en-US" altLang="zh-CN" sz="2800" dirty="0">
                <a:latin typeface="Arial" panose="020B0604020202020204" pitchFamily="34" charset="0"/>
                <a:cs typeface="Arial" panose="020B0604020202020204" pitchFamily="34" charset="0"/>
              </a:rPr>
              <a:t>Interrogative titles are less common though they seem to be more frequent in reviews than in research articles.</a:t>
            </a:r>
          </a:p>
          <a:p>
            <a:endParaRPr lang="en-US" altLang="zh-CN" dirty="0"/>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arn(inVertic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arn(inVertic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arn(inVertic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arn(inVertical)">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189495"/>
            <a:ext cx="9606432" cy="629210"/>
          </a:xfrm>
        </p:spPr>
        <p:txBody>
          <a:bodyPr>
            <a:scene3d>
              <a:camera prst="orthographicFront"/>
              <a:lightRig rig="threePt" dir="t"/>
            </a:scene3d>
          </a:bodyPr>
          <a:lstStyle/>
          <a:p>
            <a:pPr>
              <a:lnSpc>
                <a:spcPct val="100000"/>
              </a:lnSpc>
            </a:pPr>
            <a:r>
              <a:rPr lang="zh-CN" altLang="en-US" sz="3200" dirty="0">
                <a:effectLst>
                  <a:outerShdw blurRad="38100" dist="19050" dir="2700000" algn="tl" rotWithShape="0">
                    <a:schemeClr val="dk1">
                      <a:alpha val="40000"/>
                    </a:schemeClr>
                  </a:outerShdw>
                </a:effectLst>
              </a:rPr>
              <a:t>（</a:t>
            </a:r>
            <a:r>
              <a:rPr lang="en-US" altLang="zh-CN" sz="3200" dirty="0">
                <a:effectLst>
                  <a:outerShdw blurRad="38100" dist="19050" dir="2700000" algn="tl" rotWithShape="0">
                    <a:schemeClr val="dk1">
                      <a:alpha val="40000"/>
                    </a:schemeClr>
                  </a:outerShdw>
                </a:effectLst>
              </a:rPr>
              <a:t>1</a:t>
            </a:r>
            <a:r>
              <a:rPr lang="zh-CN" altLang="en-US" sz="3200" dirty="0">
                <a:effectLst>
                  <a:outerShdw blurRad="38100" dist="19050" dir="2700000" algn="tl" rotWithShape="0">
                    <a:schemeClr val="dk1">
                      <a:alpha val="40000"/>
                    </a:schemeClr>
                  </a:outerShdw>
                </a:effectLst>
              </a:rPr>
              <a:t>）</a:t>
            </a:r>
            <a:r>
              <a:rPr lang="en-US" altLang="zh-CN" sz="3200" dirty="0">
                <a:effectLst>
                  <a:outerShdw blurRad="38100" dist="19050" dir="2700000" algn="tl" rotWithShape="0">
                    <a:schemeClr val="dk1">
                      <a:alpha val="40000"/>
                    </a:schemeClr>
                  </a:outerShdw>
                </a:effectLst>
              </a:rPr>
              <a:t>Types of titles </a:t>
            </a:r>
            <a:endParaRPr lang="zh-CN" altLang="zh-CN" sz="3200" dirty="0">
              <a:effectLst>
                <a:outerShdw blurRad="38100" dist="19050" dir="2700000" algn="tl" rotWithShape="0">
                  <a:schemeClr val="dk1">
                    <a:alpha val="40000"/>
                  </a:schemeClr>
                </a:outerShdw>
              </a:effectLst>
            </a:endParaRPr>
          </a:p>
          <a:p>
            <a:pPr>
              <a:lnSpc>
                <a:spcPct val="100000"/>
              </a:lnSpc>
            </a:pPr>
            <a:endParaRPr lang="en-US" altLang="zh-CN" sz="3200" dirty="0">
              <a:solidFill>
                <a:schemeClr val="tx1"/>
              </a:solidFill>
              <a:effectLst>
                <a:outerShdw blurRad="38100" dist="19050" dir="2700000" algn="tl" rotWithShape="0">
                  <a:schemeClr val="dk1">
                    <a:alpha val="40000"/>
                  </a:schemeClr>
                </a:outerShdw>
              </a:effectLst>
            </a:endParaRPr>
          </a:p>
        </p:txBody>
      </p:sp>
      <p:sp>
        <p:nvSpPr>
          <p:cNvPr id="4" name="文本占位符 3"/>
          <p:cNvSpPr>
            <a:spLocks noGrp="1"/>
          </p:cNvSpPr>
          <p:nvPr>
            <p:ph type="body" sz="quarter" idx="11"/>
          </p:nvPr>
        </p:nvSpPr>
        <p:spPr>
          <a:xfrm>
            <a:off x="689610" y="897039"/>
            <a:ext cx="11080632" cy="5525025"/>
          </a:xfrm>
        </p:spPr>
        <p:txBody>
          <a:bodyPr/>
          <a:lstStyle/>
          <a:p>
            <a:endParaRPr lang="en-US" altLang="zh-CN" dirty="0"/>
          </a:p>
          <a:p>
            <a:r>
              <a:rPr lang="en-US" altLang="zh-CN" sz="2800" b="1" dirty="0">
                <a:solidFill>
                  <a:srgbClr val="002060"/>
                </a:solidFill>
                <a:latin typeface="Arial Black" panose="020B0A04020102020204" pitchFamily="34" charset="0"/>
              </a:rPr>
              <a:t>4) Compound </a:t>
            </a:r>
            <a:r>
              <a:rPr lang="en-US" altLang="zh-CN" sz="2800" b="1" dirty="0" smtClean="0">
                <a:solidFill>
                  <a:srgbClr val="002060"/>
                </a:solidFill>
                <a:latin typeface="Arial Black" panose="020B0A04020102020204" pitchFamily="34" charset="0"/>
              </a:rPr>
              <a:t>titles </a:t>
            </a:r>
            <a:r>
              <a:rPr lang="zh-CN" altLang="en-US" sz="2800" b="1" dirty="0" smtClean="0">
                <a:solidFill>
                  <a:srgbClr val="002060"/>
                </a:solidFill>
                <a:latin typeface="Arial Black" panose="020B0A04020102020204" pitchFamily="34" charset="0"/>
              </a:rPr>
              <a:t>（复合型标题）</a:t>
            </a:r>
            <a:endParaRPr lang="en-US" altLang="zh-CN" sz="2800" b="1" dirty="0">
              <a:solidFill>
                <a:srgbClr val="002060"/>
              </a:solidFill>
              <a:latin typeface="Arial Black" panose="020B0A04020102020204" pitchFamily="34" charset="0"/>
            </a:endParaRPr>
          </a:p>
          <a:p>
            <a:pPr>
              <a:lnSpc>
                <a:spcPct val="100000"/>
              </a:lnSpc>
            </a:pPr>
            <a:r>
              <a:rPr lang="en-US" altLang="zh-CN" sz="2800" dirty="0">
                <a:latin typeface="Arial" panose="020B0604020202020204" pitchFamily="34" charset="0"/>
                <a:cs typeface="Arial" panose="020B0604020202020204" pitchFamily="34" charset="0"/>
              </a:rPr>
              <a:t> This type of titles consists of </a:t>
            </a:r>
            <a:r>
              <a:rPr lang="en-US" altLang="zh-CN" sz="2800" b="1" dirty="0">
                <a:solidFill>
                  <a:srgbClr val="0066FF"/>
                </a:solidFill>
                <a:latin typeface="Arial" panose="020B0604020202020204" pitchFamily="34" charset="0"/>
                <a:cs typeface="Arial" panose="020B0604020202020204" pitchFamily="34" charset="0"/>
              </a:rPr>
              <a:t>two parts</a:t>
            </a:r>
            <a:r>
              <a:rPr lang="en-US" altLang="zh-CN" sz="2800" dirty="0" smtClean="0">
                <a:latin typeface="Arial" panose="020B0604020202020204" pitchFamily="34" charset="0"/>
                <a:cs typeface="Arial" panose="020B0604020202020204" pitchFamily="34" charset="0"/>
              </a:rPr>
              <a:t>.</a:t>
            </a:r>
            <a:r>
              <a:rPr lang="zh-CN" altLang="en-US" sz="2800" dirty="0" smtClean="0">
                <a:latin typeface="Arial" panose="020B0604020202020204" pitchFamily="34" charset="0"/>
                <a:cs typeface="Arial" panose="020B0604020202020204" pitchFamily="34" charset="0"/>
              </a:rPr>
              <a:t>（主标题和副标题）</a:t>
            </a:r>
            <a:endParaRPr lang="en-US" altLang="zh-CN" sz="2800" dirty="0">
              <a:latin typeface="Arial" panose="020B0604020202020204" pitchFamily="34" charset="0"/>
              <a:cs typeface="Arial" panose="020B0604020202020204" pitchFamily="34" charset="0"/>
            </a:endParaRPr>
          </a:p>
          <a:p>
            <a:endParaRPr lang="en-US" altLang="zh-CN" sz="2800" b="1" dirty="0">
              <a:solidFill>
                <a:srgbClr val="FF0000"/>
              </a:solidFill>
            </a:endParaRPr>
          </a:p>
          <a:p>
            <a:r>
              <a:rPr lang="en-US" altLang="zh-CN" sz="2800" b="1" dirty="0">
                <a:solidFill>
                  <a:srgbClr val="FF0000"/>
                </a:solidFill>
              </a:rPr>
              <a:t>E.g.</a:t>
            </a:r>
            <a:r>
              <a:rPr lang="en-US" altLang="zh-CN" b="1" dirty="0">
                <a:solidFill>
                  <a:srgbClr val="FF0000"/>
                </a:solidFill>
              </a:rPr>
              <a:t> </a:t>
            </a:r>
            <a:r>
              <a:rPr lang="en-US" altLang="zh-CN" sz="2800" dirty="0">
                <a:solidFill>
                  <a:srgbClr val="002060"/>
                </a:solidFill>
                <a:latin typeface="Arial" panose="020B0604020202020204" pitchFamily="34" charset="0"/>
                <a:cs typeface="Arial" panose="020B0604020202020204" pitchFamily="34" charset="0"/>
              </a:rPr>
              <a:t>Error in Foreign Language: Analysis and Treatment</a:t>
            </a:r>
          </a:p>
          <a:p>
            <a:r>
              <a:rPr lang="en-US" altLang="zh-CN" sz="2800" dirty="0">
                <a:solidFill>
                  <a:srgbClr val="002060"/>
                </a:solidFill>
                <a:latin typeface="Arial" panose="020B0604020202020204" pitchFamily="34" charset="0"/>
                <a:cs typeface="Arial" panose="020B0604020202020204" pitchFamily="34" charset="0"/>
              </a:rPr>
              <a:t> </a:t>
            </a:r>
          </a:p>
          <a:p>
            <a:r>
              <a:rPr lang="en-US" altLang="zh-CN" sz="2800" dirty="0">
                <a:solidFill>
                  <a:srgbClr val="002060"/>
                </a:solidFill>
                <a:latin typeface="Arial" panose="020B0604020202020204" pitchFamily="34" charset="0"/>
                <a:cs typeface="Arial" panose="020B0604020202020204" pitchFamily="34" charset="0"/>
              </a:rPr>
              <a:t>       Analysis and Reflection on the Idea of “New Engineering” and Training of China’s Engineering Majors</a:t>
            </a:r>
          </a:p>
          <a:p>
            <a:endParaRPr lang="en-US" altLang="zh-CN" sz="2800" dirty="0">
              <a:solidFill>
                <a:srgbClr val="002060"/>
              </a:solidFill>
              <a:latin typeface="Arial" panose="020B0604020202020204" pitchFamily="34" charset="0"/>
              <a:cs typeface="Arial" panose="020B0604020202020204" pitchFamily="34" charset="0"/>
            </a:endParaRPr>
          </a:p>
          <a:p>
            <a:endParaRPr lang="en-US" altLang="zh-CN" sz="28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030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inVertic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arn(inVertic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arn(inVertical)">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189495"/>
            <a:ext cx="9606432" cy="629210"/>
          </a:xfrm>
        </p:spPr>
        <p:txBody>
          <a:bodyPr>
            <a:scene3d>
              <a:camera prst="orthographicFront"/>
              <a:lightRig rig="threePt" dir="t"/>
            </a:scene3d>
          </a:bodyPr>
          <a:lstStyle/>
          <a:p>
            <a:pPr>
              <a:lnSpc>
                <a:spcPct val="100000"/>
              </a:lnSpc>
            </a:pPr>
            <a:r>
              <a:rPr lang="zh-CN" altLang="en-US" sz="3200" dirty="0">
                <a:effectLst>
                  <a:outerShdw blurRad="38100" dist="19050" dir="2700000" algn="tl" rotWithShape="0">
                    <a:schemeClr val="dk1">
                      <a:alpha val="40000"/>
                    </a:schemeClr>
                  </a:outerShdw>
                </a:effectLst>
              </a:rPr>
              <a:t>（</a:t>
            </a:r>
            <a:r>
              <a:rPr lang="en-US" altLang="zh-CN" sz="3200" dirty="0">
                <a:effectLst>
                  <a:outerShdw blurRad="38100" dist="19050" dir="2700000" algn="tl" rotWithShape="0">
                    <a:schemeClr val="dk1">
                      <a:alpha val="40000"/>
                    </a:schemeClr>
                  </a:outerShdw>
                </a:effectLst>
              </a:rPr>
              <a:t>2</a:t>
            </a:r>
            <a:r>
              <a:rPr lang="zh-CN" altLang="en-US" sz="3200" dirty="0">
                <a:effectLst>
                  <a:outerShdw blurRad="38100" dist="19050" dir="2700000" algn="tl" rotWithShape="0">
                    <a:schemeClr val="dk1">
                      <a:alpha val="40000"/>
                    </a:schemeClr>
                  </a:outerShdw>
                </a:effectLst>
              </a:rPr>
              <a:t>）</a:t>
            </a:r>
            <a:r>
              <a:rPr lang="en-US" altLang="zh-CN" sz="3200" dirty="0">
                <a:effectLst>
                  <a:outerShdw blurRad="38100" dist="19050" dir="2700000" algn="tl" rotWithShape="0">
                    <a:schemeClr val="dk1">
                      <a:alpha val="40000"/>
                    </a:schemeClr>
                  </a:outerShdw>
                </a:effectLst>
              </a:rPr>
              <a:t>Clue words in titles </a:t>
            </a:r>
            <a:endParaRPr lang="zh-CN" altLang="zh-CN" sz="3200" dirty="0">
              <a:effectLst>
                <a:outerShdw blurRad="38100" dist="19050" dir="2700000" algn="tl" rotWithShape="0">
                  <a:schemeClr val="dk1">
                    <a:alpha val="40000"/>
                  </a:schemeClr>
                </a:outerShdw>
              </a:effectLst>
            </a:endParaRPr>
          </a:p>
          <a:p>
            <a:pPr>
              <a:lnSpc>
                <a:spcPct val="100000"/>
              </a:lnSpc>
            </a:pPr>
            <a:endParaRPr lang="en-US" altLang="zh-CN" sz="3200" dirty="0">
              <a:solidFill>
                <a:schemeClr val="tx1"/>
              </a:solidFill>
              <a:effectLst>
                <a:outerShdw blurRad="38100" dist="19050" dir="2700000" algn="tl" rotWithShape="0">
                  <a:schemeClr val="dk1">
                    <a:alpha val="40000"/>
                  </a:schemeClr>
                </a:outerShdw>
              </a:effectLst>
            </a:endParaRPr>
          </a:p>
        </p:txBody>
      </p:sp>
      <p:sp>
        <p:nvSpPr>
          <p:cNvPr id="4" name="文本占位符 3"/>
          <p:cNvSpPr>
            <a:spLocks noGrp="1"/>
          </p:cNvSpPr>
          <p:nvPr>
            <p:ph type="body" sz="quarter" idx="11"/>
          </p:nvPr>
        </p:nvSpPr>
        <p:spPr>
          <a:xfrm>
            <a:off x="689610" y="897039"/>
            <a:ext cx="11080632" cy="5525025"/>
          </a:xfrm>
        </p:spPr>
        <p:txBody>
          <a:bodyPr/>
          <a:lstStyle/>
          <a:p>
            <a:r>
              <a:rPr lang="en-US" altLang="zh-CN" sz="3200" dirty="0">
                <a:latin typeface="Arial" panose="020B0604020202020204" pitchFamily="34" charset="0"/>
                <a:cs typeface="Arial" panose="020B0604020202020204" pitchFamily="34" charset="0"/>
              </a:rPr>
              <a:t>analysis of …</a:t>
            </a:r>
          </a:p>
          <a:p>
            <a:r>
              <a:rPr lang="en-US" altLang="zh-CN" sz="3200" dirty="0">
                <a:latin typeface="Arial" panose="020B0604020202020204" pitchFamily="34" charset="0"/>
                <a:cs typeface="Arial" panose="020B0604020202020204" pitchFamily="34" charset="0"/>
              </a:rPr>
              <a:t>exploration of…</a:t>
            </a:r>
          </a:p>
          <a:p>
            <a:r>
              <a:rPr lang="en-US" altLang="zh-CN" sz="3200" dirty="0">
                <a:latin typeface="Arial" panose="020B0604020202020204" pitchFamily="34" charset="0"/>
                <a:cs typeface="Arial" panose="020B0604020202020204" pitchFamily="34" charset="0"/>
              </a:rPr>
              <a:t>insight into…</a:t>
            </a:r>
          </a:p>
          <a:p>
            <a:r>
              <a:rPr lang="en-US" altLang="zh-CN" sz="3200" dirty="0">
                <a:latin typeface="Arial" panose="020B0604020202020204" pitchFamily="34" charset="0"/>
                <a:cs typeface="Arial" panose="020B0604020202020204" pitchFamily="34" charset="0"/>
              </a:rPr>
              <a:t>research on…</a:t>
            </a:r>
          </a:p>
          <a:p>
            <a:r>
              <a:rPr lang="en-US" altLang="zh-CN" sz="3200" dirty="0">
                <a:latin typeface="Arial" panose="020B0604020202020204" pitchFamily="34" charset="0"/>
                <a:cs typeface="Arial" panose="020B0604020202020204" pitchFamily="34" charset="0"/>
              </a:rPr>
              <a:t>study of …</a:t>
            </a:r>
          </a:p>
          <a:p>
            <a:r>
              <a:rPr lang="en-US" altLang="zh-CN" sz="3200" dirty="0">
                <a:latin typeface="Arial" panose="020B0604020202020204" pitchFamily="34" charset="0"/>
                <a:cs typeface="Arial" panose="020B0604020202020204" pitchFamily="34" charset="0"/>
              </a:rPr>
              <a:t>……</a:t>
            </a:r>
          </a:p>
          <a:p>
            <a:endParaRPr lang="en-US" altLang="zh-CN" dirty="0"/>
          </a:p>
          <a:p>
            <a:endParaRPr lang="en-US" altLang="zh-CN" dirty="0"/>
          </a:p>
          <a:p>
            <a:r>
              <a:rPr lang="en-US" altLang="zh-CN" sz="2800" b="1" dirty="0">
                <a:solidFill>
                  <a:srgbClr val="002060"/>
                </a:solidFill>
              </a:rPr>
              <a:t>Refer to </a:t>
            </a:r>
            <a:r>
              <a:rPr lang="en-US" altLang="zh-CN" sz="2800" dirty="0">
                <a:solidFill>
                  <a:srgbClr val="002060"/>
                </a:solidFill>
              </a:rPr>
              <a:t>02 on Page 49.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Vertic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arn(inVertical)">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189495"/>
            <a:ext cx="9606432" cy="629210"/>
          </a:xfrm>
        </p:spPr>
        <p:txBody>
          <a:bodyPr>
            <a:scene3d>
              <a:camera prst="orthographicFront"/>
              <a:lightRig rig="threePt" dir="t"/>
            </a:scene3d>
          </a:bodyPr>
          <a:lstStyle/>
          <a:p>
            <a:pPr>
              <a:lnSpc>
                <a:spcPct val="100000"/>
              </a:lnSpc>
            </a:pPr>
            <a:r>
              <a:rPr lang="en-US" altLang="zh-CN" sz="3200" dirty="0">
                <a:effectLst>
                  <a:outerShdw blurRad="38100" dist="19050" dir="2700000" algn="tl" rotWithShape="0">
                    <a:schemeClr val="dk1">
                      <a:alpha val="40000"/>
                    </a:schemeClr>
                  </a:outerShdw>
                </a:effectLst>
              </a:rPr>
              <a:t>(3) Reading skills </a:t>
            </a:r>
            <a:endParaRPr lang="en-US" altLang="zh-CN" sz="3200" dirty="0">
              <a:solidFill>
                <a:schemeClr val="tx1"/>
              </a:solidFill>
              <a:effectLst>
                <a:outerShdw blurRad="38100" dist="19050" dir="2700000" algn="tl" rotWithShape="0">
                  <a:schemeClr val="dk1">
                    <a:alpha val="40000"/>
                  </a:schemeClr>
                </a:outerShdw>
              </a:effectLst>
            </a:endParaRPr>
          </a:p>
        </p:txBody>
      </p:sp>
      <p:sp>
        <p:nvSpPr>
          <p:cNvPr id="4" name="文本占位符 3"/>
          <p:cNvSpPr>
            <a:spLocks noGrp="1"/>
          </p:cNvSpPr>
          <p:nvPr>
            <p:ph type="body" sz="quarter" idx="11"/>
          </p:nvPr>
        </p:nvSpPr>
        <p:spPr>
          <a:xfrm>
            <a:off x="790221" y="992730"/>
            <a:ext cx="11108553" cy="5525025"/>
          </a:xfrm>
        </p:spPr>
        <p:txBody>
          <a:bodyPr/>
          <a:lstStyle/>
          <a:p>
            <a:r>
              <a:rPr lang="en-US" altLang="zh-CN" sz="2800" b="1" dirty="0">
                <a:solidFill>
                  <a:srgbClr val="002060"/>
                </a:solidFill>
                <a:latin typeface="Arial" panose="020B0604020202020204" pitchFamily="34" charset="0"/>
                <a:cs typeface="Arial" panose="020B0604020202020204" pitchFamily="34" charset="0"/>
              </a:rPr>
              <a:t>When reding the title, you need to identify:</a:t>
            </a:r>
          </a:p>
          <a:p>
            <a:r>
              <a:rPr lang="en-US" altLang="zh-CN" sz="2800" b="1" dirty="0">
                <a:solidFill>
                  <a:srgbClr val="002060"/>
                </a:solidFill>
                <a:latin typeface="Arial" panose="020B0604020202020204" pitchFamily="34" charset="0"/>
                <a:cs typeface="Arial" panose="020B0604020202020204" pitchFamily="34" charset="0"/>
              </a:rPr>
              <a:t>which words/phrases are the </a:t>
            </a:r>
            <a:r>
              <a:rPr lang="en-US" altLang="zh-CN" sz="2800" b="1" dirty="0">
                <a:solidFill>
                  <a:srgbClr val="FF0000"/>
                </a:solidFill>
                <a:latin typeface="Arial" panose="020B0604020202020204" pitchFamily="34" charset="0"/>
                <a:cs typeface="Arial" panose="020B0604020202020204" pitchFamily="34" charset="0"/>
              </a:rPr>
              <a:t>most fundamental </a:t>
            </a:r>
          </a:p>
          <a:p>
            <a:r>
              <a:rPr lang="en-US" altLang="zh-CN" sz="2800" b="1" dirty="0">
                <a:solidFill>
                  <a:srgbClr val="FF0000"/>
                </a:solidFill>
                <a:latin typeface="Arial" panose="020B0604020202020204" pitchFamily="34" charset="0"/>
                <a:cs typeface="Arial" panose="020B0604020202020204" pitchFamily="34" charset="0"/>
              </a:rPr>
              <a:t>                                                           </a:t>
            </a:r>
            <a:r>
              <a:rPr lang="en-US" altLang="zh-CN" sz="6000" b="1" dirty="0">
                <a:solidFill>
                  <a:srgbClr val="0066FF"/>
                </a:solidFill>
                <a:latin typeface="Walbaum Display SemiBold" panose="02070703090703020303" pitchFamily="18" charset="0"/>
                <a:cs typeface="Arial" panose="020B0604020202020204" pitchFamily="34" charset="0"/>
              </a:rPr>
              <a:t>→ </a:t>
            </a:r>
            <a:r>
              <a:rPr lang="en-US" altLang="zh-CN" sz="2800" b="1" dirty="0">
                <a:solidFill>
                  <a:srgbClr val="FF0000"/>
                </a:solidFill>
                <a:latin typeface="Arial" panose="020B0604020202020204" pitchFamily="34" charset="0"/>
                <a:cs typeface="Arial" panose="020B0604020202020204" pitchFamily="34" charset="0"/>
              </a:rPr>
              <a:t> </a:t>
            </a:r>
            <a:r>
              <a:rPr lang="en-US" altLang="zh-CN" sz="6000" b="1" dirty="0">
                <a:solidFill>
                  <a:srgbClr val="0066FF"/>
                </a:solidFill>
                <a:latin typeface="Walbaum Display SemiBold" panose="02070703090703020303" pitchFamily="18" charset="0"/>
                <a:cs typeface="Arial" panose="020B0604020202020204" pitchFamily="34" charset="0"/>
              </a:rPr>
              <a:t> </a:t>
            </a:r>
            <a:r>
              <a:rPr lang="en-US" altLang="zh-CN" sz="2800" b="1" dirty="0">
                <a:solidFill>
                  <a:srgbClr val="FF9900"/>
                </a:solidFill>
                <a:latin typeface="Arial" panose="020B0604020202020204" pitchFamily="34" charset="0"/>
                <a:cs typeface="Arial" panose="020B0604020202020204" pitchFamily="34" charset="0"/>
              </a:rPr>
              <a:t>major information</a:t>
            </a:r>
          </a:p>
          <a:p>
            <a:r>
              <a:rPr lang="en-US" altLang="zh-CN" sz="2800" b="1" dirty="0">
                <a:solidFill>
                  <a:srgbClr val="002060"/>
                </a:solidFill>
                <a:latin typeface="Arial" panose="020B0604020202020204" pitchFamily="34" charset="0"/>
                <a:cs typeface="Arial" panose="020B0604020202020204" pitchFamily="34" charset="0"/>
              </a:rPr>
              <a:t>and which are </a:t>
            </a:r>
            <a:r>
              <a:rPr lang="en-US" altLang="zh-CN" sz="2800" b="1" dirty="0">
                <a:solidFill>
                  <a:srgbClr val="FF0000"/>
                </a:solidFill>
                <a:latin typeface="Arial" panose="020B0604020202020204" pitchFamily="34" charset="0"/>
                <a:cs typeface="Arial" panose="020B0604020202020204" pitchFamily="34" charset="0"/>
              </a:rPr>
              <a:t>supplementary</a:t>
            </a:r>
            <a:r>
              <a:rPr lang="en-US" altLang="zh-CN" sz="2800" b="1" dirty="0">
                <a:solidFill>
                  <a:srgbClr val="002060"/>
                </a:solidFill>
                <a:latin typeface="Arial" panose="020B0604020202020204" pitchFamily="34" charset="0"/>
                <a:cs typeface="Arial" panose="020B0604020202020204" pitchFamily="34" charset="0"/>
              </a:rPr>
              <a:t>. </a:t>
            </a:r>
          </a:p>
          <a:p>
            <a:r>
              <a:rPr lang="en-US" altLang="zh-CN" sz="6000" b="1" dirty="0">
                <a:solidFill>
                  <a:srgbClr val="0066FF"/>
                </a:solidFill>
                <a:latin typeface="Walbaum Display SemiBold" panose="02070703090703020303" pitchFamily="18" charset="0"/>
                <a:cs typeface="Arial" panose="020B0604020202020204" pitchFamily="34" charset="0"/>
              </a:rPr>
              <a:t>                               → </a:t>
            </a:r>
            <a:r>
              <a:rPr lang="en-US" altLang="zh-CN" sz="2800" b="1" dirty="0">
                <a:solidFill>
                  <a:srgbClr val="FF0000"/>
                </a:solidFill>
                <a:latin typeface="Arial" panose="020B0604020202020204" pitchFamily="34" charset="0"/>
                <a:cs typeface="Arial" panose="020B0604020202020204" pitchFamily="34" charset="0"/>
              </a:rPr>
              <a:t> </a:t>
            </a:r>
            <a:r>
              <a:rPr lang="en-US" altLang="zh-CN" sz="6000" b="1" dirty="0">
                <a:solidFill>
                  <a:srgbClr val="0066FF"/>
                </a:solidFill>
                <a:latin typeface="Walbaum Display SemiBold" panose="02070703090703020303" pitchFamily="18" charset="0"/>
                <a:cs typeface="Arial" panose="020B0604020202020204" pitchFamily="34" charset="0"/>
              </a:rPr>
              <a:t> </a:t>
            </a:r>
            <a:r>
              <a:rPr lang="en-US" altLang="zh-CN" sz="2800" b="1" dirty="0">
                <a:solidFill>
                  <a:srgbClr val="FF9900"/>
                </a:solidFill>
                <a:latin typeface="Arial" panose="020B0604020202020204" pitchFamily="34" charset="0"/>
                <a:cs typeface="Arial" panose="020B0604020202020204" pitchFamily="34" charset="0"/>
              </a:rPr>
              <a:t>minor information</a:t>
            </a:r>
          </a:p>
          <a:p>
            <a:endParaRPr lang="zh-CN" altLang="zh-CN" sz="2800" b="1" dirty="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189495"/>
            <a:ext cx="9606432" cy="629210"/>
          </a:xfrm>
        </p:spPr>
        <p:txBody>
          <a:bodyPr>
            <a:scene3d>
              <a:camera prst="orthographicFront"/>
              <a:lightRig rig="threePt" dir="t"/>
            </a:scene3d>
          </a:bodyPr>
          <a:lstStyle/>
          <a:p>
            <a:pPr>
              <a:lnSpc>
                <a:spcPct val="100000"/>
              </a:lnSpc>
            </a:pPr>
            <a:r>
              <a:rPr lang="en-US" altLang="zh-CN" sz="3200" dirty="0">
                <a:effectLst>
                  <a:outerShdw blurRad="38100" dist="19050" dir="2700000" algn="tl" rotWithShape="0">
                    <a:schemeClr val="dk1">
                      <a:alpha val="40000"/>
                    </a:schemeClr>
                  </a:outerShdw>
                </a:effectLst>
              </a:rPr>
              <a:t>(4) Sample analysis </a:t>
            </a:r>
            <a:endParaRPr lang="en-US" altLang="zh-CN" sz="3200" dirty="0">
              <a:solidFill>
                <a:schemeClr val="tx1"/>
              </a:solidFill>
              <a:effectLst>
                <a:outerShdw blurRad="38100" dist="19050" dir="2700000" algn="tl" rotWithShape="0">
                  <a:schemeClr val="dk1">
                    <a:alpha val="40000"/>
                  </a:schemeClr>
                </a:outerShdw>
              </a:effectLst>
            </a:endParaRPr>
          </a:p>
        </p:txBody>
      </p:sp>
      <p:sp>
        <p:nvSpPr>
          <p:cNvPr id="4" name="文本占位符 3"/>
          <p:cNvSpPr>
            <a:spLocks noGrp="1"/>
          </p:cNvSpPr>
          <p:nvPr>
            <p:ph type="body" sz="quarter" idx="11"/>
          </p:nvPr>
        </p:nvSpPr>
        <p:spPr>
          <a:xfrm>
            <a:off x="282222" y="992730"/>
            <a:ext cx="11488020" cy="5525025"/>
          </a:xfrm>
        </p:spPr>
        <p:txBody>
          <a:bodyPr/>
          <a:lstStyle/>
          <a:p>
            <a:endParaRPr lang="en-US" altLang="zh-CN" sz="2800" b="1" dirty="0">
              <a:solidFill>
                <a:srgbClr val="002060"/>
              </a:solidFill>
              <a:latin typeface="Arial" panose="020B0604020202020204" pitchFamily="34" charset="0"/>
              <a:cs typeface="Arial" panose="020B0604020202020204" pitchFamily="34" charset="0"/>
            </a:endParaRPr>
          </a:p>
          <a:p>
            <a:r>
              <a:rPr lang="en-US" altLang="zh-CN" sz="2800" b="1" dirty="0">
                <a:solidFill>
                  <a:srgbClr val="FF0000"/>
                </a:solidFill>
                <a:latin typeface="Arial" panose="020B0604020202020204" pitchFamily="34" charset="0"/>
                <a:cs typeface="Arial" panose="020B0604020202020204" pitchFamily="34" charset="0"/>
              </a:rPr>
              <a:t>E.g. </a:t>
            </a:r>
            <a:r>
              <a:rPr lang="en-US" altLang="zh-CN" sz="2800" b="1" u="sng" dirty="0">
                <a:solidFill>
                  <a:srgbClr val="002060"/>
                </a:solidFill>
                <a:latin typeface="Arial" panose="020B0604020202020204" pitchFamily="34" charset="0"/>
                <a:cs typeface="Arial" panose="020B0604020202020204" pitchFamily="34" charset="0"/>
              </a:rPr>
              <a:t>Insights into</a:t>
            </a:r>
            <a:r>
              <a:rPr lang="en-US" altLang="zh-CN" sz="2800" b="1" dirty="0">
                <a:solidFill>
                  <a:srgbClr val="002060"/>
                </a:solidFill>
                <a:latin typeface="Arial" panose="020B0604020202020204" pitchFamily="34" charset="0"/>
                <a:cs typeface="Arial" panose="020B0604020202020204" pitchFamily="34" charset="0"/>
              </a:rPr>
              <a:t> </a:t>
            </a:r>
            <a:r>
              <a:rPr lang="en-US" altLang="zh-CN" sz="2800" b="1" u="sng" dirty="0">
                <a:solidFill>
                  <a:srgbClr val="002060"/>
                </a:solidFill>
                <a:latin typeface="Arial" panose="020B0604020202020204" pitchFamily="34" charset="0"/>
                <a:cs typeface="Arial" panose="020B0604020202020204" pitchFamily="34" charset="0"/>
              </a:rPr>
              <a:t>the relationship</a:t>
            </a:r>
            <a:r>
              <a:rPr lang="en-US" altLang="zh-CN" sz="2800" b="1" dirty="0">
                <a:solidFill>
                  <a:srgbClr val="002060"/>
                </a:solidFill>
                <a:latin typeface="Arial" panose="020B0604020202020204" pitchFamily="34" charset="0"/>
                <a:cs typeface="Arial" panose="020B0604020202020204" pitchFamily="34" charset="0"/>
              </a:rPr>
              <a:t> </a:t>
            </a:r>
            <a:r>
              <a:rPr lang="en-US" altLang="zh-CN" sz="2800" b="1" u="sng" dirty="0">
                <a:solidFill>
                  <a:srgbClr val="002060"/>
                </a:solidFill>
                <a:latin typeface="Arial" panose="020B0604020202020204" pitchFamily="34" charset="0"/>
                <a:cs typeface="Arial" panose="020B0604020202020204" pitchFamily="34" charset="0"/>
              </a:rPr>
              <a:t>between antimicrobial residues</a:t>
            </a:r>
          </a:p>
          <a:p>
            <a:r>
              <a:rPr lang="en-US" altLang="zh-CN" sz="2800" b="1" dirty="0">
                <a:solidFill>
                  <a:srgbClr val="002060"/>
                </a:solidFill>
                <a:latin typeface="Arial" panose="020B0604020202020204" pitchFamily="34" charset="0"/>
                <a:cs typeface="Arial" panose="020B0604020202020204" pitchFamily="34" charset="0"/>
              </a:rPr>
              <a:t>                   </a:t>
            </a:r>
            <a:r>
              <a:rPr lang="en-US" altLang="zh-CN" sz="2800" b="1" dirty="0">
                <a:solidFill>
                  <a:srgbClr val="FF0000"/>
                </a:solidFill>
                <a:latin typeface="Arial" panose="020B0604020202020204" pitchFamily="34" charset="0"/>
                <a:cs typeface="Arial" panose="020B0604020202020204" pitchFamily="34" charset="0"/>
              </a:rPr>
              <a:t>1                     2                                                 3</a:t>
            </a:r>
            <a:endParaRPr lang="en-US" altLang="zh-CN" sz="2800" b="1" u="sng" dirty="0">
              <a:solidFill>
                <a:srgbClr val="002060"/>
              </a:solidFill>
              <a:latin typeface="Arial" panose="020B0604020202020204" pitchFamily="34" charset="0"/>
              <a:cs typeface="Arial" panose="020B0604020202020204" pitchFamily="34" charset="0"/>
            </a:endParaRPr>
          </a:p>
          <a:p>
            <a:r>
              <a:rPr lang="en-US" altLang="zh-CN" sz="2800" b="1" u="sng" dirty="0">
                <a:solidFill>
                  <a:srgbClr val="002060"/>
                </a:solidFill>
                <a:latin typeface="Arial" panose="020B0604020202020204" pitchFamily="34" charset="0"/>
                <a:cs typeface="Arial" panose="020B0604020202020204" pitchFamily="34" charset="0"/>
              </a:rPr>
              <a:t> and bacterial</a:t>
            </a:r>
            <a:r>
              <a:rPr lang="en-US" altLang="zh-CN" sz="2800" b="1" dirty="0">
                <a:solidFill>
                  <a:srgbClr val="002060"/>
                </a:solidFill>
                <a:latin typeface="Arial" panose="020B0604020202020204" pitchFamily="34" charset="0"/>
                <a:cs typeface="Arial" panose="020B0604020202020204" pitchFamily="34" charset="0"/>
              </a:rPr>
              <a:t> </a:t>
            </a:r>
            <a:r>
              <a:rPr lang="en-US" altLang="zh-CN" sz="2800" b="1" u="sng" dirty="0">
                <a:solidFill>
                  <a:srgbClr val="002060"/>
                </a:solidFill>
                <a:latin typeface="Arial" panose="020B0604020202020204" pitchFamily="34" charset="0"/>
                <a:cs typeface="Arial" panose="020B0604020202020204" pitchFamily="34" charset="0"/>
              </a:rPr>
              <a:t>in a hospital-urban wastewater plant system</a:t>
            </a:r>
          </a:p>
          <a:p>
            <a:r>
              <a:rPr lang="en-US" altLang="zh-CN" sz="2800" b="1" dirty="0">
                <a:solidFill>
                  <a:srgbClr val="002060"/>
                </a:solidFill>
                <a:latin typeface="Arial" panose="020B0604020202020204" pitchFamily="34" charset="0"/>
                <a:cs typeface="Arial" panose="020B0604020202020204" pitchFamily="34" charset="0"/>
              </a:rPr>
              <a:t>                                                          </a:t>
            </a:r>
            <a:r>
              <a:rPr lang="en-US" altLang="zh-CN" sz="2800" b="1" dirty="0">
                <a:solidFill>
                  <a:srgbClr val="FF0000"/>
                </a:solidFill>
                <a:latin typeface="Arial" panose="020B0604020202020204" pitchFamily="34" charset="0"/>
                <a:cs typeface="Arial" panose="020B0604020202020204" pitchFamily="34" charset="0"/>
              </a:rPr>
              <a:t>4</a:t>
            </a:r>
          </a:p>
          <a:p>
            <a:endParaRPr lang="en-US" altLang="zh-CN" sz="2800" b="1" dirty="0">
              <a:solidFill>
                <a:srgbClr val="FF0000"/>
              </a:solidFill>
              <a:latin typeface="Arial" panose="020B0604020202020204" pitchFamily="34" charset="0"/>
              <a:cs typeface="Arial" panose="020B0604020202020204" pitchFamily="34" charset="0"/>
            </a:endParaRPr>
          </a:p>
          <a:p>
            <a:endParaRPr lang="en-US" altLang="zh-CN" sz="2800" b="1" dirty="0">
              <a:solidFill>
                <a:srgbClr val="002060"/>
              </a:solidFill>
              <a:latin typeface="Arial" panose="020B0604020202020204" pitchFamily="34" charset="0"/>
              <a:cs typeface="Arial" panose="020B0604020202020204" pitchFamily="34" charset="0"/>
            </a:endParaRPr>
          </a:p>
          <a:p>
            <a:r>
              <a:rPr lang="en-US" altLang="zh-CN" sz="2800" b="1" dirty="0">
                <a:solidFill>
                  <a:srgbClr val="FF0000"/>
                </a:solidFill>
                <a:latin typeface="Arial" panose="020B0604020202020204" pitchFamily="34" charset="0"/>
                <a:cs typeface="Arial" panose="020B0604020202020204" pitchFamily="34" charset="0"/>
              </a:rPr>
              <a:t>Analysis: </a:t>
            </a:r>
            <a:r>
              <a:rPr lang="en-US" altLang="zh-CN" sz="2800" dirty="0">
                <a:solidFill>
                  <a:srgbClr val="002060"/>
                </a:solidFill>
                <a:latin typeface="Arial" panose="020B0604020202020204" pitchFamily="34" charset="0"/>
                <a:cs typeface="Arial" panose="020B0604020202020204" pitchFamily="34" charset="0"/>
              </a:rPr>
              <a:t>From the numbers for the underlined word chunks, we can see the order of importance of all the words/word chunks, and accordingly distinguish the major information and minor information.</a:t>
            </a:r>
          </a:p>
        </p:txBody>
      </p:sp>
    </p:spTree>
    <p:extLst>
      <p:ext uri="{BB962C8B-B14F-4D97-AF65-F5344CB8AC3E}">
        <p14:creationId xmlns:p14="http://schemas.microsoft.com/office/powerpoint/2010/main" val="222352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inVertic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arn(inVertic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arn(inVertic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barn(inVertical)">
                                      <p:cBhvr>
                                        <p:cTn id="2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189495"/>
            <a:ext cx="9606432" cy="629210"/>
          </a:xfrm>
        </p:spPr>
        <p:txBody>
          <a:bodyPr>
            <a:scene3d>
              <a:camera prst="orthographicFront"/>
              <a:lightRig rig="threePt" dir="t"/>
            </a:scene3d>
          </a:bodyPr>
          <a:lstStyle/>
          <a:p>
            <a:pPr>
              <a:lnSpc>
                <a:spcPct val="100000"/>
              </a:lnSpc>
            </a:pPr>
            <a:r>
              <a:rPr lang="en-US" altLang="zh-CN" sz="3200" dirty="0">
                <a:effectLst>
                  <a:outerShdw blurRad="38100" dist="19050" dir="2700000" algn="tl" rotWithShape="0">
                    <a:schemeClr val="dk1">
                      <a:alpha val="40000"/>
                    </a:schemeClr>
                  </a:outerShdw>
                </a:effectLst>
              </a:rPr>
              <a:t>(5) Reading Practice </a:t>
            </a:r>
            <a:endParaRPr lang="en-US" altLang="zh-CN" sz="3200" dirty="0">
              <a:solidFill>
                <a:schemeClr val="tx1"/>
              </a:solidFill>
              <a:effectLst>
                <a:outerShdw blurRad="38100" dist="19050" dir="2700000" algn="tl" rotWithShape="0">
                  <a:schemeClr val="dk1">
                    <a:alpha val="40000"/>
                  </a:schemeClr>
                </a:outerShdw>
              </a:effectLst>
            </a:endParaRPr>
          </a:p>
        </p:txBody>
      </p:sp>
      <p:sp>
        <p:nvSpPr>
          <p:cNvPr id="4" name="文本占位符 3"/>
          <p:cNvSpPr>
            <a:spLocks noGrp="1"/>
          </p:cNvSpPr>
          <p:nvPr>
            <p:ph type="body" sz="quarter" idx="11"/>
          </p:nvPr>
        </p:nvSpPr>
        <p:spPr>
          <a:xfrm>
            <a:off x="689712" y="857262"/>
            <a:ext cx="11080530" cy="5525025"/>
          </a:xfrm>
        </p:spPr>
        <p:txBody>
          <a:bodyPr/>
          <a:lstStyle/>
          <a:p>
            <a:r>
              <a:rPr lang="en-US" altLang="zh-CN" sz="2800" dirty="0">
                <a:latin typeface="Arial" panose="020B0604020202020204" pitchFamily="34" charset="0"/>
                <a:cs typeface="Arial" panose="020B0604020202020204" pitchFamily="34" charset="0"/>
              </a:rPr>
              <a:t>Read the following titles. Rank the words/word chunks according to their importance.</a:t>
            </a:r>
          </a:p>
          <a:p>
            <a:r>
              <a:rPr lang="en-US" altLang="zh-CN" sz="2800" b="1" dirty="0">
                <a:solidFill>
                  <a:srgbClr val="002060"/>
                </a:solidFill>
                <a:latin typeface="Arial" panose="020B0604020202020204" pitchFamily="34" charset="0"/>
                <a:cs typeface="Arial" panose="020B0604020202020204" pitchFamily="34" charset="0"/>
              </a:rPr>
              <a:t>1.  </a:t>
            </a:r>
            <a:r>
              <a:rPr lang="en-US" altLang="zh-CN" sz="2800" u="sng" dirty="0">
                <a:solidFill>
                  <a:srgbClr val="002060"/>
                </a:solidFill>
                <a:latin typeface="Arial" panose="020B0604020202020204" pitchFamily="34" charset="0"/>
                <a:cs typeface="Arial" panose="020B0604020202020204" pitchFamily="34" charset="0"/>
              </a:rPr>
              <a:t>A contrastive </a:t>
            </a:r>
            <a:r>
              <a:rPr lang="en-US" altLang="zh-CN" sz="2800" u="sng" dirty="0">
                <a:solidFill>
                  <a:srgbClr val="FF0000"/>
                </a:solidFill>
                <a:latin typeface="Arial" panose="020B0604020202020204" pitchFamily="34" charset="0"/>
                <a:cs typeface="Arial" panose="020B0604020202020204" pitchFamily="34" charset="0"/>
              </a:rPr>
              <a:t>study </a:t>
            </a:r>
            <a:r>
              <a:rPr lang="en-US" altLang="zh-CN" sz="2800" dirty="0">
                <a:solidFill>
                  <a:srgbClr val="FF0000"/>
                </a:solidFill>
                <a:latin typeface="Arial" panose="020B0604020202020204" pitchFamily="34" charset="0"/>
                <a:cs typeface="Arial" panose="020B0604020202020204" pitchFamily="34" charset="0"/>
              </a:rPr>
              <a:t>of </a:t>
            </a:r>
            <a:r>
              <a:rPr lang="en-US" altLang="zh-CN" sz="2800" u="sng" dirty="0">
                <a:solidFill>
                  <a:srgbClr val="002060"/>
                </a:solidFill>
                <a:latin typeface="Arial" panose="020B0604020202020204" pitchFamily="34" charset="0"/>
                <a:cs typeface="Arial" panose="020B0604020202020204" pitchFamily="34" charset="0"/>
              </a:rPr>
              <a:t>online peer feedback </a:t>
            </a:r>
            <a:r>
              <a:rPr lang="en-US" altLang="zh-CN" sz="2800" dirty="0">
                <a:solidFill>
                  <a:srgbClr val="002060"/>
                </a:solidFill>
                <a:latin typeface="Arial" panose="020B0604020202020204" pitchFamily="34" charset="0"/>
                <a:cs typeface="Arial" panose="020B0604020202020204" pitchFamily="34" charset="0"/>
              </a:rPr>
              <a:t>and </a:t>
            </a:r>
            <a:r>
              <a:rPr lang="en-US" altLang="zh-CN" sz="2800" u="sng" dirty="0">
                <a:solidFill>
                  <a:srgbClr val="002060"/>
                </a:solidFill>
                <a:latin typeface="Arial" panose="020B0604020202020204" pitchFamily="34" charset="0"/>
                <a:cs typeface="Arial" panose="020B0604020202020204" pitchFamily="34" charset="0"/>
              </a:rPr>
              <a:t>online</a:t>
            </a:r>
          </a:p>
          <a:p>
            <a:r>
              <a:rPr lang="en-US" altLang="zh-CN" sz="2800" u="sng" dirty="0">
                <a:solidFill>
                  <a:srgbClr val="002060"/>
                </a:solidFill>
                <a:latin typeface="Arial" panose="020B0604020202020204" pitchFamily="34" charset="0"/>
                <a:cs typeface="Arial" panose="020B0604020202020204" pitchFamily="34" charset="0"/>
              </a:rPr>
              <a:t> teacher feedback </a:t>
            </a:r>
            <a:r>
              <a:rPr lang="en-US" altLang="zh-CN" sz="2800" dirty="0">
                <a:solidFill>
                  <a:srgbClr val="FF0000"/>
                </a:solidFill>
                <a:latin typeface="Arial" panose="020B0604020202020204" pitchFamily="34" charset="0"/>
                <a:cs typeface="Arial" panose="020B0604020202020204" pitchFamily="34" charset="0"/>
              </a:rPr>
              <a:t>on</a:t>
            </a:r>
            <a:r>
              <a:rPr lang="en-US" altLang="zh-CN" sz="2800" dirty="0">
                <a:solidFill>
                  <a:srgbClr val="002060"/>
                </a:solidFill>
                <a:latin typeface="Arial" panose="020B0604020202020204" pitchFamily="34" charset="0"/>
                <a:cs typeface="Arial" panose="020B0604020202020204" pitchFamily="34" charset="0"/>
              </a:rPr>
              <a:t> </a:t>
            </a:r>
            <a:r>
              <a:rPr lang="en-US" altLang="zh-CN" sz="2800" u="sng" dirty="0">
                <a:solidFill>
                  <a:srgbClr val="002060"/>
                </a:solidFill>
                <a:latin typeface="Arial" panose="020B0604020202020204" pitchFamily="34" charset="0"/>
                <a:cs typeface="Arial" panose="020B0604020202020204" pitchFamily="34" charset="0"/>
              </a:rPr>
              <a:t>Chinese college students' English writing</a:t>
            </a:r>
            <a:r>
              <a:rPr lang="en-US" altLang="zh-CN" sz="3200" u="sng" dirty="0">
                <a:solidFill>
                  <a:srgbClr val="002060"/>
                </a:solidFill>
                <a:latin typeface="Arial" panose="020B0604020202020204" pitchFamily="34" charset="0"/>
                <a:cs typeface="Arial" panose="020B0604020202020204" pitchFamily="34" charset="0"/>
              </a:rPr>
              <a:t> </a:t>
            </a:r>
          </a:p>
          <a:p>
            <a:r>
              <a:rPr lang="zh-CN" altLang="en-US" dirty="0"/>
              <a:t>       </a:t>
            </a:r>
            <a:r>
              <a:rPr lang="zh-CN" altLang="en-US" dirty="0">
                <a:latin typeface="宋体" panose="02010600030101010101" pitchFamily="2" charset="-122"/>
                <a:ea typeface="宋体" panose="02010600030101010101" pitchFamily="2" charset="-122"/>
              </a:rPr>
              <a:t>（中国大学生英语写作在线同伴反馈和教师反馈对比研究</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蔡基刚</a:t>
            </a:r>
            <a:r>
              <a:rPr lang="en-US" altLang="zh-CN" dirty="0">
                <a:latin typeface="宋体" panose="02010600030101010101" pitchFamily="2" charset="-122"/>
                <a:ea typeface="宋体" panose="02010600030101010101" pitchFamily="2" charset="-122"/>
              </a:rPr>
              <a:t>,2011</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solidFill>
                  <a:srgbClr val="002060"/>
                </a:solidFill>
                <a:latin typeface="Arial" panose="020B0604020202020204" pitchFamily="34" charset="0"/>
                <a:cs typeface="Arial" panose="020B0604020202020204" pitchFamily="34" charset="0"/>
              </a:rPr>
              <a:t>2. Changes in Air Pollution During COVID-19 Lockdown in Spain: A Multi-city Study</a:t>
            </a:r>
          </a:p>
          <a:p>
            <a:r>
              <a:rPr lang="en-US" altLang="zh-CN" sz="2800" dirty="0">
                <a:solidFill>
                  <a:srgbClr val="002060"/>
                </a:solidFill>
                <a:latin typeface="Arial" panose="020B0604020202020204" pitchFamily="34" charset="0"/>
                <a:cs typeface="Arial" panose="020B0604020202020204" pitchFamily="34" charset="0"/>
              </a:rPr>
              <a:t>3. </a:t>
            </a:r>
            <a:r>
              <a:rPr lang="en-US" altLang="zh-CN" dirty="0">
                <a:solidFill>
                  <a:srgbClr val="002060"/>
                </a:solidFill>
                <a:latin typeface="Arial" panose="020B0604020202020204" pitchFamily="34" charset="0"/>
                <a:cs typeface="Arial" panose="020B0604020202020204" pitchFamily="34" charset="0"/>
              </a:rPr>
              <a:t>Impacts of Fireworks on Air Pollution during the Spring Festival in Tianjin City</a:t>
            </a:r>
          </a:p>
          <a:p>
            <a:r>
              <a:rPr lang="zh-CN" altLang="en-US" dirty="0">
                <a:latin typeface="宋体" panose="02010600030101010101" pitchFamily="2" charset="-122"/>
                <a:ea typeface="宋体" panose="02010600030101010101" pitchFamily="2" charset="-122"/>
              </a:rPr>
              <a:t>      （天津春节期间烟花爆竹燃放对空气质量的影响</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郝天依等</a:t>
            </a:r>
            <a:r>
              <a:rPr lang="en-US" altLang="zh-CN" dirty="0">
                <a:latin typeface="宋体" panose="02010600030101010101" pitchFamily="2" charset="-122"/>
                <a:ea typeface="宋体" panose="02010600030101010101" pitchFamily="2" charset="-122"/>
              </a:rPr>
              <a:t>,2019)</a:t>
            </a:r>
          </a:p>
          <a:p>
            <a:r>
              <a:rPr lang="en-US" altLang="zh-CN" dirty="0">
                <a:solidFill>
                  <a:srgbClr val="002060"/>
                </a:solidFill>
                <a:latin typeface="Arial" panose="020B0604020202020204" pitchFamily="34" charset="0"/>
                <a:cs typeface="Arial" panose="020B0604020202020204" pitchFamily="34" charset="0"/>
              </a:rPr>
              <a:t>4. Analysis on the Status Quo of Water Pollution and Its Treatment Technology in Rural Areas of China</a:t>
            </a:r>
          </a:p>
          <a:p>
            <a:r>
              <a:rPr lang="zh-CN" altLang="en-US" dirty="0">
                <a:latin typeface="宋体" panose="02010600030101010101" pitchFamily="2" charset="-122"/>
                <a:ea typeface="宋体" panose="02010600030101010101" pitchFamily="2" charset="-122"/>
              </a:rPr>
              <a:t>      （我国农村水污染现状及其处理技术分析，闵宗谱等，</a:t>
            </a:r>
            <a:r>
              <a:rPr lang="en-US" altLang="zh-CN" dirty="0">
                <a:latin typeface="宋体" panose="02010600030101010101" pitchFamily="2" charset="-122"/>
                <a:ea typeface="宋体" panose="02010600030101010101" pitchFamily="2" charset="-122"/>
              </a:rPr>
              <a:t>2016</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sz="2800" dirty="0"/>
              <a:t/>
            </a:r>
            <a:br>
              <a:rPr lang="zh-CN" altLang="en-US" sz="2800" dirty="0"/>
            </a:br>
            <a:endParaRPr lang="en-US" altLang="zh-CN" sz="2800" b="1" dirty="0">
              <a:solidFill>
                <a:srgbClr val="FF0000"/>
              </a:solidFill>
              <a:latin typeface="宋体" panose="02010600030101010101" pitchFamily="2" charset="-122"/>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7260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Vertic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arn(inVertic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arn(inVertic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arn(inVertical)">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barn(inVertical)">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189495"/>
            <a:ext cx="9606432" cy="629210"/>
          </a:xfrm>
        </p:spPr>
        <p:txBody>
          <a:bodyPr>
            <a:scene3d>
              <a:camera prst="orthographicFront"/>
              <a:lightRig rig="threePt" dir="t"/>
            </a:scene3d>
          </a:bodyPr>
          <a:lstStyle/>
          <a:p>
            <a:pPr>
              <a:lnSpc>
                <a:spcPct val="100000"/>
              </a:lnSpc>
            </a:pPr>
            <a:r>
              <a:rPr lang="en-US" altLang="zh-CN" sz="3200" dirty="0">
                <a:effectLst>
                  <a:outerShdw blurRad="38100" dist="19050" dir="2700000" algn="tl" rotWithShape="0">
                    <a:schemeClr val="dk1">
                      <a:alpha val="40000"/>
                    </a:schemeClr>
                  </a:outerShdw>
                </a:effectLst>
              </a:rPr>
              <a:t>3. Author </a:t>
            </a:r>
            <a:r>
              <a:rPr lang="en-US" altLang="zh-CN" sz="3200" dirty="0" smtClean="0">
                <a:effectLst>
                  <a:outerShdw blurRad="38100" dist="19050" dir="2700000" algn="tl" rotWithShape="0">
                    <a:schemeClr val="dk1">
                      <a:alpha val="40000"/>
                    </a:schemeClr>
                  </a:outerShdw>
                </a:effectLst>
              </a:rPr>
              <a:t>affiliation </a:t>
            </a:r>
            <a:r>
              <a:rPr lang="zh-CN" altLang="en-US" sz="3200" dirty="0" smtClean="0">
                <a:effectLst>
                  <a:outerShdw blurRad="38100" dist="19050" dir="2700000" algn="tl" rotWithShape="0">
                    <a:schemeClr val="dk1">
                      <a:alpha val="40000"/>
                    </a:schemeClr>
                  </a:outerShdw>
                </a:effectLst>
              </a:rPr>
              <a:t>（作者的信息）</a:t>
            </a:r>
            <a:endParaRPr lang="zh-CN" altLang="en-US" sz="3200" dirty="0">
              <a:effectLst>
                <a:outerShdw blurRad="38100" dist="19050" dir="2700000" algn="tl" rotWithShape="0">
                  <a:schemeClr val="dk1">
                    <a:alpha val="40000"/>
                  </a:schemeClr>
                </a:outerShdw>
              </a:effectLst>
            </a:endParaRPr>
          </a:p>
          <a:p>
            <a:pPr>
              <a:lnSpc>
                <a:spcPct val="100000"/>
              </a:lnSpc>
            </a:pPr>
            <a:endParaRPr lang="en-US" altLang="zh-CN" sz="3200" dirty="0">
              <a:solidFill>
                <a:schemeClr val="tx1"/>
              </a:solidFill>
              <a:effectLst>
                <a:outerShdw blurRad="38100" dist="19050" dir="2700000" algn="tl" rotWithShape="0">
                  <a:schemeClr val="dk1">
                    <a:alpha val="40000"/>
                  </a:schemeClr>
                </a:outerShdw>
              </a:effectLst>
            </a:endParaRPr>
          </a:p>
        </p:txBody>
      </p:sp>
      <p:sp>
        <p:nvSpPr>
          <p:cNvPr id="4" name="文本占位符 3"/>
          <p:cNvSpPr>
            <a:spLocks noGrp="1"/>
          </p:cNvSpPr>
          <p:nvPr>
            <p:ph type="body" sz="quarter" idx="11"/>
          </p:nvPr>
        </p:nvSpPr>
        <p:spPr>
          <a:xfrm>
            <a:off x="689610" y="992730"/>
            <a:ext cx="11080632" cy="5525025"/>
          </a:xfrm>
        </p:spPr>
        <p:txBody>
          <a:bodyPr/>
          <a:lstStyle/>
          <a:p>
            <a:r>
              <a:rPr lang="en-US" altLang="zh-CN" sz="2800" dirty="0">
                <a:solidFill>
                  <a:srgbClr val="002060"/>
                </a:solidFill>
                <a:latin typeface="Arial" panose="020B0604020202020204" pitchFamily="34" charset="0"/>
                <a:cs typeface="Arial" panose="020B0604020202020204" pitchFamily="34" charset="0"/>
              </a:rPr>
              <a:t>If there is more than one author, the </a:t>
            </a:r>
            <a:r>
              <a:rPr lang="en-US" altLang="zh-CN" sz="2800" dirty="0">
                <a:solidFill>
                  <a:schemeClr val="tx2"/>
                </a:solidFill>
                <a:latin typeface="Arial" panose="020B0604020202020204" pitchFamily="34" charset="0"/>
                <a:cs typeface="Arial" panose="020B0604020202020204" pitchFamily="34" charset="0"/>
              </a:rPr>
              <a:t>lead author </a:t>
            </a:r>
            <a:r>
              <a:rPr lang="en-US" altLang="zh-CN" sz="2800" dirty="0">
                <a:solidFill>
                  <a:srgbClr val="002060"/>
                </a:solidFill>
                <a:latin typeface="Arial" panose="020B0604020202020204" pitchFamily="34" charset="0"/>
                <a:cs typeface="Arial" panose="020B0604020202020204" pitchFamily="34" charset="0"/>
              </a:rPr>
              <a:t>is listed at the beginning and the </a:t>
            </a:r>
            <a:r>
              <a:rPr lang="en-US" altLang="zh-CN" sz="2800" dirty="0">
                <a:solidFill>
                  <a:schemeClr val="tx2"/>
                </a:solidFill>
                <a:latin typeface="Arial" panose="020B0604020202020204" pitchFamily="34" charset="0"/>
                <a:cs typeface="Arial" panose="020B0604020202020204" pitchFamily="34" charset="0"/>
              </a:rPr>
              <a:t>corresponding author </a:t>
            </a:r>
            <a:r>
              <a:rPr lang="en-US" altLang="zh-CN" sz="2800" dirty="0">
                <a:solidFill>
                  <a:srgbClr val="002060"/>
                </a:solidFill>
                <a:latin typeface="Arial" panose="020B0604020202020204" pitchFamily="34" charset="0"/>
                <a:cs typeface="Arial" panose="020B0604020202020204" pitchFamily="34" charset="0"/>
              </a:rPr>
              <a:t>is usually marked with a little star, such as Juan </a:t>
            </a:r>
            <a:r>
              <a:rPr lang="en-US" altLang="zh-CN" sz="2800" dirty="0" err="1">
                <a:solidFill>
                  <a:srgbClr val="002060"/>
                </a:solidFill>
                <a:latin typeface="Arial" panose="020B0604020202020204" pitchFamily="34" charset="0"/>
                <a:cs typeface="Arial" panose="020B0604020202020204" pitchFamily="34" charset="0"/>
              </a:rPr>
              <a:t>L.Acero</a:t>
            </a:r>
            <a:r>
              <a:rPr lang="en-US" altLang="zh-CN" sz="2800" dirty="0">
                <a:solidFill>
                  <a:srgbClr val="002060"/>
                </a:solidFill>
                <a:latin typeface="Arial" panose="020B0604020202020204" pitchFamily="34" charset="0"/>
                <a:cs typeface="Arial" panose="020B0604020202020204" pitchFamily="34" charset="0"/>
              </a:rPr>
              <a:t>*.</a:t>
            </a:r>
          </a:p>
          <a:p>
            <a:endParaRPr lang="en-US" altLang="zh-CN" sz="2800" dirty="0">
              <a:latin typeface="Arial" panose="020B0604020202020204" pitchFamily="34" charset="0"/>
              <a:ea typeface="宋体" panose="02010600030101010101" pitchFamily="2" charset="-122"/>
              <a:cs typeface="Arial" panose="020B0604020202020204" pitchFamily="34" charset="0"/>
            </a:endParaRPr>
          </a:p>
          <a:p>
            <a:r>
              <a:rPr lang="en-US" altLang="zh-CN" sz="2800" dirty="0">
                <a:solidFill>
                  <a:srgbClr val="002060"/>
                </a:solidFill>
                <a:latin typeface="Arial" panose="020B0604020202020204" pitchFamily="34" charset="0"/>
                <a:cs typeface="Arial" panose="020B0604020202020204" pitchFamily="34" charset="0"/>
              </a:rPr>
              <a:t>If there is more than one author and the authors come from different universities or institutions, there will be corresponding markers of either letters or numbers.</a:t>
            </a:r>
            <a:endParaRPr lang="en-US" altLang="zh-CN" sz="2800" dirty="0">
              <a:latin typeface="Arial" panose="020B0604020202020204" pitchFamily="34" charset="0"/>
              <a:ea typeface="宋体" panose="02010600030101010101" pitchFamily="2" charset="-122"/>
              <a:cs typeface="Arial" panose="020B0604020202020204" pitchFamily="34" charset="0"/>
            </a:endParaRPr>
          </a:p>
          <a:p>
            <a:endParaRPr lang="en-US" altLang="zh-CN" sz="2800" dirty="0">
              <a:latin typeface="Arial" panose="020B0604020202020204" pitchFamily="34" charset="0"/>
              <a:ea typeface="宋体" panose="02010600030101010101" pitchFamily="2" charset="-122"/>
              <a:cs typeface="Arial" panose="020B0604020202020204" pitchFamily="34" charset="0"/>
            </a:endParaRPr>
          </a:p>
          <a:p>
            <a:pPr>
              <a:lnSpc>
                <a:spcPct val="150000"/>
              </a:lnSpc>
            </a:pPr>
            <a:r>
              <a:rPr lang="en-US" altLang="zh-CN" sz="2800" b="1" dirty="0">
                <a:solidFill>
                  <a:srgbClr val="FF0000"/>
                </a:solidFill>
                <a:latin typeface="Arial" panose="020B0604020202020204" pitchFamily="34" charset="0"/>
                <a:cs typeface="Arial" panose="020B0604020202020204" pitchFamily="34" charset="0"/>
              </a:rPr>
              <a:t>Study the </a:t>
            </a:r>
            <a:r>
              <a:rPr lang="en-US" altLang="zh-CN" sz="2800" b="1" dirty="0">
                <a:solidFill>
                  <a:srgbClr val="002060"/>
                </a:solidFill>
                <a:latin typeface="Arial" panose="020B0604020202020204" pitchFamily="34" charset="0"/>
                <a:cs typeface="Arial" panose="020B0604020202020204" pitchFamily="34" charset="0"/>
              </a:rPr>
              <a:t>sample</a:t>
            </a:r>
            <a:r>
              <a:rPr lang="en-US" altLang="zh-CN" sz="2800" b="1" dirty="0">
                <a:solidFill>
                  <a:srgbClr val="FF0000"/>
                </a:solidFill>
                <a:latin typeface="Arial" panose="020B0604020202020204" pitchFamily="34" charset="0"/>
                <a:cs typeface="Arial" panose="020B0604020202020204" pitchFamily="34" charset="0"/>
              </a:rPr>
              <a:t> on page 50.</a:t>
            </a:r>
            <a:endParaRPr lang="zh-CN" altLang="zh-C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401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4775200" y="1172372"/>
            <a:ext cx="7078462" cy="918649"/>
            <a:chOff x="5675695" y="2064196"/>
            <a:chExt cx="6381166" cy="918649"/>
          </a:xfrm>
        </p:grpSpPr>
        <p:sp>
          <p:nvSpPr>
            <p:cNvPr id="38" name="椭圆 37"/>
            <p:cNvSpPr/>
            <p:nvPr/>
          </p:nvSpPr>
          <p:spPr bwMode="auto">
            <a:xfrm>
              <a:off x="5675695" y="2083305"/>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39" name="文本框 38"/>
            <p:cNvSpPr txBox="1"/>
            <p:nvPr/>
          </p:nvSpPr>
          <p:spPr>
            <a:xfrm>
              <a:off x="6259194" y="2064196"/>
              <a:ext cx="5797667" cy="918649"/>
            </a:xfrm>
            <a:prstGeom prst="rect">
              <a:avLst/>
            </a:prstGeom>
            <a:noFill/>
          </p:spPr>
          <p:txBody>
            <a:bodyPr wrap="square" rtlCol="0">
              <a:spAutoFit/>
            </a:bodyPr>
            <a:lstStyle/>
            <a:p>
              <a:pPr>
                <a:lnSpc>
                  <a:spcPts val="3200"/>
                </a:lnSpc>
                <a:spcBef>
                  <a:spcPts val="600"/>
                </a:spcBef>
                <a:spcAft>
                  <a:spcPts val="1200"/>
                </a:spcAft>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1. An Introduction to Research Articles</a:t>
              </a:r>
              <a:endParaRPr lang="zh-CN" altLang="en-US" sz="3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Freeform 5"/>
            <p:cNvSpPr>
              <a:spLocks noEditPoints="1"/>
            </p:cNvSpPr>
            <p:nvPr/>
          </p:nvSpPr>
          <p:spPr bwMode="auto">
            <a:xfrm>
              <a:off x="5771115" y="2222862"/>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1" name="Freeform 6"/>
            <p:cNvSpPr>
              <a:spLocks noEditPoints="1"/>
            </p:cNvSpPr>
            <p:nvPr/>
          </p:nvSpPr>
          <p:spPr bwMode="auto">
            <a:xfrm>
              <a:off x="5897172" y="2302015"/>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2" name="Freeform 7"/>
            <p:cNvSpPr>
              <a:spLocks noEditPoints="1"/>
            </p:cNvSpPr>
            <p:nvPr/>
          </p:nvSpPr>
          <p:spPr bwMode="auto">
            <a:xfrm>
              <a:off x="5771115" y="2192158"/>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grpSp>
        <p:nvGrpSpPr>
          <p:cNvPr id="43" name="组合 42"/>
          <p:cNvGrpSpPr/>
          <p:nvPr/>
        </p:nvGrpSpPr>
        <p:grpSpPr>
          <a:xfrm>
            <a:off x="4775200" y="3242840"/>
            <a:ext cx="7078463" cy="508281"/>
            <a:chOff x="5675695" y="3167582"/>
            <a:chExt cx="6381167" cy="508281"/>
          </a:xfrm>
        </p:grpSpPr>
        <p:sp>
          <p:nvSpPr>
            <p:cNvPr id="44" name="椭圆 43"/>
            <p:cNvSpPr/>
            <p:nvPr/>
          </p:nvSpPr>
          <p:spPr bwMode="auto">
            <a:xfrm>
              <a:off x="5675695" y="3186691"/>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45" name="文本框 44"/>
            <p:cNvSpPr txBox="1"/>
            <p:nvPr/>
          </p:nvSpPr>
          <p:spPr>
            <a:xfrm>
              <a:off x="6259195" y="3167582"/>
              <a:ext cx="5797667" cy="508281"/>
            </a:xfrm>
            <a:prstGeom prst="rect">
              <a:avLst/>
            </a:prstGeom>
            <a:noFill/>
          </p:spPr>
          <p:txBody>
            <a:bodyPr wrap="square" rtlCol="0">
              <a:spAutoFit/>
            </a:bodyPr>
            <a:lstStyle/>
            <a:p>
              <a:pPr>
                <a:lnSpc>
                  <a:spcPts val="3200"/>
                </a:lnSpc>
                <a:spcBef>
                  <a:spcPts val="600"/>
                </a:spcBef>
                <a:spcAft>
                  <a:spcPts val="1200"/>
                </a:spcAft>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3. Author Affiliation</a:t>
              </a:r>
              <a:endParaRPr lang="zh-CN" altLang="en-US" sz="3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 name="Freeform 5"/>
            <p:cNvSpPr>
              <a:spLocks noEditPoints="1"/>
            </p:cNvSpPr>
            <p:nvPr/>
          </p:nvSpPr>
          <p:spPr bwMode="auto">
            <a:xfrm>
              <a:off x="5751980" y="3326697"/>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6"/>
            <p:cNvSpPr>
              <a:spLocks noEditPoints="1"/>
            </p:cNvSpPr>
            <p:nvPr/>
          </p:nvSpPr>
          <p:spPr bwMode="auto">
            <a:xfrm>
              <a:off x="5878037" y="3405850"/>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8" name="Freeform 7"/>
            <p:cNvSpPr>
              <a:spLocks noEditPoints="1"/>
            </p:cNvSpPr>
            <p:nvPr/>
          </p:nvSpPr>
          <p:spPr bwMode="auto">
            <a:xfrm>
              <a:off x="5751980" y="3295993"/>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grpSp>
        <p:nvGrpSpPr>
          <p:cNvPr id="49" name="组合 48"/>
          <p:cNvGrpSpPr/>
          <p:nvPr/>
        </p:nvGrpSpPr>
        <p:grpSpPr>
          <a:xfrm>
            <a:off x="4775200" y="4162724"/>
            <a:ext cx="6755323" cy="508281"/>
            <a:chOff x="5675695" y="4270968"/>
            <a:chExt cx="6058027" cy="508281"/>
          </a:xfrm>
        </p:grpSpPr>
        <p:sp>
          <p:nvSpPr>
            <p:cNvPr id="50" name="椭圆 49"/>
            <p:cNvSpPr/>
            <p:nvPr/>
          </p:nvSpPr>
          <p:spPr bwMode="auto">
            <a:xfrm>
              <a:off x="5675695" y="4290077"/>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51" name="文本框 50"/>
            <p:cNvSpPr txBox="1"/>
            <p:nvPr/>
          </p:nvSpPr>
          <p:spPr>
            <a:xfrm>
              <a:off x="6259195" y="4270968"/>
              <a:ext cx="5474527" cy="508281"/>
            </a:xfrm>
            <a:prstGeom prst="rect">
              <a:avLst/>
            </a:prstGeom>
            <a:noFill/>
          </p:spPr>
          <p:txBody>
            <a:bodyPr wrap="square" rtlCol="0">
              <a:spAutoFit/>
            </a:bodyPr>
            <a:lstStyle/>
            <a:p>
              <a:pPr>
                <a:lnSpc>
                  <a:spcPts val="3200"/>
                </a:lnSpc>
                <a:spcBef>
                  <a:spcPts val="600"/>
                </a:spcBef>
                <a:spcAft>
                  <a:spcPts val="1200"/>
                </a:spcAft>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4. Abstract</a:t>
              </a:r>
              <a:endParaRPr lang="zh-CN" altLang="en-US" sz="3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Freeform 5"/>
            <p:cNvSpPr>
              <a:spLocks noEditPoints="1"/>
            </p:cNvSpPr>
            <p:nvPr/>
          </p:nvSpPr>
          <p:spPr bwMode="auto">
            <a:xfrm>
              <a:off x="5767556" y="4429634"/>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3" name="Freeform 6"/>
            <p:cNvSpPr>
              <a:spLocks noEditPoints="1"/>
            </p:cNvSpPr>
            <p:nvPr/>
          </p:nvSpPr>
          <p:spPr bwMode="auto">
            <a:xfrm>
              <a:off x="5893613" y="4508787"/>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4" name="Freeform 7"/>
            <p:cNvSpPr>
              <a:spLocks noEditPoints="1"/>
            </p:cNvSpPr>
            <p:nvPr/>
          </p:nvSpPr>
          <p:spPr bwMode="auto">
            <a:xfrm>
              <a:off x="5767556" y="4398930"/>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grpSp>
        <p:nvGrpSpPr>
          <p:cNvPr id="26" name="组合 25">
            <a:extLst>
              <a:ext uri="{FF2B5EF4-FFF2-40B4-BE49-F238E27FC236}">
                <a16:creationId xmlns:a16="http://schemas.microsoft.com/office/drawing/2014/main" xmlns="" id="{43B12B7A-C137-4F72-A973-6F3A4E9D18CD}"/>
              </a:ext>
            </a:extLst>
          </p:cNvPr>
          <p:cNvGrpSpPr/>
          <p:nvPr/>
        </p:nvGrpSpPr>
        <p:grpSpPr>
          <a:xfrm>
            <a:off x="4775201" y="2416882"/>
            <a:ext cx="6760966" cy="508281"/>
            <a:chOff x="5675695" y="4270968"/>
            <a:chExt cx="6058027" cy="508281"/>
          </a:xfrm>
        </p:grpSpPr>
        <p:sp>
          <p:nvSpPr>
            <p:cNvPr id="27" name="椭圆 26">
              <a:extLst>
                <a:ext uri="{FF2B5EF4-FFF2-40B4-BE49-F238E27FC236}">
                  <a16:creationId xmlns:a16="http://schemas.microsoft.com/office/drawing/2014/main" xmlns="" id="{9B5B76D1-216D-4942-9A2B-C1ABF1959934}"/>
                </a:ext>
              </a:extLst>
            </p:cNvPr>
            <p:cNvSpPr/>
            <p:nvPr/>
          </p:nvSpPr>
          <p:spPr bwMode="auto">
            <a:xfrm>
              <a:off x="5675695" y="4290077"/>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28" name="文本框 27">
              <a:extLst>
                <a:ext uri="{FF2B5EF4-FFF2-40B4-BE49-F238E27FC236}">
                  <a16:creationId xmlns:a16="http://schemas.microsoft.com/office/drawing/2014/main" xmlns="" id="{B8E4DADE-6EDD-468B-9302-F676F1AE7ABF}"/>
                </a:ext>
              </a:extLst>
            </p:cNvPr>
            <p:cNvSpPr txBox="1"/>
            <p:nvPr/>
          </p:nvSpPr>
          <p:spPr>
            <a:xfrm>
              <a:off x="6259195" y="4270968"/>
              <a:ext cx="5474527" cy="508281"/>
            </a:xfrm>
            <a:prstGeom prst="rect">
              <a:avLst/>
            </a:prstGeom>
            <a:noFill/>
          </p:spPr>
          <p:txBody>
            <a:bodyPr wrap="square" rtlCol="0">
              <a:spAutoFit/>
            </a:bodyPr>
            <a:lstStyle/>
            <a:p>
              <a:pPr>
                <a:lnSpc>
                  <a:spcPts val="3200"/>
                </a:lnSpc>
                <a:spcBef>
                  <a:spcPts val="600"/>
                </a:spcBef>
                <a:spcAft>
                  <a:spcPts val="1200"/>
                </a:spcAft>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2. Title </a:t>
              </a:r>
              <a:endParaRPr lang="zh-CN" altLang="en-US" sz="3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Freeform 5">
              <a:extLst>
                <a:ext uri="{FF2B5EF4-FFF2-40B4-BE49-F238E27FC236}">
                  <a16:creationId xmlns:a16="http://schemas.microsoft.com/office/drawing/2014/main" xmlns="" id="{84D76970-858D-4DEF-A207-709A67BA575F}"/>
                </a:ext>
              </a:extLst>
            </p:cNvPr>
            <p:cNvSpPr>
              <a:spLocks noEditPoints="1"/>
            </p:cNvSpPr>
            <p:nvPr/>
          </p:nvSpPr>
          <p:spPr bwMode="auto">
            <a:xfrm>
              <a:off x="5767556" y="4429634"/>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30" name="Freeform 6">
              <a:extLst>
                <a:ext uri="{FF2B5EF4-FFF2-40B4-BE49-F238E27FC236}">
                  <a16:creationId xmlns:a16="http://schemas.microsoft.com/office/drawing/2014/main" xmlns="" id="{41A3EC91-AF13-485B-B36E-B9795DFAC638}"/>
                </a:ext>
              </a:extLst>
            </p:cNvPr>
            <p:cNvSpPr>
              <a:spLocks noEditPoints="1"/>
            </p:cNvSpPr>
            <p:nvPr/>
          </p:nvSpPr>
          <p:spPr bwMode="auto">
            <a:xfrm>
              <a:off x="5893613" y="4508787"/>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31" name="Freeform 7">
              <a:extLst>
                <a:ext uri="{FF2B5EF4-FFF2-40B4-BE49-F238E27FC236}">
                  <a16:creationId xmlns:a16="http://schemas.microsoft.com/office/drawing/2014/main" xmlns="" id="{DFAFA4D1-5B42-47FA-BD1D-41052E7C1BD0}"/>
                </a:ext>
              </a:extLst>
            </p:cNvPr>
            <p:cNvSpPr>
              <a:spLocks noEditPoints="1"/>
            </p:cNvSpPr>
            <p:nvPr/>
          </p:nvSpPr>
          <p:spPr bwMode="auto">
            <a:xfrm>
              <a:off x="5767556" y="4398930"/>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4898109"/>
          </a:xfrm>
        </p:spPr>
        <p:txBody>
          <a:bodyPr/>
          <a:lstStyle/>
          <a:p>
            <a:r>
              <a:rPr lang="en-US" altLang="zh-CN" sz="3600" b="1" i="1" dirty="0" smtClean="0"/>
              <a:t>Biochemical </a:t>
            </a:r>
            <a:r>
              <a:rPr lang="en-US" altLang="zh-CN" sz="3600" b="1" i="1" dirty="0"/>
              <a:t>properties of compost tea associated with compost quality and effects on </a:t>
            </a:r>
            <a:r>
              <a:rPr lang="en-US" altLang="zh-CN" sz="3600" b="1" i="1" dirty="0" err="1"/>
              <a:t>pakchoigrowth</a:t>
            </a:r>
            <a:r>
              <a:rPr lang="en-US" altLang="zh-CN" sz="3600" b="1" i="1" dirty="0"/>
              <a:t> </a:t>
            </a:r>
          </a:p>
          <a:p>
            <a:r>
              <a:rPr lang="en-US" altLang="zh-CN" b="1" dirty="0"/>
              <a:t>Archana P. Pant, Theodore J.K. </a:t>
            </a:r>
            <a:r>
              <a:rPr lang="en-US" altLang="zh-CN" b="1" dirty="0" err="1"/>
              <a:t>Radovich</a:t>
            </a:r>
            <a:r>
              <a:rPr lang="en-US" altLang="zh-CN" dirty="0"/>
              <a:t>∗</a:t>
            </a:r>
            <a:r>
              <a:rPr lang="en-US" altLang="zh-CN" b="1" dirty="0"/>
              <a:t>, Nguyen V. Hue, Robert E. Paull </a:t>
            </a:r>
            <a:endParaRPr lang="en-US" altLang="zh-CN" dirty="0"/>
          </a:p>
          <a:p>
            <a:r>
              <a:rPr lang="en-US" altLang="zh-CN" b="1" dirty="0"/>
              <a:t>Department of Tropical Plant &amp; Soil </a:t>
            </a:r>
            <a:endParaRPr lang="en-US" altLang="zh-CN" dirty="0"/>
          </a:p>
          <a:p>
            <a:r>
              <a:rPr lang="en-US" altLang="zh-CN" b="1" dirty="0"/>
              <a:t>Sciences, University of Hawaii, 3190 </a:t>
            </a:r>
            <a:r>
              <a:rPr lang="en-US" altLang="zh-CN" b="1" dirty="0" err="1"/>
              <a:t>MaileWay</a:t>
            </a:r>
            <a:r>
              <a:rPr lang="en-US" altLang="zh-CN" b="1" dirty="0"/>
              <a:t>, Honolulu, HI, 96822, United States </a:t>
            </a:r>
            <a:endParaRPr lang="zh-CN" altLang="en-US" dirty="0"/>
          </a:p>
        </p:txBody>
      </p:sp>
    </p:spTree>
    <p:extLst>
      <p:ext uri="{BB962C8B-B14F-4D97-AF65-F5344CB8AC3E}">
        <p14:creationId xmlns:p14="http://schemas.microsoft.com/office/powerpoint/2010/main" val="1195974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189495"/>
            <a:ext cx="9606432" cy="629210"/>
          </a:xfrm>
        </p:spPr>
        <p:txBody>
          <a:bodyPr>
            <a:scene3d>
              <a:camera prst="orthographicFront"/>
              <a:lightRig rig="threePt" dir="t"/>
            </a:scene3d>
          </a:bodyPr>
          <a:lstStyle/>
          <a:p>
            <a:pPr>
              <a:lnSpc>
                <a:spcPct val="100000"/>
              </a:lnSpc>
            </a:pPr>
            <a:r>
              <a:rPr lang="en-US" altLang="zh-CN" sz="3200" dirty="0">
                <a:solidFill>
                  <a:schemeClr val="tx1"/>
                </a:solidFill>
                <a:effectLst>
                  <a:outerShdw blurRad="38100" dist="19050" dir="2700000" algn="tl" rotWithShape="0">
                    <a:schemeClr val="dk1">
                      <a:alpha val="40000"/>
                    </a:schemeClr>
                  </a:outerShdw>
                </a:effectLst>
              </a:rPr>
              <a:t>Reading Skills</a:t>
            </a:r>
          </a:p>
        </p:txBody>
      </p:sp>
      <p:sp>
        <p:nvSpPr>
          <p:cNvPr id="4" name="文本占位符 3"/>
          <p:cNvSpPr>
            <a:spLocks noGrp="1"/>
          </p:cNvSpPr>
          <p:nvPr>
            <p:ph type="body" sz="quarter" idx="11"/>
          </p:nvPr>
        </p:nvSpPr>
        <p:spPr>
          <a:xfrm>
            <a:off x="689712" y="1241089"/>
            <a:ext cx="10903977" cy="5114556"/>
          </a:xfrm>
        </p:spPr>
        <p:txBody>
          <a:bodyPr/>
          <a:lstStyle/>
          <a:p>
            <a:r>
              <a:rPr lang="en-US" altLang="zh-CN" sz="2800" b="1" dirty="0">
                <a:solidFill>
                  <a:srgbClr val="002060"/>
                </a:solidFill>
                <a:latin typeface="Arial" panose="020B0604020202020204" pitchFamily="34" charset="0"/>
                <a:cs typeface="Arial" panose="020B0604020202020204" pitchFamily="34" charset="0"/>
              </a:rPr>
              <a:t>When reading the author affiliation, identify the following information:  </a:t>
            </a:r>
          </a:p>
          <a:p>
            <a:pPr marL="514350" indent="-514350">
              <a:buAutoNum type="arabicPeriod"/>
            </a:pPr>
            <a:r>
              <a:rPr lang="en-US" altLang="zh-CN" sz="2800" dirty="0">
                <a:latin typeface="Arial" panose="020B0604020202020204" pitchFamily="34" charset="0"/>
                <a:cs typeface="Arial" panose="020B0604020202020204" pitchFamily="34" charset="0"/>
              </a:rPr>
              <a:t>How many authors are there?</a:t>
            </a:r>
          </a:p>
          <a:p>
            <a:pPr marL="514350" indent="-514350">
              <a:buAutoNum type="arabicPeriod"/>
            </a:pPr>
            <a:r>
              <a:rPr lang="en-US" altLang="zh-CN" sz="2800" dirty="0">
                <a:latin typeface="Arial" panose="020B0604020202020204" pitchFamily="34" charset="0"/>
                <a:cs typeface="Arial" panose="020B0604020202020204" pitchFamily="34" charset="0"/>
              </a:rPr>
              <a:t>What university/institution does the author belong to?</a:t>
            </a:r>
          </a:p>
          <a:p>
            <a:pPr>
              <a:lnSpc>
                <a:spcPct val="150000"/>
              </a:lnSpc>
            </a:pPr>
            <a:r>
              <a:rPr lang="en-US" altLang="zh-CN" sz="2800" dirty="0">
                <a:latin typeface="Arial" panose="020B0604020202020204" pitchFamily="34" charset="0"/>
                <a:cs typeface="Arial" panose="020B0604020202020204" pitchFamily="34" charset="0"/>
              </a:rPr>
              <a:t>3. Who is the corresponding author? </a:t>
            </a:r>
          </a:p>
          <a:p>
            <a:pPr>
              <a:lnSpc>
                <a:spcPct val="150000"/>
              </a:lnSpc>
            </a:pPr>
            <a:r>
              <a:rPr lang="en-US" altLang="zh-CN" sz="2800" dirty="0">
                <a:latin typeface="Arial" panose="020B0604020202020204" pitchFamily="34" charset="0"/>
                <a:cs typeface="Arial" panose="020B0604020202020204" pitchFamily="34" charset="0"/>
              </a:rPr>
              <a:t>4. The author’s address/email address/personal homepage…</a:t>
            </a:r>
          </a:p>
          <a:p>
            <a:pPr marL="514350" indent="-514350">
              <a:buAutoNum type="arabicPeriod"/>
            </a:pPr>
            <a:endParaRPr lang="en-US" altLang="zh-C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129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Reading practice</a:t>
            </a:r>
            <a:endParaRPr lang="zh-CN" altLang="en-US" dirty="0"/>
          </a:p>
        </p:txBody>
      </p:sp>
      <p:sp>
        <p:nvSpPr>
          <p:cNvPr id="3" name="文本占位符 2"/>
          <p:cNvSpPr>
            <a:spLocks noGrp="1"/>
          </p:cNvSpPr>
          <p:nvPr>
            <p:ph type="body" sz="quarter" idx="11"/>
          </p:nvPr>
        </p:nvSpPr>
        <p:spPr>
          <a:xfrm>
            <a:off x="689712" y="1203433"/>
            <a:ext cx="8656269" cy="4997862"/>
          </a:xfrm>
        </p:spPr>
        <p:txBody>
          <a:bodyPr/>
          <a:lstStyle/>
          <a:p>
            <a:r>
              <a:rPr lang="en-US" altLang="zh-CN" sz="3600" b="1" dirty="0" smtClean="0"/>
              <a:t>Electrochemical </a:t>
            </a:r>
            <a:r>
              <a:rPr lang="en-US" altLang="zh-CN" sz="3600" b="1" dirty="0"/>
              <a:t>impedance spectroscopy analysis of sulfonated </a:t>
            </a:r>
            <a:r>
              <a:rPr lang="en-US" altLang="zh-CN" sz="3600" b="1" dirty="0" err="1" smtClean="0"/>
              <a:t>polyethersulfone</a:t>
            </a:r>
            <a:r>
              <a:rPr lang="en-US" altLang="zh-CN" sz="3600" b="1" dirty="0" smtClean="0"/>
              <a:t> </a:t>
            </a:r>
            <a:r>
              <a:rPr lang="en-US" altLang="zh-CN" sz="3600" b="1" dirty="0" err="1" smtClean="0"/>
              <a:t>nanofiltration</a:t>
            </a:r>
            <a:r>
              <a:rPr lang="en-US" altLang="zh-CN" sz="3600" b="1" dirty="0" smtClean="0"/>
              <a:t> membrane </a:t>
            </a:r>
            <a:endParaRPr lang="en-US" altLang="zh-CN" sz="3600" b="1" dirty="0"/>
          </a:p>
          <a:p>
            <a:r>
              <a:rPr lang="en-US" altLang="zh-CN" b="1" dirty="0"/>
              <a:t>Ying Xu, </a:t>
            </a:r>
            <a:r>
              <a:rPr lang="en-US" altLang="zh-CN" b="1" dirty="0" err="1"/>
              <a:t>MengWang</a:t>
            </a:r>
            <a:r>
              <a:rPr lang="en-US" altLang="zh-CN" b="1" dirty="0"/>
              <a:t>*, </a:t>
            </a:r>
            <a:r>
              <a:rPr lang="en-US" altLang="zh-CN" b="1" dirty="0" err="1"/>
              <a:t>ZhunMa</a:t>
            </a:r>
            <a:r>
              <a:rPr lang="en-US" altLang="zh-CN" b="1" dirty="0"/>
              <a:t>, </a:t>
            </a:r>
            <a:r>
              <a:rPr lang="en-US" altLang="zh-CN" b="1" dirty="0" err="1"/>
              <a:t>CongjieGao</a:t>
            </a:r>
            <a:r>
              <a:rPr lang="en-US" altLang="zh-CN" b="1" dirty="0"/>
              <a:t> </a:t>
            </a:r>
            <a:endParaRPr lang="en-US" altLang="zh-CN" dirty="0"/>
          </a:p>
          <a:p>
            <a:r>
              <a:rPr lang="en-US" altLang="zh-CN" b="1" dirty="0">
                <a:solidFill>
                  <a:srgbClr val="FF0000"/>
                </a:solidFill>
              </a:rPr>
              <a:t>Key Laboratory </a:t>
            </a:r>
            <a:r>
              <a:rPr lang="en-US" altLang="zh-CN" b="1" dirty="0"/>
              <a:t>of Marine Chemistry Theory and Technology, Ministry of Education, </a:t>
            </a:r>
            <a:r>
              <a:rPr lang="en-US" altLang="zh-CN" b="1" dirty="0" smtClean="0"/>
              <a:t>China. </a:t>
            </a:r>
            <a:r>
              <a:rPr lang="en-US" altLang="zh-CN" b="1" dirty="0" smtClean="0">
                <a:solidFill>
                  <a:srgbClr val="FF0000"/>
                </a:solidFill>
              </a:rPr>
              <a:t>College</a:t>
            </a:r>
            <a:r>
              <a:rPr lang="en-US" altLang="zh-CN" b="1" dirty="0" smtClean="0"/>
              <a:t> </a:t>
            </a:r>
            <a:r>
              <a:rPr lang="en-US" altLang="zh-CN" b="1" dirty="0"/>
              <a:t>of Chemistry and Chemical Engineering, Ocean </a:t>
            </a:r>
            <a:r>
              <a:rPr lang="en-US" altLang="zh-CN" b="1" dirty="0">
                <a:solidFill>
                  <a:srgbClr val="FF0000"/>
                </a:solidFill>
              </a:rPr>
              <a:t>University</a:t>
            </a:r>
            <a:r>
              <a:rPr lang="en-US" altLang="zh-CN" b="1" dirty="0"/>
              <a:t> of China, </a:t>
            </a:r>
            <a:r>
              <a:rPr lang="en-US" altLang="zh-CN" b="1" dirty="0">
                <a:solidFill>
                  <a:srgbClr val="FF0000"/>
                </a:solidFill>
              </a:rPr>
              <a:t>Qingdao</a:t>
            </a:r>
            <a:r>
              <a:rPr lang="en-US" altLang="zh-CN" b="1" dirty="0"/>
              <a:t> 266100, Shandong </a:t>
            </a:r>
            <a:r>
              <a:rPr lang="en-US" altLang="zh-CN" b="1" dirty="0">
                <a:solidFill>
                  <a:srgbClr val="FF0000"/>
                </a:solidFill>
              </a:rPr>
              <a:t>Province</a:t>
            </a:r>
            <a:r>
              <a:rPr lang="en-US" altLang="zh-CN" b="1" dirty="0"/>
              <a:t>, </a:t>
            </a:r>
            <a:r>
              <a:rPr lang="en-US" altLang="zh-CN" b="1" dirty="0">
                <a:solidFill>
                  <a:srgbClr val="FF0000"/>
                </a:solidFill>
              </a:rPr>
              <a:t>China</a:t>
            </a:r>
            <a:r>
              <a:rPr lang="en-US" altLang="zh-CN" b="1" dirty="0"/>
              <a:t> </a:t>
            </a:r>
            <a:endParaRPr lang="zh-CN" altLang="en-US" dirty="0"/>
          </a:p>
        </p:txBody>
      </p:sp>
    </p:spTree>
    <p:extLst>
      <p:ext uri="{BB962C8B-B14F-4D97-AF65-F5344CB8AC3E}">
        <p14:creationId xmlns:p14="http://schemas.microsoft.com/office/powerpoint/2010/main" val="2156366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5097614"/>
          </a:xfrm>
        </p:spPr>
        <p:txBody>
          <a:bodyPr/>
          <a:lstStyle/>
          <a:p>
            <a:r>
              <a:rPr lang="en-US" altLang="zh-CN" sz="3600" b="1" dirty="0"/>
              <a:t>Harnessing big data for estimating the energy consumption and driving range of electric vehicles</a:t>
            </a:r>
          </a:p>
          <a:p>
            <a:r>
              <a:rPr lang="en-US" altLang="zh-CN" dirty="0" err="1"/>
              <a:t>GebeyehuM</a:t>
            </a:r>
            <a:r>
              <a:rPr lang="en-US" altLang="zh-CN" dirty="0"/>
              <a:t>. </a:t>
            </a:r>
            <a:r>
              <a:rPr lang="en-US" altLang="zh-CN" dirty="0" err="1" smtClean="0"/>
              <a:t>Fetene</a:t>
            </a:r>
            <a:r>
              <a:rPr lang="en-US" altLang="zh-CN" dirty="0" smtClean="0"/>
              <a:t> a</a:t>
            </a:r>
            <a:r>
              <a:rPr lang="en-US" altLang="zh-CN" dirty="0"/>
              <a:t>*, </a:t>
            </a:r>
            <a:r>
              <a:rPr lang="en-US" altLang="zh-CN" dirty="0" err="1"/>
              <a:t>SigalKaplan</a:t>
            </a:r>
            <a:r>
              <a:rPr lang="en-US" altLang="zh-CN" dirty="0"/>
              <a:t> a</a:t>
            </a:r>
            <a:r>
              <a:rPr lang="en-US" altLang="zh-CN" dirty="0" smtClean="0"/>
              <a:t>, b</a:t>
            </a:r>
            <a:r>
              <a:rPr lang="en-US" altLang="zh-CN" dirty="0"/>
              <a:t>, Stefan L. </a:t>
            </a:r>
            <a:r>
              <a:rPr lang="en-US" altLang="zh-CN" dirty="0" err="1" smtClean="0"/>
              <a:t>Mabit</a:t>
            </a:r>
            <a:r>
              <a:rPr lang="en-US" altLang="zh-CN" dirty="0" smtClean="0"/>
              <a:t> a</a:t>
            </a:r>
            <a:r>
              <a:rPr lang="en-US" altLang="zh-CN" dirty="0"/>
              <a:t>, Anders F. Jensen a, Carlo G. Prato c,</a:t>
            </a:r>
          </a:p>
          <a:p>
            <a:r>
              <a:rPr lang="en-US" altLang="zh-CN" dirty="0"/>
              <a:t>a </a:t>
            </a:r>
            <a:r>
              <a:rPr lang="en-US" altLang="zh-CN" dirty="0">
                <a:solidFill>
                  <a:srgbClr val="FF0000"/>
                </a:solidFill>
              </a:rPr>
              <a:t>Department</a:t>
            </a:r>
            <a:r>
              <a:rPr lang="en-US" altLang="zh-CN" dirty="0"/>
              <a:t> of Management Engineering, Technical </a:t>
            </a:r>
            <a:r>
              <a:rPr lang="en-US" altLang="zh-CN" dirty="0">
                <a:solidFill>
                  <a:srgbClr val="FF0000"/>
                </a:solidFill>
              </a:rPr>
              <a:t>University</a:t>
            </a:r>
            <a:r>
              <a:rPr lang="en-US" altLang="zh-CN" dirty="0"/>
              <a:t> of Denmark, </a:t>
            </a:r>
            <a:r>
              <a:rPr lang="en-US" altLang="zh-CN" dirty="0" err="1" smtClean="0"/>
              <a:t>Bygningstorvet</a:t>
            </a:r>
            <a:r>
              <a:rPr lang="en-US" altLang="zh-CN" dirty="0" smtClean="0"/>
              <a:t> 116B</a:t>
            </a:r>
            <a:r>
              <a:rPr lang="en-US" altLang="zh-CN" dirty="0"/>
              <a:t>, 2800 Kgs. </a:t>
            </a:r>
            <a:r>
              <a:rPr lang="en-US" altLang="zh-CN" dirty="0" err="1"/>
              <a:t>Lyngby</a:t>
            </a:r>
            <a:r>
              <a:rPr lang="en-US" altLang="zh-CN" dirty="0"/>
              <a:t>, Denmark</a:t>
            </a:r>
          </a:p>
          <a:p>
            <a:r>
              <a:rPr lang="en-US" altLang="zh-CN" dirty="0"/>
              <a:t>b Department of Geography, Hebrew University of Jerusalem, Mount Scopus, 91905 Jerusalem, Israel</a:t>
            </a:r>
          </a:p>
          <a:p>
            <a:r>
              <a:rPr lang="en-US" altLang="zh-CN" dirty="0"/>
              <a:t>c School of Civil Engineering, The University of Queensland, St. Lucia 4072, Brisbane, </a:t>
            </a:r>
            <a:r>
              <a:rPr lang="en-US" altLang="zh-CN" dirty="0" smtClean="0"/>
              <a:t>Australia</a:t>
            </a:r>
            <a:endParaRPr lang="en-US" altLang="zh-CN" dirty="0"/>
          </a:p>
        </p:txBody>
      </p:sp>
    </p:spTree>
    <p:extLst>
      <p:ext uri="{BB962C8B-B14F-4D97-AF65-F5344CB8AC3E}">
        <p14:creationId xmlns:p14="http://schemas.microsoft.com/office/powerpoint/2010/main" val="3125833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442842"/>
            <a:ext cx="8656269" cy="441325"/>
          </a:xfrm>
        </p:spPr>
        <p:txBody>
          <a:bodyPr/>
          <a:lstStyle/>
          <a:p>
            <a:r>
              <a:rPr lang="en-US" sz="3200" dirty="0"/>
              <a:t>4. Abstract</a:t>
            </a:r>
          </a:p>
          <a:p>
            <a:endParaRPr lang="en-US" dirty="0"/>
          </a:p>
        </p:txBody>
      </p:sp>
      <p:sp>
        <p:nvSpPr>
          <p:cNvPr id="3" name="文本占位符 2"/>
          <p:cNvSpPr>
            <a:spLocks noGrp="1"/>
          </p:cNvSpPr>
          <p:nvPr>
            <p:ph type="body" sz="quarter" idx="11"/>
          </p:nvPr>
        </p:nvSpPr>
        <p:spPr>
          <a:xfrm>
            <a:off x="689712" y="1203433"/>
            <a:ext cx="11014608" cy="4997234"/>
          </a:xfrm>
        </p:spPr>
        <p:txBody>
          <a:bodyPr/>
          <a:lstStyle/>
          <a:p>
            <a:r>
              <a:rPr lang="en-US" sz="2800" b="1" dirty="0">
                <a:latin typeface="Arial" panose="020B0604020202020204" pitchFamily="34" charset="0"/>
                <a:cs typeface="Arial" panose="020B0604020202020204" pitchFamily="34" charset="0"/>
              </a:rPr>
              <a:t>The abstract </a:t>
            </a:r>
            <a:r>
              <a:rPr lang="en-US" sz="2800" dirty="0">
                <a:latin typeface="Arial" panose="020B0604020202020204" pitchFamily="34" charset="0"/>
                <a:cs typeface="Arial" panose="020B0604020202020204" pitchFamily="34" charset="0"/>
              </a:rPr>
              <a:t>is found at the beginning of a research article. It provides you with a </a:t>
            </a:r>
            <a:r>
              <a:rPr lang="en-US" sz="2800" dirty="0">
                <a:solidFill>
                  <a:srgbClr val="0066FF"/>
                </a:solidFill>
                <a:latin typeface="Arial" panose="020B0604020202020204" pitchFamily="34" charset="0"/>
                <a:cs typeface="Arial" panose="020B0604020202020204" pitchFamily="34" charset="0"/>
              </a:rPr>
              <a:t>complete</a:t>
            </a:r>
            <a:r>
              <a:rPr lang="en-US" sz="2800" dirty="0">
                <a:latin typeface="Arial" panose="020B0604020202020204" pitchFamily="34" charset="0"/>
                <a:cs typeface="Arial" panose="020B0604020202020204" pitchFamily="34" charset="0"/>
              </a:rPr>
              <a:t>, but very </a:t>
            </a:r>
            <a:r>
              <a:rPr lang="en-US" sz="2800" dirty="0">
                <a:solidFill>
                  <a:srgbClr val="0066FF"/>
                </a:solidFill>
                <a:latin typeface="Arial" panose="020B0604020202020204" pitchFamily="34" charset="0"/>
                <a:cs typeface="Arial" panose="020B0604020202020204" pitchFamily="34" charset="0"/>
              </a:rPr>
              <a:t>concise summary</a:t>
            </a:r>
            <a:r>
              <a:rPr lang="en-US" sz="2800" dirty="0">
                <a:latin typeface="Arial" panose="020B0604020202020204" pitchFamily="34" charset="0"/>
                <a:cs typeface="Arial" panose="020B0604020202020204" pitchFamily="34" charset="0"/>
              </a:rPr>
              <a:t> of the paper. </a:t>
            </a:r>
          </a:p>
          <a:p>
            <a:endParaRPr lang="en-US" sz="2800" dirty="0">
              <a:solidFill>
                <a:srgbClr val="002060"/>
              </a:solidFill>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Abstracts</a:t>
            </a:r>
            <a:r>
              <a:rPr lang="en-US" sz="2800" dirty="0">
                <a:latin typeface="Arial" panose="020B0604020202020204" pitchFamily="34" charset="0"/>
                <a:cs typeface="Arial" panose="020B0604020202020204" pitchFamily="34" charset="0"/>
              </a:rPr>
              <a:t> are often included in article databases, and are usually free to readers. Thus, they may be the </a:t>
            </a:r>
            <a:r>
              <a:rPr lang="en-US" sz="2800" dirty="0">
                <a:solidFill>
                  <a:srgbClr val="0066FF"/>
                </a:solidFill>
                <a:latin typeface="Arial" panose="020B0604020202020204" pitchFamily="34" charset="0"/>
                <a:cs typeface="Arial" panose="020B0604020202020204" pitchFamily="34" charset="0"/>
              </a:rPr>
              <a:t>most widely read portions </a:t>
            </a:r>
            <a:r>
              <a:rPr lang="en-US" sz="2800" dirty="0">
                <a:latin typeface="Arial" panose="020B0604020202020204" pitchFamily="34" charset="0"/>
                <a:cs typeface="Arial" panose="020B0604020202020204" pitchFamily="34" charset="0"/>
              </a:rPr>
              <a:t>of scientific papers. </a:t>
            </a: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487998"/>
            <a:ext cx="8656269" cy="441325"/>
          </a:xfrm>
        </p:spPr>
        <p:txBody>
          <a:bodyPr/>
          <a:lstStyle/>
          <a:p>
            <a:r>
              <a:rPr lang="en-US" altLang="zh-CN" sz="3200" dirty="0">
                <a:solidFill>
                  <a:srgbClr val="002060"/>
                </a:solidFill>
                <a:latin typeface="Arial Black" panose="020B0A04020102020204" pitchFamily="34" charset="0"/>
                <a:cs typeface="Times New Roman" panose="02020603050405020304" pitchFamily="18" charset="0"/>
              </a:rPr>
              <a:t>What is the purpose of an abstract?</a:t>
            </a:r>
          </a:p>
          <a:p>
            <a:endParaRPr lang="en-US" sz="3200" dirty="0"/>
          </a:p>
          <a:p>
            <a:endParaRPr lang="en-US" dirty="0"/>
          </a:p>
        </p:txBody>
      </p:sp>
      <p:sp>
        <p:nvSpPr>
          <p:cNvPr id="3" name="文本占位符 2"/>
          <p:cNvSpPr>
            <a:spLocks noGrp="1"/>
          </p:cNvSpPr>
          <p:nvPr>
            <p:ph type="body" sz="quarter" idx="11"/>
          </p:nvPr>
        </p:nvSpPr>
        <p:spPr>
          <a:xfrm>
            <a:off x="689712" y="1203433"/>
            <a:ext cx="11014608" cy="4997234"/>
          </a:xfrm>
        </p:spPr>
        <p:txBody>
          <a:bodyPr/>
          <a:lstStyle/>
          <a:p>
            <a:r>
              <a:rPr lang="en-US" sz="2800" b="1"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An abstract is a concise summary of a research article. It serves two main purposes:</a:t>
            </a:r>
          </a:p>
          <a:p>
            <a:r>
              <a:rPr lang="en-US" altLang="zh-CN" sz="2800" dirty="0">
                <a:solidFill>
                  <a:srgbClr val="0066FF"/>
                </a:solidFill>
                <a:latin typeface="Arial" panose="020B0604020202020204" pitchFamily="34" charset="0"/>
                <a:cs typeface="Arial" panose="020B0604020202020204" pitchFamily="34" charset="0"/>
              </a:rPr>
              <a:t>     </a:t>
            </a:r>
            <a:r>
              <a:rPr lang="en-US" altLang="zh-CN" sz="2800" dirty="0">
                <a:solidFill>
                  <a:srgbClr val="002060"/>
                </a:solidFill>
                <a:latin typeface="Arial" panose="020B0604020202020204" pitchFamily="34" charset="0"/>
                <a:cs typeface="Arial" panose="020B0604020202020204" pitchFamily="34" charset="0"/>
              </a:rPr>
              <a:t>To help potential readers determine the relevance of your paper for their own research.</a:t>
            </a:r>
          </a:p>
          <a:p>
            <a:r>
              <a:rPr lang="en-US" altLang="zh-CN" sz="2800" dirty="0">
                <a:solidFill>
                  <a:srgbClr val="002060"/>
                </a:solidFill>
                <a:latin typeface="Arial" panose="020B0604020202020204" pitchFamily="34" charset="0"/>
                <a:cs typeface="Arial" panose="020B0604020202020204" pitchFamily="34" charset="0"/>
              </a:rPr>
              <a:t>     To communicate your key findings to those who don’t have time to read the whole paper.</a:t>
            </a:r>
          </a:p>
          <a:p>
            <a:r>
              <a:rPr lang="en-US" sz="2800" b="1" dirty="0">
                <a:solidFill>
                  <a:srgbClr val="002060"/>
                </a:solidFill>
                <a:latin typeface="Arial" panose="020B0604020202020204" pitchFamily="34" charset="0"/>
                <a:cs typeface="Arial" panose="020B0604020202020204" pitchFamily="34" charset="0"/>
              </a:rPr>
              <a:t>    </a:t>
            </a:r>
          </a:p>
          <a:p>
            <a:r>
              <a:rPr lang="en-US" altLang="zh-CN" sz="2800" dirty="0">
                <a:latin typeface="Arial" panose="020B0604020202020204" pitchFamily="34" charset="0"/>
                <a:cs typeface="Arial" panose="020B0604020202020204" pitchFamily="34" charset="0"/>
              </a:rPr>
              <a:t>      Abstracts are often indexed along with </a:t>
            </a:r>
            <a:r>
              <a:rPr lang="en-US" altLang="zh-CN" sz="2800" dirty="0">
                <a:solidFill>
                  <a:srgbClr val="002060"/>
                </a:solidFill>
                <a:latin typeface="Arial" panose="020B0604020202020204" pitchFamily="34" charset="0"/>
                <a:cs typeface="Arial" panose="020B0604020202020204" pitchFamily="34" charset="0"/>
              </a:rPr>
              <a:t>keywords</a:t>
            </a:r>
            <a:r>
              <a:rPr lang="en-US" altLang="zh-CN" sz="2800" dirty="0">
                <a:latin typeface="Arial" panose="020B0604020202020204" pitchFamily="34" charset="0"/>
                <a:cs typeface="Arial" panose="020B0604020202020204" pitchFamily="34" charset="0"/>
              </a:rPr>
              <a:t> on academic databases, so they make your work more easily findable. Since the abstract is the first thing any reader sees, it’s important that it clearly and accurately summarizes the contents of your paper.</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6303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442842"/>
            <a:ext cx="8656269" cy="441325"/>
          </a:xfrm>
        </p:spPr>
        <p:txBody>
          <a:bodyPr/>
          <a:lstStyle/>
          <a:p>
            <a:r>
              <a:rPr lang="en-US" sz="3200" dirty="0">
                <a:solidFill>
                  <a:srgbClr val="002060"/>
                </a:solidFill>
                <a:latin typeface="Arial Black" panose="020B0A04020102020204" pitchFamily="34" charset="0"/>
              </a:rPr>
              <a:t>How long is an abstract?</a:t>
            </a:r>
          </a:p>
          <a:p>
            <a:endParaRPr lang="en-US" dirty="0"/>
          </a:p>
        </p:txBody>
      </p:sp>
      <p:sp>
        <p:nvSpPr>
          <p:cNvPr id="3" name="文本占位符 2"/>
          <p:cNvSpPr>
            <a:spLocks noGrp="1"/>
          </p:cNvSpPr>
          <p:nvPr>
            <p:ph type="body" sz="quarter" idx="11"/>
          </p:nvPr>
        </p:nvSpPr>
        <p:spPr>
          <a:xfrm>
            <a:off x="689712" y="1203433"/>
            <a:ext cx="11014608" cy="4997234"/>
          </a:xfrm>
        </p:spPr>
        <p:txBody>
          <a:bodyPr/>
          <a:lstStyle/>
          <a:p>
            <a:pPr fontAlgn="base"/>
            <a:r>
              <a:rPr lang="en-US" altLang="zh-CN" sz="2800" b="1" dirty="0">
                <a:latin typeface="Arial" panose="020B0604020202020204" pitchFamily="34" charset="0"/>
                <a:cs typeface="Arial" panose="020B0604020202020204" pitchFamily="34" charset="0"/>
              </a:rPr>
              <a:t>An abstract </a:t>
            </a:r>
            <a:r>
              <a:rPr lang="en-US" altLang="zh-CN" sz="2800" dirty="0">
                <a:latin typeface="Arial" panose="020B0604020202020204" pitchFamily="34" charset="0"/>
                <a:cs typeface="Arial" panose="020B0604020202020204" pitchFamily="34" charset="0"/>
              </a:rPr>
              <a:t>needs to convey a complete </a:t>
            </a:r>
            <a:r>
              <a:rPr lang="en-US" altLang="zh-CN" sz="2800" dirty="0">
                <a:solidFill>
                  <a:srgbClr val="002060"/>
                </a:solidFill>
                <a:latin typeface="Arial" panose="020B0604020202020204" pitchFamily="34" charset="0"/>
                <a:cs typeface="Arial" panose="020B0604020202020204" pitchFamily="34" charset="0"/>
              </a:rPr>
              <a:t>synopsis</a:t>
            </a:r>
            <a:r>
              <a:rPr lang="en-US" altLang="zh-CN" sz="2800" dirty="0">
                <a:latin typeface="Arial" panose="020B0604020202020204" pitchFamily="34" charset="0"/>
                <a:cs typeface="Arial" panose="020B0604020202020204" pitchFamily="34" charset="0"/>
              </a:rPr>
              <a:t> of the paper, but within a tight word limit. This restriction is where the difficulties lie.</a:t>
            </a:r>
          </a:p>
          <a:p>
            <a:pPr fontAlgn="base"/>
            <a:endParaRPr lang="en-US" altLang="zh-CN" sz="2800" dirty="0">
              <a:latin typeface="Arial" panose="020B0604020202020204" pitchFamily="34" charset="0"/>
              <a:cs typeface="Arial" panose="020B0604020202020204" pitchFamily="34" charset="0"/>
            </a:endParaRPr>
          </a:p>
          <a:p>
            <a:pPr fontAlgn="base"/>
            <a:r>
              <a:rPr lang="en-US" altLang="zh-CN" sz="2800" b="1" dirty="0">
                <a:latin typeface="Arial" panose="020B0604020202020204" pitchFamily="34" charset="0"/>
                <a:cs typeface="Arial" panose="020B0604020202020204" pitchFamily="34" charset="0"/>
              </a:rPr>
              <a:t>Abstracts</a:t>
            </a:r>
            <a:r>
              <a:rPr lang="en-US" altLang="zh-CN" sz="2800" dirty="0">
                <a:latin typeface="Arial" panose="020B0604020202020204" pitchFamily="34" charset="0"/>
                <a:cs typeface="Arial" panose="020B0604020202020204" pitchFamily="34" charset="0"/>
              </a:rPr>
              <a:t> can also be difficult to read as an entire publication. They must be summarized in an understandable way in about </a:t>
            </a:r>
            <a:r>
              <a:rPr lang="en-US" altLang="zh-CN" sz="2800" dirty="0">
                <a:solidFill>
                  <a:srgbClr val="002060"/>
                </a:solidFill>
                <a:latin typeface="Arial" panose="020B0604020202020204" pitchFamily="34" charset="0"/>
                <a:cs typeface="Arial" panose="020B0604020202020204" pitchFamily="34" charset="0"/>
              </a:rPr>
              <a:t>100-300 words.</a:t>
            </a:r>
          </a:p>
          <a:p>
            <a:pPr fontAlgn="base"/>
            <a:endParaRPr lang="en-US" altLang="zh-CN" sz="2800" dirty="0">
              <a:latin typeface="Arial" panose="020B0604020202020204" pitchFamily="34" charset="0"/>
              <a:cs typeface="Arial" panose="020B0604020202020204" pitchFamily="34" charset="0"/>
            </a:endParaRPr>
          </a:p>
          <a:p>
            <a:pPr fontAlgn="base"/>
            <a:r>
              <a:rPr lang="en-US" altLang="zh-CN" sz="2800" dirty="0">
                <a:latin typeface="Arial" panose="020B0604020202020204" pitchFamily="34" charset="0"/>
                <a:cs typeface="Arial" panose="020B0604020202020204" pitchFamily="34" charset="0"/>
              </a:rPr>
              <a:t>Suppose you are given a maximum word count for an abstract, such as 200 words, it is </a:t>
            </a:r>
            <a:r>
              <a:rPr lang="en-US" altLang="zh-CN" sz="2800" b="1" dirty="0">
                <a:latin typeface="Arial" panose="020B0604020202020204" pitchFamily="34" charset="0"/>
                <a:cs typeface="Arial" panose="020B0604020202020204" pitchFamily="34" charset="0"/>
              </a:rPr>
              <a:t>essential</a:t>
            </a:r>
            <a:r>
              <a:rPr lang="en-US" altLang="zh-CN" sz="2800" dirty="0">
                <a:latin typeface="Arial" panose="020B0604020202020204" pitchFamily="34" charset="0"/>
                <a:cs typeface="Arial" panose="020B0604020202020204" pitchFamily="34" charset="0"/>
              </a:rPr>
              <a:t> that you remain within this limit.</a:t>
            </a:r>
            <a:r>
              <a:rPr lang="en-US" altLang="zh-CN" sz="2800" b="1" dirty="0">
                <a:latin typeface="Times New Roman" panose="02020603050405020304" pitchFamily="18" charset="0"/>
                <a:cs typeface="Times New Roman" panose="02020603050405020304" pitchFamily="18" charset="0"/>
              </a:rPr>
              <a:t> </a:t>
            </a:r>
            <a:endParaRPr lang="en-US" altLang="zh-CN" sz="2800" dirty="0">
              <a:latin typeface="Arial" panose="020B0604020202020204" pitchFamily="34" charset="0"/>
              <a:cs typeface="Arial" panose="020B0604020202020204" pitchFamily="34"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977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487998"/>
            <a:ext cx="8656269" cy="441325"/>
          </a:xfrm>
        </p:spPr>
        <p:txBody>
          <a:bodyPr/>
          <a:lstStyle/>
          <a:p>
            <a:r>
              <a:rPr lang="en-US" altLang="zh-CN" sz="3200" dirty="0">
                <a:solidFill>
                  <a:srgbClr val="002060"/>
                </a:solidFill>
                <a:latin typeface="Arial Black" panose="020B0A04020102020204" pitchFamily="34" charset="0"/>
                <a:cs typeface="Times New Roman" panose="02020603050405020304" pitchFamily="18" charset="0"/>
              </a:rPr>
              <a:t>Linguistic Features</a:t>
            </a:r>
          </a:p>
          <a:p>
            <a:endParaRPr lang="en-US" sz="3200" dirty="0"/>
          </a:p>
          <a:p>
            <a:endParaRPr lang="en-US" dirty="0"/>
          </a:p>
        </p:txBody>
      </p:sp>
      <p:sp>
        <p:nvSpPr>
          <p:cNvPr id="3" name="文本占位符 2"/>
          <p:cNvSpPr>
            <a:spLocks noGrp="1"/>
          </p:cNvSpPr>
          <p:nvPr>
            <p:ph type="body" sz="quarter" idx="11"/>
          </p:nvPr>
        </p:nvSpPr>
        <p:spPr>
          <a:xfrm>
            <a:off x="689712" y="1034098"/>
            <a:ext cx="11014608" cy="4997234"/>
          </a:xfrm>
        </p:spPr>
        <p:txBody>
          <a:bodyPr/>
          <a:lstStyle/>
          <a:p>
            <a:pPr>
              <a:lnSpc>
                <a:spcPct val="150000"/>
              </a:lnSpc>
            </a:pPr>
            <a:r>
              <a:rPr lang="en-US" sz="3200" b="1" dirty="0">
                <a:latin typeface="Times New Roman" panose="02020603050405020304" pitchFamily="18" charset="0"/>
                <a:cs typeface="Times New Roman" panose="02020603050405020304" pitchFamily="18" charset="0"/>
              </a:rPr>
              <a:t>    </a:t>
            </a:r>
            <a:r>
              <a:rPr lang="en-US" sz="2800" b="1" dirty="0">
                <a:latin typeface="Arial" panose="020B0604020202020204" pitchFamily="34" charset="0"/>
                <a:cs typeface="Arial" panose="020B0604020202020204" pitchFamily="34" charset="0"/>
              </a:rPr>
              <a:t>accurate</a:t>
            </a:r>
          </a:p>
          <a:p>
            <a:pPr>
              <a:lnSpc>
                <a:spcPct val="150000"/>
              </a:lnSpc>
            </a:pPr>
            <a:r>
              <a:rPr lang="en-US" sz="2800" b="1" dirty="0">
                <a:latin typeface="Arial" panose="020B0604020202020204" pitchFamily="34" charset="0"/>
                <a:cs typeface="Arial" panose="020B0604020202020204" pitchFamily="34" charset="0"/>
              </a:rPr>
              <a:t>    concise</a:t>
            </a:r>
          </a:p>
          <a:p>
            <a:pPr>
              <a:lnSpc>
                <a:spcPct val="150000"/>
              </a:lnSpc>
            </a:pPr>
            <a:r>
              <a:rPr lang="en-US" sz="2800" b="1" dirty="0">
                <a:latin typeface="Arial" panose="020B0604020202020204" pitchFamily="34" charset="0"/>
                <a:cs typeface="Arial" panose="020B0604020202020204" pitchFamily="34" charset="0"/>
              </a:rPr>
              <a:t>    specific</a:t>
            </a:r>
          </a:p>
          <a:p>
            <a:pPr>
              <a:lnSpc>
                <a:spcPct val="150000"/>
              </a:lnSpc>
            </a:pPr>
            <a:r>
              <a:rPr lang="en-US" sz="2800" b="1" dirty="0">
                <a:latin typeface="Arial" panose="020B0604020202020204" pitchFamily="34" charset="0"/>
                <a:cs typeface="Arial" panose="020B0604020202020204" pitchFamily="34" charset="0"/>
              </a:rPr>
              <a:t>    independent</a:t>
            </a:r>
          </a:p>
          <a:p>
            <a:pPr>
              <a:lnSpc>
                <a:spcPct val="150000"/>
              </a:lnSpc>
            </a:pPr>
            <a:r>
              <a:rPr lang="en-US" sz="2800" b="1" dirty="0">
                <a:latin typeface="Arial" panose="020B0604020202020204" pitchFamily="34" charset="0"/>
                <a:cs typeface="Arial" panose="020B0604020202020204" pitchFamily="34" charset="0"/>
              </a:rPr>
              <a:t>    objective</a:t>
            </a:r>
          </a:p>
          <a:p>
            <a:pPr>
              <a:lnSpc>
                <a:spcPct val="150000"/>
              </a:lnSpc>
            </a:pPr>
            <a:r>
              <a:rPr lang="en-US" sz="2800" b="1" dirty="0">
                <a:latin typeface="Arial" panose="020B0604020202020204" pitchFamily="34" charset="0"/>
                <a:cs typeface="Arial" panose="020B0604020202020204" pitchFamily="34" charset="0"/>
              </a:rPr>
              <a:t>    </a:t>
            </a:r>
            <a:r>
              <a:rPr lang="en-US" sz="2800" b="1" dirty="0" smtClean="0">
                <a:latin typeface="Arial" panose="020B0604020202020204" pitchFamily="34" charset="0"/>
                <a:cs typeface="Arial" panose="020B0604020202020204" pitchFamily="34" charset="0"/>
              </a:rPr>
              <a:t>self-contained </a:t>
            </a:r>
            <a:endParaRPr lang="en-US" sz="2800" b="1" dirty="0">
              <a:latin typeface="Arial" panose="020B0604020202020204" pitchFamily="34" charset="0"/>
              <a:cs typeface="Arial" panose="020B0604020202020204" pitchFamily="34" charset="0"/>
            </a:endParaRPr>
          </a:p>
          <a:p>
            <a:pPr>
              <a:lnSpc>
                <a:spcPct val="150000"/>
              </a:lnSpc>
            </a:pPr>
            <a:r>
              <a:rPr lang="en-US" sz="2800" b="1" dirty="0">
                <a:latin typeface="Arial" panose="020B0604020202020204" pitchFamily="34" charset="0"/>
                <a:cs typeface="Arial" panose="020B0604020202020204" pitchFamily="34" charset="0"/>
              </a:rPr>
              <a:t>    </a:t>
            </a: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3200" dirty="0">
                <a:solidFill>
                  <a:srgbClr val="002060"/>
                </a:solidFill>
                <a:latin typeface="Arial Black" panose="020B0A04020102020204" pitchFamily="34" charset="0"/>
                <a:cs typeface="Times New Roman" panose="02020603050405020304" pitchFamily="18" charset="0"/>
              </a:rPr>
              <a:t>Components</a:t>
            </a:r>
          </a:p>
          <a:p>
            <a:endParaRPr lang="en-US" sz="3200" dirty="0"/>
          </a:p>
          <a:p>
            <a:endParaRPr lang="en-US" dirty="0"/>
          </a:p>
        </p:txBody>
      </p:sp>
      <p:sp>
        <p:nvSpPr>
          <p:cNvPr id="3" name="文本占位符 2"/>
          <p:cNvSpPr>
            <a:spLocks noGrp="1"/>
          </p:cNvSpPr>
          <p:nvPr>
            <p:ph type="body" sz="quarter" idx="11"/>
          </p:nvPr>
        </p:nvSpPr>
        <p:spPr>
          <a:xfrm>
            <a:off x="689712" y="1384057"/>
            <a:ext cx="9244510" cy="4997234"/>
          </a:xfrm>
        </p:spPr>
        <p:txBody>
          <a:bodyPr/>
          <a:lstStyle/>
          <a:p>
            <a:pPr>
              <a:lnSpc>
                <a:spcPct val="150000"/>
              </a:lnSpc>
            </a:pP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P</a:t>
            </a:r>
            <a:r>
              <a:rPr lang="en-US" altLang="zh-CN" sz="3200" b="1" dirty="0" smtClean="0">
                <a:latin typeface="Times New Roman" panose="02020603050405020304" pitchFamily="18" charset="0"/>
                <a:cs typeface="Times New Roman" panose="02020603050405020304" pitchFamily="18" charset="0"/>
              </a:rPr>
              <a:t>urpose (</a:t>
            </a:r>
            <a:r>
              <a:rPr lang="en-US" sz="3200" b="1" dirty="0" smtClean="0">
                <a:latin typeface="Arial" panose="020B0604020202020204" pitchFamily="34" charset="0"/>
                <a:cs typeface="Arial" panose="020B0604020202020204" pitchFamily="34" charset="0"/>
              </a:rPr>
              <a:t>background and problems)</a:t>
            </a:r>
            <a:endParaRPr lang="en-US" sz="3200" b="1" dirty="0">
              <a:latin typeface="Arial" panose="020B0604020202020204" pitchFamily="34" charset="0"/>
              <a:cs typeface="Arial" panose="020B0604020202020204" pitchFamily="34" charset="0"/>
            </a:endParaRPr>
          </a:p>
          <a:p>
            <a:pPr>
              <a:lnSpc>
                <a:spcPct val="150000"/>
              </a:lnSpc>
            </a:pPr>
            <a:r>
              <a:rPr lang="en-US" sz="3200" b="1" dirty="0">
                <a:latin typeface="Arial" panose="020B0604020202020204" pitchFamily="34" charset="0"/>
                <a:cs typeface="Arial" panose="020B0604020202020204" pitchFamily="34" charset="0"/>
              </a:rPr>
              <a:t>    methods</a:t>
            </a:r>
          </a:p>
          <a:p>
            <a:pPr>
              <a:lnSpc>
                <a:spcPct val="150000"/>
              </a:lnSpc>
            </a:pPr>
            <a:r>
              <a:rPr lang="en-US" sz="3200" b="1" dirty="0">
                <a:latin typeface="Arial" panose="020B0604020202020204" pitchFamily="34" charset="0"/>
                <a:cs typeface="Arial" panose="020B0604020202020204" pitchFamily="34" charset="0"/>
              </a:rPr>
              <a:t>    </a:t>
            </a:r>
            <a:r>
              <a:rPr lang="en-US" sz="3200" b="1" dirty="0" smtClean="0">
                <a:latin typeface="Arial" panose="020B0604020202020204" pitchFamily="34" charset="0"/>
                <a:cs typeface="Arial" panose="020B0604020202020204" pitchFamily="34" charset="0"/>
              </a:rPr>
              <a:t>results (important data and major findings)</a:t>
            </a:r>
            <a:endParaRPr lang="en-US" sz="3200" b="1" dirty="0">
              <a:latin typeface="Arial" panose="020B0604020202020204" pitchFamily="34" charset="0"/>
              <a:cs typeface="Arial" panose="020B0604020202020204" pitchFamily="34" charset="0"/>
            </a:endParaRPr>
          </a:p>
          <a:p>
            <a:pPr>
              <a:lnSpc>
                <a:spcPct val="150000"/>
              </a:lnSpc>
            </a:pPr>
            <a:r>
              <a:rPr lang="en-US" sz="3200" b="1" dirty="0">
                <a:latin typeface="Arial" panose="020B0604020202020204" pitchFamily="34" charset="0"/>
                <a:cs typeface="Arial" panose="020B0604020202020204" pitchFamily="34" charset="0"/>
              </a:rPr>
              <a:t>    </a:t>
            </a:r>
            <a:r>
              <a:rPr lang="en-US" sz="3200" b="1" dirty="0" smtClean="0">
                <a:latin typeface="Arial" panose="020B0604020202020204" pitchFamily="34" charset="0"/>
                <a:cs typeface="Arial" panose="020B0604020202020204" pitchFamily="34" charset="0"/>
              </a:rPr>
              <a:t>conclusion (implication of the results, gaps remaining further study and future research directions)</a:t>
            </a:r>
            <a:endParaRPr lang="en-US" sz="3200" b="1" dirty="0">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91822" y="349957"/>
            <a:ext cx="8454159" cy="748702"/>
          </a:xfrm>
        </p:spPr>
        <p:txBody>
          <a:bodyPr/>
          <a:lstStyle/>
          <a:p>
            <a:r>
              <a:rPr lang="en-US" altLang="zh-CN" sz="3200" dirty="0">
                <a:solidFill>
                  <a:srgbClr val="002060"/>
                </a:solidFill>
                <a:latin typeface="Arial Black" panose="020B0A04020102020204" pitchFamily="34" charset="0"/>
                <a:cs typeface="Times New Roman" panose="02020603050405020304" pitchFamily="18" charset="0"/>
              </a:rPr>
              <a:t>Types </a:t>
            </a:r>
          </a:p>
          <a:p>
            <a:endParaRPr lang="en-US" sz="3200" dirty="0"/>
          </a:p>
          <a:p>
            <a:endParaRPr lang="en-US" dirty="0"/>
          </a:p>
        </p:txBody>
      </p:sp>
      <p:sp>
        <p:nvSpPr>
          <p:cNvPr id="3" name="文本占位符 2"/>
          <p:cNvSpPr>
            <a:spLocks noGrp="1"/>
          </p:cNvSpPr>
          <p:nvPr>
            <p:ph type="body" sz="quarter" idx="11"/>
          </p:nvPr>
        </p:nvSpPr>
        <p:spPr>
          <a:xfrm>
            <a:off x="689712" y="1343378"/>
            <a:ext cx="11014608" cy="5057421"/>
          </a:xfrm>
        </p:spPr>
        <p:txBody>
          <a:bodyPr/>
          <a:lstStyle/>
          <a:p>
            <a:r>
              <a:rPr lang="en-US" sz="3200" b="1" dirty="0">
                <a:latin typeface="Arial" panose="020B0604020202020204" pitchFamily="34" charset="0"/>
                <a:cs typeface="Arial" panose="020B0604020202020204" pitchFamily="34" charset="0"/>
              </a:rPr>
              <a:t>   informative abstracts </a:t>
            </a:r>
            <a:r>
              <a:rPr lang="zh-CN" altLang="en-US" sz="2800" dirty="0">
                <a:latin typeface="宋体" panose="02010600030101010101" pitchFamily="2" charset="-122"/>
                <a:ea typeface="宋体" panose="02010600030101010101" pitchFamily="2" charset="-122"/>
              </a:rPr>
              <a:t>报道性</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信息性摘要 </a:t>
            </a:r>
            <a:endParaRPr lang="en-US" altLang="zh-CN" sz="2800" dirty="0">
              <a:latin typeface="宋体" panose="02010600030101010101" pitchFamily="2" charset="-122"/>
              <a:ea typeface="宋体" panose="02010600030101010101" pitchFamily="2" charset="-122"/>
            </a:endParaRPr>
          </a:p>
          <a:p>
            <a:endParaRPr lang="en-US" sz="3200" b="1" dirty="0">
              <a:latin typeface="宋体" panose="02010600030101010101" pitchFamily="2" charset="-122"/>
              <a:ea typeface="宋体" panose="02010600030101010101" pitchFamily="2" charset="-122"/>
              <a:cs typeface="Times New Roman" panose="02020603050405020304" pitchFamily="18" charset="0"/>
            </a:endParaRPr>
          </a:p>
          <a:p>
            <a:r>
              <a:rPr lang="en-US" sz="3200" b="1" dirty="0">
                <a:latin typeface="Arial" panose="020B0604020202020204" pitchFamily="34" charset="0"/>
                <a:cs typeface="Arial" panose="020B0604020202020204" pitchFamily="34" charset="0"/>
              </a:rPr>
              <a:t>    indicative/descriptive abstracts </a:t>
            </a:r>
            <a:r>
              <a:rPr lang="zh-CN" altLang="en-US" sz="2800" dirty="0">
                <a:latin typeface="宋体" panose="02010600030101010101" pitchFamily="2" charset="-122"/>
                <a:ea typeface="宋体" panose="02010600030101010101" pitchFamily="2" charset="-122"/>
              </a:rPr>
              <a:t>指示性</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描述性摘要</a:t>
            </a:r>
            <a:endParaRPr lang="en-US" altLang="zh-CN" sz="2800" dirty="0">
              <a:latin typeface="宋体" panose="02010600030101010101" pitchFamily="2" charset="-122"/>
              <a:ea typeface="宋体" panose="02010600030101010101" pitchFamily="2" charset="-122"/>
            </a:endParaRPr>
          </a:p>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    </a:t>
            </a:r>
            <a:r>
              <a:rPr lang="en-US" sz="3200" b="1" dirty="0">
                <a:latin typeface="Arial" panose="020B0604020202020204" pitchFamily="34" charset="0"/>
                <a:cs typeface="Arial" panose="020B0604020202020204" pitchFamily="34" charset="0"/>
              </a:rPr>
              <a:t>structured abstracts </a:t>
            </a:r>
            <a:r>
              <a:rPr lang="zh-CN" altLang="en-US" sz="2800" dirty="0">
                <a:latin typeface="宋体" panose="02010600030101010101" pitchFamily="2" charset="-122"/>
                <a:ea typeface="宋体" panose="02010600030101010101" pitchFamily="2" charset="-122"/>
              </a:rPr>
              <a:t>结构性摘要</a:t>
            </a:r>
            <a:endParaRPr lang="en-US" altLang="zh-CN" sz="2800" dirty="0">
              <a:latin typeface="宋体" panose="02010600030101010101" pitchFamily="2" charset="-122"/>
              <a:ea typeface="宋体" panose="02010600030101010101" pitchFamily="2" charset="-122"/>
            </a:endParaRPr>
          </a:p>
          <a:p>
            <a:endParaRPr lang="en-US" dirty="0"/>
          </a:p>
          <a:p>
            <a:r>
              <a:rPr lang="en-US" sz="3200" b="1" dirty="0">
                <a:latin typeface="Times New Roman" panose="02020603050405020304" pitchFamily="18" charset="0"/>
                <a:cs typeface="Times New Roman" panose="02020603050405020304" pitchFamily="18" charset="0"/>
              </a:rPr>
              <a:t>    </a:t>
            </a:r>
            <a:r>
              <a:rPr lang="en-US" sz="3200" b="1" dirty="0">
                <a:latin typeface="Arial" panose="020B0604020202020204" pitchFamily="34" charset="0"/>
                <a:cs typeface="Arial" panose="020B0604020202020204" pitchFamily="34" charset="0"/>
              </a:rPr>
              <a:t>graphical abstracts </a:t>
            </a:r>
            <a:r>
              <a:rPr lang="zh-CN" altLang="en-US" sz="2800" dirty="0">
                <a:latin typeface="宋体" panose="02010600030101010101" pitchFamily="2" charset="-122"/>
                <a:ea typeface="宋体" panose="02010600030101010101" pitchFamily="2" charset="-122"/>
              </a:rPr>
              <a:t>图文摘要</a:t>
            </a:r>
            <a:endParaRPr lang="en-US" altLang="zh-CN" sz="2800" dirty="0">
              <a:latin typeface="宋体" panose="02010600030101010101" pitchFamily="2" charset="-122"/>
              <a:ea typeface="宋体" panose="02010600030101010101" pitchFamily="2" charset="-122"/>
            </a:endParaRPr>
          </a:p>
          <a:p>
            <a:r>
              <a:rPr lang="en-US" altLang="zh-CN" sz="2800" b="1" dirty="0">
                <a:solidFill>
                  <a:srgbClr val="002060"/>
                </a:solidFill>
                <a:latin typeface="宋体" panose="02010600030101010101" pitchFamily="2" charset="-122"/>
                <a:ea typeface="宋体" panose="02010600030101010101" pitchFamily="2" charset="-122"/>
                <a:cs typeface="Times New Roman" panose="02020603050405020304" pitchFamily="18" charset="0"/>
              </a:rPr>
              <a:t> </a:t>
            </a:r>
          </a:p>
          <a:p>
            <a:r>
              <a:rPr lang="en-US" altLang="zh-CN" sz="2800" b="1" dirty="0">
                <a:solidFill>
                  <a:srgbClr val="002060"/>
                </a:solidFill>
                <a:latin typeface="Arial" panose="020B0604020202020204" pitchFamily="34" charset="0"/>
                <a:ea typeface="宋体" panose="02010600030101010101" pitchFamily="2" charset="-122"/>
                <a:cs typeface="Arial" panose="020B0604020202020204" pitchFamily="34" charset="0"/>
              </a:rPr>
              <a:t>  Refer to 01-04, </a:t>
            </a:r>
            <a:r>
              <a:rPr lang="en-US" altLang="zh-CN" sz="2800" b="1" dirty="0">
                <a:solidFill>
                  <a:srgbClr val="002060"/>
                </a:solidFill>
                <a:latin typeface="Arial" panose="020B0604020202020204" pitchFamily="34" charset="0"/>
                <a:cs typeface="Arial" panose="020B0604020202020204" pitchFamily="34" charset="0"/>
              </a:rPr>
              <a:t>P56-58</a:t>
            </a:r>
          </a:p>
          <a:p>
            <a:endParaRPr lang="en-US" sz="2800" dirty="0">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189495"/>
            <a:ext cx="9606432" cy="629210"/>
          </a:xfrm>
        </p:spPr>
        <p:txBody>
          <a:bodyPr>
            <a:scene3d>
              <a:camera prst="orthographicFront"/>
              <a:lightRig rig="threePt" dir="t"/>
            </a:scene3d>
          </a:bodyPr>
          <a:lstStyle/>
          <a:p>
            <a:pPr>
              <a:lnSpc>
                <a:spcPct val="100000"/>
              </a:lnSpc>
            </a:pPr>
            <a:r>
              <a:rPr lang="en-US" altLang="zh-CN" sz="3200" dirty="0">
                <a:effectLst>
                  <a:outerShdw blurRad="38100" dist="19050" dir="2700000" algn="tl" rotWithShape="0">
                    <a:schemeClr val="dk1">
                      <a:alpha val="40000"/>
                    </a:schemeClr>
                  </a:outerShdw>
                </a:effectLst>
              </a:rPr>
              <a:t>1. An Introduction to Research</a:t>
            </a:r>
            <a:r>
              <a:rPr lang="zh-CN" altLang="en-US" sz="3200" dirty="0">
                <a:effectLst>
                  <a:outerShdw blurRad="38100" dist="19050" dir="2700000" algn="tl" rotWithShape="0">
                    <a:schemeClr val="dk1">
                      <a:alpha val="40000"/>
                    </a:schemeClr>
                  </a:outerShdw>
                </a:effectLst>
              </a:rPr>
              <a:t> </a:t>
            </a:r>
            <a:r>
              <a:rPr lang="en-US" altLang="zh-CN" sz="3200" dirty="0">
                <a:effectLst>
                  <a:outerShdw blurRad="38100" dist="19050" dir="2700000" algn="tl" rotWithShape="0">
                    <a:schemeClr val="dk1">
                      <a:alpha val="40000"/>
                    </a:schemeClr>
                  </a:outerShdw>
                </a:effectLst>
              </a:rPr>
              <a:t>Articles</a:t>
            </a:r>
            <a:endParaRPr lang="en-US" altLang="zh-CN" sz="3200" dirty="0">
              <a:solidFill>
                <a:schemeClr val="tx1"/>
              </a:solidFill>
              <a:effectLst>
                <a:outerShdw blurRad="38100" dist="19050" dir="2700000" algn="tl" rotWithShape="0">
                  <a:schemeClr val="dk1">
                    <a:alpha val="40000"/>
                  </a:schemeClr>
                </a:outerShdw>
              </a:effectLst>
            </a:endParaRPr>
          </a:p>
        </p:txBody>
      </p:sp>
      <p:sp>
        <p:nvSpPr>
          <p:cNvPr id="4" name="文本占位符 3"/>
          <p:cNvSpPr>
            <a:spLocks noGrp="1"/>
          </p:cNvSpPr>
          <p:nvPr>
            <p:ph type="body" sz="quarter" idx="11"/>
          </p:nvPr>
        </p:nvSpPr>
        <p:spPr>
          <a:xfrm>
            <a:off x="530578" y="897039"/>
            <a:ext cx="11334044" cy="5525025"/>
          </a:xfrm>
        </p:spPr>
        <p:txBody>
          <a:bodyPr/>
          <a:lstStyle/>
          <a:p>
            <a:pPr>
              <a:lnSpc>
                <a:spcPct val="150000"/>
              </a:lnSpc>
            </a:pPr>
            <a:r>
              <a:rPr lang="en-US" altLang="zh-CN" sz="3200" b="1" dirty="0">
                <a:solidFill>
                  <a:srgbClr val="002060"/>
                </a:solidFill>
                <a:latin typeface="Arial" panose="020B0604020202020204" pitchFamily="34" charset="0"/>
                <a:cs typeface="Arial" panose="020B0604020202020204" pitchFamily="34" charset="0"/>
              </a:rPr>
              <a:t>A research article</a:t>
            </a:r>
            <a:r>
              <a:rPr lang="en-US" altLang="zh-CN" sz="2800" dirty="0">
                <a:solidFill>
                  <a:srgbClr val="002060"/>
                </a:solidFill>
                <a:latin typeface="Arial" panose="020B0604020202020204" pitchFamily="34" charset="0"/>
                <a:cs typeface="Arial" panose="020B0604020202020204" pitchFamily="34" charset="0"/>
              </a:rPr>
              <a:t>, also referred to as a scholarly article, is an academic work that is usually published in an academic journal. It is a detailed account of a research activity by the researcher who does the research as a primary resource. </a:t>
            </a:r>
          </a:p>
        </p:txBody>
      </p:sp>
    </p:spTree>
    <p:extLst>
      <p:ext uri="{BB962C8B-B14F-4D97-AF65-F5344CB8AC3E}">
        <p14:creationId xmlns:p14="http://schemas.microsoft.com/office/powerpoint/2010/main" val="1994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408975"/>
            <a:ext cx="8656269" cy="441325"/>
          </a:xfrm>
        </p:spPr>
        <p:txBody>
          <a:bodyPr/>
          <a:lstStyle/>
          <a:p>
            <a:r>
              <a:rPr lang="en-US" altLang="zh-CN" sz="3200" dirty="0">
                <a:solidFill>
                  <a:srgbClr val="002060"/>
                </a:solidFill>
                <a:latin typeface="Arial Black" panose="020B0A04020102020204" pitchFamily="34" charset="0"/>
                <a:cs typeface="Times New Roman" panose="02020603050405020304" pitchFamily="18" charset="0"/>
              </a:rPr>
              <a:t>Reading Skills</a:t>
            </a:r>
          </a:p>
          <a:p>
            <a:endParaRPr lang="en-US" dirty="0"/>
          </a:p>
        </p:txBody>
      </p:sp>
      <p:sp>
        <p:nvSpPr>
          <p:cNvPr id="3" name="文本占位符 2"/>
          <p:cNvSpPr>
            <a:spLocks noGrp="1"/>
          </p:cNvSpPr>
          <p:nvPr>
            <p:ph type="body" sz="quarter" idx="11"/>
          </p:nvPr>
        </p:nvSpPr>
        <p:spPr>
          <a:xfrm>
            <a:off x="689712" y="1203433"/>
            <a:ext cx="11014608" cy="4997234"/>
          </a:xfrm>
        </p:spPr>
        <p:txBody>
          <a:bodyPr/>
          <a:lstStyle/>
          <a:p>
            <a:r>
              <a:rPr lang="en-US" sz="3200" b="1" dirty="0">
                <a:solidFill>
                  <a:schemeClr val="tx2"/>
                </a:solidFill>
                <a:latin typeface="Times New Roman" panose="02020603050405020304" pitchFamily="18" charset="0"/>
                <a:cs typeface="Times New Roman" panose="02020603050405020304" pitchFamily="18" charset="0"/>
              </a:rPr>
              <a:t>While reading the abstract of a research article, you need to answer the following questions:</a:t>
            </a:r>
          </a:p>
          <a:p>
            <a:r>
              <a:rPr lang="en-US" sz="3200" b="1" dirty="0">
                <a:solidFill>
                  <a:srgbClr val="002060"/>
                </a:solidFill>
                <a:latin typeface="Times New Roman" panose="02020603050405020304" pitchFamily="18" charset="0"/>
                <a:cs typeface="Times New Roman" panose="02020603050405020304" pitchFamily="18" charset="0"/>
              </a:rPr>
              <a:t>Why was the research conducted?    </a:t>
            </a:r>
            <a:r>
              <a:rPr lang="en-US" altLang="zh-CN" sz="4800" b="1" dirty="0">
                <a:solidFill>
                  <a:srgbClr val="0066FF"/>
                </a:solidFill>
                <a:latin typeface="Arial Black" panose="020B0A04020102020204" pitchFamily="34" charset="0"/>
                <a:cs typeface="Arial" panose="020B0604020202020204" pitchFamily="34" charset="0"/>
              </a:rPr>
              <a:t>→</a:t>
            </a:r>
            <a:r>
              <a:rPr lang="en-US" altLang="zh-CN" sz="3200" b="1" dirty="0">
                <a:latin typeface="Times New Roman" panose="02020603050405020304" pitchFamily="18" charset="0"/>
                <a:cs typeface="Times New Roman" panose="02020603050405020304" pitchFamily="18" charset="0"/>
              </a:rPr>
              <a:t> </a:t>
            </a:r>
            <a:r>
              <a:rPr lang="en-US" altLang="zh-CN" sz="3200" b="1" dirty="0">
                <a:solidFill>
                  <a:srgbClr val="FF0000"/>
                </a:solidFill>
                <a:latin typeface="Times New Roman" panose="02020603050405020304" pitchFamily="18" charset="0"/>
                <a:cs typeface="Times New Roman" panose="02020603050405020304" pitchFamily="18" charset="0"/>
              </a:rPr>
              <a:t>background</a:t>
            </a:r>
            <a:r>
              <a:rPr lang="en-US" altLang="zh-CN" sz="3200" b="1" dirty="0">
                <a:latin typeface="Times New Roman" panose="02020603050405020304" pitchFamily="18" charset="0"/>
                <a:cs typeface="Times New Roman" panose="02020603050405020304" pitchFamily="18" charset="0"/>
              </a:rPr>
              <a:t>                                                               </a:t>
            </a:r>
            <a:endParaRPr lang="en-US" sz="3200" b="1" dirty="0">
              <a:solidFill>
                <a:srgbClr val="002060"/>
              </a:solidFill>
              <a:latin typeface="Times New Roman" panose="02020603050405020304" pitchFamily="18" charset="0"/>
              <a:cs typeface="Times New Roman" panose="02020603050405020304" pitchFamily="18" charset="0"/>
            </a:endParaRPr>
          </a:p>
          <a:p>
            <a:r>
              <a:rPr lang="en-US" sz="3200" b="1" dirty="0">
                <a:solidFill>
                  <a:srgbClr val="002060"/>
                </a:solidFill>
                <a:latin typeface="Times New Roman" panose="02020603050405020304" pitchFamily="18" charset="0"/>
                <a:cs typeface="Times New Roman" panose="02020603050405020304" pitchFamily="18" charset="0"/>
              </a:rPr>
              <a:t>What was done?</a:t>
            </a:r>
            <a:r>
              <a:rPr lang="en-US" altLang="zh-CN" sz="3200" b="1" dirty="0">
                <a:solidFill>
                  <a:srgbClr val="0066FF"/>
                </a:solidFill>
                <a:latin typeface="Arial Black" panose="020B0A04020102020204" pitchFamily="34" charset="0"/>
                <a:cs typeface="Arial" panose="020B0604020202020204" pitchFamily="34" charset="0"/>
              </a:rPr>
              <a:t>    </a:t>
            </a:r>
            <a:r>
              <a:rPr lang="en-US" altLang="zh-CN" sz="4800" b="1" dirty="0">
                <a:solidFill>
                  <a:srgbClr val="0066FF"/>
                </a:solidFill>
                <a:latin typeface="Arial Black" panose="020B0A04020102020204" pitchFamily="34" charset="0"/>
                <a:cs typeface="Arial" panose="020B0604020202020204" pitchFamily="34" charset="0"/>
              </a:rPr>
              <a:t>→</a:t>
            </a:r>
            <a:r>
              <a:rPr lang="en-US" altLang="zh-CN" sz="3200" b="1" dirty="0">
                <a:latin typeface="Times New Roman" panose="02020603050405020304" pitchFamily="18" charset="0"/>
                <a:cs typeface="Times New Roman" panose="02020603050405020304" pitchFamily="18" charset="0"/>
              </a:rPr>
              <a:t> </a:t>
            </a:r>
            <a:r>
              <a:rPr lang="en-US" altLang="zh-CN" sz="3200" b="1" dirty="0">
                <a:solidFill>
                  <a:srgbClr val="FF0000"/>
                </a:solidFill>
                <a:latin typeface="Times New Roman" panose="02020603050405020304" pitchFamily="18" charset="0"/>
                <a:cs typeface="Times New Roman" panose="02020603050405020304" pitchFamily="18" charset="0"/>
              </a:rPr>
              <a:t>problems</a:t>
            </a:r>
            <a:endParaRPr lang="en-US" sz="3200" b="1" dirty="0">
              <a:solidFill>
                <a:srgbClr val="FF0000"/>
              </a:solidFill>
              <a:latin typeface="Times New Roman" panose="02020603050405020304" pitchFamily="18" charset="0"/>
              <a:cs typeface="Times New Roman" panose="02020603050405020304" pitchFamily="18" charset="0"/>
            </a:endParaRPr>
          </a:p>
          <a:p>
            <a:r>
              <a:rPr lang="en-US" sz="3200" b="1" dirty="0">
                <a:solidFill>
                  <a:srgbClr val="002060"/>
                </a:solidFill>
                <a:latin typeface="Times New Roman" panose="02020603050405020304" pitchFamily="18" charset="0"/>
                <a:cs typeface="Times New Roman" panose="02020603050405020304" pitchFamily="18" charset="0"/>
              </a:rPr>
              <a:t>How was it done?     </a:t>
            </a:r>
            <a:r>
              <a:rPr lang="en-US" altLang="zh-CN" sz="4800" b="1" dirty="0">
                <a:solidFill>
                  <a:srgbClr val="0066FF"/>
                </a:solidFill>
                <a:latin typeface="Arial Black" panose="020B0A04020102020204" pitchFamily="34" charset="0"/>
                <a:cs typeface="Arial" panose="020B0604020202020204" pitchFamily="34" charset="0"/>
              </a:rPr>
              <a:t>→</a:t>
            </a:r>
            <a:r>
              <a:rPr lang="en-US" altLang="zh-CN" sz="3200" b="1" dirty="0">
                <a:latin typeface="Times New Roman" panose="02020603050405020304" pitchFamily="18" charset="0"/>
                <a:cs typeface="Times New Roman" panose="02020603050405020304" pitchFamily="18" charset="0"/>
              </a:rPr>
              <a:t> </a:t>
            </a:r>
            <a:r>
              <a:rPr lang="en-US" altLang="zh-CN" sz="3200" b="1" dirty="0">
                <a:solidFill>
                  <a:srgbClr val="FF0000"/>
                </a:solidFill>
                <a:latin typeface="Times New Roman" panose="02020603050405020304" pitchFamily="18" charset="0"/>
                <a:cs typeface="Times New Roman" panose="02020603050405020304" pitchFamily="18" charset="0"/>
              </a:rPr>
              <a:t>methods</a:t>
            </a:r>
            <a:endParaRPr lang="en-US" sz="3200" b="1" dirty="0">
              <a:solidFill>
                <a:srgbClr val="FF0000"/>
              </a:solidFill>
              <a:latin typeface="Times New Roman" panose="02020603050405020304" pitchFamily="18" charset="0"/>
              <a:cs typeface="Times New Roman" panose="02020603050405020304" pitchFamily="18" charset="0"/>
            </a:endParaRPr>
          </a:p>
          <a:p>
            <a:r>
              <a:rPr lang="en-US" sz="3200" b="1" dirty="0">
                <a:solidFill>
                  <a:srgbClr val="002060"/>
                </a:solidFill>
                <a:latin typeface="Times New Roman" panose="02020603050405020304" pitchFamily="18" charset="0"/>
                <a:cs typeface="Times New Roman" panose="02020603050405020304" pitchFamily="18" charset="0"/>
              </a:rPr>
              <a:t>What was found?</a:t>
            </a:r>
            <a:r>
              <a:rPr lang="en-US" altLang="zh-CN" sz="3200" b="1" dirty="0">
                <a:latin typeface="Times New Roman" panose="02020603050405020304" pitchFamily="18" charset="0"/>
                <a:cs typeface="Times New Roman" panose="02020603050405020304" pitchFamily="18" charset="0"/>
              </a:rPr>
              <a:t>    </a:t>
            </a:r>
            <a:r>
              <a:rPr lang="en-US" altLang="zh-CN" sz="4800" b="1" dirty="0">
                <a:solidFill>
                  <a:srgbClr val="0066FF"/>
                </a:solidFill>
                <a:latin typeface="Arial Black" panose="020B0A04020102020204" pitchFamily="34" charset="0"/>
                <a:cs typeface="Arial" panose="020B0604020202020204" pitchFamily="34" charset="0"/>
              </a:rPr>
              <a:t>→</a:t>
            </a:r>
            <a:r>
              <a:rPr lang="en-US" altLang="zh-CN" sz="3200" b="1" dirty="0">
                <a:latin typeface="Times New Roman" panose="02020603050405020304" pitchFamily="18" charset="0"/>
                <a:cs typeface="Times New Roman" panose="02020603050405020304" pitchFamily="18" charset="0"/>
              </a:rPr>
              <a:t>  </a:t>
            </a:r>
            <a:r>
              <a:rPr lang="en-US" altLang="zh-CN" sz="3200" b="1" dirty="0">
                <a:solidFill>
                  <a:srgbClr val="FF0000"/>
                </a:solidFill>
                <a:latin typeface="Times New Roman" panose="02020603050405020304" pitchFamily="18" charset="0"/>
                <a:cs typeface="Times New Roman" panose="02020603050405020304" pitchFamily="18" charset="0"/>
              </a:rPr>
              <a:t>results</a:t>
            </a:r>
            <a:endParaRPr lang="en-US" sz="3200" b="1" dirty="0">
              <a:solidFill>
                <a:srgbClr val="FF0000"/>
              </a:solidFill>
              <a:latin typeface="Times New Roman" panose="02020603050405020304" pitchFamily="18" charset="0"/>
              <a:cs typeface="Times New Roman" panose="02020603050405020304" pitchFamily="18" charset="0"/>
            </a:endParaRPr>
          </a:p>
          <a:p>
            <a:r>
              <a:rPr lang="en-US" sz="3200" b="1" dirty="0">
                <a:solidFill>
                  <a:srgbClr val="002060"/>
                </a:solidFill>
                <a:latin typeface="Times New Roman" panose="02020603050405020304" pitchFamily="18" charset="0"/>
                <a:cs typeface="Times New Roman" panose="02020603050405020304" pitchFamily="18" charset="0"/>
              </a:rPr>
              <a:t>What was concluded?</a:t>
            </a:r>
            <a:r>
              <a:rPr lang="en-US" altLang="zh-CN" sz="3200" b="1" dirty="0">
                <a:solidFill>
                  <a:srgbClr val="0066FF"/>
                </a:solidFill>
                <a:latin typeface="Arial Black" panose="020B0A04020102020204" pitchFamily="34" charset="0"/>
                <a:cs typeface="Arial" panose="020B0604020202020204" pitchFamily="34" charset="0"/>
              </a:rPr>
              <a:t>   </a:t>
            </a:r>
            <a:r>
              <a:rPr lang="en-US" altLang="zh-CN" sz="4800" b="1" dirty="0">
                <a:solidFill>
                  <a:srgbClr val="0066FF"/>
                </a:solidFill>
                <a:latin typeface="Arial Black" panose="020B0A04020102020204" pitchFamily="34" charset="0"/>
                <a:cs typeface="Arial" panose="020B0604020202020204" pitchFamily="34" charset="0"/>
              </a:rPr>
              <a:t>→ </a:t>
            </a:r>
            <a:r>
              <a:rPr lang="en-US" altLang="zh-CN" sz="3200" b="1" dirty="0">
                <a:solidFill>
                  <a:srgbClr val="FF0000"/>
                </a:solidFill>
                <a:latin typeface="Times New Roman" panose="02020603050405020304" pitchFamily="18" charset="0"/>
                <a:cs typeface="Times New Roman" panose="02020603050405020304" pitchFamily="18" charset="0"/>
              </a:rPr>
              <a:t>conclusion</a:t>
            </a:r>
            <a:endParaRPr lang="en-US" sz="3200" b="1" dirty="0">
              <a:solidFill>
                <a:srgbClr val="FF0000"/>
              </a:solidFill>
              <a:latin typeface="Times New Roman" panose="02020603050405020304" pitchFamily="18" charset="0"/>
              <a:cs typeface="Times New Roman" panose="02020603050405020304" pitchFamily="18" charset="0"/>
            </a:endParaRPr>
          </a:p>
          <a:p>
            <a:endParaRPr lang="en-US" sz="3200" b="1" dirty="0">
              <a:solidFill>
                <a:srgbClr val="002060"/>
              </a:solidFill>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endParaRPr 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68277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408975"/>
            <a:ext cx="8656269" cy="441325"/>
          </a:xfrm>
        </p:spPr>
        <p:txBody>
          <a:bodyPr/>
          <a:lstStyle/>
          <a:p>
            <a:r>
              <a:rPr lang="en-US" altLang="zh-CN" sz="3200" dirty="0">
                <a:solidFill>
                  <a:srgbClr val="002060"/>
                </a:solidFill>
                <a:latin typeface="Arial Black" panose="020B0A04020102020204" pitchFamily="34" charset="0"/>
                <a:cs typeface="Times New Roman" panose="02020603050405020304" pitchFamily="18" charset="0"/>
              </a:rPr>
              <a:t>Sample Analysis</a:t>
            </a:r>
          </a:p>
          <a:p>
            <a:endParaRPr lang="en-US" dirty="0"/>
          </a:p>
        </p:txBody>
      </p:sp>
      <p:sp>
        <p:nvSpPr>
          <p:cNvPr id="3" name="文本占位符 2"/>
          <p:cNvSpPr>
            <a:spLocks noGrp="1"/>
          </p:cNvSpPr>
          <p:nvPr>
            <p:ph type="body" sz="quarter" idx="11"/>
          </p:nvPr>
        </p:nvSpPr>
        <p:spPr>
          <a:xfrm>
            <a:off x="689712" y="1535289"/>
            <a:ext cx="10678199" cy="4665378"/>
          </a:xfrm>
        </p:spPr>
        <p:txBody>
          <a:bodyPr/>
          <a:lstStyle/>
          <a:p>
            <a:r>
              <a:rPr lang="en-US" sz="3200" b="1" dirty="0">
                <a:solidFill>
                  <a:schemeClr val="tx2"/>
                </a:solidFill>
                <a:latin typeface="Times New Roman" panose="02020603050405020304" pitchFamily="18" charset="0"/>
                <a:cs typeface="Times New Roman" panose="02020603050405020304" pitchFamily="18" charset="0"/>
              </a:rPr>
              <a:t>Read the following abstract of a research article and analyze it in terms of the above-mentioned components.</a:t>
            </a:r>
          </a:p>
          <a:p>
            <a:endParaRPr lang="en-US" sz="3200" b="1" dirty="0">
              <a:solidFill>
                <a:srgbClr val="002060"/>
              </a:solidFill>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endParaRPr 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22154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508000" y="282219"/>
            <a:ext cx="7552267" cy="6242759"/>
          </a:xfrm>
        </p:spPr>
        <p:txBody>
          <a:bodyPr/>
          <a:lstStyle/>
          <a:p>
            <a:r>
              <a:rPr lang="en-US" altLang="zh-CN" sz="2800" dirty="0">
                <a:solidFill>
                  <a:srgbClr val="FF0000"/>
                </a:solidFill>
                <a:latin typeface="Arial" panose="020B0604020202020204" pitchFamily="34" charset="0"/>
                <a:cs typeface="Arial" panose="020B0604020202020204" pitchFamily="34" charset="0"/>
              </a:rPr>
              <a:t>      UK environmental organizations currently face a significant funding gap. </a:t>
            </a:r>
            <a:r>
              <a:rPr lang="en-US" altLang="zh-CN" sz="2800" dirty="0">
                <a:solidFill>
                  <a:srgbClr val="002060"/>
                </a:solidFill>
                <a:latin typeface="Arial" panose="020B0604020202020204" pitchFamily="34" charset="0"/>
                <a:cs typeface="Arial" panose="020B0604020202020204" pitchFamily="34" charset="0"/>
              </a:rPr>
              <a:t>It is well-established that representations of individual victims are more effective than abstract concepts like climate change when designing fundraising campaigns. </a:t>
            </a:r>
            <a:r>
              <a:rPr lang="en-US" altLang="zh-CN" sz="2800" dirty="0">
                <a:solidFill>
                  <a:schemeClr val="tx2"/>
                </a:solidFill>
                <a:latin typeface="Arial" panose="020B0604020202020204" pitchFamily="34" charset="0"/>
                <a:cs typeface="Arial" panose="020B0604020202020204" pitchFamily="34" charset="0"/>
              </a:rPr>
              <a:t>This study aims to determine how such representations can be better targeted in order to increase donations. Specifically, it investigates whether the perceived social distance between victims and potential donors has an impact on donation intention. </a:t>
            </a:r>
            <a:r>
              <a:rPr lang="en-US" altLang="zh-CN" sz="2800" dirty="0">
                <a:solidFill>
                  <a:schemeClr val="accent5">
                    <a:lumMod val="10000"/>
                  </a:schemeClr>
                </a:solidFill>
                <a:latin typeface="Arial" panose="020B0604020202020204" pitchFamily="34" charset="0"/>
                <a:cs typeface="Arial" panose="020B0604020202020204" pitchFamily="34" charset="0"/>
              </a:rPr>
              <a:t>In this context, social distance is defined as the extent to which people feel they are in the same social group (in-group) or another social group (out-group) in relation to climate change victims.</a:t>
            </a:r>
            <a:r>
              <a:rPr lang="en-US" altLang="zh-CN" sz="2800" b="1" dirty="0">
                <a:solidFill>
                  <a:schemeClr val="accent5">
                    <a:lumMod val="10000"/>
                  </a:schemeClr>
                </a:solidFill>
                <a:latin typeface="Arial" panose="020B0604020202020204" pitchFamily="34" charset="0"/>
                <a:cs typeface="Arial" panose="020B0604020202020204" pitchFamily="34" charset="0"/>
              </a:rPr>
              <a:t> </a:t>
            </a:r>
          </a:p>
        </p:txBody>
      </p:sp>
      <p:sp>
        <p:nvSpPr>
          <p:cNvPr id="2" name="矩形 1">
            <a:extLst>
              <a:ext uri="{FF2B5EF4-FFF2-40B4-BE49-F238E27FC236}">
                <a16:creationId xmlns:a16="http://schemas.microsoft.com/office/drawing/2014/main" xmlns="" id="{B4FB31D6-12A4-4897-8C0F-81BFD08FAF5E}"/>
              </a:ext>
            </a:extLst>
          </p:cNvPr>
          <p:cNvSpPr/>
          <p:nvPr/>
        </p:nvSpPr>
        <p:spPr>
          <a:xfrm>
            <a:off x="8342488" y="214485"/>
            <a:ext cx="3668889" cy="1446550"/>
          </a:xfrm>
          <a:prstGeom prst="rect">
            <a:avLst/>
          </a:prstGeom>
        </p:spPr>
        <p:txBody>
          <a:bodyPr wrap="square">
            <a:spAutoFit/>
          </a:bodyPr>
          <a:lstStyle/>
          <a:p>
            <a:r>
              <a:rPr lang="en-US" altLang="zh-CN" sz="2800" b="1" dirty="0">
                <a:solidFill>
                  <a:srgbClr val="FF0000"/>
                </a:solidFill>
                <a:latin typeface="Arial Narrow" panose="020B0606020202030204" pitchFamily="34" charset="0"/>
              </a:rPr>
              <a:t>Problem  </a:t>
            </a:r>
          </a:p>
          <a:p>
            <a:r>
              <a:rPr lang="en-US" altLang="zh-CN" sz="2000" dirty="0">
                <a:solidFill>
                  <a:schemeClr val="accent4">
                    <a:lumMod val="10000"/>
                  </a:schemeClr>
                </a:solidFill>
                <a:latin typeface="Arial Narrow" panose="020B0606020202030204" pitchFamily="34" charset="0"/>
              </a:rPr>
              <a:t>The first sentence establishes the topic and main problem that the research addresses.</a:t>
            </a:r>
          </a:p>
        </p:txBody>
      </p:sp>
      <p:sp>
        <p:nvSpPr>
          <p:cNvPr id="4" name="矩形 3">
            <a:extLst>
              <a:ext uri="{FF2B5EF4-FFF2-40B4-BE49-F238E27FC236}">
                <a16:creationId xmlns:a16="http://schemas.microsoft.com/office/drawing/2014/main" xmlns="" id="{2EF6AFE8-EFEE-40E8-89BE-A569A9AA3625}"/>
              </a:ext>
            </a:extLst>
          </p:cNvPr>
          <p:cNvSpPr/>
          <p:nvPr/>
        </p:nvSpPr>
        <p:spPr>
          <a:xfrm>
            <a:off x="8240887" y="1669112"/>
            <a:ext cx="3770490" cy="1631216"/>
          </a:xfrm>
          <a:prstGeom prst="rect">
            <a:avLst/>
          </a:prstGeom>
        </p:spPr>
        <p:txBody>
          <a:bodyPr wrap="square">
            <a:spAutoFit/>
          </a:bodyPr>
          <a:lstStyle/>
          <a:p>
            <a:r>
              <a:rPr lang="en-US" altLang="zh-CN" sz="2800" b="1" dirty="0">
                <a:solidFill>
                  <a:srgbClr val="002060"/>
                </a:solidFill>
                <a:latin typeface="Arial Narrow" panose="020B0606020202030204" pitchFamily="34" charset="0"/>
              </a:rPr>
              <a:t>Background</a:t>
            </a:r>
          </a:p>
          <a:p>
            <a:r>
              <a:rPr lang="en-US" altLang="zh-CN" sz="2400" dirty="0">
                <a:solidFill>
                  <a:srgbClr val="002060"/>
                </a:solidFill>
                <a:latin typeface="Arial Narrow" panose="020B0606020202030204" pitchFamily="34" charset="0"/>
              </a:rPr>
              <a:t>There is a brief summary of the scholarly context to show the study's relevance.</a:t>
            </a:r>
          </a:p>
        </p:txBody>
      </p:sp>
      <p:sp>
        <p:nvSpPr>
          <p:cNvPr id="5" name="矩形 4">
            <a:extLst>
              <a:ext uri="{FF2B5EF4-FFF2-40B4-BE49-F238E27FC236}">
                <a16:creationId xmlns:a16="http://schemas.microsoft.com/office/drawing/2014/main" xmlns="" id="{9B9A8763-218C-4BD5-A756-2660F9C2E715}"/>
              </a:ext>
            </a:extLst>
          </p:cNvPr>
          <p:cNvSpPr/>
          <p:nvPr/>
        </p:nvSpPr>
        <p:spPr>
          <a:xfrm>
            <a:off x="8240887" y="3403598"/>
            <a:ext cx="3860801" cy="1261884"/>
          </a:xfrm>
          <a:prstGeom prst="rect">
            <a:avLst/>
          </a:prstGeom>
        </p:spPr>
        <p:txBody>
          <a:bodyPr wrap="square">
            <a:spAutoFit/>
          </a:bodyPr>
          <a:lstStyle/>
          <a:p>
            <a:r>
              <a:rPr lang="en-US" altLang="zh-CN" sz="2800" b="1" dirty="0">
                <a:latin typeface="Arial Narrow" panose="020B0606020202030204" pitchFamily="34" charset="0"/>
              </a:rPr>
              <a:t>Objective </a:t>
            </a:r>
          </a:p>
          <a:p>
            <a:r>
              <a:rPr lang="en-US" altLang="zh-CN" sz="2400" dirty="0">
                <a:solidFill>
                  <a:schemeClr val="accent5">
                    <a:lumMod val="10000"/>
                  </a:schemeClr>
                </a:solidFill>
                <a:latin typeface="Arial Narrow" panose="020B0606020202030204" pitchFamily="34" charset="0"/>
              </a:rPr>
              <a:t>Next, the specific objective of the research is stated. </a:t>
            </a:r>
          </a:p>
        </p:txBody>
      </p:sp>
      <p:sp>
        <p:nvSpPr>
          <p:cNvPr id="6" name="矩形 5">
            <a:extLst>
              <a:ext uri="{FF2B5EF4-FFF2-40B4-BE49-F238E27FC236}">
                <a16:creationId xmlns:a16="http://schemas.microsoft.com/office/drawing/2014/main" xmlns="" id="{E6F344C8-189C-4EE4-B4F6-0DAAAFE78721}"/>
              </a:ext>
            </a:extLst>
          </p:cNvPr>
          <p:cNvSpPr/>
          <p:nvPr/>
        </p:nvSpPr>
        <p:spPr>
          <a:xfrm>
            <a:off x="8240887" y="4736214"/>
            <a:ext cx="3770489" cy="1754326"/>
          </a:xfrm>
          <a:prstGeom prst="rect">
            <a:avLst/>
          </a:prstGeom>
        </p:spPr>
        <p:txBody>
          <a:bodyPr wrap="square">
            <a:spAutoFit/>
          </a:bodyPr>
          <a:lstStyle/>
          <a:p>
            <a:r>
              <a:rPr lang="en-US" altLang="zh-CN" sz="2800" b="1" dirty="0">
                <a:solidFill>
                  <a:schemeClr val="accent5">
                    <a:lumMod val="10000"/>
                  </a:schemeClr>
                </a:solidFill>
                <a:latin typeface="Arial Narrow" panose="020B0606020202030204" pitchFamily="34" charset="0"/>
              </a:rPr>
              <a:t>Definition </a:t>
            </a:r>
          </a:p>
          <a:p>
            <a:r>
              <a:rPr lang="en-US" altLang="zh-CN" sz="2000" dirty="0">
                <a:solidFill>
                  <a:schemeClr val="accent5">
                    <a:lumMod val="10000"/>
                  </a:schemeClr>
                </a:solidFill>
                <a:latin typeface="Arial Narrow" panose="020B0606020202030204" pitchFamily="34" charset="0"/>
              </a:rPr>
              <a:t>If your abstract uses specialized terms that would be unfamiliar to the average academic reader, give a concise definition.</a:t>
            </a:r>
            <a:endParaRPr lang="en-US" altLang="zh-CN" sz="2000" dirty="0">
              <a:solidFill>
                <a:schemeClr val="accent5">
                  <a:lumMod val="10000"/>
                </a:schemeClr>
              </a:solidFill>
              <a:latin typeface="Arial Narrow" panose="020B0606020202030204" pitchFamily="34" charset="0"/>
              <a:cs typeface="Arial" panose="020B0604020202020204" pitchFamily="34" charset="0"/>
            </a:endParaRPr>
          </a:p>
        </p:txBody>
      </p:sp>
    </p:spTree>
    <p:extLst>
      <p:ext uri="{BB962C8B-B14F-4D97-AF65-F5344CB8AC3E}">
        <p14:creationId xmlns:p14="http://schemas.microsoft.com/office/powerpoint/2010/main" val="399575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4" grpId="0"/>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59645" y="1174051"/>
            <a:ext cx="7800621" cy="5204177"/>
          </a:xfrm>
        </p:spPr>
        <p:txBody>
          <a:bodyPr/>
          <a:lstStyle/>
          <a:p>
            <a:r>
              <a:rPr lang="en-US" altLang="zh-CN" sz="2800" dirty="0">
                <a:solidFill>
                  <a:srgbClr val="002060"/>
                </a:solidFill>
                <a:latin typeface="Arial" panose="020B0604020202020204" pitchFamily="34" charset="0"/>
                <a:cs typeface="Arial" panose="020B0604020202020204" pitchFamily="34" charset="0"/>
              </a:rPr>
              <a:t>To test the hypothesis that smaller social distance leads to higher donation intention, an online survey was distributed to potential donors based across the UK</a:t>
            </a:r>
            <a:r>
              <a:rPr lang="en-US" altLang="zh-CN" sz="2800" dirty="0">
                <a:solidFill>
                  <a:schemeClr val="tx2"/>
                </a:solidFill>
                <a:latin typeface="Arial" panose="020B0604020202020204" pitchFamily="34" charset="0"/>
                <a:cs typeface="Arial" panose="020B0604020202020204" pitchFamily="34" charset="0"/>
              </a:rPr>
              <a:t>. Respondents were randomly divided into two conditions (large and small social distance) and asked to respond to one of two sets of fundraising material. Responses were analyzed using a two-sample test. </a:t>
            </a:r>
            <a:r>
              <a:rPr lang="en-US" altLang="zh-CN" sz="2800" dirty="0">
                <a:solidFill>
                  <a:schemeClr val="accent5">
                    <a:lumMod val="10000"/>
                  </a:schemeClr>
                </a:solidFill>
                <a:latin typeface="Arial" panose="020B0604020202020204" pitchFamily="34" charset="0"/>
                <a:cs typeface="Arial" panose="020B0604020202020204" pitchFamily="34" charset="0"/>
              </a:rPr>
              <a:t>The results showed a small effect in the opposite direction than hypothesized: large social distance was associated with higher donation intention than small social distance. </a:t>
            </a:r>
          </a:p>
          <a:p>
            <a:endParaRPr lang="en-US" altLang="zh-CN" b="1" dirty="0">
              <a:solidFill>
                <a:srgbClr val="0066FF"/>
              </a:solidFill>
            </a:endParaRPr>
          </a:p>
        </p:txBody>
      </p:sp>
      <p:sp>
        <p:nvSpPr>
          <p:cNvPr id="2" name="矩形 1">
            <a:extLst>
              <a:ext uri="{FF2B5EF4-FFF2-40B4-BE49-F238E27FC236}">
                <a16:creationId xmlns:a16="http://schemas.microsoft.com/office/drawing/2014/main" xmlns="" id="{4AF7A04E-08E1-489C-A66A-A0CF22434488}"/>
              </a:ext>
            </a:extLst>
          </p:cNvPr>
          <p:cNvSpPr/>
          <p:nvPr/>
        </p:nvSpPr>
        <p:spPr>
          <a:xfrm>
            <a:off x="8319913" y="1165339"/>
            <a:ext cx="3680177" cy="1261884"/>
          </a:xfrm>
          <a:prstGeom prst="rect">
            <a:avLst/>
          </a:prstGeom>
        </p:spPr>
        <p:txBody>
          <a:bodyPr wrap="square">
            <a:spAutoFit/>
          </a:bodyPr>
          <a:lstStyle/>
          <a:p>
            <a:r>
              <a:rPr lang="en-US" altLang="zh-CN" sz="2800" b="1" dirty="0">
                <a:solidFill>
                  <a:srgbClr val="002060"/>
                </a:solidFill>
                <a:latin typeface="Arial Narrow" panose="020B0606020202030204" pitchFamily="34" charset="0"/>
              </a:rPr>
              <a:t>Hypothesis </a:t>
            </a:r>
          </a:p>
          <a:p>
            <a:r>
              <a:rPr lang="en-US" altLang="zh-CN" sz="2400" dirty="0">
                <a:solidFill>
                  <a:schemeClr val="accent1"/>
                </a:solidFill>
                <a:latin typeface="Arial Narrow" panose="020B0606020202030204" pitchFamily="34" charset="0"/>
              </a:rPr>
              <a:t>The study's hypothesis is clearly stated.</a:t>
            </a:r>
            <a:endParaRPr lang="en-US" altLang="zh-CN" sz="2400" dirty="0">
              <a:solidFill>
                <a:schemeClr val="accent1"/>
              </a:solidFill>
              <a:latin typeface="Arial Narrow" panose="020B0606020202030204" pitchFamily="34" charset="0"/>
              <a:cs typeface="Arial" panose="020B0604020202020204" pitchFamily="34" charset="0"/>
            </a:endParaRPr>
          </a:p>
        </p:txBody>
      </p:sp>
      <p:sp>
        <p:nvSpPr>
          <p:cNvPr id="4" name="矩形 3">
            <a:extLst>
              <a:ext uri="{FF2B5EF4-FFF2-40B4-BE49-F238E27FC236}">
                <a16:creationId xmlns:a16="http://schemas.microsoft.com/office/drawing/2014/main" xmlns="" id="{BF62522D-8B65-495B-8367-310A347CB371}"/>
              </a:ext>
            </a:extLst>
          </p:cNvPr>
          <p:cNvSpPr/>
          <p:nvPr/>
        </p:nvSpPr>
        <p:spPr>
          <a:xfrm>
            <a:off x="8319913" y="2562585"/>
            <a:ext cx="3770488" cy="1538883"/>
          </a:xfrm>
          <a:prstGeom prst="rect">
            <a:avLst/>
          </a:prstGeom>
        </p:spPr>
        <p:txBody>
          <a:bodyPr wrap="square">
            <a:spAutoFit/>
          </a:bodyPr>
          <a:lstStyle/>
          <a:p>
            <a:r>
              <a:rPr lang="en-US" altLang="zh-CN" sz="2800" b="1" dirty="0">
                <a:latin typeface="Arial Narrow" panose="020B0606020202030204" pitchFamily="34" charset="0"/>
              </a:rPr>
              <a:t>Methods </a:t>
            </a:r>
          </a:p>
          <a:p>
            <a:r>
              <a:rPr lang="en-US" altLang="zh-CN" sz="2400" dirty="0">
                <a:solidFill>
                  <a:schemeClr val="accent1"/>
                </a:solidFill>
                <a:latin typeface="Arial Narrow" panose="020B0606020202030204" pitchFamily="34" charset="0"/>
              </a:rPr>
              <a:t>The next step is a brief description of the methods used.</a:t>
            </a:r>
            <a:endParaRPr lang="en-US" altLang="zh-CN" sz="2400" dirty="0">
              <a:solidFill>
                <a:schemeClr val="accent1"/>
              </a:solidFill>
              <a:latin typeface="Arial Narrow" panose="020B0606020202030204" pitchFamily="34" charset="0"/>
              <a:cs typeface="Arial" panose="020B0604020202020204" pitchFamily="34" charset="0"/>
            </a:endParaRPr>
          </a:p>
          <a:p>
            <a:endParaRPr lang="en-US" altLang="zh-CN" b="1" dirty="0">
              <a:solidFill>
                <a:srgbClr val="0066FF"/>
              </a:solidFill>
            </a:endParaRPr>
          </a:p>
        </p:txBody>
      </p:sp>
      <p:sp>
        <p:nvSpPr>
          <p:cNvPr id="5" name="矩形 4">
            <a:extLst>
              <a:ext uri="{FF2B5EF4-FFF2-40B4-BE49-F238E27FC236}">
                <a16:creationId xmlns:a16="http://schemas.microsoft.com/office/drawing/2014/main" xmlns="" id="{0EF194C6-CAA2-4446-916B-D517E76B63E8}"/>
              </a:ext>
            </a:extLst>
          </p:cNvPr>
          <p:cNvSpPr/>
          <p:nvPr/>
        </p:nvSpPr>
        <p:spPr>
          <a:xfrm>
            <a:off x="8410222" y="4388504"/>
            <a:ext cx="3522133" cy="1261884"/>
          </a:xfrm>
          <a:prstGeom prst="rect">
            <a:avLst/>
          </a:prstGeom>
        </p:spPr>
        <p:txBody>
          <a:bodyPr wrap="square">
            <a:spAutoFit/>
          </a:bodyPr>
          <a:lstStyle/>
          <a:p>
            <a:r>
              <a:rPr lang="en-US" altLang="zh-CN" sz="2800" b="1" dirty="0">
                <a:solidFill>
                  <a:schemeClr val="accent5">
                    <a:lumMod val="10000"/>
                  </a:schemeClr>
                </a:solidFill>
                <a:latin typeface="Arial Narrow" panose="020B0606020202030204" pitchFamily="34" charset="0"/>
              </a:rPr>
              <a:t>Results </a:t>
            </a:r>
          </a:p>
          <a:p>
            <a:r>
              <a:rPr lang="en-US" altLang="zh-CN" sz="2400" dirty="0">
                <a:solidFill>
                  <a:schemeClr val="accent5">
                    <a:lumMod val="10000"/>
                  </a:schemeClr>
                </a:solidFill>
                <a:latin typeface="Arial Narrow" panose="020B0606020202030204" pitchFamily="34" charset="0"/>
              </a:rPr>
              <a:t>The most relevant results are summarized.</a:t>
            </a:r>
            <a:endParaRPr lang="en-US" altLang="zh-CN" sz="2400" dirty="0">
              <a:solidFill>
                <a:schemeClr val="accent5">
                  <a:lumMod val="10000"/>
                </a:schemeClr>
              </a:solidFill>
              <a:latin typeface="Arial Narrow" panose="020B0606020202030204" pitchFamily="34" charset="0"/>
              <a:cs typeface="Arial" panose="020B0604020202020204" pitchFamily="34" charset="0"/>
            </a:endParaRPr>
          </a:p>
        </p:txBody>
      </p:sp>
    </p:spTree>
    <p:extLst>
      <p:ext uri="{BB962C8B-B14F-4D97-AF65-F5344CB8AC3E}">
        <p14:creationId xmlns:p14="http://schemas.microsoft.com/office/powerpoint/2010/main" val="415930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191911" y="1241778"/>
            <a:ext cx="7529689" cy="5139512"/>
          </a:xfrm>
        </p:spPr>
        <p:txBody>
          <a:bodyPr/>
          <a:lstStyle/>
          <a:p>
            <a:r>
              <a:rPr lang="en-US" altLang="zh-CN" sz="2800" dirty="0">
                <a:solidFill>
                  <a:srgbClr val="002060"/>
                </a:solidFill>
                <a:latin typeface="Arial" panose="020B0604020202020204" pitchFamily="34" charset="0"/>
                <a:cs typeface="Arial" panose="020B0604020202020204" pitchFamily="34" charset="0"/>
              </a:rPr>
              <a:t>These results suggest that potential donors are more likely to respond to campaigns depicting victims that they perceive as socially distant from themselves. On this basis, the concept of social distance should be taken into account when designing environmental fundraising campaigns.</a:t>
            </a:r>
            <a:r>
              <a:rPr lang="en-US" altLang="zh-CN" b="1" dirty="0"/>
              <a:t> </a:t>
            </a:r>
          </a:p>
          <a:p>
            <a:endParaRPr lang="en-US" altLang="zh-CN" b="1" dirty="0"/>
          </a:p>
        </p:txBody>
      </p:sp>
      <p:sp>
        <p:nvSpPr>
          <p:cNvPr id="2" name="矩形 1">
            <a:extLst>
              <a:ext uri="{FF2B5EF4-FFF2-40B4-BE49-F238E27FC236}">
                <a16:creationId xmlns:a16="http://schemas.microsoft.com/office/drawing/2014/main" xmlns="" id="{C0E0E143-D2D3-48B2-BD71-C8C2E4E875AD}"/>
              </a:ext>
            </a:extLst>
          </p:cNvPr>
          <p:cNvSpPr/>
          <p:nvPr/>
        </p:nvSpPr>
        <p:spPr>
          <a:xfrm>
            <a:off x="7721600" y="1354672"/>
            <a:ext cx="4301067" cy="2739211"/>
          </a:xfrm>
          <a:prstGeom prst="rect">
            <a:avLst/>
          </a:prstGeom>
        </p:spPr>
        <p:txBody>
          <a:bodyPr wrap="square">
            <a:spAutoFit/>
          </a:bodyPr>
          <a:lstStyle/>
          <a:p>
            <a:r>
              <a:rPr lang="en-US" altLang="zh-CN" sz="2800" b="1" dirty="0">
                <a:solidFill>
                  <a:srgbClr val="002060"/>
                </a:solidFill>
                <a:latin typeface="Arial Narrow" panose="020B0606020202030204" pitchFamily="34" charset="0"/>
              </a:rPr>
              <a:t>Conclusion</a:t>
            </a:r>
          </a:p>
          <a:p>
            <a:r>
              <a:rPr lang="en-US" altLang="zh-CN" sz="2400" dirty="0">
                <a:solidFill>
                  <a:schemeClr val="accent1"/>
                </a:solidFill>
                <a:latin typeface="Arial Narrow" panose="020B0606020202030204" pitchFamily="34" charset="0"/>
              </a:rPr>
              <a:t>Finally, the study's main conclusions are stated, showing how the results answer the study's objective. As this research focused on a practical problem, it also includes recommendations.</a:t>
            </a:r>
            <a:endParaRPr lang="en-US" altLang="zh-CN" sz="2400" b="1" dirty="0">
              <a:solidFill>
                <a:schemeClr val="accent1"/>
              </a:solidFill>
              <a:latin typeface="Arial Narrow" panose="020B0606020202030204" pitchFamily="34" charset="0"/>
              <a:cs typeface="Arial" panose="020B0604020202020204" pitchFamily="34" charset="0"/>
            </a:endParaRPr>
          </a:p>
        </p:txBody>
      </p:sp>
    </p:spTree>
    <p:extLst>
      <p:ext uri="{BB962C8B-B14F-4D97-AF65-F5344CB8AC3E}">
        <p14:creationId xmlns:p14="http://schemas.microsoft.com/office/powerpoint/2010/main" val="92992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460563"/>
            <a:ext cx="9606432" cy="558754"/>
          </a:xfrm>
        </p:spPr>
        <p:txBody>
          <a:bodyPr/>
          <a:lstStyle/>
          <a:p>
            <a:pPr>
              <a:lnSpc>
                <a:spcPct val="100000"/>
              </a:lnSpc>
            </a:pPr>
            <a:r>
              <a:rPr lang="en-US" altLang="zh-CN" sz="3200" dirty="0">
                <a:solidFill>
                  <a:srgbClr val="002060"/>
                </a:solidFill>
                <a:latin typeface="Arial Black" panose="020B0A04020102020204" pitchFamily="34" charset="0"/>
              </a:rPr>
              <a:t>Reading Practice</a:t>
            </a:r>
          </a:p>
        </p:txBody>
      </p:sp>
      <p:sp>
        <p:nvSpPr>
          <p:cNvPr id="6" name="文本占位符 3"/>
          <p:cNvSpPr>
            <a:spLocks noGrp="1"/>
          </p:cNvSpPr>
          <p:nvPr>
            <p:ph type="body" sz="quarter" idx="11"/>
          </p:nvPr>
        </p:nvSpPr>
        <p:spPr>
          <a:xfrm>
            <a:off x="440267" y="1216087"/>
            <a:ext cx="11314957" cy="5156433"/>
          </a:xfrm>
        </p:spPr>
        <p:txBody>
          <a:bodyPr/>
          <a:lstStyle/>
          <a:p>
            <a:r>
              <a:rPr lang="en-US" altLang="zh-CN" sz="3200" b="1" dirty="0">
                <a:solidFill>
                  <a:schemeClr val="tx2"/>
                </a:solidFill>
                <a:latin typeface="Arial" panose="020B0604020202020204" pitchFamily="34" charset="0"/>
                <a:cs typeface="Arial" panose="020B0604020202020204" pitchFamily="34" charset="0"/>
              </a:rPr>
              <a:t>Read the following abstract. Can you answer the following questions?</a:t>
            </a:r>
            <a:r>
              <a:rPr lang="en-US" altLang="zh-CN" sz="3200" b="1" dirty="0">
                <a:solidFill>
                  <a:srgbClr val="002060"/>
                </a:solidFill>
                <a:latin typeface="Arial" panose="020B0604020202020204" pitchFamily="34" charset="0"/>
                <a:cs typeface="Arial" panose="020B0604020202020204" pitchFamily="34" charset="0"/>
              </a:rPr>
              <a:t> </a:t>
            </a:r>
          </a:p>
          <a:p>
            <a:r>
              <a:rPr lang="en-US" altLang="zh-CN" sz="2800" b="1" dirty="0">
                <a:solidFill>
                  <a:srgbClr val="002060"/>
                </a:solidFill>
                <a:latin typeface="Times New Roman" panose="02020603050405020304" pitchFamily="18" charset="0"/>
                <a:cs typeface="Times New Roman" panose="02020603050405020304" pitchFamily="18" charset="0"/>
              </a:rPr>
              <a:t>   1. </a:t>
            </a:r>
            <a:r>
              <a:rPr lang="en-US" altLang="zh-CN" sz="2800" b="1" dirty="0">
                <a:solidFill>
                  <a:srgbClr val="002060"/>
                </a:solidFill>
                <a:latin typeface="Arial" panose="020B0604020202020204" pitchFamily="34" charset="0"/>
                <a:cs typeface="Arial" panose="020B0604020202020204" pitchFamily="34" charset="0"/>
              </a:rPr>
              <a:t>Why was the research conducted? </a:t>
            </a:r>
          </a:p>
          <a:p>
            <a:r>
              <a:rPr lang="en-US" altLang="zh-CN" sz="2800" b="1" dirty="0">
                <a:solidFill>
                  <a:srgbClr val="002060"/>
                </a:solidFill>
                <a:latin typeface="Arial" panose="020B0604020202020204" pitchFamily="34" charset="0"/>
                <a:cs typeface="Arial" panose="020B0604020202020204" pitchFamily="34" charset="0"/>
              </a:rPr>
              <a:t>   2. What was done?</a:t>
            </a:r>
            <a:r>
              <a:rPr lang="en-US" altLang="zh-CN" sz="2800" b="1" dirty="0">
                <a:solidFill>
                  <a:srgbClr val="0066FF"/>
                </a:solidFill>
                <a:latin typeface="Arial" panose="020B0604020202020204" pitchFamily="34" charset="0"/>
                <a:cs typeface="Arial" panose="020B0604020202020204" pitchFamily="34" charset="0"/>
              </a:rPr>
              <a:t>    </a:t>
            </a:r>
            <a:endParaRPr lang="en-US" altLang="zh-CN" sz="2800" b="1" dirty="0">
              <a:solidFill>
                <a:srgbClr val="FF0000"/>
              </a:solidFill>
              <a:latin typeface="Arial" panose="020B0604020202020204" pitchFamily="34" charset="0"/>
              <a:cs typeface="Arial" panose="020B0604020202020204" pitchFamily="34" charset="0"/>
            </a:endParaRPr>
          </a:p>
          <a:p>
            <a:r>
              <a:rPr lang="en-US" altLang="zh-CN" sz="2800" b="1" dirty="0">
                <a:solidFill>
                  <a:srgbClr val="002060"/>
                </a:solidFill>
                <a:latin typeface="Arial" panose="020B0604020202020204" pitchFamily="34" charset="0"/>
                <a:cs typeface="Arial" panose="020B0604020202020204" pitchFamily="34" charset="0"/>
              </a:rPr>
              <a:t>   3. How was it done?     </a:t>
            </a:r>
            <a:endParaRPr lang="en-US" altLang="zh-CN" sz="2800" b="1" dirty="0">
              <a:solidFill>
                <a:srgbClr val="FF0000"/>
              </a:solidFill>
              <a:latin typeface="Arial" panose="020B0604020202020204" pitchFamily="34" charset="0"/>
              <a:cs typeface="Arial" panose="020B0604020202020204" pitchFamily="34" charset="0"/>
            </a:endParaRPr>
          </a:p>
          <a:p>
            <a:r>
              <a:rPr lang="en-US" altLang="zh-CN" sz="2800" b="1" dirty="0">
                <a:solidFill>
                  <a:srgbClr val="002060"/>
                </a:solidFill>
                <a:latin typeface="Arial" panose="020B0604020202020204" pitchFamily="34" charset="0"/>
                <a:cs typeface="Arial" panose="020B0604020202020204" pitchFamily="34" charset="0"/>
              </a:rPr>
              <a:t>   4. What was found?</a:t>
            </a:r>
            <a:r>
              <a:rPr lang="en-US" altLang="zh-CN" sz="2800" b="1" dirty="0">
                <a:latin typeface="Arial" panose="020B0604020202020204" pitchFamily="34" charset="0"/>
                <a:cs typeface="Arial" panose="020B0604020202020204" pitchFamily="34" charset="0"/>
              </a:rPr>
              <a:t>    </a:t>
            </a:r>
            <a:endParaRPr lang="en-US" altLang="zh-CN" sz="2800" b="1" dirty="0">
              <a:solidFill>
                <a:srgbClr val="FF0000"/>
              </a:solidFill>
              <a:latin typeface="Arial" panose="020B0604020202020204" pitchFamily="34" charset="0"/>
              <a:cs typeface="Arial" panose="020B0604020202020204" pitchFamily="34" charset="0"/>
            </a:endParaRPr>
          </a:p>
          <a:p>
            <a:r>
              <a:rPr lang="en-US" altLang="zh-CN" sz="2800" b="1" dirty="0">
                <a:solidFill>
                  <a:srgbClr val="002060"/>
                </a:solidFill>
                <a:latin typeface="Arial" panose="020B0604020202020204" pitchFamily="34" charset="0"/>
                <a:cs typeface="Arial" panose="020B0604020202020204" pitchFamily="34" charset="0"/>
              </a:rPr>
              <a:t>   5. What was concluded?</a:t>
            </a:r>
            <a:r>
              <a:rPr lang="en-US" altLang="zh-CN" sz="2800" b="1" dirty="0">
                <a:solidFill>
                  <a:srgbClr val="0066FF"/>
                </a:solidFill>
                <a:latin typeface="Arial" panose="020B0604020202020204" pitchFamily="34" charset="0"/>
                <a:cs typeface="Arial" panose="020B0604020202020204" pitchFamily="34" charset="0"/>
              </a:rPr>
              <a:t> </a:t>
            </a:r>
          </a:p>
          <a:p>
            <a:endParaRPr lang="en-US" altLang="zh-CN" sz="2800" b="1" dirty="0">
              <a:solidFill>
                <a:schemeClr val="tx2"/>
              </a:solidFill>
              <a:latin typeface="Arial" panose="020B0604020202020204" pitchFamily="34" charset="0"/>
              <a:cs typeface="Arial" panose="020B0604020202020204" pitchFamily="34" charset="0"/>
            </a:endParaRPr>
          </a:p>
          <a:p>
            <a:pPr algn="just">
              <a:lnSpc>
                <a:spcPct val="100000"/>
              </a:lnSpc>
              <a:spcBef>
                <a:spcPts val="600"/>
              </a:spcBef>
            </a:pPr>
            <a:r>
              <a:rPr lang="en-US" altLang="zh-CN" sz="2600" dirty="0">
                <a:solidFill>
                  <a:schemeClr val="accent1"/>
                </a:solidFill>
                <a:latin typeface="Arial" panose="020B0604020202020204" pitchFamily="34" charset="0"/>
                <a:cs typeface="Arial" panose="020B0604020202020204" pitchFamily="34" charset="0"/>
              </a:rPr>
              <a:t>        </a:t>
            </a:r>
            <a:endParaRPr lang="en-US" altLang="zh-CN" sz="2600" b="1" dirty="0">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3"/>
          <p:cNvSpPr>
            <a:spLocks noGrp="1"/>
          </p:cNvSpPr>
          <p:nvPr>
            <p:ph type="body" sz="quarter" idx="11"/>
          </p:nvPr>
        </p:nvSpPr>
        <p:spPr>
          <a:xfrm>
            <a:off x="417689" y="86228"/>
            <a:ext cx="11537244" cy="6517772"/>
          </a:xfrm>
        </p:spPr>
        <p:txBody>
          <a:bodyPr/>
          <a:lstStyle/>
          <a:p>
            <a:pPr algn="l" fontAlgn="auto">
              <a:lnSpc>
                <a:spcPct val="100000"/>
              </a:lnSpc>
              <a:spcBef>
                <a:spcPts val="400"/>
              </a:spcBef>
            </a:pPr>
            <a:r>
              <a:rPr lang="en-US" altLang="zh-CN" sz="2800" b="1" dirty="0">
                <a:solidFill>
                  <a:schemeClr val="accent1"/>
                </a:solidFill>
                <a:latin typeface="Arial" panose="020B0604020202020204" pitchFamily="34" charset="0"/>
                <a:cs typeface="Arial" panose="020B0604020202020204" pitchFamily="34" charset="0"/>
              </a:rPr>
              <a:t>     Abstract 1</a:t>
            </a:r>
            <a:endParaRPr lang="en-US" altLang="zh-CN" sz="2800" dirty="0">
              <a:solidFill>
                <a:schemeClr val="accent1"/>
              </a:solidFill>
              <a:latin typeface="Arial" panose="020B0604020202020204" pitchFamily="34" charset="0"/>
              <a:cs typeface="Arial" panose="020B0604020202020204" pitchFamily="34" charset="0"/>
            </a:endParaRPr>
          </a:p>
          <a:p>
            <a:pPr algn="l" fontAlgn="auto">
              <a:lnSpc>
                <a:spcPct val="100000"/>
              </a:lnSpc>
              <a:spcBef>
                <a:spcPts val="400"/>
              </a:spcBef>
            </a:pPr>
            <a:r>
              <a:rPr lang="en-US" altLang="zh-CN" sz="2800" dirty="0">
                <a:solidFill>
                  <a:schemeClr val="accent1"/>
                </a:solidFill>
                <a:latin typeface="Arial" panose="020B0604020202020204" pitchFamily="34" charset="0"/>
                <a:cs typeface="Arial" panose="020B0604020202020204" pitchFamily="34" charset="0"/>
              </a:rPr>
              <a:t>      Informed by literature on developing pedagogical content knowledge (PCK) through teacher collaboration, this study aims to investigate the trajectory of PCK development among business English teachers through module team collaboration in Chinese context. Drawing upon multiple sources of data including observation, semi-structured interview, and teaching materials from three case teachers, this study explores how PCK components were developed in one academic year when case teachers participated in module team collaborative activities. The findings show the individual differences among the three participants in their PCK development and reveal that two key PCK components -- Knowledge of students' understanding and Knowledge of instructional strategies have developed through teacher collaboration. This study suggests the collective inquiry in teacher collaboration.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835378" y="250930"/>
            <a:ext cx="9460765" cy="640892"/>
          </a:xfrm>
        </p:spPr>
        <p:txBody>
          <a:bodyPr/>
          <a:lstStyle/>
          <a:p>
            <a:pPr>
              <a:lnSpc>
                <a:spcPct val="100000"/>
              </a:lnSpc>
            </a:pPr>
            <a:r>
              <a:rPr lang="en-US" altLang="zh-CN" sz="3200" dirty="0">
                <a:solidFill>
                  <a:srgbClr val="002060"/>
                </a:solidFill>
              </a:rPr>
              <a:t>Reading Practice</a:t>
            </a:r>
          </a:p>
        </p:txBody>
      </p:sp>
      <p:sp>
        <p:nvSpPr>
          <p:cNvPr id="6" name="文本占位符 3"/>
          <p:cNvSpPr>
            <a:spLocks noGrp="1"/>
          </p:cNvSpPr>
          <p:nvPr>
            <p:ph type="body" sz="quarter" idx="11"/>
          </p:nvPr>
        </p:nvSpPr>
        <p:spPr>
          <a:xfrm>
            <a:off x="835379" y="1015999"/>
            <a:ext cx="11040532" cy="5452533"/>
          </a:xfrm>
        </p:spPr>
        <p:txBody>
          <a:bodyPr/>
          <a:lstStyle/>
          <a:p>
            <a:pPr algn="just">
              <a:lnSpc>
                <a:spcPct val="150000"/>
              </a:lnSpc>
            </a:pPr>
            <a:r>
              <a:rPr lang="en-US" altLang="zh-CN" sz="2800" b="1" dirty="0">
                <a:solidFill>
                  <a:srgbClr val="FF0000"/>
                </a:solidFill>
                <a:latin typeface="Arial" panose="020B0604020202020204" pitchFamily="34" charset="0"/>
                <a:cs typeface="Arial" panose="020B0604020202020204" pitchFamily="34" charset="0"/>
              </a:rPr>
              <a:t>The following expressions may give you a hint.</a:t>
            </a:r>
          </a:p>
          <a:p>
            <a:r>
              <a:rPr lang="en-US" altLang="zh-CN" sz="2800" b="1" dirty="0">
                <a:solidFill>
                  <a:schemeClr val="accent4">
                    <a:lumMod val="10000"/>
                  </a:schemeClr>
                </a:solidFill>
                <a:latin typeface="Arial" panose="020B0604020202020204" pitchFamily="34" charset="0"/>
                <a:cs typeface="Arial" panose="020B0604020202020204" pitchFamily="34" charset="0"/>
              </a:rPr>
              <a:t>1. </a:t>
            </a:r>
            <a:r>
              <a:rPr lang="en-US" altLang="zh-CN" sz="2800" b="1" dirty="0">
                <a:solidFill>
                  <a:srgbClr val="002060"/>
                </a:solidFill>
                <a:latin typeface="Arial" panose="020B0604020202020204" pitchFamily="34" charset="0"/>
                <a:cs typeface="Arial" panose="020B0604020202020204" pitchFamily="34" charset="0"/>
              </a:rPr>
              <a:t>Why was the research conducted? </a:t>
            </a:r>
          </a:p>
          <a:p>
            <a:r>
              <a:rPr lang="en-US" altLang="zh-CN" sz="2800" b="1" dirty="0">
                <a:solidFill>
                  <a:srgbClr val="002060"/>
                </a:solidFill>
                <a:latin typeface="Arial" panose="020B0604020202020204" pitchFamily="34" charset="0"/>
                <a:cs typeface="Arial" panose="020B0604020202020204" pitchFamily="34" charset="0"/>
              </a:rPr>
              <a:t>      </a:t>
            </a:r>
            <a:r>
              <a:rPr lang="en-US" altLang="zh-CN" sz="2800" b="1" dirty="0">
                <a:solidFill>
                  <a:srgbClr val="0066FF"/>
                </a:solidFill>
                <a:latin typeface="Arial" panose="020B0604020202020204" pitchFamily="34" charset="0"/>
                <a:cs typeface="Arial" panose="020B0604020202020204" pitchFamily="34" charset="0"/>
              </a:rPr>
              <a:t>This paper attempts to… </a:t>
            </a:r>
          </a:p>
          <a:p>
            <a:r>
              <a:rPr lang="en-US" altLang="zh-CN" sz="2800" b="1" dirty="0">
                <a:solidFill>
                  <a:srgbClr val="0066FF"/>
                </a:solidFill>
                <a:latin typeface="Arial" panose="020B0604020202020204" pitchFamily="34" charset="0"/>
                <a:cs typeface="Arial" panose="020B0604020202020204" pitchFamily="34" charset="0"/>
              </a:rPr>
              <a:t>      This paper discusses…</a:t>
            </a:r>
          </a:p>
          <a:p>
            <a:r>
              <a:rPr lang="en-US" altLang="zh-CN" sz="2800" b="1" dirty="0">
                <a:solidFill>
                  <a:srgbClr val="0066FF"/>
                </a:solidFill>
                <a:latin typeface="Arial" panose="020B0604020202020204" pitchFamily="34" charset="0"/>
                <a:cs typeface="Arial" panose="020B0604020202020204" pitchFamily="34" charset="0"/>
              </a:rPr>
              <a:t>      The purpose/chief aim/primary objective of the research is…</a:t>
            </a:r>
          </a:p>
          <a:p>
            <a:r>
              <a:rPr lang="en-US" altLang="zh-CN" sz="2800" b="1" dirty="0">
                <a:solidFill>
                  <a:srgbClr val="0066FF"/>
                </a:solidFill>
                <a:latin typeface="Arial" panose="020B0604020202020204" pitchFamily="34" charset="0"/>
                <a:cs typeface="Arial" panose="020B0604020202020204" pitchFamily="34" charset="0"/>
              </a:rPr>
              <a:t>      This study aims to…</a:t>
            </a:r>
          </a:p>
          <a:p>
            <a:r>
              <a:rPr lang="en-US" altLang="zh-CN" sz="2800" b="1" dirty="0">
                <a:solidFill>
                  <a:srgbClr val="002060"/>
                </a:solidFill>
                <a:latin typeface="Arial" panose="020B0604020202020204" pitchFamily="34" charset="0"/>
                <a:cs typeface="Arial" panose="020B0604020202020204" pitchFamily="34" charset="0"/>
              </a:rPr>
              <a:t>2. What was done? </a:t>
            </a:r>
          </a:p>
          <a:p>
            <a:r>
              <a:rPr lang="en-US" altLang="zh-CN" sz="2800" b="1" dirty="0">
                <a:solidFill>
                  <a:srgbClr val="002060"/>
                </a:solidFill>
                <a:latin typeface="Arial" panose="020B0604020202020204" pitchFamily="34" charset="0"/>
                <a:cs typeface="Arial" panose="020B0604020202020204" pitchFamily="34" charset="0"/>
              </a:rPr>
              <a:t>     </a:t>
            </a:r>
            <a:r>
              <a:rPr lang="en-US" altLang="zh-CN" sz="2800" b="1" dirty="0">
                <a:solidFill>
                  <a:srgbClr val="0066FF"/>
                </a:solidFill>
                <a:latin typeface="Arial" panose="020B0604020202020204" pitchFamily="34" charset="0"/>
                <a:cs typeface="Arial" panose="020B0604020202020204" pitchFamily="34" charset="0"/>
              </a:rPr>
              <a:t>explore…, investigate…</a:t>
            </a:r>
            <a:endParaRPr lang="en-US" altLang="zh-CN" sz="2800" b="1" dirty="0">
              <a:solidFill>
                <a:srgbClr val="002060"/>
              </a:solidFill>
              <a:latin typeface="Arial" panose="020B0604020202020204" pitchFamily="34" charset="0"/>
              <a:cs typeface="Arial" panose="020B0604020202020204" pitchFamily="34" charset="0"/>
            </a:endParaRPr>
          </a:p>
          <a:p>
            <a:r>
              <a:rPr lang="en-US" altLang="zh-CN" sz="2800" b="1" dirty="0">
                <a:solidFill>
                  <a:srgbClr val="002060"/>
                </a:solidFill>
                <a:latin typeface="Arial" panose="020B0604020202020204" pitchFamily="34" charset="0"/>
                <a:cs typeface="Arial" panose="020B0604020202020204" pitchFamily="34" charset="0"/>
              </a:rPr>
              <a:t>3. How was it done? </a:t>
            </a:r>
          </a:p>
          <a:p>
            <a:r>
              <a:rPr lang="en-US" altLang="zh-CN" sz="2800" b="1" dirty="0">
                <a:solidFill>
                  <a:srgbClr val="002060"/>
                </a:solidFill>
                <a:latin typeface="Arial" panose="020B0604020202020204" pitchFamily="34" charset="0"/>
                <a:cs typeface="Arial" panose="020B0604020202020204" pitchFamily="34" charset="0"/>
              </a:rPr>
              <a:t>      </a:t>
            </a:r>
            <a:r>
              <a:rPr lang="en-US" altLang="zh-CN" sz="2800" b="1" dirty="0">
                <a:solidFill>
                  <a:srgbClr val="0066FF"/>
                </a:solidFill>
                <a:latin typeface="Arial" panose="020B0604020202020204" pitchFamily="34" charset="0"/>
                <a:cs typeface="Arial" panose="020B0604020202020204" pitchFamily="34" charset="0"/>
              </a:rPr>
              <a:t>in this method, methodology, be applied to…, by…, </a:t>
            </a:r>
          </a:p>
          <a:p>
            <a:pPr algn="just">
              <a:lnSpc>
                <a:spcPct val="100000"/>
              </a:lnSpc>
              <a:spcBef>
                <a:spcPts val="600"/>
              </a:spcBef>
            </a:pPr>
            <a:r>
              <a:rPr lang="en-US" altLang="zh-CN" sz="2600" b="1" dirty="0">
                <a:solidFill>
                  <a:srgbClr val="0077D0"/>
                </a:solidFill>
                <a:latin typeface="Arial" panose="020B0604020202020204" pitchFamily="34" charset="0"/>
                <a:cs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0" end="10"/>
                                            </p:txEl>
                                          </p:spTgt>
                                        </p:tgtEl>
                                        <p:attrNameLst>
                                          <p:attrName>style.visibility</p:attrName>
                                        </p:attrNameLst>
                                      </p:cBhvr>
                                      <p:to>
                                        <p:strVal val="visible"/>
                                      </p:to>
                                    </p:set>
                                    <p:animEffect transition="in" filter="wipe(down)">
                                      <p:cBhvr>
                                        <p:cTn id="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835378" y="250930"/>
            <a:ext cx="9460765" cy="832803"/>
          </a:xfrm>
        </p:spPr>
        <p:txBody>
          <a:bodyPr/>
          <a:lstStyle/>
          <a:p>
            <a:pPr>
              <a:lnSpc>
                <a:spcPct val="100000"/>
              </a:lnSpc>
            </a:pPr>
            <a:r>
              <a:rPr lang="en-US" altLang="zh-CN" sz="3200" dirty="0">
                <a:solidFill>
                  <a:srgbClr val="002060"/>
                </a:solidFill>
              </a:rPr>
              <a:t>Reading Practice</a:t>
            </a:r>
          </a:p>
        </p:txBody>
      </p:sp>
      <p:sp>
        <p:nvSpPr>
          <p:cNvPr id="6" name="文本占位符 3"/>
          <p:cNvSpPr>
            <a:spLocks noGrp="1"/>
          </p:cNvSpPr>
          <p:nvPr>
            <p:ph type="body" sz="quarter" idx="11"/>
          </p:nvPr>
        </p:nvSpPr>
        <p:spPr>
          <a:xfrm>
            <a:off x="835379" y="1253068"/>
            <a:ext cx="10318043" cy="5012266"/>
          </a:xfrm>
        </p:spPr>
        <p:txBody>
          <a:bodyPr/>
          <a:lstStyle/>
          <a:p>
            <a:r>
              <a:rPr lang="en-US" altLang="zh-CN" sz="2800" b="1" dirty="0">
                <a:solidFill>
                  <a:srgbClr val="002060"/>
                </a:solidFill>
                <a:latin typeface="Arial" panose="020B0604020202020204" pitchFamily="34" charset="0"/>
                <a:cs typeface="Arial" panose="020B0604020202020204" pitchFamily="34" charset="0"/>
              </a:rPr>
              <a:t>4. What was found?</a:t>
            </a:r>
            <a:r>
              <a:rPr lang="en-US" altLang="zh-CN" sz="2800" b="1" dirty="0">
                <a:latin typeface="Arial" panose="020B0604020202020204" pitchFamily="34" charset="0"/>
                <a:cs typeface="Arial" panose="020B0604020202020204" pitchFamily="34" charset="0"/>
              </a:rPr>
              <a:t> </a:t>
            </a:r>
          </a:p>
          <a:p>
            <a:r>
              <a:rPr lang="en-US" altLang="zh-CN" sz="2800" b="1" dirty="0">
                <a:solidFill>
                  <a:srgbClr val="0066FF"/>
                </a:solidFill>
                <a:latin typeface="Arial" panose="020B0604020202020204" pitchFamily="34" charset="0"/>
                <a:cs typeface="Arial" panose="020B0604020202020204" pitchFamily="34" charset="0"/>
              </a:rPr>
              <a:t>       data show…, results, findings</a:t>
            </a:r>
          </a:p>
          <a:p>
            <a:r>
              <a:rPr lang="en-US" altLang="zh-CN" sz="2800" b="1" dirty="0">
                <a:solidFill>
                  <a:srgbClr val="002060"/>
                </a:solidFill>
                <a:latin typeface="Arial" panose="020B0604020202020204" pitchFamily="34" charset="0"/>
                <a:cs typeface="Arial" panose="020B0604020202020204" pitchFamily="34" charset="0"/>
              </a:rPr>
              <a:t>5. What was concluded?</a:t>
            </a:r>
            <a:r>
              <a:rPr lang="en-US" altLang="zh-CN" sz="2800" b="1" dirty="0">
                <a:solidFill>
                  <a:srgbClr val="0066FF"/>
                </a:solidFill>
                <a:latin typeface="Arial" panose="020B0604020202020204" pitchFamily="34" charset="0"/>
                <a:cs typeface="Arial" panose="020B0604020202020204" pitchFamily="34" charset="0"/>
              </a:rPr>
              <a:t> </a:t>
            </a:r>
            <a:endParaRPr lang="en-US" altLang="zh-CN" sz="2800" b="1" dirty="0">
              <a:solidFill>
                <a:schemeClr val="accent1"/>
              </a:solidFill>
              <a:latin typeface="Arial" panose="020B0604020202020204" pitchFamily="34" charset="0"/>
              <a:cs typeface="Arial" panose="020B0604020202020204" pitchFamily="34" charset="0"/>
            </a:endParaRPr>
          </a:p>
          <a:p>
            <a:pPr algn="just">
              <a:lnSpc>
                <a:spcPct val="100000"/>
              </a:lnSpc>
              <a:spcBef>
                <a:spcPts val="600"/>
              </a:spcBef>
            </a:pPr>
            <a:r>
              <a:rPr lang="en-US" altLang="zh-CN" sz="2800" b="1" dirty="0">
                <a:solidFill>
                  <a:schemeClr val="accent1"/>
                </a:solidFill>
                <a:latin typeface="Arial" panose="020B0604020202020204" pitchFamily="34" charset="0"/>
                <a:cs typeface="Arial" panose="020B0604020202020204" pitchFamily="34" charset="0"/>
              </a:rPr>
              <a:t>      </a:t>
            </a:r>
            <a:r>
              <a:rPr lang="en-US" altLang="zh-CN" sz="2800" b="1" dirty="0">
                <a:solidFill>
                  <a:srgbClr val="0066FF"/>
                </a:solidFill>
                <a:latin typeface="Arial" panose="020B0604020202020204" pitchFamily="34" charset="0"/>
                <a:cs typeface="Arial" panose="020B0604020202020204" pitchFamily="34" charset="0"/>
              </a:rPr>
              <a:t>The author concludes…, suggest…, in conclusion</a:t>
            </a:r>
            <a:endParaRPr lang="en-US" altLang="zh-CN" sz="2800" b="1" dirty="0">
              <a:solidFill>
                <a:srgbClr val="0077D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248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down)">
                                      <p:cBhvr>
                                        <p:cTn id="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3"/>
          <p:cNvSpPr>
            <a:spLocks noGrp="1"/>
          </p:cNvSpPr>
          <p:nvPr>
            <p:ph type="body" sz="quarter" idx="11"/>
          </p:nvPr>
        </p:nvSpPr>
        <p:spPr>
          <a:xfrm>
            <a:off x="316090" y="153962"/>
            <a:ext cx="11627554" cy="6042025"/>
          </a:xfrm>
        </p:spPr>
        <p:txBody>
          <a:bodyPr/>
          <a:lstStyle/>
          <a:p>
            <a:pPr algn="l" fontAlgn="auto">
              <a:lnSpc>
                <a:spcPct val="100000"/>
              </a:lnSpc>
              <a:spcBef>
                <a:spcPts val="400"/>
              </a:spcBef>
            </a:pPr>
            <a:r>
              <a:rPr lang="en-US" altLang="zh-CN" sz="3200" b="1" dirty="0">
                <a:solidFill>
                  <a:srgbClr val="002060"/>
                </a:solidFill>
                <a:latin typeface="Arial" panose="020B0604020202020204" pitchFamily="34" charset="0"/>
                <a:cs typeface="Arial" panose="020B0604020202020204" pitchFamily="34" charset="0"/>
              </a:rPr>
              <a:t>Reading Practice     </a:t>
            </a:r>
            <a:r>
              <a:rPr lang="en-US" altLang="zh-CN" sz="3200" b="1" dirty="0">
                <a:solidFill>
                  <a:schemeClr val="accent1"/>
                </a:solidFill>
                <a:latin typeface="Arial" panose="020B0604020202020204" pitchFamily="34" charset="0"/>
                <a:cs typeface="Arial" panose="020B0604020202020204" pitchFamily="34" charset="0"/>
              </a:rPr>
              <a:t>Abstract 2</a:t>
            </a:r>
          </a:p>
          <a:p>
            <a:pPr algn="l" fontAlgn="auto">
              <a:lnSpc>
                <a:spcPct val="100000"/>
              </a:lnSpc>
              <a:spcBef>
                <a:spcPts val="400"/>
              </a:spcBef>
            </a:pPr>
            <a:r>
              <a:rPr lang="en-US" altLang="zh-CN" sz="2800" dirty="0">
                <a:solidFill>
                  <a:schemeClr val="accent1"/>
                </a:solidFill>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 </a:t>
            </a:r>
            <a:r>
              <a:rPr lang="en-US" altLang="zh-CN" sz="2800" dirty="0">
                <a:solidFill>
                  <a:schemeClr val="accent5">
                    <a:lumMod val="10000"/>
                  </a:schemeClr>
                </a:solidFill>
                <a:latin typeface="Arial" panose="020B0604020202020204" pitchFamily="34" charset="0"/>
                <a:cs typeface="Arial" panose="020B0604020202020204" pitchFamily="34" charset="0"/>
              </a:rPr>
              <a:t>The question of whether or not children from low socioeconomic groups can raise their level of achievement and success should be of vital concern to today’s society. This problem greatly impacts our educational system, even though all students are theoretically offered equal learning opportunities. Several reasons why children from impoverished homes often do poor in school are explored in this article. Some of these factors include health concerns, lack of cognitive stimulation, physical environment, attitudes and values of parents and other family members, mobility rate, and low teacher-expectations. Much can be done to help these at-risk children and thus to minimize the negative effects that their condition creates for society in general. Good early childhood education programs can be very beneficial.</a:t>
            </a:r>
            <a:endParaRPr lang="zh-CN" altLang="zh-CN" sz="2800" dirty="0">
              <a:solidFill>
                <a:schemeClr val="accent5">
                  <a:lumMod val="10000"/>
                </a:schemeClr>
              </a:solidFill>
              <a:latin typeface="Arial" panose="020B0604020202020204" pitchFamily="34" charset="0"/>
              <a:cs typeface="Arial" panose="020B0604020202020204" pitchFamily="34" charset="0"/>
            </a:endParaRPr>
          </a:p>
          <a:p>
            <a:pPr algn="l" fontAlgn="auto">
              <a:lnSpc>
                <a:spcPct val="100000"/>
              </a:lnSpc>
              <a:spcBef>
                <a:spcPts val="400"/>
              </a:spcBef>
            </a:pPr>
            <a:endParaRPr lang="en-US" altLang="zh-CN" sz="2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34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189495"/>
            <a:ext cx="9606432" cy="629210"/>
          </a:xfrm>
        </p:spPr>
        <p:txBody>
          <a:bodyPr>
            <a:scene3d>
              <a:camera prst="orthographicFront"/>
              <a:lightRig rig="threePt" dir="t"/>
            </a:scene3d>
          </a:bodyPr>
          <a:lstStyle/>
          <a:p>
            <a:pPr>
              <a:lnSpc>
                <a:spcPct val="100000"/>
              </a:lnSpc>
            </a:pPr>
            <a:r>
              <a:rPr lang="en-US" altLang="zh-CN" sz="3200" dirty="0">
                <a:effectLst>
                  <a:outerShdw blurRad="38100" dist="19050" dir="2700000" algn="tl" rotWithShape="0">
                    <a:schemeClr val="dk1">
                      <a:alpha val="40000"/>
                    </a:schemeClr>
                  </a:outerShdw>
                </a:effectLst>
              </a:rPr>
              <a:t>Research</a:t>
            </a:r>
            <a:r>
              <a:rPr lang="zh-CN" altLang="en-US" sz="3200" dirty="0">
                <a:effectLst>
                  <a:outerShdw blurRad="38100" dist="19050" dir="2700000" algn="tl" rotWithShape="0">
                    <a:schemeClr val="dk1">
                      <a:alpha val="40000"/>
                    </a:schemeClr>
                  </a:outerShdw>
                </a:effectLst>
              </a:rPr>
              <a:t> </a:t>
            </a:r>
            <a:r>
              <a:rPr lang="en-US" altLang="zh-CN" sz="3200" dirty="0">
                <a:effectLst>
                  <a:outerShdw blurRad="38100" dist="19050" dir="2700000" algn="tl" rotWithShape="0">
                    <a:schemeClr val="dk1">
                      <a:alpha val="40000"/>
                    </a:schemeClr>
                  </a:outerShdw>
                </a:effectLst>
              </a:rPr>
              <a:t>Articles </a:t>
            </a:r>
            <a:endParaRPr lang="zh-CN" altLang="zh-CN" sz="3200" dirty="0">
              <a:effectLst>
                <a:outerShdw blurRad="38100" dist="19050" dir="2700000" algn="tl" rotWithShape="0">
                  <a:schemeClr val="dk1">
                    <a:alpha val="40000"/>
                  </a:schemeClr>
                </a:outerShdw>
              </a:effectLst>
            </a:endParaRPr>
          </a:p>
          <a:p>
            <a:pPr>
              <a:lnSpc>
                <a:spcPct val="100000"/>
              </a:lnSpc>
            </a:pPr>
            <a:endParaRPr lang="en-US" altLang="zh-CN" sz="3200" dirty="0">
              <a:solidFill>
                <a:schemeClr val="tx1"/>
              </a:solidFill>
              <a:effectLst>
                <a:outerShdw blurRad="38100" dist="19050" dir="2700000" algn="tl" rotWithShape="0">
                  <a:schemeClr val="dk1">
                    <a:alpha val="40000"/>
                  </a:schemeClr>
                </a:outerShdw>
              </a:effectLst>
            </a:endParaRPr>
          </a:p>
        </p:txBody>
      </p:sp>
      <p:sp>
        <p:nvSpPr>
          <p:cNvPr id="4" name="文本占位符 3"/>
          <p:cNvSpPr>
            <a:spLocks noGrp="1"/>
          </p:cNvSpPr>
          <p:nvPr>
            <p:ph type="body" sz="quarter" idx="11"/>
          </p:nvPr>
        </p:nvSpPr>
        <p:spPr>
          <a:xfrm>
            <a:off x="936981" y="693837"/>
            <a:ext cx="10329333" cy="5819852"/>
          </a:xfrm>
        </p:spPr>
        <p:txBody>
          <a:bodyPr/>
          <a:lstStyle/>
          <a:p>
            <a:pPr>
              <a:lnSpc>
                <a:spcPct val="150000"/>
              </a:lnSpc>
            </a:pPr>
            <a:r>
              <a:rPr lang="en-US" altLang="zh-CN" sz="2800" b="1" dirty="0">
                <a:latin typeface="Arial" panose="020B0604020202020204" pitchFamily="34" charset="0"/>
                <a:cs typeface="Arial" panose="020B0604020202020204" pitchFamily="34" charset="0"/>
              </a:rPr>
              <a:t>A research article generally consists of the following parts: </a:t>
            </a:r>
          </a:p>
          <a:p>
            <a:pPr marL="514350" indent="-514350">
              <a:lnSpc>
                <a:spcPct val="100000"/>
              </a:lnSpc>
              <a:buAutoNum type="arabicParenR"/>
            </a:pPr>
            <a:r>
              <a:rPr lang="en-US" altLang="zh-CN" sz="2800" dirty="0">
                <a:solidFill>
                  <a:srgbClr val="002060"/>
                </a:solidFill>
                <a:latin typeface="Arial" panose="020B0604020202020204" pitchFamily="34" charset="0"/>
                <a:cs typeface="Arial" panose="020B0604020202020204" pitchFamily="34" charset="0"/>
              </a:rPr>
              <a:t>title and author affiliation</a:t>
            </a:r>
          </a:p>
          <a:p>
            <a:pPr marL="514350" indent="-514350">
              <a:lnSpc>
                <a:spcPct val="100000"/>
              </a:lnSpc>
              <a:buAutoNum type="arabicParenR"/>
            </a:pPr>
            <a:r>
              <a:rPr lang="en-US" altLang="zh-CN" sz="2800" dirty="0">
                <a:solidFill>
                  <a:srgbClr val="002060"/>
                </a:solidFill>
                <a:latin typeface="Arial" panose="020B0604020202020204" pitchFamily="34" charset="0"/>
                <a:cs typeface="Arial" panose="020B0604020202020204" pitchFamily="34" charset="0"/>
              </a:rPr>
              <a:t>abstract</a:t>
            </a:r>
          </a:p>
          <a:p>
            <a:pPr marL="514350" indent="-514350">
              <a:lnSpc>
                <a:spcPct val="100000"/>
              </a:lnSpc>
              <a:buFont typeface="Arial" panose="020B0604020202020204" pitchFamily="34" charset="0"/>
              <a:buAutoNum type="arabicParenR"/>
            </a:pPr>
            <a:r>
              <a:rPr lang="en-US" altLang="zh-CN" sz="2800" dirty="0">
                <a:solidFill>
                  <a:srgbClr val="002060"/>
                </a:solidFill>
                <a:latin typeface="Arial" panose="020B0604020202020204" pitchFamily="34" charset="0"/>
                <a:cs typeface="Arial" panose="020B0604020202020204" pitchFamily="34" charset="0"/>
              </a:rPr>
              <a:t>key words</a:t>
            </a:r>
          </a:p>
          <a:p>
            <a:pPr marL="514350" indent="-514350">
              <a:lnSpc>
                <a:spcPct val="100000"/>
              </a:lnSpc>
              <a:buAutoNum type="arabicParenR"/>
            </a:pPr>
            <a:r>
              <a:rPr lang="en-US" altLang="zh-CN" sz="2800" dirty="0">
                <a:solidFill>
                  <a:srgbClr val="002060"/>
                </a:solidFill>
                <a:latin typeface="Arial" panose="020B0604020202020204" pitchFamily="34" charset="0"/>
                <a:cs typeface="Arial" panose="020B0604020202020204" pitchFamily="34" charset="0"/>
              </a:rPr>
              <a:t>introduction</a:t>
            </a:r>
          </a:p>
          <a:p>
            <a:pPr marL="514350" indent="-514350">
              <a:lnSpc>
                <a:spcPct val="100000"/>
              </a:lnSpc>
              <a:buAutoNum type="arabicParenR"/>
            </a:pPr>
            <a:r>
              <a:rPr lang="en-US" altLang="zh-CN" sz="2800" dirty="0">
                <a:solidFill>
                  <a:srgbClr val="002060"/>
                </a:solidFill>
                <a:latin typeface="Arial" panose="020B0604020202020204" pitchFamily="34" charset="0"/>
                <a:cs typeface="Arial" panose="020B0604020202020204" pitchFamily="34" charset="0"/>
              </a:rPr>
              <a:t>methods or methodology</a:t>
            </a:r>
          </a:p>
          <a:p>
            <a:pPr marL="514350" indent="-514350">
              <a:lnSpc>
                <a:spcPct val="100000"/>
              </a:lnSpc>
              <a:buAutoNum type="arabicParenR"/>
            </a:pPr>
            <a:r>
              <a:rPr lang="en-US" altLang="zh-CN" sz="2800" dirty="0">
                <a:solidFill>
                  <a:srgbClr val="002060"/>
                </a:solidFill>
                <a:latin typeface="Arial" panose="020B0604020202020204" pitchFamily="34" charset="0"/>
                <a:cs typeface="Arial" panose="020B0604020202020204" pitchFamily="34" charset="0"/>
              </a:rPr>
              <a:t>results</a:t>
            </a:r>
          </a:p>
          <a:p>
            <a:pPr marL="514350" indent="-514350">
              <a:lnSpc>
                <a:spcPct val="100000"/>
              </a:lnSpc>
              <a:buAutoNum type="arabicParenR"/>
            </a:pPr>
            <a:r>
              <a:rPr lang="en-US" altLang="zh-CN" sz="2800" dirty="0">
                <a:solidFill>
                  <a:srgbClr val="002060"/>
                </a:solidFill>
                <a:latin typeface="Arial" panose="020B0604020202020204" pitchFamily="34" charset="0"/>
                <a:cs typeface="Arial" panose="020B0604020202020204" pitchFamily="34" charset="0"/>
              </a:rPr>
              <a:t>discussion</a:t>
            </a:r>
          </a:p>
          <a:p>
            <a:pPr marL="514350" indent="-514350">
              <a:lnSpc>
                <a:spcPct val="100000"/>
              </a:lnSpc>
              <a:buFont typeface="Arial" panose="020B0604020202020204" pitchFamily="34" charset="0"/>
              <a:buAutoNum type="arabicParenR"/>
            </a:pPr>
            <a:r>
              <a:rPr lang="en-US" altLang="zh-CN" sz="2800" dirty="0">
                <a:solidFill>
                  <a:srgbClr val="002060"/>
                </a:solidFill>
                <a:latin typeface="Arial" panose="020B0604020202020204" pitchFamily="34" charset="0"/>
                <a:cs typeface="Arial" panose="020B0604020202020204" pitchFamily="34" charset="0"/>
              </a:rPr>
              <a:t>conclusion</a:t>
            </a:r>
          </a:p>
          <a:p>
            <a:pPr marL="514350" indent="-514350">
              <a:lnSpc>
                <a:spcPct val="100000"/>
              </a:lnSpc>
              <a:buFont typeface="Arial" panose="020B0604020202020204" pitchFamily="34" charset="0"/>
              <a:buAutoNum type="arabicParenR"/>
            </a:pPr>
            <a:r>
              <a:rPr lang="en-US" altLang="zh-CN" sz="2800" dirty="0">
                <a:solidFill>
                  <a:srgbClr val="002060"/>
                </a:solidFill>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4861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Vertic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arn(inVertic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arn(inVertic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arn(inVertical)">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barn(inVertical)">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61244" y="138040"/>
            <a:ext cx="8984738" cy="607027"/>
          </a:xfrm>
        </p:spPr>
        <p:txBody>
          <a:bodyPr/>
          <a:lstStyle/>
          <a:p>
            <a:r>
              <a:rPr lang="en-US" altLang="zh-CN" sz="3200" dirty="0">
                <a:solidFill>
                  <a:srgbClr val="002060"/>
                </a:solidFill>
                <a:latin typeface="Arial" panose="020B0604020202020204" pitchFamily="34" charset="0"/>
                <a:cs typeface="Arial" panose="020B0604020202020204" pitchFamily="34" charset="0"/>
              </a:rPr>
              <a:t>Reading Practice    </a:t>
            </a:r>
            <a:r>
              <a:rPr lang="en-US" altLang="zh-CN" sz="3200" dirty="0">
                <a:solidFill>
                  <a:schemeClr val="accent1"/>
                </a:solidFill>
                <a:latin typeface="Arial" panose="020B0604020202020204" pitchFamily="34" charset="0"/>
                <a:cs typeface="Arial" panose="020B0604020202020204" pitchFamily="34" charset="0"/>
              </a:rPr>
              <a:t>Abstract 3</a:t>
            </a:r>
            <a:endParaRPr lang="en-US" dirty="0"/>
          </a:p>
        </p:txBody>
      </p:sp>
      <p:sp>
        <p:nvSpPr>
          <p:cNvPr id="3" name="文本占位符 2"/>
          <p:cNvSpPr>
            <a:spLocks noGrp="1"/>
          </p:cNvSpPr>
          <p:nvPr>
            <p:ph type="body" sz="quarter" idx="11"/>
          </p:nvPr>
        </p:nvSpPr>
        <p:spPr>
          <a:xfrm>
            <a:off x="689712" y="1384057"/>
            <a:ext cx="9244510" cy="4997234"/>
          </a:xfrm>
        </p:spPr>
        <p:txBody>
          <a:bodyPr/>
          <a:lstStyle/>
          <a:p>
            <a:r>
              <a:rPr lang="en-US" sz="3200" b="1" dirty="0">
                <a:latin typeface="Times New Roman" panose="02020603050405020304" pitchFamily="18" charset="0"/>
                <a:cs typeface="Times New Roman" panose="02020603050405020304" pitchFamily="18" charset="0"/>
              </a:rPr>
              <a:t>    </a:t>
            </a:r>
          </a:p>
        </p:txBody>
      </p:sp>
      <p:pic>
        <p:nvPicPr>
          <p:cNvPr id="4" name="图片 3">
            <a:extLst>
              <a:ext uri="{FF2B5EF4-FFF2-40B4-BE49-F238E27FC236}">
                <a16:creationId xmlns:a16="http://schemas.microsoft.com/office/drawing/2014/main" xmlns="" id="{5BBFAB2F-DFD2-4E4F-847D-2C212418F19E}"/>
              </a:ext>
            </a:extLst>
          </p:cNvPr>
          <p:cNvPicPr>
            <a:picLocks noChangeAspect="1"/>
          </p:cNvPicPr>
          <p:nvPr/>
        </p:nvPicPr>
        <p:blipFill rotWithShape="1">
          <a:blip r:embed="rId2"/>
          <a:srcRect t="7664" r="1144" b="17045"/>
          <a:stretch/>
        </p:blipFill>
        <p:spPr>
          <a:xfrm>
            <a:off x="163688" y="678622"/>
            <a:ext cx="11864624" cy="5636224"/>
          </a:xfrm>
          <a:prstGeom prst="rect">
            <a:avLst/>
          </a:prstGeom>
        </p:spPr>
      </p:pic>
    </p:spTree>
    <p:extLst>
      <p:ext uri="{BB962C8B-B14F-4D97-AF65-F5344CB8AC3E}">
        <p14:creationId xmlns:p14="http://schemas.microsoft.com/office/powerpoint/2010/main" val="3080311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3"/>
          <p:cNvSpPr>
            <a:spLocks noGrp="1"/>
          </p:cNvSpPr>
          <p:nvPr>
            <p:ph type="body" sz="quarter" idx="11"/>
          </p:nvPr>
        </p:nvSpPr>
        <p:spPr>
          <a:xfrm>
            <a:off x="316090" y="153962"/>
            <a:ext cx="11627554" cy="6042025"/>
          </a:xfrm>
        </p:spPr>
        <p:txBody>
          <a:bodyPr/>
          <a:lstStyle/>
          <a:p>
            <a:pPr algn="l" fontAlgn="auto">
              <a:lnSpc>
                <a:spcPct val="100000"/>
              </a:lnSpc>
              <a:spcBef>
                <a:spcPts val="400"/>
              </a:spcBef>
            </a:pPr>
            <a:r>
              <a:rPr lang="en-US" altLang="zh-CN" sz="3200" b="1" dirty="0">
                <a:solidFill>
                  <a:srgbClr val="002060"/>
                </a:solidFill>
                <a:latin typeface="Arial" panose="020B0604020202020204" pitchFamily="34" charset="0"/>
                <a:cs typeface="Arial" panose="020B0604020202020204" pitchFamily="34" charset="0"/>
              </a:rPr>
              <a:t>Reading Practice     </a:t>
            </a:r>
            <a:r>
              <a:rPr lang="en-US" altLang="zh-CN" sz="3200" b="1" dirty="0">
                <a:solidFill>
                  <a:schemeClr val="accent1"/>
                </a:solidFill>
                <a:latin typeface="Arial" panose="020B0604020202020204" pitchFamily="34" charset="0"/>
                <a:cs typeface="Arial" panose="020B0604020202020204" pitchFamily="34" charset="0"/>
              </a:rPr>
              <a:t>Abstract 4</a:t>
            </a:r>
          </a:p>
          <a:p>
            <a:pPr>
              <a:lnSpc>
                <a:spcPct val="100000"/>
              </a:lnSpc>
              <a:spcBef>
                <a:spcPts val="400"/>
              </a:spcBef>
            </a:pPr>
            <a:r>
              <a:rPr lang="en-US" altLang="zh-CN" sz="2800" dirty="0">
                <a:solidFill>
                  <a:schemeClr val="accent1"/>
                </a:solidFill>
                <a:latin typeface="Arial" panose="020B0604020202020204" pitchFamily="34" charset="0"/>
                <a:cs typeface="Arial" panose="020B0604020202020204" pitchFamily="34" charset="0"/>
              </a:rPr>
              <a:t>      </a:t>
            </a:r>
            <a:r>
              <a:rPr lang="en-US" altLang="zh-CN" dirty="0">
                <a:solidFill>
                  <a:schemeClr val="accent1"/>
                </a:solidFill>
                <a:latin typeface="Arial" panose="020B0604020202020204" pitchFamily="34" charset="0"/>
                <a:cs typeface="Arial" panose="020B0604020202020204" pitchFamily="34" charset="0"/>
              </a:rPr>
              <a:t>The COVID-19 pandemic has escalated into one of the largest crises of the 21st Century. The new SARS-CoV-2 coronavirus, responsible for COVID-19, has spread rapidly all around the world. The Spanish Government was forced to declare a nationwide lockdown in view of the rapidly spreading virus and high mortality rate in the nation. This study investigated the impact of short-term lockdown during the period from March 15th to April 12th 2020 on the atmospheric levels of CO, </a:t>
            </a:r>
            <a:r>
              <a:rPr lang="en-US" altLang="zh-CN" dirty="0">
                <a:solidFill>
                  <a:schemeClr val="accent1"/>
                </a:solidFill>
              </a:rPr>
              <a:t>SO</a:t>
            </a:r>
            <a:r>
              <a:rPr lang="en-US" altLang="zh-CN" baseline="-25000" dirty="0">
                <a:solidFill>
                  <a:schemeClr val="accent1"/>
                </a:solidFill>
              </a:rPr>
              <a:t>2</a:t>
            </a:r>
            <a:r>
              <a:rPr lang="en-US" altLang="zh-CN" dirty="0">
                <a:solidFill>
                  <a:schemeClr val="accent1"/>
                </a:solidFill>
                <a:latin typeface="Arial" panose="020B0604020202020204" pitchFamily="34" charset="0"/>
                <a:cs typeface="Arial" panose="020B0604020202020204" pitchFamily="34" charset="0"/>
              </a:rPr>
              <a:t>, PM10, </a:t>
            </a:r>
            <a:r>
              <a:rPr lang="en-US" altLang="zh-CN" dirty="0">
                <a:solidFill>
                  <a:schemeClr val="accent1"/>
                </a:solidFill>
              </a:rPr>
              <a:t>O</a:t>
            </a:r>
            <a:r>
              <a:rPr lang="en-US" altLang="zh-CN" baseline="-25000" dirty="0">
                <a:solidFill>
                  <a:schemeClr val="accent1"/>
                </a:solidFill>
              </a:rPr>
              <a:t>3</a:t>
            </a:r>
            <a:r>
              <a:rPr lang="en-US" altLang="zh-CN" dirty="0">
                <a:solidFill>
                  <a:schemeClr val="accent1"/>
                </a:solidFill>
                <a:latin typeface="Arial" panose="020B0604020202020204" pitchFamily="34" charset="0"/>
                <a:cs typeface="Arial" panose="020B0604020202020204" pitchFamily="34" charset="0"/>
              </a:rPr>
              <a:t> and NO</a:t>
            </a:r>
            <a:r>
              <a:rPr lang="en-US" altLang="zh-CN" baseline="-25000" dirty="0">
                <a:solidFill>
                  <a:schemeClr val="accent1"/>
                </a:solidFill>
              </a:rPr>
              <a:t>2</a:t>
            </a:r>
            <a:r>
              <a:rPr lang="en-US" altLang="zh-CN" dirty="0">
                <a:solidFill>
                  <a:schemeClr val="accent1"/>
                </a:solidFill>
                <a:latin typeface="Arial" panose="020B0604020202020204" pitchFamily="34" charset="0"/>
                <a:cs typeface="Arial" panose="020B0604020202020204" pitchFamily="34" charset="0"/>
              </a:rPr>
              <a:t> over 11 representative Spanish cities. The possible influence of several meteorological factors (temperature, precipitation, wind, sunlight hours, minimum and maximum pressure) on the pollutants’ levels were also considered. The results obtained show that the 4-week lockdown had significant impact on reducing the atmospheric levels of NO</a:t>
            </a:r>
            <a:r>
              <a:rPr lang="en-US" altLang="zh-CN" baseline="-25000" dirty="0">
                <a:solidFill>
                  <a:schemeClr val="accent1"/>
                </a:solidFill>
              </a:rPr>
              <a:t>2</a:t>
            </a:r>
            <a:r>
              <a:rPr lang="en-US" altLang="zh-CN" dirty="0">
                <a:solidFill>
                  <a:schemeClr val="accent1"/>
                </a:solidFill>
                <a:latin typeface="Arial" panose="020B0604020202020204" pitchFamily="34" charset="0"/>
                <a:cs typeface="Arial" panose="020B0604020202020204" pitchFamily="34" charset="0"/>
              </a:rPr>
              <a:t> in all cities except for the small city of Santander as well as CO, SO</a:t>
            </a:r>
            <a:r>
              <a:rPr lang="en-US" altLang="zh-CN" baseline="-25000" dirty="0">
                <a:solidFill>
                  <a:schemeClr val="accent1"/>
                </a:solidFill>
              </a:rPr>
              <a:t>2</a:t>
            </a:r>
            <a:r>
              <a:rPr lang="en-US" altLang="zh-CN" dirty="0">
                <a:solidFill>
                  <a:schemeClr val="accent1"/>
                </a:solidFill>
                <a:latin typeface="Arial" panose="020B0604020202020204" pitchFamily="34" charset="0"/>
                <a:cs typeface="Arial" panose="020B0604020202020204" pitchFamily="34" charset="0"/>
              </a:rPr>
              <a:t>, and PM10 in some cities, but resulted in increase of O</a:t>
            </a:r>
            <a:r>
              <a:rPr lang="en-US" altLang="zh-CN" baseline="-25000" dirty="0">
                <a:solidFill>
                  <a:schemeClr val="accent1"/>
                </a:solidFill>
              </a:rPr>
              <a:t>3</a:t>
            </a:r>
            <a:r>
              <a:rPr lang="en-US" altLang="zh-CN" dirty="0">
                <a:solidFill>
                  <a:schemeClr val="accent1"/>
                </a:solidFill>
                <a:latin typeface="Arial" panose="020B0604020202020204" pitchFamily="34" charset="0"/>
                <a:cs typeface="Arial" panose="020B0604020202020204" pitchFamily="34" charset="0"/>
              </a:rPr>
              <a:t> level.</a:t>
            </a:r>
            <a:r>
              <a:rPr lang="en-US" altLang="zh-CN" sz="2800" dirty="0">
                <a:solidFill>
                  <a:schemeClr val="accent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650454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文本占位符 3"/>
          <p:cNvSpPr>
            <a:spLocks noGrp="1"/>
          </p:cNvSpPr>
          <p:nvPr>
            <p:ph type="body" sz="quarter" idx="10"/>
          </p:nvPr>
        </p:nvSpPr>
        <p:spPr>
          <a:xfrm>
            <a:off x="304800" y="191911"/>
            <a:ext cx="11525956" cy="6004076"/>
          </a:xfrm>
        </p:spPr>
        <p:txBody>
          <a:bodyPr/>
          <a:lstStyle/>
          <a:p>
            <a:pPr algn="l" fontAlgn="auto">
              <a:lnSpc>
                <a:spcPct val="100000"/>
              </a:lnSpc>
              <a:spcBef>
                <a:spcPts val="400"/>
              </a:spcBef>
            </a:pPr>
            <a:r>
              <a:rPr lang="en-US" altLang="zh-CN" sz="3200" b="1" dirty="0">
                <a:solidFill>
                  <a:srgbClr val="002060"/>
                </a:solidFill>
                <a:latin typeface="Arial" panose="020B0604020202020204" pitchFamily="34" charset="0"/>
                <a:cs typeface="Arial" panose="020B0604020202020204" pitchFamily="34" charset="0"/>
              </a:rPr>
              <a:t>Reading Practice     </a:t>
            </a:r>
            <a:r>
              <a:rPr lang="en-US" altLang="zh-CN" sz="3200" b="1" dirty="0">
                <a:solidFill>
                  <a:schemeClr val="accent1"/>
                </a:solidFill>
                <a:latin typeface="Arial" panose="020B0604020202020204" pitchFamily="34" charset="0"/>
                <a:cs typeface="Arial" panose="020B0604020202020204" pitchFamily="34" charset="0"/>
              </a:rPr>
              <a:t>Abstract 5</a:t>
            </a:r>
          </a:p>
          <a:p>
            <a:pPr>
              <a:lnSpc>
                <a:spcPct val="100000"/>
              </a:lnSpc>
              <a:spcBef>
                <a:spcPts val="400"/>
              </a:spcBef>
            </a:pPr>
            <a:r>
              <a:rPr lang="en-US" altLang="zh-CN" sz="2800" dirty="0">
                <a:solidFill>
                  <a:schemeClr val="accent1"/>
                </a:solidFill>
                <a:latin typeface="Arial" panose="020B0604020202020204" pitchFamily="34" charset="0"/>
                <a:cs typeface="Arial" panose="020B0604020202020204" pitchFamily="34" charset="0"/>
              </a:rPr>
              <a:t>     </a:t>
            </a:r>
            <a:r>
              <a:rPr lang="en-US" altLang="zh-CN" b="0" dirty="0">
                <a:solidFill>
                  <a:schemeClr val="accent4">
                    <a:lumMod val="10000"/>
                  </a:schemeClr>
                </a:solidFill>
                <a:latin typeface="Arial Narrow" panose="020B0606020202030204" pitchFamily="34" charset="0"/>
              </a:rPr>
              <a:t>Sleep is an important contributor to physical and mental health; however, chronic sleep deprivation has become common in adolescents, especially on weekdays. Adolescents aged 14-17 years are recommended to sleep between 8 and 10 hours per night to maximize overall health and well-being. Although sleep needs may vary between individuals, sleep duration recommendations are important for surveillance and help inform policies, interventions, and the population of healthy sleep behaviors. Long sleepers are very rare among teenagers and sleeping too much is not a problem per se; only insufficient sleep is associated with adverse health outcomes in the pediatric population. Causes of insufficient sleep are numerous and chronic sleep deprivation poses a serious threat to the academic success, health and safety of adolescents. This article focuses on the link between insufficient sleep and obesity in adolescents. </a:t>
            </a:r>
            <a:endParaRPr lang="en-US" altLang="zh-CN" b="0" dirty="0">
              <a:solidFill>
                <a:schemeClr val="accent4">
                  <a:lumMod val="10000"/>
                </a:schemeClr>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573052891"/>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3"/>
          <p:cNvSpPr>
            <a:spLocks noGrp="1"/>
          </p:cNvSpPr>
          <p:nvPr>
            <p:ph type="body" sz="quarter" idx="11"/>
          </p:nvPr>
        </p:nvSpPr>
        <p:spPr>
          <a:xfrm>
            <a:off x="643466" y="153962"/>
            <a:ext cx="11322755" cy="6042025"/>
          </a:xfrm>
        </p:spPr>
        <p:txBody>
          <a:bodyPr/>
          <a:lstStyle/>
          <a:p>
            <a:pPr algn="l" fontAlgn="auto">
              <a:lnSpc>
                <a:spcPct val="100000"/>
              </a:lnSpc>
              <a:spcBef>
                <a:spcPts val="400"/>
              </a:spcBef>
            </a:pPr>
            <a:r>
              <a:rPr lang="en-US" altLang="zh-CN" sz="3200" b="1" dirty="0">
                <a:solidFill>
                  <a:srgbClr val="002060"/>
                </a:solidFill>
                <a:latin typeface="Arial" panose="020B0604020202020204" pitchFamily="34" charset="0"/>
                <a:cs typeface="Arial" panose="020B0604020202020204" pitchFamily="34" charset="0"/>
              </a:rPr>
              <a:t>Reading Practice     </a:t>
            </a:r>
            <a:r>
              <a:rPr lang="en-US" altLang="zh-CN" sz="3200" b="1" dirty="0">
                <a:solidFill>
                  <a:schemeClr val="accent1"/>
                </a:solidFill>
                <a:latin typeface="Arial" panose="020B0604020202020204" pitchFamily="34" charset="0"/>
                <a:cs typeface="Arial" panose="020B0604020202020204" pitchFamily="34" charset="0"/>
              </a:rPr>
              <a:t>Abstract 5</a:t>
            </a:r>
          </a:p>
          <a:p>
            <a:pPr>
              <a:lnSpc>
                <a:spcPct val="100000"/>
              </a:lnSpc>
              <a:spcBef>
                <a:spcPts val="400"/>
              </a:spcBef>
            </a:pPr>
            <a:r>
              <a:rPr lang="en-US" altLang="zh-CN" sz="2800" dirty="0">
                <a:solidFill>
                  <a:schemeClr val="accent4">
                    <a:lumMod val="10000"/>
                  </a:schemeClr>
                </a:solidFill>
                <a:latin typeface="Arial Narrow" panose="020B0606020202030204" pitchFamily="34" charset="0"/>
              </a:rPr>
              <a:t>This "call to action" article argues that sleep should be taken more seriously by the public health community and by our society in general, i.e., given as much attention and resources as nutrition and physical activity.</a:t>
            </a:r>
            <a:r>
              <a:rPr lang="en-US" altLang="zh-CN" sz="2800" dirty="0">
                <a:solidFill>
                  <a:srgbClr val="E9E9E9">
                    <a:lumMod val="10000"/>
                  </a:srgbClr>
                </a:solidFill>
                <a:latin typeface="Arial Narrow" panose="020B0606020202030204" pitchFamily="34" charset="0"/>
              </a:rPr>
              <a:t> Not only that having a good night's sleep is as important as eating a healthy diet and being regularly physically active for overall health, but sleeping habits also impact eating and screen time behaviors and, therefore, can influence body weight control. </a:t>
            </a:r>
            <a:r>
              <a:rPr lang="en-US" altLang="zh-CN" sz="2800" dirty="0">
                <a:solidFill>
                  <a:schemeClr val="accent4">
                    <a:lumMod val="10000"/>
                  </a:schemeClr>
                </a:solidFill>
                <a:latin typeface="Arial Narrow" panose="020B0606020202030204" pitchFamily="34" charset="0"/>
              </a:rPr>
              <a:t>Short sleep duration, poor sleep quality, and late bedtimes are all associated with excess food intake, poor diet quality, and obesity in adolescents. Sleep, sedentary behavior, physical activity and diet all interact and influence each other to ultimately impact health. A holistic approach to health (i.e., the whole day matters) targeting all of these behaviors synergistically is needed to optimize the impact of our interventions. Sleep is not a waste of time and sleep hygiene is an important factor to consider in the prevention and treatment of obesity.</a:t>
            </a:r>
            <a:endParaRPr lang="zh-CN" altLang="zh-CN" sz="2800" dirty="0">
              <a:solidFill>
                <a:schemeClr val="accent4">
                  <a:lumMod val="10000"/>
                </a:schemeClr>
              </a:solidFill>
              <a:latin typeface="Arial Narrow" panose="020B0606020202030204" pitchFamily="34" charset="0"/>
            </a:endParaRPr>
          </a:p>
          <a:p>
            <a:pPr algn="l" fontAlgn="auto">
              <a:lnSpc>
                <a:spcPct val="100000"/>
              </a:lnSpc>
              <a:spcBef>
                <a:spcPts val="400"/>
              </a:spcBef>
            </a:pPr>
            <a:endParaRPr lang="en-US" altLang="zh-CN" sz="2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2073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657333"/>
            <a:ext cx="9606432" cy="747261"/>
          </a:xfrm>
        </p:spPr>
        <p:txBody>
          <a:bodyPr/>
          <a:lstStyle/>
          <a:p>
            <a:pPr algn="ctr">
              <a:lnSpc>
                <a:spcPct val="100000"/>
              </a:lnSpc>
            </a:pPr>
            <a:r>
              <a:rPr lang="en-US" altLang="zh-CN" sz="3600" dirty="0">
                <a:solidFill>
                  <a:schemeClr val="accent1"/>
                </a:solidFill>
                <a:latin typeface="Arial" panose="020B0604020202020204" pitchFamily="34" charset="0"/>
                <a:cs typeface="Arial" panose="020B0604020202020204" pitchFamily="34" charset="0"/>
              </a:rPr>
              <a:t>Homework</a:t>
            </a:r>
          </a:p>
        </p:txBody>
      </p:sp>
      <p:sp>
        <p:nvSpPr>
          <p:cNvPr id="4" name="文本占位符 3"/>
          <p:cNvSpPr>
            <a:spLocks noGrp="1"/>
          </p:cNvSpPr>
          <p:nvPr>
            <p:ph type="body" sz="quarter" idx="11"/>
          </p:nvPr>
        </p:nvSpPr>
        <p:spPr>
          <a:xfrm>
            <a:off x="689712" y="1447193"/>
            <a:ext cx="10582026" cy="4505116"/>
          </a:xfrm>
        </p:spPr>
        <p:txBody>
          <a:bodyPr/>
          <a:lstStyle/>
          <a:p>
            <a:pPr marL="514350" indent="-514350" algn="just">
              <a:lnSpc>
                <a:spcPct val="150000"/>
              </a:lnSpc>
              <a:buAutoNum type="arabicPeriod"/>
            </a:pPr>
            <a:r>
              <a:rPr lang="en-US" altLang="zh-CN" sz="2800" b="1" dirty="0">
                <a:solidFill>
                  <a:schemeClr val="accent1">
                    <a:lumMod val="75000"/>
                  </a:schemeClr>
                </a:solidFill>
                <a:latin typeface="Arial" panose="020B0604020202020204" pitchFamily="34" charset="0"/>
                <a:cs typeface="Arial" panose="020B0604020202020204" pitchFamily="34" charset="0"/>
              </a:rPr>
              <a:t>Do Exercise 1 and Exercise 2 on page 53 in your textbook.</a:t>
            </a:r>
          </a:p>
          <a:p>
            <a:pPr marL="514350" indent="-514350" algn="just">
              <a:lnSpc>
                <a:spcPct val="150000"/>
              </a:lnSpc>
              <a:buAutoNum type="arabicPeriod"/>
            </a:pPr>
            <a:r>
              <a:rPr lang="en-US" altLang="zh-CN" sz="2800" b="1" dirty="0">
                <a:solidFill>
                  <a:schemeClr val="accent1">
                    <a:lumMod val="75000"/>
                  </a:schemeClr>
                </a:solidFill>
                <a:latin typeface="Arial" panose="020B0604020202020204" pitchFamily="34" charset="0"/>
                <a:cs typeface="Arial" panose="020B0604020202020204" pitchFamily="34" charset="0"/>
              </a:rPr>
              <a:t>Search some research articles in your field.</a:t>
            </a:r>
          </a:p>
          <a:p>
            <a:pPr algn="just">
              <a:lnSpc>
                <a:spcPct val="150000"/>
              </a:lnSpc>
            </a:pPr>
            <a:r>
              <a:rPr lang="en-US" altLang="zh-CN" sz="2800" dirty="0">
                <a:solidFill>
                  <a:schemeClr val="accent1">
                    <a:lumMod val="75000"/>
                  </a:schemeClr>
                </a:solidFill>
                <a:latin typeface="Arial" panose="020B0604020202020204" pitchFamily="34" charset="0"/>
                <a:cs typeface="Arial" panose="020B0604020202020204" pitchFamily="34" charset="0"/>
              </a:rPr>
              <a:t>  </a:t>
            </a:r>
            <a:r>
              <a:rPr lang="en-US" altLang="zh-CN" sz="2800" dirty="0">
                <a:solidFill>
                  <a:schemeClr val="accent1">
                    <a:lumMod val="75000"/>
                  </a:schemeClr>
                </a:solidFill>
                <a:latin typeface="Walbaum Display SemiBold" panose="02070703090703020303" pitchFamily="18" charset="0"/>
                <a:cs typeface="Arial" panose="020B0604020202020204" pitchFamily="34" charset="0"/>
              </a:rPr>
              <a:t>* </a:t>
            </a:r>
            <a:r>
              <a:rPr lang="en-US" altLang="zh-CN" sz="2800" dirty="0">
                <a:solidFill>
                  <a:schemeClr val="accent1">
                    <a:lumMod val="75000"/>
                  </a:schemeClr>
                </a:solidFill>
                <a:latin typeface="Arial" panose="020B0604020202020204" pitchFamily="34" charset="0"/>
                <a:cs typeface="Arial" panose="020B0604020202020204" pitchFamily="34" charset="0"/>
              </a:rPr>
              <a:t>Analyze one title for each type, rank the words and phrases in each title according to their importance.</a:t>
            </a:r>
          </a:p>
          <a:p>
            <a:pPr algn="just">
              <a:lnSpc>
                <a:spcPct val="150000"/>
              </a:lnSpc>
            </a:pPr>
            <a:r>
              <a:rPr lang="en-US" altLang="zh-CN" sz="2800" dirty="0">
                <a:solidFill>
                  <a:schemeClr val="accent1">
                    <a:lumMod val="75000"/>
                  </a:schemeClr>
                </a:solidFill>
                <a:latin typeface="Arial" panose="020B0604020202020204" pitchFamily="34" charset="0"/>
                <a:cs typeface="Arial" panose="020B0604020202020204" pitchFamily="34" charset="0"/>
              </a:rPr>
              <a:t>  </a:t>
            </a:r>
            <a:r>
              <a:rPr lang="en-US" altLang="zh-CN" sz="2800" dirty="0">
                <a:solidFill>
                  <a:schemeClr val="accent1">
                    <a:lumMod val="75000"/>
                  </a:schemeClr>
                </a:solidFill>
                <a:latin typeface="Walbaum Display SemiBold" panose="02070703090703020303" pitchFamily="18" charset="0"/>
                <a:cs typeface="Arial" panose="020B0604020202020204" pitchFamily="34" charset="0"/>
              </a:rPr>
              <a:t>*</a:t>
            </a:r>
            <a:r>
              <a:rPr lang="en-US" altLang="zh-CN" sz="2800" dirty="0">
                <a:solidFill>
                  <a:schemeClr val="accent1">
                    <a:lumMod val="75000"/>
                  </a:schemeClr>
                </a:solidFill>
                <a:latin typeface="Arial" panose="020B0604020202020204" pitchFamily="34" charset="0"/>
                <a:cs typeface="Arial" panose="020B0604020202020204" pitchFamily="34" charset="0"/>
              </a:rPr>
              <a:t> Read the abstracts and identify the components (How many parts? What are they?)</a:t>
            </a:r>
            <a:r>
              <a:rPr lang="en-US" altLang="zh-CN" sz="2800" dirty="0">
                <a:solidFill>
                  <a:schemeClr val="accent1">
                    <a:lumMod val="75000"/>
                  </a:schemeClr>
                </a:solidFill>
                <a:latin typeface="Walbaum Display SemiBold" panose="02070703090703020303" pitchFamily="18" charset="0"/>
                <a:cs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ianfeiwendang.com/pic/25b61e39692a222ac71c26e2/1-810-jpg_6-1080-0-0-108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0422" y="346491"/>
            <a:ext cx="8307977" cy="62309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778933" y="564445"/>
            <a:ext cx="10984089" cy="5636224"/>
          </a:xfrm>
        </p:spPr>
        <p:txBody>
          <a:bodyPr/>
          <a:lstStyle/>
          <a:p>
            <a:r>
              <a:rPr lang="en-US" altLang="zh-CN" sz="3200" b="1" dirty="0">
                <a:solidFill>
                  <a:srgbClr val="FF0000"/>
                </a:solidFill>
                <a:latin typeface="Arial Narrow" panose="020B0606020202030204" pitchFamily="34" charset="0"/>
              </a:rPr>
              <a:t>Appendix    </a:t>
            </a:r>
            <a:r>
              <a:rPr lang="en-US" altLang="zh-CN" sz="3200" b="1" dirty="0">
                <a:solidFill>
                  <a:srgbClr val="002060"/>
                </a:solidFill>
                <a:latin typeface="Arial Narrow" panose="020B0606020202030204" pitchFamily="34" charset="0"/>
              </a:rPr>
              <a:t>Answer to the abstract sample analysis</a:t>
            </a:r>
          </a:p>
          <a:p>
            <a:endParaRPr lang="en-US" altLang="zh-CN" sz="3200" b="1" dirty="0">
              <a:solidFill>
                <a:srgbClr val="002060"/>
              </a:solidFill>
              <a:latin typeface="Arial Narrow" panose="020B0606020202030204" pitchFamily="34" charset="0"/>
            </a:endParaRPr>
          </a:p>
          <a:p>
            <a:r>
              <a:rPr lang="en-US" altLang="zh-CN" sz="2800" b="1" dirty="0">
                <a:solidFill>
                  <a:srgbClr val="002060"/>
                </a:solidFill>
                <a:latin typeface="Arial Narrow" panose="020B0606020202030204" pitchFamily="34" charset="0"/>
              </a:rPr>
              <a:t>Problem  </a:t>
            </a:r>
          </a:p>
          <a:p>
            <a:r>
              <a:rPr lang="en-US" altLang="zh-CN" dirty="0">
                <a:solidFill>
                  <a:schemeClr val="accent1"/>
                </a:solidFill>
                <a:latin typeface="Arial Narrow" panose="020B0606020202030204" pitchFamily="34" charset="0"/>
              </a:rPr>
              <a:t>The first sentence establishes the topic and main problem that the research addresses.</a:t>
            </a:r>
          </a:p>
          <a:p>
            <a:r>
              <a:rPr lang="en-US" altLang="zh-CN" sz="2800" b="1" dirty="0">
                <a:solidFill>
                  <a:srgbClr val="002060"/>
                </a:solidFill>
                <a:latin typeface="Arial Narrow" panose="020B0606020202030204" pitchFamily="34" charset="0"/>
              </a:rPr>
              <a:t>Background</a:t>
            </a:r>
          </a:p>
          <a:p>
            <a:r>
              <a:rPr lang="en-US" altLang="zh-CN" dirty="0">
                <a:solidFill>
                  <a:schemeClr val="accent1"/>
                </a:solidFill>
                <a:latin typeface="Arial Narrow" panose="020B0606020202030204" pitchFamily="34" charset="0"/>
              </a:rPr>
              <a:t>There is a brief summary of the scholarly context to show the study's relevance.</a:t>
            </a:r>
          </a:p>
          <a:p>
            <a:r>
              <a:rPr lang="en-US" altLang="zh-CN" sz="2800" b="1" dirty="0">
                <a:solidFill>
                  <a:srgbClr val="002060"/>
                </a:solidFill>
                <a:latin typeface="Arial Narrow" panose="020B0606020202030204" pitchFamily="34" charset="0"/>
              </a:rPr>
              <a:t>Objective </a:t>
            </a:r>
          </a:p>
          <a:p>
            <a:r>
              <a:rPr lang="en-US" altLang="zh-CN" dirty="0">
                <a:solidFill>
                  <a:schemeClr val="accent1"/>
                </a:solidFill>
                <a:latin typeface="Arial Narrow" panose="020B0606020202030204" pitchFamily="34" charset="0"/>
              </a:rPr>
              <a:t>Next, the specific objective of the research is stated. </a:t>
            </a:r>
          </a:p>
          <a:p>
            <a:r>
              <a:rPr lang="en-US" altLang="zh-CN" sz="2800" b="1" dirty="0">
                <a:solidFill>
                  <a:srgbClr val="002060"/>
                </a:solidFill>
                <a:latin typeface="Arial Narrow" panose="020B0606020202030204" pitchFamily="34" charset="0"/>
              </a:rPr>
              <a:t>Definition </a:t>
            </a:r>
          </a:p>
          <a:p>
            <a:r>
              <a:rPr lang="en-US" altLang="zh-CN" dirty="0">
                <a:solidFill>
                  <a:schemeClr val="accent1"/>
                </a:solidFill>
                <a:latin typeface="Arial Narrow" panose="020B0606020202030204" pitchFamily="34" charset="0"/>
              </a:rPr>
              <a:t>If your abstract uses specialized terms that would be unfamiliar to the average academic reader or that have various different meanings, give a concise definition.</a:t>
            </a:r>
            <a:r>
              <a:rPr lang="en-US" altLang="zh-CN" sz="2800" b="1" dirty="0">
                <a:solidFill>
                  <a:schemeClr val="accent1"/>
                </a:solidFill>
                <a:latin typeface="Arial Narrow" panose="020B0606020202030204" pitchFamily="34" charset="0"/>
              </a:rPr>
              <a:t> </a:t>
            </a:r>
          </a:p>
          <a:p>
            <a:endParaRPr lang="en-US" altLang="zh-CN" dirty="0">
              <a:solidFill>
                <a:schemeClr val="accent1"/>
              </a:solidFill>
              <a:latin typeface="Arial Narrow" panose="020B0606020202030204" pitchFamily="34" charset="0"/>
              <a:cs typeface="Arial" panose="020B0604020202020204" pitchFamily="34" charset="0"/>
            </a:endParaRPr>
          </a:p>
          <a:p>
            <a:endParaRPr lang="en-US" altLang="zh-CN" dirty="0">
              <a:solidFill>
                <a:schemeClr val="accent5">
                  <a:lumMod val="10000"/>
                </a:schemeClr>
              </a:solidFill>
              <a:latin typeface="Arial Narrow" panose="020B0606020202030204" pitchFamily="34" charset="0"/>
              <a:cs typeface="Arial" panose="020B0604020202020204" pitchFamily="34" charset="0"/>
            </a:endParaRPr>
          </a:p>
        </p:txBody>
      </p:sp>
    </p:spTree>
    <p:extLst>
      <p:ext uri="{BB962C8B-B14F-4D97-AF65-F5344CB8AC3E}">
        <p14:creationId xmlns:p14="http://schemas.microsoft.com/office/powerpoint/2010/main" val="26054685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688622" y="1049867"/>
            <a:ext cx="11232446" cy="5331424"/>
          </a:xfrm>
        </p:spPr>
        <p:txBody>
          <a:bodyPr/>
          <a:lstStyle/>
          <a:p>
            <a:r>
              <a:rPr lang="en-US" altLang="zh-CN" sz="2800" b="1" dirty="0">
                <a:solidFill>
                  <a:srgbClr val="002060"/>
                </a:solidFill>
                <a:latin typeface="Arial Narrow" panose="020B0606020202030204" pitchFamily="34" charset="0"/>
              </a:rPr>
              <a:t>Hypothesis </a:t>
            </a:r>
          </a:p>
          <a:p>
            <a:r>
              <a:rPr lang="en-US" altLang="zh-CN" dirty="0">
                <a:solidFill>
                  <a:schemeClr val="accent1"/>
                </a:solidFill>
                <a:latin typeface="Arial Narrow" panose="020B0606020202030204" pitchFamily="34" charset="0"/>
              </a:rPr>
              <a:t>The study's hypothesis is clearly stated.</a:t>
            </a:r>
          </a:p>
          <a:p>
            <a:r>
              <a:rPr lang="en-US" altLang="zh-CN" sz="2800" b="1" dirty="0">
                <a:solidFill>
                  <a:srgbClr val="002060"/>
                </a:solidFill>
                <a:latin typeface="Arial Narrow" panose="020B0606020202030204" pitchFamily="34" charset="0"/>
              </a:rPr>
              <a:t>Methods </a:t>
            </a:r>
          </a:p>
          <a:p>
            <a:r>
              <a:rPr lang="en-US" altLang="zh-CN" dirty="0">
                <a:solidFill>
                  <a:schemeClr val="accent1"/>
                </a:solidFill>
                <a:latin typeface="Arial Narrow" panose="020B0606020202030204" pitchFamily="34" charset="0"/>
              </a:rPr>
              <a:t>The next step is a brief description of the methods used.</a:t>
            </a:r>
            <a:endParaRPr lang="en-US" altLang="zh-CN" dirty="0">
              <a:solidFill>
                <a:schemeClr val="accent1"/>
              </a:solidFill>
              <a:latin typeface="Arial Narrow" panose="020B0606020202030204" pitchFamily="34" charset="0"/>
              <a:cs typeface="Arial" panose="020B0604020202020204" pitchFamily="34" charset="0"/>
            </a:endParaRPr>
          </a:p>
          <a:p>
            <a:r>
              <a:rPr lang="en-US" altLang="zh-CN" sz="2800" b="1" dirty="0">
                <a:solidFill>
                  <a:srgbClr val="002060"/>
                </a:solidFill>
                <a:latin typeface="Arial Narrow" panose="020B0606020202030204" pitchFamily="34" charset="0"/>
              </a:rPr>
              <a:t>Results </a:t>
            </a:r>
          </a:p>
          <a:p>
            <a:r>
              <a:rPr lang="en-US" altLang="zh-CN" dirty="0">
                <a:solidFill>
                  <a:schemeClr val="accent1"/>
                </a:solidFill>
                <a:latin typeface="Arial Narrow" panose="020B0606020202030204" pitchFamily="34" charset="0"/>
              </a:rPr>
              <a:t>The most relevant results are summarized.</a:t>
            </a:r>
          </a:p>
          <a:p>
            <a:r>
              <a:rPr lang="en-US" altLang="zh-CN" sz="2800" b="1" dirty="0">
                <a:solidFill>
                  <a:srgbClr val="002060"/>
                </a:solidFill>
                <a:latin typeface="Arial Narrow" panose="020B0606020202030204" pitchFamily="34" charset="0"/>
              </a:rPr>
              <a:t>Conclusion</a:t>
            </a:r>
          </a:p>
          <a:p>
            <a:r>
              <a:rPr lang="en-US" altLang="zh-CN" dirty="0">
                <a:solidFill>
                  <a:schemeClr val="accent1"/>
                </a:solidFill>
                <a:latin typeface="Arial Narrow" panose="020B0606020202030204" pitchFamily="34" charset="0"/>
              </a:rPr>
              <a:t>Finally, the study's main conclusions are stated, showing how the results answer the study's objective. As this research focused on a practical problem, it also includes recommendations.</a:t>
            </a:r>
          </a:p>
          <a:p>
            <a:endParaRPr lang="en-US" altLang="zh-CN" sz="2800" dirty="0">
              <a:solidFill>
                <a:schemeClr val="accent1"/>
              </a:solidFill>
              <a:latin typeface="Arial Narrow" panose="020B0606020202030204" pitchFamily="34" charset="0"/>
            </a:endParaRPr>
          </a:p>
          <a:p>
            <a:endParaRPr lang="en-US" altLang="zh-CN" dirty="0">
              <a:solidFill>
                <a:schemeClr val="accent5">
                  <a:lumMod val="10000"/>
                </a:schemeClr>
              </a:solidFill>
              <a:latin typeface="Arial Narrow" panose="020B0606020202030204" pitchFamily="34" charset="0"/>
              <a:cs typeface="Arial" panose="020B0604020202020204" pitchFamily="34" charset="0"/>
            </a:endParaRPr>
          </a:p>
        </p:txBody>
      </p:sp>
    </p:spTree>
    <p:extLst>
      <p:ext uri="{BB962C8B-B14F-4D97-AF65-F5344CB8AC3E}">
        <p14:creationId xmlns:p14="http://schemas.microsoft.com/office/powerpoint/2010/main" val="1874774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189495"/>
            <a:ext cx="9606432" cy="629210"/>
          </a:xfrm>
        </p:spPr>
        <p:txBody>
          <a:bodyPr>
            <a:scene3d>
              <a:camera prst="orthographicFront"/>
              <a:lightRig rig="threePt" dir="t"/>
            </a:scene3d>
          </a:bodyPr>
          <a:lstStyle/>
          <a:p>
            <a:pPr>
              <a:lnSpc>
                <a:spcPct val="100000"/>
              </a:lnSpc>
            </a:pPr>
            <a:r>
              <a:rPr lang="en-US" altLang="zh-CN" sz="3200" dirty="0">
                <a:effectLst>
                  <a:outerShdw blurRad="38100" dist="19050" dir="2700000" algn="tl" rotWithShape="0">
                    <a:schemeClr val="dk1">
                      <a:alpha val="40000"/>
                    </a:schemeClr>
                  </a:outerShdw>
                </a:effectLst>
              </a:rPr>
              <a:t>Research</a:t>
            </a:r>
            <a:r>
              <a:rPr lang="zh-CN" altLang="en-US" sz="3200" dirty="0">
                <a:effectLst>
                  <a:outerShdw blurRad="38100" dist="19050" dir="2700000" algn="tl" rotWithShape="0">
                    <a:schemeClr val="dk1">
                      <a:alpha val="40000"/>
                    </a:schemeClr>
                  </a:outerShdw>
                </a:effectLst>
              </a:rPr>
              <a:t> </a:t>
            </a:r>
            <a:r>
              <a:rPr lang="en-US" altLang="zh-CN" sz="3200" dirty="0">
                <a:effectLst>
                  <a:outerShdw blurRad="38100" dist="19050" dir="2700000" algn="tl" rotWithShape="0">
                    <a:schemeClr val="dk1">
                      <a:alpha val="40000"/>
                    </a:schemeClr>
                  </a:outerShdw>
                </a:effectLst>
              </a:rPr>
              <a:t>Articles </a:t>
            </a:r>
            <a:endParaRPr lang="zh-CN" altLang="zh-CN" sz="3200" dirty="0">
              <a:effectLst>
                <a:outerShdw blurRad="38100" dist="19050" dir="2700000" algn="tl" rotWithShape="0">
                  <a:schemeClr val="dk1">
                    <a:alpha val="40000"/>
                  </a:schemeClr>
                </a:outerShdw>
              </a:effectLst>
            </a:endParaRPr>
          </a:p>
          <a:p>
            <a:pPr>
              <a:lnSpc>
                <a:spcPct val="100000"/>
              </a:lnSpc>
            </a:pPr>
            <a:endParaRPr lang="en-US" altLang="zh-CN" sz="3200" dirty="0">
              <a:solidFill>
                <a:schemeClr val="tx1"/>
              </a:solidFill>
              <a:effectLst>
                <a:outerShdw blurRad="38100" dist="19050" dir="2700000" algn="tl" rotWithShape="0">
                  <a:schemeClr val="dk1">
                    <a:alpha val="40000"/>
                  </a:schemeClr>
                </a:outerShdw>
              </a:effectLst>
            </a:endParaRPr>
          </a:p>
        </p:txBody>
      </p:sp>
      <p:pic>
        <p:nvPicPr>
          <p:cNvPr id="5" name="图片 4">
            <a:extLst>
              <a:ext uri="{FF2B5EF4-FFF2-40B4-BE49-F238E27FC236}">
                <a16:creationId xmlns:a16="http://schemas.microsoft.com/office/drawing/2014/main" xmlns="" id="{B49E80E6-D7AD-4AB9-803B-321123094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712" y="101600"/>
            <a:ext cx="10294377" cy="6468533"/>
          </a:xfrm>
          <a:prstGeom prst="rect">
            <a:avLst/>
          </a:prstGeom>
        </p:spPr>
      </p:pic>
    </p:spTree>
    <p:extLst>
      <p:ext uri="{BB962C8B-B14F-4D97-AF65-F5344CB8AC3E}">
        <p14:creationId xmlns:p14="http://schemas.microsoft.com/office/powerpoint/2010/main" val="428457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189495"/>
            <a:ext cx="9606432" cy="629210"/>
          </a:xfrm>
        </p:spPr>
        <p:txBody>
          <a:bodyPr>
            <a:scene3d>
              <a:camera prst="orthographicFront"/>
              <a:lightRig rig="threePt" dir="t"/>
            </a:scene3d>
          </a:bodyPr>
          <a:lstStyle/>
          <a:p>
            <a:pPr>
              <a:lnSpc>
                <a:spcPct val="100000"/>
              </a:lnSpc>
            </a:pPr>
            <a:r>
              <a:rPr lang="en-US" altLang="zh-CN" sz="3200" dirty="0">
                <a:effectLst>
                  <a:outerShdw blurRad="38100" dist="19050" dir="2700000" algn="tl" rotWithShape="0">
                    <a:schemeClr val="dk1">
                      <a:alpha val="40000"/>
                    </a:schemeClr>
                  </a:outerShdw>
                </a:effectLst>
              </a:rPr>
              <a:t>Research</a:t>
            </a:r>
            <a:r>
              <a:rPr lang="zh-CN" altLang="en-US" sz="3200" dirty="0">
                <a:effectLst>
                  <a:outerShdw blurRad="38100" dist="19050" dir="2700000" algn="tl" rotWithShape="0">
                    <a:schemeClr val="dk1">
                      <a:alpha val="40000"/>
                    </a:schemeClr>
                  </a:outerShdw>
                </a:effectLst>
              </a:rPr>
              <a:t> </a:t>
            </a:r>
            <a:r>
              <a:rPr lang="en-US" altLang="zh-CN" sz="3200" dirty="0">
                <a:effectLst>
                  <a:outerShdw blurRad="38100" dist="19050" dir="2700000" algn="tl" rotWithShape="0">
                    <a:schemeClr val="dk1">
                      <a:alpha val="40000"/>
                    </a:schemeClr>
                  </a:outerShdw>
                </a:effectLst>
              </a:rPr>
              <a:t>Articles </a:t>
            </a:r>
            <a:endParaRPr lang="zh-CN" altLang="zh-CN" sz="3200" dirty="0">
              <a:effectLst>
                <a:outerShdw blurRad="38100" dist="19050" dir="2700000" algn="tl" rotWithShape="0">
                  <a:schemeClr val="dk1">
                    <a:alpha val="40000"/>
                  </a:schemeClr>
                </a:outerShdw>
              </a:effectLst>
            </a:endParaRPr>
          </a:p>
          <a:p>
            <a:pPr>
              <a:lnSpc>
                <a:spcPct val="100000"/>
              </a:lnSpc>
            </a:pPr>
            <a:endParaRPr lang="en-US" altLang="zh-CN" sz="3200" dirty="0">
              <a:solidFill>
                <a:schemeClr val="tx1"/>
              </a:solidFill>
              <a:effectLst>
                <a:outerShdw blurRad="38100" dist="19050" dir="2700000" algn="tl" rotWithShape="0">
                  <a:schemeClr val="dk1">
                    <a:alpha val="40000"/>
                  </a:schemeClr>
                </a:outerShdw>
              </a:effectLst>
            </a:endParaRPr>
          </a:p>
        </p:txBody>
      </p:sp>
      <p:sp>
        <p:nvSpPr>
          <p:cNvPr id="4" name="文本占位符 3"/>
          <p:cNvSpPr>
            <a:spLocks noGrp="1"/>
          </p:cNvSpPr>
          <p:nvPr>
            <p:ph type="body" sz="quarter" idx="11"/>
          </p:nvPr>
        </p:nvSpPr>
        <p:spPr>
          <a:xfrm>
            <a:off x="689609" y="1117600"/>
            <a:ext cx="11208879" cy="5304464"/>
          </a:xfrm>
        </p:spPr>
        <p:txBody>
          <a:bodyPr/>
          <a:lstStyle/>
          <a:p>
            <a:r>
              <a:rPr lang="en-US" altLang="zh-CN" sz="3200" b="1" dirty="0">
                <a:solidFill>
                  <a:srgbClr val="002060"/>
                </a:solidFill>
                <a:latin typeface="Arial" panose="020B0604020202020204" pitchFamily="34" charset="0"/>
                <a:cs typeface="Arial" panose="020B0604020202020204" pitchFamily="34" charset="0"/>
              </a:rPr>
              <a:t>IMRAD format</a:t>
            </a:r>
            <a:endParaRPr lang="en-US" altLang="zh-CN" sz="3200" b="1" dirty="0" smtClean="0">
              <a:solidFill>
                <a:srgbClr val="002060"/>
              </a:solidFill>
              <a:latin typeface="Arial" panose="020B0604020202020204" pitchFamily="34" charset="0"/>
              <a:cs typeface="Arial" panose="020B0604020202020204" pitchFamily="34" charset="0"/>
            </a:endParaRPr>
          </a:p>
          <a:p>
            <a:r>
              <a:rPr lang="en-US" altLang="zh-CN" sz="2800" b="1" dirty="0" smtClean="0">
                <a:solidFill>
                  <a:srgbClr val="002060"/>
                </a:solidFill>
                <a:latin typeface="Arial" panose="020B0604020202020204" pitchFamily="34" charset="0"/>
                <a:cs typeface="Arial" panose="020B0604020202020204" pitchFamily="34" charset="0"/>
              </a:rPr>
              <a:t>What </a:t>
            </a:r>
            <a:r>
              <a:rPr lang="en-US" altLang="zh-CN" sz="2800" b="1" dirty="0">
                <a:solidFill>
                  <a:srgbClr val="002060"/>
                </a:solidFill>
                <a:latin typeface="Arial" panose="020B0604020202020204" pitchFamily="34" charset="0"/>
                <a:cs typeface="Arial" panose="020B0604020202020204" pitchFamily="34" charset="0"/>
              </a:rPr>
              <a:t>is </a:t>
            </a:r>
            <a:r>
              <a:rPr lang="en-US" altLang="zh-CN" sz="2800" b="1" dirty="0">
                <a:solidFill>
                  <a:srgbClr val="002060"/>
                </a:solidFill>
                <a:latin typeface="Arial Black" panose="020B0A04020102020204" pitchFamily="34" charset="0"/>
                <a:cs typeface="Arial" panose="020B0604020202020204" pitchFamily="34" charset="0"/>
              </a:rPr>
              <a:t>IMRAD?</a:t>
            </a:r>
          </a:p>
          <a:p>
            <a:r>
              <a:rPr lang="en-US" altLang="zh-CN" sz="2800" b="1" dirty="0">
                <a:solidFill>
                  <a:srgbClr val="002060"/>
                </a:solidFill>
                <a:latin typeface="Arial" panose="020B0604020202020204" pitchFamily="34" charset="0"/>
                <a:cs typeface="Arial" panose="020B0604020202020204" pitchFamily="34" charset="0"/>
              </a:rPr>
              <a:t>IMRAD</a:t>
            </a:r>
            <a:r>
              <a:rPr lang="en-US" altLang="zh-CN" sz="2800" dirty="0">
                <a:latin typeface="Arial" panose="020B0604020202020204" pitchFamily="34" charset="0"/>
                <a:cs typeface="Arial" panose="020B0604020202020204" pitchFamily="34" charset="0"/>
              </a:rPr>
              <a:t> is an acronym standing for:</a:t>
            </a:r>
            <a:endParaRPr lang="zh-CN" altLang="zh-CN" sz="2800" dirty="0">
              <a:latin typeface="Arial" panose="020B0604020202020204" pitchFamily="34" charset="0"/>
              <a:cs typeface="Arial" panose="020B0604020202020204" pitchFamily="34" charset="0"/>
            </a:endParaRPr>
          </a:p>
          <a:p>
            <a:r>
              <a:rPr lang="en-US" altLang="zh-CN" sz="2800" b="1" u="sng" dirty="0">
                <a:latin typeface="Arial" panose="020B0604020202020204" pitchFamily="34" charset="0"/>
                <a:cs typeface="Arial" panose="020B0604020202020204" pitchFamily="34" charset="0"/>
              </a:rPr>
              <a:t>I</a:t>
            </a:r>
            <a:r>
              <a:rPr lang="en-US" altLang="zh-CN" sz="2800" b="1" dirty="0">
                <a:latin typeface="Arial" panose="020B0604020202020204" pitchFamily="34" charset="0"/>
                <a:cs typeface="Arial" panose="020B0604020202020204" pitchFamily="34" charset="0"/>
              </a:rPr>
              <a:t>ntroduction</a:t>
            </a:r>
            <a:endParaRPr lang="zh-CN" altLang="zh-CN" sz="2800" dirty="0">
              <a:latin typeface="Arial" panose="020B0604020202020204" pitchFamily="34" charset="0"/>
              <a:cs typeface="Arial" panose="020B0604020202020204" pitchFamily="34" charset="0"/>
            </a:endParaRPr>
          </a:p>
          <a:p>
            <a:r>
              <a:rPr lang="en-US" altLang="zh-CN" sz="2800" b="1" u="sng" dirty="0">
                <a:latin typeface="Arial" panose="020B0604020202020204" pitchFamily="34" charset="0"/>
                <a:cs typeface="Arial" panose="020B0604020202020204" pitchFamily="34" charset="0"/>
              </a:rPr>
              <a:t>M</a:t>
            </a:r>
            <a:r>
              <a:rPr lang="en-US" altLang="zh-CN" sz="2800" b="1" dirty="0">
                <a:latin typeface="Arial" panose="020B0604020202020204" pitchFamily="34" charset="0"/>
                <a:cs typeface="Arial" panose="020B0604020202020204" pitchFamily="34" charset="0"/>
              </a:rPr>
              <a:t>ethods (or, sometimes ‘Materials and Methods’)</a:t>
            </a:r>
            <a:endParaRPr lang="zh-CN" altLang="zh-CN" sz="2800" dirty="0">
              <a:latin typeface="Arial" panose="020B0604020202020204" pitchFamily="34" charset="0"/>
              <a:cs typeface="Arial" panose="020B0604020202020204" pitchFamily="34" charset="0"/>
            </a:endParaRPr>
          </a:p>
          <a:p>
            <a:r>
              <a:rPr lang="en-US" altLang="zh-CN" sz="2800" b="1" u="sng" dirty="0">
                <a:latin typeface="Arial" panose="020B0604020202020204" pitchFamily="34" charset="0"/>
                <a:cs typeface="Arial" panose="020B0604020202020204" pitchFamily="34" charset="0"/>
              </a:rPr>
              <a:t>R</a:t>
            </a:r>
            <a:r>
              <a:rPr lang="en-US" altLang="zh-CN" sz="2800" b="1" dirty="0">
                <a:latin typeface="Arial" panose="020B0604020202020204" pitchFamily="34" charset="0"/>
                <a:cs typeface="Arial" panose="020B0604020202020204" pitchFamily="34" charset="0"/>
              </a:rPr>
              <a:t>esults</a:t>
            </a:r>
            <a:endParaRPr lang="zh-CN" altLang="zh-CN" sz="2800" dirty="0">
              <a:latin typeface="Arial" panose="020B0604020202020204" pitchFamily="34" charset="0"/>
              <a:cs typeface="Arial" panose="020B0604020202020204" pitchFamily="34" charset="0"/>
            </a:endParaRPr>
          </a:p>
          <a:p>
            <a:r>
              <a:rPr lang="en-US" altLang="zh-CN" sz="2800" b="1" u="sng" dirty="0">
                <a:latin typeface="Arial" panose="020B0604020202020204" pitchFamily="34" charset="0"/>
                <a:cs typeface="Arial" panose="020B0604020202020204" pitchFamily="34" charset="0"/>
              </a:rPr>
              <a:t>D</a:t>
            </a:r>
            <a:r>
              <a:rPr lang="en-US" altLang="zh-CN" sz="2800" b="1" dirty="0">
                <a:latin typeface="Arial" panose="020B0604020202020204" pitchFamily="34" charset="0"/>
                <a:cs typeface="Arial" panose="020B0604020202020204" pitchFamily="34" charset="0"/>
              </a:rPr>
              <a:t>iscussion</a:t>
            </a:r>
          </a:p>
          <a:p>
            <a:pPr>
              <a:lnSpc>
                <a:spcPct val="150000"/>
              </a:lnSpc>
            </a:pPr>
            <a:r>
              <a:rPr lang="en-US" altLang="zh-CN" sz="2800" dirty="0" smtClean="0">
                <a:latin typeface="Arial" panose="020B0604020202020204" pitchFamily="34" charset="0"/>
                <a:cs typeface="Arial" panose="020B0604020202020204" pitchFamily="34" charset="0"/>
              </a:rPr>
              <a:t>The </a:t>
            </a:r>
            <a:r>
              <a:rPr lang="en-US" altLang="zh-CN" sz="2800" dirty="0">
                <a:latin typeface="Arial" panose="020B0604020202020204" pitchFamily="34" charset="0"/>
                <a:cs typeface="Arial" panose="020B0604020202020204" pitchFamily="34" charset="0"/>
              </a:rPr>
              <a:t>order of these sections reflects the process of scientific discovery, which is why it is a nearly universal format for research papers.</a:t>
            </a:r>
            <a:endParaRPr lang="en-US" altLang="zh-CN" sz="28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686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Vertic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arn(inVertic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arn(inVertical)">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259645"/>
            <a:ext cx="8656269" cy="558695"/>
          </a:xfrm>
        </p:spPr>
        <p:txBody>
          <a:bodyPr/>
          <a:lstStyle/>
          <a:p>
            <a:r>
              <a:rPr lang="en-US" altLang="zh-CN" sz="3200" dirty="0">
                <a:effectLst>
                  <a:outerShdw blurRad="38100" dist="19050" dir="2700000" algn="tl" rotWithShape="0">
                    <a:schemeClr val="dk1">
                      <a:alpha val="40000"/>
                    </a:schemeClr>
                  </a:outerShdw>
                </a:effectLst>
              </a:rPr>
              <a:t>Research</a:t>
            </a:r>
            <a:r>
              <a:rPr lang="zh-CN" altLang="en-US" sz="3200" dirty="0">
                <a:effectLst>
                  <a:outerShdw blurRad="38100" dist="19050" dir="2700000" algn="tl" rotWithShape="0">
                    <a:schemeClr val="dk1">
                      <a:alpha val="40000"/>
                    </a:schemeClr>
                  </a:outerShdw>
                </a:effectLst>
              </a:rPr>
              <a:t> </a:t>
            </a:r>
            <a:r>
              <a:rPr lang="en-US" altLang="zh-CN" sz="3200" dirty="0">
                <a:effectLst>
                  <a:outerShdw blurRad="38100" dist="19050" dir="2700000" algn="tl" rotWithShape="0">
                    <a:schemeClr val="dk1">
                      <a:alpha val="40000"/>
                    </a:schemeClr>
                  </a:outerShdw>
                </a:effectLst>
              </a:rPr>
              <a:t>Articles </a:t>
            </a:r>
            <a:endParaRPr lang="zh-CN" altLang="zh-CN" sz="3200" dirty="0">
              <a:effectLst>
                <a:outerShdw blurRad="38100" dist="19050" dir="2700000" algn="tl" rotWithShape="0">
                  <a:schemeClr val="dk1">
                    <a:alpha val="40000"/>
                  </a:schemeClr>
                </a:outerShdw>
              </a:effectLst>
            </a:endParaRPr>
          </a:p>
          <a:p>
            <a:endParaRPr lang="zh-CN" altLang="en-US" dirty="0"/>
          </a:p>
        </p:txBody>
      </p:sp>
      <p:graphicFrame>
        <p:nvGraphicFramePr>
          <p:cNvPr id="8" name="表格 7">
            <a:extLst>
              <a:ext uri="{FF2B5EF4-FFF2-40B4-BE49-F238E27FC236}">
                <a16:creationId xmlns:a16="http://schemas.microsoft.com/office/drawing/2014/main" xmlns="" id="{CB3493EE-8A05-4464-8813-844B2106264E}"/>
              </a:ext>
            </a:extLst>
          </p:cNvPr>
          <p:cNvGraphicFramePr>
            <a:graphicFrameLocks noGrp="1"/>
          </p:cNvGraphicFramePr>
          <p:nvPr>
            <p:extLst>
              <p:ext uri="{D42A27DB-BD31-4B8C-83A1-F6EECF244321}">
                <p14:modId xmlns:p14="http://schemas.microsoft.com/office/powerpoint/2010/main" val="483607548"/>
              </p:ext>
            </p:extLst>
          </p:nvPr>
        </p:nvGraphicFramePr>
        <p:xfrm>
          <a:off x="451555" y="818341"/>
          <a:ext cx="11413067" cy="5728895"/>
        </p:xfrm>
        <a:graphic>
          <a:graphicData uri="http://schemas.openxmlformats.org/drawingml/2006/table">
            <a:tbl>
              <a:tblPr firstRow="1" bandRow="1">
                <a:tableStyleId>{073A0DAA-6AF3-43AB-8588-CEC1D06C72B9}</a:tableStyleId>
              </a:tblPr>
              <a:tblGrid>
                <a:gridCol w="2823245">
                  <a:extLst>
                    <a:ext uri="{9D8B030D-6E8A-4147-A177-3AD203B41FA5}">
                      <a16:colId xmlns:a16="http://schemas.microsoft.com/office/drawing/2014/main" xmlns="" val="748290296"/>
                    </a:ext>
                  </a:extLst>
                </a:gridCol>
                <a:gridCol w="8589822">
                  <a:extLst>
                    <a:ext uri="{9D8B030D-6E8A-4147-A177-3AD203B41FA5}">
                      <a16:colId xmlns:a16="http://schemas.microsoft.com/office/drawing/2014/main" xmlns="" val="698198009"/>
                    </a:ext>
                  </a:extLst>
                </a:gridCol>
              </a:tblGrid>
              <a:tr h="675719">
                <a:tc>
                  <a:txBody>
                    <a:bodyPr/>
                    <a:lstStyle/>
                    <a:p>
                      <a:pPr algn="ctr">
                        <a:spcAft>
                          <a:spcPts val="0"/>
                        </a:spcAft>
                      </a:pPr>
                      <a:r>
                        <a:rPr lang="en-US" sz="3200" b="1" kern="0" dirty="0">
                          <a:effectLst/>
                          <a:latin typeface="Arial" panose="020B0604020202020204" pitchFamily="34" charset="0"/>
                          <a:ea typeface="宋体" panose="02010600030101010101" pitchFamily="2" charset="-122"/>
                          <a:cs typeface="Times New Roman" panose="02020603050405020304" pitchFamily="18" charset="0"/>
                        </a:rPr>
                        <a:t>Section</a:t>
                      </a:r>
                      <a:endParaRPr lang="zh-CN" sz="3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3200" b="1" kern="0" dirty="0">
                          <a:effectLst/>
                          <a:latin typeface="Arial" panose="020B0604020202020204" pitchFamily="34" charset="0"/>
                          <a:ea typeface="宋体" panose="02010600030101010101" pitchFamily="2" charset="-122"/>
                          <a:cs typeface="Times New Roman" panose="02020603050405020304" pitchFamily="18" charset="0"/>
                        </a:rPr>
                        <a:t>Purpose</a:t>
                      </a:r>
                      <a:endParaRPr lang="zh-CN" sz="3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xmlns="" val="3897665766"/>
                  </a:ext>
                </a:extLst>
              </a:tr>
              <a:tr h="591253">
                <a:tc>
                  <a:txBody>
                    <a:bodyPr/>
                    <a:lstStyle/>
                    <a:p>
                      <a:pPr algn="l">
                        <a:spcAft>
                          <a:spcPts val="0"/>
                        </a:spcAft>
                      </a:pPr>
                      <a:r>
                        <a:rPr lang="en-US" sz="2800" b="1" kern="0" dirty="0">
                          <a:effectLst/>
                          <a:latin typeface="Arial" panose="020B0604020202020204" pitchFamily="34" charset="0"/>
                          <a:ea typeface="宋体" panose="02010600030101010101" pitchFamily="2" charset="-122"/>
                          <a:cs typeface="Times New Roman" panose="02020603050405020304" pitchFamily="18" charset="0"/>
                        </a:rPr>
                        <a:t>Introduction</a:t>
                      </a:r>
                      <a:endParaRPr 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l">
                        <a:spcAft>
                          <a:spcPts val="0"/>
                        </a:spcAft>
                      </a:pPr>
                      <a:r>
                        <a:rPr lang="en-US" sz="2800" kern="0" dirty="0">
                          <a:solidFill>
                            <a:srgbClr val="002060"/>
                          </a:solidFill>
                          <a:effectLst/>
                          <a:latin typeface="Arial" panose="020B0604020202020204" pitchFamily="34" charset="0"/>
                          <a:ea typeface="宋体" panose="02010600030101010101" pitchFamily="2" charset="-122"/>
                          <a:cs typeface="Times New Roman" panose="02020603050405020304" pitchFamily="18" charset="0"/>
                        </a:rPr>
                        <a:t>Defines problem and structure of paper</a:t>
                      </a:r>
                      <a:endParaRPr lang="zh-CN" sz="2800"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xmlns="" val="2646660489"/>
                  </a:ext>
                </a:extLst>
              </a:tr>
              <a:tr h="591253">
                <a:tc>
                  <a:txBody>
                    <a:bodyPr/>
                    <a:lstStyle/>
                    <a:p>
                      <a:pPr algn="l">
                        <a:spcAft>
                          <a:spcPts val="0"/>
                        </a:spcAft>
                      </a:pPr>
                      <a:r>
                        <a:rPr lang="en-US" sz="2800" b="1" kern="0" dirty="0">
                          <a:effectLst/>
                          <a:latin typeface="Arial" panose="020B0604020202020204" pitchFamily="34" charset="0"/>
                          <a:ea typeface="宋体" panose="02010600030101010101" pitchFamily="2" charset="-122"/>
                          <a:cs typeface="Times New Roman" panose="02020603050405020304" pitchFamily="18" charset="0"/>
                        </a:rPr>
                        <a:t>Methods</a:t>
                      </a:r>
                      <a:endParaRPr 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l">
                        <a:spcAft>
                          <a:spcPts val="0"/>
                        </a:spcAft>
                      </a:pPr>
                      <a:r>
                        <a:rPr lang="en-US" sz="2800" kern="0" dirty="0">
                          <a:solidFill>
                            <a:srgbClr val="002060"/>
                          </a:solidFill>
                          <a:effectLst/>
                          <a:latin typeface="Arial" panose="020B0604020202020204" pitchFamily="34" charset="0"/>
                          <a:ea typeface="宋体" panose="02010600030101010101" pitchFamily="2" charset="-122"/>
                          <a:cs typeface="Times New Roman" panose="02020603050405020304" pitchFamily="18" charset="0"/>
                        </a:rPr>
                        <a:t>Explains how the data were collected</a:t>
                      </a:r>
                      <a:endParaRPr lang="zh-CN" sz="2800"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xmlns="" val="1242838462"/>
                  </a:ext>
                </a:extLst>
              </a:tr>
              <a:tr h="591253">
                <a:tc>
                  <a:txBody>
                    <a:bodyPr/>
                    <a:lstStyle/>
                    <a:p>
                      <a:pPr algn="l">
                        <a:spcAft>
                          <a:spcPts val="0"/>
                        </a:spcAft>
                      </a:pPr>
                      <a:r>
                        <a:rPr lang="en-US" sz="2800" b="1" kern="0" dirty="0">
                          <a:effectLst/>
                          <a:latin typeface="Arial" panose="020B0604020202020204" pitchFamily="34" charset="0"/>
                          <a:ea typeface="宋体" panose="02010600030101010101" pitchFamily="2" charset="-122"/>
                          <a:cs typeface="Times New Roman" panose="02020603050405020304" pitchFamily="18" charset="0"/>
                        </a:rPr>
                        <a:t>Results</a:t>
                      </a:r>
                      <a:endParaRPr 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l">
                        <a:spcAft>
                          <a:spcPts val="0"/>
                        </a:spcAft>
                      </a:pPr>
                      <a:r>
                        <a:rPr lang="en-US" sz="2800" kern="0" dirty="0">
                          <a:solidFill>
                            <a:srgbClr val="002060"/>
                          </a:solidFill>
                          <a:effectLst/>
                          <a:latin typeface="Arial" panose="020B0604020202020204" pitchFamily="34" charset="0"/>
                          <a:ea typeface="宋体" panose="02010600030101010101" pitchFamily="2" charset="-122"/>
                          <a:cs typeface="Times New Roman" panose="02020603050405020304" pitchFamily="18" charset="0"/>
                        </a:rPr>
                        <a:t>Describes what was discovered</a:t>
                      </a:r>
                      <a:endParaRPr lang="zh-CN" sz="2800"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xmlns="" val="4182104261"/>
                  </a:ext>
                </a:extLst>
              </a:tr>
              <a:tr h="591253">
                <a:tc>
                  <a:txBody>
                    <a:bodyPr/>
                    <a:lstStyle/>
                    <a:p>
                      <a:pPr algn="l">
                        <a:spcAft>
                          <a:spcPts val="0"/>
                        </a:spcAft>
                      </a:pPr>
                      <a:r>
                        <a:rPr lang="en-US" sz="2800" b="1" kern="0" dirty="0">
                          <a:effectLst/>
                          <a:latin typeface="Arial" panose="020B0604020202020204" pitchFamily="34" charset="0"/>
                          <a:ea typeface="宋体" panose="02010600030101010101" pitchFamily="2" charset="-122"/>
                          <a:cs typeface="Times New Roman" panose="02020603050405020304" pitchFamily="18" charset="0"/>
                        </a:rPr>
                        <a:t>Discussion</a:t>
                      </a:r>
                      <a:endParaRPr 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l">
                        <a:spcAft>
                          <a:spcPts val="0"/>
                        </a:spcAft>
                      </a:pPr>
                      <a:r>
                        <a:rPr lang="en-US" sz="2800" kern="0" dirty="0">
                          <a:solidFill>
                            <a:srgbClr val="002060"/>
                          </a:solidFill>
                          <a:effectLst/>
                          <a:latin typeface="Arial" panose="020B0604020202020204" pitchFamily="34" charset="0"/>
                          <a:ea typeface="宋体" panose="02010600030101010101" pitchFamily="2" charset="-122"/>
                          <a:cs typeface="Times New Roman" panose="02020603050405020304" pitchFamily="18" charset="0"/>
                        </a:rPr>
                        <a:t>Discusses the implications of the findings</a:t>
                      </a:r>
                      <a:endParaRPr lang="zh-CN" sz="2800"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xmlns="" val="1657949159"/>
                  </a:ext>
                </a:extLst>
              </a:tr>
              <a:tr h="1274043">
                <a:tc>
                  <a:txBody>
                    <a:bodyPr/>
                    <a:lstStyle/>
                    <a:p>
                      <a:pPr algn="l">
                        <a:spcAft>
                          <a:spcPts val="0"/>
                        </a:spcAft>
                      </a:pPr>
                      <a:r>
                        <a:rPr lang="en-US" sz="2800" b="1" kern="0" dirty="0">
                          <a:effectLst/>
                          <a:latin typeface="Arial" panose="020B0604020202020204" pitchFamily="34" charset="0"/>
                          <a:ea typeface="宋体" panose="02010600030101010101" pitchFamily="2" charset="-122"/>
                          <a:cs typeface="Times New Roman" panose="02020603050405020304" pitchFamily="18" charset="0"/>
                        </a:rPr>
                        <a:t>Conclusion</a:t>
                      </a:r>
                      <a:endParaRPr 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l">
                        <a:spcAft>
                          <a:spcPts val="0"/>
                        </a:spcAft>
                      </a:pPr>
                      <a:r>
                        <a:rPr lang="en-US" sz="2800" kern="0" dirty="0">
                          <a:solidFill>
                            <a:srgbClr val="002060"/>
                          </a:solidFill>
                          <a:effectLst/>
                          <a:latin typeface="Arial" panose="020B0604020202020204" pitchFamily="34" charset="0"/>
                          <a:ea typeface="宋体" panose="02010600030101010101" pitchFamily="2" charset="-122"/>
                          <a:cs typeface="Times New Roman" panose="02020603050405020304" pitchFamily="18" charset="0"/>
                        </a:rPr>
                        <a:t>Brings together question/hypothesis, findings, analysis, and discussion</a:t>
                      </a:r>
                      <a:endParaRPr lang="zh-CN" sz="2800"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xmlns="" val="2470793061"/>
                  </a:ext>
                </a:extLst>
              </a:tr>
              <a:tr h="1414121">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FF0000"/>
                          </a:solidFill>
                          <a:effectLst/>
                          <a:latin typeface="Arial" panose="020B0604020202020204" pitchFamily="34" charset="0"/>
                          <a:ea typeface="+mn-ea"/>
                          <a:cs typeface="Arial" panose="020B0604020202020204" pitchFamily="34" charset="0"/>
                        </a:rPr>
                        <a:t>Note: </a:t>
                      </a:r>
                      <a:r>
                        <a:rPr lang="en-US" altLang="zh-CN" sz="2800" kern="1200" dirty="0">
                          <a:solidFill>
                            <a:srgbClr val="0066FF"/>
                          </a:solidFill>
                          <a:effectLst/>
                          <a:latin typeface="Arial" panose="020B0604020202020204" pitchFamily="34" charset="0"/>
                          <a:ea typeface="+mn-ea"/>
                          <a:cs typeface="Arial" panose="020B0604020202020204" pitchFamily="34" charset="0"/>
                        </a:rPr>
                        <a:t>When writing a paper, the IMRAD sections compromise the main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kern="1200" dirty="0">
                          <a:solidFill>
                            <a:srgbClr val="0066FF"/>
                          </a:solidFill>
                          <a:effectLst/>
                          <a:latin typeface="Arial" panose="020B0604020202020204" pitchFamily="34" charset="0"/>
                          <a:ea typeface="+mn-ea"/>
                          <a:cs typeface="Arial" panose="020B0604020202020204" pitchFamily="34" charset="0"/>
                        </a:rPr>
                        <a:t>content and context of the article. </a:t>
                      </a:r>
                      <a:endParaRPr lang="zh-CN" altLang="zh-CN" sz="2800" kern="100" dirty="0">
                        <a:solidFill>
                          <a:srgbClr val="0066FF"/>
                        </a:solidFill>
                        <a:effectLst/>
                        <a:latin typeface="Arial" panose="020B0604020202020204" pitchFamily="34" charset="0"/>
                        <a:ea typeface="+mn-ea"/>
                        <a:cs typeface="Arial" panose="020B0604020202020204" pitchFamily="34" charset="0"/>
                      </a:endParaRPr>
                    </a:p>
                    <a:p>
                      <a:pPr algn="ctr"/>
                      <a:endParaRPr lang="zh-CN" altLang="en-US" sz="2800" dirty="0"/>
                    </a:p>
                  </a:txBody>
                  <a:tcPr/>
                </a:tc>
                <a:tc hMerge="1">
                  <a:txBody>
                    <a:bodyPr/>
                    <a:lstStyle/>
                    <a:p>
                      <a:endParaRPr lang="zh-CN" altLang="en-US" dirty="0"/>
                    </a:p>
                  </a:txBody>
                  <a:tcPr/>
                </a:tc>
                <a:extLst>
                  <a:ext uri="{0D108BD9-81ED-4DB2-BD59-A6C34878D82A}">
                    <a16:rowId xmlns:a16="http://schemas.microsoft.com/office/drawing/2014/main" xmlns="" val="2707292847"/>
                  </a:ext>
                </a:extLst>
              </a:tr>
            </a:tbl>
          </a:graphicData>
        </a:graphic>
      </p:graphicFrame>
    </p:spTree>
    <p:extLst>
      <p:ext uri="{BB962C8B-B14F-4D97-AF65-F5344CB8AC3E}">
        <p14:creationId xmlns:p14="http://schemas.microsoft.com/office/powerpoint/2010/main" val="348917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259645"/>
            <a:ext cx="8656269" cy="558695"/>
          </a:xfrm>
        </p:spPr>
        <p:txBody>
          <a:bodyPr/>
          <a:lstStyle/>
          <a:p>
            <a:r>
              <a:rPr lang="en-US" altLang="zh-CN" sz="3200" dirty="0">
                <a:effectLst>
                  <a:outerShdw blurRad="38100" dist="19050" dir="2700000" algn="tl" rotWithShape="0">
                    <a:schemeClr val="dk1">
                      <a:alpha val="40000"/>
                    </a:schemeClr>
                  </a:outerShdw>
                </a:effectLst>
              </a:rPr>
              <a:t>Research</a:t>
            </a:r>
            <a:r>
              <a:rPr lang="zh-CN" altLang="en-US" sz="3200" dirty="0">
                <a:effectLst>
                  <a:outerShdw blurRad="38100" dist="19050" dir="2700000" algn="tl" rotWithShape="0">
                    <a:schemeClr val="dk1">
                      <a:alpha val="40000"/>
                    </a:schemeClr>
                  </a:outerShdw>
                </a:effectLst>
              </a:rPr>
              <a:t> </a:t>
            </a:r>
            <a:r>
              <a:rPr lang="en-US" altLang="zh-CN" sz="3200" dirty="0">
                <a:effectLst>
                  <a:outerShdw blurRad="38100" dist="19050" dir="2700000" algn="tl" rotWithShape="0">
                    <a:schemeClr val="dk1">
                      <a:alpha val="40000"/>
                    </a:schemeClr>
                  </a:outerShdw>
                </a:effectLst>
              </a:rPr>
              <a:t>Articles </a:t>
            </a:r>
            <a:endParaRPr lang="zh-CN" altLang="zh-CN" sz="3200" dirty="0">
              <a:effectLst>
                <a:outerShdw blurRad="38100" dist="19050" dir="2700000" algn="tl" rotWithShape="0">
                  <a:schemeClr val="dk1">
                    <a:alpha val="40000"/>
                  </a:schemeClr>
                </a:outerShdw>
              </a:effectLst>
            </a:endParaRP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819395922"/>
              </p:ext>
            </p:extLst>
          </p:nvPr>
        </p:nvGraphicFramePr>
        <p:xfrm>
          <a:off x="689712" y="1377036"/>
          <a:ext cx="10430933" cy="4197460"/>
        </p:xfrm>
        <a:graphic>
          <a:graphicData uri="http://schemas.openxmlformats.org/drawingml/2006/table">
            <a:tbl>
              <a:tblPr firstRow="1" bandRow="1">
                <a:tableStyleId>{073A0DAA-6AF3-43AB-8588-CEC1D06C72B9}</a:tableStyleId>
              </a:tblPr>
              <a:tblGrid>
                <a:gridCol w="2912533">
                  <a:extLst>
                    <a:ext uri="{9D8B030D-6E8A-4147-A177-3AD203B41FA5}">
                      <a16:colId xmlns:a16="http://schemas.microsoft.com/office/drawing/2014/main" xmlns="" val="20000"/>
                    </a:ext>
                  </a:extLst>
                </a:gridCol>
                <a:gridCol w="7518400">
                  <a:extLst>
                    <a:ext uri="{9D8B030D-6E8A-4147-A177-3AD203B41FA5}">
                      <a16:colId xmlns:a16="http://schemas.microsoft.com/office/drawing/2014/main" xmlns="" val="20001"/>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200" b="1" kern="0" dirty="0">
                          <a:effectLst/>
                          <a:latin typeface="Arial" panose="020B0604020202020204" pitchFamily="34" charset="0"/>
                          <a:ea typeface="宋体" panose="02010600030101010101" pitchFamily="2" charset="-122"/>
                          <a:cs typeface="Arial" panose="020B0604020202020204" pitchFamily="34" charset="0"/>
                        </a:rPr>
                        <a:t>Section</a:t>
                      </a:r>
                      <a:endParaRPr lang="zh-CN" altLang="zh-CN" sz="3200" kern="100" dirty="0">
                        <a:effectLst/>
                        <a:latin typeface="Arial" panose="020B0604020202020204" pitchFamily="34" charset="0"/>
                        <a:ea typeface="+mn-ea"/>
                        <a:cs typeface="Arial" panose="020B0604020202020204" pitchFamily="34" charset="0"/>
                      </a:endParaRPr>
                    </a:p>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200" b="1" kern="0" dirty="0">
                          <a:solidFill>
                            <a:schemeClr val="lt1"/>
                          </a:solidFill>
                          <a:effectLst/>
                          <a:latin typeface="Arial" panose="020B0604020202020204" pitchFamily="34" charset="0"/>
                          <a:ea typeface="宋体" panose="02010600030101010101" pitchFamily="2" charset="-122"/>
                          <a:cs typeface="Arial" panose="020B0604020202020204" pitchFamily="34" charset="0"/>
                        </a:rPr>
                        <a:t>Purpose</a:t>
                      </a:r>
                      <a:endParaRPr lang="zh-CN" altLang="zh-CN" sz="3200" b="1" kern="0" dirty="0">
                        <a:solidFill>
                          <a:schemeClr val="lt1"/>
                        </a:solidFill>
                        <a:effectLst/>
                        <a:latin typeface="Arial" panose="020B0604020202020204" pitchFamily="34" charset="0"/>
                        <a:ea typeface="宋体" panose="02010600030101010101" pitchFamily="2" charset="-122"/>
                        <a:cs typeface="Arial" panose="020B0604020202020204" pitchFamily="34" charset="0"/>
                      </a:endParaRPr>
                    </a:p>
                    <a:p>
                      <a:pPr algn="ctr"/>
                      <a:endParaRPr lang="zh-CN" altLang="en-US" dirty="0"/>
                    </a:p>
                  </a:txBody>
                  <a:tcPr/>
                </a:tc>
                <a:extLst>
                  <a:ext uri="{0D108BD9-81ED-4DB2-BD59-A6C34878D82A}">
                    <a16:rowId xmlns:a16="http://schemas.microsoft.com/office/drawing/2014/main" xmlns="" val="10000"/>
                  </a:ext>
                </a:extLst>
              </a:tr>
              <a:tr h="921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kern="0" dirty="0">
                          <a:solidFill>
                            <a:schemeClr val="dk1"/>
                          </a:solidFill>
                          <a:effectLst/>
                          <a:latin typeface="Arial" panose="020B0604020202020204" pitchFamily="34" charset="0"/>
                          <a:ea typeface="宋体" panose="02010600030101010101" pitchFamily="2" charset="-122"/>
                          <a:cs typeface="Times New Roman" panose="02020603050405020304" pitchFamily="18" charset="0"/>
                        </a:rPr>
                        <a:t>Title</a:t>
                      </a:r>
                      <a:endParaRPr lang="zh-CN" altLang="zh-CN" sz="2800" b="1" kern="0" dirty="0">
                        <a:solidFill>
                          <a:schemeClr val="dk1"/>
                        </a:solidFill>
                        <a:effectLst/>
                        <a:latin typeface="Arial" panose="020B0604020202020204" pitchFamily="34" charset="0"/>
                        <a:ea typeface="宋体" panose="02010600030101010101" pitchFamily="2" charset="-122"/>
                        <a:cs typeface="Times New Roman" panose="02020603050405020304" pitchFamily="18" charset="0"/>
                      </a:endParaRPr>
                    </a:p>
                    <a:p>
                      <a:pPr algn="l"/>
                      <a:endParaRPr lang="zh-CN" altLang="en-US" dirty="0"/>
                    </a:p>
                  </a:txBody>
                  <a:tcPr/>
                </a:tc>
                <a:tc>
                  <a:txBody>
                    <a:bodyPr/>
                    <a:lstStyle/>
                    <a:p>
                      <a:pPr algn="l"/>
                      <a:r>
                        <a:rPr lang="en-US" altLang="zh-CN" sz="2800" kern="0" dirty="0">
                          <a:solidFill>
                            <a:srgbClr val="002060"/>
                          </a:solidFill>
                          <a:effectLst/>
                          <a:latin typeface="Arial" panose="020B0604020202020204" pitchFamily="34" charset="0"/>
                          <a:ea typeface="宋体" panose="02010600030101010101" pitchFamily="2" charset="-122"/>
                          <a:cs typeface="Times New Roman" panose="02020603050405020304" pitchFamily="18" charset="0"/>
                        </a:rPr>
                        <a:t>Concisely describes contents/main finding</a:t>
                      </a:r>
                      <a:endParaRPr lang="zh-CN" altLang="en-US" sz="2800" kern="0" dirty="0">
                        <a:solidFill>
                          <a:srgbClr val="002060"/>
                        </a:solidFill>
                        <a:effectLst/>
                        <a:latin typeface="Arial" panose="020B0604020202020204" pitchFamily="34"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xmlns="" val="10001"/>
                  </a:ext>
                </a:extLst>
              </a:tr>
              <a:tr h="735225">
                <a:tc>
                  <a:txBody>
                    <a:bodyPr/>
                    <a:lstStyle/>
                    <a:p>
                      <a:pPr algn="l">
                        <a:spcAft>
                          <a:spcPts val="0"/>
                        </a:spcAft>
                      </a:pPr>
                      <a:r>
                        <a:rPr lang="en-US" sz="2800" b="1" kern="0" dirty="0">
                          <a:effectLst/>
                          <a:latin typeface="Arial" panose="020B0604020202020204" pitchFamily="34" charset="0"/>
                          <a:ea typeface="宋体" panose="02010600030101010101" pitchFamily="2" charset="-122"/>
                          <a:cs typeface="Times New Roman" panose="02020603050405020304" pitchFamily="18" charset="0"/>
                        </a:rPr>
                        <a:t>Authors</a:t>
                      </a:r>
                      <a:endParaRPr 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l">
                        <a:spcAft>
                          <a:spcPts val="0"/>
                        </a:spcAft>
                      </a:pPr>
                      <a:r>
                        <a:rPr lang="en-US" sz="2800" kern="0" dirty="0">
                          <a:solidFill>
                            <a:srgbClr val="002060"/>
                          </a:solidFill>
                          <a:effectLst/>
                          <a:latin typeface="Arial" panose="020B0604020202020204" pitchFamily="34" charset="0"/>
                          <a:ea typeface="宋体" panose="02010600030101010101" pitchFamily="2" charset="-122"/>
                          <a:cs typeface="Times New Roman" panose="02020603050405020304" pitchFamily="18" charset="0"/>
                        </a:rPr>
                        <a:t>Ensures recognition for the writer(s)</a:t>
                      </a:r>
                      <a:endParaRPr lang="zh-CN" sz="2800"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xmlns="" val="10002"/>
                  </a:ext>
                </a:extLst>
              </a:tr>
              <a:tr h="843407">
                <a:tc>
                  <a:txBody>
                    <a:bodyPr/>
                    <a:lstStyle/>
                    <a:p>
                      <a:pPr algn="l">
                        <a:spcAft>
                          <a:spcPts val="0"/>
                        </a:spcAft>
                      </a:pPr>
                      <a:r>
                        <a:rPr lang="en-US" sz="2800" b="1" kern="0" dirty="0">
                          <a:effectLst/>
                          <a:latin typeface="Arial" panose="020B0604020202020204" pitchFamily="34" charset="0"/>
                          <a:ea typeface="宋体" panose="02010600030101010101" pitchFamily="2" charset="-122"/>
                          <a:cs typeface="Times New Roman" panose="02020603050405020304" pitchFamily="18" charset="0"/>
                        </a:rPr>
                        <a:t>Abstract</a:t>
                      </a:r>
                      <a:endParaRPr 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l">
                        <a:spcAft>
                          <a:spcPts val="0"/>
                        </a:spcAft>
                      </a:pPr>
                      <a:r>
                        <a:rPr lang="en-US" sz="2800" kern="0" dirty="0">
                          <a:solidFill>
                            <a:srgbClr val="002060"/>
                          </a:solidFill>
                          <a:effectLst/>
                          <a:latin typeface="Arial" panose="020B0604020202020204" pitchFamily="34" charset="0"/>
                          <a:ea typeface="宋体" panose="02010600030101010101" pitchFamily="2" charset="-122"/>
                          <a:cs typeface="Times New Roman" panose="02020603050405020304" pitchFamily="18" charset="0"/>
                        </a:rPr>
                        <a:t>Describes paper, main findings, conclusion</a:t>
                      </a:r>
                      <a:endParaRPr lang="zh-CN" sz="2800"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xmlns="" val="10003"/>
                  </a:ext>
                </a:extLst>
              </a:tr>
              <a:tr h="843407">
                <a:tc>
                  <a:txBody>
                    <a:bodyPr/>
                    <a:lstStyle/>
                    <a:p>
                      <a:pPr algn="l">
                        <a:spcAft>
                          <a:spcPts val="0"/>
                        </a:spcAft>
                      </a:pPr>
                      <a:r>
                        <a:rPr lang="en-US" sz="2800" b="1" kern="0" dirty="0">
                          <a:solidFill>
                            <a:schemeClr val="dk1"/>
                          </a:solidFill>
                          <a:effectLst/>
                          <a:latin typeface="Arial" panose="020B0604020202020204" pitchFamily="34" charset="0"/>
                          <a:ea typeface="宋体" panose="02010600030101010101" pitchFamily="2" charset="-122"/>
                          <a:cs typeface="Times New Roman" panose="02020603050405020304" pitchFamily="18" charset="0"/>
                        </a:rPr>
                        <a:t>Key words</a:t>
                      </a:r>
                      <a:endParaRPr lang="zh-CN" altLang="en-US" sz="2800" b="1" kern="0" dirty="0">
                        <a:solidFill>
                          <a:schemeClr val="dk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nchor="ctr"/>
                </a:tc>
                <a:tc>
                  <a:txBody>
                    <a:bodyPr/>
                    <a:lstStyle/>
                    <a:p>
                      <a:pPr algn="l">
                        <a:spcAft>
                          <a:spcPts val="0"/>
                        </a:spcAft>
                      </a:pPr>
                      <a:r>
                        <a:rPr lang="en-US" sz="2800" kern="0" dirty="0">
                          <a:solidFill>
                            <a:srgbClr val="002060"/>
                          </a:solidFill>
                          <a:effectLst/>
                          <a:latin typeface="Arial" panose="020B0604020202020204" pitchFamily="34" charset="0"/>
                          <a:ea typeface="宋体" panose="02010600030101010101" pitchFamily="2" charset="-122"/>
                          <a:cs typeface="Times New Roman" panose="02020603050405020304" pitchFamily="18" charset="0"/>
                        </a:rPr>
                        <a:t>Ensure the article is correctly identified</a:t>
                      </a:r>
                      <a:endParaRPr lang="zh-CN" altLang="en-US" sz="2800" kern="0" dirty="0">
                        <a:solidFill>
                          <a:srgbClr val="00206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xmlns="" val="10004"/>
                  </a:ext>
                </a:extLst>
              </a:tr>
            </a:tbl>
          </a:graphicData>
        </a:graphic>
      </p:graphicFrame>
      <p:sp>
        <p:nvSpPr>
          <p:cNvPr id="5" name="文本占位符 4"/>
          <p:cNvSpPr>
            <a:spLocks noGrp="1"/>
          </p:cNvSpPr>
          <p:nvPr>
            <p:ph type="body" sz="quarter" idx="11"/>
          </p:nvPr>
        </p:nvSpPr>
        <p:spPr>
          <a:xfrm>
            <a:off x="689712" y="818342"/>
            <a:ext cx="8656269" cy="468592"/>
          </a:xfrm>
        </p:spPr>
        <p:txBody>
          <a:bodyPr/>
          <a:lstStyle/>
          <a:p>
            <a:r>
              <a:rPr lang="en-US" altLang="zh-CN" sz="2800" b="1" dirty="0">
                <a:solidFill>
                  <a:srgbClr val="002060"/>
                </a:solidFill>
                <a:latin typeface="Arial Black" panose="020B0A04020102020204" pitchFamily="34" charset="0"/>
              </a:rPr>
              <a:t>Structure of a Research Paper</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189495"/>
            <a:ext cx="9606432" cy="629210"/>
          </a:xfrm>
        </p:spPr>
        <p:txBody>
          <a:bodyPr>
            <a:scene3d>
              <a:camera prst="orthographicFront"/>
              <a:lightRig rig="threePt" dir="t"/>
            </a:scene3d>
          </a:bodyPr>
          <a:lstStyle/>
          <a:p>
            <a:pPr>
              <a:lnSpc>
                <a:spcPct val="100000"/>
              </a:lnSpc>
            </a:pPr>
            <a:r>
              <a:rPr lang="en-US" altLang="zh-CN" sz="3200" dirty="0">
                <a:effectLst>
                  <a:outerShdw blurRad="38100" dist="19050" dir="2700000" algn="tl" rotWithShape="0">
                    <a:schemeClr val="dk1">
                      <a:alpha val="40000"/>
                    </a:schemeClr>
                  </a:outerShdw>
                </a:effectLst>
              </a:rPr>
              <a:t>Research</a:t>
            </a:r>
            <a:r>
              <a:rPr lang="zh-CN" altLang="en-US" sz="3200" dirty="0">
                <a:effectLst>
                  <a:outerShdw blurRad="38100" dist="19050" dir="2700000" algn="tl" rotWithShape="0">
                    <a:schemeClr val="dk1">
                      <a:alpha val="40000"/>
                    </a:schemeClr>
                  </a:outerShdw>
                </a:effectLst>
              </a:rPr>
              <a:t> </a:t>
            </a:r>
            <a:r>
              <a:rPr lang="en-US" altLang="zh-CN" sz="3200" dirty="0">
                <a:effectLst>
                  <a:outerShdw blurRad="38100" dist="19050" dir="2700000" algn="tl" rotWithShape="0">
                    <a:schemeClr val="dk1">
                      <a:alpha val="40000"/>
                    </a:schemeClr>
                  </a:outerShdw>
                </a:effectLst>
              </a:rPr>
              <a:t>Articles </a:t>
            </a:r>
            <a:endParaRPr lang="zh-CN" altLang="zh-CN" sz="3200" dirty="0">
              <a:effectLst>
                <a:outerShdw blurRad="38100" dist="19050" dir="2700000" algn="tl" rotWithShape="0">
                  <a:schemeClr val="dk1">
                    <a:alpha val="40000"/>
                  </a:schemeClr>
                </a:outerShdw>
              </a:effectLst>
            </a:endParaRPr>
          </a:p>
          <a:p>
            <a:pPr>
              <a:lnSpc>
                <a:spcPct val="100000"/>
              </a:lnSpc>
            </a:pPr>
            <a:endParaRPr lang="en-US" altLang="zh-CN" sz="3200" dirty="0">
              <a:solidFill>
                <a:schemeClr val="tx1"/>
              </a:solidFill>
              <a:effectLst>
                <a:outerShdw blurRad="38100" dist="19050" dir="2700000" algn="tl" rotWithShape="0">
                  <a:schemeClr val="dk1">
                    <a:alpha val="40000"/>
                  </a:schemeClr>
                </a:outerShdw>
              </a:effectLst>
            </a:endParaRPr>
          </a:p>
        </p:txBody>
      </p:sp>
      <p:sp>
        <p:nvSpPr>
          <p:cNvPr id="4" name="文本占位符 3"/>
          <p:cNvSpPr>
            <a:spLocks noGrp="1"/>
          </p:cNvSpPr>
          <p:nvPr>
            <p:ph type="body" sz="quarter" idx="11"/>
          </p:nvPr>
        </p:nvSpPr>
        <p:spPr>
          <a:xfrm>
            <a:off x="689610" y="897039"/>
            <a:ext cx="11080632" cy="5525025"/>
          </a:xfrm>
        </p:spPr>
        <p:txBody>
          <a:bodyPr/>
          <a:lstStyle/>
          <a:p>
            <a:pPr>
              <a:lnSpc>
                <a:spcPct val="150000"/>
              </a:lnSpc>
            </a:pPr>
            <a:r>
              <a:rPr lang="en-US" altLang="zh-CN" dirty="0"/>
              <a:t/>
            </a:r>
            <a:br>
              <a:rPr lang="en-US" altLang="zh-CN" dirty="0"/>
            </a:br>
            <a:endParaRPr lang="en-US" altLang="zh-CN" sz="2800" dirty="0">
              <a:solidFill>
                <a:srgbClr val="002060"/>
              </a:solidFill>
              <a:latin typeface="Arial" panose="020B0604020202020204" pitchFamily="34" charset="0"/>
              <a:cs typeface="Arial" panose="020B0604020202020204" pitchFamily="34" charset="0"/>
            </a:endParaRPr>
          </a:p>
        </p:txBody>
      </p:sp>
      <p:graphicFrame>
        <p:nvGraphicFramePr>
          <p:cNvPr id="5" name="表格 4">
            <a:extLst>
              <a:ext uri="{FF2B5EF4-FFF2-40B4-BE49-F238E27FC236}">
                <a16:creationId xmlns:a16="http://schemas.microsoft.com/office/drawing/2014/main" xmlns="" id="{C9E5CBDE-3C65-4E16-BA82-BAB4F0C1ECDA}"/>
              </a:ext>
            </a:extLst>
          </p:cNvPr>
          <p:cNvGraphicFramePr>
            <a:graphicFrameLocks noGrp="1"/>
          </p:cNvGraphicFramePr>
          <p:nvPr>
            <p:extLst>
              <p:ext uri="{D42A27DB-BD31-4B8C-83A1-F6EECF244321}">
                <p14:modId xmlns:p14="http://schemas.microsoft.com/office/powerpoint/2010/main" val="1584742690"/>
              </p:ext>
            </p:extLst>
          </p:nvPr>
        </p:nvGraphicFramePr>
        <p:xfrm>
          <a:off x="417689" y="1442155"/>
          <a:ext cx="11509610" cy="4337756"/>
        </p:xfrm>
        <a:graphic>
          <a:graphicData uri="http://schemas.openxmlformats.org/drawingml/2006/table">
            <a:tbl>
              <a:tblPr firstRow="1" bandRow="1">
                <a:tableStyleId>{073A0DAA-6AF3-43AB-8588-CEC1D06C72B9}</a:tableStyleId>
              </a:tblPr>
              <a:tblGrid>
                <a:gridCol w="3747911">
                  <a:extLst>
                    <a:ext uri="{9D8B030D-6E8A-4147-A177-3AD203B41FA5}">
                      <a16:colId xmlns:a16="http://schemas.microsoft.com/office/drawing/2014/main" xmlns="" val="1627908257"/>
                    </a:ext>
                  </a:extLst>
                </a:gridCol>
                <a:gridCol w="7761699">
                  <a:extLst>
                    <a:ext uri="{9D8B030D-6E8A-4147-A177-3AD203B41FA5}">
                      <a16:colId xmlns:a16="http://schemas.microsoft.com/office/drawing/2014/main" xmlns="" val="6747465"/>
                    </a:ext>
                  </a:extLst>
                </a:gridCol>
              </a:tblGrid>
              <a:tr h="824603">
                <a:tc>
                  <a:txBody>
                    <a:bodyPr/>
                    <a:lstStyle/>
                    <a:p>
                      <a:pPr algn="ctr">
                        <a:spcAft>
                          <a:spcPts val="0"/>
                        </a:spcAft>
                      </a:pPr>
                      <a:r>
                        <a:rPr lang="en-US" sz="3200" b="1" kern="0" dirty="0">
                          <a:effectLst/>
                          <a:latin typeface="Arial" panose="020B0604020202020204" pitchFamily="34" charset="0"/>
                          <a:ea typeface="宋体" panose="02010600030101010101" pitchFamily="2" charset="-122"/>
                          <a:cs typeface="Times New Roman" panose="02020603050405020304" pitchFamily="18" charset="0"/>
                        </a:rPr>
                        <a:t>Section</a:t>
                      </a:r>
                      <a:endParaRPr lang="zh-CN" sz="3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3200" b="1" kern="0" dirty="0">
                          <a:effectLst/>
                          <a:latin typeface="Arial" panose="020B0604020202020204" pitchFamily="34" charset="0"/>
                          <a:ea typeface="宋体" panose="02010600030101010101" pitchFamily="2" charset="-122"/>
                          <a:cs typeface="Times New Roman" panose="02020603050405020304" pitchFamily="18" charset="0"/>
                        </a:rPr>
                        <a:t>Purpose</a:t>
                      </a:r>
                      <a:endParaRPr lang="zh-CN" sz="3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xmlns="" val="373957149"/>
                  </a:ext>
                </a:extLst>
              </a:tr>
              <a:tr h="721528">
                <a:tc>
                  <a:txBody>
                    <a:bodyPr/>
                    <a:lstStyle/>
                    <a:p>
                      <a:pPr algn="l">
                        <a:spcAft>
                          <a:spcPts val="0"/>
                        </a:spcAft>
                      </a:pPr>
                      <a:r>
                        <a:rPr lang="en-US" sz="2800" b="1" kern="0" dirty="0">
                          <a:effectLst/>
                          <a:latin typeface="Arial" panose="020B0604020202020204" pitchFamily="34" charset="0"/>
                          <a:ea typeface="宋体" panose="02010600030101010101" pitchFamily="2" charset="-122"/>
                          <a:cs typeface="Times New Roman" panose="02020603050405020304" pitchFamily="18" charset="0"/>
                        </a:rPr>
                        <a:t>References</a:t>
                      </a:r>
                      <a:endParaRPr 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l">
                        <a:spcAft>
                          <a:spcPts val="0"/>
                        </a:spcAft>
                      </a:pPr>
                      <a:r>
                        <a:rPr lang="en-US" sz="2800" kern="0" dirty="0">
                          <a:solidFill>
                            <a:srgbClr val="002060"/>
                          </a:solidFill>
                          <a:effectLst/>
                          <a:latin typeface="Arial" panose="020B0604020202020204" pitchFamily="34" charset="0"/>
                          <a:ea typeface="宋体" panose="02010600030101010101" pitchFamily="2" charset="-122"/>
                          <a:cs typeface="Times New Roman" panose="02020603050405020304" pitchFamily="18" charset="0"/>
                        </a:rPr>
                        <a:t>Ensure previously published work is recognized</a:t>
                      </a:r>
                      <a:endParaRPr lang="zh-CN" sz="2800"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xmlns="" val="909340074"/>
                  </a:ext>
                </a:extLst>
              </a:tr>
              <a:tr h="721528">
                <a:tc>
                  <a:txBody>
                    <a:bodyPr/>
                    <a:lstStyle/>
                    <a:p>
                      <a:pPr algn="l">
                        <a:spcAft>
                          <a:spcPts val="0"/>
                        </a:spcAft>
                      </a:pPr>
                      <a:r>
                        <a:rPr lang="en-US" sz="2800" b="1" kern="0" dirty="0">
                          <a:solidFill>
                            <a:srgbClr val="FF9900"/>
                          </a:solidFill>
                          <a:effectLst/>
                          <a:highlight>
                            <a:srgbClr val="FFFDF7"/>
                          </a:highlight>
                          <a:latin typeface="Arial" panose="020B0604020202020204" pitchFamily="34" charset="0"/>
                          <a:ea typeface="宋体" panose="02010600030101010101" pitchFamily="2" charset="-122"/>
                          <a:cs typeface="Times New Roman" panose="02020603050405020304" pitchFamily="18" charset="0"/>
                        </a:rPr>
                        <a:t>Appendices</a:t>
                      </a:r>
                      <a:endParaRPr lang="zh-CN" sz="2800" b="1" kern="100" dirty="0">
                        <a:solidFill>
                          <a:srgbClr val="FF9900"/>
                        </a:solidFill>
                        <a:effectLst/>
                        <a:highlight>
                          <a:srgbClr val="FFFDF7"/>
                        </a:highligh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l">
                        <a:spcAft>
                          <a:spcPts val="0"/>
                        </a:spcAft>
                      </a:pPr>
                      <a:r>
                        <a:rPr lang="en-US" sz="2800" kern="0" dirty="0">
                          <a:solidFill>
                            <a:srgbClr val="0066FF"/>
                          </a:solidFill>
                          <a:effectLst/>
                          <a:highlight>
                            <a:srgbClr val="FFFDF7"/>
                          </a:highlight>
                          <a:latin typeface="Arial" panose="020B0604020202020204" pitchFamily="34" charset="0"/>
                          <a:ea typeface="宋体" panose="02010600030101010101" pitchFamily="2" charset="-122"/>
                          <a:cs typeface="Times New Roman" panose="02020603050405020304" pitchFamily="18" charset="0"/>
                        </a:rPr>
                        <a:t>Some journals ask for supplemental data</a:t>
                      </a:r>
                      <a:endParaRPr lang="zh-CN" sz="2800" kern="100" dirty="0">
                        <a:solidFill>
                          <a:srgbClr val="0066FF"/>
                        </a:solidFill>
                        <a:effectLst/>
                        <a:highlight>
                          <a:srgbClr val="FFFDF7"/>
                        </a:highligh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xmlns="" val="1983082873"/>
                  </a:ext>
                </a:extLst>
              </a:tr>
              <a:tr h="1443055">
                <a:tc>
                  <a:txBody>
                    <a:bodyPr/>
                    <a:lstStyle/>
                    <a:p>
                      <a:pPr algn="l">
                        <a:spcAft>
                          <a:spcPts val="0"/>
                        </a:spcAft>
                      </a:pPr>
                      <a:r>
                        <a:rPr lang="en-US" sz="2800" b="1" kern="0" dirty="0">
                          <a:solidFill>
                            <a:srgbClr val="FF9900"/>
                          </a:solidFill>
                          <a:effectLst/>
                          <a:highlight>
                            <a:srgbClr val="FFFDF7"/>
                          </a:highlight>
                          <a:latin typeface="Arial" panose="020B0604020202020204" pitchFamily="34" charset="0"/>
                          <a:ea typeface="宋体" panose="02010600030101010101" pitchFamily="2" charset="-122"/>
                          <a:cs typeface="Times New Roman" panose="02020603050405020304" pitchFamily="18" charset="0"/>
                        </a:rPr>
                        <a:t>Acknowledgements</a:t>
                      </a:r>
                      <a:endParaRPr lang="zh-CN" sz="2800" b="1" kern="100" dirty="0">
                        <a:solidFill>
                          <a:srgbClr val="FF9900"/>
                        </a:solidFill>
                        <a:effectLst/>
                        <a:highlight>
                          <a:srgbClr val="FFFDF7"/>
                        </a:highligh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tc>
                  <a:txBody>
                    <a:bodyPr/>
                    <a:lstStyle/>
                    <a:p>
                      <a:pPr algn="l">
                        <a:spcAft>
                          <a:spcPts val="0"/>
                        </a:spcAft>
                      </a:pPr>
                      <a:r>
                        <a:rPr lang="en-US" sz="2800" kern="0" dirty="0">
                          <a:solidFill>
                            <a:srgbClr val="0066FF"/>
                          </a:solidFill>
                          <a:effectLst/>
                          <a:highlight>
                            <a:srgbClr val="FFFDF7"/>
                          </a:highlight>
                          <a:latin typeface="Arial" panose="020B0604020202020204" pitchFamily="34" charset="0"/>
                          <a:ea typeface="宋体" panose="02010600030101010101" pitchFamily="2" charset="-122"/>
                          <a:cs typeface="Times New Roman" panose="02020603050405020304" pitchFamily="18" charset="0"/>
                        </a:rPr>
                        <a:t>Ensure those who helped in the research are recognized</a:t>
                      </a:r>
                      <a:endParaRPr lang="zh-CN" sz="2800" kern="100" dirty="0">
                        <a:solidFill>
                          <a:srgbClr val="0066FF"/>
                        </a:solidFill>
                        <a:effectLst/>
                        <a:highlight>
                          <a:srgbClr val="FFFDF7"/>
                        </a:highligh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xmlns="" val="1051057912"/>
                  </a:ext>
                </a:extLst>
              </a:tr>
              <a:tr h="627042">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xmlns="" val="687851289"/>
                  </a:ext>
                </a:extLst>
              </a:tr>
            </a:tbl>
          </a:graphicData>
        </a:graphic>
      </p:graphicFrame>
    </p:spTree>
    <p:extLst>
      <p:ext uri="{BB962C8B-B14F-4D97-AF65-F5344CB8AC3E}">
        <p14:creationId xmlns:p14="http://schemas.microsoft.com/office/powerpoint/2010/main" val="402891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Office 主题​​">
  <a:themeElements>
    <a:clrScheme name="山东大学配色">
      <a:dk1>
        <a:srgbClr val="9B0D14"/>
      </a:dk1>
      <a:lt1>
        <a:srgbClr val="FFFFFF"/>
      </a:lt1>
      <a:dk2>
        <a:srgbClr val="9B0D14"/>
      </a:dk2>
      <a:lt2>
        <a:srgbClr val="FFFFFF"/>
      </a:lt2>
      <a:accent1>
        <a:srgbClr val="3B3B3B"/>
      </a:accent1>
      <a:accent2>
        <a:srgbClr val="5C5C5C"/>
      </a:accent2>
      <a:accent3>
        <a:srgbClr val="929292"/>
      </a:accent3>
      <a:accent4>
        <a:srgbClr val="E9E9E9"/>
      </a:accent4>
      <a:accent5>
        <a:srgbClr val="E9E9E9"/>
      </a:accent5>
      <a:accent6>
        <a:srgbClr val="FFFFFF"/>
      </a:accent6>
      <a:hlink>
        <a:srgbClr val="FFFFFF"/>
      </a:hlink>
      <a:folHlink>
        <a:srgbClr val="FFFF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山东大学配色">
      <a:dk1>
        <a:srgbClr val="9B0D14"/>
      </a:dk1>
      <a:lt1>
        <a:srgbClr val="FFFFFF"/>
      </a:lt1>
      <a:dk2>
        <a:srgbClr val="9B0D14"/>
      </a:dk2>
      <a:lt2>
        <a:srgbClr val="FFFFFF"/>
      </a:lt2>
      <a:accent1>
        <a:srgbClr val="3B3B3B"/>
      </a:accent1>
      <a:accent2>
        <a:srgbClr val="5C5C5C"/>
      </a:accent2>
      <a:accent3>
        <a:srgbClr val="929292"/>
      </a:accent3>
      <a:accent4>
        <a:srgbClr val="E9E9E9"/>
      </a:accent4>
      <a:accent5>
        <a:srgbClr val="E9E9E9"/>
      </a:accent5>
      <a:accent6>
        <a:srgbClr val="FFFFFF"/>
      </a:accent6>
      <a:hlink>
        <a:srgbClr val="FFFFFF"/>
      </a:hlink>
      <a:folHlink>
        <a:srgbClr val="FFFF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山东大学配色">
    <a:dk1>
      <a:srgbClr val="9B0D14"/>
    </a:dk1>
    <a:lt1>
      <a:srgbClr val="FFFFFF"/>
    </a:lt1>
    <a:dk2>
      <a:srgbClr val="9B0D14"/>
    </a:dk2>
    <a:lt2>
      <a:srgbClr val="FFFFFF"/>
    </a:lt2>
    <a:accent1>
      <a:srgbClr val="3B3B3B"/>
    </a:accent1>
    <a:accent2>
      <a:srgbClr val="5C5C5C"/>
    </a:accent2>
    <a:accent3>
      <a:srgbClr val="929292"/>
    </a:accent3>
    <a:accent4>
      <a:srgbClr val="E9E9E9"/>
    </a:accent4>
    <a:accent5>
      <a:srgbClr val="E9E9E9"/>
    </a:accent5>
    <a:accent6>
      <a:srgbClr val="FFFFFF"/>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otalTime>5391</TotalTime>
  <Words>3013</Words>
  <Application>Microsoft Office PowerPoint</Application>
  <PresentationFormat>宽屏</PresentationFormat>
  <Paragraphs>305</Paragraphs>
  <Slides>47</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47</vt:i4>
      </vt:variant>
    </vt:vector>
  </HeadingPairs>
  <TitlesOfParts>
    <vt:vector size="59" baseType="lpstr">
      <vt:lpstr>Walbaum Display SemiBold</vt:lpstr>
      <vt:lpstr>等线</vt:lpstr>
      <vt:lpstr>等线 Light</vt:lpstr>
      <vt:lpstr>楷体</vt:lpstr>
      <vt:lpstr>宋体</vt:lpstr>
      <vt:lpstr>微软雅黑</vt:lpstr>
      <vt:lpstr>Arial</vt:lpstr>
      <vt:lpstr>Arial Black</vt:lpstr>
      <vt:lpstr>Arial Narrow</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王焕杨</dc:creator>
  <cp:lastModifiedBy>sdu</cp:lastModifiedBy>
  <cp:revision>442</cp:revision>
  <dcterms:created xsi:type="dcterms:W3CDTF">2018-04-09T07:37:00Z</dcterms:created>
  <dcterms:modified xsi:type="dcterms:W3CDTF">2023-04-06T01:38:45Z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62FD0475A1A2447D883DBEBAA57D44EE</vt:lpwstr>
  </property>
  <property fmtid="{D5CDD505-2E9C-101B-9397-08002B2CF9AE}" pid="3" name="KSOProductBuildVer">
    <vt:lpwstr>2052-11.1.0.9192</vt:lpwstr>
  </property>
</Properties>
</file>