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300" r:id="rId2"/>
    <p:sldId id="286" r:id="rId3"/>
    <p:sldId id="315" r:id="rId4"/>
    <p:sldId id="311" r:id="rId5"/>
    <p:sldId id="302" r:id="rId6"/>
    <p:sldId id="304" r:id="rId7"/>
    <p:sldId id="305" r:id="rId8"/>
    <p:sldId id="312" r:id="rId9"/>
    <p:sldId id="316" r:id="rId10"/>
    <p:sldId id="313" r:id="rId11"/>
    <p:sldId id="307" r:id="rId12"/>
    <p:sldId id="309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4650"/>
  </p:normalViewPr>
  <p:slideViewPr>
    <p:cSldViewPr snapToGrid="0" snapToObjects="1">
      <p:cViewPr varScale="1">
        <p:scale>
          <a:sx n="114" d="100"/>
          <a:sy n="114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B9664-F6D4-F847-B66E-A30004EF5EF2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56AE5-3949-8C46-84FC-A6E2E7C0A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56AE5-3949-8C46-84FC-A6E2E7C0A4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3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56AE5-3949-8C46-84FC-A6E2E7C0A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256AE5-3949-8C46-84FC-A6E2E7C0A4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0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D6680-CE2F-2C43-9FDB-1F97D2D6E5F9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28EA-DEC4-804A-9D79-526DD022F62F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18EDB-341C-5C4A-A1B3-26B7855E8730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87CF-1A14-A647-B679-C951C72179BF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07C3-2910-A245-AB4D-6E7F75920F59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2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793E-C1FB-7244-9DA7-6D7FA81A7BB4}" type="datetime1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F38E-E5DC-2441-8D1A-48CC72BD6DD2}" type="datetime1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6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35C2-19A0-4A42-9F68-9DA803D0034F}" type="datetime1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7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721C-5FE5-6246-A9B8-4CB6BD611E09}" type="datetime1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3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C58B3-1414-4C43-BEA1-A4356D3F0700}" type="datetime1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1FA3-4543-4342-8AD1-FB44BBD08658}" type="datetime1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AD5C-D346-9E4A-B5A9-D6A0B8E546C3}" type="datetime1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70C8F-CCEF-C54D-8F11-2B3E0B546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VCZg0kaeLP0SJgBuLDPmvg?pwd=7bc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A906D5E-17DC-D3A5-2989-C90B7AC8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8578"/>
            <a:ext cx="6718738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latin typeface="+mn-lt"/>
                <a:ea typeface="+mn-ea"/>
                <a:cs typeface="+mn-cs"/>
              </a:rPr>
              <a:t>附录 </a:t>
            </a:r>
            <a:r>
              <a:rPr lang="en-US" altLang="zh-CN" b="1" dirty="0">
                <a:latin typeface="+mn-lt"/>
                <a:ea typeface="+mn-ea"/>
                <a:cs typeface="+mn-cs"/>
              </a:rPr>
              <a:t>3</a:t>
            </a:r>
            <a:r>
              <a:rPr lang="zh-CN" altLang="en-US" b="1" dirty="0">
                <a:latin typeface="+mn-lt"/>
                <a:ea typeface="+mn-ea"/>
                <a:cs typeface="+mn-cs"/>
              </a:rPr>
              <a:t> </a:t>
            </a:r>
            <a:endParaRPr lang="en-US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BE814B-0565-A85F-A397-CAAEE2D5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0466"/>
            <a:ext cx="10515600" cy="977720"/>
          </a:xfrm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/>
              <a:t>物质波实验</a:t>
            </a:r>
            <a:endParaRPr lang="en-US" sz="6000" b="1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D7B7C660-334C-B174-2F1E-85A4D7D2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CA1D9-D463-465F-6F4B-EEA40B434117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0CE9-9AE5-CA89-D919-44C4E7D3DCE7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第三部分</a:t>
            </a:r>
            <a:r>
              <a:rPr lang="zh-CN" altLang="en-US" sz="3200" b="1" dirty="0"/>
              <a:t>：</a:t>
            </a:r>
            <a:r>
              <a:rPr lang="en-US" sz="3200" b="1" dirty="0" err="1"/>
              <a:t>物质波</a:t>
            </a: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9A629B-E575-4E46-A528-B17D5EA5DD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16846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A0A3849-3B99-9C65-07D6-91E2E5FA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E543D5-8E0F-96B1-8FD9-B902EEF9ACAA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A3E2F-9D3D-FE90-1952-9AFCAC76AA60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实验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3.2</a:t>
            </a:r>
            <a:r>
              <a:rPr lang="zh-CN" altLang="en-US" sz="3200" b="1" dirty="0"/>
              <a:t>：</a:t>
            </a:r>
            <a:r>
              <a:rPr lang="en-US" sz="3200" b="1" dirty="0" err="1"/>
              <a:t>量子隧道效应仿真实验</a:t>
            </a:r>
            <a:endParaRPr lang="en-US" sz="3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8FB9F-C0DA-B5DF-4E96-E8545A75E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FCE0CA-2427-E174-58CC-70E48793CB90}"/>
              </a:ext>
            </a:extLst>
          </p:cNvPr>
          <p:cNvSpPr txBox="1"/>
          <p:nvPr/>
        </p:nvSpPr>
        <p:spPr>
          <a:xfrm>
            <a:off x="321065" y="86193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800" b="1" dirty="0"/>
              <a:t>实验要求</a:t>
            </a:r>
            <a:endParaRPr lang="en-US" sz="2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B3244-1BA9-0700-640A-A9844D119E06}"/>
              </a:ext>
            </a:extLst>
          </p:cNvPr>
          <p:cNvSpPr txBox="1"/>
          <p:nvPr/>
        </p:nvSpPr>
        <p:spPr>
          <a:xfrm>
            <a:off x="1049388" y="1867442"/>
            <a:ext cx="716768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通过势垒模型量子隧道效应的仿真，深入理解：</a:t>
            </a:r>
            <a:endParaRPr lang="en-US" altLang="zh-C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E518A-C00A-6183-B61D-0D2C7CCF981D}"/>
              </a:ext>
            </a:extLst>
          </p:cNvPr>
          <p:cNvSpPr txBox="1"/>
          <p:nvPr/>
        </p:nvSpPr>
        <p:spPr>
          <a:xfrm>
            <a:off x="1304667" y="3025677"/>
            <a:ext cx="601053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zh-CN" altLang="en-US" sz="2400" dirty="0"/>
              <a:t>量子隧道效应的基本特征；</a:t>
            </a:r>
            <a:endParaRPr lang="en-US" altLang="zh-C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626F40-45CC-6858-1903-86AC928AF9B0}"/>
              </a:ext>
            </a:extLst>
          </p:cNvPr>
          <p:cNvSpPr txBox="1"/>
          <p:nvPr/>
        </p:nvSpPr>
        <p:spPr>
          <a:xfrm>
            <a:off x="1304667" y="4111896"/>
            <a:ext cx="703644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zh-CN" altLang="en-US" sz="2400" dirty="0"/>
              <a:t>影响量子隧道效应的主要因素。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5148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318036E-DB7E-72F0-128C-BAF6C7E1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B7BFEB-6752-9133-6BAB-EA8830F2F392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31B5E-2547-D298-E824-95C43A56F2F5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实验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3.2</a:t>
            </a:r>
            <a:r>
              <a:rPr lang="zh-CN" altLang="en-US" sz="3200" b="1" dirty="0"/>
              <a:t>：</a:t>
            </a:r>
            <a:r>
              <a:rPr lang="en-US" sz="3200" b="1" dirty="0" err="1"/>
              <a:t>量子隧道效应仿真实验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E9AF2-34B8-814D-3766-A442891F9F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33F232-D61C-D5AA-7D4F-23507CB17BD8}"/>
              </a:ext>
            </a:extLst>
          </p:cNvPr>
          <p:cNvSpPr txBox="1"/>
          <p:nvPr/>
        </p:nvSpPr>
        <p:spPr>
          <a:xfrm>
            <a:off x="321065" y="86193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800" b="1" dirty="0"/>
              <a:t>实验内容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C645EF-A3F2-77BB-948B-BDBDC3F72979}"/>
                  </a:ext>
                </a:extLst>
              </p:cNvPr>
              <p:cNvSpPr txBox="1"/>
              <p:nvPr/>
            </p:nvSpPr>
            <p:spPr>
              <a:xfrm>
                <a:off x="1049388" y="2802094"/>
                <a:ext cx="6912583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indent="-342900">
                  <a:buFont typeface="Wingdings" charset="2"/>
                  <a:buChar char="v"/>
                </a:pPr>
                <a:r>
                  <a:rPr lang="zh-CN" altLang="en-US" sz="2400" dirty="0"/>
                  <a:t>推导入射电子能量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 时的透射系数公式；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C645EF-A3F2-77BB-948B-BDBDC3F72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88" y="2802094"/>
                <a:ext cx="6912583" cy="461665"/>
              </a:xfrm>
              <a:prstGeom prst="rect">
                <a:avLst/>
              </a:prstGeom>
              <a:blipFill>
                <a:blip r:embed="rId3"/>
                <a:stretch>
                  <a:fillRect l="-1101" t="-10811" b="-2702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3D4DC3-C978-93E4-999E-83920814CE5C}"/>
                  </a:ext>
                </a:extLst>
              </p:cNvPr>
              <p:cNvSpPr txBox="1"/>
              <p:nvPr/>
            </p:nvSpPr>
            <p:spPr>
              <a:xfrm>
                <a:off x="1049387" y="3516341"/>
                <a:ext cx="7726622" cy="12003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indent="-342900">
                  <a:buFont typeface="Wingdings" charset="2"/>
                  <a:buChar char="v"/>
                </a:pPr>
                <a:r>
                  <a:rPr lang="zh-CN" altLang="en-US" sz="2400" dirty="0"/>
                  <a:t>基于上述公式，编程并</a:t>
                </a:r>
                <a:r>
                  <a:rPr lang="zh-CN" altLang="en-CN" sz="2400" dirty="0"/>
                  <a:t>计算</a:t>
                </a:r>
                <a:r>
                  <a:rPr lang="zh-CN" altLang="en-US" sz="2400" dirty="0"/>
                  <a:t>不同能量电子（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 ）在某一确定势垒高度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 时透射系数随势垒宽度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的变化关系，并画图表示；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3D4DC3-C978-93E4-999E-83920814C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87" y="3516341"/>
                <a:ext cx="7726622" cy="1200329"/>
              </a:xfrm>
              <a:prstGeom prst="rect">
                <a:avLst/>
              </a:prstGeom>
              <a:blipFill>
                <a:blip r:embed="rId4"/>
                <a:stretch>
                  <a:fillRect l="-984" t="-3125" r="-820" b="-104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D97481-74AC-8C8F-1957-D4E490D77FE4}"/>
              </a:ext>
            </a:extLst>
          </p:cNvPr>
          <p:cNvSpPr txBox="1"/>
          <p:nvPr/>
        </p:nvSpPr>
        <p:spPr>
          <a:xfrm>
            <a:off x="1049388" y="1867442"/>
            <a:ext cx="97226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以一维方势垒模型（如图所示）为例，开展如下仿真实验内容：</a:t>
            </a:r>
            <a:endParaRPr lang="en-US" altLang="zh-CN" sz="2400" dirty="0"/>
          </a:p>
        </p:txBody>
      </p:sp>
      <p:pic>
        <p:nvPicPr>
          <p:cNvPr id="3" name="Picture 29">
            <a:extLst>
              <a:ext uri="{FF2B5EF4-FFF2-40B4-BE49-F238E27FC236}">
                <a16:creationId xmlns:a16="http://schemas.microsoft.com/office/drawing/2014/main" id="{C1D2B739-375B-DBF9-8BAD-750F94874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6460" y="2624833"/>
            <a:ext cx="1896152" cy="204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893C48-B606-25E1-1C33-18616F5B3986}"/>
              </a:ext>
            </a:extLst>
          </p:cNvPr>
          <p:cNvSpPr txBox="1"/>
          <p:nvPr/>
        </p:nvSpPr>
        <p:spPr>
          <a:xfrm>
            <a:off x="1049387" y="4969252"/>
            <a:ext cx="985650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撰写电子版仿真实验报告一份。格式不限，至少包含如下三部分：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</a:t>
            </a:r>
            <a:r>
              <a:rPr lang="en-US" altLang="zh-CN" sz="2400" dirty="0"/>
              <a:t>	</a:t>
            </a:r>
            <a:r>
              <a:rPr lang="zh-CN" altLang="en-US" sz="2400" dirty="0"/>
              <a:t>详细公式推导；</a:t>
            </a:r>
            <a:endParaRPr lang="en-US" altLang="zh-CN" sz="2400" dirty="0"/>
          </a:p>
          <a:p>
            <a:r>
              <a:rPr lang="zh-CN" altLang="en-US" sz="2400" dirty="0">
                <a:sym typeface="Wingdings" pitchFamily="2" charset="2"/>
              </a:rPr>
              <a:t>（</a:t>
            </a:r>
            <a:r>
              <a:rPr lang="en-US" altLang="zh-CN" sz="2400" dirty="0">
                <a:sym typeface="Wingdings" pitchFamily="2" charset="2"/>
              </a:rPr>
              <a:t>ii</a:t>
            </a:r>
            <a:r>
              <a:rPr lang="zh-CN" altLang="en-US" sz="2400" dirty="0">
                <a:sym typeface="Wingdings" pitchFamily="2" charset="2"/>
              </a:rPr>
              <a:t>）</a:t>
            </a:r>
            <a:r>
              <a:rPr lang="en-US" altLang="zh-CN" sz="2400" dirty="0">
                <a:sym typeface="Wingdings" pitchFamily="2" charset="2"/>
              </a:rPr>
              <a:t>	</a:t>
            </a:r>
            <a:r>
              <a:rPr lang="zh-CN" altLang="en-US" sz="2400" dirty="0"/>
              <a:t>详细实验步骤；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iii</a:t>
            </a:r>
            <a:r>
              <a:rPr lang="zh-CN" altLang="en-US" sz="2400" dirty="0"/>
              <a:t>）</a:t>
            </a:r>
            <a:r>
              <a:rPr lang="en-US" altLang="zh-CN" sz="2400" dirty="0"/>
              <a:t>	</a:t>
            </a:r>
            <a:r>
              <a:rPr lang="zh-CN" altLang="en-US" sz="2400" dirty="0"/>
              <a:t>实验结果与分析。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1905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4B29EEA-70C1-0308-E227-F3C210E1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DE837-C5C1-B19C-17B1-D854D376A095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B2E4D-6D1B-148D-C734-EDCB98CC06C6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实验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3.2</a:t>
            </a:r>
            <a:r>
              <a:rPr lang="zh-CN" altLang="en-US" sz="3200" b="1" dirty="0"/>
              <a:t>：</a:t>
            </a:r>
            <a:r>
              <a:rPr lang="en-US" sz="3200" b="1" dirty="0" err="1"/>
              <a:t>量子隧道效应仿真实验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F5C49-0B8E-202C-9348-E1B8AC2008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41D8C9-FF6E-D573-6298-08D057CD8CE4}"/>
              </a:ext>
            </a:extLst>
          </p:cNvPr>
          <p:cNvSpPr txBox="1"/>
          <p:nvPr/>
        </p:nvSpPr>
        <p:spPr>
          <a:xfrm>
            <a:off x="321065" y="86193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800" b="1" dirty="0"/>
              <a:t>实验方法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FFA1B-68E0-C37C-64BE-0B9E28645831}"/>
              </a:ext>
            </a:extLst>
          </p:cNvPr>
          <p:cNvSpPr txBox="1"/>
          <p:nvPr/>
        </p:nvSpPr>
        <p:spPr>
          <a:xfrm>
            <a:off x="1049388" y="2817156"/>
            <a:ext cx="560789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实验步骤（参考）：</a:t>
            </a:r>
            <a:endParaRPr lang="en-US" altLang="zh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71F2F-86DA-3720-94D8-326CDCFD1E1C}"/>
              </a:ext>
            </a:extLst>
          </p:cNvPr>
          <p:cNvSpPr txBox="1"/>
          <p:nvPr/>
        </p:nvSpPr>
        <p:spPr>
          <a:xfrm>
            <a:off x="1960070" y="3650231"/>
            <a:ext cx="904618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构建一维方势垒模型，并利用</a:t>
            </a:r>
            <a:r>
              <a:rPr lang="en-US" altLang="zh-CN" sz="2400" dirty="0"/>
              <a:t>11.1.2</a:t>
            </a:r>
            <a:r>
              <a:rPr lang="zh-CN" altLang="en-US" sz="2400" dirty="0"/>
              <a:t>节学习的方法进行公式推导；</a:t>
            </a: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70460-6762-467F-26AB-A800E02AF419}"/>
              </a:ext>
            </a:extLst>
          </p:cNvPr>
          <p:cNvSpPr txBox="1"/>
          <p:nvPr/>
        </p:nvSpPr>
        <p:spPr>
          <a:xfrm>
            <a:off x="1960071" y="4158125"/>
            <a:ext cx="6146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zh-CN" altLang="en-CN" sz="2400" dirty="0"/>
              <a:t>通过</a:t>
            </a:r>
            <a:r>
              <a:rPr lang="zh-CN" altLang="en-US" sz="2400" dirty="0"/>
              <a:t>编程语言将透射系数公式代码化；</a:t>
            </a:r>
            <a:endParaRPr lang="en-US" altLang="zh-C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8E497-9849-610D-C2B1-7EDFD24531E5}"/>
              </a:ext>
            </a:extLst>
          </p:cNvPr>
          <p:cNvSpPr txBox="1"/>
          <p:nvPr/>
        </p:nvSpPr>
        <p:spPr>
          <a:xfrm>
            <a:off x="1960072" y="4667021"/>
            <a:ext cx="38831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 计算透射系数；</a:t>
            </a:r>
            <a:endParaRPr lang="en-US" altLang="zh-C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5021AA-64C2-CC47-2683-3A3382E279C5}"/>
              </a:ext>
            </a:extLst>
          </p:cNvPr>
          <p:cNvSpPr txBox="1"/>
          <p:nvPr/>
        </p:nvSpPr>
        <p:spPr>
          <a:xfrm>
            <a:off x="1960071" y="5181560"/>
            <a:ext cx="402813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 进行数据处理并绘图。</a:t>
            </a:r>
            <a:endParaRPr lang="en-US" altLang="zh-C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0D1DB-81C4-B196-5983-79E4E6799C15}"/>
              </a:ext>
            </a:extLst>
          </p:cNvPr>
          <p:cNvSpPr txBox="1"/>
          <p:nvPr/>
        </p:nvSpPr>
        <p:spPr>
          <a:xfrm>
            <a:off x="1049388" y="1867442"/>
            <a:ext cx="102133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编程语言：</a:t>
            </a:r>
            <a:r>
              <a:rPr lang="en-US" altLang="zh-CN" sz="2400" dirty="0"/>
              <a:t>MATLAB</a:t>
            </a:r>
            <a:r>
              <a:rPr lang="zh-CN" altLang="en-US" sz="2400" dirty="0"/>
              <a:t>（或</a:t>
            </a:r>
            <a:r>
              <a:rPr lang="en-US" altLang="zh-CN" sz="2400" dirty="0"/>
              <a:t>Python</a:t>
            </a:r>
            <a:r>
              <a:rPr lang="zh-CN" altLang="en-US" sz="2400" dirty="0"/>
              <a:t>等适合科学计算的编程语言）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5244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02ABDBC-D394-5ACA-2A91-11B19FC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A24982-4091-6B4A-F766-2DC201208B54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E4BB2-DAE9-A072-9E49-A66C53AC986F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实验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3.2</a:t>
            </a:r>
            <a:r>
              <a:rPr lang="zh-CN" altLang="en-US" sz="3200" b="1" dirty="0"/>
              <a:t>：</a:t>
            </a:r>
            <a:r>
              <a:rPr lang="en-US" sz="3200" b="1" dirty="0" err="1"/>
              <a:t>量子隧道效应仿真实验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70B6BA-4BC1-5D2C-CEFE-D250584C77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0FCEC-8BEF-A6CB-09A1-A396547AB227}"/>
              </a:ext>
            </a:extLst>
          </p:cNvPr>
          <p:cNvSpPr txBox="1"/>
          <p:nvPr/>
        </p:nvSpPr>
        <p:spPr>
          <a:xfrm>
            <a:off x="321065" y="861930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800" b="1" dirty="0"/>
              <a:t>实验参考结果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524B48-4ECA-8701-CD50-F5804117B855}"/>
                  </a:ext>
                </a:extLst>
              </p:cNvPr>
              <p:cNvSpPr txBox="1"/>
              <p:nvPr/>
            </p:nvSpPr>
            <p:spPr>
              <a:xfrm>
                <a:off x="1049387" y="1682776"/>
                <a:ext cx="10904719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342900" indent="-342900">
                  <a:buFont typeface="Wingdings" charset="2"/>
                  <a:buChar char="v"/>
                </a:pPr>
                <a:r>
                  <a:rPr lang="zh-CN" altLang="en-US" sz="2400" dirty="0"/>
                  <a:t>势垒高度为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eV</a:t>
                </a:r>
                <a:r>
                  <a:rPr lang="zh-CN" altLang="en-US" sz="2400" dirty="0"/>
                  <a:t> 时，入射能量分别为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0.5,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1,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1.5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eV</a:t>
                </a:r>
                <a:r>
                  <a:rPr lang="zh-CN" altLang="en-US" sz="2400" dirty="0"/>
                  <a:t> 的电子透射系数随势垒宽度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/>
                  <a:t> 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0~1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nm</a:t>
                </a:r>
                <a:r>
                  <a:rPr lang="zh-CN" altLang="en-US" sz="2400" dirty="0"/>
                  <a:t> 范围内的变化关系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B524B48-4ECA-8701-CD50-F5804117B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87" y="1682776"/>
                <a:ext cx="10904719" cy="830997"/>
              </a:xfrm>
              <a:prstGeom prst="rect">
                <a:avLst/>
              </a:prstGeom>
              <a:blipFill>
                <a:blip r:embed="rId3"/>
                <a:stretch>
                  <a:fillRect l="-698" t="-4545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9">
            <a:extLst>
              <a:ext uri="{FF2B5EF4-FFF2-40B4-BE49-F238E27FC236}">
                <a16:creationId xmlns:a16="http://schemas.microsoft.com/office/drawing/2014/main" id="{FD0256E2-D117-A7F4-DF48-65B128DF4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29" y="2741555"/>
            <a:ext cx="3331953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2B5E0A-9DE6-09B6-41BE-B27E38E6D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218" y="2741555"/>
            <a:ext cx="480916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073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400" b="1" dirty="0">
                <a:latin typeface="+mn-ea"/>
                <a:ea typeface="+mn-ea"/>
              </a:rPr>
              <a:t>目录</a:t>
            </a:r>
            <a:endParaRPr lang="en-US" sz="5400" b="1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010"/>
            <a:ext cx="10515600" cy="388433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实验</a:t>
            </a:r>
            <a:r>
              <a:rPr lang="en-US" altLang="zh-CN" b="1" dirty="0"/>
              <a:t>3.1</a:t>
            </a:r>
            <a:r>
              <a:rPr lang="en-US" altLang="zh-CN" dirty="0"/>
              <a:t>	</a:t>
            </a:r>
            <a:r>
              <a:rPr lang="zh-CN" altLang="en-US" dirty="0"/>
              <a:t>电子波函数仿真实验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/>
              <a:t>实验</a:t>
            </a:r>
            <a:r>
              <a:rPr lang="en-US" altLang="zh-CN" b="1" dirty="0"/>
              <a:t>3.2</a:t>
            </a:r>
            <a:r>
              <a:rPr lang="en-US" altLang="zh-CN" dirty="0"/>
              <a:t>	</a:t>
            </a:r>
            <a:r>
              <a:rPr lang="zh-CN" altLang="en-US" dirty="0"/>
              <a:t>量子隧道效应仿真实验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AD4F59-FC82-49DA-E45D-35C3EC47A87B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D53EA-D081-815D-46AD-B15380297A47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附录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：</a:t>
            </a:r>
            <a:r>
              <a:rPr lang="en-US" sz="3200" b="1" dirty="0"/>
              <a:t>物质波实验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AE214-D744-77A7-D6B9-D597155AA1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6854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073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400" b="1" dirty="0">
                <a:latin typeface="+mn-ea"/>
                <a:ea typeface="+mn-ea"/>
              </a:rPr>
              <a:t>目录</a:t>
            </a:r>
            <a:endParaRPr lang="en-US" sz="5400" b="1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010"/>
            <a:ext cx="10515600" cy="388433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/>
              <a:t>实验</a:t>
            </a:r>
            <a:r>
              <a:rPr lang="en-US" altLang="zh-CN" b="1" dirty="0"/>
              <a:t>3.1</a:t>
            </a:r>
            <a:r>
              <a:rPr lang="en-US" altLang="zh-CN" dirty="0"/>
              <a:t>	</a:t>
            </a:r>
            <a:r>
              <a:rPr lang="zh-CN" altLang="en-US" dirty="0"/>
              <a:t>电子波函数仿真实验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实验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3.2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量子隧道效应仿真实验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AD4F59-FC82-49DA-E45D-35C3EC47A87B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D53EA-D081-815D-46AD-B15380297A47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附录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：</a:t>
            </a:r>
            <a:r>
              <a:rPr lang="en-US" sz="3200" b="1" dirty="0"/>
              <a:t>物质波实验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AE214-D744-77A7-D6B9-D597155AA1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8110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539CD2F-175E-1BB9-CFD0-7FB5AF5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A9BC7-A382-8D1A-EBC4-4879DEB56746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3F8D6-6C4C-014E-DD99-ED485C131DAA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实验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3.1</a:t>
            </a:r>
            <a:r>
              <a:rPr lang="zh-CN" altLang="en-US" sz="3200" b="1" dirty="0"/>
              <a:t>：</a:t>
            </a:r>
            <a:r>
              <a:rPr lang="en-US" sz="3200" b="1" dirty="0" err="1"/>
              <a:t>电子波函数仿真实验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5FE86-325B-A0B4-8E81-10F4D105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9CAACD-5B5F-21A7-F8D2-CEE585C6586D}"/>
              </a:ext>
            </a:extLst>
          </p:cNvPr>
          <p:cNvSpPr txBox="1"/>
          <p:nvPr/>
        </p:nvSpPr>
        <p:spPr>
          <a:xfrm>
            <a:off x="321065" y="86193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800" b="1" dirty="0"/>
              <a:t>实验要求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1D079-2258-879D-47F2-BA1ACCDC3EE5}"/>
              </a:ext>
            </a:extLst>
          </p:cNvPr>
          <p:cNvSpPr txBox="1"/>
          <p:nvPr/>
        </p:nvSpPr>
        <p:spPr>
          <a:xfrm>
            <a:off x="1049388" y="1867442"/>
            <a:ext cx="97226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通过计算单个分子（例如苯分子）的基态电子结构性质，深入理解：</a:t>
            </a: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4379E-E245-D652-B02E-DC6D502C3A85}"/>
              </a:ext>
            </a:extLst>
          </p:cNvPr>
          <p:cNvSpPr txBox="1"/>
          <p:nvPr/>
        </p:nvSpPr>
        <p:spPr>
          <a:xfrm>
            <a:off x="1304667" y="3167939"/>
            <a:ext cx="768321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zh-CN" altLang="en-US" sz="2400" dirty="0"/>
              <a:t>分子系统中电子（物质波）能量的量子化及其成因；</a:t>
            </a:r>
            <a:endParaRPr lang="en-US" altLang="zh-C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8E4EF-498A-B425-981F-66B580C39BC1}"/>
              </a:ext>
            </a:extLst>
          </p:cNvPr>
          <p:cNvSpPr txBox="1"/>
          <p:nvPr/>
        </p:nvSpPr>
        <p:spPr>
          <a:xfrm>
            <a:off x="1304667" y="4111896"/>
            <a:ext cx="78950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zh-CN" altLang="en-US" sz="2400" dirty="0"/>
              <a:t>分子系统中电子（物质波）波函数空间分布及其特点。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73952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E6116A4-299C-F68E-AD18-0AE16CF0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03C97-2353-C06D-A007-11DD57802E50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0CB66-332E-112D-1E6D-82187459FE7B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实验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3.1</a:t>
            </a:r>
            <a:r>
              <a:rPr lang="zh-CN" altLang="en-US" sz="3200" b="1" dirty="0"/>
              <a:t>：</a:t>
            </a:r>
            <a:r>
              <a:rPr lang="en-US" sz="3200" b="1" dirty="0" err="1"/>
              <a:t>电子波函数仿真实验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E5FD4-4992-0EEE-1897-F6F73D7638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C21BF2-6F34-17A5-5F0C-85D1CBF7CAD1}"/>
              </a:ext>
            </a:extLst>
          </p:cNvPr>
          <p:cNvSpPr txBox="1"/>
          <p:nvPr/>
        </p:nvSpPr>
        <p:spPr>
          <a:xfrm>
            <a:off x="321065" y="86193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800" b="1" dirty="0"/>
              <a:t>实验内容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88FB2-810B-D429-DC8F-DF240E7F6F78}"/>
              </a:ext>
            </a:extLst>
          </p:cNvPr>
          <p:cNvSpPr txBox="1"/>
          <p:nvPr/>
        </p:nvSpPr>
        <p:spPr>
          <a:xfrm>
            <a:off x="1049388" y="2859597"/>
            <a:ext cx="1078205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计算单个苯分子最高占据分子轨道（</a:t>
            </a:r>
            <a:r>
              <a:rPr lang="en-US" altLang="zh-CN" sz="2400" dirty="0"/>
              <a:t>HOMO</a:t>
            </a:r>
            <a:r>
              <a:rPr lang="zh-CN" altLang="en-US" sz="2400" dirty="0"/>
              <a:t>）和最低未占据分子轨道（</a:t>
            </a:r>
            <a:r>
              <a:rPr lang="en-US" altLang="zh-CN" sz="2400" dirty="0"/>
              <a:t>LUMO</a:t>
            </a:r>
            <a:r>
              <a:rPr lang="zh-CN" altLang="en-US" sz="2400" dirty="0"/>
              <a:t>）的轨道能量；</a:t>
            </a:r>
            <a:endParaRPr lang="en-US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0CE84-A8B5-BD35-6F8D-FA7CB833F848}"/>
              </a:ext>
            </a:extLst>
          </p:cNvPr>
          <p:cNvSpPr txBox="1"/>
          <p:nvPr/>
        </p:nvSpPr>
        <p:spPr>
          <a:xfrm>
            <a:off x="1049388" y="4043271"/>
            <a:ext cx="832651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画出苯分子</a:t>
            </a:r>
            <a:r>
              <a:rPr lang="en-US" altLang="zh-CN" sz="2400" dirty="0"/>
              <a:t>HOMO</a:t>
            </a:r>
            <a:r>
              <a:rPr lang="zh-CN" altLang="en-US" sz="2400" dirty="0"/>
              <a:t>和</a:t>
            </a:r>
            <a:r>
              <a:rPr lang="en-US" altLang="zh-CN" sz="2400" dirty="0"/>
              <a:t>LUMO</a:t>
            </a:r>
            <a:r>
              <a:rPr lang="zh-CN" altLang="en-US" sz="2400" dirty="0"/>
              <a:t>轨道的电子波函数空间分布；</a:t>
            </a:r>
            <a:endParaRPr lang="en-US" altLang="zh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37D45-90C7-F123-730F-E48D0AF78AC1}"/>
              </a:ext>
            </a:extLst>
          </p:cNvPr>
          <p:cNvSpPr txBox="1"/>
          <p:nvPr/>
        </p:nvSpPr>
        <p:spPr>
          <a:xfrm>
            <a:off x="1049387" y="4857614"/>
            <a:ext cx="1030441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撰写电子版仿真实验报告一份。格式不限，至少包含如下两部分：</a:t>
            </a:r>
            <a:endParaRPr lang="en-US" altLang="zh-CN" sz="2400" dirty="0"/>
          </a:p>
          <a:p>
            <a:r>
              <a:rPr lang="zh-CN" altLang="en-US" sz="2400" dirty="0">
                <a:sym typeface="Wingdings" pitchFamily="2" charset="2"/>
              </a:rPr>
              <a:t>（</a:t>
            </a:r>
            <a:r>
              <a:rPr lang="en-US" altLang="zh-CN" sz="2400" dirty="0" err="1">
                <a:sym typeface="Wingdings" pitchFamily="2" charset="2"/>
              </a:rPr>
              <a:t>i</a:t>
            </a:r>
            <a:r>
              <a:rPr lang="zh-CN" altLang="en-US" sz="2400" dirty="0">
                <a:sym typeface="Wingdings" pitchFamily="2" charset="2"/>
              </a:rPr>
              <a:t>）</a:t>
            </a:r>
            <a:r>
              <a:rPr lang="en-US" altLang="zh-CN" sz="2400" dirty="0">
                <a:sym typeface="Wingdings" pitchFamily="2" charset="2"/>
              </a:rPr>
              <a:t>	</a:t>
            </a:r>
            <a:r>
              <a:rPr lang="zh-CN" altLang="en-US" sz="2400" dirty="0"/>
              <a:t>详细实验步骤；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ii</a:t>
            </a:r>
            <a:r>
              <a:rPr lang="zh-CN" altLang="en-US" sz="2400" dirty="0"/>
              <a:t>）</a:t>
            </a:r>
            <a:r>
              <a:rPr lang="en-US" altLang="zh-CN" sz="2400" dirty="0"/>
              <a:t>	</a:t>
            </a:r>
            <a:r>
              <a:rPr lang="zh-CN" altLang="en-US" sz="2400" dirty="0"/>
              <a:t>实验结果与分析。</a:t>
            </a: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BD804-A078-FE6C-E891-E8502F503697}"/>
              </a:ext>
            </a:extLst>
          </p:cNvPr>
          <p:cNvSpPr txBox="1"/>
          <p:nvPr/>
        </p:nvSpPr>
        <p:spPr>
          <a:xfrm>
            <a:off x="1049388" y="1867442"/>
            <a:ext cx="97226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/>
              <a:t>以苯分子为例（亦可选取其他分子），开展如下仿真实验内容：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7091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195B76B-01D8-C9A6-55B2-11373373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FA08F-845F-33CA-6F18-DAFB0F3ECB4E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69904-9D37-66CC-29D9-D9F949C3E913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实验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3.1</a:t>
            </a:r>
            <a:r>
              <a:rPr lang="zh-CN" altLang="en-US" sz="3200" b="1" dirty="0"/>
              <a:t>：</a:t>
            </a:r>
            <a:r>
              <a:rPr lang="en-US" sz="3200" b="1" dirty="0" err="1"/>
              <a:t>电子波函数仿真实验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07E96-E227-04CE-8B8F-5E28ACA853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B44FDD-155E-EF91-A37B-05A56CEC618D}"/>
              </a:ext>
            </a:extLst>
          </p:cNvPr>
          <p:cNvSpPr txBox="1"/>
          <p:nvPr/>
        </p:nvSpPr>
        <p:spPr>
          <a:xfrm>
            <a:off x="321065" y="861930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800" b="1" dirty="0"/>
              <a:t>实验方法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E082E-5DBF-0AFC-FE26-54D74B5F0A6B}"/>
              </a:ext>
            </a:extLst>
          </p:cNvPr>
          <p:cNvSpPr txBox="1"/>
          <p:nvPr/>
        </p:nvSpPr>
        <p:spPr>
          <a:xfrm>
            <a:off x="1049388" y="3659546"/>
            <a:ext cx="408017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实验步骤（参考）：</a:t>
            </a:r>
            <a:endParaRPr lang="en-US" altLang="zh-C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3A5B1-227A-0839-2256-2ACA90DEBE89}"/>
              </a:ext>
            </a:extLst>
          </p:cNvPr>
          <p:cNvSpPr txBox="1"/>
          <p:nvPr/>
        </p:nvSpPr>
        <p:spPr>
          <a:xfrm>
            <a:off x="1960070" y="4242359"/>
            <a:ext cx="64033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使用</a:t>
            </a:r>
            <a:r>
              <a:rPr lang="en-US" altLang="zh-CN" sz="2400" dirty="0"/>
              <a:t>GaussView</a:t>
            </a:r>
            <a:r>
              <a:rPr lang="zh-CN" altLang="en-US" sz="2400" dirty="0"/>
              <a:t>软件构建苯分子结构；</a:t>
            </a:r>
            <a:endParaRPr lang="en-US" altLang="zh-C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72788-5F15-0D2B-2742-B2021915CFEA}"/>
              </a:ext>
            </a:extLst>
          </p:cNvPr>
          <p:cNvSpPr txBox="1"/>
          <p:nvPr/>
        </p:nvSpPr>
        <p:spPr>
          <a:xfrm>
            <a:off x="1960071" y="4794255"/>
            <a:ext cx="64033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 设置苯分子单点能计算文件；</a:t>
            </a:r>
            <a:endParaRPr lang="en-US" altLang="zh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822C9-4307-BBF0-59FF-9DE52C531DA6}"/>
              </a:ext>
            </a:extLst>
          </p:cNvPr>
          <p:cNvSpPr txBox="1"/>
          <p:nvPr/>
        </p:nvSpPr>
        <p:spPr>
          <a:xfrm>
            <a:off x="1960071" y="5339783"/>
            <a:ext cx="64033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 使用</a:t>
            </a:r>
            <a:r>
              <a:rPr lang="en-US" altLang="zh-CN" sz="2400" dirty="0"/>
              <a:t>Gaussian</a:t>
            </a:r>
            <a:r>
              <a:rPr lang="zh-CN" altLang="en-US" sz="2400" dirty="0"/>
              <a:t>软件开展计算；</a:t>
            </a:r>
            <a:endParaRPr lang="en-US" altLang="zh-C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DEB07-5ECC-FB3E-3921-C4E8DABE74A5}"/>
              </a:ext>
            </a:extLst>
          </p:cNvPr>
          <p:cNvSpPr txBox="1"/>
          <p:nvPr/>
        </p:nvSpPr>
        <p:spPr>
          <a:xfrm>
            <a:off x="1960071" y="5896975"/>
            <a:ext cx="64033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4.</a:t>
            </a:r>
            <a:r>
              <a:rPr lang="zh-CN" altLang="en-US" sz="2400" dirty="0"/>
              <a:t> 使用</a:t>
            </a:r>
            <a:r>
              <a:rPr lang="en-US" altLang="zh-CN" sz="2400" dirty="0"/>
              <a:t>GaussView</a:t>
            </a:r>
            <a:r>
              <a:rPr lang="zh-CN" altLang="en-US" sz="2400" dirty="0"/>
              <a:t>软件进行数据处理并绘图。</a:t>
            </a:r>
            <a:endParaRPr lang="en-US" altLang="zh-C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506553-AFB6-4DF4-723B-54AB4E719305}"/>
              </a:ext>
            </a:extLst>
          </p:cNvPr>
          <p:cNvSpPr txBox="1"/>
          <p:nvPr/>
        </p:nvSpPr>
        <p:spPr>
          <a:xfrm>
            <a:off x="1304667" y="2488704"/>
            <a:ext cx="10386751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CN" sz="2400" dirty="0"/>
              <a:t>软件</a:t>
            </a:r>
            <a:r>
              <a:rPr lang="zh-CN" altLang="en-US" sz="2400" dirty="0"/>
              <a:t>下载地址（仅供学习使用，请勿传播）：</a:t>
            </a:r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https://pan.baidu.com/s/1VCZg0kaeLP0SJgBuLDPmvg?pwd=7bcc</a:t>
            </a:r>
            <a:r>
              <a:rPr lang="zh-CN" altLang="en-US" sz="2400" dirty="0"/>
              <a:t> 提取码</a:t>
            </a:r>
            <a:r>
              <a:rPr lang="en-US" altLang="zh-CN" sz="2400" dirty="0"/>
              <a:t>: 7bcc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76652-FC08-B763-946C-05365DDA0E44}"/>
              </a:ext>
            </a:extLst>
          </p:cNvPr>
          <p:cNvSpPr txBox="1"/>
          <p:nvPr/>
        </p:nvSpPr>
        <p:spPr>
          <a:xfrm>
            <a:off x="1049388" y="1867442"/>
            <a:ext cx="102133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仿真软件：</a:t>
            </a:r>
            <a:r>
              <a:rPr lang="en-US" altLang="zh-CN" sz="2400" dirty="0"/>
              <a:t>Gaussian</a:t>
            </a:r>
            <a:r>
              <a:rPr lang="zh-CN" altLang="en-US" sz="2400" dirty="0"/>
              <a:t>（电子结构计算）和</a:t>
            </a:r>
            <a:r>
              <a:rPr lang="en-US" altLang="zh-CN" sz="2400" dirty="0"/>
              <a:t>GaussView</a:t>
            </a:r>
            <a:r>
              <a:rPr lang="zh-CN" altLang="en-US" sz="2400" dirty="0"/>
              <a:t>（分子建模）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36051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0AC5D47B-8731-0972-6942-B4363FEC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68558-4934-084B-3604-36B5EC6859D6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8109E-747F-EED9-2E14-23D6294C4BD0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实验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3.1</a:t>
            </a:r>
            <a:r>
              <a:rPr lang="zh-CN" altLang="en-US" sz="3200" b="1" dirty="0"/>
              <a:t>：</a:t>
            </a:r>
            <a:r>
              <a:rPr lang="en-US" sz="3200" b="1" dirty="0" err="1"/>
              <a:t>电子波函数仿真实验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60EA3-54A8-04F6-461C-C7CF3DF3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98DA89-75B0-A7BF-0FAA-E7929815C38D}"/>
              </a:ext>
            </a:extLst>
          </p:cNvPr>
          <p:cNvSpPr txBox="1"/>
          <p:nvPr/>
        </p:nvSpPr>
        <p:spPr>
          <a:xfrm>
            <a:off x="321065" y="861930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800" b="1" dirty="0"/>
              <a:t>实验参考结果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379C8-3191-5A5E-6A25-BE2B2AD3B21C}"/>
              </a:ext>
            </a:extLst>
          </p:cNvPr>
          <p:cNvSpPr txBox="1"/>
          <p:nvPr/>
        </p:nvSpPr>
        <p:spPr>
          <a:xfrm>
            <a:off x="1049388" y="1867442"/>
            <a:ext cx="102133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苯分子</a:t>
            </a:r>
            <a:r>
              <a:rPr lang="en-US" altLang="zh-CN" sz="2400" dirty="0"/>
              <a:t>HOMO</a:t>
            </a:r>
            <a:r>
              <a:rPr lang="zh-CN" altLang="en-US" sz="2400" dirty="0"/>
              <a:t>和</a:t>
            </a:r>
            <a:r>
              <a:rPr lang="en-US" altLang="zh-CN" sz="2400" dirty="0"/>
              <a:t>LUMO</a:t>
            </a:r>
            <a:r>
              <a:rPr lang="zh-CN" altLang="en-US" sz="2400" dirty="0"/>
              <a:t>轨道电子波函数分布及对应的轨道能量</a:t>
            </a:r>
            <a:endParaRPr lang="en-US" altLang="zh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27FB4-8EDE-2306-4938-303A4C34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617" y="2811399"/>
            <a:ext cx="2917669" cy="28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CF191-D0DB-488F-7FBC-B7C053F9B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251" y="2811399"/>
            <a:ext cx="2558097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73F5C8-1517-681B-428F-C1D60E9F2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556" y="2813966"/>
            <a:ext cx="2917669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3BDA35-2326-FDBB-0356-1FD788F78FF3}"/>
              </a:ext>
            </a:extLst>
          </p:cNvPr>
          <p:cNvSpPr txBox="1"/>
          <p:nvPr/>
        </p:nvSpPr>
        <p:spPr>
          <a:xfrm>
            <a:off x="4864622" y="5506733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HOMO</a:t>
            </a:r>
            <a:r>
              <a:rPr lang="zh-CN" altLang="en-US" dirty="0"/>
              <a:t>电子波函数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1305-785C-5F03-6BE7-85F4316D46F4}"/>
              </a:ext>
            </a:extLst>
          </p:cNvPr>
          <p:cNvSpPr txBox="1"/>
          <p:nvPr/>
        </p:nvSpPr>
        <p:spPr>
          <a:xfrm>
            <a:off x="4797507" y="587606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轨道能量：</a:t>
            </a:r>
            <a:r>
              <a:rPr lang="en-US" altLang="zh-CN" dirty="0"/>
              <a:t>-6.73</a:t>
            </a:r>
            <a:r>
              <a:rPr lang="zh-CN" altLang="en-US" dirty="0"/>
              <a:t> </a:t>
            </a:r>
            <a:r>
              <a:rPr lang="en-US" altLang="zh-CN" dirty="0"/>
              <a:t>eV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84FD9-652C-DE77-607A-8764B2BDF5CF}"/>
              </a:ext>
            </a:extLst>
          </p:cNvPr>
          <p:cNvSpPr txBox="1"/>
          <p:nvPr/>
        </p:nvSpPr>
        <p:spPr>
          <a:xfrm>
            <a:off x="8417962" y="5506733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HOMO</a:t>
            </a:r>
            <a:r>
              <a:rPr lang="zh-CN" altLang="en-US" dirty="0"/>
              <a:t>电子波函数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63369-FAC7-4E8D-2B3B-6A8E2FEE7E74}"/>
              </a:ext>
            </a:extLst>
          </p:cNvPr>
          <p:cNvSpPr txBox="1"/>
          <p:nvPr/>
        </p:nvSpPr>
        <p:spPr>
          <a:xfrm>
            <a:off x="8328193" y="5876065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轨道能量：</a:t>
            </a:r>
            <a:r>
              <a:rPr lang="en-US" altLang="zh-CN" dirty="0"/>
              <a:t>0.072</a:t>
            </a:r>
            <a:r>
              <a:rPr lang="zh-CN" altLang="en-US" dirty="0"/>
              <a:t> </a:t>
            </a:r>
            <a:r>
              <a:rPr lang="en-US" altLang="zh-CN" dirty="0"/>
              <a:t>eV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D47D8-2C90-D68C-3B6F-8AD48989B922}"/>
              </a:ext>
            </a:extLst>
          </p:cNvPr>
          <p:cNvSpPr txBox="1"/>
          <p:nvPr/>
        </p:nvSpPr>
        <p:spPr>
          <a:xfrm>
            <a:off x="1992885" y="58760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CN" dirty="0"/>
              <a:t>苯</a:t>
            </a:r>
            <a:r>
              <a:rPr lang="zh-CN" altLang="en-US" dirty="0"/>
              <a:t>分子结构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6232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E58FDA63-50F0-0168-0C88-80DCEC6D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A770C8F-CCEF-C54D-8F11-2B3E0B546D26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F4382A-BE28-BCFB-92F3-3926A1720FCC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1569F-7A3C-471A-E022-F458C672F66C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实验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3.1</a:t>
            </a:r>
            <a:r>
              <a:rPr lang="zh-CN" altLang="en-US" sz="3200" b="1" dirty="0"/>
              <a:t>：</a:t>
            </a:r>
            <a:r>
              <a:rPr lang="en-US" sz="3200" b="1" dirty="0" err="1"/>
              <a:t>电子波函数仿真实验</a:t>
            </a:r>
            <a:endParaRPr lang="en-US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0E01B-50D1-EE41-3136-BDDEF146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6AA7A-BB95-F68C-359F-829250FD2EB2}"/>
              </a:ext>
            </a:extLst>
          </p:cNvPr>
          <p:cNvSpPr txBox="1"/>
          <p:nvPr/>
        </p:nvSpPr>
        <p:spPr>
          <a:xfrm>
            <a:off x="321065" y="861930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en-US" sz="2800" b="1" dirty="0"/>
              <a:t>实验参考结果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93BF3-DDAA-259F-5AF6-83F56860DBFF}"/>
              </a:ext>
            </a:extLst>
          </p:cNvPr>
          <p:cNvSpPr txBox="1"/>
          <p:nvPr/>
        </p:nvSpPr>
        <p:spPr>
          <a:xfrm>
            <a:off x="1049388" y="1867442"/>
            <a:ext cx="102133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charset="2"/>
              <a:buChar char="v"/>
            </a:pPr>
            <a:r>
              <a:rPr lang="zh-CN" altLang="en-US" sz="2400" dirty="0"/>
              <a:t>苯分子单点能计算文件</a:t>
            </a:r>
            <a:endParaRPr lang="en-US" altLang="zh-CN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F2904A-5190-EF69-C23D-1DB0581D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416" y="2587538"/>
            <a:ext cx="5378141" cy="388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7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073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400" b="1" dirty="0">
                <a:latin typeface="+mn-ea"/>
                <a:ea typeface="+mn-ea"/>
              </a:rPr>
              <a:t>目录</a:t>
            </a:r>
            <a:endParaRPr lang="en-US" sz="5400" b="1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6010"/>
            <a:ext cx="10515600" cy="3884330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实验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3.1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电子波函数仿真实验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b="1" dirty="0"/>
              <a:t>实验</a:t>
            </a:r>
            <a:r>
              <a:rPr lang="en-US" altLang="zh-CN" b="1" dirty="0"/>
              <a:t>3.2</a:t>
            </a:r>
            <a:r>
              <a:rPr lang="en-US" altLang="zh-CN" dirty="0"/>
              <a:t>	</a:t>
            </a:r>
            <a:r>
              <a:rPr lang="zh-CN" altLang="en-US" dirty="0"/>
              <a:t>量子隧道效应仿真实验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70C8F-CCEF-C54D-8F11-2B3E0B546D26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AD4F59-FC82-49DA-E45D-35C3EC47A87B}"/>
              </a:ext>
            </a:extLst>
          </p:cNvPr>
          <p:cNvSpPr/>
          <p:nvPr/>
        </p:nvSpPr>
        <p:spPr>
          <a:xfrm>
            <a:off x="0" y="-2927"/>
            <a:ext cx="12192000" cy="61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D53EA-D081-815D-46AD-B15380297A47}"/>
              </a:ext>
            </a:extLst>
          </p:cNvPr>
          <p:cNvSpPr txBox="1"/>
          <p:nvPr/>
        </p:nvSpPr>
        <p:spPr>
          <a:xfrm>
            <a:off x="190995" y="24298"/>
            <a:ext cx="8026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附录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：</a:t>
            </a:r>
            <a:r>
              <a:rPr lang="en-US" sz="3200" b="1" dirty="0"/>
              <a:t>物质波实验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AE214-D744-77A7-D6B9-D597155AA1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8566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13614</TotalTime>
  <Words>671</Words>
  <Application>Microsoft Macintosh PowerPoint</Application>
  <PresentationFormat>Widescreen</PresentationFormat>
  <Paragraphs>90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DengXian</vt:lpstr>
      <vt:lpstr>Arial</vt:lpstr>
      <vt:lpstr>Calibri</vt:lpstr>
      <vt:lpstr>Calibri Light</vt:lpstr>
      <vt:lpstr>Cambria Math</vt:lpstr>
      <vt:lpstr>Wingdings</vt:lpstr>
      <vt:lpstr>Office Theme</vt:lpstr>
      <vt:lpstr>附录 3 </vt:lpstr>
      <vt:lpstr>目录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目录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1571</cp:revision>
  <dcterms:created xsi:type="dcterms:W3CDTF">2018-06-28T08:17:35Z</dcterms:created>
  <dcterms:modified xsi:type="dcterms:W3CDTF">2024-05-24T08:36:30Z</dcterms:modified>
</cp:coreProperties>
</file>