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45E6F1E6-5ED4-4739-BD5C-5C7997D5B110}">
          <p14:sldIdLst>
            <p14:sldId id="256"/>
            <p14:sldId id="257"/>
            <p14:sldId id="258"/>
            <p14:sldId id="260"/>
            <p14:sldId id="259"/>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159" d="100"/>
          <a:sy n="159" d="100"/>
        </p:scale>
        <p:origin x="12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32637B58-87C1-446D-BDA9-B06F4BCF7782}" type="datetimeFigureOut">
              <a:rPr lang="en-US" smtClean="0"/>
              <a:t>1/10/2025</a:t>
            </a:fld>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153833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32637B58-87C1-446D-BDA9-B06F4BCF7782}" type="datetimeFigureOut">
              <a:rPr lang="en-US" smtClean="0"/>
              <a:t>1/10/2025</a:t>
            </a:fld>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741395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32637B58-87C1-446D-BDA9-B06F4BCF7782}" type="datetimeFigureOut">
              <a:rPr lang="en-US" smtClean="0"/>
              <a:t>1/10/2025</a:t>
            </a:fld>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107609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32637B58-87C1-446D-BDA9-B06F4BCF7782}" type="datetimeFigureOut">
              <a:rPr lang="en-US" smtClean="0"/>
              <a:t>1/10/2025</a:t>
            </a:fld>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a:t>
            </a:fld>
            <a:endParaRPr lang="en-US"/>
          </a:p>
        </p:txBody>
      </p:sp>
    </p:spTree>
    <p:extLst>
      <p:ext uri="{BB962C8B-B14F-4D97-AF65-F5344CB8AC3E}">
        <p14:creationId xmlns:p14="http://schemas.microsoft.com/office/powerpoint/2010/main" val="565428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32637B58-87C1-446D-BDA9-B06F4BCF7782}" type="datetimeFigureOut">
              <a:rPr lang="en-US" smtClean="0"/>
              <a:t>1/10/2025</a:t>
            </a:fld>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31700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32637B58-87C1-446D-BDA9-B06F4BCF7782}" type="datetimeFigureOut">
              <a:rPr lang="en-US" smtClean="0"/>
              <a:t>1/10/2025</a:t>
            </a:fld>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682876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32637B58-87C1-446D-BDA9-B06F4BCF7782}" type="datetimeFigureOut">
              <a:rPr lang="en-US" smtClean="0"/>
              <a:t>1/10/2025</a:t>
            </a:fld>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897295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fld id="{32637B58-87C1-446D-BDA9-B06F4BCF7782}" type="datetimeFigureOut">
              <a:rPr lang="en-US" smtClean="0"/>
              <a:t>1/10/2025</a:t>
            </a:fld>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787369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fld id="{32637B58-87C1-446D-BDA9-B06F4BCF7782}" type="datetimeFigureOut">
              <a:rPr lang="en-US" smtClean="0"/>
              <a:t>1/10/2025</a:t>
            </a:fld>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810529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32637B58-87C1-446D-BDA9-B06F4BCF7782}" type="datetimeFigureOut">
              <a:rPr lang="en-US" smtClean="0"/>
              <a:t>1/10/2025</a:t>
            </a:fld>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089355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32637B58-87C1-446D-BDA9-B06F4BCF7782}" type="datetimeFigureOut">
              <a:rPr lang="en-US" smtClean="0"/>
              <a:t>1/10/2025</a:t>
            </a:fld>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56483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lIns="109728" tIns="109728" rIns="109728" bIns="91440" anchor="ctr"/>
          <a:lstStyle>
            <a:lvl1pPr algn="l">
              <a:defRPr sz="1050" spc="50" baseline="0">
                <a:solidFill>
                  <a:schemeClr val="accent2"/>
                </a:solidFill>
                <a:latin typeface="+mn-lt"/>
              </a:defRPr>
            </a:lvl1pPr>
          </a:lstStyle>
          <a:p>
            <a:endParaRPr lang="en-US"/>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lIns="109728" tIns="109728" rIns="109728" bIns="91440" anchor="ctr"/>
          <a:lstStyle>
            <a:lvl1pPr algn="r">
              <a:defRPr sz="1050" spc="50" baseline="0">
                <a:solidFill>
                  <a:srgbClr val="FFFFFF"/>
                </a:solidFill>
                <a:latin typeface="+mn-lt"/>
              </a:defRPr>
            </a:lvl1pPr>
          </a:lstStyle>
          <a:p>
            <a:fld id="{32637B58-87C1-446D-BDA9-B06F4BCF7782}" type="datetimeFigureOut">
              <a:rPr lang="en-US" smtClean="0"/>
              <a:pPr/>
              <a:t>1/10/2025</a:t>
            </a:fld>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lIns="109728" tIns="109728" rIns="109728" bIns="9144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377495184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5000"/>
        </a:lnSpc>
        <a:spcBef>
          <a:spcPct val="0"/>
        </a:spcBef>
        <a:buNone/>
        <a:defRPr sz="4000" kern="1200" spc="13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spc="7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spc="7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spc="7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spc="7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spc="7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541DA27-218C-4CE5-937C-F782D912B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BD12B3F-8A5F-4499-B445-4AE98BA7D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7200" y="0"/>
            <a:ext cx="79248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2FDDC00-F407-41E4-8797-9AFAC2767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86" y="1902350"/>
            <a:ext cx="12186015" cy="4955650"/>
          </a:xfrm>
          <a:custGeom>
            <a:avLst/>
            <a:gdLst>
              <a:gd name="connsiteX0" fmla="*/ 0 w 12186015"/>
              <a:gd name="connsiteY0" fmla="*/ 0 h 4955650"/>
              <a:gd name="connsiteX1" fmla="*/ 4267200 w 12186015"/>
              <a:gd name="connsiteY1" fmla="*/ 0 h 4955650"/>
              <a:gd name="connsiteX2" fmla="*/ 4267200 w 12186015"/>
              <a:gd name="connsiteY2" fmla="*/ 3910 h 4955650"/>
              <a:gd name="connsiteX3" fmla="*/ 8612398 w 12186015"/>
              <a:gd name="connsiteY3" fmla="*/ 3910 h 4955650"/>
              <a:gd name="connsiteX4" fmla="*/ 8767029 w 12186015"/>
              <a:gd name="connsiteY4" fmla="*/ 0 h 4955650"/>
              <a:gd name="connsiteX5" fmla="*/ 12180271 w 12186015"/>
              <a:gd name="connsiteY5" fmla="*/ 3080160 h 4955650"/>
              <a:gd name="connsiteX6" fmla="*/ 12186015 w 12186015"/>
              <a:gd name="connsiteY6" fmla="*/ 3193917 h 4955650"/>
              <a:gd name="connsiteX7" fmla="*/ 12186015 w 12186015"/>
              <a:gd name="connsiteY7" fmla="*/ 4955650 h 4955650"/>
              <a:gd name="connsiteX8" fmla="*/ 0 w 12186015"/>
              <a:gd name="connsiteY8" fmla="*/ 4955650 h 49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6015" h="4955650">
                <a:moveTo>
                  <a:pt x="0" y="0"/>
                </a:moveTo>
                <a:lnTo>
                  <a:pt x="4267200" y="0"/>
                </a:lnTo>
                <a:lnTo>
                  <a:pt x="4267200" y="3910"/>
                </a:lnTo>
                <a:lnTo>
                  <a:pt x="8612398" y="3910"/>
                </a:lnTo>
                <a:lnTo>
                  <a:pt x="8767029" y="0"/>
                </a:lnTo>
                <a:cubicBezTo>
                  <a:pt x="10543464" y="0"/>
                  <a:pt x="12004571" y="1350080"/>
                  <a:pt x="12180271" y="3080160"/>
                </a:cubicBezTo>
                <a:lnTo>
                  <a:pt x="12186015" y="3193917"/>
                </a:lnTo>
                <a:lnTo>
                  <a:pt x="12186015" y="4955650"/>
                </a:lnTo>
                <a:lnTo>
                  <a:pt x="0" y="4955650"/>
                </a:ln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61FFB21-5166-4511-9418-A0182065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12892" y="0"/>
            <a:ext cx="4791077" cy="6868710"/>
          </a:xfrm>
          <a:custGeom>
            <a:avLst/>
            <a:gdLst>
              <a:gd name="connsiteX0" fmla="*/ 4790468 w 4791077"/>
              <a:gd name="connsiteY0" fmla="*/ 6866729 h 6868710"/>
              <a:gd name="connsiteX1" fmla="*/ 4790468 w 4791077"/>
              <a:gd name="connsiteY1" fmla="*/ 6868709 h 6868710"/>
              <a:gd name="connsiteX2" fmla="*/ 4791077 w 4791077"/>
              <a:gd name="connsiteY2" fmla="*/ 6868709 h 6868710"/>
              <a:gd name="connsiteX3" fmla="*/ 4791077 w 4791077"/>
              <a:gd name="connsiteY3" fmla="*/ 6868710 h 6868710"/>
              <a:gd name="connsiteX4" fmla="*/ 4712096 w 4791077"/>
              <a:gd name="connsiteY4" fmla="*/ 6868710 h 6868710"/>
              <a:gd name="connsiteX5" fmla="*/ 0 w 4791077"/>
              <a:gd name="connsiteY5" fmla="*/ 0 h 6868710"/>
              <a:gd name="connsiteX6" fmla="*/ 4791077 w 4791077"/>
              <a:gd name="connsiteY6" fmla="*/ 0 h 6868710"/>
              <a:gd name="connsiteX7" fmla="*/ 4791077 w 4791077"/>
              <a:gd name="connsiteY7" fmla="*/ 2 h 6868710"/>
              <a:gd name="connsiteX8" fmla="*/ 1850363 w 4791077"/>
              <a:gd name="connsiteY8" fmla="*/ 2 h 6868710"/>
              <a:gd name="connsiteX9" fmla="*/ 1850363 w 4791077"/>
              <a:gd name="connsiteY9" fmla="*/ 4006978 h 6868710"/>
              <a:gd name="connsiteX10" fmla="*/ 1850363 w 4791077"/>
              <a:gd name="connsiteY10" fmla="*/ 4079021 h 6868710"/>
              <a:gd name="connsiteX11" fmla="*/ 1854001 w 4791077"/>
              <a:gd name="connsiteY11" fmla="*/ 4079021 h 6868710"/>
              <a:gd name="connsiteX12" fmla="*/ 1865138 w 4791077"/>
              <a:gd name="connsiteY12" fmla="*/ 4299573 h 6868710"/>
              <a:gd name="connsiteX13" fmla="*/ 4712096 w 4791077"/>
              <a:gd name="connsiteY13" fmla="*/ 6868710 h 6868710"/>
              <a:gd name="connsiteX14" fmla="*/ 0 w 4791077"/>
              <a:gd name="connsiteY14" fmla="*/ 6868710 h 6868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91077" h="6868710">
                <a:moveTo>
                  <a:pt x="4790468" y="6866729"/>
                </a:moveTo>
                <a:lnTo>
                  <a:pt x="4790468" y="6868709"/>
                </a:lnTo>
                <a:lnTo>
                  <a:pt x="4791077" y="6868709"/>
                </a:lnTo>
                <a:lnTo>
                  <a:pt x="4791077" y="6868710"/>
                </a:lnTo>
                <a:lnTo>
                  <a:pt x="4712096" y="6868710"/>
                </a:lnTo>
                <a:close/>
                <a:moveTo>
                  <a:pt x="0" y="0"/>
                </a:moveTo>
                <a:lnTo>
                  <a:pt x="4791077" y="0"/>
                </a:lnTo>
                <a:lnTo>
                  <a:pt x="4791077" y="2"/>
                </a:lnTo>
                <a:lnTo>
                  <a:pt x="1850363" y="2"/>
                </a:lnTo>
                <a:lnTo>
                  <a:pt x="1850363" y="4006978"/>
                </a:lnTo>
                <a:lnTo>
                  <a:pt x="1850363" y="4079021"/>
                </a:lnTo>
                <a:lnTo>
                  <a:pt x="1854001" y="4079021"/>
                </a:lnTo>
                <a:lnTo>
                  <a:pt x="1865138" y="4299573"/>
                </a:lnTo>
                <a:cubicBezTo>
                  <a:pt x="2011687" y="5742619"/>
                  <a:pt x="3230385" y="6868710"/>
                  <a:pt x="4712096" y="6868710"/>
                </a:cubicBezTo>
                <a:lnTo>
                  <a:pt x="0" y="6868710"/>
                </a:ln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C4B6ABAD-3E03-422A-BBEB-79D5403CF315}"/>
              </a:ext>
            </a:extLst>
          </p:cNvPr>
          <p:cNvSpPr>
            <a:spLocks noGrp="1"/>
          </p:cNvSpPr>
          <p:nvPr>
            <p:ph type="ctrTitle"/>
          </p:nvPr>
        </p:nvSpPr>
        <p:spPr>
          <a:xfrm>
            <a:off x="4335839" y="2959790"/>
            <a:ext cx="7338267" cy="938420"/>
          </a:xfrm>
        </p:spPr>
        <p:txBody>
          <a:bodyPr/>
          <a:lstStyle/>
          <a:p>
            <a:r>
              <a:rPr lang="en-US" altLang="zh-CN" dirty="0">
                <a:solidFill>
                  <a:srgbClr val="FFFFFF"/>
                </a:solidFill>
              </a:rPr>
              <a:t>《</a:t>
            </a:r>
            <a:r>
              <a:rPr lang="zh-CN" altLang="en-US" dirty="0">
                <a:solidFill>
                  <a:srgbClr val="FFFFFF"/>
                </a:solidFill>
              </a:rPr>
              <a:t>信息科学技术与创新</a:t>
            </a:r>
            <a:r>
              <a:rPr lang="en-US" altLang="zh-CN" dirty="0">
                <a:solidFill>
                  <a:srgbClr val="FFFFFF"/>
                </a:solidFill>
              </a:rPr>
              <a:t>》         </a:t>
            </a:r>
            <a:endParaRPr lang="zh-CN" altLang="en-US" dirty="0">
              <a:solidFill>
                <a:srgbClr val="FFFFFF"/>
              </a:solidFill>
            </a:endParaRPr>
          </a:p>
        </p:txBody>
      </p:sp>
      <p:pic>
        <p:nvPicPr>
          <p:cNvPr id="5" name="Picture 4">
            <a:extLst>
              <a:ext uri="{FF2B5EF4-FFF2-40B4-BE49-F238E27FC236}">
                <a16:creationId xmlns:a16="http://schemas.microsoft.com/office/drawing/2014/main" id="{21C5B11C-EA68-4B79-AE81-E6B4544C4DE0}"/>
              </a:ext>
            </a:extLst>
          </p:cNvPr>
          <p:cNvPicPr>
            <a:picLocks noChangeAspect="1"/>
          </p:cNvPicPr>
          <p:nvPr/>
        </p:nvPicPr>
        <p:blipFill rotWithShape="1">
          <a:blip r:embed="rId2"/>
          <a:srcRect l="52035" r="9232"/>
          <a:stretch/>
        </p:blipFill>
        <p:spPr>
          <a:xfrm>
            <a:off x="-5982" y="-10710"/>
            <a:ext cx="4437802" cy="6857990"/>
          </a:xfrm>
          <a:prstGeom prst="rect">
            <a:avLst/>
          </a:prstGeom>
        </p:spPr>
      </p:pic>
      <p:sp>
        <p:nvSpPr>
          <p:cNvPr id="6" name="文本框 5">
            <a:extLst>
              <a:ext uri="{FF2B5EF4-FFF2-40B4-BE49-F238E27FC236}">
                <a16:creationId xmlns:a16="http://schemas.microsoft.com/office/drawing/2014/main" id="{D915FAE4-AFF7-47BC-BF6F-D4B718167103}"/>
              </a:ext>
            </a:extLst>
          </p:cNvPr>
          <p:cNvSpPr txBox="1"/>
          <p:nvPr/>
        </p:nvSpPr>
        <p:spPr>
          <a:xfrm>
            <a:off x="7942604" y="4830099"/>
            <a:ext cx="3731502" cy="584775"/>
          </a:xfrm>
          <a:prstGeom prst="rect">
            <a:avLst/>
          </a:prstGeom>
          <a:noFill/>
        </p:spPr>
        <p:txBody>
          <a:bodyPr wrap="square" rtlCol="0">
            <a:spAutoFit/>
          </a:bodyPr>
          <a:lstStyle/>
          <a:p>
            <a:r>
              <a:rPr lang="zh-CN" altLang="en-US" sz="3200" dirty="0">
                <a:solidFill>
                  <a:schemeClr val="bg2"/>
                </a:solidFill>
              </a:rPr>
              <a:t>第一节课问题讨论</a:t>
            </a:r>
          </a:p>
        </p:txBody>
      </p:sp>
      <p:sp>
        <p:nvSpPr>
          <p:cNvPr id="7" name="副标题 6">
            <a:extLst>
              <a:ext uri="{FF2B5EF4-FFF2-40B4-BE49-F238E27FC236}">
                <a16:creationId xmlns:a16="http://schemas.microsoft.com/office/drawing/2014/main" id="{9F270BC6-825F-FF71-3B85-D63A59CCB82A}"/>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483503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右 5">
            <a:extLst>
              <a:ext uri="{FF2B5EF4-FFF2-40B4-BE49-F238E27FC236}">
                <a16:creationId xmlns:a16="http://schemas.microsoft.com/office/drawing/2014/main" id="{93DD4053-C45E-4375-A49C-1CCB57B1287B}"/>
              </a:ext>
            </a:extLst>
          </p:cNvPr>
          <p:cNvSpPr/>
          <p:nvPr/>
        </p:nvSpPr>
        <p:spPr>
          <a:xfrm>
            <a:off x="5842553" y="1190062"/>
            <a:ext cx="1098274" cy="183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右 6">
            <a:extLst>
              <a:ext uri="{FF2B5EF4-FFF2-40B4-BE49-F238E27FC236}">
                <a16:creationId xmlns:a16="http://schemas.microsoft.com/office/drawing/2014/main" id="{B1528C00-5996-48E9-92A6-AF44671DCB0D}"/>
              </a:ext>
            </a:extLst>
          </p:cNvPr>
          <p:cNvSpPr/>
          <p:nvPr/>
        </p:nvSpPr>
        <p:spPr>
          <a:xfrm rot="10800000">
            <a:off x="4153731" y="2224709"/>
            <a:ext cx="1098274" cy="183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箭头: 右 8">
            <a:extLst>
              <a:ext uri="{FF2B5EF4-FFF2-40B4-BE49-F238E27FC236}">
                <a16:creationId xmlns:a16="http://schemas.microsoft.com/office/drawing/2014/main" id="{5CC5A241-4B54-4CD6-B106-B31C6A7A859A}"/>
              </a:ext>
            </a:extLst>
          </p:cNvPr>
          <p:cNvSpPr/>
          <p:nvPr/>
        </p:nvSpPr>
        <p:spPr>
          <a:xfrm>
            <a:off x="5844209" y="3665883"/>
            <a:ext cx="1098274" cy="183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D71EA55D-AE74-4D39-BCC1-DA5F892D41E3}"/>
              </a:ext>
            </a:extLst>
          </p:cNvPr>
          <p:cNvSpPr/>
          <p:nvPr/>
        </p:nvSpPr>
        <p:spPr>
          <a:xfrm rot="10800000">
            <a:off x="4153731" y="5013729"/>
            <a:ext cx="1098274" cy="183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F22007DC-4199-4A01-B497-67937CE57B4C}"/>
              </a:ext>
            </a:extLst>
          </p:cNvPr>
          <p:cNvSpPr txBox="1"/>
          <p:nvPr/>
        </p:nvSpPr>
        <p:spPr>
          <a:xfrm>
            <a:off x="7270472" y="804945"/>
            <a:ext cx="3764471" cy="954107"/>
          </a:xfrm>
          <a:prstGeom prst="rect">
            <a:avLst/>
          </a:prstGeom>
          <a:noFill/>
        </p:spPr>
        <p:txBody>
          <a:bodyPr wrap="square" rtlCol="0">
            <a:spAutoFit/>
          </a:bodyPr>
          <a:lstStyle/>
          <a:p>
            <a:r>
              <a:rPr lang="en-US" altLang="zh-CN" sz="2800" dirty="0">
                <a:latin typeface="+mj-lt"/>
              </a:rPr>
              <a:t>1.</a:t>
            </a:r>
            <a:r>
              <a:rPr lang="zh-CN" altLang="en-US" sz="2800" dirty="0">
                <a:latin typeface="+mj-lt"/>
              </a:rPr>
              <a:t>物理、生物和数字世界的区别和联系是什么</a:t>
            </a:r>
            <a:r>
              <a:rPr lang="en-US" altLang="zh-CN" sz="2800" dirty="0">
                <a:latin typeface="+mj-lt"/>
              </a:rPr>
              <a:t>?</a:t>
            </a:r>
            <a:endParaRPr lang="zh-CN" altLang="en-US" sz="2800" dirty="0">
              <a:latin typeface="+mj-lt"/>
            </a:endParaRPr>
          </a:p>
        </p:txBody>
      </p:sp>
      <p:sp>
        <p:nvSpPr>
          <p:cNvPr id="12" name="文本框 11">
            <a:extLst>
              <a:ext uri="{FF2B5EF4-FFF2-40B4-BE49-F238E27FC236}">
                <a16:creationId xmlns:a16="http://schemas.microsoft.com/office/drawing/2014/main" id="{0177AE23-47BB-4E66-BF65-79D2DE79051C}"/>
              </a:ext>
            </a:extLst>
          </p:cNvPr>
          <p:cNvSpPr txBox="1"/>
          <p:nvPr/>
        </p:nvSpPr>
        <p:spPr>
          <a:xfrm>
            <a:off x="740880" y="1429577"/>
            <a:ext cx="3537503" cy="1815882"/>
          </a:xfrm>
          <a:prstGeom prst="rect">
            <a:avLst/>
          </a:prstGeom>
          <a:noFill/>
        </p:spPr>
        <p:txBody>
          <a:bodyPr wrap="square" rtlCol="0">
            <a:spAutoFit/>
          </a:bodyPr>
          <a:lstStyle/>
          <a:p>
            <a:r>
              <a:rPr lang="en-US" altLang="zh-CN" sz="2800" dirty="0">
                <a:latin typeface="+mj-lt"/>
              </a:rPr>
              <a:t>2.</a:t>
            </a:r>
            <a:r>
              <a:rPr lang="zh-CN" altLang="en-US" sz="2800" dirty="0">
                <a:latin typeface="+mj-lt"/>
              </a:rPr>
              <a:t>为什么说物质、能量与数据构成了人类所赖以生存和发展的客观和主观世界</a:t>
            </a:r>
            <a:r>
              <a:rPr lang="en-US" altLang="zh-CN" sz="2800" dirty="0">
                <a:latin typeface="+mj-lt"/>
              </a:rPr>
              <a:t>?</a:t>
            </a:r>
            <a:endParaRPr lang="zh-CN" altLang="en-US" sz="2800" dirty="0">
              <a:latin typeface="+mj-lt"/>
            </a:endParaRPr>
          </a:p>
        </p:txBody>
      </p:sp>
      <p:sp>
        <p:nvSpPr>
          <p:cNvPr id="13" name="文本框 12">
            <a:extLst>
              <a:ext uri="{FF2B5EF4-FFF2-40B4-BE49-F238E27FC236}">
                <a16:creationId xmlns:a16="http://schemas.microsoft.com/office/drawing/2014/main" id="{8F937184-57EF-44D4-92F4-ACCC335AFE5B}"/>
              </a:ext>
            </a:extLst>
          </p:cNvPr>
          <p:cNvSpPr txBox="1"/>
          <p:nvPr/>
        </p:nvSpPr>
        <p:spPr>
          <a:xfrm>
            <a:off x="7270472" y="3065322"/>
            <a:ext cx="3804227" cy="1384995"/>
          </a:xfrm>
          <a:prstGeom prst="rect">
            <a:avLst/>
          </a:prstGeom>
          <a:noFill/>
        </p:spPr>
        <p:txBody>
          <a:bodyPr wrap="square" rtlCol="0">
            <a:spAutoFit/>
          </a:bodyPr>
          <a:lstStyle/>
          <a:p>
            <a:r>
              <a:rPr lang="en-US" altLang="zh-CN" sz="2800" dirty="0">
                <a:latin typeface="+mj-lt"/>
                <a:ea typeface="+mj-ea"/>
              </a:rPr>
              <a:t>3.</a:t>
            </a:r>
            <a:r>
              <a:rPr lang="zh-CN" altLang="en-US" sz="2800" dirty="0">
                <a:latin typeface="+mj-lt"/>
                <a:ea typeface="+mj-ea"/>
              </a:rPr>
              <a:t>数据在地球生命的演化和人类文明的进步中是如何起到独特作用的？</a:t>
            </a:r>
          </a:p>
        </p:txBody>
      </p:sp>
      <p:sp>
        <p:nvSpPr>
          <p:cNvPr id="15" name="文本框 14">
            <a:extLst>
              <a:ext uri="{FF2B5EF4-FFF2-40B4-BE49-F238E27FC236}">
                <a16:creationId xmlns:a16="http://schemas.microsoft.com/office/drawing/2014/main" id="{22324DE6-178E-4372-8E6D-B046B13F1649}"/>
              </a:ext>
            </a:extLst>
          </p:cNvPr>
          <p:cNvSpPr txBox="1"/>
          <p:nvPr/>
        </p:nvSpPr>
        <p:spPr>
          <a:xfrm>
            <a:off x="633983" y="4197725"/>
            <a:ext cx="3644399" cy="1815882"/>
          </a:xfrm>
          <a:prstGeom prst="rect">
            <a:avLst/>
          </a:prstGeom>
          <a:noFill/>
        </p:spPr>
        <p:txBody>
          <a:bodyPr wrap="square" rtlCol="0">
            <a:spAutoFit/>
          </a:bodyPr>
          <a:lstStyle/>
          <a:p>
            <a:r>
              <a:rPr lang="en-US" altLang="zh-CN" sz="2800" dirty="0">
                <a:latin typeface="+mj-lt"/>
              </a:rPr>
              <a:t>4.</a:t>
            </a:r>
            <a:r>
              <a:rPr lang="zh-CN" altLang="en-US" sz="2800" dirty="0">
                <a:latin typeface="+mj-lt"/>
              </a:rPr>
              <a:t>以数据为驱动力的信息革命时代有哪些与农业和工业革命时代不同的特征</a:t>
            </a:r>
            <a:r>
              <a:rPr lang="en-US" altLang="zh-CN" sz="2800" dirty="0">
                <a:latin typeface="+mj-lt"/>
              </a:rPr>
              <a:t>?</a:t>
            </a:r>
            <a:endParaRPr lang="zh-CN" altLang="en-US" sz="2800" dirty="0">
              <a:latin typeface="+mj-lt"/>
            </a:endParaRPr>
          </a:p>
        </p:txBody>
      </p:sp>
      <p:sp>
        <p:nvSpPr>
          <p:cNvPr id="16" name="箭头: 右 15">
            <a:extLst>
              <a:ext uri="{FF2B5EF4-FFF2-40B4-BE49-F238E27FC236}">
                <a16:creationId xmlns:a16="http://schemas.microsoft.com/office/drawing/2014/main" id="{13A3F420-B754-4468-A6C7-F7303F207DDD}"/>
              </a:ext>
            </a:extLst>
          </p:cNvPr>
          <p:cNvSpPr/>
          <p:nvPr/>
        </p:nvSpPr>
        <p:spPr>
          <a:xfrm rot="16200000">
            <a:off x="2734367" y="3171687"/>
            <a:ext cx="5625824" cy="2658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9493C061-926E-459A-A720-45C363AC52B9}"/>
              </a:ext>
            </a:extLst>
          </p:cNvPr>
          <p:cNvSpPr/>
          <p:nvPr/>
        </p:nvSpPr>
        <p:spPr>
          <a:xfrm>
            <a:off x="633983" y="294718"/>
            <a:ext cx="1569661" cy="923330"/>
          </a:xfrm>
          <a:prstGeom prst="rect">
            <a:avLst/>
          </a:prstGeom>
          <a:noFill/>
        </p:spPr>
        <p:txBody>
          <a:bodyPr wrap="none" lIns="91440" tIns="45720" rIns="91440" bIns="45720">
            <a:spAutoFit/>
          </a:bodyPr>
          <a:lstStyle/>
          <a:p>
            <a:pPr algn="ctr"/>
            <a:r>
              <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rPr>
              <a:t>问题</a:t>
            </a:r>
          </a:p>
        </p:txBody>
      </p:sp>
      <p:pic>
        <p:nvPicPr>
          <p:cNvPr id="20" name="图形 19" descr="问号">
            <a:extLst>
              <a:ext uri="{FF2B5EF4-FFF2-40B4-BE49-F238E27FC236}">
                <a16:creationId xmlns:a16="http://schemas.microsoft.com/office/drawing/2014/main" id="{D6BABB3D-7237-4233-9F94-C622DDBFAB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5317" y="303648"/>
            <a:ext cx="914400" cy="914400"/>
          </a:xfrm>
          <a:prstGeom prst="rect">
            <a:avLst/>
          </a:prstGeom>
        </p:spPr>
      </p:pic>
    </p:spTree>
    <p:extLst>
      <p:ext uri="{BB962C8B-B14F-4D97-AF65-F5344CB8AC3E}">
        <p14:creationId xmlns:p14="http://schemas.microsoft.com/office/powerpoint/2010/main" val="2197203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F95532C-CE17-41EB-A689-D85BF9371C3F}"/>
              </a:ext>
            </a:extLst>
          </p:cNvPr>
          <p:cNvSpPr/>
          <p:nvPr/>
        </p:nvSpPr>
        <p:spPr>
          <a:xfrm>
            <a:off x="1708225" y="607835"/>
            <a:ext cx="7697857" cy="523220"/>
          </a:xfrm>
          <a:prstGeom prst="rect">
            <a:avLst/>
          </a:prstGeom>
          <a:noFill/>
        </p:spPr>
        <p:txBody>
          <a:bodyPr wrap="square" lIns="91440" tIns="45720" rIns="91440" bIns="45720">
            <a:spAutoFit/>
          </a:bodyPr>
          <a:lstStyle/>
          <a:p>
            <a:pPr algn="ctr"/>
            <a:r>
              <a:rPr lang="zh-CN" altLang="en-US" sz="2800" dirty="0">
                <a:latin typeface="+mj-lt"/>
              </a:rPr>
              <a:t>一</a:t>
            </a:r>
            <a:r>
              <a:rPr lang="en-US" altLang="zh-CN" sz="2800" dirty="0">
                <a:latin typeface="+mj-lt"/>
              </a:rPr>
              <a:t>.</a:t>
            </a:r>
            <a:r>
              <a:rPr lang="zh-CN" altLang="en-US" sz="2800" dirty="0">
                <a:latin typeface="+mj-lt"/>
              </a:rPr>
              <a:t>物理、生物和数字世界的区别和联系是什么</a:t>
            </a:r>
            <a:r>
              <a:rPr lang="en-US" altLang="zh-CN" sz="2800" dirty="0">
                <a:latin typeface="+mj-lt"/>
              </a:rPr>
              <a:t>?</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2" name="文本框 1">
            <a:extLst>
              <a:ext uri="{FF2B5EF4-FFF2-40B4-BE49-F238E27FC236}">
                <a16:creationId xmlns:a16="http://schemas.microsoft.com/office/drawing/2014/main" id="{769DFE0A-D76A-407C-AB48-F87E8AFA4D35}"/>
              </a:ext>
            </a:extLst>
          </p:cNvPr>
          <p:cNvSpPr txBox="1"/>
          <p:nvPr/>
        </p:nvSpPr>
        <p:spPr>
          <a:xfrm flipH="1">
            <a:off x="1480626" y="3613709"/>
            <a:ext cx="1146976" cy="523220"/>
          </a:xfrm>
          <a:prstGeom prst="rect">
            <a:avLst/>
          </a:prstGeom>
          <a:noFill/>
        </p:spPr>
        <p:txBody>
          <a:bodyPr wrap="square" rtlCol="0">
            <a:spAutoFit/>
          </a:bodyPr>
          <a:lstStyle/>
          <a:p>
            <a:r>
              <a:rPr lang="zh-CN" altLang="en-US" sz="2800" b="1" dirty="0">
                <a:solidFill>
                  <a:schemeClr val="accent1"/>
                </a:solidFill>
                <a:latin typeface="仿宋" panose="02010609060101010101" pitchFamily="49" charset="-122"/>
                <a:ea typeface="仿宋" panose="02010609060101010101" pitchFamily="49" charset="-122"/>
              </a:rPr>
              <a:t>区别</a:t>
            </a:r>
          </a:p>
        </p:txBody>
      </p:sp>
      <p:sp>
        <p:nvSpPr>
          <p:cNvPr id="6" name="左大括号 5">
            <a:extLst>
              <a:ext uri="{FF2B5EF4-FFF2-40B4-BE49-F238E27FC236}">
                <a16:creationId xmlns:a16="http://schemas.microsoft.com/office/drawing/2014/main" id="{FB303222-BBE8-487F-A34B-52B77AE84D80}"/>
              </a:ext>
            </a:extLst>
          </p:cNvPr>
          <p:cNvSpPr/>
          <p:nvPr/>
        </p:nvSpPr>
        <p:spPr>
          <a:xfrm>
            <a:off x="2427855" y="1802601"/>
            <a:ext cx="399495" cy="4145437"/>
          </a:xfrm>
          <a:prstGeom prst="leftBrace">
            <a:avLst>
              <a:gd name="adj1" fmla="val 4166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14AE74B2-536B-4CA2-B26B-88DF1080E43D}"/>
              </a:ext>
            </a:extLst>
          </p:cNvPr>
          <p:cNvSpPr txBox="1"/>
          <p:nvPr/>
        </p:nvSpPr>
        <p:spPr>
          <a:xfrm>
            <a:off x="2982897" y="1171852"/>
            <a:ext cx="8398275" cy="5078313"/>
          </a:xfrm>
          <a:prstGeom prst="rect">
            <a:avLst/>
          </a:prstGeom>
          <a:noFill/>
        </p:spPr>
        <p:txBody>
          <a:bodyPr wrap="square" rtlCol="0">
            <a:spAutoFit/>
          </a:bodyPr>
          <a:lstStyle/>
          <a:p>
            <a:endParaRPr lang="en-US" altLang="zh-CN" b="1" dirty="0">
              <a:latin typeface="仿宋" panose="02010609060101010101" pitchFamily="49" charset="-122"/>
              <a:ea typeface="仿宋" panose="02010609060101010101" pitchFamily="49" charset="-122"/>
            </a:endParaRPr>
          </a:p>
          <a:p>
            <a:endParaRPr lang="en-US" altLang="zh-CN" b="1" dirty="0">
              <a:solidFill>
                <a:schemeClr val="accent1"/>
              </a:solidFill>
              <a:latin typeface="仿宋" panose="02010609060101010101" pitchFamily="49" charset="-122"/>
              <a:ea typeface="仿宋" panose="02010609060101010101" pitchFamily="49" charset="-122"/>
            </a:endParaRPr>
          </a:p>
          <a:p>
            <a:r>
              <a:rPr lang="zh-CN" altLang="en-US" b="1" dirty="0">
                <a:solidFill>
                  <a:schemeClr val="accent1"/>
                </a:solidFill>
                <a:latin typeface="仿宋" panose="02010609060101010101" pitchFamily="49" charset="-122"/>
                <a:ea typeface="仿宋" panose="02010609060101010101" pitchFamily="49" charset="-122"/>
              </a:rPr>
              <a:t>物理与数据的区别：</a:t>
            </a:r>
            <a:r>
              <a:rPr lang="zh-CN" altLang="en-US" b="1" dirty="0">
                <a:latin typeface="仿宋" panose="02010609060101010101" pitchFamily="49" charset="-122"/>
                <a:ea typeface="仿宋" panose="02010609060101010101" pitchFamily="49" charset="-122"/>
              </a:rPr>
              <a:t>数字世界具有高度的抽象性，不那么依靠于客体事物，物理 </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                  </a:t>
            </a:r>
          </a:p>
          <a:p>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世界必需依靠于客观事实，物理参数则需要经由过程尝试等</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                  </a:t>
            </a:r>
          </a:p>
          <a:p>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手段获得</a:t>
            </a:r>
            <a:br>
              <a:rPr lang="zh-CN" altLang="en-US" b="1" dirty="0">
                <a:latin typeface="仿宋" panose="02010609060101010101" pitchFamily="49" charset="-122"/>
                <a:ea typeface="仿宋" panose="02010609060101010101" pitchFamily="49" charset="-122"/>
              </a:rPr>
            </a:br>
            <a:endParaRPr lang="en-US" altLang="zh-CN" b="1" dirty="0">
              <a:latin typeface="仿宋" panose="02010609060101010101" pitchFamily="49" charset="-122"/>
              <a:ea typeface="仿宋" panose="02010609060101010101" pitchFamily="49" charset="-122"/>
            </a:endParaRPr>
          </a:p>
          <a:p>
            <a:endParaRPr lang="en-US" altLang="zh-CN" b="1" dirty="0">
              <a:latin typeface="仿宋" panose="02010609060101010101" pitchFamily="49" charset="-122"/>
              <a:ea typeface="仿宋" panose="02010609060101010101" pitchFamily="49" charset="-122"/>
            </a:endParaRPr>
          </a:p>
          <a:p>
            <a:r>
              <a:rPr lang="zh-CN" altLang="en-US" b="1" dirty="0">
                <a:solidFill>
                  <a:schemeClr val="accent1"/>
                </a:solidFill>
                <a:latin typeface="仿宋" panose="02010609060101010101" pitchFamily="49" charset="-122"/>
                <a:ea typeface="仿宋" panose="02010609060101010101" pitchFamily="49" charset="-122"/>
              </a:rPr>
              <a:t>物理与生物的区别：</a:t>
            </a:r>
            <a:r>
              <a:rPr lang="zh-CN" altLang="en-US" b="1" dirty="0">
                <a:latin typeface="仿宋" panose="02010609060101010101" pitchFamily="49" charset="-122"/>
                <a:ea typeface="仿宋" panose="02010609060101010101" pitchFamily="49" charset="-122"/>
              </a:rPr>
              <a:t>物理世界是客观存在的，生物世界是客观（肉体）和主观 </a:t>
            </a:r>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                  </a:t>
            </a:r>
          </a:p>
          <a:p>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（精神）的过渡</a:t>
            </a:r>
            <a:br>
              <a:rPr lang="zh-CN" altLang="en-US" b="1" dirty="0">
                <a:latin typeface="仿宋" panose="02010609060101010101" pitchFamily="49" charset="-122"/>
                <a:ea typeface="仿宋" panose="02010609060101010101" pitchFamily="49" charset="-122"/>
              </a:rPr>
            </a:br>
            <a:endParaRPr lang="en-US" altLang="zh-CN" b="1" dirty="0">
              <a:latin typeface="仿宋" panose="02010609060101010101" pitchFamily="49" charset="-122"/>
              <a:ea typeface="仿宋" panose="02010609060101010101" pitchFamily="49" charset="-122"/>
            </a:endParaRPr>
          </a:p>
          <a:p>
            <a:endParaRPr lang="en-US" altLang="zh-CN" b="1" dirty="0">
              <a:latin typeface="仿宋" panose="02010609060101010101" pitchFamily="49" charset="-122"/>
              <a:ea typeface="仿宋" panose="02010609060101010101" pitchFamily="49" charset="-122"/>
            </a:endParaRPr>
          </a:p>
          <a:p>
            <a:r>
              <a:rPr lang="zh-CN" altLang="en-US" b="1" dirty="0">
                <a:solidFill>
                  <a:schemeClr val="accent1"/>
                </a:solidFill>
                <a:latin typeface="仿宋" panose="02010609060101010101" pitchFamily="49" charset="-122"/>
                <a:ea typeface="仿宋" panose="02010609060101010101" pitchFamily="49" charset="-122"/>
              </a:rPr>
              <a:t>生物与数据的区别：</a:t>
            </a:r>
            <a:r>
              <a:rPr lang="zh-CN" altLang="en-US" b="1" dirty="0">
                <a:latin typeface="仿宋" panose="02010609060101010101" pitchFamily="49" charset="-122"/>
                <a:ea typeface="仿宋" panose="02010609060101010101" pitchFamily="49" charset="-122"/>
              </a:rPr>
              <a:t>数字世界是建立在公理上的逻辑推理，生物世界是以实验和</a:t>
            </a:r>
            <a:endParaRPr lang="en-US" altLang="zh-CN" b="1" dirty="0">
              <a:latin typeface="仿宋" panose="02010609060101010101" pitchFamily="49" charset="-122"/>
              <a:ea typeface="仿宋" panose="02010609060101010101" pitchFamily="49" charset="-122"/>
            </a:endParaRPr>
          </a:p>
          <a:p>
            <a:endParaRPr lang="en-US" altLang="zh-CN"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现实为基础的</a:t>
            </a:r>
            <a:endParaRPr lang="en-US" altLang="zh-CN" dirty="0"/>
          </a:p>
          <a:p>
            <a:endParaRPr lang="zh-CN" altLang="en-US" dirty="0"/>
          </a:p>
        </p:txBody>
      </p:sp>
    </p:spTree>
    <p:extLst>
      <p:ext uri="{BB962C8B-B14F-4D97-AF65-F5344CB8AC3E}">
        <p14:creationId xmlns:p14="http://schemas.microsoft.com/office/powerpoint/2010/main" val="3672100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C5470-FB77-4F9C-8249-17ABF6432912}"/>
              </a:ext>
            </a:extLst>
          </p:cNvPr>
          <p:cNvSpPr>
            <a:spLocks noGrp="1"/>
          </p:cNvSpPr>
          <p:nvPr>
            <p:ph type="title"/>
          </p:nvPr>
        </p:nvSpPr>
        <p:spPr>
          <a:xfrm>
            <a:off x="1361243" y="790112"/>
            <a:ext cx="9914859" cy="1251751"/>
          </a:xfrm>
        </p:spPr>
        <p:txBody>
          <a:bodyPr>
            <a:normAutofit/>
          </a:bodyPr>
          <a:lstStyle/>
          <a:p>
            <a:r>
              <a:rPr lang="zh-CN" altLang="en-US" sz="2800" dirty="0">
                <a:solidFill>
                  <a:schemeClr val="tx1"/>
                </a:solidFill>
                <a:latin typeface="+mj-lt"/>
              </a:rPr>
              <a:t>一</a:t>
            </a:r>
            <a:r>
              <a:rPr lang="en-US" altLang="zh-CN" sz="2800" dirty="0">
                <a:solidFill>
                  <a:schemeClr val="tx1"/>
                </a:solidFill>
                <a:latin typeface="+mj-lt"/>
              </a:rPr>
              <a:t>.</a:t>
            </a:r>
            <a:r>
              <a:rPr lang="zh-CN" altLang="en-US" sz="2800" dirty="0">
                <a:solidFill>
                  <a:schemeClr val="tx1"/>
                </a:solidFill>
                <a:latin typeface="+mj-lt"/>
              </a:rPr>
              <a:t>物理、生物和数字世界的区别和联系是什么</a:t>
            </a:r>
            <a:r>
              <a:rPr lang="en-US" altLang="zh-CN" sz="2800" dirty="0">
                <a:solidFill>
                  <a:schemeClr val="tx1"/>
                </a:solidFill>
                <a:latin typeface="+mj-lt"/>
              </a:rPr>
              <a:t>?</a:t>
            </a:r>
            <a:br>
              <a:rPr lang="zh-CN" altLang="en-US" sz="2800" cap="none" spc="0" dirty="0">
                <a:ln w="0"/>
                <a:solidFill>
                  <a:schemeClr val="tx1"/>
                </a:solidFill>
                <a:effectLst>
                  <a:outerShdw blurRad="38100" dist="25400" dir="5400000" algn="ctr" rotWithShape="0">
                    <a:srgbClr val="6E747A">
                      <a:alpha val="43000"/>
                    </a:srgbClr>
                  </a:outerShdw>
                </a:effectLst>
              </a:rPr>
            </a:br>
            <a:endParaRPr lang="zh-CN" altLang="en-US" sz="2800" dirty="0">
              <a:solidFill>
                <a:schemeClr val="tx1"/>
              </a:solidFill>
            </a:endParaRPr>
          </a:p>
        </p:txBody>
      </p:sp>
      <p:sp>
        <p:nvSpPr>
          <p:cNvPr id="3" name="内容占位符 2">
            <a:extLst>
              <a:ext uri="{FF2B5EF4-FFF2-40B4-BE49-F238E27FC236}">
                <a16:creationId xmlns:a16="http://schemas.microsoft.com/office/drawing/2014/main" id="{B3D321EA-AD95-4A3E-BA5C-83A409E841A9}"/>
              </a:ext>
            </a:extLst>
          </p:cNvPr>
          <p:cNvSpPr>
            <a:spLocks noGrp="1"/>
          </p:cNvSpPr>
          <p:nvPr>
            <p:ph idx="1"/>
          </p:nvPr>
        </p:nvSpPr>
        <p:spPr>
          <a:xfrm>
            <a:off x="2503503" y="1260629"/>
            <a:ext cx="8327254" cy="4712692"/>
          </a:xfrm>
        </p:spPr>
        <p:txBody>
          <a:bodyPr>
            <a:noAutofit/>
          </a:bodyPr>
          <a:lstStyle/>
          <a:p>
            <a:pPr marL="0" indent="0">
              <a:buNone/>
            </a:pPr>
            <a:endParaRPr lang="en-US" altLang="zh-CN" sz="1800" b="1" dirty="0">
              <a:solidFill>
                <a:schemeClr val="accent1"/>
              </a:solidFill>
              <a:latin typeface="仿宋" panose="02010609060101010101" pitchFamily="49" charset="-122"/>
              <a:ea typeface="仿宋" panose="02010609060101010101" pitchFamily="49" charset="-122"/>
            </a:endParaRPr>
          </a:p>
          <a:p>
            <a:pPr marL="0" indent="0">
              <a:buNone/>
            </a:pPr>
            <a:endParaRPr lang="en-US" altLang="zh-CN" sz="1800" b="1" dirty="0">
              <a:solidFill>
                <a:schemeClr val="accent1"/>
              </a:solidFill>
              <a:latin typeface="仿宋" panose="02010609060101010101" pitchFamily="49" charset="-122"/>
              <a:ea typeface="仿宋" panose="02010609060101010101" pitchFamily="49" charset="-122"/>
            </a:endParaRPr>
          </a:p>
          <a:p>
            <a:pPr marL="0" indent="0">
              <a:buNone/>
            </a:pPr>
            <a:r>
              <a:rPr lang="zh-CN" altLang="en-US" sz="1800" b="1" dirty="0">
                <a:solidFill>
                  <a:schemeClr val="accent1"/>
                </a:solidFill>
                <a:latin typeface="仿宋" panose="02010609060101010101" pitchFamily="49" charset="-122"/>
                <a:ea typeface="仿宋" panose="02010609060101010101" pitchFamily="49" charset="-122"/>
              </a:rPr>
              <a:t>物理与数据的联系：</a:t>
            </a:r>
            <a:r>
              <a:rPr lang="zh-CN" altLang="en-US" sz="1800" b="1" dirty="0">
                <a:latin typeface="仿宋" panose="02010609060101010101" pitchFamily="49" charset="-122"/>
                <a:ea typeface="仿宋" panose="02010609060101010101" pitchFamily="49" charset="-122"/>
              </a:rPr>
              <a:t>数字存在于软件运行过程中或神秘的云计算里；物理指  </a:t>
            </a:r>
            <a:endParaRPr lang="en-US" altLang="zh-CN" sz="1800" b="1" dirty="0">
              <a:latin typeface="仿宋" panose="02010609060101010101" pitchFamily="49" charset="-122"/>
              <a:ea typeface="仿宋" panose="02010609060101010101" pitchFamily="49" charset="-122"/>
            </a:endParaRPr>
          </a:p>
          <a:p>
            <a:pPr marL="0" indent="0">
              <a:buNone/>
            </a:pPr>
            <a:r>
              <a:rPr lang="en-US" altLang="zh-CN" sz="1800" b="1" dirty="0">
                <a:latin typeface="仿宋" panose="02010609060101010101" pitchFamily="49" charset="-122"/>
                <a:ea typeface="仿宋" panose="02010609060101010101" pitchFamily="49" charset="-122"/>
              </a:rPr>
              <a:t>                 </a:t>
            </a:r>
            <a:r>
              <a:rPr lang="zh-CN" altLang="en-US" sz="1800" b="1" dirty="0">
                <a:latin typeface="仿宋" panose="02010609060101010101" pitchFamily="49" charset="-122"/>
                <a:ea typeface="仿宋" panose="02010609060101010101" pitchFamily="49" charset="-122"/>
              </a:rPr>
              <a:t>我们日常可触摸的世界。</a:t>
            </a:r>
            <a:endParaRPr lang="en-US" altLang="zh-CN" sz="1800" b="1" dirty="0">
              <a:latin typeface="仿宋" panose="02010609060101010101" pitchFamily="49" charset="-122"/>
              <a:ea typeface="仿宋" panose="02010609060101010101" pitchFamily="49" charset="-122"/>
            </a:endParaRPr>
          </a:p>
          <a:p>
            <a:pPr marL="0" indent="0">
              <a:buNone/>
            </a:pPr>
            <a:endParaRPr lang="en-US" altLang="zh-CN" sz="1800" b="1" dirty="0">
              <a:latin typeface="仿宋" panose="02010609060101010101" pitchFamily="49" charset="-122"/>
              <a:ea typeface="仿宋" panose="02010609060101010101" pitchFamily="49" charset="-122"/>
            </a:endParaRPr>
          </a:p>
          <a:p>
            <a:pPr marL="0" indent="0">
              <a:buNone/>
            </a:pPr>
            <a:r>
              <a:rPr lang="zh-CN" altLang="en-US" sz="1800" b="1" dirty="0">
                <a:solidFill>
                  <a:schemeClr val="accent1"/>
                </a:solidFill>
                <a:latin typeface="仿宋" panose="02010609060101010101" pitchFamily="49" charset="-122"/>
                <a:ea typeface="仿宋" panose="02010609060101010101" pitchFamily="49" charset="-122"/>
              </a:rPr>
              <a:t>物理与生物的联系：</a:t>
            </a:r>
            <a:r>
              <a:rPr lang="zh-CN" altLang="en-US" sz="1800" b="1" dirty="0">
                <a:latin typeface="仿宋" panose="02010609060101010101" pitchFamily="49" charset="-122"/>
                <a:ea typeface="仿宋" panose="02010609060101010101" pitchFamily="49" charset="-122"/>
              </a:rPr>
              <a:t>它们以自然规律为基础，处处涉及实际物质或自然生物</a:t>
            </a:r>
            <a:endParaRPr lang="en-US" altLang="zh-CN" sz="1800" b="1" dirty="0">
              <a:solidFill>
                <a:schemeClr val="accent1"/>
              </a:solidFill>
              <a:latin typeface="仿宋" panose="02010609060101010101" pitchFamily="49" charset="-122"/>
              <a:ea typeface="仿宋" panose="02010609060101010101" pitchFamily="49" charset="-122"/>
            </a:endParaRPr>
          </a:p>
          <a:p>
            <a:pPr marL="0" indent="0">
              <a:buNone/>
            </a:pPr>
            <a:endParaRPr lang="en-US" altLang="zh-CN" sz="1800" b="1" dirty="0">
              <a:latin typeface="仿宋" panose="02010609060101010101" pitchFamily="49" charset="-122"/>
              <a:ea typeface="仿宋" panose="02010609060101010101" pitchFamily="49" charset="-122"/>
            </a:endParaRPr>
          </a:p>
          <a:p>
            <a:pPr marL="0" indent="0">
              <a:buNone/>
            </a:pPr>
            <a:r>
              <a:rPr lang="zh-CN" altLang="en-US" sz="1800" b="1" dirty="0">
                <a:solidFill>
                  <a:schemeClr val="accent1"/>
                </a:solidFill>
                <a:latin typeface="仿宋" panose="02010609060101010101" pitchFamily="49" charset="-122"/>
                <a:ea typeface="仿宋" panose="02010609060101010101" pitchFamily="49" charset="-122"/>
              </a:rPr>
              <a:t>生物与数据的联系：</a:t>
            </a:r>
            <a:r>
              <a:rPr lang="zh-CN" altLang="en-US" sz="1800" b="1" dirty="0">
                <a:latin typeface="仿宋" panose="02010609060101010101" pitchFamily="49" charset="-122"/>
                <a:ea typeface="仿宋" panose="02010609060101010101" pitchFamily="49" charset="-122"/>
              </a:rPr>
              <a:t>在生物世界中单纯地靠观察并不能获取深刻认识，也必</a:t>
            </a:r>
            <a:endParaRPr lang="en-US" altLang="zh-CN" sz="1800" b="1" dirty="0">
              <a:latin typeface="仿宋" panose="02010609060101010101" pitchFamily="49" charset="-122"/>
              <a:ea typeface="仿宋" panose="02010609060101010101" pitchFamily="49" charset="-122"/>
            </a:endParaRPr>
          </a:p>
          <a:p>
            <a:pPr marL="0" indent="0">
              <a:buNone/>
            </a:pPr>
            <a:r>
              <a:rPr lang="en-US" altLang="zh-CN" sz="1800" b="1" dirty="0">
                <a:latin typeface="仿宋" panose="02010609060101010101" pitchFamily="49" charset="-122"/>
                <a:ea typeface="仿宋" panose="02010609060101010101" pitchFamily="49" charset="-122"/>
              </a:rPr>
              <a:t>                  </a:t>
            </a:r>
            <a:r>
              <a:rPr lang="zh-CN" altLang="en-US" sz="1800" b="1" dirty="0">
                <a:latin typeface="仿宋" panose="02010609060101010101" pitchFamily="49" charset="-122"/>
                <a:ea typeface="仿宋" panose="02010609060101010101" pitchFamily="49" charset="-122"/>
              </a:rPr>
              <a:t>须通过量化的方法，才能获得定性定量的结果。</a:t>
            </a:r>
            <a:br>
              <a:rPr lang="zh-CN" altLang="en-US" sz="1800" b="1" dirty="0">
                <a:latin typeface="仿宋" panose="02010609060101010101" pitchFamily="49" charset="-122"/>
                <a:ea typeface="仿宋" panose="02010609060101010101" pitchFamily="49" charset="-122"/>
              </a:rPr>
            </a:br>
            <a:endParaRPr lang="zh-CN" altLang="en-US" sz="1800" b="1" dirty="0">
              <a:latin typeface="仿宋" panose="02010609060101010101" pitchFamily="49" charset="-122"/>
              <a:ea typeface="仿宋" panose="02010609060101010101" pitchFamily="49" charset="-122"/>
            </a:endParaRPr>
          </a:p>
        </p:txBody>
      </p:sp>
      <p:sp>
        <p:nvSpPr>
          <p:cNvPr id="6" name="文本框 5">
            <a:extLst>
              <a:ext uri="{FF2B5EF4-FFF2-40B4-BE49-F238E27FC236}">
                <a16:creationId xmlns:a16="http://schemas.microsoft.com/office/drawing/2014/main" id="{A1292F78-73F3-4419-AC6F-97290CE05EAA}"/>
              </a:ext>
            </a:extLst>
          </p:cNvPr>
          <p:cNvSpPr txBox="1"/>
          <p:nvPr/>
        </p:nvSpPr>
        <p:spPr>
          <a:xfrm>
            <a:off x="948914" y="3604616"/>
            <a:ext cx="1331917" cy="523220"/>
          </a:xfrm>
          <a:prstGeom prst="rect">
            <a:avLst/>
          </a:prstGeom>
          <a:noFill/>
        </p:spPr>
        <p:txBody>
          <a:bodyPr wrap="square" rtlCol="0">
            <a:spAutoFit/>
          </a:bodyPr>
          <a:lstStyle/>
          <a:p>
            <a:r>
              <a:rPr lang="zh-CN" altLang="en-US" sz="2800" b="1" dirty="0">
                <a:solidFill>
                  <a:schemeClr val="accent1"/>
                </a:solidFill>
                <a:latin typeface="仿宋" panose="02010609060101010101" pitchFamily="49" charset="-122"/>
                <a:ea typeface="仿宋" panose="02010609060101010101" pitchFamily="49" charset="-122"/>
              </a:rPr>
              <a:t>联系</a:t>
            </a:r>
          </a:p>
        </p:txBody>
      </p:sp>
      <p:sp>
        <p:nvSpPr>
          <p:cNvPr id="8" name="左大括号 7">
            <a:extLst>
              <a:ext uri="{FF2B5EF4-FFF2-40B4-BE49-F238E27FC236}">
                <a16:creationId xmlns:a16="http://schemas.microsoft.com/office/drawing/2014/main" id="{17C74209-DA8E-4CE6-B2B0-040724DAAE0A}"/>
              </a:ext>
            </a:extLst>
          </p:cNvPr>
          <p:cNvSpPr/>
          <p:nvPr/>
        </p:nvSpPr>
        <p:spPr>
          <a:xfrm>
            <a:off x="1816302" y="2343705"/>
            <a:ext cx="687201" cy="2982897"/>
          </a:xfrm>
          <a:prstGeom prst="leftBrace">
            <a:avLst>
              <a:gd name="adj1" fmla="val 3287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759383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D958616-F32A-4F74-B514-528C244419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001547">
            <a:off x="6056440" y="3482520"/>
            <a:ext cx="4783598" cy="2841742"/>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DFF8792E-8C54-4956-8B84-49495EC77F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489" y="2175079"/>
            <a:ext cx="4365348" cy="4168907"/>
          </a:xfrm>
          <a:prstGeom prst="rect">
            <a:avLst/>
          </a:prstGeom>
        </p:spPr>
      </p:pic>
      <p:sp>
        <p:nvSpPr>
          <p:cNvPr id="4" name="矩形 3">
            <a:extLst>
              <a:ext uri="{FF2B5EF4-FFF2-40B4-BE49-F238E27FC236}">
                <a16:creationId xmlns:a16="http://schemas.microsoft.com/office/drawing/2014/main" id="{51EBC9AF-D72C-4E3C-9727-05E11305C0D7}"/>
              </a:ext>
            </a:extLst>
          </p:cNvPr>
          <p:cNvSpPr/>
          <p:nvPr/>
        </p:nvSpPr>
        <p:spPr>
          <a:xfrm>
            <a:off x="693491" y="535528"/>
            <a:ext cx="10805018" cy="461665"/>
          </a:xfrm>
          <a:prstGeom prst="rect">
            <a:avLst/>
          </a:prstGeom>
          <a:noFill/>
        </p:spPr>
        <p:txBody>
          <a:bodyPr wrap="square" lIns="91440" tIns="45720" rIns="91440" bIns="45720">
            <a:spAutoFit/>
          </a:bodyPr>
          <a:lstStyle/>
          <a:p>
            <a:pPr algn="ctr"/>
            <a:r>
              <a:rPr lang="zh-CN" altLang="en-US" sz="2400" dirty="0">
                <a:latin typeface="+mj-lt"/>
              </a:rPr>
              <a:t>二</a:t>
            </a:r>
            <a:r>
              <a:rPr lang="en-US" altLang="zh-CN" sz="2400" dirty="0">
                <a:latin typeface="+mj-lt"/>
              </a:rPr>
              <a:t>.</a:t>
            </a:r>
            <a:r>
              <a:rPr lang="zh-CN" altLang="en-US" sz="2400" dirty="0">
                <a:latin typeface="+mj-lt"/>
              </a:rPr>
              <a:t>为什么说物质、能量与数据构成了人类所赖以生存和发展的客观和主观世界</a:t>
            </a:r>
            <a:r>
              <a:rPr lang="en-US" altLang="zh-CN" sz="2400" dirty="0">
                <a:latin typeface="+mj-lt"/>
              </a:rPr>
              <a:t>?</a:t>
            </a:r>
            <a:endParaRPr lang="zh-CN" altLang="en-US" sz="2400" b="0" cap="none" spc="0" dirty="0">
              <a:ln w="0"/>
              <a:solidFill>
                <a:schemeClr val="accent1"/>
              </a:solidFill>
              <a:effectLst>
                <a:outerShdw blurRad="38100" dist="25400" dir="5400000" algn="ctr" rotWithShape="0">
                  <a:srgbClr val="6E747A">
                    <a:alpha val="43000"/>
                  </a:srgbClr>
                </a:outerShdw>
              </a:effectLst>
            </a:endParaRPr>
          </a:p>
        </p:txBody>
      </p:sp>
      <p:sp>
        <p:nvSpPr>
          <p:cNvPr id="2" name="文本框 1">
            <a:extLst>
              <a:ext uri="{FF2B5EF4-FFF2-40B4-BE49-F238E27FC236}">
                <a16:creationId xmlns:a16="http://schemas.microsoft.com/office/drawing/2014/main" id="{034A2C07-9027-41D2-8558-AD64163909BF}"/>
              </a:ext>
            </a:extLst>
          </p:cNvPr>
          <p:cNvSpPr txBox="1"/>
          <p:nvPr/>
        </p:nvSpPr>
        <p:spPr>
          <a:xfrm>
            <a:off x="5113538" y="1384916"/>
            <a:ext cx="5823751" cy="2554545"/>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“世界由物质、能量、信息三大要素组成”</a:t>
            </a:r>
            <a:r>
              <a:rPr lang="en-US" altLang="zh-CN" sz="2000" b="1"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这是当今科学界所普遍认同的观点。我们很难想象没有它们我们的生活会是什么样子，甚至我们会不会存在。无论是我们生存所必须物质，还是维持我们运动、思考的能量，又或是数据（信息），这些都是我们不可或缺的。</a:t>
            </a:r>
            <a:br>
              <a:rPr lang="zh-CN" altLang="en-US" sz="2000" b="1" dirty="0">
                <a:latin typeface="仿宋" panose="02010609060101010101" pitchFamily="49" charset="-122"/>
                <a:ea typeface="仿宋" panose="02010609060101010101" pitchFamily="49" charset="-122"/>
              </a:rPr>
            </a:br>
            <a:br>
              <a:rPr lang="zh-CN" altLang="en-US" sz="2000" b="1" dirty="0">
                <a:latin typeface="仿宋" panose="02010609060101010101" pitchFamily="49" charset="-122"/>
                <a:ea typeface="仿宋" panose="02010609060101010101" pitchFamily="49" charset="-122"/>
              </a:rPr>
            </a:br>
            <a:endParaRPr lang="zh-CN" altLang="en-US" sz="20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66309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256DB939-70BE-4B24-816A-E1617B2585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585973">
            <a:off x="1140637" y="1879158"/>
            <a:ext cx="3493578" cy="434236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C29565DD-0663-473B-8E1B-9815505B0F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041819">
            <a:off x="5268624" y="2101115"/>
            <a:ext cx="5851337" cy="3898453"/>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13B13AA3-1BBD-4FFC-A73E-6778F409D676}"/>
              </a:ext>
            </a:extLst>
          </p:cNvPr>
          <p:cNvSpPr>
            <a:spLocks noGrp="1"/>
          </p:cNvSpPr>
          <p:nvPr>
            <p:ph type="title"/>
          </p:nvPr>
        </p:nvSpPr>
        <p:spPr>
          <a:xfrm>
            <a:off x="964707" y="150507"/>
            <a:ext cx="9999215" cy="1329004"/>
          </a:xfrm>
        </p:spPr>
        <p:txBody>
          <a:bodyPr>
            <a:normAutofit/>
          </a:bodyPr>
          <a:lstStyle/>
          <a:p>
            <a:r>
              <a:rPr lang="zh-CN" altLang="en-US" sz="2400" dirty="0">
                <a:solidFill>
                  <a:schemeClr val="tx1"/>
                </a:solidFill>
              </a:rPr>
              <a:t>三</a:t>
            </a:r>
            <a:r>
              <a:rPr lang="en-US" altLang="zh-CN" sz="2400" dirty="0">
                <a:solidFill>
                  <a:schemeClr val="tx1"/>
                </a:solidFill>
                <a:latin typeface="+mj-lt"/>
                <a:ea typeface="+mj-ea"/>
              </a:rPr>
              <a:t>.</a:t>
            </a:r>
            <a:r>
              <a:rPr lang="zh-CN" altLang="en-US" sz="2400" dirty="0">
                <a:solidFill>
                  <a:schemeClr val="tx1"/>
                </a:solidFill>
                <a:latin typeface="+mj-lt"/>
                <a:ea typeface="+mj-ea"/>
              </a:rPr>
              <a:t>数据在地球生命的演化和人类文明的进步中是如何起到独特作用的？</a:t>
            </a:r>
            <a:br>
              <a:rPr lang="zh-CN" altLang="en-US" sz="2400" dirty="0">
                <a:solidFill>
                  <a:schemeClr val="tx1"/>
                </a:solidFill>
                <a:latin typeface="+mj-lt"/>
                <a:ea typeface="+mj-ea"/>
              </a:rPr>
            </a:br>
            <a:endParaRPr lang="zh-CN" altLang="en-US" sz="2400" dirty="0">
              <a:solidFill>
                <a:schemeClr val="tx1"/>
              </a:solidFill>
            </a:endParaRPr>
          </a:p>
        </p:txBody>
      </p:sp>
      <p:sp>
        <p:nvSpPr>
          <p:cNvPr id="3" name="内容占位符 2">
            <a:extLst>
              <a:ext uri="{FF2B5EF4-FFF2-40B4-BE49-F238E27FC236}">
                <a16:creationId xmlns:a16="http://schemas.microsoft.com/office/drawing/2014/main" id="{E4728DA8-E3D7-4867-9078-A8778D8333C0}"/>
              </a:ext>
            </a:extLst>
          </p:cNvPr>
          <p:cNvSpPr>
            <a:spLocks noGrp="1"/>
          </p:cNvSpPr>
          <p:nvPr>
            <p:ph idx="1"/>
          </p:nvPr>
        </p:nvSpPr>
        <p:spPr>
          <a:xfrm>
            <a:off x="1228078" y="1248678"/>
            <a:ext cx="3344840" cy="1169756"/>
          </a:xfrm>
        </p:spPr>
        <p:txBody>
          <a:bodyPr/>
          <a:lstStyle/>
          <a:p>
            <a:pPr marL="0" indent="0">
              <a:buNone/>
            </a:pPr>
            <a:r>
              <a:rPr lang="zh-CN" altLang="en-US" sz="2400" b="1" dirty="0">
                <a:latin typeface="仿宋" panose="02010609060101010101" pitchFamily="49" charset="-122"/>
                <a:ea typeface="仿宋" panose="02010609060101010101" pitchFamily="49" charset="-122"/>
              </a:rPr>
              <a:t>基因中的数据作用</a:t>
            </a:r>
            <a:br>
              <a:rPr lang="zh-CN" altLang="en-US" dirty="0"/>
            </a:br>
            <a:endParaRPr lang="zh-CN" altLang="en-US" dirty="0"/>
          </a:p>
        </p:txBody>
      </p:sp>
      <p:sp>
        <p:nvSpPr>
          <p:cNvPr id="4" name="文本框 3">
            <a:extLst>
              <a:ext uri="{FF2B5EF4-FFF2-40B4-BE49-F238E27FC236}">
                <a16:creationId xmlns:a16="http://schemas.microsoft.com/office/drawing/2014/main" id="{9441F574-E26E-492C-BAD0-5C7EF7A3B59A}"/>
              </a:ext>
            </a:extLst>
          </p:cNvPr>
          <p:cNvSpPr txBox="1"/>
          <p:nvPr/>
        </p:nvSpPr>
        <p:spPr>
          <a:xfrm>
            <a:off x="6337537" y="1833556"/>
            <a:ext cx="3889900" cy="461665"/>
          </a:xfrm>
          <a:prstGeom prst="rect">
            <a:avLst/>
          </a:prstGeom>
          <a:noFill/>
        </p:spPr>
        <p:txBody>
          <a:bodyPr wrap="square" rtlCol="0">
            <a:spAutoFit/>
          </a:bodyPr>
          <a:lstStyle/>
          <a:p>
            <a:r>
              <a:rPr lang="zh-CN" altLang="en-US" sz="2400" b="1" dirty="0">
                <a:latin typeface="仿宋" panose="02010609060101010101" pitchFamily="49" charset="-122"/>
                <a:ea typeface="仿宋" panose="02010609060101010101" pitchFamily="49" charset="-122"/>
              </a:rPr>
              <a:t>数据对人类文明发展的作用</a:t>
            </a:r>
          </a:p>
        </p:txBody>
      </p:sp>
    </p:spTree>
    <p:extLst>
      <p:ext uri="{BB962C8B-B14F-4D97-AF65-F5344CB8AC3E}">
        <p14:creationId xmlns:p14="http://schemas.microsoft.com/office/powerpoint/2010/main" val="2455029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AE348E08-4589-4A57-9D11-D934BA6C5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33081">
            <a:off x="7002360" y="1174269"/>
            <a:ext cx="4285147" cy="521930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940D87BD-5706-4680-9443-CDAF53409523}"/>
              </a:ext>
            </a:extLst>
          </p:cNvPr>
          <p:cNvSpPr>
            <a:spLocks noGrp="1"/>
          </p:cNvSpPr>
          <p:nvPr>
            <p:ph type="title"/>
          </p:nvPr>
        </p:nvSpPr>
        <p:spPr>
          <a:xfrm>
            <a:off x="780968" y="368727"/>
            <a:ext cx="11044089" cy="1329004"/>
          </a:xfrm>
        </p:spPr>
        <p:txBody>
          <a:bodyPr>
            <a:normAutofit/>
          </a:bodyPr>
          <a:lstStyle/>
          <a:p>
            <a:r>
              <a:rPr lang="zh-CN" altLang="en-US" sz="2400" dirty="0">
                <a:solidFill>
                  <a:schemeClr val="tx1"/>
                </a:solidFill>
              </a:rPr>
              <a:t>四</a:t>
            </a:r>
            <a:r>
              <a:rPr lang="en-US" altLang="zh-CN" sz="2400" dirty="0">
                <a:solidFill>
                  <a:schemeClr val="tx1"/>
                </a:solidFill>
                <a:latin typeface="+mj-lt"/>
              </a:rPr>
              <a:t>.</a:t>
            </a:r>
            <a:r>
              <a:rPr lang="zh-CN" altLang="en-US" sz="2400" dirty="0">
                <a:solidFill>
                  <a:schemeClr val="tx1"/>
                </a:solidFill>
                <a:latin typeface="+mj-lt"/>
              </a:rPr>
              <a:t>以数据为驱动力的信息革命时代有哪些与农业和工业革命时代不同的特征</a:t>
            </a:r>
            <a:r>
              <a:rPr lang="en-US" altLang="zh-CN" sz="2400" dirty="0">
                <a:solidFill>
                  <a:schemeClr val="tx1"/>
                </a:solidFill>
                <a:latin typeface="+mj-lt"/>
              </a:rPr>
              <a:t>?</a:t>
            </a:r>
            <a:br>
              <a:rPr lang="zh-CN" altLang="en-US" sz="2400" dirty="0">
                <a:solidFill>
                  <a:schemeClr val="tx1"/>
                </a:solidFill>
                <a:latin typeface="+mj-lt"/>
              </a:rPr>
            </a:br>
            <a:endParaRPr lang="zh-CN" altLang="en-US" sz="2400" dirty="0">
              <a:solidFill>
                <a:schemeClr val="tx1"/>
              </a:solidFill>
            </a:endParaRPr>
          </a:p>
        </p:txBody>
      </p:sp>
      <p:sp>
        <p:nvSpPr>
          <p:cNvPr id="3" name="内容占位符 2">
            <a:extLst>
              <a:ext uri="{FF2B5EF4-FFF2-40B4-BE49-F238E27FC236}">
                <a16:creationId xmlns:a16="http://schemas.microsoft.com/office/drawing/2014/main" id="{3B0DE199-B5F4-45D2-890D-4EF28BF1C993}"/>
              </a:ext>
            </a:extLst>
          </p:cNvPr>
          <p:cNvSpPr>
            <a:spLocks noGrp="1"/>
          </p:cNvSpPr>
          <p:nvPr>
            <p:ph idx="1"/>
          </p:nvPr>
        </p:nvSpPr>
        <p:spPr>
          <a:xfrm>
            <a:off x="941831" y="1158550"/>
            <a:ext cx="5522977" cy="5433309"/>
          </a:xfrm>
        </p:spPr>
        <p:txBody>
          <a:bodyPr>
            <a:normAutofit/>
          </a:bodyPr>
          <a:lstStyle/>
          <a:p>
            <a:r>
              <a:rPr lang="zh-CN" altLang="en-US" sz="2400" b="1" dirty="0">
                <a:solidFill>
                  <a:schemeClr val="tx1"/>
                </a:solidFill>
                <a:latin typeface="仿宋" panose="02010609060101010101" pitchFamily="49" charset="-122"/>
                <a:ea typeface="仿宋" panose="02010609060101010101" pitchFamily="49" charset="-122"/>
              </a:rPr>
              <a:t>以数据为驱动力的信息革命时代</a:t>
            </a:r>
            <a:r>
              <a:rPr lang="zh-CN" altLang="en-US" sz="2400" b="1" dirty="0">
                <a:latin typeface="仿宋" panose="02010609060101010101" pitchFamily="49" charset="-122"/>
                <a:ea typeface="仿宋" panose="02010609060101010101" pitchFamily="49" charset="-122"/>
              </a:rPr>
              <a:t>人类对客观世界运行规律的认识不断加深</a:t>
            </a:r>
            <a:endParaRPr lang="en-US" altLang="zh-CN" sz="2400" b="1" dirty="0">
              <a:latin typeface="仿宋" panose="02010609060101010101" pitchFamily="49" charset="-122"/>
              <a:ea typeface="仿宋" panose="02010609060101010101" pitchFamily="49" charset="-122"/>
            </a:endParaRPr>
          </a:p>
          <a:p>
            <a:endParaRPr lang="en-US" altLang="zh-CN" sz="2400" b="1" dirty="0">
              <a:latin typeface="仿宋" panose="02010609060101010101" pitchFamily="49" charset="-122"/>
              <a:ea typeface="仿宋" panose="02010609060101010101" pitchFamily="49" charset="-122"/>
            </a:endParaRPr>
          </a:p>
          <a:p>
            <a:r>
              <a:rPr lang="zh-CN" altLang="en-US" sz="2400" b="1" dirty="0">
                <a:solidFill>
                  <a:schemeClr val="tx1"/>
                </a:solidFill>
                <a:latin typeface="仿宋" panose="02010609060101010101" pitchFamily="49" charset="-122"/>
                <a:ea typeface="仿宋" panose="02010609060101010101" pitchFamily="49" charset="-122"/>
              </a:rPr>
              <a:t>以数据为驱动力的信息革命时代人类对客观世界的驾驭和改造能力逐步提高</a:t>
            </a:r>
            <a:endParaRPr lang="en-US" altLang="zh-CN" sz="2400" b="1" dirty="0">
              <a:solidFill>
                <a:schemeClr val="tx1"/>
              </a:solidFill>
              <a:latin typeface="仿宋" panose="02010609060101010101" pitchFamily="49" charset="-122"/>
              <a:ea typeface="仿宋" panose="02010609060101010101" pitchFamily="49" charset="-122"/>
            </a:endParaRPr>
          </a:p>
          <a:p>
            <a:endParaRPr lang="en-US" altLang="zh-CN" sz="2400" b="1" dirty="0">
              <a:solidFill>
                <a:schemeClr val="tx1"/>
              </a:solidFill>
              <a:latin typeface="仿宋" panose="02010609060101010101" pitchFamily="49" charset="-122"/>
              <a:ea typeface="仿宋" panose="02010609060101010101" pitchFamily="49" charset="-122"/>
            </a:endParaRPr>
          </a:p>
          <a:p>
            <a:r>
              <a:rPr lang="zh-CN" altLang="en-US" sz="2400" b="1" dirty="0">
                <a:latin typeface="仿宋" panose="02010609060101010101" pitchFamily="49" charset="-122"/>
                <a:ea typeface="仿宋" panose="02010609060101010101" pitchFamily="49" charset="-122"/>
              </a:rPr>
              <a:t>从物质和能量中获取和运用数据，即通过信息科学和技术将人类创造和利用工具的能力提高到更高的智能层次</a:t>
            </a:r>
            <a:endParaRPr lang="en-US" altLang="zh-CN" sz="2400" b="1" dirty="0">
              <a:solidFill>
                <a:schemeClr val="tx1"/>
              </a:solidFill>
              <a:latin typeface="仿宋" panose="02010609060101010101" pitchFamily="49" charset="-122"/>
              <a:ea typeface="仿宋" panose="02010609060101010101" pitchFamily="49" charset="-122"/>
            </a:endParaRPr>
          </a:p>
          <a:p>
            <a:endParaRPr lang="en-US" altLang="zh-CN" b="1" dirty="0">
              <a:solidFill>
                <a:schemeClr val="tx1"/>
              </a:solidFill>
              <a:latin typeface="仿宋" panose="02010609060101010101" pitchFamily="49" charset="-122"/>
              <a:ea typeface="仿宋" panose="02010609060101010101" pitchFamily="49" charset="-122"/>
            </a:endParaRPr>
          </a:p>
          <a:p>
            <a:endParaRPr lang="en-US" altLang="zh-CN" sz="2000" b="1" dirty="0">
              <a:solidFill>
                <a:schemeClr val="tx1"/>
              </a:solidFill>
              <a:latin typeface="仿宋" panose="02010609060101010101" pitchFamily="49" charset="-122"/>
              <a:ea typeface="仿宋" panose="02010609060101010101" pitchFamily="49" charset="-122"/>
            </a:endParaRPr>
          </a:p>
          <a:p>
            <a:endParaRPr lang="en-US" altLang="zh-CN" b="1" dirty="0">
              <a:solidFill>
                <a:schemeClr val="tx1"/>
              </a:solidFill>
              <a:latin typeface="仿宋" panose="02010609060101010101" pitchFamily="49" charset="-122"/>
              <a:ea typeface="仿宋" panose="02010609060101010101" pitchFamily="49" charset="-122"/>
            </a:endParaRPr>
          </a:p>
          <a:p>
            <a:endParaRPr lang="en-US" altLang="zh-CN" b="1" dirty="0">
              <a:latin typeface="仿宋" panose="02010609060101010101" pitchFamily="49" charset="-122"/>
              <a:ea typeface="仿宋" panose="02010609060101010101" pitchFamily="49" charset="-122"/>
            </a:endParaRPr>
          </a:p>
          <a:p>
            <a:endParaRPr lang="en-US" altLang="zh-CN" b="1" dirty="0">
              <a:latin typeface="仿宋" panose="02010609060101010101" pitchFamily="49" charset="-122"/>
              <a:ea typeface="仿宋" panose="02010609060101010101" pitchFamily="49" charset="-122"/>
            </a:endParaRPr>
          </a:p>
          <a:p>
            <a:endParaRPr lang="zh-CN" altLang="en-US"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955531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541DA27-218C-4CE5-937C-F782D912B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4F2EC"/>
              </a:solidFill>
              <a:effectLst/>
              <a:uLnTx/>
              <a:uFillTx/>
              <a:latin typeface="Microsoft YaHei Light"/>
              <a:ea typeface="+mn-ea"/>
              <a:cs typeface="+mn-cs"/>
            </a:endParaRPr>
          </a:p>
        </p:txBody>
      </p:sp>
      <p:sp>
        <p:nvSpPr>
          <p:cNvPr id="18" name="Rectangle 17">
            <a:extLst>
              <a:ext uri="{FF2B5EF4-FFF2-40B4-BE49-F238E27FC236}">
                <a16:creationId xmlns:a16="http://schemas.microsoft.com/office/drawing/2014/main" id="{ABD12B3F-8A5F-4499-B445-4AE98BA7D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7200" y="0"/>
            <a:ext cx="79248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4F2EC"/>
              </a:solidFill>
              <a:effectLst/>
              <a:uLnTx/>
              <a:uFillTx/>
              <a:latin typeface="Microsoft YaHei Light"/>
              <a:ea typeface="+mn-ea"/>
              <a:cs typeface="+mn-cs"/>
            </a:endParaRPr>
          </a:p>
        </p:txBody>
      </p:sp>
      <p:sp>
        <p:nvSpPr>
          <p:cNvPr id="20" name="Freeform: Shape 19">
            <a:extLst>
              <a:ext uri="{FF2B5EF4-FFF2-40B4-BE49-F238E27FC236}">
                <a16:creationId xmlns:a16="http://schemas.microsoft.com/office/drawing/2014/main" id="{F2FDDC00-F407-41E4-8797-9AFAC2767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86" y="1902350"/>
            <a:ext cx="12186015" cy="4955650"/>
          </a:xfrm>
          <a:custGeom>
            <a:avLst/>
            <a:gdLst>
              <a:gd name="connsiteX0" fmla="*/ 0 w 12186015"/>
              <a:gd name="connsiteY0" fmla="*/ 0 h 4955650"/>
              <a:gd name="connsiteX1" fmla="*/ 4267200 w 12186015"/>
              <a:gd name="connsiteY1" fmla="*/ 0 h 4955650"/>
              <a:gd name="connsiteX2" fmla="*/ 4267200 w 12186015"/>
              <a:gd name="connsiteY2" fmla="*/ 3910 h 4955650"/>
              <a:gd name="connsiteX3" fmla="*/ 8612398 w 12186015"/>
              <a:gd name="connsiteY3" fmla="*/ 3910 h 4955650"/>
              <a:gd name="connsiteX4" fmla="*/ 8767029 w 12186015"/>
              <a:gd name="connsiteY4" fmla="*/ 0 h 4955650"/>
              <a:gd name="connsiteX5" fmla="*/ 12180271 w 12186015"/>
              <a:gd name="connsiteY5" fmla="*/ 3080160 h 4955650"/>
              <a:gd name="connsiteX6" fmla="*/ 12186015 w 12186015"/>
              <a:gd name="connsiteY6" fmla="*/ 3193917 h 4955650"/>
              <a:gd name="connsiteX7" fmla="*/ 12186015 w 12186015"/>
              <a:gd name="connsiteY7" fmla="*/ 4955650 h 4955650"/>
              <a:gd name="connsiteX8" fmla="*/ 0 w 12186015"/>
              <a:gd name="connsiteY8" fmla="*/ 4955650 h 49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6015" h="4955650">
                <a:moveTo>
                  <a:pt x="0" y="0"/>
                </a:moveTo>
                <a:lnTo>
                  <a:pt x="4267200" y="0"/>
                </a:lnTo>
                <a:lnTo>
                  <a:pt x="4267200" y="3910"/>
                </a:lnTo>
                <a:lnTo>
                  <a:pt x="8612398" y="3910"/>
                </a:lnTo>
                <a:lnTo>
                  <a:pt x="8767029" y="0"/>
                </a:lnTo>
                <a:cubicBezTo>
                  <a:pt x="10543464" y="0"/>
                  <a:pt x="12004571" y="1350080"/>
                  <a:pt x="12180271" y="3080160"/>
                </a:cubicBezTo>
                <a:lnTo>
                  <a:pt x="12186015" y="3193917"/>
                </a:lnTo>
                <a:lnTo>
                  <a:pt x="12186015" y="4955650"/>
                </a:lnTo>
                <a:lnTo>
                  <a:pt x="0" y="4955650"/>
                </a:ln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4F2EC"/>
              </a:solidFill>
              <a:effectLst/>
              <a:uLnTx/>
              <a:uFillTx/>
              <a:latin typeface="Microsoft YaHei Light"/>
              <a:ea typeface="+mn-ea"/>
              <a:cs typeface="+mn-cs"/>
            </a:endParaRPr>
          </a:p>
        </p:txBody>
      </p:sp>
      <p:sp>
        <p:nvSpPr>
          <p:cNvPr id="22" name="Freeform: Shape 21">
            <a:extLst>
              <a:ext uri="{FF2B5EF4-FFF2-40B4-BE49-F238E27FC236}">
                <a16:creationId xmlns:a16="http://schemas.microsoft.com/office/drawing/2014/main" id="{361FFB21-5166-4511-9418-A0182065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12892" y="0"/>
            <a:ext cx="4791077" cy="6868710"/>
          </a:xfrm>
          <a:custGeom>
            <a:avLst/>
            <a:gdLst>
              <a:gd name="connsiteX0" fmla="*/ 4790468 w 4791077"/>
              <a:gd name="connsiteY0" fmla="*/ 6866729 h 6868710"/>
              <a:gd name="connsiteX1" fmla="*/ 4790468 w 4791077"/>
              <a:gd name="connsiteY1" fmla="*/ 6868709 h 6868710"/>
              <a:gd name="connsiteX2" fmla="*/ 4791077 w 4791077"/>
              <a:gd name="connsiteY2" fmla="*/ 6868709 h 6868710"/>
              <a:gd name="connsiteX3" fmla="*/ 4791077 w 4791077"/>
              <a:gd name="connsiteY3" fmla="*/ 6868710 h 6868710"/>
              <a:gd name="connsiteX4" fmla="*/ 4712096 w 4791077"/>
              <a:gd name="connsiteY4" fmla="*/ 6868710 h 6868710"/>
              <a:gd name="connsiteX5" fmla="*/ 0 w 4791077"/>
              <a:gd name="connsiteY5" fmla="*/ 0 h 6868710"/>
              <a:gd name="connsiteX6" fmla="*/ 4791077 w 4791077"/>
              <a:gd name="connsiteY6" fmla="*/ 0 h 6868710"/>
              <a:gd name="connsiteX7" fmla="*/ 4791077 w 4791077"/>
              <a:gd name="connsiteY7" fmla="*/ 2 h 6868710"/>
              <a:gd name="connsiteX8" fmla="*/ 1850363 w 4791077"/>
              <a:gd name="connsiteY8" fmla="*/ 2 h 6868710"/>
              <a:gd name="connsiteX9" fmla="*/ 1850363 w 4791077"/>
              <a:gd name="connsiteY9" fmla="*/ 4006978 h 6868710"/>
              <a:gd name="connsiteX10" fmla="*/ 1850363 w 4791077"/>
              <a:gd name="connsiteY10" fmla="*/ 4079021 h 6868710"/>
              <a:gd name="connsiteX11" fmla="*/ 1854001 w 4791077"/>
              <a:gd name="connsiteY11" fmla="*/ 4079021 h 6868710"/>
              <a:gd name="connsiteX12" fmla="*/ 1865138 w 4791077"/>
              <a:gd name="connsiteY12" fmla="*/ 4299573 h 6868710"/>
              <a:gd name="connsiteX13" fmla="*/ 4712096 w 4791077"/>
              <a:gd name="connsiteY13" fmla="*/ 6868710 h 6868710"/>
              <a:gd name="connsiteX14" fmla="*/ 0 w 4791077"/>
              <a:gd name="connsiteY14" fmla="*/ 6868710 h 6868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91077" h="6868710">
                <a:moveTo>
                  <a:pt x="4790468" y="6866729"/>
                </a:moveTo>
                <a:lnTo>
                  <a:pt x="4790468" y="6868709"/>
                </a:lnTo>
                <a:lnTo>
                  <a:pt x="4791077" y="6868709"/>
                </a:lnTo>
                <a:lnTo>
                  <a:pt x="4791077" y="6868710"/>
                </a:lnTo>
                <a:lnTo>
                  <a:pt x="4712096" y="6868710"/>
                </a:lnTo>
                <a:close/>
                <a:moveTo>
                  <a:pt x="0" y="0"/>
                </a:moveTo>
                <a:lnTo>
                  <a:pt x="4791077" y="0"/>
                </a:lnTo>
                <a:lnTo>
                  <a:pt x="4791077" y="2"/>
                </a:lnTo>
                <a:lnTo>
                  <a:pt x="1850363" y="2"/>
                </a:lnTo>
                <a:lnTo>
                  <a:pt x="1850363" y="4006978"/>
                </a:lnTo>
                <a:lnTo>
                  <a:pt x="1850363" y="4079021"/>
                </a:lnTo>
                <a:lnTo>
                  <a:pt x="1854001" y="4079021"/>
                </a:lnTo>
                <a:lnTo>
                  <a:pt x="1865138" y="4299573"/>
                </a:lnTo>
                <a:cubicBezTo>
                  <a:pt x="2011687" y="5742619"/>
                  <a:pt x="3230385" y="6868710"/>
                  <a:pt x="4712096" y="6868710"/>
                </a:cubicBezTo>
                <a:lnTo>
                  <a:pt x="0" y="6868710"/>
                </a:ln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4F2EC"/>
              </a:solidFill>
              <a:effectLst/>
              <a:uLnTx/>
              <a:uFillTx/>
              <a:latin typeface="Microsoft YaHei Light"/>
              <a:ea typeface="+mn-ea"/>
              <a:cs typeface="+mn-cs"/>
            </a:endParaRPr>
          </a:p>
        </p:txBody>
      </p:sp>
      <p:sp>
        <p:nvSpPr>
          <p:cNvPr id="2" name="标题 1">
            <a:extLst>
              <a:ext uri="{FF2B5EF4-FFF2-40B4-BE49-F238E27FC236}">
                <a16:creationId xmlns:a16="http://schemas.microsoft.com/office/drawing/2014/main" id="{C4B6ABAD-3E03-422A-BBEB-79D5403CF315}"/>
              </a:ext>
            </a:extLst>
          </p:cNvPr>
          <p:cNvSpPr>
            <a:spLocks noGrp="1"/>
          </p:cNvSpPr>
          <p:nvPr>
            <p:ph type="ctrTitle"/>
          </p:nvPr>
        </p:nvSpPr>
        <p:spPr>
          <a:xfrm>
            <a:off x="5497088" y="2539014"/>
            <a:ext cx="6391892" cy="1385829"/>
          </a:xfrm>
        </p:spPr>
        <p:txBody>
          <a:bodyPr/>
          <a:lstStyle/>
          <a:p>
            <a:r>
              <a:rPr lang="zh-CN" altLang="en-US" sz="9600" dirty="0">
                <a:solidFill>
                  <a:srgbClr val="FFFFFF"/>
                </a:solidFill>
              </a:rPr>
              <a:t>谢谢大家！</a:t>
            </a:r>
          </a:p>
        </p:txBody>
      </p:sp>
      <p:sp>
        <p:nvSpPr>
          <p:cNvPr id="3" name="副标题 2">
            <a:extLst>
              <a:ext uri="{FF2B5EF4-FFF2-40B4-BE49-F238E27FC236}">
                <a16:creationId xmlns:a16="http://schemas.microsoft.com/office/drawing/2014/main" id="{20C75F36-BDBE-41F6-B8BA-10FD88C7501C}"/>
              </a:ext>
            </a:extLst>
          </p:cNvPr>
          <p:cNvSpPr>
            <a:spLocks noGrp="1"/>
          </p:cNvSpPr>
          <p:nvPr>
            <p:ph type="subTitle" idx="1"/>
          </p:nvPr>
        </p:nvSpPr>
        <p:spPr>
          <a:xfrm>
            <a:off x="4842344" y="532263"/>
            <a:ext cx="5330356" cy="1067937"/>
          </a:xfrm>
        </p:spPr>
        <p:txBody>
          <a:bodyPr anchor="ctr">
            <a:noAutofit/>
          </a:bodyPr>
          <a:lstStyle/>
          <a:p>
            <a:endParaRPr lang="en-US" altLang="zh-CN" sz="1800" dirty="0">
              <a:solidFill>
                <a:srgbClr val="FFFFFF"/>
              </a:solidFill>
            </a:endParaRPr>
          </a:p>
        </p:txBody>
      </p:sp>
      <p:pic>
        <p:nvPicPr>
          <p:cNvPr id="5" name="Picture 4">
            <a:extLst>
              <a:ext uri="{FF2B5EF4-FFF2-40B4-BE49-F238E27FC236}">
                <a16:creationId xmlns:a16="http://schemas.microsoft.com/office/drawing/2014/main" id="{21C5B11C-EA68-4B79-AE81-E6B4544C4DE0}"/>
              </a:ext>
            </a:extLst>
          </p:cNvPr>
          <p:cNvPicPr>
            <a:picLocks noChangeAspect="1"/>
          </p:cNvPicPr>
          <p:nvPr/>
        </p:nvPicPr>
        <p:blipFill rotWithShape="1">
          <a:blip r:embed="rId2"/>
          <a:srcRect l="52035" r="9232"/>
          <a:stretch/>
        </p:blipFill>
        <p:spPr>
          <a:xfrm>
            <a:off x="-5982" y="-10710"/>
            <a:ext cx="4437802" cy="6857990"/>
          </a:xfrm>
          <a:prstGeom prst="rect">
            <a:avLst/>
          </a:prstGeom>
        </p:spPr>
      </p:pic>
    </p:spTree>
    <p:extLst>
      <p:ext uri="{BB962C8B-B14F-4D97-AF65-F5344CB8AC3E}">
        <p14:creationId xmlns:p14="http://schemas.microsoft.com/office/powerpoint/2010/main" val="314644287"/>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Microsoft YaHei"/>
        <a:ea typeface=""/>
        <a:cs typeface=""/>
      </a:majorFont>
      <a:minorFont>
        <a:latin typeface="Microsoft YaHe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docProps/app.xml><?xml version="1.0" encoding="utf-8"?>
<Properties xmlns="http://schemas.openxmlformats.org/officeDocument/2006/extended-properties" xmlns:vt="http://schemas.openxmlformats.org/officeDocument/2006/docPropsVTypes">
  <TotalTime>144</TotalTime>
  <Words>529</Words>
  <Application>Microsoft Office PowerPoint</Application>
  <PresentationFormat>宽屏</PresentationFormat>
  <Paragraphs>51</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Microsoft YaHei Light</vt:lpstr>
      <vt:lpstr>仿宋</vt:lpstr>
      <vt:lpstr>Microsoft YaHei</vt:lpstr>
      <vt:lpstr>Arial</vt:lpstr>
      <vt:lpstr>ModOverlayVTI</vt:lpstr>
      <vt:lpstr>《信息科学技术与创新》         </vt:lpstr>
      <vt:lpstr>PowerPoint 演示文稿</vt:lpstr>
      <vt:lpstr>PowerPoint 演示文稿</vt:lpstr>
      <vt:lpstr>一.物理、生物和数字世界的区别和联系是什么? </vt:lpstr>
      <vt:lpstr>PowerPoint 演示文稿</vt:lpstr>
      <vt:lpstr>三.数据在地球生命的演化和人类文明的进步中是如何起到独特作用的？ </vt:lpstr>
      <vt:lpstr>四.以数据为驱动力的信息革命时代有哪些与农业和工业革命时代不同的特征? </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《信息科学技术与创新》</dc:title>
  <dc:creator>Skywalker Wei</dc:creator>
  <cp:lastModifiedBy>Skywalker Wei</cp:lastModifiedBy>
  <cp:revision>24</cp:revision>
  <dcterms:created xsi:type="dcterms:W3CDTF">2021-03-07T06:13:06Z</dcterms:created>
  <dcterms:modified xsi:type="dcterms:W3CDTF">2025-01-10T13:10:05Z</dcterms:modified>
</cp:coreProperties>
</file>