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585" r:id="rId2"/>
    <p:sldId id="1584" r:id="rId3"/>
    <p:sldId id="1330" r:id="rId4"/>
    <p:sldId id="1565" r:id="rId5"/>
    <p:sldId id="1481" r:id="rId6"/>
    <p:sldId id="1590" r:id="rId7"/>
    <p:sldId id="1568" r:id="rId8"/>
    <p:sldId id="1566" r:id="rId9"/>
    <p:sldId id="1567" r:id="rId10"/>
    <p:sldId id="1588" r:id="rId11"/>
    <p:sldId id="1570" r:id="rId12"/>
    <p:sldId id="1569" r:id="rId13"/>
    <p:sldId id="1587" r:id="rId14"/>
    <p:sldId id="1589" r:id="rId15"/>
    <p:sldId id="1579" r:id="rId16"/>
    <p:sldId id="1571" r:id="rId17"/>
    <p:sldId id="1563" r:id="rId18"/>
    <p:sldId id="1580" r:id="rId19"/>
    <p:sldId id="1581" r:id="rId20"/>
    <p:sldId id="1591" r:id="rId21"/>
    <p:sldId id="1572" r:id="rId22"/>
    <p:sldId id="1573" r:id="rId23"/>
    <p:sldId id="1574" r:id="rId24"/>
    <p:sldId id="1575" r:id="rId25"/>
    <p:sldId id="1576" r:id="rId26"/>
    <p:sldId id="1582" r:id="rId27"/>
    <p:sldId id="1577" r:id="rId28"/>
    <p:sldId id="1578" r:id="rId29"/>
    <p:sldId id="1583" r:id="rId30"/>
  </p:sldIdLst>
  <p:sldSz cx="9144000" cy="6858000" type="screen4x3"/>
  <p:notesSz cx="6788150" cy="9925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6600"/>
    <a:srgbClr val="0000FF"/>
    <a:srgbClr val="1559D2"/>
    <a:srgbClr val="C0C0C0"/>
    <a:srgbClr val="CCCCFF"/>
    <a:srgbClr val="EFEFFF"/>
    <a:srgbClr val="008000"/>
    <a:srgbClr val="CC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781A9-D941-AD42-9430-D475AEB0C037}" v="6" dt="2023-03-07T21:45:08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/>
    <p:restoredTop sz="97840" autoAdjust="0"/>
  </p:normalViewPr>
  <p:slideViewPr>
    <p:cSldViewPr snapToGrid="0">
      <p:cViewPr varScale="1">
        <p:scale>
          <a:sx n="152" d="100"/>
          <a:sy n="152" d="100"/>
        </p:scale>
        <p:origin x="2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mailwsu-my.sharepoint.com/personal/acousins_wsu_edu/Documents/Research%20Projects/Python%20for%20Labview/Murrays%20calculations/rubisco%20kinetics%203-22-2012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mailwsu-my.sharepoint.com/personal/acousins_wsu_edu/Documents/Research%20Projects/Python%20for%20Labview/Murrays%20calculations/rubisco%20kinetics%203-22-2012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emailwsu-my.sharepoint.com/personal/acousins_wsu_edu/Documents/Research%20Projects/Python%20for%20Labview/Murrays%20calculations/rubisco%20kinetics%203-22-2012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emailwsu-my.sharepoint.com/personal/acousins_wsu_edu/Documents/Research%20Projects/Python%20for%20Labview/Murrays%20calculations/rubisco%20kinetics%203-22-2012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emailwsu-my.sharepoint.com/personal/acousins_wsu_edu/Documents/Research%20Projects/Python%20for%20Labview/Murrays%20calculations/rubisco%20kinetics%203-22-2012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3420691163604548"/>
                  <c:y val="-2.819444444444446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Calibrations!$C$10:$C$13</c:f>
              <c:numCache>
                <c:formatCode>General</c:formatCode>
                <c:ptCount val="4"/>
                <c:pt idx="0">
                  <c:v>7.0614999999999997</c:v>
                </c:pt>
                <c:pt idx="1">
                  <c:v>53.399000000000001</c:v>
                </c:pt>
                <c:pt idx="2">
                  <c:v>96.105900000000005</c:v>
                </c:pt>
                <c:pt idx="3">
                  <c:v>136.95359999999999</c:v>
                </c:pt>
              </c:numCache>
            </c:numRef>
          </c:xVal>
          <c:yVal>
            <c:numRef>
              <c:f>Calibrations!$E$10:$E$13</c:f>
              <c:numCache>
                <c:formatCode>General</c:formatCode>
                <c:ptCount val="4"/>
                <c:pt idx="0">
                  <c:v>0</c:v>
                </c:pt>
                <c:pt idx="1">
                  <c:v>33.333333333333336</c:v>
                </c:pt>
                <c:pt idx="2">
                  <c:v>66.666666666666671</c:v>
                </c:pt>
                <c:pt idx="3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CA-824A-881F-653B03709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99247"/>
        <c:axId val="40805423"/>
      </c:scatterChart>
      <c:valAx>
        <c:axId val="40799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5423"/>
        <c:crosses val="autoZero"/>
        <c:crossBetween val="midCat"/>
      </c:valAx>
      <c:valAx>
        <c:axId val="4080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>
                    <a:latin typeface="Symbol" pitchFamily="2" charset="2"/>
                  </a:rPr>
                  <a:t>m</a:t>
                </a:r>
                <a:r>
                  <a:rPr lang="en-US" dirty="0"/>
                  <a:t>M CO</a:t>
                </a:r>
                <a:r>
                  <a:rPr lang="en-US" baseline="-25000" dirty="0"/>
                  <a:t>2</a:t>
                </a:r>
                <a:endParaRPr lang="en-US" baseline="30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3420691163604548"/>
                  <c:y val="-2.819444444444446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Calibrations!$C$4:$C$7</c:f>
              <c:numCache>
                <c:formatCode>General</c:formatCode>
                <c:ptCount val="4"/>
                <c:pt idx="0">
                  <c:v>-18.796600000000002</c:v>
                </c:pt>
                <c:pt idx="1">
                  <c:v>39.218600000000002</c:v>
                </c:pt>
                <c:pt idx="2">
                  <c:v>96.169899999999998</c:v>
                </c:pt>
                <c:pt idx="3">
                  <c:v>151.98699999999999</c:v>
                </c:pt>
              </c:numCache>
            </c:numRef>
          </c:xVal>
          <c:yVal>
            <c:numRef>
              <c:f>Calibrations!$E$4:$E$7</c:f>
              <c:numCache>
                <c:formatCode>General</c:formatCode>
                <c:ptCount val="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BE-0246-A647-4BD5800A8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99247"/>
        <c:axId val="40805423"/>
      </c:scatterChart>
      <c:valAx>
        <c:axId val="40799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5423"/>
        <c:crosses val="autoZero"/>
        <c:crossBetween val="midCat"/>
      </c:valAx>
      <c:valAx>
        <c:axId val="4080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>
                    <a:latin typeface="Symbol" pitchFamily="2" charset="2"/>
                  </a:rPr>
                  <a:t>m</a:t>
                </a:r>
                <a:r>
                  <a:rPr lang="en-US" dirty="0"/>
                  <a:t>mol M total inorganic carbon</a:t>
                </a:r>
                <a:endParaRPr lang="en-US" baseline="30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3420691163604548"/>
                  <c:y val="-2.819444444444446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Calibrations!$C$4:$C$7</c:f>
              <c:numCache>
                <c:formatCode>General</c:formatCode>
                <c:ptCount val="4"/>
                <c:pt idx="0">
                  <c:v>29.6769</c:v>
                </c:pt>
                <c:pt idx="1">
                  <c:v>97.479600000000005</c:v>
                </c:pt>
                <c:pt idx="2">
                  <c:v>164.20189999999999</c:v>
                </c:pt>
                <c:pt idx="3">
                  <c:v>230.20509999999999</c:v>
                </c:pt>
              </c:numCache>
            </c:numRef>
          </c:xVal>
          <c:yVal>
            <c:numRef>
              <c:f>Calibrations!$E$4:$E$7</c:f>
              <c:numCache>
                <c:formatCode>General</c:formatCode>
                <c:ptCount val="4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BE-0246-A647-4BD5800A8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99247"/>
        <c:axId val="40805423"/>
      </c:scatterChart>
      <c:valAx>
        <c:axId val="40799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5423"/>
        <c:crosses val="autoZero"/>
        <c:crossBetween val="midCat"/>
      </c:valAx>
      <c:valAx>
        <c:axId val="4080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>
                    <a:latin typeface="Symbol" pitchFamily="2" charset="2"/>
                  </a:rPr>
                  <a:t>m</a:t>
                </a:r>
                <a:r>
                  <a:rPr lang="en-US" dirty="0"/>
                  <a:t>mol total inorganic carbon L</a:t>
                </a:r>
                <a:r>
                  <a:rPr lang="en-US" baseline="30000" dirty="0"/>
                  <a:t>-1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3420691163604548"/>
                  <c:y val="-2.819444444444446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Calibrations!$C$10:$C$13</c:f>
              <c:numCache>
                <c:formatCode>General</c:formatCode>
                <c:ptCount val="4"/>
                <c:pt idx="0">
                  <c:v>7.0614999999999997</c:v>
                </c:pt>
                <c:pt idx="1">
                  <c:v>53.399000000000001</c:v>
                </c:pt>
                <c:pt idx="2">
                  <c:v>96.105900000000005</c:v>
                </c:pt>
                <c:pt idx="3">
                  <c:v>136.95359999999999</c:v>
                </c:pt>
              </c:numCache>
            </c:numRef>
          </c:xVal>
          <c:yVal>
            <c:numRef>
              <c:f>Calibrations!$E$10:$E$13</c:f>
              <c:numCache>
                <c:formatCode>General</c:formatCode>
                <c:ptCount val="4"/>
                <c:pt idx="0">
                  <c:v>0</c:v>
                </c:pt>
                <c:pt idx="1">
                  <c:v>33.333333333333336</c:v>
                </c:pt>
                <c:pt idx="2">
                  <c:v>66.666666666666671</c:v>
                </c:pt>
                <c:pt idx="3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63-7149-ABF9-A83B65046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99247"/>
        <c:axId val="40805423"/>
      </c:scatterChart>
      <c:valAx>
        <c:axId val="40799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5423"/>
        <c:crosses val="autoZero"/>
        <c:crossBetween val="midCat"/>
      </c:valAx>
      <c:valAx>
        <c:axId val="4080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>
                    <a:latin typeface="Symbol" pitchFamily="2" charset="2"/>
                  </a:rPr>
                  <a:t>m</a:t>
                </a:r>
                <a:r>
                  <a:rPr lang="en-US" dirty="0"/>
                  <a:t>mol CO</a:t>
                </a:r>
                <a:r>
                  <a:rPr lang="en-US" baseline="-25000" dirty="0"/>
                  <a:t>2</a:t>
                </a:r>
                <a:r>
                  <a:rPr lang="en-US" dirty="0"/>
                  <a:t> L</a:t>
                </a:r>
                <a:r>
                  <a:rPr lang="en-US" baseline="30000" dirty="0"/>
                  <a:t>-1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Calibrations!$A$32:$A$40</c:f>
              <c:numCache>
                <c:formatCode>General</c:formatCode>
                <c:ptCount val="9"/>
                <c:pt idx="0">
                  <c:v>7.1999999999999993</c:v>
                </c:pt>
                <c:pt idx="1">
                  <c:v>7.2999999999999989</c:v>
                </c:pt>
                <c:pt idx="2">
                  <c:v>7.3999999999999986</c:v>
                </c:pt>
                <c:pt idx="3">
                  <c:v>7.4999999999999982</c:v>
                </c:pt>
                <c:pt idx="4">
                  <c:v>7.5999999999999979</c:v>
                </c:pt>
                <c:pt idx="5">
                  <c:v>7.6999999999999975</c:v>
                </c:pt>
                <c:pt idx="6">
                  <c:v>7.7999999999999972</c:v>
                </c:pt>
                <c:pt idx="7">
                  <c:v>7.8999999999999968</c:v>
                </c:pt>
                <c:pt idx="8">
                  <c:v>7.9999999999999964</c:v>
                </c:pt>
              </c:numCache>
            </c:numRef>
          </c:xVal>
          <c:yVal>
            <c:numRef>
              <c:f>Calibrations!$B$32:$B$40</c:f>
              <c:numCache>
                <c:formatCode>General</c:formatCode>
                <c:ptCount val="9"/>
                <c:pt idx="0">
                  <c:v>12.022644346174111</c:v>
                </c:pt>
                <c:pt idx="1">
                  <c:v>15.135612484362046</c:v>
                </c:pt>
                <c:pt idx="2">
                  <c:v>19.054607179632409</c:v>
                </c:pt>
                <c:pt idx="3">
                  <c:v>23.988329190194811</c:v>
                </c:pt>
                <c:pt idx="4">
                  <c:v>30.199517204020015</c:v>
                </c:pt>
                <c:pt idx="5">
                  <c:v>38.018939632055897</c:v>
                </c:pt>
                <c:pt idx="6">
                  <c:v>47.863009232263536</c:v>
                </c:pt>
                <c:pt idx="7">
                  <c:v>60.255958607435339</c:v>
                </c:pt>
                <c:pt idx="8">
                  <c:v>75.85775750291775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693-9347-8B3A-E33350110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073599"/>
        <c:axId val="738018559"/>
      </c:scatterChart>
      <c:valAx>
        <c:axId val="738073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018559"/>
        <c:crosses val="autoZero"/>
        <c:crossBetween val="midCat"/>
      </c:valAx>
      <c:valAx>
        <c:axId val="73801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HCO</a:t>
                </a:r>
                <a:r>
                  <a:rPr lang="en-US" baseline="-25000"/>
                  <a:t>3</a:t>
                </a:r>
                <a:r>
                  <a:rPr lang="en-US" baseline="30000"/>
                  <a:t>-</a:t>
                </a:r>
                <a:r>
                  <a:rPr lang="en-US"/>
                  <a:t>/CO</a:t>
                </a:r>
                <a:r>
                  <a:rPr lang="en-US" baseline="-25000"/>
                  <a:t>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0735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1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1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26575"/>
            <a:ext cx="2941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ADBFE41-3C24-CA4D-A986-956FDA02A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5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2925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1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6575"/>
            <a:ext cx="2941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0736042-EA2C-9A4D-A10D-24DBEF686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4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/>
              <a:t>Family</a:t>
            </a:r>
          </a:p>
          <a:p>
            <a:pPr eaLnBrk="1" hangingPunct="1">
              <a:defRPr/>
            </a:pPr>
            <a:r>
              <a:rPr lang="en-US"/>
              <a:t>Diversity of Kranz types</a:t>
            </a:r>
          </a:p>
          <a:p>
            <a:pPr eaLnBrk="1" hangingPunct="1">
              <a:defRPr/>
            </a:pPr>
            <a:r>
              <a:rPr lang="en-US"/>
              <a:t>Identification of single cells &amp; History</a:t>
            </a:r>
          </a:p>
          <a:p>
            <a:pPr eaLnBrk="1" hangingPunct="1">
              <a:defRPr/>
            </a:pPr>
            <a:r>
              <a:rPr lang="en-US"/>
              <a:t>	</a:t>
            </a: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133D8F4-50B7-2C49-BF2C-EDE4DDD910FE}" type="slidenum">
              <a:rPr lang="en-US" sz="1200"/>
              <a:pPr eaLnBrk="1" hangingPunct="1">
                <a:defRPr/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3446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70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0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 to summarize…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3CA391-A6AA-F447-83FF-6DDE93E82C3A}" type="slidenum">
              <a:rPr lang="en-US" sz="1200"/>
              <a:pPr eaLnBrk="1" hangingPunct="1">
                <a:defRPr/>
              </a:pPr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000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 to summarize…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3CA391-A6AA-F447-83FF-6DDE93E82C3A}" type="slidenum">
              <a:rPr lang="en-US" sz="1200"/>
              <a:pPr eaLnBrk="1" hangingPunct="1">
                <a:defRPr/>
              </a:pPr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8961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6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06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 to summarize…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3CA391-A6AA-F447-83FF-6DDE93E82C3A}" type="slidenum">
              <a:rPr lang="en-US" sz="1200"/>
              <a:pPr eaLnBrk="1" hangingPunct="1">
                <a:defRPr/>
              </a:pPr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39950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 to summarize…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3CA391-A6AA-F447-83FF-6DDE93E82C3A}" type="slidenum">
              <a:rPr lang="en-US" sz="1200"/>
              <a:pPr eaLnBrk="1" hangingPunct="1">
                <a:defRPr/>
              </a:pPr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41827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 to summarize…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3CA391-A6AA-F447-83FF-6DDE93E82C3A}" type="slidenum">
              <a:rPr lang="en-US" sz="1200"/>
              <a:pPr eaLnBrk="1" hangingPunct="1">
                <a:defRPr/>
              </a:pPr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/>
              <a:t>Family</a:t>
            </a:r>
          </a:p>
          <a:p>
            <a:pPr eaLnBrk="1" hangingPunct="1">
              <a:defRPr/>
            </a:pPr>
            <a:r>
              <a:rPr lang="en-US"/>
              <a:t>Diversity of Kranz types</a:t>
            </a:r>
          </a:p>
          <a:p>
            <a:pPr eaLnBrk="1" hangingPunct="1">
              <a:defRPr/>
            </a:pPr>
            <a:r>
              <a:rPr lang="en-US"/>
              <a:t>Identification of single cells &amp; History</a:t>
            </a:r>
          </a:p>
          <a:p>
            <a:pPr eaLnBrk="1" hangingPunct="1">
              <a:defRPr/>
            </a:pPr>
            <a:r>
              <a:rPr lang="en-US"/>
              <a:t>	</a:t>
            </a: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133D8F4-50B7-2C49-BF2C-EDE4DDD910FE}" type="slidenum">
              <a:rPr lang="en-US" sz="1200"/>
              <a:pPr eaLnBrk="1" hangingPunct="1">
                <a:defRPr/>
              </a:pPr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2896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 to summarize…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3CA391-A6AA-F447-83FF-6DDE93E82C3A}" type="slidenum">
              <a:rPr lang="en-US" sz="1200"/>
              <a:pPr eaLnBrk="1" hangingPunct="1">
                <a:defRPr/>
              </a:pPr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65414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37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0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0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7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9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2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 to summarize…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3CA391-A6AA-F447-83FF-6DDE93E82C3A}" type="slidenum">
              <a:rPr lang="en-US" sz="1200"/>
              <a:pPr eaLnBrk="1" hangingPunct="1">
                <a:defRPr/>
              </a:pPr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04330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 to summarize…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3CA391-A6AA-F447-83FF-6DDE93E82C3A}" type="slidenum">
              <a:rPr lang="en-US" sz="1200"/>
              <a:pPr eaLnBrk="1" hangingPunct="1">
                <a:defRPr/>
              </a:pPr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09331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 to summarize…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3CA391-A6AA-F447-83FF-6DDE93E82C3A}" type="slidenum">
              <a:rPr lang="en-US" sz="1200"/>
              <a:pPr eaLnBrk="1" hangingPunct="1">
                <a:defRPr/>
              </a:pPr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8549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8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4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 to summarize…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3CA391-A6AA-F447-83FF-6DDE93E82C3A}" type="slidenum">
              <a:rPr lang="en-US" sz="1200"/>
              <a:pPr eaLnBrk="1" hangingPunct="1">
                <a:defRPr/>
              </a:pPr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 to summarize…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3CA391-A6AA-F447-83FF-6DDE93E82C3A}" type="slidenum">
              <a:rPr lang="en-US" sz="1200"/>
              <a:pPr eaLnBrk="1" hangingPunct="1">
                <a:defRPr/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3385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There is a well-supported hypothesis that low atmospheric CO2, high temperatures, and aridity which leads to high rates of photorespiration provided strong selective pressures for the evolution of C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photosynthesis, which uses a spatial separated carbon concentrating mechanisms to supply high concentrations of CO2 to Rubisco.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736042-EA2C-9A4D-A10D-24DBEF6863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3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 to summarize…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3CA391-A6AA-F447-83FF-6DDE93E82C3A}" type="slidenum">
              <a:rPr lang="en-US" sz="1200"/>
              <a:pPr eaLnBrk="1" hangingPunct="1">
                <a:defRPr/>
              </a:pPr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9199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 to summarize…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3CA391-A6AA-F447-83FF-6DDE93E82C3A}" type="slidenum">
              <a:rPr lang="en-US" sz="1200"/>
              <a:pPr eaLnBrk="1" hangingPunct="1">
                <a:defRPr/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5451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01596-95C5-6F4C-A2EC-85831E5A5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2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39181-93A2-5644-841A-C02DDEFD9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85D5A-2DBC-9248-A8FF-6A6D3598C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7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763A4-F02E-7B4A-9FEB-1DE63AE36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5E709-3217-7C47-9DB4-B7F36CEDE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812F1-474E-BE4E-9BBD-6048F57FD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C8BB0-68FC-BB46-BE12-27B0A453A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94DB8-4BCB-8F43-AF5D-340372801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04BBE-83F5-3943-80E7-D5570881F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83667-F2AE-5145-BAD9-E1A53AE2E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2BA0C-BEA5-D440-914C-8B89D1BF3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3BD72-DAEA-D549-B16A-15EAAB724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1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5EA18192-0785-FD4A-B602-405FA8188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5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569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mV to CO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/O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concentrations &amp; rates</a:t>
            </a:r>
            <a:endParaRPr lang="en-US" sz="3600" b="1" i="1" baseline="-25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pic>
        <p:nvPicPr>
          <p:cNvPr id="5" name="Picture 4" descr="C:\Users\Ryan\Documents\School\Cousins Lab\papers\Setaria temp response\Supp Fig 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3" r="4372"/>
          <a:stretch/>
        </p:blipFill>
        <p:spPr bwMode="auto">
          <a:xfrm>
            <a:off x="125730" y="2221970"/>
            <a:ext cx="8903970" cy="31896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34924" y="6581370"/>
            <a:ext cx="3620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/>
              <a:t>Boyd et al., 2015 Plant Physiology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5F9E-1EA4-CCC9-9F1C-AAAE9EC2B27F}"/>
              </a:ext>
            </a:extLst>
          </p:cNvPr>
          <p:cNvSpPr txBox="1"/>
          <p:nvPr/>
        </p:nvSpPr>
        <p:spPr>
          <a:xfrm rot="16200000">
            <a:off x="-203737" y="3429000"/>
            <a:ext cx="10054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E9D79-F1AE-5CEE-B133-39A4364B5C59}"/>
              </a:ext>
            </a:extLst>
          </p:cNvPr>
          <p:cNvSpPr txBox="1"/>
          <p:nvPr/>
        </p:nvSpPr>
        <p:spPr>
          <a:xfrm>
            <a:off x="5593517" y="4975860"/>
            <a:ext cx="10054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24DB1-1C8D-8C4A-AE52-731E74331DBC}"/>
              </a:ext>
            </a:extLst>
          </p:cNvPr>
          <p:cNvSpPr txBox="1"/>
          <p:nvPr/>
        </p:nvSpPr>
        <p:spPr>
          <a:xfrm>
            <a:off x="6217677" y="2577258"/>
            <a:ext cx="124585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i="1" dirty="0"/>
              <a:t>V</a:t>
            </a:r>
            <a:r>
              <a:rPr lang="en-US" sz="1000" baseline="-25000" dirty="0"/>
              <a:t>max</a:t>
            </a:r>
            <a:r>
              <a:rPr lang="en-US" sz="1000" dirty="0"/>
              <a:t> = 3.5 </a:t>
            </a:r>
            <a:r>
              <a:rPr lang="en-US" sz="1000" dirty="0">
                <a:latin typeface="Symbol" pitchFamily="2" charset="2"/>
              </a:rPr>
              <a:t>m</a:t>
            </a:r>
            <a:r>
              <a:rPr lang="en-US" sz="1000" dirty="0"/>
              <a:t>mol s</a:t>
            </a:r>
            <a:r>
              <a:rPr lang="en-US" sz="1000" baseline="30000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B6D6C-F028-21A5-87A9-693A904F84BF}"/>
              </a:ext>
            </a:extLst>
          </p:cNvPr>
          <p:cNvSpPr txBox="1"/>
          <p:nvPr/>
        </p:nvSpPr>
        <p:spPr>
          <a:xfrm>
            <a:off x="4689981" y="4141597"/>
            <a:ext cx="84350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i="1" dirty="0"/>
              <a:t>K</a:t>
            </a:r>
            <a:r>
              <a:rPr lang="en-US" sz="1000" baseline="-25000" dirty="0"/>
              <a:t>m</a:t>
            </a:r>
            <a:r>
              <a:rPr lang="en-US" sz="1000" dirty="0"/>
              <a:t> = 65 </a:t>
            </a:r>
            <a:r>
              <a:rPr lang="en-US" sz="1000" dirty="0">
                <a:latin typeface="Symbol" pitchFamily="2" charset="2"/>
              </a:rPr>
              <a:t>m</a:t>
            </a:r>
            <a:r>
              <a:rPr lang="en-US" sz="1000" dirty="0"/>
              <a:t>M</a:t>
            </a:r>
            <a:endParaRPr lang="en-US" sz="1000" baseline="30000" dirty="0"/>
          </a:p>
        </p:txBody>
      </p:sp>
    </p:spTree>
    <p:extLst>
      <p:ext uri="{BB962C8B-B14F-4D97-AF65-F5344CB8AC3E}">
        <p14:creationId xmlns:p14="http://schemas.microsoft.com/office/powerpoint/2010/main" val="223903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647700" y="1074208"/>
            <a:ext cx="7848600" cy="5647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4F2192-9D91-612C-5D0F-733A16A30DBA}"/>
              </a:ext>
            </a:extLst>
          </p:cNvPr>
          <p:cNvSpPr/>
          <p:nvPr/>
        </p:nvSpPr>
        <p:spPr>
          <a:xfrm>
            <a:off x="2841052" y="1211435"/>
            <a:ext cx="2325017" cy="1801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F63929-0E0C-C9AD-BA18-6FE7E93616E1}"/>
              </a:ext>
            </a:extLst>
          </p:cNvPr>
          <p:cNvSpPr/>
          <p:nvPr/>
        </p:nvSpPr>
        <p:spPr>
          <a:xfrm>
            <a:off x="2006317" y="5440893"/>
            <a:ext cx="1360073" cy="804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647700" y="1074208"/>
            <a:ext cx="7848600" cy="5647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6D467D-4C58-0CA5-85DA-0448686D5811}"/>
              </a:ext>
            </a:extLst>
          </p:cNvPr>
          <p:cNvSpPr/>
          <p:nvPr/>
        </p:nvSpPr>
        <p:spPr>
          <a:xfrm>
            <a:off x="660148" y="1069975"/>
            <a:ext cx="2234481" cy="1917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7C645-3E47-DD1D-DC5F-BB9CCC63FD4F}"/>
              </a:ext>
            </a:extLst>
          </p:cNvPr>
          <p:cNvSpPr/>
          <p:nvPr/>
        </p:nvSpPr>
        <p:spPr>
          <a:xfrm>
            <a:off x="677621" y="5387389"/>
            <a:ext cx="1337554" cy="857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8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3636963" y="4352925"/>
            <a:ext cx="24479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89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Calibrations: CO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(m/z 44 &amp; 45)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AEFC0C3-08C9-85E1-66C7-F9931D276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00133"/>
            <a:ext cx="89646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Two-component calibration: total CO</a:t>
            </a:r>
            <a:r>
              <a:rPr lang="en-US" sz="3400" baseline="-25000" dirty="0"/>
              <a:t>2</a:t>
            </a:r>
            <a:r>
              <a:rPr lang="en-US" sz="3400" dirty="0"/>
              <a:t> &amp; total inorganic carbon</a:t>
            </a:r>
          </a:p>
          <a:p>
            <a:pPr marL="914400" lvl="1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3400" dirty="0"/>
              <a:t>Total inorganic C (</a:t>
            </a:r>
            <a:r>
              <a:rPr lang="en-US" sz="3400" dirty="0">
                <a:latin typeface="Symbol" pitchFamily="2" charset="2"/>
              </a:rPr>
              <a:t>m</a:t>
            </a:r>
            <a:r>
              <a:rPr lang="en-US" sz="3400" dirty="0"/>
              <a:t>M total C mV</a:t>
            </a:r>
            <a:r>
              <a:rPr lang="en-US" sz="3400" baseline="30000" dirty="0"/>
              <a:t>-1</a:t>
            </a:r>
            <a:r>
              <a:rPr lang="en-US" sz="3400" dirty="0"/>
              <a:t>)</a:t>
            </a:r>
          </a:p>
          <a:p>
            <a:pPr marL="1371600" lvl="2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3400" dirty="0"/>
              <a:t>600 </a:t>
            </a:r>
            <a:r>
              <a:rPr lang="en-US" sz="3400" dirty="0">
                <a:latin typeface="Symbol" pitchFamily="2" charset="2"/>
              </a:rPr>
              <a:t>m</a:t>
            </a:r>
            <a:r>
              <a:rPr lang="en-US" sz="3400" dirty="0"/>
              <a:t>L of pH 7.6 buffer</a:t>
            </a:r>
          </a:p>
          <a:p>
            <a:pPr marL="1371600" lvl="2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3400" dirty="0"/>
              <a:t>Three injections of 6</a:t>
            </a:r>
            <a:r>
              <a:rPr lang="en-US" sz="3400" dirty="0">
                <a:latin typeface="Symbol" pitchFamily="2" charset="2"/>
              </a:rPr>
              <a:t> m</a:t>
            </a:r>
            <a:r>
              <a:rPr lang="en-US" sz="3400" dirty="0"/>
              <a:t>L 100mM NaHCO</a:t>
            </a:r>
            <a:r>
              <a:rPr lang="en-US" sz="3400" baseline="-25000" dirty="0"/>
              <a:t>3</a:t>
            </a:r>
          </a:p>
          <a:p>
            <a:pPr marL="914400" lvl="1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59087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3636963" y="4352925"/>
            <a:ext cx="24479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89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Calibrations: CO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(m/z 44 &amp; 45)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AEFC0C3-08C9-85E1-66C7-F9931D276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00133"/>
            <a:ext cx="89646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Two-component calibration: total CO</a:t>
            </a:r>
            <a:r>
              <a:rPr lang="en-US" sz="3400" baseline="-25000" dirty="0"/>
              <a:t>2</a:t>
            </a:r>
            <a:r>
              <a:rPr lang="en-US" sz="3400" dirty="0"/>
              <a:t> &amp; total inorganic carbon</a:t>
            </a:r>
          </a:p>
          <a:p>
            <a:pPr marL="914400" lvl="1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3400" dirty="0"/>
              <a:t>Total inorganic C (</a:t>
            </a:r>
            <a:r>
              <a:rPr lang="en-US" sz="3400" dirty="0">
                <a:latin typeface="Symbol" pitchFamily="2" charset="2"/>
              </a:rPr>
              <a:t>m</a:t>
            </a:r>
            <a:r>
              <a:rPr lang="en-US" sz="3400" dirty="0"/>
              <a:t>M total C mV</a:t>
            </a:r>
            <a:r>
              <a:rPr lang="en-US" sz="3400" baseline="30000" dirty="0"/>
              <a:t>-1</a:t>
            </a:r>
            <a:r>
              <a:rPr lang="en-US" sz="3400" dirty="0"/>
              <a:t>)</a:t>
            </a:r>
          </a:p>
          <a:p>
            <a:pPr marL="914400" lvl="1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endParaRPr lang="en-US" sz="34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F22A89D-3F88-0D9D-6536-5F0D7B052954}"/>
              </a:ext>
            </a:extLst>
          </p:cNvPr>
          <p:cNvGraphicFramePr>
            <a:graphicFrameLocks/>
          </p:cNvGraphicFramePr>
          <p:nvPr/>
        </p:nvGraphicFramePr>
        <p:xfrm>
          <a:off x="2062457" y="40456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E85719-AB8E-6E0B-C3DF-E56560785988}"/>
              </a:ext>
            </a:extLst>
          </p:cNvPr>
          <p:cNvGraphicFramePr>
            <a:graphicFrameLocks noGrp="1"/>
          </p:cNvGraphicFramePr>
          <p:nvPr/>
        </p:nvGraphicFramePr>
        <p:xfrm>
          <a:off x="1902161" y="2778581"/>
          <a:ext cx="5169400" cy="1170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834">
                  <a:extLst>
                    <a:ext uri="{9D8B030D-6E8A-4147-A177-3AD203B41FA5}">
                      <a16:colId xmlns:a16="http://schemas.microsoft.com/office/drawing/2014/main" val="3303370311"/>
                    </a:ext>
                  </a:extLst>
                </a:gridCol>
                <a:gridCol w="740971">
                  <a:extLst>
                    <a:ext uri="{9D8B030D-6E8A-4147-A177-3AD203B41FA5}">
                      <a16:colId xmlns:a16="http://schemas.microsoft.com/office/drawing/2014/main" val="664688819"/>
                    </a:ext>
                  </a:extLst>
                </a:gridCol>
                <a:gridCol w="1701101">
                  <a:extLst>
                    <a:ext uri="{9D8B030D-6E8A-4147-A177-3AD203B41FA5}">
                      <a16:colId xmlns:a16="http://schemas.microsoft.com/office/drawing/2014/main" val="2203070988"/>
                    </a:ext>
                  </a:extLst>
                </a:gridCol>
                <a:gridCol w="1391494">
                  <a:extLst>
                    <a:ext uri="{9D8B030D-6E8A-4147-A177-3AD203B41FA5}">
                      <a16:colId xmlns:a16="http://schemas.microsoft.com/office/drawing/2014/main" val="780043007"/>
                    </a:ext>
                  </a:extLst>
                </a:gridCol>
              </a:tblGrid>
              <a:tr h="407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values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mV MIMS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vol of 10mM NaHCO3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final conc (</a:t>
                      </a:r>
                      <a:r>
                        <a:rPr lang="en-US" sz="1100" b="1" u="none" strike="noStrike" dirty="0">
                          <a:effectLst/>
                          <a:latin typeface="Symbol" pitchFamily="2" charset="2"/>
                        </a:rPr>
                        <a:t>m</a:t>
                      </a:r>
                      <a:r>
                        <a:rPr lang="en-US" sz="1100" b="1" u="none" strike="noStrike" dirty="0">
                          <a:effectLst/>
                        </a:rPr>
                        <a:t>M)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924759"/>
                  </a:ext>
                </a:extLst>
              </a:tr>
              <a:tr h="190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Cal buffer zero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29.6769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612206"/>
                  </a:ext>
                </a:extLst>
              </a:tr>
              <a:tr h="190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Cal buffer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97.4796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112082"/>
                  </a:ext>
                </a:extLst>
              </a:tr>
              <a:tr h="190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Cal buffer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164.2019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276318"/>
                  </a:ext>
                </a:extLst>
              </a:tr>
              <a:tr h="190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Cal buffer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230.2051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043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0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647700" y="1074208"/>
            <a:ext cx="7848600" cy="5647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6D467D-4C58-0CA5-85DA-0448686D5811}"/>
              </a:ext>
            </a:extLst>
          </p:cNvPr>
          <p:cNvSpPr/>
          <p:nvPr/>
        </p:nvSpPr>
        <p:spPr>
          <a:xfrm>
            <a:off x="660148" y="1069975"/>
            <a:ext cx="2234481" cy="1917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7C645-3E47-DD1D-DC5F-BB9CCC63FD4F}"/>
              </a:ext>
            </a:extLst>
          </p:cNvPr>
          <p:cNvSpPr/>
          <p:nvPr/>
        </p:nvSpPr>
        <p:spPr>
          <a:xfrm>
            <a:off x="677621" y="5387389"/>
            <a:ext cx="1337554" cy="857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647700" y="1074208"/>
            <a:ext cx="7848600" cy="5647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6D467D-4C58-0CA5-85DA-0448686D5811}"/>
              </a:ext>
            </a:extLst>
          </p:cNvPr>
          <p:cNvSpPr/>
          <p:nvPr/>
        </p:nvSpPr>
        <p:spPr>
          <a:xfrm>
            <a:off x="1706491" y="1287017"/>
            <a:ext cx="588245" cy="372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7C645-3E47-DD1D-DC5F-BB9CCC63FD4F}"/>
              </a:ext>
            </a:extLst>
          </p:cNvPr>
          <p:cNvSpPr/>
          <p:nvPr/>
        </p:nvSpPr>
        <p:spPr>
          <a:xfrm>
            <a:off x="2023012" y="4991343"/>
            <a:ext cx="1337554" cy="372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F20AB2-9A02-32C6-497E-14D3136AF3EC}"/>
              </a:ext>
            </a:extLst>
          </p:cNvPr>
          <p:cNvSpPr/>
          <p:nvPr/>
        </p:nvSpPr>
        <p:spPr>
          <a:xfrm>
            <a:off x="3815824" y="1287017"/>
            <a:ext cx="588245" cy="372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3636963" y="4352925"/>
            <a:ext cx="24479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89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Calibrations: CO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(m/z 44 &amp; 45)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7">
                <a:extLst>
                  <a:ext uri="{FF2B5EF4-FFF2-40B4-BE49-F238E27FC236}">
                    <a16:creationId xmlns:a16="http://schemas.microsoft.com/office/drawing/2014/main" id="{3AEFC0C3-08C9-85E1-66C7-F9931D276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88" y="1000133"/>
                <a:ext cx="8964612" cy="180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ts val="50"/>
                  </a:spcBef>
                  <a:spcAft>
                    <a:spcPts val="1200"/>
                  </a:spcAft>
                  <a:buFontTx/>
                  <a:buChar char="•"/>
                </a:pPr>
                <a:r>
                  <a:rPr lang="en-US" sz="3400" dirty="0"/>
                  <a:t>Total inorganic carbon to CO</a:t>
                </a:r>
                <a:r>
                  <a:rPr lang="en-US" sz="3400" baseline="-25000" dirty="0"/>
                  <a:t>2</a:t>
                </a:r>
                <a:r>
                  <a:rPr lang="en-US" sz="3400" dirty="0"/>
                  <a:t> ratio</a:t>
                </a:r>
              </a:p>
              <a:p>
                <a:pPr lvl="1">
                  <a:spcBef>
                    <a:spcPts val="5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22.8=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14.963 </m:t>
                          </m:r>
                          <m:r>
                            <m:rPr>
                              <m:sty m:val="p"/>
                            </m:rPr>
                            <a:rPr lang="el-GR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3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sz="3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3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𝑚𝑉</m:t>
                              </m:r>
                            </m:e>
                            <m:sup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3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0.7703</m:t>
                          </m:r>
                          <m:r>
                            <m:rPr>
                              <m:sty m:val="p"/>
                            </m:rPr>
                            <a:rPr lang="el-GR" sz="3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sz="3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sz="3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nor/>
                            </m:rPr>
                            <a:rPr lang="en-US" sz="34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𝑚𝑉</m:t>
                              </m:r>
                            </m:e>
                            <m:sup>
                              <m:r>
                                <a:rPr lang="en-US" sz="3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7">
                <a:extLst>
                  <a:ext uri="{FF2B5EF4-FFF2-40B4-BE49-F238E27FC236}">
                    <a16:creationId xmlns:a16="http://schemas.microsoft.com/office/drawing/2014/main" id="{3AEFC0C3-08C9-85E1-66C7-F9931D276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000133"/>
                <a:ext cx="8964612" cy="1800225"/>
              </a:xfrm>
              <a:prstGeom prst="rect">
                <a:avLst/>
              </a:prstGeom>
              <a:blipFill>
                <a:blip r:embed="rId3"/>
                <a:stretch>
                  <a:fillRect l="-1697" t="-4196" b="-146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F22A89D-3F88-0D9D-6536-5F0D7B0529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462542"/>
              </p:ext>
            </p:extLst>
          </p:nvPr>
        </p:nvGraphicFramePr>
        <p:xfrm>
          <a:off x="88900" y="35996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05B8EBF-0146-DE32-3582-1A53B93961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642592"/>
              </p:ext>
            </p:extLst>
          </p:nvPr>
        </p:nvGraphicFramePr>
        <p:xfrm>
          <a:off x="4411664" y="35996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983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1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89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Calibrations: CO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(m/z 44 &amp; 45)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AEFC0C3-08C9-85E1-66C7-F9931D276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00133"/>
            <a:ext cx="89646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pH and the HCO</a:t>
            </a:r>
            <a:r>
              <a:rPr lang="en-US" sz="3400" baseline="-25000" dirty="0"/>
              <a:t>3</a:t>
            </a:r>
            <a:r>
              <a:rPr lang="en-US" sz="3400" baseline="30000" dirty="0"/>
              <a:t>-</a:t>
            </a:r>
            <a:r>
              <a:rPr lang="en-US" sz="3400" dirty="0"/>
              <a:t> to CO</a:t>
            </a:r>
            <a:r>
              <a:rPr lang="en-US" sz="3400" baseline="-25000" dirty="0"/>
              <a:t>2</a:t>
            </a:r>
            <a:r>
              <a:rPr lang="en-US" sz="3400" dirty="0"/>
              <a:t> ratio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174E26D-D42D-3E70-7540-5C70905E8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162" y="4608094"/>
            <a:ext cx="148736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78D8E04-5BB6-0FBF-1D14-9F0C12BD1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709930"/>
              </p:ext>
            </p:extLst>
          </p:nvPr>
        </p:nvGraphicFramePr>
        <p:xfrm>
          <a:off x="2660220" y="1994208"/>
          <a:ext cx="3701386" cy="97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125900" imgH="11112500" progId="Equation.3">
                  <p:embed/>
                </p:oleObj>
              </mc:Choice>
              <mc:Fallback>
                <p:oleObj r:id="rId3" imgW="42125900" imgH="111125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78D8E04-5BB6-0FBF-1D14-9F0C12BD1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220" y="1994208"/>
                        <a:ext cx="3701386" cy="976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6276C02-D73B-D03F-6F83-5CE61D5E8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86263"/>
              </p:ext>
            </p:extLst>
          </p:nvPr>
        </p:nvGraphicFramePr>
        <p:xfrm>
          <a:off x="2224913" y="32364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1287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3636963" y="4352925"/>
            <a:ext cx="24479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89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Summary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96260" name="Rectangle 7"/>
          <p:cNvSpPr>
            <a:spLocks noChangeArrowheads="1"/>
          </p:cNvSpPr>
          <p:nvPr/>
        </p:nvSpPr>
        <p:spPr bwMode="auto">
          <a:xfrm>
            <a:off x="179388" y="1000133"/>
            <a:ext cx="89646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O</a:t>
            </a:r>
            <a:r>
              <a:rPr lang="en-US" sz="3400" baseline="-25000" dirty="0"/>
              <a:t>2</a:t>
            </a:r>
            <a:r>
              <a:rPr lang="en-US" sz="3400" dirty="0"/>
              <a:t> calibration </a:t>
            </a:r>
            <a:r>
              <a:rPr lang="en-US" sz="3400" dirty="0">
                <a:solidFill>
                  <a:srgbClr val="006600"/>
                </a:solidFill>
              </a:rPr>
              <a:t>✓</a:t>
            </a:r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CO</a:t>
            </a:r>
            <a:r>
              <a:rPr lang="en-US" sz="3400" baseline="-25000" dirty="0"/>
              <a:t>2</a:t>
            </a:r>
            <a:r>
              <a:rPr lang="en-US" sz="3400" dirty="0"/>
              <a:t> calibration in buffer </a:t>
            </a:r>
            <a:r>
              <a:rPr lang="en-US" sz="3400" dirty="0">
                <a:solidFill>
                  <a:srgbClr val="006600"/>
                </a:solidFill>
              </a:rPr>
              <a:t>✓</a:t>
            </a:r>
            <a:endParaRPr lang="en-US" sz="3400" dirty="0"/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CO</a:t>
            </a:r>
            <a:r>
              <a:rPr lang="en-US" sz="3400" baseline="-25000" dirty="0"/>
              <a:t>2</a:t>
            </a:r>
            <a:r>
              <a:rPr lang="en-US" sz="3400" dirty="0"/>
              <a:t> calibration in HCL </a:t>
            </a:r>
            <a:r>
              <a:rPr lang="en-US" sz="3400" dirty="0">
                <a:solidFill>
                  <a:srgbClr val="006600"/>
                </a:solidFill>
              </a:rPr>
              <a:t>✓</a:t>
            </a:r>
            <a:endParaRPr lang="en-US" sz="3400" dirty="0"/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HCO</a:t>
            </a:r>
            <a:r>
              <a:rPr lang="en-US" sz="3400" baseline="-25000" dirty="0"/>
              <a:t>3</a:t>
            </a:r>
            <a:r>
              <a:rPr lang="en-US" sz="3400" baseline="30000" dirty="0"/>
              <a:t>-</a:t>
            </a:r>
            <a:r>
              <a:rPr lang="en-US" sz="3400" dirty="0"/>
              <a:t>/ CO</a:t>
            </a:r>
            <a:r>
              <a:rPr lang="en-US" sz="3400" baseline="-25000" dirty="0"/>
              <a:t>2</a:t>
            </a:r>
            <a:r>
              <a:rPr lang="en-US" sz="3400" dirty="0"/>
              <a:t> ratio </a:t>
            </a:r>
            <a:r>
              <a:rPr lang="en-US" sz="3400" dirty="0">
                <a:solidFill>
                  <a:srgbClr val="006600"/>
                </a:solidFill>
              </a:rPr>
              <a:t>✓</a:t>
            </a:r>
            <a:endParaRPr lang="en-US" sz="3400" dirty="0"/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How do we calculate rates of O</a:t>
            </a:r>
            <a:r>
              <a:rPr lang="en-US" sz="3400" baseline="-25000" dirty="0"/>
              <a:t>2</a:t>
            </a:r>
            <a:r>
              <a:rPr lang="en-US" sz="3400" dirty="0"/>
              <a:t> (</a:t>
            </a:r>
            <a:r>
              <a:rPr lang="en-US" sz="3400" i="1" dirty="0" err="1"/>
              <a:t>v</a:t>
            </a:r>
            <a:r>
              <a:rPr lang="en-US" sz="3400" baseline="-25000" dirty="0" err="1"/>
              <a:t>o</a:t>
            </a:r>
            <a:r>
              <a:rPr lang="en-US" sz="3400" dirty="0"/>
              <a:t>) and CO</a:t>
            </a:r>
            <a:r>
              <a:rPr lang="en-US" sz="3400" baseline="-25000" dirty="0"/>
              <a:t>2</a:t>
            </a:r>
            <a:r>
              <a:rPr lang="en-US" sz="3400" dirty="0"/>
              <a:t> (</a:t>
            </a:r>
            <a:r>
              <a:rPr lang="en-US" sz="3400" i="1" dirty="0" err="1"/>
              <a:t>v</a:t>
            </a:r>
            <a:r>
              <a:rPr lang="en-US" sz="3400" baseline="-25000" dirty="0" err="1"/>
              <a:t>c</a:t>
            </a:r>
            <a:r>
              <a:rPr lang="en-US" sz="3400" dirty="0"/>
              <a:t>) consumption?</a:t>
            </a:r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How do we calculate the concentrations (</a:t>
            </a:r>
            <a:r>
              <a:rPr lang="en-US" sz="3400" dirty="0">
                <a:latin typeface="Symbol" pitchFamily="2" charset="2"/>
              </a:rPr>
              <a:t>m</a:t>
            </a:r>
            <a:r>
              <a:rPr lang="en-US" sz="3400" dirty="0"/>
              <a:t>M) of O</a:t>
            </a:r>
            <a:r>
              <a:rPr lang="en-US" sz="3400" baseline="-25000" dirty="0"/>
              <a:t>2</a:t>
            </a:r>
            <a:r>
              <a:rPr lang="en-US" sz="3400" dirty="0"/>
              <a:t> and CO</a:t>
            </a:r>
            <a:r>
              <a:rPr lang="en-US" sz="3400" baseline="-25000" dirty="0"/>
              <a:t>2</a:t>
            </a:r>
            <a:r>
              <a:rPr lang="en-US" sz="3400" dirty="0"/>
              <a:t> during the assays?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569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mV to CO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/O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concentrations &amp; rates</a:t>
            </a:r>
            <a:endParaRPr lang="en-US" sz="3600" b="1" i="1" baseline="-25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pic>
        <p:nvPicPr>
          <p:cNvPr id="5" name="Picture 4" descr="C:\Users\Ryan\Documents\School\Cousins Lab\papers\Setaria temp response\Supp Fig 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3" r="4372"/>
          <a:stretch/>
        </p:blipFill>
        <p:spPr bwMode="auto">
          <a:xfrm>
            <a:off x="125730" y="2221970"/>
            <a:ext cx="8903970" cy="31896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34924" y="6581370"/>
            <a:ext cx="3620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/>
              <a:t>Boyd et al., 2015 Plant Physiology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5F9E-1EA4-CCC9-9F1C-AAAE9EC2B27F}"/>
              </a:ext>
            </a:extLst>
          </p:cNvPr>
          <p:cNvSpPr txBox="1"/>
          <p:nvPr/>
        </p:nvSpPr>
        <p:spPr>
          <a:xfrm rot="16200000">
            <a:off x="-203737" y="3429000"/>
            <a:ext cx="10054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E9D79-F1AE-5CEE-B133-39A4364B5C59}"/>
              </a:ext>
            </a:extLst>
          </p:cNvPr>
          <p:cNvSpPr txBox="1"/>
          <p:nvPr/>
        </p:nvSpPr>
        <p:spPr>
          <a:xfrm>
            <a:off x="5593517" y="4975860"/>
            <a:ext cx="10054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24DB1-1C8D-8C4A-AE52-731E74331DBC}"/>
              </a:ext>
            </a:extLst>
          </p:cNvPr>
          <p:cNvSpPr txBox="1"/>
          <p:nvPr/>
        </p:nvSpPr>
        <p:spPr>
          <a:xfrm>
            <a:off x="6217677" y="2577258"/>
            <a:ext cx="124585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i="1" dirty="0"/>
              <a:t>V</a:t>
            </a:r>
            <a:r>
              <a:rPr lang="en-US" sz="1000" baseline="-25000" dirty="0"/>
              <a:t>max</a:t>
            </a:r>
            <a:r>
              <a:rPr lang="en-US" sz="1000" dirty="0"/>
              <a:t> = 3.5 </a:t>
            </a:r>
            <a:r>
              <a:rPr lang="en-US" sz="1000" dirty="0">
                <a:latin typeface="Symbol" pitchFamily="2" charset="2"/>
              </a:rPr>
              <a:t>m</a:t>
            </a:r>
            <a:r>
              <a:rPr lang="en-US" sz="1000" dirty="0"/>
              <a:t>mol s</a:t>
            </a:r>
            <a:r>
              <a:rPr lang="en-US" sz="1000" baseline="30000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B6D6C-F028-21A5-87A9-693A904F84BF}"/>
              </a:ext>
            </a:extLst>
          </p:cNvPr>
          <p:cNvSpPr txBox="1"/>
          <p:nvPr/>
        </p:nvSpPr>
        <p:spPr>
          <a:xfrm>
            <a:off x="4689981" y="4141597"/>
            <a:ext cx="84350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i="1" dirty="0"/>
              <a:t>K</a:t>
            </a:r>
            <a:r>
              <a:rPr lang="en-US" sz="1000" baseline="-25000" dirty="0"/>
              <a:t>m</a:t>
            </a:r>
            <a:r>
              <a:rPr lang="en-US" sz="1000" dirty="0"/>
              <a:t> = 65 </a:t>
            </a:r>
            <a:r>
              <a:rPr lang="en-US" sz="1000" dirty="0">
                <a:latin typeface="Symbol" pitchFamily="2" charset="2"/>
              </a:rPr>
              <a:t>m</a:t>
            </a:r>
            <a:r>
              <a:rPr lang="en-US" sz="1000" dirty="0"/>
              <a:t>M</a:t>
            </a:r>
            <a:endParaRPr lang="en-US" sz="1000" baseline="30000" dirty="0"/>
          </a:p>
        </p:txBody>
      </p:sp>
    </p:spTree>
    <p:extLst>
      <p:ext uri="{BB962C8B-B14F-4D97-AF65-F5344CB8AC3E}">
        <p14:creationId xmlns:p14="http://schemas.microsoft.com/office/powerpoint/2010/main" val="176971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3636963" y="4352925"/>
            <a:ext cx="24479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89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Outline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96260" name="Rectangle 7"/>
          <p:cNvSpPr>
            <a:spLocks noChangeArrowheads="1"/>
          </p:cNvSpPr>
          <p:nvPr/>
        </p:nvSpPr>
        <p:spPr bwMode="auto">
          <a:xfrm>
            <a:off x="179388" y="1000133"/>
            <a:ext cx="89646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O</a:t>
            </a:r>
            <a:r>
              <a:rPr lang="en-US" sz="3400" baseline="-25000" dirty="0"/>
              <a:t>2</a:t>
            </a:r>
            <a:r>
              <a:rPr lang="en-US" sz="3400" dirty="0"/>
              <a:t> calibration</a:t>
            </a:r>
            <a:endParaRPr lang="en-US" sz="3400" dirty="0">
              <a:solidFill>
                <a:srgbClr val="006600"/>
              </a:solidFill>
            </a:endParaRPr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CO</a:t>
            </a:r>
            <a:r>
              <a:rPr lang="en-US" sz="3400" baseline="-25000" dirty="0"/>
              <a:t>2</a:t>
            </a:r>
            <a:r>
              <a:rPr lang="en-US" sz="3400" dirty="0"/>
              <a:t> calibration in buffer</a:t>
            </a:r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CO</a:t>
            </a:r>
            <a:r>
              <a:rPr lang="en-US" sz="3400" baseline="-25000" dirty="0"/>
              <a:t>2</a:t>
            </a:r>
            <a:r>
              <a:rPr lang="en-US" sz="3400" dirty="0"/>
              <a:t> calibration in HCL</a:t>
            </a:r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HCO</a:t>
            </a:r>
            <a:r>
              <a:rPr lang="en-US" sz="3400" baseline="-25000" dirty="0"/>
              <a:t>3</a:t>
            </a:r>
            <a:r>
              <a:rPr lang="en-US" sz="3400" baseline="30000" dirty="0"/>
              <a:t>-</a:t>
            </a:r>
            <a:r>
              <a:rPr lang="en-US" sz="3400" dirty="0"/>
              <a:t>/ CO</a:t>
            </a:r>
            <a:r>
              <a:rPr lang="en-US" sz="3400" baseline="-25000" dirty="0"/>
              <a:t>2</a:t>
            </a:r>
            <a:r>
              <a:rPr lang="en-US" sz="3400" dirty="0"/>
              <a:t> ratio</a:t>
            </a:r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How do we calculate rates of O</a:t>
            </a:r>
            <a:r>
              <a:rPr lang="en-US" sz="3400" baseline="-25000" dirty="0"/>
              <a:t>2</a:t>
            </a:r>
            <a:r>
              <a:rPr lang="en-US" sz="3400" dirty="0"/>
              <a:t> (</a:t>
            </a:r>
            <a:r>
              <a:rPr lang="en-US" sz="3400" i="1" dirty="0" err="1"/>
              <a:t>v</a:t>
            </a:r>
            <a:r>
              <a:rPr lang="en-US" sz="3400" baseline="-25000" dirty="0" err="1"/>
              <a:t>o</a:t>
            </a:r>
            <a:r>
              <a:rPr lang="en-US" sz="3400" dirty="0"/>
              <a:t>) and CO</a:t>
            </a:r>
            <a:r>
              <a:rPr lang="en-US" sz="3400" baseline="-25000" dirty="0"/>
              <a:t>2</a:t>
            </a:r>
            <a:r>
              <a:rPr lang="en-US" sz="3400" dirty="0"/>
              <a:t> (</a:t>
            </a:r>
            <a:r>
              <a:rPr lang="en-US" sz="3400" i="1" dirty="0" err="1"/>
              <a:t>v</a:t>
            </a:r>
            <a:r>
              <a:rPr lang="en-US" sz="3400" baseline="-25000" dirty="0" err="1"/>
              <a:t>c</a:t>
            </a:r>
            <a:r>
              <a:rPr lang="en-US" sz="3400" dirty="0"/>
              <a:t>) consumption? </a:t>
            </a:r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How do we calculate the concentrations (</a:t>
            </a:r>
            <a:r>
              <a:rPr lang="en-US" sz="3400" dirty="0">
                <a:latin typeface="Symbol" pitchFamily="2" charset="2"/>
              </a:rPr>
              <a:t>m</a:t>
            </a:r>
            <a:r>
              <a:rPr lang="en-US" sz="3400" dirty="0"/>
              <a:t>M) of O</a:t>
            </a:r>
            <a:r>
              <a:rPr lang="en-US" sz="3400" baseline="-25000" dirty="0"/>
              <a:t>2</a:t>
            </a:r>
            <a:r>
              <a:rPr lang="en-US" sz="3400" dirty="0"/>
              <a:t> and CO</a:t>
            </a:r>
            <a:r>
              <a:rPr lang="en-US" sz="3400" baseline="-25000" dirty="0"/>
              <a:t>2</a:t>
            </a:r>
            <a:r>
              <a:rPr lang="en-US" sz="3400" dirty="0"/>
              <a:t> during the assays?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7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647700" y="1074208"/>
            <a:ext cx="7848600" cy="56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4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647700" y="1074208"/>
            <a:ext cx="7848600" cy="5647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AC4F84-66B3-86E3-5623-1A92A546BFC7}"/>
              </a:ext>
            </a:extLst>
          </p:cNvPr>
          <p:cNvSpPr/>
          <p:nvPr/>
        </p:nvSpPr>
        <p:spPr>
          <a:xfrm>
            <a:off x="3419475" y="4938964"/>
            <a:ext cx="1997243" cy="3428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BB84E-DFE6-11C6-9016-4C413A8B91E0}"/>
              </a:ext>
            </a:extLst>
          </p:cNvPr>
          <p:cNvSpPr/>
          <p:nvPr/>
        </p:nvSpPr>
        <p:spPr>
          <a:xfrm rot="16200000">
            <a:off x="1167817" y="3781284"/>
            <a:ext cx="1997243" cy="82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A5F5B8-69AB-681B-ED11-EEEC2DC2D6DD}"/>
              </a:ext>
            </a:extLst>
          </p:cNvPr>
          <p:cNvSpPr/>
          <p:nvPr/>
        </p:nvSpPr>
        <p:spPr>
          <a:xfrm>
            <a:off x="457200" y="5003298"/>
            <a:ext cx="2821237" cy="2576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 levels (mV 44 and 45)</a:t>
            </a:r>
          </a:p>
        </p:txBody>
      </p:sp>
    </p:spTree>
    <p:extLst>
      <p:ext uri="{BB962C8B-B14F-4D97-AF65-F5344CB8AC3E}">
        <p14:creationId xmlns:p14="http://schemas.microsoft.com/office/powerpoint/2010/main" val="6631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647700" y="1074208"/>
            <a:ext cx="7848600" cy="5647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AC4F84-66B3-86E3-5623-1A92A546BFC7}"/>
              </a:ext>
            </a:extLst>
          </p:cNvPr>
          <p:cNvSpPr/>
          <p:nvPr/>
        </p:nvSpPr>
        <p:spPr>
          <a:xfrm>
            <a:off x="3400175" y="5257801"/>
            <a:ext cx="1997243" cy="3428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BB84E-DFE6-11C6-9016-4C413A8B91E0}"/>
              </a:ext>
            </a:extLst>
          </p:cNvPr>
          <p:cNvSpPr/>
          <p:nvPr/>
        </p:nvSpPr>
        <p:spPr>
          <a:xfrm rot="16200000">
            <a:off x="3955506" y="3989220"/>
            <a:ext cx="1997243" cy="82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5D3FAF-AC3A-B7A6-9202-EC689E39FD4D}"/>
              </a:ext>
            </a:extLst>
          </p:cNvPr>
          <p:cNvSpPr/>
          <p:nvPr/>
        </p:nvSpPr>
        <p:spPr>
          <a:xfrm>
            <a:off x="457200" y="5324147"/>
            <a:ext cx="2821237" cy="2576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 and O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 slopes (mV S</a:t>
            </a:r>
            <a:r>
              <a:rPr lang="en-US" sz="1200" baseline="30000" dirty="0">
                <a:solidFill>
                  <a:schemeClr val="tx1"/>
                </a:solidFill>
              </a:rPr>
              <a:t>-1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695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736600" y="1074208"/>
            <a:ext cx="7848600" cy="5647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AC4F84-66B3-86E3-5623-1A92A546BFC7}"/>
              </a:ext>
            </a:extLst>
          </p:cNvPr>
          <p:cNvSpPr/>
          <p:nvPr/>
        </p:nvSpPr>
        <p:spPr>
          <a:xfrm>
            <a:off x="3472281" y="5533607"/>
            <a:ext cx="1997243" cy="25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BB84E-DFE6-11C6-9016-4C413A8B91E0}"/>
              </a:ext>
            </a:extLst>
          </p:cNvPr>
          <p:cNvSpPr/>
          <p:nvPr/>
        </p:nvSpPr>
        <p:spPr>
          <a:xfrm rot="16200000">
            <a:off x="4214186" y="3999505"/>
            <a:ext cx="1997243" cy="62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57B96C-30CC-8456-8518-BAD410A5EDA1}"/>
              </a:ext>
            </a:extLst>
          </p:cNvPr>
          <p:cNvSpPr/>
          <p:nvPr/>
        </p:nvSpPr>
        <p:spPr>
          <a:xfrm>
            <a:off x="457200" y="5533607"/>
            <a:ext cx="2821237" cy="2576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 and O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 slopes (mV S</a:t>
            </a:r>
            <a:r>
              <a:rPr lang="en-US" sz="1200" baseline="30000" dirty="0">
                <a:solidFill>
                  <a:schemeClr val="tx1"/>
                </a:solidFill>
              </a:rPr>
              <a:t>-1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75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736600" y="1074208"/>
            <a:ext cx="7848600" cy="5647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AC4F84-66B3-86E3-5623-1A92A546BFC7}"/>
              </a:ext>
            </a:extLst>
          </p:cNvPr>
          <p:cNvSpPr/>
          <p:nvPr/>
        </p:nvSpPr>
        <p:spPr>
          <a:xfrm>
            <a:off x="736600" y="5676676"/>
            <a:ext cx="3421313" cy="38841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 rate of CO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 and O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 consumption (mV S</a:t>
            </a:r>
            <a:r>
              <a:rPr lang="en-US" sz="1200" baseline="30000" dirty="0">
                <a:solidFill>
                  <a:schemeClr val="tx1"/>
                </a:solidFill>
              </a:rPr>
              <a:t>-1</a:t>
            </a:r>
            <a:r>
              <a:rPr lang="en-US" sz="1200" dirty="0">
                <a:solidFill>
                  <a:schemeClr val="tx1"/>
                </a:solidFill>
              </a:rPr>
              <a:t>)=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Extract - Blank</a:t>
            </a:r>
          </a:p>
        </p:txBody>
      </p:sp>
    </p:spTree>
    <p:extLst>
      <p:ext uri="{BB962C8B-B14F-4D97-AF65-F5344CB8AC3E}">
        <p14:creationId xmlns:p14="http://schemas.microsoft.com/office/powerpoint/2010/main" val="2654340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736600" y="1074208"/>
            <a:ext cx="7848600" cy="56472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36470B-BEC5-8F66-7DEF-15704A8012D4}"/>
              </a:ext>
            </a:extLst>
          </p:cNvPr>
          <p:cNvSpPr/>
          <p:nvPr/>
        </p:nvSpPr>
        <p:spPr>
          <a:xfrm>
            <a:off x="1330661" y="5967660"/>
            <a:ext cx="2821237" cy="2576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 and O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 levels (mV)</a:t>
            </a:r>
          </a:p>
        </p:txBody>
      </p:sp>
    </p:spTree>
    <p:extLst>
      <p:ext uri="{BB962C8B-B14F-4D97-AF65-F5344CB8AC3E}">
        <p14:creationId xmlns:p14="http://schemas.microsoft.com/office/powerpoint/2010/main" val="3265287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736600" y="1074208"/>
            <a:ext cx="7848600" cy="56472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36470B-BEC5-8F66-7DEF-15704A8012D4}"/>
              </a:ext>
            </a:extLst>
          </p:cNvPr>
          <p:cNvSpPr/>
          <p:nvPr/>
        </p:nvSpPr>
        <p:spPr>
          <a:xfrm>
            <a:off x="5548904" y="5073974"/>
            <a:ext cx="2858496" cy="1269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556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3636963" y="4352925"/>
            <a:ext cx="24479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89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Calculating CO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and 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concentrations</a:t>
            </a:r>
            <a:endParaRPr lang="en-US" sz="3600" b="1" baseline="-25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260" name="Rectangle 7"/>
              <p:cNvSpPr>
                <a:spLocks noChangeArrowheads="1"/>
              </p:cNvSpPr>
              <p:nvPr/>
            </p:nvSpPr>
            <p:spPr bwMode="auto">
              <a:xfrm>
                <a:off x="179388" y="1709998"/>
                <a:ext cx="8964612" cy="180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ts val="50"/>
                  </a:spcBef>
                  <a:spcAft>
                    <a:spcPts val="1200"/>
                  </a:spcAft>
                  <a:buFontTx/>
                  <a:buChar char="•"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3400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sSub>
                          <m:sSubPr>
                            <m:ctrlP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𝐶𝑂</m:t>
                            </m:r>
                          </m:e>
                          <m:sub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m:rPr>
                            <m:brk m:alnAt="63"/>
                          </m:rP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𝑚𝑉</m:t>
                                </m:r>
                              </m:den>
                            </m:f>
                            <m:r>
                              <a:rPr lang="en-US" sz="3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𝐶𝑂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𝑙𝑒𝑣𝑒𝑙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𝑚𝑉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sz="3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 dirty="0">
                                        <a:latin typeface="Cambria Math" panose="02040503050406030204" pitchFamily="18" charset="0"/>
                                      </a:rPr>
                                      <m:t>𝐶𝑂</m:t>
                                    </m:r>
                                  </m:e>
                                  <m:sub>
                                    <m:r>
                                      <a:rPr lang="en-US" sz="3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400" i="1" dirty="0">
                                        <a:latin typeface="Cambria Math" panose="02040503050406030204" pitchFamily="18" charset="0"/>
                                      </a:rPr>
                                      <m:t>𝑧𝑒𝑟𝑜</m:t>
                                    </m:r>
                                    <m:r>
                                      <a:rPr lang="en-US" sz="3400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400" b="0" i="1" dirty="0" smtClean="0">
                                        <a:latin typeface="Cambria Math" panose="02040503050406030204" pitchFamily="18" charset="0"/>
                                      </a:rPr>
                                      <m:t>𝑚𝑉</m:t>
                                    </m:r>
                                  </m:e>
                                  <m:sup>
                                    <m:r>
                                      <a:rPr lang="en-US" sz="3400" i="1" dirty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p>
                                </m:sSup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num>
                          <m:den>
                            <m:f>
                              <m:fPr>
                                <m:ctrlP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𝑡𝑜𝑡𝑎𝑙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sz="3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400" i="1" dirty="0">
                                        <a:latin typeface="Cambria Math" panose="02040503050406030204" pitchFamily="18" charset="0"/>
                                      </a:rPr>
                                      <m:t>𝐶𝑂</m:t>
                                    </m:r>
                                  </m:e>
                                  <m:sub>
                                    <m:r>
                                      <a:rPr lang="en-US" sz="3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box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9626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709998"/>
                <a:ext cx="8964612" cy="1800225"/>
              </a:xfrm>
              <a:prstGeom prst="rect">
                <a:avLst/>
              </a:prstGeom>
              <a:blipFill>
                <a:blip r:embed="rId3"/>
                <a:stretch>
                  <a:fillRect l="-1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7">
                <a:extLst>
                  <a:ext uri="{FF2B5EF4-FFF2-40B4-BE49-F238E27FC236}">
                    <a16:creationId xmlns:a16="http://schemas.microsoft.com/office/drawing/2014/main" id="{0441D62C-631A-EE5A-8DF8-89E097814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88" y="3731797"/>
                <a:ext cx="8964612" cy="180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ts val="50"/>
                  </a:spcBef>
                  <a:spcAft>
                    <a:spcPts val="1200"/>
                  </a:spcAft>
                  <a:buFontTx/>
                  <a:buChar char="•"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3400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sSub>
                          <m:sSubPr>
                            <m:ctrlP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m:rPr>
                            <m:brk m:alnAt="63"/>
                          </m:rP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𝑚𝑉</m:t>
                            </m:r>
                          </m:den>
                        </m:f>
                        <m:r>
                          <a:rPr lang="en-US" sz="3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3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3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𝑚𝑉</m:t>
                        </m:r>
                      </m:e>
                    </m:box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2" name="Rectangle 7">
                <a:extLst>
                  <a:ext uri="{FF2B5EF4-FFF2-40B4-BE49-F238E27FC236}">
                    <a16:creationId xmlns:a16="http://schemas.microsoft.com/office/drawing/2014/main" id="{0441D62C-631A-EE5A-8DF8-89E097814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3731797"/>
                <a:ext cx="8964612" cy="1800225"/>
              </a:xfrm>
              <a:prstGeom prst="rect">
                <a:avLst/>
              </a:prstGeom>
              <a:blipFill>
                <a:blip r:embed="rId4"/>
                <a:stretch>
                  <a:fillRect l="-1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8A6BA8F-BC77-977F-18C0-74A25FC2A863}"/>
              </a:ext>
            </a:extLst>
          </p:cNvPr>
          <p:cNvSpPr txBox="1"/>
          <p:nvPr/>
        </p:nvSpPr>
        <p:spPr>
          <a:xfrm>
            <a:off x="3266573" y="4787105"/>
            <a:ext cx="130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MIMS reading 32m/z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02420-CE03-5985-A189-E86A5AFE6654}"/>
              </a:ext>
            </a:extLst>
          </p:cNvPr>
          <p:cNvSpPr txBox="1"/>
          <p:nvPr/>
        </p:nvSpPr>
        <p:spPr>
          <a:xfrm>
            <a:off x="1643708" y="4602439"/>
            <a:ext cx="162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O</a:t>
            </a:r>
            <a:r>
              <a:rPr lang="en-US" sz="1200" baseline="-25000" dirty="0">
                <a:solidFill>
                  <a:srgbClr val="0000FF"/>
                </a:solidFill>
              </a:rPr>
              <a:t>2</a:t>
            </a:r>
            <a:r>
              <a:rPr lang="en-US" sz="1200" dirty="0">
                <a:solidFill>
                  <a:srgbClr val="0000FF"/>
                </a:solidFill>
              </a:rPr>
              <a:t> calibration = temp solubility/water equilibrated with air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2A592-4ABC-004B-103A-FB2D36D3F0B4}"/>
              </a:ext>
            </a:extLst>
          </p:cNvPr>
          <p:cNvSpPr txBox="1"/>
          <p:nvPr/>
        </p:nvSpPr>
        <p:spPr>
          <a:xfrm>
            <a:off x="2279399" y="1095394"/>
            <a:ext cx="135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Buffer calibration with 100mM NaHCO</a:t>
            </a:r>
            <a:r>
              <a:rPr lang="en-US" sz="1200" baseline="-250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0667-0968-5B2D-D185-B924AA2A6514}"/>
              </a:ext>
            </a:extLst>
          </p:cNvPr>
          <p:cNvSpPr txBox="1"/>
          <p:nvPr/>
        </p:nvSpPr>
        <p:spPr>
          <a:xfrm>
            <a:off x="4436645" y="1253828"/>
            <a:ext cx="1257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MIMS reading 44m/z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4EFFF-FF28-0479-EFBD-6636DA64636D}"/>
              </a:ext>
            </a:extLst>
          </p:cNvPr>
          <p:cNvSpPr txBox="1"/>
          <p:nvPr/>
        </p:nvSpPr>
        <p:spPr>
          <a:xfrm>
            <a:off x="6362699" y="1278674"/>
            <a:ext cx="1257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MIMS reading 44m/z w/o CO2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EFA5D-B935-D092-66A0-D3168FD8E533}"/>
              </a:ext>
            </a:extLst>
          </p:cNvPr>
          <p:cNvSpPr txBox="1"/>
          <p:nvPr/>
        </p:nvSpPr>
        <p:spPr>
          <a:xfrm>
            <a:off x="4209716" y="3065644"/>
            <a:ext cx="148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Total C/CO</a:t>
            </a:r>
            <a:r>
              <a:rPr lang="en-US" sz="1200" baseline="-25000" dirty="0">
                <a:solidFill>
                  <a:srgbClr val="0000FF"/>
                </a:solidFill>
              </a:rPr>
              <a:t>2</a:t>
            </a:r>
            <a:r>
              <a:rPr lang="en-US" sz="1200" dirty="0">
                <a:solidFill>
                  <a:srgbClr val="0000FF"/>
                </a:solidFill>
              </a:rPr>
              <a:t> ratio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2E61AF-6E2A-A2F9-A188-2E165A6B5F5D}"/>
              </a:ext>
            </a:extLst>
          </p:cNvPr>
          <p:cNvCxnSpPr/>
          <p:nvPr/>
        </p:nvCxnSpPr>
        <p:spPr>
          <a:xfrm flipV="1">
            <a:off x="2719903" y="2073055"/>
            <a:ext cx="320331" cy="26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1BDA62-BADA-02CB-12CB-692EA9546C44}"/>
              </a:ext>
            </a:extLst>
          </p:cNvPr>
          <p:cNvCxnSpPr/>
          <p:nvPr/>
        </p:nvCxnSpPr>
        <p:spPr>
          <a:xfrm flipV="1">
            <a:off x="5367790" y="1942449"/>
            <a:ext cx="320331" cy="26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C07C5-5C58-371B-9F1E-863AF39334A5}"/>
              </a:ext>
            </a:extLst>
          </p:cNvPr>
          <p:cNvCxnSpPr/>
          <p:nvPr/>
        </p:nvCxnSpPr>
        <p:spPr>
          <a:xfrm flipV="1">
            <a:off x="7303367" y="1961913"/>
            <a:ext cx="320331" cy="26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E8973E-912F-1A91-6E49-4C0658871091}"/>
              </a:ext>
            </a:extLst>
          </p:cNvPr>
          <p:cNvCxnSpPr>
            <a:cxnSpLocks/>
          </p:cNvCxnSpPr>
          <p:nvPr/>
        </p:nvCxnSpPr>
        <p:spPr>
          <a:xfrm flipV="1">
            <a:off x="4540594" y="2336621"/>
            <a:ext cx="320331" cy="26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736A2C-A462-C549-E9C2-B72987671834}"/>
              </a:ext>
            </a:extLst>
          </p:cNvPr>
          <p:cNvCxnSpPr/>
          <p:nvPr/>
        </p:nvCxnSpPr>
        <p:spPr>
          <a:xfrm flipV="1">
            <a:off x="2279399" y="4124827"/>
            <a:ext cx="320331" cy="26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BB55DC-DE75-8B68-491B-2919BA4F282E}"/>
              </a:ext>
            </a:extLst>
          </p:cNvPr>
          <p:cNvCxnSpPr/>
          <p:nvPr/>
        </p:nvCxnSpPr>
        <p:spPr>
          <a:xfrm flipV="1">
            <a:off x="3595266" y="4005014"/>
            <a:ext cx="320331" cy="26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8DA813-38BD-9476-5832-883F7EACD7EC}"/>
              </a:ext>
            </a:extLst>
          </p:cNvPr>
          <p:cNvCxnSpPr>
            <a:cxnSpLocks/>
          </p:cNvCxnSpPr>
          <p:nvPr/>
        </p:nvCxnSpPr>
        <p:spPr>
          <a:xfrm flipV="1">
            <a:off x="2288720" y="1749394"/>
            <a:ext cx="320331" cy="26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2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89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Calculating CO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and 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concentrations</a:t>
            </a:r>
            <a:endParaRPr lang="en-US" sz="3600" b="1" baseline="-25000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260" name="Rectangle 7"/>
              <p:cNvSpPr>
                <a:spLocks noChangeArrowheads="1"/>
              </p:cNvSpPr>
              <p:nvPr/>
            </p:nvSpPr>
            <p:spPr bwMode="auto">
              <a:xfrm>
                <a:off x="179388" y="1000133"/>
                <a:ext cx="8964612" cy="180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ts val="50"/>
                  </a:spcBef>
                  <a:spcAft>
                    <a:spcPts val="1200"/>
                  </a:spcAft>
                  <a:buFontTx/>
                  <a:buChar char="•"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3400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sSub>
                          <m:sSubPr>
                            <m:ctrlP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63"/>
                              </m:rP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63"/>
                          </m:rP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 dirty="0">
                                <a:latin typeface="Cambria Math" panose="02040503050406030204" pitchFamily="18" charset="0"/>
                              </a:rPr>
                              <m:t>𝑚𝑉</m:t>
                            </m:r>
                            <m:r>
                              <a:rPr lang="en-US" sz="3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i="1" dirty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  <m:sSub>
                              <m:sSubPr>
                                <m:ctrlP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3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  <m:r>
                          <a:rPr lang="en-US" sz="3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3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𝐶𝑂</m:t>
                                </m:r>
                              </m:e>
                              <m:sub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i="1" dirty="0">
                                <a:latin typeface="Cambria Math" panose="02040503050406030204" pitchFamily="18" charset="0"/>
                              </a:rPr>
                              <m:t>𝑚𝑉</m:t>
                            </m:r>
                          </m:den>
                        </m:f>
                      </m:e>
                    </m:box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9626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000133"/>
                <a:ext cx="8964612" cy="1800225"/>
              </a:xfrm>
              <a:prstGeom prst="rect">
                <a:avLst/>
              </a:prstGeom>
              <a:blipFill>
                <a:blip r:embed="rId3"/>
                <a:stretch>
                  <a:fillRect l="-1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7">
                <a:extLst>
                  <a:ext uri="{FF2B5EF4-FFF2-40B4-BE49-F238E27FC236}">
                    <a16:creationId xmlns:a16="http://schemas.microsoft.com/office/drawing/2014/main" id="{0441D62C-631A-EE5A-8DF8-89E097814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88" y="2552700"/>
                <a:ext cx="8964612" cy="180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ts val="50"/>
                  </a:spcBef>
                  <a:spcAft>
                    <a:spcPts val="1200"/>
                  </a:spcAft>
                  <a:buFontTx/>
                  <a:buChar char="•"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3400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sSub>
                          <m:sSubPr>
                            <m:ctrlP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63"/>
                              </m:rP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brk m:alnAt="63"/>
                          </m:rPr>
                          <a:rPr lang="en-US" sz="3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𝑚𝑉</m:t>
                            </m:r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  <m:sSub>
                              <m:sSubPr>
                                <m:ctrlP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  <m:r>
                          <a:rPr lang="en-US" sz="3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3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𝑚𝑉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3400" dirty="0"/>
                  <a:t>*-1000</a:t>
                </a:r>
              </a:p>
            </p:txBody>
          </p:sp>
        </mc:Choice>
        <mc:Fallback xmlns="">
          <p:sp>
            <p:nvSpPr>
              <p:cNvPr id="2" name="Rectangle 7">
                <a:extLst>
                  <a:ext uri="{FF2B5EF4-FFF2-40B4-BE49-F238E27FC236}">
                    <a16:creationId xmlns:a16="http://schemas.microsoft.com/office/drawing/2014/main" id="{0441D62C-631A-EE5A-8DF8-89E097814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2552700"/>
                <a:ext cx="8964612" cy="1800225"/>
              </a:xfrm>
              <a:prstGeom prst="rect">
                <a:avLst/>
              </a:prstGeom>
              <a:blipFill>
                <a:blip r:embed="rId4"/>
                <a:stretch>
                  <a:fillRect l="-1273" t="-5634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9021245-3BDD-B165-251A-3856319FC056}"/>
              </a:ext>
            </a:extLst>
          </p:cNvPr>
          <p:cNvSpPr txBox="1"/>
          <p:nvPr/>
        </p:nvSpPr>
        <p:spPr>
          <a:xfrm>
            <a:off x="3314699" y="1808714"/>
            <a:ext cx="1257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Net rate of CO</a:t>
            </a:r>
            <a:r>
              <a:rPr lang="en-US" sz="1200" baseline="-25000" dirty="0">
                <a:solidFill>
                  <a:srgbClr val="0000FF"/>
                </a:solidFill>
              </a:rPr>
              <a:t>2</a:t>
            </a:r>
            <a:r>
              <a:rPr lang="en-US" sz="1200" dirty="0">
                <a:solidFill>
                  <a:srgbClr val="0000FF"/>
                </a:solidFill>
              </a:rPr>
              <a:t> consumption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ED023-E8D6-9150-4C0A-8963256F9E0A}"/>
              </a:ext>
            </a:extLst>
          </p:cNvPr>
          <p:cNvSpPr txBox="1"/>
          <p:nvPr/>
        </p:nvSpPr>
        <p:spPr>
          <a:xfrm>
            <a:off x="5027487" y="1703391"/>
            <a:ext cx="135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Buffer calibration with 100mM NaHCO</a:t>
            </a:r>
            <a:r>
              <a:rPr lang="en-US" sz="1200" baseline="-250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26CF7-82F5-09C4-1E49-CA711D013978}"/>
              </a:ext>
            </a:extLst>
          </p:cNvPr>
          <p:cNvSpPr txBox="1"/>
          <p:nvPr/>
        </p:nvSpPr>
        <p:spPr>
          <a:xfrm>
            <a:off x="2977817" y="3361281"/>
            <a:ext cx="1257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Net rate of O</a:t>
            </a:r>
            <a:r>
              <a:rPr lang="en-US" sz="1200" baseline="-25000" dirty="0">
                <a:solidFill>
                  <a:srgbClr val="0000FF"/>
                </a:solidFill>
              </a:rPr>
              <a:t>2</a:t>
            </a:r>
            <a:r>
              <a:rPr lang="en-US" sz="1200" dirty="0">
                <a:solidFill>
                  <a:srgbClr val="0000FF"/>
                </a:solidFill>
              </a:rPr>
              <a:t> 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EB091-0621-F4FC-3548-67EF6983F329}"/>
              </a:ext>
            </a:extLst>
          </p:cNvPr>
          <p:cNvSpPr txBox="1"/>
          <p:nvPr/>
        </p:nvSpPr>
        <p:spPr>
          <a:xfrm>
            <a:off x="4448968" y="3337262"/>
            <a:ext cx="1257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O</a:t>
            </a:r>
            <a:r>
              <a:rPr lang="en-US" sz="1200" baseline="-25000" dirty="0">
                <a:solidFill>
                  <a:srgbClr val="0000FF"/>
                </a:solidFill>
              </a:rPr>
              <a:t>2</a:t>
            </a:r>
            <a:r>
              <a:rPr lang="en-US" sz="1200" dirty="0">
                <a:solidFill>
                  <a:srgbClr val="0000FF"/>
                </a:solidFill>
              </a:rPr>
              <a:t> calibration = temp solubility/water equilibrated with air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4C1B4-9AD2-BD19-F83D-288FBC586AC9}"/>
              </a:ext>
            </a:extLst>
          </p:cNvPr>
          <p:cNvCxnSpPr/>
          <p:nvPr/>
        </p:nvCxnSpPr>
        <p:spPr>
          <a:xfrm flipV="1">
            <a:off x="3154533" y="1064995"/>
            <a:ext cx="320331" cy="26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F9B10F-554E-149E-D121-7D16FFC17D02}"/>
              </a:ext>
            </a:extLst>
          </p:cNvPr>
          <p:cNvCxnSpPr/>
          <p:nvPr/>
        </p:nvCxnSpPr>
        <p:spPr>
          <a:xfrm flipV="1">
            <a:off x="5383027" y="1425949"/>
            <a:ext cx="320331" cy="26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657E4B-224F-4D7D-EE17-BB5F9122FA63}"/>
              </a:ext>
            </a:extLst>
          </p:cNvPr>
          <p:cNvCxnSpPr/>
          <p:nvPr/>
        </p:nvCxnSpPr>
        <p:spPr>
          <a:xfrm flipV="1">
            <a:off x="2994367" y="2597306"/>
            <a:ext cx="320331" cy="26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134D59-216B-956E-5D9B-3A8775EDA9E2}"/>
              </a:ext>
            </a:extLst>
          </p:cNvPr>
          <p:cNvCxnSpPr/>
          <p:nvPr/>
        </p:nvCxnSpPr>
        <p:spPr>
          <a:xfrm flipV="1">
            <a:off x="4917452" y="3003336"/>
            <a:ext cx="320331" cy="26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75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3636963" y="4352925"/>
            <a:ext cx="24479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89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Summary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96260" name="Rectangle 7"/>
          <p:cNvSpPr>
            <a:spLocks noChangeArrowheads="1"/>
          </p:cNvSpPr>
          <p:nvPr/>
        </p:nvSpPr>
        <p:spPr bwMode="auto">
          <a:xfrm>
            <a:off x="179388" y="1000133"/>
            <a:ext cx="89646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O</a:t>
            </a:r>
            <a:r>
              <a:rPr lang="en-US" sz="3400" baseline="-25000" dirty="0"/>
              <a:t>2</a:t>
            </a:r>
            <a:r>
              <a:rPr lang="en-US" sz="3400" dirty="0"/>
              <a:t> calibration </a:t>
            </a:r>
            <a:r>
              <a:rPr lang="en-US" sz="3400" dirty="0">
                <a:solidFill>
                  <a:srgbClr val="006600"/>
                </a:solidFill>
              </a:rPr>
              <a:t>✓</a:t>
            </a:r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CO</a:t>
            </a:r>
            <a:r>
              <a:rPr lang="en-US" sz="3400" baseline="-25000" dirty="0"/>
              <a:t>2</a:t>
            </a:r>
            <a:r>
              <a:rPr lang="en-US" sz="3400" dirty="0"/>
              <a:t> calibration in buffer </a:t>
            </a:r>
            <a:r>
              <a:rPr lang="en-US" sz="3400" dirty="0">
                <a:solidFill>
                  <a:srgbClr val="006600"/>
                </a:solidFill>
              </a:rPr>
              <a:t>✓</a:t>
            </a:r>
            <a:endParaRPr lang="en-US" sz="3400" dirty="0"/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CO</a:t>
            </a:r>
            <a:r>
              <a:rPr lang="en-US" sz="3400" baseline="-25000" dirty="0"/>
              <a:t>2</a:t>
            </a:r>
            <a:r>
              <a:rPr lang="en-US" sz="3400" dirty="0"/>
              <a:t> calibration in HCL </a:t>
            </a:r>
            <a:r>
              <a:rPr lang="en-US" sz="3400" dirty="0">
                <a:solidFill>
                  <a:srgbClr val="006600"/>
                </a:solidFill>
              </a:rPr>
              <a:t>✓</a:t>
            </a:r>
            <a:endParaRPr lang="en-US" sz="3400" dirty="0"/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HCO</a:t>
            </a:r>
            <a:r>
              <a:rPr lang="en-US" sz="3400" baseline="-25000" dirty="0"/>
              <a:t>3</a:t>
            </a:r>
            <a:r>
              <a:rPr lang="en-US" sz="3400" baseline="30000" dirty="0"/>
              <a:t>-</a:t>
            </a:r>
            <a:r>
              <a:rPr lang="en-US" sz="3400" dirty="0"/>
              <a:t>/ CO</a:t>
            </a:r>
            <a:r>
              <a:rPr lang="en-US" sz="3400" baseline="-25000" dirty="0"/>
              <a:t>2</a:t>
            </a:r>
            <a:r>
              <a:rPr lang="en-US" sz="3400" dirty="0"/>
              <a:t> ratio </a:t>
            </a:r>
            <a:r>
              <a:rPr lang="en-US" sz="3400" dirty="0">
                <a:solidFill>
                  <a:srgbClr val="006600"/>
                </a:solidFill>
              </a:rPr>
              <a:t>✓</a:t>
            </a:r>
            <a:endParaRPr lang="en-US" sz="3400" dirty="0"/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How do we calculate rates of O</a:t>
            </a:r>
            <a:r>
              <a:rPr lang="en-US" sz="3400" baseline="-25000" dirty="0"/>
              <a:t>2</a:t>
            </a:r>
            <a:r>
              <a:rPr lang="en-US" sz="3400" dirty="0"/>
              <a:t> (</a:t>
            </a:r>
            <a:r>
              <a:rPr lang="en-US" sz="3400" i="1" dirty="0" err="1"/>
              <a:t>v</a:t>
            </a:r>
            <a:r>
              <a:rPr lang="en-US" sz="3400" baseline="-25000" dirty="0" err="1"/>
              <a:t>o</a:t>
            </a:r>
            <a:r>
              <a:rPr lang="en-US" sz="3400" dirty="0"/>
              <a:t>) and CO</a:t>
            </a:r>
            <a:r>
              <a:rPr lang="en-US" sz="3400" baseline="-25000" dirty="0"/>
              <a:t>2</a:t>
            </a:r>
            <a:r>
              <a:rPr lang="en-US" sz="3400" dirty="0"/>
              <a:t> (</a:t>
            </a:r>
            <a:r>
              <a:rPr lang="en-US" sz="3400" i="1" dirty="0" err="1"/>
              <a:t>v</a:t>
            </a:r>
            <a:r>
              <a:rPr lang="en-US" sz="3400" baseline="-25000" dirty="0" err="1"/>
              <a:t>c</a:t>
            </a:r>
            <a:r>
              <a:rPr lang="en-US" sz="3400" dirty="0"/>
              <a:t>) consumption? </a:t>
            </a:r>
            <a:r>
              <a:rPr lang="en-US" sz="3400" dirty="0">
                <a:solidFill>
                  <a:srgbClr val="006600"/>
                </a:solidFill>
              </a:rPr>
              <a:t>✓</a:t>
            </a:r>
            <a:endParaRPr lang="en-US" sz="3400" dirty="0"/>
          </a:p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How do we calculate the concentrations (</a:t>
            </a:r>
            <a:r>
              <a:rPr lang="en-US" sz="3400" dirty="0">
                <a:latin typeface="Symbol" pitchFamily="2" charset="2"/>
              </a:rPr>
              <a:t>m</a:t>
            </a:r>
            <a:r>
              <a:rPr lang="en-US" sz="3400" dirty="0"/>
              <a:t>M) of O</a:t>
            </a:r>
            <a:r>
              <a:rPr lang="en-US" sz="3400" baseline="-25000" dirty="0"/>
              <a:t>2</a:t>
            </a:r>
            <a:r>
              <a:rPr lang="en-US" sz="3400" dirty="0"/>
              <a:t> and CO</a:t>
            </a:r>
            <a:r>
              <a:rPr lang="en-US" sz="3400" baseline="-25000" dirty="0"/>
              <a:t>2</a:t>
            </a:r>
            <a:r>
              <a:rPr lang="en-US" sz="3400" dirty="0"/>
              <a:t> during the assays? </a:t>
            </a:r>
            <a:r>
              <a:rPr lang="en-US" sz="3400" dirty="0">
                <a:solidFill>
                  <a:srgbClr val="006600"/>
                </a:solidFill>
              </a:rPr>
              <a:t>✓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6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647700" y="1074208"/>
            <a:ext cx="7848600" cy="56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647700" y="1074208"/>
            <a:ext cx="7848600" cy="5647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5D268B-0E19-CFCB-819E-A840637DC3F1}"/>
              </a:ext>
            </a:extLst>
          </p:cNvPr>
          <p:cNvSpPr/>
          <p:nvPr/>
        </p:nvSpPr>
        <p:spPr>
          <a:xfrm>
            <a:off x="647700" y="4972415"/>
            <a:ext cx="1600368" cy="3428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F17F92-72D1-4C31-C786-11D765AC5772}"/>
              </a:ext>
            </a:extLst>
          </p:cNvPr>
          <p:cNvSpPr/>
          <p:nvPr/>
        </p:nvSpPr>
        <p:spPr>
          <a:xfrm>
            <a:off x="983130" y="6200775"/>
            <a:ext cx="1997243" cy="3428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89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Calibrations: 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(m/z 32)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96260" name="Rectangle 7"/>
          <p:cNvSpPr>
            <a:spLocks noChangeArrowheads="1"/>
          </p:cNvSpPr>
          <p:nvPr/>
        </p:nvSpPr>
        <p:spPr bwMode="auto">
          <a:xfrm>
            <a:off x="179388" y="1000133"/>
            <a:ext cx="89646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Two-component calibration</a:t>
            </a:r>
          </a:p>
          <a:p>
            <a:pPr marL="914400" lvl="1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3400" dirty="0"/>
              <a:t>Temperature dependent solubility (</a:t>
            </a:r>
            <a:r>
              <a:rPr lang="en-US" sz="3400" dirty="0">
                <a:latin typeface="Symbol" pitchFamily="2" charset="2"/>
              </a:rPr>
              <a:t>m</a:t>
            </a:r>
            <a:r>
              <a:rPr lang="en-US" sz="3400" dirty="0"/>
              <a:t>M)</a:t>
            </a:r>
          </a:p>
          <a:p>
            <a:pPr marL="914400" lvl="1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endParaRPr lang="en-US" sz="3400" dirty="0"/>
          </a:p>
          <a:p>
            <a:pPr marL="914400" lvl="1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3400" i="1" dirty="0"/>
              <a:t>m</a:t>
            </a:r>
            <a:r>
              <a:rPr lang="en-US" sz="3400" dirty="0"/>
              <a:t>V value for water equilibrated with air</a:t>
            </a:r>
          </a:p>
          <a:p>
            <a:pPr marL="914400" lvl="1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577B3-2584-58C7-A6E6-5D5C10F84EC4}"/>
              </a:ext>
            </a:extLst>
          </p:cNvPr>
          <p:cNvSpPr txBox="1"/>
          <p:nvPr/>
        </p:nvSpPr>
        <p:spPr>
          <a:xfrm>
            <a:off x="507999" y="2450083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 solubility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M) = =-0.0018*</a:t>
            </a:r>
            <a:r>
              <a:rPr lang="en-US" dirty="0">
                <a:solidFill>
                  <a:srgbClr val="FF0000"/>
                </a:solidFill>
              </a:rPr>
              <a:t>TºC</a:t>
            </a:r>
            <a:r>
              <a:rPr lang="en-US" dirty="0"/>
              <a:t>^3 + 0.2229*</a:t>
            </a:r>
            <a:r>
              <a:rPr lang="en-US" dirty="0">
                <a:solidFill>
                  <a:srgbClr val="FF0000"/>
                </a:solidFill>
              </a:rPr>
              <a:t> TºC </a:t>
            </a:r>
            <a:r>
              <a:rPr lang="en-US" dirty="0"/>
              <a:t>^2 -12.387*</a:t>
            </a:r>
            <a:r>
              <a:rPr lang="en-US" dirty="0">
                <a:solidFill>
                  <a:srgbClr val="FF0000"/>
                </a:solidFill>
              </a:rPr>
              <a:t> TºC</a:t>
            </a:r>
            <a:r>
              <a:rPr lang="en-US" dirty="0"/>
              <a:t> + 456.49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FDBE6B-19BB-ED8A-A57A-023B6943AE5B}"/>
                  </a:ext>
                </a:extLst>
              </p:cNvPr>
              <p:cNvSpPr txBox="1"/>
              <p:nvPr/>
            </p:nvSpPr>
            <p:spPr>
              <a:xfrm>
                <a:off x="1071507" y="4462446"/>
                <a:ext cx="7051784" cy="795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calibration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𝑠𝑜𝑙𝑢𝑏𝑖𝑙𝑖𝑡𝑦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FDBE6B-19BB-ED8A-A57A-023B6943A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7" y="4462446"/>
                <a:ext cx="7051784" cy="795859"/>
              </a:xfrm>
              <a:prstGeom prst="rect">
                <a:avLst/>
              </a:prstGeom>
              <a:blipFill>
                <a:blip r:embed="rId3"/>
                <a:stretch>
                  <a:fillRect t="-156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7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3636963" y="4352925"/>
            <a:ext cx="24479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89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Calibrations: CO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(m/z 44 &amp; 45)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AEFC0C3-08C9-85E1-66C7-F9931D276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00133"/>
            <a:ext cx="89646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Two-component calibration: total CO</a:t>
            </a:r>
            <a:r>
              <a:rPr lang="en-US" sz="3400" baseline="-25000" dirty="0"/>
              <a:t>2</a:t>
            </a:r>
            <a:r>
              <a:rPr lang="en-US" sz="3400" dirty="0"/>
              <a:t> &amp; total inorganic carbon</a:t>
            </a:r>
          </a:p>
          <a:p>
            <a:pPr marL="914400" lvl="1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3400" dirty="0"/>
              <a:t>Total CO</a:t>
            </a:r>
            <a:r>
              <a:rPr lang="en-US" sz="3400" baseline="-25000" dirty="0"/>
              <a:t>2</a:t>
            </a:r>
            <a:r>
              <a:rPr lang="en-US" sz="3400" dirty="0"/>
              <a:t> (</a:t>
            </a:r>
            <a:r>
              <a:rPr lang="en-US" sz="3400" dirty="0">
                <a:latin typeface="Symbol" pitchFamily="2" charset="2"/>
              </a:rPr>
              <a:t>m</a:t>
            </a:r>
            <a:r>
              <a:rPr lang="en-US" sz="3400" dirty="0">
                <a:latin typeface="+mj-lt"/>
              </a:rPr>
              <a:t>M </a:t>
            </a:r>
            <a:r>
              <a:rPr lang="en-US" sz="3400" dirty="0"/>
              <a:t>mV</a:t>
            </a:r>
            <a:r>
              <a:rPr lang="en-US" sz="3400" baseline="30000" dirty="0"/>
              <a:t>-1</a:t>
            </a:r>
            <a:r>
              <a:rPr lang="en-US" sz="3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361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3419475" y="6057900"/>
            <a:ext cx="1614488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250825" y="250825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Labview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MIMS interface</a:t>
            </a:r>
            <a:endParaRPr lang="en-US" sz="36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3667-F2AE-5145-BAD9-E1A53AE2E6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757F1-115B-C4E4-254F-1B53CE872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9" t="7175" r="7840" b="5589"/>
          <a:stretch/>
        </p:blipFill>
        <p:spPr>
          <a:xfrm>
            <a:off x="647700" y="1074208"/>
            <a:ext cx="7848600" cy="5647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4F2192-9D91-612C-5D0F-733A16A30DBA}"/>
              </a:ext>
            </a:extLst>
          </p:cNvPr>
          <p:cNvSpPr/>
          <p:nvPr/>
        </p:nvSpPr>
        <p:spPr>
          <a:xfrm>
            <a:off x="2841052" y="1211435"/>
            <a:ext cx="2325017" cy="1801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F63929-0E0C-C9AD-BA18-6FE7E93616E1}"/>
              </a:ext>
            </a:extLst>
          </p:cNvPr>
          <p:cNvSpPr/>
          <p:nvPr/>
        </p:nvSpPr>
        <p:spPr>
          <a:xfrm>
            <a:off x="2006317" y="5440893"/>
            <a:ext cx="1360073" cy="804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3636963" y="4352925"/>
            <a:ext cx="24479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89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Calibrations: CO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(m/z 44 &amp; 45)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AEFC0C3-08C9-85E1-66C7-F9931D276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00133"/>
            <a:ext cx="89646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Two-component calibration: total CO</a:t>
            </a:r>
            <a:r>
              <a:rPr lang="en-US" sz="3400" baseline="-25000" dirty="0"/>
              <a:t>2</a:t>
            </a:r>
            <a:r>
              <a:rPr lang="en-US" sz="3400" dirty="0"/>
              <a:t> &amp; total inorganic carbon</a:t>
            </a:r>
          </a:p>
          <a:p>
            <a:pPr marL="914400" lvl="1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3400" dirty="0"/>
              <a:t>Total CO</a:t>
            </a:r>
            <a:r>
              <a:rPr lang="en-US" sz="3400" baseline="-25000" dirty="0"/>
              <a:t>2</a:t>
            </a:r>
            <a:r>
              <a:rPr lang="en-US" sz="3400" dirty="0"/>
              <a:t> (</a:t>
            </a:r>
            <a:r>
              <a:rPr lang="en-US" sz="3400" dirty="0">
                <a:latin typeface="Symbol" pitchFamily="2" charset="2"/>
              </a:rPr>
              <a:t>m</a:t>
            </a:r>
            <a:r>
              <a:rPr lang="en-US" sz="3400" dirty="0">
                <a:latin typeface="+mj-lt"/>
              </a:rPr>
              <a:t>M </a:t>
            </a:r>
            <a:r>
              <a:rPr lang="en-US" sz="3400" dirty="0"/>
              <a:t>mV</a:t>
            </a:r>
            <a:r>
              <a:rPr lang="en-US" sz="3400" baseline="30000" dirty="0"/>
              <a:t>-1</a:t>
            </a:r>
            <a:r>
              <a:rPr lang="en-US" sz="3400" dirty="0"/>
              <a:t>)</a:t>
            </a:r>
          </a:p>
          <a:p>
            <a:pPr marL="1371600" lvl="2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3400" dirty="0"/>
              <a:t>600 </a:t>
            </a:r>
            <a:r>
              <a:rPr lang="en-US" sz="3400" dirty="0">
                <a:latin typeface="Symbol" pitchFamily="2" charset="2"/>
              </a:rPr>
              <a:t>m</a:t>
            </a:r>
            <a:r>
              <a:rPr lang="en-US" sz="3400" dirty="0"/>
              <a:t>L of 1N HCL</a:t>
            </a:r>
          </a:p>
          <a:p>
            <a:pPr marL="1371600" lvl="2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3400" dirty="0"/>
              <a:t>Three injections of 2</a:t>
            </a:r>
            <a:r>
              <a:rPr lang="en-US" sz="3400" dirty="0">
                <a:latin typeface="Symbol" pitchFamily="2" charset="2"/>
              </a:rPr>
              <a:t> m</a:t>
            </a:r>
            <a:r>
              <a:rPr lang="en-US" sz="3400" dirty="0"/>
              <a:t>L 10mM NaHCO</a:t>
            </a:r>
            <a:r>
              <a:rPr lang="en-US" sz="34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2463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736600" y="981075"/>
            <a:ext cx="7848600" cy="0"/>
          </a:xfrm>
          <a:prstGeom prst="line">
            <a:avLst/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3636963" y="4352925"/>
            <a:ext cx="24479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50825"/>
            <a:ext cx="88931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Calibrations: CO</a:t>
            </a:r>
            <a:r>
              <a:rPr lang="en-US" sz="36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2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(m/z 44 &amp; 45)</a:t>
            </a: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763A4-F02E-7B4A-9FEB-1DE63AE36E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AEFC0C3-08C9-85E1-66C7-F9931D276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00133"/>
            <a:ext cx="89646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50"/>
              </a:spcBef>
              <a:spcAft>
                <a:spcPts val="1200"/>
              </a:spcAft>
              <a:buFontTx/>
              <a:buChar char="•"/>
            </a:pPr>
            <a:r>
              <a:rPr lang="en-US" sz="3400" dirty="0"/>
              <a:t>Two-component calibration: total CO</a:t>
            </a:r>
            <a:r>
              <a:rPr lang="en-US" sz="3400" baseline="-25000" dirty="0"/>
              <a:t>2</a:t>
            </a:r>
            <a:r>
              <a:rPr lang="en-US" sz="3400" dirty="0"/>
              <a:t> &amp; total inorganic carbon</a:t>
            </a:r>
          </a:p>
          <a:p>
            <a:pPr marL="914400" lvl="1" indent="-457200">
              <a:spcBef>
                <a:spcPts val="5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3400" dirty="0"/>
              <a:t>Total CO</a:t>
            </a:r>
            <a:r>
              <a:rPr lang="en-US" sz="3400" baseline="-25000" dirty="0"/>
              <a:t>2</a:t>
            </a:r>
            <a:r>
              <a:rPr lang="en-US" sz="3400" dirty="0"/>
              <a:t> (</a:t>
            </a:r>
            <a:r>
              <a:rPr lang="en-US" sz="3400" dirty="0">
                <a:latin typeface="Symbol" pitchFamily="2" charset="2"/>
              </a:rPr>
              <a:t>m</a:t>
            </a:r>
            <a:r>
              <a:rPr lang="en-US" sz="3400" dirty="0"/>
              <a:t>M mV</a:t>
            </a:r>
            <a:r>
              <a:rPr lang="en-US" sz="3400" baseline="30000" dirty="0"/>
              <a:t>-1</a:t>
            </a:r>
            <a:r>
              <a:rPr lang="en-US" sz="3400" dirty="0"/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DF194F-670B-D370-AF2D-1D41FA054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88769"/>
              </p:ext>
            </p:extLst>
          </p:nvPr>
        </p:nvGraphicFramePr>
        <p:xfrm>
          <a:off x="1796885" y="2980069"/>
          <a:ext cx="5169401" cy="96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559">
                  <a:extLst>
                    <a:ext uri="{9D8B030D-6E8A-4147-A177-3AD203B41FA5}">
                      <a16:colId xmlns:a16="http://schemas.microsoft.com/office/drawing/2014/main" val="2436074100"/>
                    </a:ext>
                  </a:extLst>
                </a:gridCol>
                <a:gridCol w="865742">
                  <a:extLst>
                    <a:ext uri="{9D8B030D-6E8A-4147-A177-3AD203B41FA5}">
                      <a16:colId xmlns:a16="http://schemas.microsoft.com/office/drawing/2014/main" val="1158427694"/>
                    </a:ext>
                  </a:extLst>
                </a:gridCol>
                <a:gridCol w="1894974">
                  <a:extLst>
                    <a:ext uri="{9D8B030D-6E8A-4147-A177-3AD203B41FA5}">
                      <a16:colId xmlns:a16="http://schemas.microsoft.com/office/drawing/2014/main" val="3985651478"/>
                    </a:ext>
                  </a:extLst>
                </a:gridCol>
                <a:gridCol w="1191126">
                  <a:extLst>
                    <a:ext uri="{9D8B030D-6E8A-4147-A177-3AD203B41FA5}">
                      <a16:colId xmlns:a16="http://schemas.microsoft.com/office/drawing/2014/main" val="26066955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values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mV MIMS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Symbol" pitchFamily="2" charset="2"/>
                        </a:rPr>
                        <a:t>m</a:t>
                      </a:r>
                      <a:r>
                        <a:rPr lang="en-US" sz="1100" b="1" u="none" strike="noStrike" dirty="0">
                          <a:effectLst/>
                        </a:rPr>
                        <a:t>L 10mM NaHCO3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final conc (</a:t>
                      </a:r>
                      <a:r>
                        <a:rPr lang="en-US" sz="1100" b="1" u="none" strike="noStrike" dirty="0">
                          <a:effectLst/>
                          <a:latin typeface="Symbol" pitchFamily="2" charset="2"/>
                        </a:rPr>
                        <a:t>m</a:t>
                      </a:r>
                      <a:r>
                        <a:rPr lang="en-US" sz="1100" b="1" u="none" strike="noStrike" dirty="0">
                          <a:effectLst/>
                        </a:rPr>
                        <a:t>M)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518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Cal Zero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7.0615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83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Cal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53.399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460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Cal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96.1059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279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Cal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136.9536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99657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F7BA9F4-F709-135E-8C01-B73F3440FB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304414"/>
              </p:ext>
            </p:extLst>
          </p:nvPr>
        </p:nvGraphicFramePr>
        <p:xfrm>
          <a:off x="2095585" y="40456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62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65577</TotalTime>
  <Words>1558</Words>
  <Application>Microsoft Macintosh PowerPoint</Application>
  <PresentationFormat>On-screen Show (4:3)</PresentationFormat>
  <Paragraphs>271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Symbol</vt:lpstr>
      <vt:lpstr>System Font Regular</vt:lpstr>
      <vt:lpstr>Default Design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RSBS - ANU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Asaph Cousins</dc:creator>
  <cp:lastModifiedBy>Cousins, Asaph B</cp:lastModifiedBy>
  <cp:revision>3141</cp:revision>
  <cp:lastPrinted>2021-05-18T02:25:01Z</cp:lastPrinted>
  <dcterms:created xsi:type="dcterms:W3CDTF">2006-07-06T19:41:45Z</dcterms:created>
  <dcterms:modified xsi:type="dcterms:W3CDTF">2024-09-17T15:38:32Z</dcterms:modified>
</cp:coreProperties>
</file>