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D5CA3F-5A32-4D2C-B1C4-6497C6724676}" v="13" dt="2025-04-10T20:10:00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2" d="100"/>
          <a:sy n="22" d="100"/>
        </p:scale>
        <p:origin x="1386" y="13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Holtrop" userId="7c610102d569593a" providerId="LiveId" clId="{27D5CA3F-5A32-4D2C-B1C4-6497C6724676}"/>
    <pc:docChg chg="undo custSel modSld">
      <pc:chgData name="Erik Holtrop" userId="7c610102d569593a" providerId="LiveId" clId="{27D5CA3F-5A32-4D2C-B1C4-6497C6724676}" dt="2025-04-10T20:13:25.711" v="2362" actId="14100"/>
      <pc:docMkLst>
        <pc:docMk/>
      </pc:docMkLst>
      <pc:sldChg chg="addSp delSp modSp mod">
        <pc:chgData name="Erik Holtrop" userId="7c610102d569593a" providerId="LiveId" clId="{27D5CA3F-5A32-4D2C-B1C4-6497C6724676}" dt="2025-04-10T20:13:25.711" v="2362" actId="14100"/>
        <pc:sldMkLst>
          <pc:docMk/>
          <pc:sldMk cId="0" sldId="256"/>
        </pc:sldMkLst>
        <pc:spChg chg="mod">
          <ac:chgData name="Erik Holtrop" userId="7c610102d569593a" providerId="LiveId" clId="{27D5CA3F-5A32-4D2C-B1C4-6497C6724676}" dt="2025-04-10T19:52:23.814" v="168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Erik Holtrop" userId="7c610102d569593a" providerId="LiveId" clId="{27D5CA3F-5A32-4D2C-B1C4-6497C6724676}" dt="2025-04-10T19:56:02.878" v="1832" actId="20577"/>
          <ac:spMkLst>
            <pc:docMk/>
            <pc:sldMk cId="0" sldId="256"/>
            <ac:spMk id="3" creationId="{02DB5755-5428-F4DC-1B93-8D7323161E59}"/>
          </ac:spMkLst>
        </pc:spChg>
        <pc:spChg chg="mod">
          <ac:chgData name="Erik Holtrop" userId="7c610102d569593a" providerId="LiveId" clId="{27D5CA3F-5A32-4D2C-B1C4-6497C6724676}" dt="2025-04-10T04:04:40.660" v="672" actId="1076"/>
          <ac:spMkLst>
            <pc:docMk/>
            <pc:sldMk cId="0" sldId="256"/>
            <ac:spMk id="4" creationId="{00000000-0000-0000-0000-000000000000}"/>
          </ac:spMkLst>
        </pc:spChg>
        <pc:spChg chg="add mod">
          <ac:chgData name="Erik Holtrop" userId="7c610102d569593a" providerId="LiveId" clId="{27D5CA3F-5A32-4D2C-B1C4-6497C6724676}" dt="2025-04-10T20:12:57.882" v="2354" actId="14100"/>
          <ac:spMkLst>
            <pc:docMk/>
            <pc:sldMk cId="0" sldId="256"/>
            <ac:spMk id="5" creationId="{679A9FE5-1A74-A331-8636-6E89D45F37BC}"/>
          </ac:spMkLst>
        </pc:spChg>
        <pc:spChg chg="add mod">
          <ac:chgData name="Erik Holtrop" userId="7c610102d569593a" providerId="LiveId" clId="{27D5CA3F-5A32-4D2C-B1C4-6497C6724676}" dt="2025-04-10T04:05:45.858" v="690" actId="1076"/>
          <ac:spMkLst>
            <pc:docMk/>
            <pc:sldMk cId="0" sldId="256"/>
            <ac:spMk id="7" creationId="{2EBE0644-00F1-85FB-08EB-6B4E1E51DB95}"/>
          </ac:spMkLst>
        </pc:spChg>
        <pc:spChg chg="del">
          <ac:chgData name="Erik Holtrop" userId="7c610102d569593a" providerId="LiveId" clId="{27D5CA3F-5A32-4D2C-B1C4-6497C6724676}" dt="2025-04-10T04:12:25.902" v="803" actId="478"/>
          <ac:spMkLst>
            <pc:docMk/>
            <pc:sldMk cId="0" sldId="256"/>
            <ac:spMk id="9" creationId="{00000000-0000-0000-0000-000000000000}"/>
          </ac:spMkLst>
        </pc:spChg>
        <pc:spChg chg="add mod">
          <ac:chgData name="Erik Holtrop" userId="7c610102d569593a" providerId="LiveId" clId="{27D5CA3F-5A32-4D2C-B1C4-6497C6724676}" dt="2025-04-09T00:06:47.247" v="597" actId="20577"/>
          <ac:spMkLst>
            <pc:docMk/>
            <pc:sldMk cId="0" sldId="256"/>
            <ac:spMk id="10" creationId="{5D176213-BCDD-D5D2-DC7F-9FF1FBD11938}"/>
          </ac:spMkLst>
        </pc:spChg>
        <pc:spChg chg="mod">
          <ac:chgData name="Erik Holtrop" userId="7c610102d569593a" providerId="LiveId" clId="{27D5CA3F-5A32-4D2C-B1C4-6497C6724676}" dt="2025-04-10T20:12:45.280" v="2349" actId="14100"/>
          <ac:spMkLst>
            <pc:docMk/>
            <pc:sldMk cId="0" sldId="256"/>
            <ac:spMk id="15" creationId="{00000000-0000-0000-0000-000000000000}"/>
          </ac:spMkLst>
        </pc:spChg>
        <pc:spChg chg="add mod">
          <ac:chgData name="Erik Holtrop" userId="7c610102d569593a" providerId="LiveId" clId="{27D5CA3F-5A32-4D2C-B1C4-6497C6724676}" dt="2025-04-10T04:47:39.393" v="1468" actId="164"/>
          <ac:spMkLst>
            <pc:docMk/>
            <pc:sldMk cId="0" sldId="256"/>
            <ac:spMk id="16" creationId="{EE719CD3-AC10-0ED8-9F33-E15613E70058}"/>
          </ac:spMkLst>
        </pc:spChg>
        <pc:spChg chg="mod">
          <ac:chgData name="Erik Holtrop" userId="7c610102d569593a" providerId="LiveId" clId="{27D5CA3F-5A32-4D2C-B1C4-6497C6724676}" dt="2025-04-10T19:53:53.691" v="1731" actId="404"/>
          <ac:spMkLst>
            <pc:docMk/>
            <pc:sldMk cId="0" sldId="256"/>
            <ac:spMk id="18" creationId="{00000000-0000-0000-0000-000000000000}"/>
          </ac:spMkLst>
        </pc:spChg>
        <pc:spChg chg="add mod">
          <ac:chgData name="Erik Holtrop" userId="7c610102d569593a" providerId="LiveId" clId="{27D5CA3F-5A32-4D2C-B1C4-6497C6724676}" dt="2025-04-10T20:10:34.150" v="2331" actId="20577"/>
          <ac:spMkLst>
            <pc:docMk/>
            <pc:sldMk cId="0" sldId="256"/>
            <ac:spMk id="19" creationId="{BF1C22EB-3DB7-FF62-51FD-D4350C2050BB}"/>
          </ac:spMkLst>
        </pc:spChg>
        <pc:spChg chg="mod">
          <ac:chgData name="Erik Holtrop" userId="7c610102d569593a" providerId="LiveId" clId="{27D5CA3F-5A32-4D2C-B1C4-6497C6724676}" dt="2025-04-10T20:13:21.369" v="2361" actId="1076"/>
          <ac:spMkLst>
            <pc:docMk/>
            <pc:sldMk cId="0" sldId="256"/>
            <ac:spMk id="26" creationId="{00000000-0000-0000-0000-000000000000}"/>
          </ac:spMkLst>
        </pc:spChg>
        <pc:spChg chg="mod">
          <ac:chgData name="Erik Holtrop" userId="7c610102d569593a" providerId="LiveId" clId="{27D5CA3F-5A32-4D2C-B1C4-6497C6724676}" dt="2025-04-10T20:11:39.142" v="2340" actId="14100"/>
          <ac:spMkLst>
            <pc:docMk/>
            <pc:sldMk cId="0" sldId="256"/>
            <ac:spMk id="27" creationId="{00000000-0000-0000-0000-000000000000}"/>
          </ac:spMkLst>
        </pc:spChg>
        <pc:spChg chg="mod">
          <ac:chgData name="Erik Holtrop" userId="7c610102d569593a" providerId="LiveId" clId="{27D5CA3F-5A32-4D2C-B1C4-6497C6724676}" dt="2025-04-10T20:13:25.711" v="2362" actId="14100"/>
          <ac:spMkLst>
            <pc:docMk/>
            <pc:sldMk cId="0" sldId="256"/>
            <ac:spMk id="28" creationId="{00000000-0000-0000-0000-000000000000}"/>
          </ac:spMkLst>
        </pc:spChg>
        <pc:spChg chg="mod">
          <ac:chgData name="Erik Holtrop" userId="7c610102d569593a" providerId="LiveId" clId="{27D5CA3F-5A32-4D2C-B1C4-6497C6724676}" dt="2025-04-10T20:13:07.077" v="2357" actId="14100"/>
          <ac:spMkLst>
            <pc:docMk/>
            <pc:sldMk cId="0" sldId="256"/>
            <ac:spMk id="29" creationId="{00000000-0000-0000-0000-000000000000}"/>
          </ac:spMkLst>
        </pc:spChg>
        <pc:grpChg chg="add mod">
          <ac:chgData name="Erik Holtrop" userId="7c610102d569593a" providerId="LiveId" clId="{27D5CA3F-5A32-4D2C-B1C4-6497C6724676}" dt="2025-04-10T19:53:12.315" v="1719" actId="14100"/>
          <ac:grpSpMkLst>
            <pc:docMk/>
            <pc:sldMk cId="0" sldId="256"/>
            <ac:grpSpMk id="11" creationId="{87FAFD28-D657-131E-B7D1-05D234CD0704}"/>
          </ac:grpSpMkLst>
        </pc:grpChg>
        <pc:grpChg chg="add mod">
          <ac:chgData name="Erik Holtrop" userId="7c610102d569593a" providerId="LiveId" clId="{27D5CA3F-5A32-4D2C-B1C4-6497C6724676}" dt="2025-04-10T20:12:49.519" v="2350" actId="1076"/>
          <ac:grpSpMkLst>
            <pc:docMk/>
            <pc:sldMk cId="0" sldId="256"/>
            <ac:grpSpMk id="17" creationId="{F12239C3-E2C0-3B3F-B5D6-BECBC972B9A6}"/>
          </ac:grpSpMkLst>
        </pc:grpChg>
        <pc:picChg chg="add mod ord">
          <ac:chgData name="Erik Holtrop" userId="7c610102d569593a" providerId="LiveId" clId="{27D5CA3F-5A32-4D2C-B1C4-6497C6724676}" dt="2025-04-10T04:05:53.233" v="693" actId="1076"/>
          <ac:picMkLst>
            <pc:docMk/>
            <pc:sldMk cId="0" sldId="256"/>
            <ac:picMk id="6" creationId="{014A886D-B23C-1390-D36E-E892DA43033C}"/>
          </ac:picMkLst>
        </pc:picChg>
        <pc:picChg chg="add mod">
          <ac:chgData name="Erik Holtrop" userId="7c610102d569593a" providerId="LiveId" clId="{27D5CA3F-5A32-4D2C-B1C4-6497C6724676}" dt="2025-04-09T00:06:19.390" v="550" actId="164"/>
          <ac:picMkLst>
            <pc:docMk/>
            <pc:sldMk cId="0" sldId="256"/>
            <ac:picMk id="8" creationId="{3C19D4BF-49EF-D168-48DA-508F675C00B2}"/>
          </ac:picMkLst>
        </pc:picChg>
        <pc:picChg chg="add mod">
          <ac:chgData name="Erik Holtrop" userId="7c610102d569593a" providerId="LiveId" clId="{27D5CA3F-5A32-4D2C-B1C4-6497C6724676}" dt="2025-04-10T04:12:56.815" v="812" actId="1076"/>
          <ac:picMkLst>
            <pc:docMk/>
            <pc:sldMk cId="0" sldId="256"/>
            <ac:picMk id="12" creationId="{51DB831C-753A-9319-E2CC-C5D393B53C74}"/>
          </ac:picMkLst>
        </pc:picChg>
        <pc:picChg chg="add mod">
          <ac:chgData name="Erik Holtrop" userId="7c610102d569593a" providerId="LiveId" clId="{27D5CA3F-5A32-4D2C-B1C4-6497C6724676}" dt="2025-04-10T20:09:54.150" v="2279" actId="14100"/>
          <ac:picMkLst>
            <pc:docMk/>
            <pc:sldMk cId="0" sldId="256"/>
            <ac:picMk id="13" creationId="{63FC8013-7F48-C61B-D3C1-EF3F2AC24EB7}"/>
          </ac:picMkLst>
        </pc:picChg>
        <pc:picChg chg="add mod">
          <ac:chgData name="Erik Holtrop" userId="7c610102d569593a" providerId="LiveId" clId="{27D5CA3F-5A32-4D2C-B1C4-6497C6724676}" dt="2025-04-10T04:47:39.393" v="1468" actId="164"/>
          <ac:picMkLst>
            <pc:docMk/>
            <pc:sldMk cId="0" sldId="256"/>
            <ac:picMk id="14" creationId="{D1274EC5-F5C6-41D6-C4C4-6E8AD4C3043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43891200" cy="480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7"/>
          <p:cNvSpPr>
            <a:spLocks noGrp="1"/>
          </p:cNvSpPr>
          <p:nvPr userDrawn="1">
            <p:ph sz="quarter" idx="10"/>
          </p:nvPr>
        </p:nvSpPr>
        <p:spPr>
          <a:xfrm>
            <a:off x="29413200" y="30861000"/>
            <a:ext cx="13844016" cy="1219200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17" name="Content Placeholder 9"/>
          <p:cNvSpPr>
            <a:spLocks noGrp="1"/>
          </p:cNvSpPr>
          <p:nvPr userDrawn="1">
            <p:ph sz="quarter" idx="11"/>
          </p:nvPr>
        </p:nvSpPr>
        <p:spPr>
          <a:xfrm>
            <a:off x="29413200" y="5471160"/>
            <a:ext cx="13844016" cy="16550640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 userDrawn="1">
            <p:ph sz="quarter" idx="12"/>
          </p:nvPr>
        </p:nvSpPr>
        <p:spPr>
          <a:xfrm>
            <a:off x="29413200" y="27432000"/>
            <a:ext cx="13844016" cy="3200400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21" name="Content Placeholder 7"/>
          <p:cNvSpPr>
            <a:spLocks noGrp="1"/>
          </p:cNvSpPr>
          <p:nvPr userDrawn="1">
            <p:ph sz="quarter" idx="13"/>
          </p:nvPr>
        </p:nvSpPr>
        <p:spPr>
          <a:xfrm>
            <a:off x="29413200" y="22326600"/>
            <a:ext cx="13844016" cy="4873752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22" name="Content Placeholder 9"/>
          <p:cNvSpPr>
            <a:spLocks noGrp="1"/>
          </p:cNvSpPr>
          <p:nvPr userDrawn="1">
            <p:ph sz="quarter" idx="14"/>
          </p:nvPr>
        </p:nvSpPr>
        <p:spPr>
          <a:xfrm>
            <a:off x="15049500" y="5486400"/>
            <a:ext cx="13844016" cy="26773632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9"/>
          <p:cNvSpPr>
            <a:spLocks noGrp="1"/>
          </p:cNvSpPr>
          <p:nvPr userDrawn="1">
            <p:ph sz="quarter" idx="15"/>
          </p:nvPr>
        </p:nvSpPr>
        <p:spPr>
          <a:xfrm>
            <a:off x="685800" y="5486400"/>
            <a:ext cx="13844016" cy="26773632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2" name="Picture 11" descr="wsu_logo_transp_eecs.t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305" y="1030357"/>
            <a:ext cx="8951895" cy="3886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12115800"/>
            <a:ext cx="40614600" cy="102108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/>
              <a:t>Sr. Design Template for Poster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43891200" cy="4800600"/>
          </a:xfrm>
        </p:spPr>
        <p:txBody>
          <a:bodyPr>
            <a:normAutofit/>
          </a:bodyPr>
          <a:lstStyle/>
          <a:p>
            <a:r>
              <a:rPr lang="en-US" sz="9600" dirty="0"/>
              <a:t>Mass Spectrometer Interface</a:t>
            </a:r>
            <a:br>
              <a:rPr lang="en-US" sz="9600" dirty="0"/>
            </a:br>
            <a:r>
              <a:rPr lang="en-US" sz="5500" dirty="0"/>
              <a:t>Sponsor: WSU School of Biology Cousins Lab</a:t>
            </a:r>
            <a:br>
              <a:rPr lang="en-US" sz="5500" dirty="0"/>
            </a:br>
            <a:r>
              <a:rPr lang="en-US" sz="5500" dirty="0"/>
              <a:t>Mentor: Parteek Kumar</a:t>
            </a:r>
            <a:br>
              <a:rPr lang="en-US" sz="5500" dirty="0"/>
            </a:br>
            <a:r>
              <a:rPr lang="en-US" sz="5500" b="1" dirty="0"/>
              <a:t>Erik Holtrop, Kyler Kupp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85800"/>
            <a:ext cx="43891200" cy="48006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438912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15049500" y="5257800"/>
            <a:ext cx="13844016" cy="10287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/>
            </a:lvl1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0B0004020202020204" pitchFamily="34" charset="0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0B0004020202020204" pitchFamily="34" charset="0"/>
              </a:rPr>
              <a:t>Our Solution: A Powerful Python-based Graph Interface</a:t>
            </a:r>
          </a:p>
          <a:p>
            <a:pPr marL="1644650" marR="0" lvl="0" indent="-947738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0B0004020202020204" pitchFamily="34" charset="0"/>
              </a:rPr>
              <a:t>Process data from CSV’s</a:t>
            </a:r>
          </a:p>
          <a:p>
            <a:pPr marL="1644650" marR="0" lvl="0" indent="-947738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000" dirty="0">
                <a:latin typeface="Aptos" panose="020B0004020202020204" pitchFamily="34" charset="0"/>
              </a:rPr>
              <a:t>Extract relevant datapoints</a:t>
            </a:r>
          </a:p>
          <a:p>
            <a:pPr marL="1644650" marR="0" lvl="0" indent="-947738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000" dirty="0">
                <a:latin typeface="Aptos" panose="020B0004020202020204" pitchFamily="34" charset="0"/>
              </a:rPr>
              <a:t>Calculate derived values</a:t>
            </a:r>
          </a:p>
          <a:p>
            <a:pPr marL="1644650" marR="0" lvl="0" indent="-947738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000" dirty="0">
                <a:latin typeface="Aptos" panose="020B0004020202020204" pitchFamily="34" charset="0"/>
              </a:rPr>
              <a:t>Display data in one or more graphs</a:t>
            </a:r>
          </a:p>
          <a:p>
            <a:pPr marL="1644650" marR="0" lvl="0" indent="-947738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000" dirty="0">
                <a:latin typeface="Aptos" panose="020B0004020202020204" pitchFamily="34" charset="0"/>
              </a:rPr>
              <a:t>Different versions for different situations</a:t>
            </a:r>
          </a:p>
          <a:p>
            <a:pPr marL="1644650" marR="0" lvl="0" indent="-947738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000" dirty="0">
                <a:latin typeface="Aptos" panose="020B0004020202020204" pitchFamily="34" charset="0"/>
              </a:rPr>
              <a:t>Sample or complete exporting</a:t>
            </a:r>
          </a:p>
          <a:p>
            <a:pPr marL="1644650" marR="0" lvl="0" indent="-947738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6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0B0004020202020204" pitchFamily="34" charset="0"/>
            </a:endParaRPr>
          </a:p>
        </p:txBody>
      </p:sp>
      <p:sp>
        <p:nvSpPr>
          <p:cNvPr id="18" name="Content Placeholder 9"/>
          <p:cNvSpPr txBox="1">
            <a:spLocks/>
          </p:cNvSpPr>
          <p:nvPr/>
        </p:nvSpPr>
        <p:spPr>
          <a:xfrm>
            <a:off x="685800" y="5257801"/>
            <a:ext cx="13844016" cy="88391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t" anchorCtr="0"/>
          <a:lstStyle>
            <a:lvl1pPr algn="ctr">
              <a:buNone/>
              <a:defRPr/>
            </a:lvl1pPr>
          </a:lstStyle>
          <a:p>
            <a:pPr marL="1645920" indent="-1645920">
              <a:spcBef>
                <a:spcPct val="20000"/>
              </a:spcBef>
              <a:defRPr/>
            </a:pPr>
            <a:endParaRPr lang="en-US" sz="1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1645920" indent="-1645920">
              <a:spcBef>
                <a:spcPct val="20000"/>
              </a:spcBef>
              <a:defRPr/>
            </a:pPr>
            <a:r>
              <a:rPr lang="en-US" sz="6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Abstract</a:t>
            </a:r>
            <a:r>
              <a:rPr lang="en-US" sz="6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</a:t>
            </a:r>
          </a:p>
          <a:p>
            <a:pPr marL="1644650" indent="-968375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6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Process and </a:t>
            </a:r>
            <a:r>
              <a:rPr lang="en-US" sz="6000" kern="100" dirty="0"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graph </a:t>
            </a:r>
            <a:r>
              <a:rPr lang="en-US" sz="6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mass spectrometer data </a:t>
            </a:r>
          </a:p>
          <a:p>
            <a:pPr marL="1644650" indent="-968375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6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Develop a modular system for different data perspectives and transformations. </a:t>
            </a:r>
          </a:p>
          <a:p>
            <a:pPr marL="1644650" indent="-968375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6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Efficient data processing, structured storage, and intuitive visualization. </a:t>
            </a:r>
            <a:endParaRPr lang="en-US" sz="6000" kern="100" dirty="0">
              <a:effectLst/>
              <a:latin typeface="Calibri" panose="020F0502020204030204" pitchFamily="34" charset="0"/>
              <a:ea typeface="Yu Mincho" panose="020B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6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29451408" y="29846444"/>
            <a:ext cx="13844016" cy="15726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6000" b="1" dirty="0"/>
              <a:t>Team Linnaea Borealis</a:t>
            </a:r>
          </a:p>
        </p:txBody>
      </p:sp>
      <p:sp>
        <p:nvSpPr>
          <p:cNvPr id="27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29422725" y="13016631"/>
            <a:ext cx="13844016" cy="64034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endParaRPr lang="en-US" sz="1200" dirty="0"/>
          </a:p>
          <a:p>
            <a:pPr lvl="0"/>
            <a:r>
              <a:rPr lang="en-US" sz="6600" b="1" dirty="0"/>
              <a:t>Future Work</a:t>
            </a:r>
          </a:p>
          <a:p>
            <a:pPr marL="1644650" lvl="0" indent="-947738" algn="l">
              <a:buFont typeface="Arial" panose="020B0604020202020204" pitchFamily="34" charset="0"/>
              <a:buChar char="•"/>
            </a:pPr>
            <a:r>
              <a:rPr lang="en-US" sz="6600" dirty="0"/>
              <a:t>Improve automatic data-intake speed management</a:t>
            </a:r>
          </a:p>
          <a:p>
            <a:pPr marL="1644650" lvl="0" indent="-947738" algn="l">
              <a:buFont typeface="Arial" panose="020B0604020202020204" pitchFamily="34" charset="0"/>
              <a:buChar char="•"/>
            </a:pPr>
            <a:r>
              <a:rPr lang="en-US" sz="6600" dirty="0"/>
              <a:t>Improve performance</a:t>
            </a:r>
          </a:p>
          <a:p>
            <a:pPr marL="1644650" lvl="0" indent="-947738" algn="l">
              <a:buFont typeface="Arial" panose="020B0604020202020204" pitchFamily="34" charset="0"/>
              <a:buChar char="•"/>
            </a:pPr>
            <a:r>
              <a:rPr lang="en-US" sz="6600" dirty="0"/>
              <a:t>Decrease latency</a:t>
            </a:r>
          </a:p>
        </p:txBody>
      </p:sp>
      <p:sp>
        <p:nvSpPr>
          <p:cNvPr id="28" name="Content Placeholder 7"/>
          <p:cNvSpPr txBox="1">
            <a:spLocks/>
          </p:cNvSpPr>
          <p:nvPr/>
        </p:nvSpPr>
        <p:spPr>
          <a:xfrm>
            <a:off x="29422725" y="26416009"/>
            <a:ext cx="13844016" cy="30733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0B0004020202020204" pitchFamily="34" charset="0"/>
              </a:rPr>
              <a:t>Acknowledgements</a:t>
            </a: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6000" dirty="0">
                <a:latin typeface="Aptos" panose="020B0004020202020204" pitchFamily="34" charset="0"/>
              </a:rPr>
              <a:t>Dr. Asaph Cousins, Diego Zamudio Ayala </a:t>
            </a:r>
            <a:endParaRPr kumimoji="0" lang="en-US" sz="5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0B0004020202020204" pitchFamily="34" charset="0"/>
            </a:endParaRPr>
          </a:p>
        </p:txBody>
      </p:sp>
      <p:sp>
        <p:nvSpPr>
          <p:cNvPr id="29" name="Content Placeholder 7"/>
          <p:cNvSpPr txBox="1">
            <a:spLocks/>
          </p:cNvSpPr>
          <p:nvPr/>
        </p:nvSpPr>
        <p:spPr>
          <a:xfrm>
            <a:off x="29451408" y="19866460"/>
            <a:ext cx="13844016" cy="62085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t" anchorCtr="0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0B0004020202020204" pitchFamily="34" charset="0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0B0004020202020204" pitchFamily="34" charset="0"/>
              </a:rPr>
              <a:t>Glossary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0B0004020202020204" pitchFamily="34" charset="0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0B0004020202020204" pitchFamily="34" charset="0"/>
              </a:rPr>
              <a:t>Mass Spectrometer – An instrument used to identify the molecular composition of an object, liquid, or gas.</a:t>
            </a: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5400" dirty="0">
                <a:latin typeface="Aptos" panose="020B0004020202020204" pitchFamily="34" charset="0"/>
              </a:rPr>
              <a:t>CSV – A universal spreadsheet format; Comma-Separated Values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0B0004020202020204" pitchFamily="34" charset="0"/>
            </a:endParaRP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02DB5755-5428-F4DC-1B93-8D7323161E59}"/>
              </a:ext>
            </a:extLst>
          </p:cNvPr>
          <p:cNvSpPr txBox="1">
            <a:spLocks/>
          </p:cNvSpPr>
          <p:nvPr/>
        </p:nvSpPr>
        <p:spPr>
          <a:xfrm>
            <a:off x="685800" y="14356948"/>
            <a:ext cx="13844016" cy="83688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t" anchorCtr="0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200" b="1" dirty="0">
              <a:latin typeface="Aptos" panose="020B0004020202020204" pitchFamily="34" charset="0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6600" b="1" dirty="0">
                <a:latin typeface="Aptos" panose="020B0004020202020204" pitchFamily="34" charset="0"/>
              </a:rPr>
              <a:t>Previous Solution: LabVIEW</a:t>
            </a:r>
          </a:p>
          <a:p>
            <a:pPr marL="1644650" indent="-947738">
              <a:spcBef>
                <a:spcPct val="20000"/>
              </a:spcBef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0B0004020202020204" pitchFamily="34" charset="0"/>
              </a:rPr>
              <a:t>Unfamiliar for newer generation of researchers/developers</a:t>
            </a:r>
          </a:p>
          <a:p>
            <a:pPr marL="1644650" indent="-947738">
              <a:spcBef>
                <a:spcPct val="20000"/>
              </a:spcBef>
              <a:defRPr/>
            </a:pPr>
            <a:r>
              <a:rPr lang="en-US" sz="6000" dirty="0">
                <a:latin typeface="Aptos" panose="020B0004020202020204" pitchFamily="34" charset="0"/>
              </a:rPr>
              <a:t>Incompatible with Git</a:t>
            </a:r>
          </a:p>
          <a:p>
            <a:pPr marL="1644650" indent="-947738">
              <a:spcBef>
                <a:spcPct val="20000"/>
              </a:spcBef>
              <a:defRPr/>
            </a:pPr>
            <a:r>
              <a:rPr lang="en-US" sz="6000" dirty="0">
                <a:latin typeface="Aptos" panose="020B0004020202020204" pitchFamily="34" charset="0"/>
              </a:rPr>
              <a:t>Poor cross-platform support</a:t>
            </a:r>
            <a:endParaRPr lang="en-US" sz="3600" dirty="0">
              <a:latin typeface="Aptos" panose="020B0004020202020204" pitchFamily="34" charset="0"/>
            </a:endParaRPr>
          </a:p>
          <a:p>
            <a:pPr marL="1644650" indent="-947738">
              <a:spcBef>
                <a:spcPct val="20000"/>
              </a:spcBef>
              <a:defRPr/>
            </a:pPr>
            <a:r>
              <a:rPr lang="en-US" sz="6000" dirty="0">
                <a:latin typeface="Aptos" panose="020B0004020202020204" pitchFamily="34" charset="0"/>
              </a:rPr>
              <a:t>Paid licensing</a:t>
            </a:r>
          </a:p>
          <a:p>
            <a:pPr marL="1644650" indent="-947738">
              <a:spcBef>
                <a:spcPct val="20000"/>
              </a:spcBef>
              <a:defRPr/>
            </a:pPr>
            <a:r>
              <a:rPr lang="en-US" sz="6000" dirty="0">
                <a:latin typeface="Aptos" panose="020B0004020202020204" pitchFamily="34" charset="0"/>
              </a:rPr>
              <a:t>Different version for each instrument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AFD28-D657-131E-B7D1-05D234CD0704}"/>
              </a:ext>
            </a:extLst>
          </p:cNvPr>
          <p:cNvGrpSpPr/>
          <p:nvPr/>
        </p:nvGrpSpPr>
        <p:grpSpPr>
          <a:xfrm>
            <a:off x="1432152" y="22937105"/>
            <a:ext cx="12351312" cy="8989789"/>
            <a:chOff x="1432152" y="23321988"/>
            <a:chExt cx="12351312" cy="898978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C19D4BF-49EF-D168-48DA-508F675C0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2152" y="23321988"/>
              <a:ext cx="12351312" cy="776282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176213-BCDD-D5D2-DC7F-9FF1FBD11938}"/>
                </a:ext>
              </a:extLst>
            </p:cNvPr>
            <p:cNvSpPr txBox="1"/>
            <p:nvPr/>
          </p:nvSpPr>
          <p:spPr>
            <a:xfrm>
              <a:off x="1432152" y="31296114"/>
              <a:ext cx="123513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Aptos" panose="020B0004020202020204" pitchFamily="34" charset="0"/>
                </a:rPr>
                <a:t>Figure 1: LabVIEW Screenshot</a:t>
              </a:r>
              <a:endParaRPr lang="en-US" dirty="0">
                <a:latin typeface="Aptos" panose="020B00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EBE0644-00F1-85FB-08EB-6B4E1E51DB95}"/>
              </a:ext>
            </a:extLst>
          </p:cNvPr>
          <p:cNvSpPr/>
          <p:nvPr/>
        </p:nvSpPr>
        <p:spPr>
          <a:xfrm>
            <a:off x="685800" y="849992"/>
            <a:ext cx="10058400" cy="3580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4A886D-B23C-1390-D36E-E892DA430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1774943"/>
            <a:ext cx="12633552" cy="2357457"/>
          </a:xfrm>
          <a:prstGeom prst="rect">
            <a:avLst/>
          </a:prstGeom>
        </p:spPr>
      </p:pic>
      <p:pic>
        <p:nvPicPr>
          <p:cNvPr id="12" name="image1.jpg">
            <a:extLst>
              <a:ext uri="{FF2B5EF4-FFF2-40B4-BE49-F238E27FC236}">
                <a16:creationId xmlns:a16="http://schemas.microsoft.com/office/drawing/2014/main" id="{51DB831C-753A-9319-E2CC-C5D393B53C7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8785800" y="992117"/>
            <a:ext cx="3219450" cy="3140283"/>
          </a:xfrm>
          <a:prstGeom prst="rect">
            <a:avLst/>
          </a:prstGeom>
          <a:ln/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12239C3-E2C0-3B3F-B5D6-BECBC972B9A6}"/>
              </a:ext>
            </a:extLst>
          </p:cNvPr>
          <p:cNvGrpSpPr/>
          <p:nvPr/>
        </p:nvGrpSpPr>
        <p:grpSpPr>
          <a:xfrm>
            <a:off x="15023591" y="15627718"/>
            <a:ext cx="13844017" cy="8477483"/>
            <a:chOff x="15023591" y="14961525"/>
            <a:chExt cx="13844017" cy="847748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1274EC5-F5C6-41D6-C4C4-6E8AD4C30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023591" y="14961525"/>
              <a:ext cx="13844017" cy="73650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719CD3-AC10-0ED8-9F33-E15613E70058}"/>
                </a:ext>
              </a:extLst>
            </p:cNvPr>
            <p:cNvSpPr txBox="1"/>
            <p:nvPr/>
          </p:nvSpPr>
          <p:spPr>
            <a:xfrm>
              <a:off x="15410714" y="22423345"/>
              <a:ext cx="130697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Aptos" panose="020B0004020202020204" pitchFamily="34" charset="0"/>
                </a:rPr>
                <a:t>Figure 2: Interface Project Screenshot</a:t>
              </a:r>
              <a:endParaRPr lang="en-US" dirty="0">
                <a:latin typeface="Aptos" panose="020B0004020202020204" pitchFamily="34" charset="0"/>
              </a:endParaRPr>
            </a:p>
          </p:txBody>
        </p:sp>
      </p:grp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79A9FE5-1A74-A331-8636-6E89D45F37BC}"/>
              </a:ext>
            </a:extLst>
          </p:cNvPr>
          <p:cNvSpPr txBox="1">
            <a:spLocks/>
          </p:cNvSpPr>
          <p:nvPr/>
        </p:nvSpPr>
        <p:spPr>
          <a:xfrm>
            <a:off x="15023592" y="24561819"/>
            <a:ext cx="13844016" cy="69087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t" anchorCtr="0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0B0004020202020204" pitchFamily="34" charset="0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0B0004020202020204" pitchFamily="34" charset="0"/>
              </a:rPr>
              <a:t>Compatibility Module</a:t>
            </a:r>
          </a:p>
          <a:p>
            <a:pPr marL="1644650" indent="-947738">
              <a:spcBef>
                <a:spcPct val="20000"/>
              </a:spcBef>
              <a:defRPr/>
            </a:pPr>
            <a:r>
              <a:rPr kumimoji="0" lang="en-US" sz="6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0B0004020202020204" pitchFamily="34" charset="0"/>
              </a:rPr>
              <a:t>Converts data from secondary mass spectrometer to the forma of first mass spectrometer</a:t>
            </a:r>
          </a:p>
          <a:p>
            <a:pPr marL="1644650" indent="-947738">
              <a:spcBef>
                <a:spcPct val="20000"/>
              </a:spcBef>
              <a:defRPr/>
            </a:pPr>
            <a:r>
              <a:rPr lang="en-US" sz="6000" dirty="0">
                <a:latin typeface="Aptos" panose="020B0004020202020204" pitchFamily="34" charset="0"/>
              </a:rPr>
              <a:t>Integrated directly into interface module</a:t>
            </a:r>
            <a:endParaRPr kumimoji="0" lang="en-US" sz="6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0B00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FC8013-7F48-C61B-D3C1-EF3F2AC24E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13200" y="5257799"/>
            <a:ext cx="13882224" cy="62085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1C22EB-3DB7-FF62-51FD-D4350C2050BB}"/>
              </a:ext>
            </a:extLst>
          </p:cNvPr>
          <p:cNvSpPr txBox="1"/>
          <p:nvPr/>
        </p:nvSpPr>
        <p:spPr>
          <a:xfrm>
            <a:off x="29809848" y="11694906"/>
            <a:ext cx="13069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ptos" panose="020B0004020202020204" pitchFamily="34" charset="0"/>
              </a:rPr>
              <a:t>Figure 3: Sampling Feature Screenshot</a:t>
            </a:r>
            <a:endParaRPr lang="en-US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rDesignPosterTemplate_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SrDesignPosterTemplate_FINAL(1)</Template>
  <TotalTime>207</TotalTime>
  <Words>201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SrDesignPosterTemplate_FINAL</vt:lpstr>
      <vt:lpstr>Mass Spectrometer Interface Sponsor: WSU School of Biology Cousins Lab Mentor: Parteek Kumar Erik Holtrop, Kyler Kupp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Holtrop, Erik Metzger</dc:creator>
  <cp:lastModifiedBy>Holtrop, Erik Metzger</cp:lastModifiedBy>
  <cp:revision>1</cp:revision>
  <dcterms:created xsi:type="dcterms:W3CDTF">2025-04-07T18:22:32Z</dcterms:created>
  <dcterms:modified xsi:type="dcterms:W3CDTF">2025-04-10T20:13:32Z</dcterms:modified>
</cp:coreProperties>
</file>