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Property Management System (PMS)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Initiation Document - Steering Committee Presentation</a:t>
            </a:r>
          </a:p>
          <a:p/>
          <a:p>
            <a:r>
              <a:t>October 2025</a:t>
            </a:r>
          </a:p>
          <a:p>
            <a:r>
              <a:t>Savills Hong Kong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Vendor Recommendation: MRI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Recommendation: MRI Software (subject to final negotiation)</a:t>
            </a:r>
          </a:p>
          <a:p>
            <a:pPr>
              <a:defRPr sz="1600"/>
            </a:pPr>
            <a:r>
              <a:t>Key Justification:</a:t>
            </a:r>
          </a:p>
          <a:p>
            <a:pPr>
              <a:defRPr sz="1600"/>
            </a:pPr>
            <a:r>
              <a:t>Strongest HK market track record with tier-1 property managers</a:t>
            </a:r>
          </a:p>
          <a:p>
            <a:pPr>
              <a:defRPr sz="1600"/>
            </a:pPr>
            <a:r>
              <a:t>Pre-built integrations (D365, FPS, banks) reduce risk and development</a:t>
            </a:r>
          </a:p>
          <a:p>
            <a:pPr>
              <a:defRPr sz="1600"/>
            </a:pPr>
            <a:r>
              <a:t>Superior collections module aligns with Late Payment Reminder design</a:t>
            </a:r>
          </a:p>
          <a:p>
            <a:pPr>
              <a:defRPr sz="1600"/>
            </a:pPr>
            <a:r>
              <a:t>Excellent customer references - high satisfaction scores</a:t>
            </a:r>
          </a:p>
          <a:p>
            <a:pPr>
              <a:defRPr sz="1600"/>
            </a:pPr>
            <a:r>
              <a:t>Proven implementation methodology reduces delivery risk</a:t>
            </a:r>
          </a:p>
          <a:p>
            <a:pPr>
              <a:defRPr sz="1600"/>
            </a:pPr>
            <a:r>
              <a:t>Cost Premium Analysis:</a:t>
            </a:r>
          </a:p>
          <a:p>
            <a:pPr>
              <a:defRPr sz="1600"/>
            </a:pPr>
            <a:r>
              <a:t>16% higher TCO (HKD 500K over 3 years)</a:t>
            </a:r>
          </a:p>
          <a:p>
            <a:pPr>
              <a:defRPr sz="1600"/>
            </a:pPr>
            <a:r>
              <a:t>Offset by reduced integration risk, faster time-to-value, lower operational risk</a:t>
            </a:r>
          </a:p>
          <a:p>
            <a:pPr>
              <a:defRPr sz="1600"/>
            </a:pPr>
            <a:r>
              <a:t>Higher probability of achieving targeted benefits</a:t>
            </a:r>
          </a:p>
          <a:p>
            <a:pPr>
              <a:defRPr sz="1600"/>
            </a:pPr>
            <a:r>
              <a:t>Contingency: Kingdee as strong backup if negotiations fail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Analysis - Year 1 Investment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1280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Amount (HKD)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System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Setup and configuration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Integration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FPS, D365, Property Cube, payments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Templates &amp; Process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Bilingual templates, workflows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Extract, transform, load from legacy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Training &amp; Change Mgmt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Materials, workshops, support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SaaS Licensing (pro-rated)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Platform licenses, communications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 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2,100,000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Annual Recurring (Year 2+)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Licenses and support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Analysis - Annual Benefits &amp; ROI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6501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Notes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Cash Flow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6.8M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DSO: 30→25 days (5-day improvement)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Bad Debt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1.5M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0.8% → 0.5% (0.3% improvement)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AR Staffing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2.0M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40% reduction (10→6 FTE)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Late Fee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0.8M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Collection rate: 60%→85%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Legal Fee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0.2M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Fewer escalations (40% reduction)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Process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0.7M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Procurement, reporting automation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 Annual 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12.0M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Payback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2.1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Year 1 investment / annual benefit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3-Year NPV @ 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29M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Substantial value creation</a:t>
                      </a:r>
                    </a:p>
                  </a:txBody>
                  <a:tcPr/>
                </a:tc>
              </a:tr>
              <a:tr h="6651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&gt;400%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Exceptional return on investment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 - 7-8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Phase 1: Project Initiation (3-4 weeks) - Kickoff, planning, mobilization</a:t>
            </a:r>
          </a:p>
          <a:p>
            <a:pPr>
              <a:defRPr sz="1600"/>
            </a:pPr>
            <a:r>
              <a:t>Phase 2: Requirements &amp; Design (6 weeks) - Workshops, process design, integration specs</a:t>
            </a:r>
          </a:p>
          <a:p>
            <a:pPr>
              <a:defRPr sz="1600"/>
            </a:pPr>
            <a:r>
              <a:t>Phase 3: System Build (6 weeks) - Configuration, integration dev, template creation</a:t>
            </a:r>
          </a:p>
          <a:p>
            <a:pPr>
              <a:defRPr sz="1600"/>
            </a:pPr>
            <a:r>
              <a:t>Phase 4: Data Migration (4 weeks, parallel) - Extract, cleanse, transform, test</a:t>
            </a:r>
          </a:p>
          <a:p>
            <a:pPr>
              <a:defRPr sz="1600"/>
            </a:pPr>
            <a:r>
              <a:t>Phase 5: Testing (6 weeks) - SIT, UAT, integration, performance testing</a:t>
            </a:r>
          </a:p>
          <a:p>
            <a:pPr>
              <a:defRPr sz="1600"/>
            </a:pPr>
            <a:r>
              <a:t>Phase 6: Training (4 weeks, parallel) - Materials, train-the-trainer, end-user training</a:t>
            </a:r>
          </a:p>
          <a:p>
            <a:pPr>
              <a:defRPr sz="1600"/>
            </a:pPr>
            <a:r>
              <a:t>Phase 7: Go-Live Prep (2 weeks) - Final migration, cutover planning, readiness review</a:t>
            </a:r>
          </a:p>
          <a:p>
            <a:pPr>
              <a:defRPr sz="1600"/>
            </a:pPr>
            <a:r>
              <a:t>Phase 8: Go-Live &amp; Hypercare (4 weeks) - Production cutover, stabilization, support</a:t>
            </a:r>
          </a:p>
          <a:p>
            <a:pPr>
              <a:defRPr sz="1600"/>
            </a:pPr>
            <a:r>
              <a:t>Target Go-Live: Q2 2026 (June 2026)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Project Milestones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3152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Milestone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Week from Approval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Success Criteria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Project 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Team mobilized, vendor contract signed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Requirements Sign-off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All requirements documented and approved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Design Sign-off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Process flows, configs, integrations approved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System Build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All modules configured, integrations functional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UAT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All test cases passed, UAT sign-off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Training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All users trained, materials finalized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Go-Live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Production system live, support activated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Hypercare 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System stable, BAU support transitioned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Post-Implementation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Benefits tracking, lessons learned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Approach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Methodology: Hybrid Waterfall (governance) + Agile (flexibility)</a:t>
            </a:r>
          </a:p>
          <a:p>
            <a:pPr>
              <a:defRPr sz="1600"/>
            </a:pPr>
            <a:r>
              <a:t>Governance Structure:</a:t>
            </a:r>
          </a:p>
          <a:p>
            <a:pPr>
              <a:defRPr sz="1600"/>
            </a:pPr>
            <a:r>
              <a:t>Steering Committee (monthly) - CFO, Head of Ops, IT Director, PM Head</a:t>
            </a:r>
          </a:p>
          <a:p>
            <a:pPr>
              <a:defRPr sz="1600"/>
            </a:pPr>
            <a:r>
              <a:t>Project Management Office - PM, BA, Change Manager</a:t>
            </a:r>
          </a:p>
          <a:p>
            <a:pPr>
              <a:defRPr sz="1600"/>
            </a:pPr>
            <a:r>
              <a:t>Core Team (30-50% during peak) - Finance, Operations, IT, Procurement leads</a:t>
            </a:r>
          </a:p>
          <a:p>
            <a:pPr>
              <a:defRPr sz="1600"/>
            </a:pPr>
            <a:r>
              <a:t>Extended Team / SMEs - Collections, billing, procurement specialists</a:t>
            </a:r>
          </a:p>
          <a:p>
            <a:pPr>
              <a:defRPr sz="1600"/>
            </a:pPr>
            <a:r>
              <a:t>Quality Assurance:</a:t>
            </a:r>
          </a:p>
          <a:p>
            <a:pPr>
              <a:defRPr sz="1600"/>
            </a:pPr>
            <a:r>
              <a:t>Peer review of design documents before approval</a:t>
            </a:r>
          </a:p>
          <a:p>
            <a:pPr>
              <a:defRPr sz="1600"/>
            </a:pPr>
            <a:r>
              <a:t>Configuration checkpoints at 25%, 50%, 75%, 100%</a:t>
            </a:r>
          </a:p>
          <a:p>
            <a:pPr>
              <a:defRPr sz="1600"/>
            </a:pPr>
            <a:r>
              <a:t>Independent QA before UAT; 80% test coverage minimum</a:t>
            </a:r>
          </a:p>
          <a:p>
            <a:pPr>
              <a:defRPr sz="1600"/>
            </a:pPr>
            <a:r>
              <a:t>Data reconciliation after every migration test</a:t>
            </a:r>
          </a:p>
          <a:p>
            <a:pPr>
              <a:defRPr sz="1600"/>
            </a:pPr>
            <a:r>
              <a:t>Change Management:</a:t>
            </a:r>
          </a:p>
          <a:p>
            <a:pPr>
              <a:defRPr sz="1600"/>
            </a:pPr>
            <a:r>
              <a:t>Stakeholder engagement plan, super user network</a:t>
            </a:r>
          </a:p>
          <a:p>
            <a:pPr>
              <a:defRPr sz="1600"/>
            </a:pPr>
            <a:r>
              <a:t>Role-based training, readiness assessments, post-go-live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Team &amp; Resource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Steering Committee: Overall governance and major decisions</a:t>
            </a:r>
          </a:p>
          <a:p>
            <a:pPr>
              <a:defRPr sz="1600"/>
            </a:pPr>
            <a:r>
              <a:t>CFO (Sponsor), Head of Operations, IT Director, Head of PM</a:t>
            </a:r>
          </a:p>
          <a:p>
            <a:pPr>
              <a:defRPr sz="1600"/>
            </a:pPr>
            <a:r>
              <a:t>Core Project Team (Key Roles &amp; Effort):</a:t>
            </a:r>
          </a:p>
          <a:p>
            <a:pPr>
              <a:defRPr sz="1600"/>
            </a:pPr>
            <a:r>
              <a:t>Project Manager (800-1,000 hrs) - Day-to-day management, vendor coordination</a:t>
            </a:r>
          </a:p>
          <a:p>
            <a:pPr>
              <a:defRPr sz="1600"/>
            </a:pPr>
            <a:r>
              <a:t>Business Analyst (600-800 hrs) - Requirements, process design, UAT</a:t>
            </a:r>
          </a:p>
          <a:p>
            <a:pPr>
              <a:defRPr sz="1600"/>
            </a:pPr>
            <a:r>
              <a:t>IT Lead (400-600 hrs) - Integrations, infrastructure, security</a:t>
            </a:r>
          </a:p>
          <a:p>
            <a:pPr>
              <a:defRPr sz="1600"/>
            </a:pPr>
            <a:r>
              <a:t>Finance Lead (400-600 hrs) - Billing/collection requirements, controls, UAT</a:t>
            </a:r>
          </a:p>
          <a:p>
            <a:pPr>
              <a:defRPr sz="1600"/>
            </a:pPr>
            <a:r>
              <a:t>Operations Lead (300-500 hrs) - Property mgmt workflows, lease mgmt, UAT</a:t>
            </a:r>
          </a:p>
          <a:p>
            <a:pPr>
              <a:defRPr sz="1600"/>
            </a:pPr>
            <a:r>
              <a:t>Data Lead (300-400 hrs) - Data mapping, migration, quality validation</a:t>
            </a:r>
          </a:p>
          <a:p>
            <a:pPr>
              <a:defRPr sz="1600"/>
            </a:pPr>
            <a:r>
              <a:t>Change Manager (300-400 hrs) - Communications, training, adoption</a:t>
            </a:r>
          </a:p>
          <a:p>
            <a:pPr>
              <a:defRPr sz="1600"/>
            </a:pPr>
            <a:r>
              <a:t>Extended Team: SMEs for billing, collections, procurement (2,000-3,000 hrs cumulative)</a:t>
            </a:r>
          </a:p>
          <a:p>
            <a:pPr>
              <a:defRPr sz="1600"/>
            </a:pPr>
            <a:r>
              <a:t>Vendor Team: Full-time PM, architects, consultants during implementation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Project Risks &amp; Mitigation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6501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Risk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Mitigation Strategy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Stakeholder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Secure commitment upfront; backfill BAU; protected time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 quality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Early data profiling; dedicated cleansing; buffer time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Integration complexity (D365)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Early POC; MRI pre-built connector; IT Lead engaged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Scope creep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Clear baseline; change control; Steering approval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UAT defects exceed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Thorough SIT before UAT; QA; vendor rapid fixes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User resistance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Strong change mgmt; early engagement; training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Go-live cutover 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Detailed plan; dry runs; low-volume period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PDPO compliance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Early legal review; consent mgmt; audit trail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Budget overrun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10% contingency; change control; vendor fixed price</a:t>
                      </a:r>
                    </a:p>
                  </a:txBody>
                  <a:tcPr/>
                </a:tc>
              </a:tr>
              <a:tr h="6651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Dataswift failure before go-live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Accelerate timeline; manual workarounds; vendor support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Vendor &amp; Contract (Week 1):</a:t>
            </a:r>
          </a:p>
          <a:p>
            <a:pPr>
              <a:defRPr sz="1600"/>
            </a:pPr>
            <a:r>
              <a:t>Vendor contract signed and resources allocated</a:t>
            </a:r>
          </a:p>
          <a:p>
            <a:pPr>
              <a:defRPr sz="1600"/>
            </a:pPr>
            <a:r>
              <a:t>Project team released from BAU duties</a:t>
            </a:r>
          </a:p>
          <a:p>
            <a:pPr>
              <a:defRPr sz="1600"/>
            </a:pPr>
            <a:r>
              <a:t>Integration Dependencies (Weeks 8-12):</a:t>
            </a:r>
          </a:p>
          <a:p>
            <a:pPr>
              <a:defRPr sz="1600"/>
            </a:pPr>
            <a:r>
              <a:t>D365 test environment and API access</a:t>
            </a:r>
          </a:p>
          <a:p>
            <a:pPr>
              <a:defRPr sz="1600"/>
            </a:pPr>
            <a:r>
              <a:t>Property Cube integration specs and API</a:t>
            </a:r>
          </a:p>
          <a:p>
            <a:pPr>
              <a:defRPr sz="1600"/>
            </a:pPr>
            <a:r>
              <a:t>Active Directory SSO configuration</a:t>
            </a:r>
          </a:p>
          <a:p>
            <a:pPr>
              <a:defRPr sz="1600"/>
            </a:pPr>
            <a:r>
              <a:t>FPS integration credentials from banks</a:t>
            </a:r>
          </a:p>
          <a:p>
            <a:pPr>
              <a:defRPr sz="1600"/>
            </a:pPr>
            <a:r>
              <a:t>Email/SMS gateway setup and testing</a:t>
            </a:r>
          </a:p>
          <a:p>
            <a:pPr>
              <a:defRPr sz="1600"/>
            </a:pPr>
            <a:r>
              <a:t>Compliance &amp; Security (Weeks 4-6):</a:t>
            </a:r>
          </a:p>
          <a:p>
            <a:pPr>
              <a:defRPr sz="1600"/>
            </a:pPr>
            <a:r>
              <a:t>IT Security approval on vendor security assessment</a:t>
            </a:r>
          </a:p>
          <a:p>
            <a:pPr>
              <a:defRPr sz="1600"/>
            </a:pPr>
            <a:r>
              <a:t>Legal sign-off on PDPO compliance and Data Processing Agreement</a:t>
            </a:r>
          </a:p>
          <a:p>
            <a:pPr>
              <a:defRPr sz="1600"/>
            </a:pPr>
            <a:r>
              <a:t>Go-Live Critical Path (Weeks 24-26):</a:t>
            </a:r>
          </a:p>
          <a:p>
            <a:pPr>
              <a:defRPr sz="1600"/>
            </a:pPr>
            <a:r>
              <a:t>Production cutover window approved by business</a:t>
            </a:r>
          </a:p>
          <a:p>
            <a:pPr>
              <a:defRPr sz="1600"/>
            </a:pPr>
            <a:r>
              <a:t>Network bandwidth and infrastructure confirmed</a:t>
            </a:r>
          </a:p>
          <a:p>
            <a:pPr>
              <a:defRPr sz="1600"/>
            </a:pPr>
            <a:r>
              <a:t>Hypercare support model confirmed (vendor + internal)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Non-Financial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Business Continuity: Eliminate Dataswift end-of-life risk</a:t>
            </a:r>
          </a:p>
          <a:p>
            <a:pPr>
              <a:defRPr sz="1600"/>
            </a:pPr>
            <a:r>
              <a:t>Risk Mitigation: Enhanced controls, audit trails, PDPO compliance</a:t>
            </a:r>
          </a:p>
          <a:p>
            <a:pPr>
              <a:defRPr sz="1600"/>
            </a:pPr>
            <a:r>
              <a:t>Tenant Satisfaction: Improved communications, payment options, service</a:t>
            </a:r>
          </a:p>
          <a:p>
            <a:pPr>
              <a:defRPr sz="1600"/>
            </a:pPr>
            <a:r>
              <a:t>Staff Productivity: Eliminate manual data entry and reconciliation</a:t>
            </a:r>
          </a:p>
          <a:p>
            <a:pPr>
              <a:defRPr sz="1600"/>
            </a:pPr>
            <a:r>
              <a:t>Decision Making: Real-time dashboards, analytics, reporting</a:t>
            </a:r>
          </a:p>
          <a:p>
            <a:pPr>
              <a:defRPr sz="1600"/>
            </a:pPr>
            <a:r>
              <a:t>Scalability: Platform supports growth without proportional cost increase</a:t>
            </a:r>
          </a:p>
          <a:p>
            <a:pPr>
              <a:defRPr sz="1600"/>
            </a:pPr>
            <a:r>
              <a:t>Competitive Advantage: Modern system positions Savills as HK market leader</a:t>
            </a:r>
          </a:p>
          <a:p>
            <a:pPr>
              <a:defRPr sz="1600"/>
            </a:pPr>
            <a:r>
              <a:t>Data Quality: Single source of truth eliminates inconsistencies</a:t>
            </a:r>
          </a:p>
          <a:p>
            <a:pPr>
              <a:defRPr sz="1600"/>
            </a:pPr>
            <a:r>
              <a:t>Environmental: Reduced paper through digital workflows and e-communications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Executive Summary &amp; Business Case</a:t>
            </a:r>
          </a:p>
          <a:p>
            <a:pPr>
              <a:defRPr sz="1600"/>
            </a:pPr>
            <a:r>
              <a:t>Current State Challenges</a:t>
            </a:r>
          </a:p>
          <a:p>
            <a:pPr>
              <a:defRPr sz="1600"/>
            </a:pPr>
            <a:r>
              <a:t>Project Objectives &amp; Scope</a:t>
            </a:r>
          </a:p>
          <a:p>
            <a:pPr>
              <a:defRPr sz="1600"/>
            </a:pPr>
            <a:r>
              <a:t>Vendor Selection &amp; Recommendation</a:t>
            </a:r>
          </a:p>
          <a:p>
            <a:pPr>
              <a:defRPr sz="1600"/>
            </a:pPr>
            <a:r>
              <a:t>Financial Analysis &amp; ROI</a:t>
            </a:r>
          </a:p>
          <a:p>
            <a:pPr>
              <a:defRPr sz="1600"/>
            </a:pPr>
            <a:r>
              <a:t>Implementation Timeline &amp; Approach</a:t>
            </a:r>
          </a:p>
          <a:p>
            <a:pPr>
              <a:defRPr sz="1600"/>
            </a:pPr>
            <a:r>
              <a:t>Project Team &amp; Resources</a:t>
            </a:r>
          </a:p>
          <a:p>
            <a:pPr>
              <a:defRPr sz="1600"/>
            </a:pPr>
            <a:r>
              <a:t>Risks &amp; Mitigation</a:t>
            </a:r>
          </a:p>
          <a:p>
            <a:pPr>
              <a:defRPr sz="1600"/>
            </a:pPr>
            <a:r>
              <a:t>Approval Request &amp; 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Approval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The Project Steering Committee is requested to approve:</a:t>
            </a:r>
          </a:p>
          <a:p>
            <a:pPr>
              <a:defRPr sz="1600"/>
            </a:pPr>
            <a:r>
              <a:t>1. Project Scope: Replace 4 legacy systems with integrated PMS</a:t>
            </a:r>
          </a:p>
          <a:p>
            <a:pPr>
              <a:defRPr sz="1600"/>
            </a:pPr>
            <a:r>
              <a:t>2. Budget: HKD 2.1M Year 1 investment + HKD 450K annual recurring</a:t>
            </a:r>
          </a:p>
          <a:p>
            <a:pPr>
              <a:defRPr sz="1600"/>
            </a:pPr>
            <a:r>
              <a:t>3. Vendor Selection: Proceed with MRI Software (subject to final negotiation)</a:t>
            </a:r>
          </a:p>
          <a:p>
            <a:pPr>
              <a:defRPr sz="1600"/>
            </a:pPr>
            <a:r>
              <a:t>4. Resource Commitment: Allocate business resources per Section 6 estimates</a:t>
            </a:r>
          </a:p>
          <a:p>
            <a:pPr>
              <a:defRPr sz="1600"/>
            </a:pPr>
            <a:r>
              <a:t>5. Timeline: Target go-live Q2 2026 (June 2026)</a:t>
            </a:r>
          </a:p>
          <a:p>
            <a:pPr>
              <a:defRPr sz="1600"/>
            </a:pPr>
            <a:r>
              <a:t>Immediate Next Actions (upon approval):</a:t>
            </a:r>
          </a:p>
          <a:p>
            <a:pPr>
              <a:defRPr sz="1600"/>
            </a:pPr>
            <a:r>
              <a:t>Finalize vendor contract and mobilize resources (Week 1)</a:t>
            </a:r>
          </a:p>
          <a:p>
            <a:pPr>
              <a:defRPr sz="1600"/>
            </a:pPr>
            <a:r>
              <a:t>Establish project governance and PMO (Week 1)</a:t>
            </a:r>
          </a:p>
          <a:p>
            <a:pPr>
              <a:defRPr sz="1600"/>
            </a:pPr>
            <a:r>
              <a:t>Initiate integration discussions (D365, Property Cube, FPS) (Week 2)</a:t>
            </a:r>
          </a:p>
          <a:p>
            <a:pPr>
              <a:defRPr sz="1600"/>
            </a:pPr>
            <a:r>
              <a:t>Conduct IT security and PDPO compliance reviews (Weeks 2-6)</a:t>
            </a:r>
          </a:p>
          <a:p>
            <a:pPr>
              <a:defRPr sz="1600"/>
            </a:pPr>
            <a:r>
              <a:t>Project kickoff and requirements workshops (Week 2+)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Project Must Proceed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Business Imperatives:</a:t>
            </a:r>
          </a:p>
          <a:p>
            <a:pPr>
              <a:defRPr sz="1600"/>
            </a:pPr>
            <a:r>
              <a:t>Dataswift end-of-life creating critical business continuity risk</a:t>
            </a:r>
          </a:p>
          <a:p>
            <a:pPr>
              <a:defRPr sz="1600"/>
            </a:pPr>
            <a:r>
              <a:t>Current manual processes unsustainable as business grows</a:t>
            </a:r>
          </a:p>
          <a:p>
            <a:pPr>
              <a:defRPr sz="1600"/>
            </a:pPr>
            <a:r>
              <a:t>Competitive disadvantage vs. peers with modern systems</a:t>
            </a:r>
          </a:p>
          <a:p>
            <a:pPr>
              <a:defRPr sz="1600"/>
            </a:pPr>
            <a:r>
              <a:t>Financial Imperative:</a:t>
            </a:r>
          </a:p>
          <a:p>
            <a:pPr>
              <a:defRPr sz="1600"/>
            </a:pPr>
            <a:r>
              <a:t>Exceptional ROI (&gt;400% IRR, 2.1-month payback)</a:t>
            </a:r>
          </a:p>
          <a:p>
            <a:pPr>
              <a:defRPr sz="1600"/>
            </a:pPr>
            <a:r>
              <a:t>HKD 29M in 3-year value creation</a:t>
            </a:r>
          </a:p>
          <a:p>
            <a:pPr>
              <a:defRPr sz="1600"/>
            </a:pPr>
            <a:r>
              <a:t>HKD 6.8M annual working capital improvement</a:t>
            </a:r>
          </a:p>
          <a:p>
            <a:pPr>
              <a:defRPr sz="1600"/>
            </a:pPr>
            <a:r>
              <a:t>Operational Imperative:</a:t>
            </a:r>
          </a:p>
          <a:p>
            <a:pPr>
              <a:defRPr sz="1600"/>
            </a:pPr>
            <a:r>
              <a:t>70%+ reduction in manual effort through automation</a:t>
            </a:r>
          </a:p>
          <a:p>
            <a:pPr>
              <a:defRPr sz="1600"/>
            </a:pPr>
            <a:r>
              <a:t>40% staffing efficiency gain in AR operations</a:t>
            </a:r>
          </a:p>
          <a:p>
            <a:pPr>
              <a:defRPr sz="1600"/>
            </a:pPr>
            <a:r>
              <a:t>Enhanced financial controls and PDPO compliance</a:t>
            </a:r>
          </a:p>
          <a:p>
            <a:pPr>
              <a:defRPr sz="1600"/>
            </a:pPr>
            <a:r>
              <a:t>Strategic Imperative:</a:t>
            </a:r>
          </a:p>
          <a:p>
            <a:pPr>
              <a:defRPr sz="1600"/>
            </a:pPr>
            <a:r>
              <a:t>Foundation for future digital transformation</a:t>
            </a:r>
          </a:p>
          <a:p>
            <a:pPr>
              <a:defRPr sz="1600"/>
            </a:pPr>
            <a:r>
              <a:t>Positions Savills as technology leader in HK property management</a:t>
            </a:r>
          </a:p>
          <a:p>
            <a:pPr>
              <a:defRPr sz="1600"/>
            </a:pPr>
            <a:r>
              <a:t>Enables data-driven decision making and continuous improvement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400"/>
            </a:pPr>
          </a:p>
          <a:p/>
          <a:p>
            <a:r>
              <a:t>Thank you for your consideration.</a:t>
            </a:r>
          </a:p>
          <a:p/>
          <a:p>
            <a:r>
              <a:t>We are ready to answer any questions and </a:t>
            </a:r>
          </a:p>
          <a:p>
            <a:r>
              <a:t>discuss next steps.</a:t>
            </a:r>
          </a:p>
          <a:p/>
          <a:p/>
          <a:p>
            <a:r>
              <a:t>Contact:</a:t>
            </a:r>
          </a:p>
          <a:p>
            <a:r>
              <a:t>Project Team</a:t>
            </a:r>
          </a:p>
          <a:p>
            <a:r>
              <a:t>Savills Hong Kong</a:t>
            </a:r>
          </a:p>
          <a:p>
            <a:r>
              <a:t>October 2025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Strategic Initiative: Replace 4 legacy systems (Dataswift, e-Procurement, Supplier Mgmt, Sundry Receipt) with integrated SaaS platform</a:t>
            </a:r>
          </a:p>
          <a:p>
            <a:pPr>
              <a:defRPr sz="1600"/>
            </a:pPr>
            <a:r>
              <a:t>Business Drivers:</a:t>
            </a:r>
          </a:p>
          <a:p>
            <a:pPr>
              <a:defRPr sz="1600"/>
            </a:pPr>
            <a:r>
              <a:t>End-of-life Dataswift system creating business continuity risk</a:t>
            </a:r>
          </a:p>
          <a:p>
            <a:pPr>
              <a:defRPr sz="1600"/>
            </a:pPr>
            <a:r>
              <a:t>Manual processes causing inefficiency and errors (80% manual collections)</a:t>
            </a:r>
          </a:p>
          <a:p>
            <a:pPr>
              <a:defRPr sz="1600"/>
            </a:pPr>
            <a:r>
              <a:t>Lack of integration and data silos limiting visibility and control</a:t>
            </a:r>
          </a:p>
          <a:p>
            <a:pPr>
              <a:defRPr sz="1600"/>
            </a:pPr>
            <a:r>
              <a:t>Expected Impact:</a:t>
            </a:r>
          </a:p>
          <a:p>
            <a:pPr>
              <a:defRPr sz="1600"/>
            </a:pPr>
            <a:r>
              <a:t>HKD 11M annual benefit with 2.1-month payback period</a:t>
            </a:r>
          </a:p>
          <a:p>
            <a:pPr>
              <a:defRPr sz="1600"/>
            </a:pPr>
            <a:r>
              <a:t>DSO reduction from 30 to &lt;25 days (HKD 6.8M cash flow improvement)</a:t>
            </a:r>
          </a:p>
          <a:p>
            <a:pPr>
              <a:defRPr sz="1600"/>
            </a:pPr>
            <a:r>
              <a:t>70%+ automation of collections activities</a:t>
            </a:r>
          </a:p>
          <a:p>
            <a:pPr>
              <a:defRPr sz="1600"/>
            </a:pPr>
            <a:r>
              <a:t>40% reduction in AR staffing requirements</a:t>
            </a:r>
          </a:p>
          <a:p>
            <a:pPr>
              <a:defRPr sz="1600"/>
            </a:pPr>
            <a:r>
              <a:t>Timeline: 7-8 months to Q2 2026 go-live</a:t>
            </a:r>
          </a:p>
          <a:p>
            <a:pPr>
              <a:defRPr sz="1600"/>
            </a:pPr>
            <a:r>
              <a:t>Investment: HKD 2.1M Year 1, HKD 450K annual recurring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Technology &amp; System Issues:</a:t>
            </a:r>
          </a:p>
          <a:p>
            <a:pPr>
              <a:defRPr sz="1600"/>
            </a:pPr>
            <a:r>
              <a:t>Dataswift end-of-life with no vendor support</a:t>
            </a:r>
          </a:p>
          <a:p>
            <a:pPr>
              <a:defRPr sz="1600"/>
            </a:pPr>
            <a:r>
              <a:t>Four disconnected systems creating data silos</a:t>
            </a:r>
          </a:p>
          <a:p>
            <a:pPr>
              <a:defRPr sz="1600"/>
            </a:pPr>
            <a:r>
              <a:t>No integration with D365, Property Cube, modern payment systems</a:t>
            </a:r>
          </a:p>
          <a:p>
            <a:pPr>
              <a:defRPr sz="1600"/>
            </a:pPr>
            <a:r>
              <a:t>Operational Inefficiencies:</a:t>
            </a:r>
          </a:p>
          <a:p>
            <a:pPr>
              <a:defRPr sz="1600"/>
            </a:pPr>
            <a:r>
              <a:t>80% of collections activities are manual</a:t>
            </a:r>
          </a:p>
          <a:p>
            <a:pPr>
              <a:defRPr sz="1600"/>
            </a:pPr>
            <a:r>
              <a:t>No automated late payment reminders or escalation</a:t>
            </a:r>
          </a:p>
          <a:p>
            <a:pPr>
              <a:defRPr sz="1600"/>
            </a:pPr>
            <a:r>
              <a:t>Heavy reliance on Excel and paper-based processes</a:t>
            </a:r>
          </a:p>
          <a:p>
            <a:pPr>
              <a:defRPr sz="1600"/>
            </a:pPr>
            <a:r>
              <a:t>Manual approval routing causing delays</a:t>
            </a:r>
          </a:p>
          <a:p>
            <a:pPr>
              <a:defRPr sz="1600"/>
            </a:pPr>
            <a:r>
              <a:t>Financial &amp; Compliance Risks:</a:t>
            </a:r>
          </a:p>
          <a:p>
            <a:pPr>
              <a:defRPr sz="1600"/>
            </a:pPr>
            <a:r>
              <a:t>High DSO (30 days) and bad debt (0.8% of revenue)</a:t>
            </a:r>
          </a:p>
          <a:p>
            <a:pPr>
              <a:defRPr sz="1600"/>
            </a:pPr>
            <a:r>
              <a:t>Inadequate audit trails and financial controls</a:t>
            </a:r>
          </a:p>
          <a:p>
            <a:pPr>
              <a:defRPr sz="1600"/>
            </a:pPr>
            <a:r>
              <a:t>PDPO compliance gaps in data privacy</a:t>
            </a:r>
          </a:p>
          <a:p>
            <a:pPr>
              <a:defRPr sz="1600"/>
            </a:pPr>
            <a:r>
              <a:t>No centralized data repository or single source of truth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Management Objectives:</a:t>
            </a:r>
          </a:p>
          <a:p>
            <a:pPr>
              <a:defRPr sz="1600"/>
            </a:pPr>
            <a:r>
              <a:t>Enhance business resilience through modern, supported technology</a:t>
            </a:r>
          </a:p>
          <a:p>
            <a:pPr>
              <a:defRPr sz="1600"/>
            </a:pPr>
            <a:r>
              <a:t>Optimize operational efficiency by eliminating manual processes</a:t>
            </a:r>
          </a:p>
          <a:p>
            <a:pPr>
              <a:defRPr sz="1600"/>
            </a:pPr>
            <a:r>
              <a:t>Improve competitive edge with superior service delivery</a:t>
            </a:r>
          </a:p>
          <a:p>
            <a:pPr>
              <a:defRPr sz="1600"/>
            </a:pPr>
            <a:r>
              <a:t>Integrate sustainable practices and technologies</a:t>
            </a:r>
          </a:p>
          <a:p>
            <a:pPr>
              <a:defRPr sz="1600"/>
            </a:pPr>
            <a:r>
              <a:t>Operational Outcomes:</a:t>
            </a:r>
          </a:p>
          <a:p>
            <a:pPr>
              <a:defRPr sz="1600"/>
            </a:pPr>
            <a:r>
              <a:t>Standardization: Unified workflows, centralized information hub</a:t>
            </a:r>
          </a:p>
          <a:p>
            <a:pPr>
              <a:defRPr sz="1600"/>
            </a:pPr>
            <a:r>
              <a:t>Risk Mitigation: Enhanced financial controls, automated alerts</a:t>
            </a:r>
          </a:p>
          <a:p>
            <a:pPr>
              <a:defRPr sz="1600"/>
            </a:pPr>
            <a:r>
              <a:t>Integration: Seamless connectivity with D365, Property Cube, FPS</a:t>
            </a:r>
          </a:p>
          <a:p>
            <a:pPr>
              <a:defRPr sz="1600"/>
            </a:pPr>
            <a:r>
              <a:t>Automation: End-to-end process automation (billing, collections, procurement)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 - In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System Replacement: 4 legacy systems → 1 integrated SaaS platform</a:t>
            </a:r>
          </a:p>
          <a:p>
            <a:pPr>
              <a:defRPr sz="1600"/>
            </a:pPr>
            <a:r>
              <a:t>21 Core Functional Modules:</a:t>
            </a:r>
          </a:p>
          <a:p>
            <a:pPr>
              <a:defRPr sz="1600"/>
            </a:pPr>
            <a:r>
              <a:t>Master Data, Billing, Collections, Credit Control with Automated Dunning</a:t>
            </a:r>
          </a:p>
          <a:p>
            <a:pPr>
              <a:defRPr sz="1600"/>
            </a:pPr>
            <a:r>
              <a:t>Procurement, Vendor Management, Lease Management</a:t>
            </a:r>
          </a:p>
          <a:p>
            <a:pPr>
              <a:defRPr sz="1600"/>
            </a:pPr>
            <a:r>
              <a:t>Inventory, Fixed Assets, Financial Reporting, Budgeting</a:t>
            </a:r>
          </a:p>
          <a:p>
            <a:pPr>
              <a:defRPr sz="1600"/>
            </a:pPr>
            <a:r>
              <a:t>Document Management, Workflow, Analytics, Mobile Access</a:t>
            </a:r>
          </a:p>
          <a:p>
            <a:pPr>
              <a:defRPr sz="1600"/>
            </a:pPr>
            <a:r>
              <a:t>Critical Process Re-engineering:</a:t>
            </a:r>
          </a:p>
          <a:p>
            <a:pPr>
              <a:defRPr sz="1600"/>
            </a:pPr>
            <a:r>
              <a:t>Late Payment Reminder workflow (D+3 to D+60+ graduated escalation)</a:t>
            </a:r>
          </a:p>
          <a:p>
            <a:pPr>
              <a:defRPr sz="1600"/>
            </a:pPr>
            <a:r>
              <a:t>Multi-channel communications (Email, SMS, Letter, Phone)</a:t>
            </a:r>
          </a:p>
          <a:p>
            <a:pPr>
              <a:defRPr sz="1600"/>
            </a:pPr>
            <a:r>
              <a:t>Payment allocation automation (FPS, Autopay, banks, e-wallets)</a:t>
            </a:r>
          </a:p>
          <a:p>
            <a:pPr>
              <a:defRPr sz="1600"/>
            </a:pPr>
            <a:r>
              <a:t>Key Integrations:</a:t>
            </a:r>
          </a:p>
          <a:p>
            <a:pPr>
              <a:defRPr sz="1600"/>
            </a:pPr>
            <a:r>
              <a:t>Microsoft Dynamics D365, Property Cube, Active Directory (SSO)</a:t>
            </a:r>
          </a:p>
          <a:p>
            <a:pPr>
              <a:defRPr sz="1600"/>
            </a:pPr>
            <a:r>
              <a:t>FPS (Faster Payment System), e-Payment gateways, Banks</a:t>
            </a:r>
          </a:p>
          <a:p>
            <a:pPr>
              <a:defRPr sz="1600"/>
            </a:pPr>
            <a:r>
              <a:t>Email/SMS platforms, Document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 - 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Advanced AI functionalities beyond core OCR and automation (Phase 2)</a:t>
            </a:r>
          </a:p>
          <a:p>
            <a:pPr>
              <a:defRPr sz="1600"/>
            </a:pPr>
            <a:r>
              <a:t>Replacement of Property Cube, D365, or HRIS (integration only)</a:t>
            </a:r>
          </a:p>
          <a:p>
            <a:pPr>
              <a:defRPr sz="1600"/>
            </a:pPr>
            <a:r>
              <a:t>Hardware provision or network infrastructure upgrades (SaaS platform)</a:t>
            </a:r>
          </a:p>
          <a:p>
            <a:pPr>
              <a:defRPr sz="1600"/>
            </a:pPr>
            <a:r>
              <a:t>Business processes not in User Requirement Checklist</a:t>
            </a:r>
          </a:p>
          <a:p>
            <a:pPr>
              <a:defRPr sz="1600"/>
            </a:pPr>
            <a:r>
              <a:t>Extensive custom development beyond configuration and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Vendor 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Phase 1 (2023): Initial Market Scan</a:t>
            </a:r>
          </a:p>
          <a:p>
            <a:pPr>
              <a:defRPr sz="1600"/>
            </a:pPr>
            <a:r>
              <a:t>6 vendors evaluated → 3 shortlisted</a:t>
            </a:r>
          </a:p>
          <a:p>
            <a:pPr>
              <a:defRPr sz="1600"/>
            </a:pPr>
            <a:r>
              <a:t>Phase 2 (Early 2025): Detailed Evaluation</a:t>
            </a:r>
          </a:p>
          <a:p>
            <a:pPr>
              <a:defRPr sz="1600"/>
            </a:pPr>
            <a:r>
              <a:t>3 vendors submitted proposals and demos</a:t>
            </a:r>
          </a:p>
          <a:p>
            <a:pPr>
              <a:defRPr sz="1600"/>
            </a:pPr>
            <a:r>
              <a:t>Evaluated against 500+ requirements across 21 modules</a:t>
            </a:r>
          </a:p>
          <a:p>
            <a:pPr>
              <a:defRPr sz="1600"/>
            </a:pPr>
            <a:r>
              <a:t>Reference checks with HK property management clients</a:t>
            </a:r>
          </a:p>
          <a:p>
            <a:pPr>
              <a:defRPr sz="1600"/>
            </a:pPr>
            <a:r>
              <a:t>Result: 2 finalists (MRI Software, Kingdee)</a:t>
            </a:r>
          </a:p>
          <a:p>
            <a:pPr>
              <a:defRPr sz="1600"/>
            </a:pPr>
            <a:r>
              <a:t>Phase 3 (Mid 2025): Deep Dive &amp; Workshops</a:t>
            </a:r>
          </a:p>
          <a:p>
            <a:pPr>
              <a:defRPr sz="1600"/>
            </a:pPr>
            <a:r>
              <a:t>Multi-day workshops (July-August 2025)</a:t>
            </a:r>
          </a:p>
          <a:p>
            <a:pPr>
              <a:defRPr sz="1600"/>
            </a:pPr>
            <a:r>
              <a:t>Process walkthroughs, integration POCs, site visits</a:t>
            </a:r>
          </a:p>
          <a:p>
            <a:pPr>
              <a:defRPr sz="1600"/>
            </a:pPr>
            <a:r>
              <a:t>Detailed cost analysis and implementation approach</a:t>
            </a:r>
          </a:p>
          <a:p>
            <a:pPr>
              <a:defRPr sz="1600"/>
            </a:pPr>
            <a:r>
              <a:t>Final recommendation prepared (October 2025)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Vendor Comparison - MRI vs Kingdee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1280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Criteria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MRI Software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Kingdee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Functional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95%+ requirements 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95%+ requirements met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 Market 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Excellent - Multiple tier-1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Very Good - Growing client base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Technology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Modern SaaS, Cloud-native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Modern SaaS, Cloud-native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Integration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Pre-built D365, FPS connectors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Good - Standard APIs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Collections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Excellent - Proven dunning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Good - Standard features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Proven HK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Structured approach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Customer 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Excellent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Good feedback</a:t>
                      </a:r>
                    </a:p>
                  </a:txBody>
                  <a:tcPr/>
                </a:tc>
              </a:tr>
              <a:tr h="8128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3-Year TCO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3.64M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HKD 3.14M (16% lower)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