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3DC0D-FF6C-418D-BAEB-04BE1376668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387955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3DC0D-FF6C-418D-BAEB-04BE1376668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289716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3DC0D-FF6C-418D-BAEB-04BE1376668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5705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3DC0D-FF6C-418D-BAEB-04BE1376668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53955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3DC0D-FF6C-418D-BAEB-04BE1376668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105198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3DC0D-FF6C-418D-BAEB-04BE1376668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82122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3DC0D-FF6C-418D-BAEB-04BE13766683}"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80809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3DC0D-FF6C-418D-BAEB-04BE13766683}"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171651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3DC0D-FF6C-418D-BAEB-04BE13766683}"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397776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3DC0D-FF6C-418D-BAEB-04BE1376668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72386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3DC0D-FF6C-418D-BAEB-04BE1376668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FD057-9D43-4267-868B-5E9CC6FD2B17}" type="slidenum">
              <a:rPr lang="en-US" smtClean="0"/>
              <a:t>‹#›</a:t>
            </a:fld>
            <a:endParaRPr lang="en-US"/>
          </a:p>
        </p:txBody>
      </p:sp>
    </p:spTree>
    <p:extLst>
      <p:ext uri="{BB962C8B-B14F-4D97-AF65-F5344CB8AC3E}">
        <p14:creationId xmlns:p14="http://schemas.microsoft.com/office/powerpoint/2010/main" val="409037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3DC0D-FF6C-418D-BAEB-04BE13766683}" type="datetimeFigureOut">
              <a:rPr lang="en-US" smtClean="0"/>
              <a:t>3/27/2018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FD057-9D43-4267-868B-5E9CC6FD2B17}" type="slidenum">
              <a:rPr lang="en-US" smtClean="0"/>
              <a:t>‹#›</a:t>
            </a:fld>
            <a:endParaRPr lang="en-US"/>
          </a:p>
        </p:txBody>
      </p:sp>
    </p:spTree>
    <p:extLst>
      <p:ext uri="{BB962C8B-B14F-4D97-AF65-F5344CB8AC3E}">
        <p14:creationId xmlns:p14="http://schemas.microsoft.com/office/powerpoint/2010/main" val="58672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ush4ratio/video-game-sales-with-rating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2" y="609600"/>
            <a:ext cx="9144000" cy="2590799"/>
          </a:xfrm>
        </p:spPr>
        <p:txBody>
          <a:bodyPr>
            <a:normAutofit fontScale="90000"/>
          </a:bodyPr>
          <a:lstStyle/>
          <a:p>
            <a:r>
              <a:rPr lang="en-US" dirty="0" smtClean="0"/>
              <a:t>Finding the Best Set of Predictors for Global Sales and Comparing Predictive Power of a Statistical Model Versus a Machine Learning Model</a:t>
            </a:r>
            <a:endParaRPr lang="en-US" dirty="0"/>
          </a:p>
        </p:txBody>
      </p:sp>
      <p:sp>
        <p:nvSpPr>
          <p:cNvPr id="3" name="Subtitle 2"/>
          <p:cNvSpPr>
            <a:spLocks noGrp="1"/>
          </p:cNvSpPr>
          <p:nvPr>
            <p:ph type="subTitle" idx="1"/>
          </p:nvPr>
        </p:nvSpPr>
        <p:spPr/>
        <p:txBody>
          <a:bodyPr/>
          <a:lstStyle/>
          <a:p>
            <a:r>
              <a:rPr lang="en-US" dirty="0" smtClean="0"/>
              <a:t>By Daniel Jin</a:t>
            </a:r>
            <a:endParaRPr lang="en-US" dirty="0"/>
          </a:p>
        </p:txBody>
      </p:sp>
    </p:spTree>
    <p:extLst>
      <p:ext uri="{BB962C8B-B14F-4D97-AF65-F5344CB8AC3E}">
        <p14:creationId xmlns:p14="http://schemas.microsoft.com/office/powerpoint/2010/main" val="246915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8395157"/>
              </p:ext>
            </p:extLst>
          </p:nvPr>
        </p:nvGraphicFramePr>
        <p:xfrm>
          <a:off x="1143000" y="3810000"/>
          <a:ext cx="6080760" cy="18148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nSpc>
                          <a:spcPct val="115000"/>
                        </a:lnSpc>
                        <a:spcBef>
                          <a:spcPts val="0"/>
                        </a:spcBef>
                        <a:spcAft>
                          <a:spcPts val="0"/>
                        </a:spcAft>
                      </a:pPr>
                      <a:r>
                        <a:rPr lang="en-US" sz="1100">
                          <a:effectLst/>
                        </a:rPr>
                        <a:t>Variable to remove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Conclusion</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Platform</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Genre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Publisher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Developer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Rating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Full model</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990600" y="1981200"/>
            <a:ext cx="6705600" cy="1323439"/>
          </a:xfrm>
          <a:prstGeom prst="rect">
            <a:avLst/>
          </a:prstGeom>
          <a:noFill/>
        </p:spPr>
        <p:txBody>
          <a:bodyPr wrap="square" rtlCol="0">
            <a:spAutoFit/>
          </a:bodyPr>
          <a:lstStyle/>
          <a:p>
            <a:r>
              <a:rPr lang="en-US" sz="2000" dirty="0" smtClean="0"/>
              <a:t>A multiple linear regression model was formed using all the significant variables at the </a:t>
            </a:r>
            <a:r>
              <a:rPr lang="en-US" sz="2000" dirty="0" err="1" smtClean="0"/>
              <a:t>univariate</a:t>
            </a:r>
            <a:r>
              <a:rPr lang="en-US" sz="2000" dirty="0" smtClean="0"/>
              <a:t> level. I checked to see if the model could be reduced using a partial F test. Results are summarized below.</a:t>
            </a:r>
            <a:endParaRPr lang="en-US" sz="2000" dirty="0"/>
          </a:p>
        </p:txBody>
      </p:sp>
    </p:spTree>
    <p:extLst>
      <p:ext uri="{BB962C8B-B14F-4D97-AF65-F5344CB8AC3E}">
        <p14:creationId xmlns:p14="http://schemas.microsoft.com/office/powerpoint/2010/main" val="164684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I tried adding </a:t>
            </a:r>
            <a:r>
              <a:rPr lang="en-US" dirty="0" err="1" smtClean="0"/>
              <a:t>Dev_same_publisher</a:t>
            </a:r>
            <a:r>
              <a:rPr lang="en-US" dirty="0" smtClean="0"/>
              <a:t> and </a:t>
            </a:r>
            <a:r>
              <a:rPr lang="en-US" dirty="0" err="1" smtClean="0"/>
              <a:t>Years_Since_Release</a:t>
            </a:r>
            <a:r>
              <a:rPr lang="en-US" dirty="0" smtClean="0"/>
              <a:t> to the model one at a time using the partial F test. Only </a:t>
            </a:r>
            <a:r>
              <a:rPr lang="en-US" dirty="0" err="1" smtClean="0"/>
              <a:t>Years_Since_Release</a:t>
            </a:r>
            <a:r>
              <a:rPr lang="en-US" dirty="0" smtClean="0"/>
              <a:t> favored the full model. This means that the effects of </a:t>
            </a:r>
            <a:r>
              <a:rPr lang="en-US" dirty="0" err="1" smtClean="0"/>
              <a:t>Years_Since_release</a:t>
            </a:r>
            <a:r>
              <a:rPr lang="en-US" dirty="0" smtClean="0"/>
              <a:t> is seen only </a:t>
            </a:r>
            <a:r>
              <a:rPr lang="en-US" dirty="0"/>
              <a:t>when Platform, Genre, Publisher, </a:t>
            </a:r>
            <a:r>
              <a:rPr lang="en-US" dirty="0" err="1"/>
              <a:t>Critic_Score</a:t>
            </a:r>
            <a:r>
              <a:rPr lang="en-US" dirty="0"/>
              <a:t>, </a:t>
            </a:r>
            <a:r>
              <a:rPr lang="en-US" dirty="0" err="1"/>
              <a:t>Critic_Count</a:t>
            </a:r>
            <a:r>
              <a:rPr lang="en-US" dirty="0"/>
              <a:t>, </a:t>
            </a:r>
            <a:r>
              <a:rPr lang="en-US" dirty="0" err="1"/>
              <a:t>User_Score</a:t>
            </a:r>
            <a:r>
              <a:rPr lang="en-US" dirty="0"/>
              <a:t>, </a:t>
            </a:r>
            <a:r>
              <a:rPr lang="en-US" dirty="0" err="1"/>
              <a:t>User_Count</a:t>
            </a:r>
            <a:r>
              <a:rPr lang="en-US" dirty="0"/>
              <a:t>, Developer, and Rating are in the model as </a:t>
            </a:r>
            <a:r>
              <a:rPr lang="en-US" dirty="0" smtClean="0"/>
              <a:t>well</a:t>
            </a:r>
          </a:p>
          <a:p>
            <a:pPr marL="0" indent="0">
              <a:buNone/>
            </a:pPr>
            <a:r>
              <a:rPr lang="en-US" dirty="0" smtClean="0"/>
              <a:t> </a:t>
            </a:r>
            <a:endParaRPr lang="en-US" dirty="0"/>
          </a:p>
        </p:txBody>
      </p:sp>
    </p:spTree>
    <p:extLst>
      <p:ext uri="{BB962C8B-B14F-4D97-AF65-F5344CB8AC3E}">
        <p14:creationId xmlns:p14="http://schemas.microsoft.com/office/powerpoint/2010/main" val="164144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highest variance inflation factor was 58.5, belonging to </a:t>
            </a:r>
            <a:r>
              <a:rPr lang="en-US" dirty="0" err="1" smtClean="0"/>
              <a:t>Critic_Score</a:t>
            </a:r>
            <a:r>
              <a:rPr lang="en-US" dirty="0" smtClean="0"/>
              <a:t>. Second highest was 47.1 (</a:t>
            </a:r>
            <a:r>
              <a:rPr lang="en-US" dirty="0" err="1" smtClean="0"/>
              <a:t>User_Score</a:t>
            </a:r>
            <a:r>
              <a:rPr lang="en-US" dirty="0" smtClean="0"/>
              <a:t>). </a:t>
            </a:r>
            <a:r>
              <a:rPr lang="en-US" dirty="0" err="1" smtClean="0"/>
              <a:t>User_Score</a:t>
            </a:r>
            <a:r>
              <a:rPr lang="en-US" dirty="0" smtClean="0"/>
              <a:t> unexpectedly had a negative coefficient so </a:t>
            </a:r>
            <a:r>
              <a:rPr lang="en-US" dirty="0" err="1" smtClean="0"/>
              <a:t>collinearity</a:t>
            </a:r>
            <a:r>
              <a:rPr lang="en-US" dirty="0" smtClean="0"/>
              <a:t> is clearly an issue</a:t>
            </a:r>
          </a:p>
          <a:p>
            <a:r>
              <a:rPr lang="en-US" dirty="0" smtClean="0"/>
              <a:t>I removed </a:t>
            </a:r>
            <a:r>
              <a:rPr lang="en-US" dirty="0" err="1" smtClean="0"/>
              <a:t>Critic_Score</a:t>
            </a:r>
            <a:r>
              <a:rPr lang="en-US" dirty="0" smtClean="0"/>
              <a:t> from the model. The VIF for </a:t>
            </a:r>
            <a:r>
              <a:rPr lang="en-US" dirty="0" err="1" smtClean="0"/>
              <a:t>User_Score</a:t>
            </a:r>
            <a:r>
              <a:rPr lang="en-US" dirty="0" smtClean="0"/>
              <a:t> remains high at 23.7, but the coefficient is now positive</a:t>
            </a:r>
          </a:p>
          <a:p>
            <a:r>
              <a:rPr lang="en-US" dirty="0" smtClean="0"/>
              <a:t>No other variables were highly correlated between continuous variables so no other variables were removed</a:t>
            </a:r>
            <a:endParaRPr lang="en-US" dirty="0"/>
          </a:p>
        </p:txBody>
      </p:sp>
    </p:spTree>
    <p:extLst>
      <p:ext uri="{BB962C8B-B14F-4D97-AF65-F5344CB8AC3E}">
        <p14:creationId xmlns:p14="http://schemas.microsoft.com/office/powerpoint/2010/main" val="95467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8008643"/>
              </p:ext>
            </p:extLst>
          </p:nvPr>
        </p:nvGraphicFramePr>
        <p:xfrm>
          <a:off x="1295400" y="4419600"/>
          <a:ext cx="6080760" cy="9639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nSpc>
                          <a:spcPct val="115000"/>
                        </a:lnSpc>
                        <a:spcBef>
                          <a:spcPts val="0"/>
                        </a:spcBef>
                        <a:spcAft>
                          <a:spcPts val="0"/>
                        </a:spcAft>
                      </a:pPr>
                      <a:r>
                        <a:rPr lang="en-US" sz="1100">
                          <a:effectLst/>
                        </a:rPr>
                        <a:t>Interaction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Conclusion</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User_Score * User_Count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Reduced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Critic_Count * Years_Since_Release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Full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User_Count * Years_Since_Release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Reduced model</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Critic_Count * Rating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Full model</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762000" y="2133600"/>
            <a:ext cx="7315200" cy="1015663"/>
          </a:xfrm>
          <a:prstGeom prst="rect">
            <a:avLst/>
          </a:prstGeom>
          <a:noFill/>
        </p:spPr>
        <p:txBody>
          <a:bodyPr wrap="square" rtlCol="0">
            <a:spAutoFit/>
          </a:bodyPr>
          <a:lstStyle/>
          <a:p>
            <a:r>
              <a:rPr lang="en-US" sz="2000" dirty="0" smtClean="0"/>
              <a:t>I checked a few interactions that made sense. I used the p value of the term for single interaction terms. For </a:t>
            </a:r>
            <a:r>
              <a:rPr lang="en-US" sz="2000" dirty="0" err="1" smtClean="0"/>
              <a:t>Critic_Count</a:t>
            </a:r>
            <a:r>
              <a:rPr lang="en-US" sz="2000" dirty="0" smtClean="0"/>
              <a:t> * Rating, I used the partial F statistic. Results are summarized below.</a:t>
            </a:r>
            <a:endParaRPr lang="en-US" sz="2000" dirty="0"/>
          </a:p>
        </p:txBody>
      </p:sp>
    </p:spTree>
    <p:extLst>
      <p:ext uri="{BB962C8B-B14F-4D97-AF65-F5344CB8AC3E}">
        <p14:creationId xmlns:p14="http://schemas.microsoft.com/office/powerpoint/2010/main" val="129602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pic>
        <p:nvPicPr>
          <p:cNvPr id="4" name="Content Placeholder 3" descr="C:\Users\Skywind\Documents\Plot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3962400" cy="1981200"/>
          </a:xfrm>
          <a:prstGeom prst="rect">
            <a:avLst/>
          </a:prstGeom>
          <a:noFill/>
          <a:ln>
            <a:noFill/>
          </a:ln>
        </p:spPr>
      </p:pic>
      <p:pic>
        <p:nvPicPr>
          <p:cNvPr id="5" name="Picture 4" descr="C:\Users\Skywind\Documents\Plot4.png"/>
          <p:cNvPicPr/>
          <p:nvPr/>
        </p:nvPicPr>
        <p:blipFill>
          <a:blip r:embed="rId3">
            <a:extLst>
              <a:ext uri="{28A0092B-C50C-407E-A947-70E740481C1C}">
                <a14:useLocalDpi xmlns:a14="http://schemas.microsoft.com/office/drawing/2010/main" val="0"/>
              </a:ext>
            </a:extLst>
          </a:blip>
          <a:srcRect/>
          <a:stretch>
            <a:fillRect/>
          </a:stretch>
        </p:blipFill>
        <p:spPr bwMode="auto">
          <a:xfrm>
            <a:off x="4574959" y="1828800"/>
            <a:ext cx="3200400" cy="2112645"/>
          </a:xfrm>
          <a:prstGeom prst="rect">
            <a:avLst/>
          </a:prstGeom>
          <a:noFill/>
          <a:ln>
            <a:noFill/>
          </a:ln>
        </p:spPr>
      </p:pic>
      <p:sp>
        <p:nvSpPr>
          <p:cNvPr id="6" name="TextBox 5"/>
          <p:cNvSpPr txBox="1"/>
          <p:nvPr/>
        </p:nvSpPr>
        <p:spPr>
          <a:xfrm>
            <a:off x="381000" y="4343399"/>
            <a:ext cx="3886200" cy="646331"/>
          </a:xfrm>
          <a:prstGeom prst="rect">
            <a:avLst/>
          </a:prstGeom>
          <a:noFill/>
        </p:spPr>
        <p:txBody>
          <a:bodyPr wrap="square" rtlCol="0">
            <a:spAutoFit/>
          </a:bodyPr>
          <a:lstStyle/>
          <a:p>
            <a:r>
              <a:rPr lang="en-US" dirty="0" smtClean="0"/>
              <a:t>Above we see the homoscedasticity assumption violated.</a:t>
            </a:r>
            <a:endParaRPr lang="en-US" dirty="0"/>
          </a:p>
        </p:txBody>
      </p:sp>
      <p:sp>
        <p:nvSpPr>
          <p:cNvPr id="8" name="TextBox 7"/>
          <p:cNvSpPr txBox="1"/>
          <p:nvPr/>
        </p:nvSpPr>
        <p:spPr>
          <a:xfrm>
            <a:off x="4724400" y="4322579"/>
            <a:ext cx="3276600" cy="923330"/>
          </a:xfrm>
          <a:prstGeom prst="rect">
            <a:avLst/>
          </a:prstGeom>
          <a:noFill/>
        </p:spPr>
        <p:txBody>
          <a:bodyPr wrap="square" rtlCol="0">
            <a:spAutoFit/>
          </a:bodyPr>
          <a:lstStyle/>
          <a:p>
            <a:r>
              <a:rPr lang="en-US" dirty="0" err="1" smtClean="0"/>
              <a:t>User_Score</a:t>
            </a:r>
            <a:r>
              <a:rPr lang="en-US" dirty="0" smtClean="0"/>
              <a:t> and </a:t>
            </a:r>
            <a:r>
              <a:rPr lang="en-US" dirty="0" err="1" smtClean="0"/>
              <a:t>Global_Sales</a:t>
            </a:r>
            <a:r>
              <a:rPr lang="en-US" dirty="0" smtClean="0"/>
              <a:t> does not have a linear relationship</a:t>
            </a:r>
            <a:endParaRPr lang="en-US" dirty="0"/>
          </a:p>
        </p:txBody>
      </p:sp>
      <p:sp>
        <p:nvSpPr>
          <p:cNvPr id="9" name="TextBox 8"/>
          <p:cNvSpPr txBox="1"/>
          <p:nvPr/>
        </p:nvSpPr>
        <p:spPr>
          <a:xfrm>
            <a:off x="381000" y="5730536"/>
            <a:ext cx="8001000" cy="369332"/>
          </a:xfrm>
          <a:prstGeom prst="rect">
            <a:avLst/>
          </a:prstGeom>
          <a:noFill/>
        </p:spPr>
        <p:txBody>
          <a:bodyPr wrap="square" rtlCol="0">
            <a:spAutoFit/>
          </a:bodyPr>
          <a:lstStyle/>
          <a:p>
            <a:r>
              <a:rPr lang="en-US" dirty="0" err="1" smtClean="0"/>
              <a:t>Critic_Count</a:t>
            </a:r>
            <a:r>
              <a:rPr lang="en-US" dirty="0"/>
              <a:t> </a:t>
            </a:r>
            <a:r>
              <a:rPr lang="en-US" dirty="0" smtClean="0"/>
              <a:t>and </a:t>
            </a:r>
            <a:r>
              <a:rPr lang="en-US" dirty="0" err="1" smtClean="0"/>
              <a:t>User_Count</a:t>
            </a:r>
            <a:r>
              <a:rPr lang="en-US" dirty="0" smtClean="0"/>
              <a:t> appear to have a linear relationship with </a:t>
            </a:r>
            <a:r>
              <a:rPr lang="en-US" dirty="0" err="1" smtClean="0"/>
              <a:t>Global_Sales</a:t>
            </a:r>
            <a:endParaRPr lang="en-US" dirty="0"/>
          </a:p>
        </p:txBody>
      </p:sp>
    </p:spTree>
    <p:extLst>
      <p:ext uri="{BB962C8B-B14F-4D97-AF65-F5344CB8AC3E}">
        <p14:creationId xmlns:p14="http://schemas.microsoft.com/office/powerpoint/2010/main" val="70063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a User_Score</a:t>
            </a:r>
            <a:r>
              <a:rPr lang="en-US" baseline="30000" dirty="0" smtClean="0"/>
              <a:t>2 </a:t>
            </a:r>
            <a:r>
              <a:rPr lang="en-US" dirty="0" smtClean="0"/>
              <a:t>term did not help</a:t>
            </a:r>
          </a:p>
          <a:p>
            <a:r>
              <a:rPr lang="en-US" dirty="0" smtClean="0"/>
              <a:t>Various methods including box-cox and weighted regression were tried to fix the non-constant variance. None worked.</a:t>
            </a:r>
          </a:p>
          <a:p>
            <a:r>
              <a:rPr lang="en-US" dirty="0" smtClean="0"/>
              <a:t>A natural log transformation of </a:t>
            </a:r>
            <a:r>
              <a:rPr lang="en-US" dirty="0" err="1" smtClean="0"/>
              <a:t>Global_Sales</a:t>
            </a:r>
            <a:r>
              <a:rPr lang="en-US" dirty="0" smtClean="0"/>
              <a:t> was the best option</a:t>
            </a:r>
          </a:p>
          <a:p>
            <a:r>
              <a:rPr lang="en-US" dirty="0" smtClean="0"/>
              <a:t>Three different models were chosen trading between better residuals and better fit for comparison purposes</a:t>
            </a:r>
            <a:endParaRPr lang="en-US" dirty="0"/>
          </a:p>
        </p:txBody>
      </p:sp>
    </p:spTree>
    <p:extLst>
      <p:ext uri="{BB962C8B-B14F-4D97-AF65-F5344CB8AC3E}">
        <p14:creationId xmlns:p14="http://schemas.microsoft.com/office/powerpoint/2010/main" val="2750566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lstStyle/>
          <a:p>
            <a:r>
              <a:rPr lang="en-US" dirty="0" smtClean="0"/>
              <a:t>Model 2 was the best statistical model</a:t>
            </a:r>
          </a:p>
          <a:p>
            <a:endParaRPr lang="en-US" dirty="0"/>
          </a:p>
          <a:p>
            <a:endParaRPr lang="en-US" dirty="0" smtClean="0"/>
          </a:p>
          <a:p>
            <a:endParaRPr lang="en-US" dirty="0"/>
          </a:p>
          <a:p>
            <a:endParaRPr lang="en-US" dirty="0" smtClean="0"/>
          </a:p>
          <a:p>
            <a:r>
              <a:rPr lang="en-US" dirty="0" err="1"/>
              <a:t>ln</a:t>
            </a:r>
            <a:r>
              <a:rPr lang="en-US" dirty="0"/>
              <a:t>(</a:t>
            </a:r>
            <a:r>
              <a:rPr lang="en-US" dirty="0" err="1"/>
              <a:t>Global_Sales</a:t>
            </a:r>
            <a:r>
              <a:rPr lang="en-US" dirty="0"/>
              <a:t>) = β</a:t>
            </a:r>
            <a:r>
              <a:rPr lang="en-US" baseline="-25000" dirty="0"/>
              <a:t>0</a:t>
            </a:r>
            <a:r>
              <a:rPr lang="en-US" dirty="0"/>
              <a:t> + </a:t>
            </a:r>
            <a:r>
              <a:rPr lang="en-US" dirty="0" err="1"/>
              <a:t>Critic_Count</a:t>
            </a:r>
            <a:r>
              <a:rPr lang="en-US" dirty="0"/>
              <a:t> + </a:t>
            </a:r>
            <a:r>
              <a:rPr lang="en-US" dirty="0" err="1"/>
              <a:t>User_Score</a:t>
            </a:r>
            <a:r>
              <a:rPr lang="en-US" dirty="0"/>
              <a:t> + Genre + Rating + User_Score</a:t>
            </a:r>
            <a:r>
              <a:rPr lang="en-US" baseline="30000" dirty="0"/>
              <a:t>2</a:t>
            </a:r>
            <a:endParaRPr lang="en-US" dirty="0"/>
          </a:p>
          <a:p>
            <a:endParaRPr lang="en-US" dirty="0" smtClean="0"/>
          </a:p>
          <a:p>
            <a:endParaRPr lang="en-US" dirty="0"/>
          </a:p>
        </p:txBody>
      </p:sp>
      <p:pic>
        <p:nvPicPr>
          <p:cNvPr id="4" name="Picture 3" descr="C:\Users\Skywind\Documents\Plot10.png"/>
          <p:cNvPicPr/>
          <p:nvPr/>
        </p:nvPicPr>
        <p:blipFill>
          <a:blip r:embed="rId2">
            <a:extLst>
              <a:ext uri="{28A0092B-C50C-407E-A947-70E740481C1C}">
                <a14:useLocalDpi xmlns:a14="http://schemas.microsoft.com/office/drawing/2010/main" val="0"/>
              </a:ext>
            </a:extLst>
          </a:blip>
          <a:srcRect/>
          <a:stretch>
            <a:fillRect/>
          </a:stretch>
        </p:blipFill>
        <p:spPr bwMode="auto">
          <a:xfrm>
            <a:off x="535295" y="2286000"/>
            <a:ext cx="3427105" cy="2133600"/>
          </a:xfrm>
          <a:prstGeom prst="rect">
            <a:avLst/>
          </a:prstGeom>
          <a:noFill/>
          <a:ln>
            <a:noFill/>
          </a:ln>
        </p:spPr>
      </p:pic>
    </p:spTree>
    <p:extLst>
      <p:ext uri="{BB962C8B-B14F-4D97-AF65-F5344CB8AC3E}">
        <p14:creationId xmlns:p14="http://schemas.microsoft.com/office/powerpoint/2010/main" val="14134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sp>
        <p:nvSpPr>
          <p:cNvPr id="3" name="Content Placeholder 2"/>
          <p:cNvSpPr>
            <a:spLocks noGrp="1"/>
          </p:cNvSpPr>
          <p:nvPr>
            <p:ph idx="1"/>
          </p:nvPr>
        </p:nvSpPr>
        <p:spPr/>
        <p:txBody>
          <a:bodyPr/>
          <a:lstStyle/>
          <a:p>
            <a:r>
              <a:rPr lang="en-US" sz="2800" dirty="0" smtClean="0"/>
              <a:t>Model 1 included all of the terms after the interaction terms were added.</a:t>
            </a:r>
          </a:p>
          <a:p>
            <a:r>
              <a:rPr lang="en-US" sz="2800" dirty="0" smtClean="0"/>
              <a:t>Model 3 only had Platform, Genre, and Rating in the model</a:t>
            </a:r>
          </a:p>
          <a:p>
            <a:r>
              <a:rPr lang="en-US" sz="2800" dirty="0" smtClean="0"/>
              <a:t>Below are the results of the prediction on the test set using Mean Squared Error as the accuracy metric</a:t>
            </a:r>
            <a:endParaRPr lang="en-US" sz="2800" dirty="0"/>
          </a:p>
          <a:p>
            <a:pPr marL="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613237754"/>
              </p:ext>
            </p:extLst>
          </p:nvPr>
        </p:nvGraphicFramePr>
        <p:xfrm>
          <a:off x="1143000" y="4953000"/>
          <a:ext cx="6080760" cy="771144"/>
        </p:xfrm>
        <a:graphic>
          <a:graphicData uri="http://schemas.openxmlformats.org/drawingml/2006/table">
            <a:tbl>
              <a:tblPr firstRow="1" firstCol="1" bandRow="1">
                <a:tableStyleId>{5C22544A-7EE6-4342-B048-85BDC9FD1C3A}</a:tableStyleId>
              </a:tblPr>
              <a:tblGrid>
                <a:gridCol w="2061845"/>
                <a:gridCol w="2101850"/>
                <a:gridCol w="1917065"/>
              </a:tblGrid>
              <a:tr h="0">
                <a:tc>
                  <a:txBody>
                    <a:bodyPr/>
                    <a:lstStyle/>
                    <a:p>
                      <a:pPr marL="0" marR="0">
                        <a:lnSpc>
                          <a:spcPct val="115000"/>
                        </a:lnSpc>
                        <a:spcBef>
                          <a:spcPts val="0"/>
                        </a:spcBef>
                        <a:spcAft>
                          <a:spcPts val="0"/>
                        </a:spcAft>
                      </a:pPr>
                      <a:r>
                        <a:rPr lang="en-US" sz="1100">
                          <a:effectLst/>
                        </a:rPr>
                        <a:t>Model</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Mean Squared Error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Root Mean Squared Error</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1</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2.830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1.68</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2</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2.609</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1.62</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3</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2.828</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1.68</a:t>
                      </a:r>
                      <a:endParaRPr lang="en-US" sz="1100" dirty="0">
                        <a:effectLst/>
                        <a:latin typeface="Calibri"/>
                        <a:ea typeface="MS Mincho"/>
                        <a:cs typeface="Times New Roman"/>
                      </a:endParaRPr>
                    </a:p>
                  </a:txBody>
                  <a:tcPr marL="68580" marR="68580" marT="0" marB="0"/>
                </a:tc>
              </a:tr>
            </a:tbl>
          </a:graphicData>
        </a:graphic>
      </p:graphicFrame>
    </p:spTree>
    <p:extLst>
      <p:ext uri="{BB962C8B-B14F-4D97-AF65-F5344CB8AC3E}">
        <p14:creationId xmlns:p14="http://schemas.microsoft.com/office/powerpoint/2010/main" val="996919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Machine Learning Model</a:t>
            </a:r>
            <a:endParaRPr lang="en-US" dirty="0"/>
          </a:p>
        </p:txBody>
      </p:sp>
      <p:sp>
        <p:nvSpPr>
          <p:cNvPr id="3" name="Content Placeholder 2"/>
          <p:cNvSpPr>
            <a:spLocks noGrp="1"/>
          </p:cNvSpPr>
          <p:nvPr>
            <p:ph idx="1"/>
          </p:nvPr>
        </p:nvSpPr>
        <p:spPr/>
        <p:txBody>
          <a:bodyPr/>
          <a:lstStyle/>
          <a:p>
            <a:r>
              <a:rPr lang="en-US" dirty="0" smtClean="0"/>
              <a:t>The features found significant in the </a:t>
            </a:r>
            <a:r>
              <a:rPr lang="en-US" dirty="0" err="1" smtClean="0"/>
              <a:t>univariate</a:t>
            </a:r>
            <a:r>
              <a:rPr lang="en-US" dirty="0" smtClean="0"/>
              <a:t> analysis part of the statistical model were used</a:t>
            </a:r>
          </a:p>
          <a:p>
            <a:r>
              <a:rPr lang="en-US" dirty="0" smtClean="0"/>
              <a:t>Check the Capstone project 1 part 2 notebook to see the hyper parameter space chosen</a:t>
            </a:r>
          </a:p>
        </p:txBody>
      </p:sp>
    </p:spTree>
    <p:extLst>
      <p:ext uri="{BB962C8B-B14F-4D97-AF65-F5344CB8AC3E}">
        <p14:creationId xmlns:p14="http://schemas.microsoft.com/office/powerpoint/2010/main" val="174175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Machine Learning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5971800"/>
              </p:ext>
            </p:extLst>
          </p:nvPr>
        </p:nvGraphicFramePr>
        <p:xfrm>
          <a:off x="1295400" y="1752600"/>
          <a:ext cx="6080760" cy="1349502"/>
        </p:xfrm>
        <a:graphic>
          <a:graphicData uri="http://schemas.openxmlformats.org/drawingml/2006/table">
            <a:tbl>
              <a:tblPr firstRow="1" firstCol="1" bandRow="1">
                <a:tableStyleId>{5C22544A-7EE6-4342-B048-85BDC9FD1C3A}</a:tableStyleId>
              </a:tblPr>
              <a:tblGrid>
                <a:gridCol w="2127250"/>
                <a:gridCol w="2072005"/>
                <a:gridCol w="1881505"/>
              </a:tblGrid>
              <a:tr h="0">
                <a:tc>
                  <a:txBody>
                    <a:bodyPr/>
                    <a:lstStyle/>
                    <a:p>
                      <a:pPr marL="0" marR="0">
                        <a:lnSpc>
                          <a:spcPct val="115000"/>
                        </a:lnSpc>
                        <a:spcBef>
                          <a:spcPts val="0"/>
                        </a:spcBef>
                        <a:spcAft>
                          <a:spcPts val="0"/>
                        </a:spcAft>
                      </a:pPr>
                      <a:r>
                        <a:rPr lang="en-US" sz="1100">
                          <a:effectLst/>
                        </a:rPr>
                        <a:t>Model</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Mean Squared Error (non-log)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Mean Squared Error (log)</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Linear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2.005</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2.208</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Ridge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2.010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2.215</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Support Vector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1.919</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1.758</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Random Forest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1.479</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1.825</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Extreme Gradient Boosting Regression</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1.517</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5.914</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609600" y="3810000"/>
            <a:ext cx="7924800" cy="1015663"/>
          </a:xfrm>
          <a:prstGeom prst="rect">
            <a:avLst/>
          </a:prstGeom>
          <a:noFill/>
        </p:spPr>
        <p:txBody>
          <a:bodyPr wrap="square" rtlCol="0">
            <a:spAutoFit/>
          </a:bodyPr>
          <a:lstStyle/>
          <a:p>
            <a:pPr marL="285750" indent="-285750">
              <a:buFont typeface="Arial" pitchFamily="34" charset="0"/>
              <a:buChar char="•"/>
            </a:pPr>
            <a:r>
              <a:rPr lang="en-US" sz="2000" dirty="0" smtClean="0"/>
              <a:t>The Random Forest model performed the best with the lowest MSE</a:t>
            </a:r>
          </a:p>
          <a:p>
            <a:pPr marL="285750" indent="-285750">
              <a:buFont typeface="Arial" pitchFamily="34" charset="0"/>
              <a:buChar char="•"/>
            </a:pPr>
            <a:r>
              <a:rPr lang="en-US" sz="2000" dirty="0" smtClean="0"/>
              <a:t>Check the project report for details regarding each model’s performance</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144377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When creating a new game, developers need to keep potential sales in mind. What attributes should be selected to optimize game sales? Should the game be on the Wii or the PC? Should it be an Action game or Puzzle game? The statistical portion of the analysis aims to answer this. Next, I compare the predictive accuracy of the statistical model versus various machine learning models.</a:t>
            </a:r>
          </a:p>
          <a:p>
            <a:pPr marL="0" indent="0">
              <a:buNone/>
            </a:pPr>
            <a:endParaRPr lang="en-US" dirty="0"/>
          </a:p>
        </p:txBody>
      </p:sp>
    </p:spTree>
    <p:extLst>
      <p:ext uri="{BB962C8B-B14F-4D97-AF65-F5344CB8AC3E}">
        <p14:creationId xmlns:p14="http://schemas.microsoft.com/office/powerpoint/2010/main" val="51599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Any trends and conclusions only applies to video games from </a:t>
            </a:r>
            <a:r>
              <a:rPr lang="en-US" dirty="0" err="1" smtClean="0"/>
              <a:t>Metacritic</a:t>
            </a:r>
            <a:endParaRPr lang="en-US" dirty="0" smtClean="0"/>
          </a:p>
          <a:p>
            <a:r>
              <a:rPr lang="en-US" dirty="0" smtClean="0"/>
              <a:t>The Genre variable is not well-defined since it can only contain one value when games are consisted of multiple</a:t>
            </a:r>
          </a:p>
          <a:p>
            <a:r>
              <a:rPr lang="en-US" dirty="0" smtClean="0"/>
              <a:t>The “Other” category for Developer, Publisher, and Platform do not represent all other categories not listed. It depends on how they were defined</a:t>
            </a:r>
          </a:p>
          <a:p>
            <a:r>
              <a:rPr lang="en-US" dirty="0" smtClean="0"/>
              <a:t>Some categories have a low sample size and have bias associated with them</a:t>
            </a:r>
          </a:p>
          <a:p>
            <a:r>
              <a:rPr lang="en-US" dirty="0" smtClean="0"/>
              <a:t>Data may not be accurate</a:t>
            </a:r>
          </a:p>
          <a:p>
            <a:r>
              <a:rPr lang="en-US" dirty="0" smtClean="0"/>
              <a:t>Results may have occurred by chance due to how the data were split into the training and test groups</a:t>
            </a:r>
            <a:endParaRPr lang="en-US" dirty="0"/>
          </a:p>
        </p:txBody>
      </p:sp>
    </p:spTree>
    <p:extLst>
      <p:ext uri="{BB962C8B-B14F-4D97-AF65-F5344CB8AC3E}">
        <p14:creationId xmlns:p14="http://schemas.microsoft.com/office/powerpoint/2010/main" val="418007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Since the assumptions of linear regression were not met, our statistical model is invalid. It is inconclusive whether the predictors in the model are good predictor for Global Sales</a:t>
            </a:r>
          </a:p>
          <a:p>
            <a:r>
              <a:rPr lang="en-US" dirty="0" smtClean="0"/>
              <a:t>Overall, the machine learning models had higher predictive power compared to the “best” statistical model using MSE as the metric. Results are not completely conclusive since the statistical model was invalid</a:t>
            </a:r>
            <a:endParaRPr lang="en-US" dirty="0"/>
          </a:p>
        </p:txBody>
      </p:sp>
    </p:spTree>
    <p:extLst>
      <p:ext uri="{BB962C8B-B14F-4D97-AF65-F5344CB8AC3E}">
        <p14:creationId xmlns:p14="http://schemas.microsoft.com/office/powerpoint/2010/main" val="402920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For a future analysis, could try using a non-linear model or generalized linear model instead of a linear regression model</a:t>
            </a:r>
          </a:p>
          <a:p>
            <a:r>
              <a:rPr lang="en-US" dirty="0" smtClean="0"/>
              <a:t>Web scrape up to date data for </a:t>
            </a:r>
            <a:r>
              <a:rPr lang="en-US" dirty="0" err="1" smtClean="0"/>
              <a:t>VGChartz</a:t>
            </a:r>
            <a:r>
              <a:rPr lang="en-US" dirty="0" smtClean="0"/>
              <a:t> and </a:t>
            </a:r>
            <a:r>
              <a:rPr lang="en-US" dirty="0" err="1" smtClean="0"/>
              <a:t>Metacritic</a:t>
            </a:r>
            <a:endParaRPr lang="en-US" dirty="0" smtClean="0"/>
          </a:p>
          <a:p>
            <a:r>
              <a:rPr lang="en-US" dirty="0" smtClean="0"/>
              <a:t>Find better data with multiple genre tags or other variables of interest for additional analysis</a:t>
            </a:r>
            <a:endParaRPr lang="en-US" dirty="0"/>
          </a:p>
        </p:txBody>
      </p:sp>
    </p:spTree>
    <p:extLst>
      <p:ext uri="{BB962C8B-B14F-4D97-AF65-F5344CB8AC3E}">
        <p14:creationId xmlns:p14="http://schemas.microsoft.com/office/powerpoint/2010/main" val="283615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Located on </a:t>
            </a:r>
            <a:r>
              <a:rPr lang="en-US" dirty="0" err="1" smtClean="0"/>
              <a:t>Kaggle</a:t>
            </a:r>
            <a:r>
              <a:rPr lang="en-US" dirty="0" smtClean="0"/>
              <a:t> at </a:t>
            </a:r>
            <a:r>
              <a:rPr lang="en-US" u="sng" dirty="0">
                <a:hlinkClick r:id="rId2"/>
              </a:rPr>
              <a:t>https://</a:t>
            </a:r>
            <a:r>
              <a:rPr lang="en-US" u="sng" dirty="0" smtClean="0">
                <a:hlinkClick r:id="rId2"/>
              </a:rPr>
              <a:t>www.kaggle.com/rush4ratio/video-game-sales-with-ratings</a:t>
            </a:r>
            <a:endParaRPr lang="en-US" u="sng" dirty="0" smtClean="0"/>
          </a:p>
          <a:p>
            <a:pPr lvl="1"/>
            <a:r>
              <a:rPr lang="en-US" dirty="0" smtClean="0"/>
              <a:t>Combines web scrape of </a:t>
            </a:r>
            <a:r>
              <a:rPr lang="en-US" dirty="0" err="1" smtClean="0"/>
              <a:t>VGChartz</a:t>
            </a:r>
            <a:r>
              <a:rPr lang="en-US" dirty="0" smtClean="0"/>
              <a:t> data with a web scrape from </a:t>
            </a:r>
            <a:r>
              <a:rPr lang="en-US" dirty="0" err="1" smtClean="0"/>
              <a:t>Metacritic</a:t>
            </a:r>
            <a:r>
              <a:rPr lang="en-US" dirty="0" smtClean="0"/>
              <a:t> in Dec 2016</a:t>
            </a:r>
          </a:p>
          <a:p>
            <a:pPr lvl="1"/>
            <a:r>
              <a:rPr lang="en-US" dirty="0" err="1" smtClean="0"/>
              <a:t>Metacritic</a:t>
            </a:r>
            <a:r>
              <a:rPr lang="en-US" dirty="0" smtClean="0"/>
              <a:t> only includes a subset of the platforms available on </a:t>
            </a:r>
            <a:r>
              <a:rPr lang="en-US" dirty="0" err="1" smtClean="0"/>
              <a:t>VGChartz</a:t>
            </a:r>
            <a:r>
              <a:rPr lang="en-US" dirty="0" smtClean="0"/>
              <a:t> so there are null values in some columns</a:t>
            </a:r>
          </a:p>
        </p:txBody>
      </p:sp>
    </p:spTree>
    <p:extLst>
      <p:ext uri="{BB962C8B-B14F-4D97-AF65-F5344CB8AC3E}">
        <p14:creationId xmlns:p14="http://schemas.microsoft.com/office/powerpoint/2010/main" val="211865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Name – Title of the game</a:t>
            </a:r>
          </a:p>
          <a:p>
            <a:r>
              <a:rPr lang="en-US" dirty="0" smtClean="0"/>
              <a:t>Platform – What platform the game is on</a:t>
            </a:r>
          </a:p>
          <a:p>
            <a:r>
              <a:rPr lang="en-US" dirty="0" err="1" smtClean="0"/>
              <a:t>Year_of_Release</a:t>
            </a:r>
            <a:r>
              <a:rPr lang="en-US" dirty="0" smtClean="0"/>
              <a:t> – The year the game was released</a:t>
            </a:r>
          </a:p>
          <a:p>
            <a:r>
              <a:rPr lang="en-US" dirty="0" smtClean="0"/>
              <a:t>Genre – Genre of the game (one)</a:t>
            </a:r>
          </a:p>
          <a:p>
            <a:r>
              <a:rPr lang="en-US" dirty="0" smtClean="0"/>
              <a:t>Publisher – Publisher of the game</a:t>
            </a:r>
          </a:p>
          <a:p>
            <a:r>
              <a:rPr lang="en-US" dirty="0" err="1" smtClean="0"/>
              <a:t>NA_Sales</a:t>
            </a:r>
            <a:r>
              <a:rPr lang="en-US" dirty="0" smtClean="0"/>
              <a:t> – Sales in North America (in millions)</a:t>
            </a:r>
          </a:p>
          <a:p>
            <a:r>
              <a:rPr lang="en-US" dirty="0" err="1" smtClean="0"/>
              <a:t>EU_Sales</a:t>
            </a:r>
            <a:r>
              <a:rPr lang="en-US" dirty="0" smtClean="0"/>
              <a:t> – Sales in Europe (in millions)</a:t>
            </a:r>
          </a:p>
          <a:p>
            <a:r>
              <a:rPr lang="en-US" dirty="0" err="1" smtClean="0"/>
              <a:t>JP_Sales</a:t>
            </a:r>
            <a:r>
              <a:rPr lang="en-US" dirty="0" smtClean="0"/>
              <a:t> – Sales in Japan (in millions)</a:t>
            </a:r>
          </a:p>
          <a:p>
            <a:r>
              <a:rPr lang="en-US" dirty="0" err="1" smtClean="0"/>
              <a:t>Other_Sales</a:t>
            </a:r>
            <a:r>
              <a:rPr lang="en-US" dirty="0" smtClean="0"/>
              <a:t> – Sales in the rest of the world (in millions)</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err="1" smtClean="0"/>
              <a:t>Global_Sales</a:t>
            </a:r>
            <a:r>
              <a:rPr lang="en-US" dirty="0" smtClean="0"/>
              <a:t> – Total worldwide sales (in millions)</a:t>
            </a:r>
          </a:p>
          <a:p>
            <a:r>
              <a:rPr lang="en-US" dirty="0" err="1" smtClean="0"/>
              <a:t>Critic_Score</a:t>
            </a:r>
            <a:r>
              <a:rPr lang="en-US" dirty="0" smtClean="0"/>
              <a:t> – Aggregate score compiled by </a:t>
            </a:r>
            <a:r>
              <a:rPr lang="en-US" dirty="0" err="1" smtClean="0"/>
              <a:t>Metacritic</a:t>
            </a:r>
            <a:r>
              <a:rPr lang="en-US" dirty="0" smtClean="0"/>
              <a:t> staff</a:t>
            </a:r>
          </a:p>
          <a:p>
            <a:r>
              <a:rPr lang="en-US" dirty="0" err="1" smtClean="0"/>
              <a:t>Critic_Count</a:t>
            </a:r>
            <a:r>
              <a:rPr lang="en-US" dirty="0" smtClean="0"/>
              <a:t> – Number of critics used in </a:t>
            </a:r>
            <a:r>
              <a:rPr lang="en-US" dirty="0" err="1" smtClean="0"/>
              <a:t>Critic_Score</a:t>
            </a:r>
            <a:endParaRPr lang="en-US" dirty="0" smtClean="0"/>
          </a:p>
          <a:p>
            <a:r>
              <a:rPr lang="en-US" dirty="0" err="1" smtClean="0"/>
              <a:t>User_Score</a:t>
            </a:r>
            <a:r>
              <a:rPr lang="en-US" dirty="0" smtClean="0"/>
              <a:t> – Score by </a:t>
            </a:r>
            <a:r>
              <a:rPr lang="en-US" dirty="0" err="1" smtClean="0"/>
              <a:t>Metacritic’s</a:t>
            </a:r>
            <a:r>
              <a:rPr lang="en-US" dirty="0" smtClean="0"/>
              <a:t> subscribers</a:t>
            </a:r>
          </a:p>
          <a:p>
            <a:r>
              <a:rPr lang="en-US" dirty="0" err="1" smtClean="0"/>
              <a:t>User_Count</a:t>
            </a:r>
            <a:r>
              <a:rPr lang="en-US" dirty="0" smtClean="0"/>
              <a:t> – Number of users in the </a:t>
            </a:r>
            <a:r>
              <a:rPr lang="en-US" dirty="0" err="1" smtClean="0"/>
              <a:t>User_Score</a:t>
            </a:r>
            <a:endParaRPr lang="en-US" dirty="0" smtClean="0"/>
          </a:p>
          <a:p>
            <a:r>
              <a:rPr lang="en-US" dirty="0" smtClean="0"/>
              <a:t>Developer – Party responsible for developing the game</a:t>
            </a:r>
          </a:p>
          <a:p>
            <a:r>
              <a:rPr lang="en-US" dirty="0" smtClean="0"/>
              <a:t>Rating – The ESRB Ratings</a:t>
            </a:r>
            <a:endParaRPr lang="en-US" dirty="0"/>
          </a:p>
        </p:txBody>
      </p:sp>
    </p:spTree>
    <p:extLst>
      <p:ext uri="{BB962C8B-B14F-4D97-AF65-F5344CB8AC3E}">
        <p14:creationId xmlns:p14="http://schemas.microsoft.com/office/powerpoint/2010/main" val="59041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smtClean="0"/>
              <a:t>Removed all null values</a:t>
            </a:r>
          </a:p>
          <a:p>
            <a:pPr marL="514350" indent="-514350">
              <a:buAutoNum type="arabicPeriod"/>
            </a:pPr>
            <a:r>
              <a:rPr lang="en-US" dirty="0" smtClean="0"/>
              <a:t>Converted variables into the proper data type</a:t>
            </a:r>
          </a:p>
          <a:p>
            <a:pPr marL="514350" indent="-514350">
              <a:buAutoNum type="arabicPeriod"/>
            </a:pPr>
            <a:r>
              <a:rPr lang="en-US" dirty="0" smtClean="0"/>
              <a:t>For the Platform variable, Dreamcast and </a:t>
            </a:r>
            <a:r>
              <a:rPr lang="en-US" dirty="0" err="1" smtClean="0"/>
              <a:t>WiiU</a:t>
            </a:r>
            <a:r>
              <a:rPr lang="en-US" dirty="0" smtClean="0"/>
              <a:t> were combined into ‘Other’</a:t>
            </a:r>
          </a:p>
          <a:p>
            <a:pPr marL="514350" indent="-514350">
              <a:buAutoNum type="arabicPeriod"/>
            </a:pPr>
            <a:r>
              <a:rPr lang="en-US" dirty="0" smtClean="0"/>
              <a:t>For the Publisher variable, any publisher with 29 or less observations were combined into ‘Other’</a:t>
            </a:r>
          </a:p>
          <a:p>
            <a:pPr marL="514350" indent="-514350">
              <a:buAutoNum type="arabicPeriod"/>
            </a:pPr>
            <a:r>
              <a:rPr lang="en-US" dirty="0" smtClean="0"/>
              <a:t>For the Developer variable, any developers outside the range of the top 50 developers were combined into ‘Other’</a:t>
            </a:r>
          </a:p>
          <a:p>
            <a:pPr marL="514350" indent="-514350">
              <a:buAutoNum type="arabicPeriod"/>
            </a:pPr>
            <a:r>
              <a:rPr lang="en-US" dirty="0" smtClean="0"/>
              <a:t>A new variable was created to indicate if Publisher was the same as the Developer</a:t>
            </a:r>
          </a:p>
          <a:p>
            <a:pPr marL="514350" indent="-514350">
              <a:buAutoNum type="arabicPeriod"/>
            </a:pPr>
            <a:r>
              <a:rPr lang="en-US" dirty="0" err="1" smtClean="0"/>
              <a:t>Year_of_Release</a:t>
            </a:r>
            <a:r>
              <a:rPr lang="en-US" dirty="0" smtClean="0"/>
              <a:t> was changed to </a:t>
            </a:r>
            <a:r>
              <a:rPr lang="en-US" dirty="0" err="1" smtClean="0"/>
              <a:t>Years_Since_Release</a:t>
            </a:r>
            <a:r>
              <a:rPr lang="en-US" dirty="0" smtClean="0"/>
              <a:t>. A game released in 2016 was assumed to be 1 year</a:t>
            </a:r>
          </a:p>
          <a:p>
            <a:pPr marL="514350" indent="-514350">
              <a:buAutoNum type="arabicPeriod"/>
            </a:pPr>
            <a:r>
              <a:rPr lang="en-US" dirty="0" smtClean="0"/>
              <a:t>Changed the Rating of games tagged AO to M, K-A to E, and RP to T (most populated)</a:t>
            </a:r>
            <a:endParaRPr lang="en-US" dirty="0"/>
          </a:p>
        </p:txBody>
      </p:sp>
    </p:spTree>
    <p:extLst>
      <p:ext uri="{BB962C8B-B14F-4D97-AF65-F5344CB8AC3E}">
        <p14:creationId xmlns:p14="http://schemas.microsoft.com/office/powerpoint/2010/main" val="27009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16719 observations in the original dataset</a:t>
            </a:r>
          </a:p>
          <a:p>
            <a:r>
              <a:rPr lang="en-US" dirty="0" smtClean="0"/>
              <a:t>6825 observations in the cleaned dataset</a:t>
            </a:r>
          </a:p>
          <a:p>
            <a:r>
              <a:rPr lang="en-US" dirty="0" smtClean="0"/>
              <a:t>Wii Sports is the leader in </a:t>
            </a:r>
            <a:r>
              <a:rPr lang="en-US" dirty="0" err="1" smtClean="0"/>
              <a:t>Global_Sales</a:t>
            </a:r>
            <a:r>
              <a:rPr lang="en-US" dirty="0" smtClean="0"/>
              <a:t> at 82.53 million</a:t>
            </a:r>
          </a:p>
          <a:p>
            <a:r>
              <a:rPr lang="en-US" dirty="0" err="1" smtClean="0"/>
              <a:t>User_Score</a:t>
            </a:r>
            <a:r>
              <a:rPr lang="en-US" dirty="0" smtClean="0"/>
              <a:t> and </a:t>
            </a:r>
            <a:r>
              <a:rPr lang="en-US" dirty="0" err="1" smtClean="0"/>
              <a:t>Critic_Score</a:t>
            </a:r>
            <a:r>
              <a:rPr lang="en-US" dirty="0" smtClean="0"/>
              <a:t> have a moderate-strong positive correlation. All other variables have little to weak correlations.</a:t>
            </a:r>
          </a:p>
        </p:txBody>
      </p:sp>
    </p:spTree>
    <p:extLst>
      <p:ext uri="{BB962C8B-B14F-4D97-AF65-F5344CB8AC3E}">
        <p14:creationId xmlns:p14="http://schemas.microsoft.com/office/powerpoint/2010/main" val="104873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Content Placeholder 3" descr="C:\Users\Skywind\Documents\EDA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40399"/>
            <a:ext cx="3886200" cy="2202162"/>
          </a:xfrm>
          <a:prstGeom prst="rect">
            <a:avLst/>
          </a:prstGeom>
          <a:noFill/>
          <a:ln>
            <a:noFill/>
          </a:ln>
        </p:spPr>
      </p:pic>
      <p:pic>
        <p:nvPicPr>
          <p:cNvPr id="5" name="Picture 4" descr="C:\Users\Skywind\Documents\EDA2.png"/>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25353"/>
            <a:ext cx="3429000" cy="2260847"/>
          </a:xfrm>
          <a:prstGeom prst="rect">
            <a:avLst/>
          </a:prstGeom>
          <a:noFill/>
          <a:ln>
            <a:noFill/>
          </a:ln>
        </p:spPr>
      </p:pic>
      <p:sp>
        <p:nvSpPr>
          <p:cNvPr id="6" name="TextBox 5"/>
          <p:cNvSpPr txBox="1"/>
          <p:nvPr/>
        </p:nvSpPr>
        <p:spPr>
          <a:xfrm>
            <a:off x="488272" y="4498759"/>
            <a:ext cx="7467600" cy="1569660"/>
          </a:xfrm>
          <a:prstGeom prst="rect">
            <a:avLst/>
          </a:prstGeom>
          <a:noFill/>
        </p:spPr>
        <p:txBody>
          <a:bodyPr wrap="square" rtlCol="0">
            <a:spAutoFit/>
          </a:bodyPr>
          <a:lstStyle/>
          <a:p>
            <a:pPr marL="285750" indent="-285750">
              <a:buFont typeface="Arial" pitchFamily="34" charset="0"/>
              <a:buChar char="•"/>
            </a:pPr>
            <a:r>
              <a:rPr lang="en-US" sz="2400" dirty="0" smtClean="0"/>
              <a:t>They share a correlation of 0.58</a:t>
            </a:r>
          </a:p>
          <a:p>
            <a:pPr marL="285750" indent="-285750">
              <a:buFont typeface="Arial" pitchFamily="34" charset="0"/>
              <a:buChar char="•"/>
            </a:pPr>
            <a:r>
              <a:rPr lang="en-US" sz="2400" dirty="0" err="1" smtClean="0"/>
              <a:t>Collinearity</a:t>
            </a:r>
            <a:r>
              <a:rPr lang="en-US" sz="2400" dirty="0" smtClean="0"/>
              <a:t> may be a problem</a:t>
            </a:r>
          </a:p>
          <a:p>
            <a:pPr marL="285750" indent="-285750">
              <a:buFont typeface="Arial" pitchFamily="34" charset="0"/>
              <a:buChar char="•"/>
            </a:pPr>
            <a:r>
              <a:rPr lang="en-US" sz="2400" dirty="0" smtClean="0"/>
              <a:t>Full details of the EDA findings are located in the project report</a:t>
            </a:r>
          </a:p>
        </p:txBody>
      </p:sp>
    </p:spTree>
    <p:extLst>
      <p:ext uri="{BB962C8B-B14F-4D97-AF65-F5344CB8AC3E}">
        <p14:creationId xmlns:p14="http://schemas.microsoft.com/office/powerpoint/2010/main" val="129208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pPr marL="0" indent="0">
              <a:buNone/>
            </a:pPr>
            <a:r>
              <a:rPr lang="en-US" dirty="0" smtClean="0"/>
              <a:t>The cleaned data was split into 80% train and 20% test. Both the statistical models and machine learning models are built using the same training data</a:t>
            </a:r>
            <a:endParaRPr lang="en-US" dirty="0"/>
          </a:p>
        </p:txBody>
      </p:sp>
    </p:spTree>
    <p:extLst>
      <p:ext uri="{BB962C8B-B14F-4D97-AF65-F5344CB8AC3E}">
        <p14:creationId xmlns:p14="http://schemas.microsoft.com/office/powerpoint/2010/main" val="249110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Statistical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6719155"/>
              </p:ext>
            </p:extLst>
          </p:nvPr>
        </p:nvGraphicFramePr>
        <p:xfrm>
          <a:off x="1295400" y="3505200"/>
          <a:ext cx="6080760" cy="2177796"/>
        </p:xfrm>
        <a:graphic>
          <a:graphicData uri="http://schemas.openxmlformats.org/drawingml/2006/table">
            <a:tbl>
              <a:tblPr firstRow="1" firstCol="1" bandRow="1">
                <a:tableStyleId>{5C22544A-7EE6-4342-B048-85BDC9FD1C3A}</a:tableStyleId>
              </a:tblPr>
              <a:tblGrid>
                <a:gridCol w="2026920"/>
                <a:gridCol w="2026920"/>
                <a:gridCol w="2026920"/>
              </a:tblGrid>
              <a:tr h="29083">
                <a:tc>
                  <a:txBody>
                    <a:bodyPr/>
                    <a:lstStyle/>
                    <a:p>
                      <a:pPr marL="0" marR="0">
                        <a:lnSpc>
                          <a:spcPct val="115000"/>
                        </a:lnSpc>
                        <a:spcBef>
                          <a:spcPts val="0"/>
                        </a:spcBef>
                        <a:spcAft>
                          <a:spcPts val="0"/>
                        </a:spcAft>
                      </a:pPr>
                      <a:r>
                        <a:rPr lang="en-US" sz="1100" dirty="0">
                          <a:effectLst/>
                        </a:rPr>
                        <a:t>Variable</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P-value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Significant?</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Platform</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Genre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Publisher</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Critic_Count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User_Score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User_Count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Yes</a:t>
                      </a:r>
                      <a:endParaRPr lang="en-US" sz="1100" dirty="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Developer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Rating</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Yes</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Dev_same_publisher</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0.245</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No</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Years_Since_Release</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0.702</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No</a:t>
                      </a:r>
                      <a:endParaRPr lang="en-US" sz="11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914400" y="1828800"/>
            <a:ext cx="6934200" cy="1015663"/>
          </a:xfrm>
          <a:prstGeom prst="rect">
            <a:avLst/>
          </a:prstGeom>
          <a:noFill/>
        </p:spPr>
        <p:txBody>
          <a:bodyPr wrap="square" rtlCol="0">
            <a:spAutoFit/>
          </a:bodyPr>
          <a:lstStyle/>
          <a:p>
            <a:r>
              <a:rPr lang="en-US" sz="2000" dirty="0" smtClean="0"/>
              <a:t>The initial features were selected by modeling </a:t>
            </a:r>
            <a:r>
              <a:rPr lang="en-US" sz="2000" dirty="0" err="1" smtClean="0"/>
              <a:t>Global_Sales</a:t>
            </a:r>
            <a:r>
              <a:rPr lang="en-US" sz="2000" dirty="0" smtClean="0"/>
              <a:t> through each of the features through simple linear regression. Results are summarized below.</a:t>
            </a:r>
            <a:endParaRPr lang="en-US" sz="2000" dirty="0"/>
          </a:p>
        </p:txBody>
      </p:sp>
    </p:spTree>
    <p:extLst>
      <p:ext uri="{BB962C8B-B14F-4D97-AF65-F5344CB8AC3E}">
        <p14:creationId xmlns:p14="http://schemas.microsoft.com/office/powerpoint/2010/main" val="2360723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1329</Words>
  <Application>Microsoft Office PowerPoint</Application>
  <PresentationFormat>On-screen Show (4:3)</PresentationFormat>
  <Paragraphs>194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Finding the Best Set of Predictors for Global Sales and Comparing Predictive Power of a Statistical Model Versus a Machine Learning Model</vt:lpstr>
      <vt:lpstr>Introduction</vt:lpstr>
      <vt:lpstr>Dataset</vt:lpstr>
      <vt:lpstr>Dataset</vt:lpstr>
      <vt:lpstr>Data Cleaning</vt:lpstr>
      <vt:lpstr>Exploratory Data Analysis</vt:lpstr>
      <vt:lpstr>Exploratory Data Analysis</vt:lpstr>
      <vt:lpstr>Data Preparation</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Statistical Model</vt:lpstr>
      <vt:lpstr>Building a Machine Learning Model</vt:lpstr>
      <vt:lpstr>Building a Machine Learning Model</vt:lpstr>
      <vt:lpstr>Limitations</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Set of Predictors for Global Sales and Comparing Predictive Power of a Statistical Model Versus a Machine Learning Model</dc:title>
  <dc:creator>Skywind</dc:creator>
  <cp:lastModifiedBy>Skywind</cp:lastModifiedBy>
  <cp:revision>11</cp:revision>
  <dcterms:created xsi:type="dcterms:W3CDTF">2018-03-28T01:50:45Z</dcterms:created>
  <dcterms:modified xsi:type="dcterms:W3CDTF">2018-03-28T11:03:53Z</dcterms:modified>
</cp:coreProperties>
</file>