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2DD417-0294-4A4B-A6E7-6746523E4A98}"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947F-5B8B-4834-AB1C-EE6995C576FA}" type="slidenum">
              <a:rPr lang="en-US" smtClean="0"/>
              <a:t>‹#›</a:t>
            </a:fld>
            <a:endParaRPr lang="en-US"/>
          </a:p>
        </p:txBody>
      </p:sp>
    </p:spTree>
    <p:extLst>
      <p:ext uri="{BB962C8B-B14F-4D97-AF65-F5344CB8AC3E}">
        <p14:creationId xmlns:p14="http://schemas.microsoft.com/office/powerpoint/2010/main" val="173674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DD417-0294-4A4B-A6E7-6746523E4A98}"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947F-5B8B-4834-AB1C-EE6995C576FA}" type="slidenum">
              <a:rPr lang="en-US" smtClean="0"/>
              <a:t>‹#›</a:t>
            </a:fld>
            <a:endParaRPr lang="en-US"/>
          </a:p>
        </p:txBody>
      </p:sp>
    </p:spTree>
    <p:extLst>
      <p:ext uri="{BB962C8B-B14F-4D97-AF65-F5344CB8AC3E}">
        <p14:creationId xmlns:p14="http://schemas.microsoft.com/office/powerpoint/2010/main" val="1324587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DD417-0294-4A4B-A6E7-6746523E4A98}"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947F-5B8B-4834-AB1C-EE6995C576FA}" type="slidenum">
              <a:rPr lang="en-US" smtClean="0"/>
              <a:t>‹#›</a:t>
            </a:fld>
            <a:endParaRPr lang="en-US"/>
          </a:p>
        </p:txBody>
      </p:sp>
    </p:spTree>
    <p:extLst>
      <p:ext uri="{BB962C8B-B14F-4D97-AF65-F5344CB8AC3E}">
        <p14:creationId xmlns:p14="http://schemas.microsoft.com/office/powerpoint/2010/main" val="19493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DD417-0294-4A4B-A6E7-6746523E4A98}"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947F-5B8B-4834-AB1C-EE6995C576FA}" type="slidenum">
              <a:rPr lang="en-US" smtClean="0"/>
              <a:t>‹#›</a:t>
            </a:fld>
            <a:endParaRPr lang="en-US"/>
          </a:p>
        </p:txBody>
      </p:sp>
    </p:spTree>
    <p:extLst>
      <p:ext uri="{BB962C8B-B14F-4D97-AF65-F5344CB8AC3E}">
        <p14:creationId xmlns:p14="http://schemas.microsoft.com/office/powerpoint/2010/main" val="300811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DD417-0294-4A4B-A6E7-6746523E4A98}"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947F-5B8B-4834-AB1C-EE6995C576FA}" type="slidenum">
              <a:rPr lang="en-US" smtClean="0"/>
              <a:t>‹#›</a:t>
            </a:fld>
            <a:endParaRPr lang="en-US"/>
          </a:p>
        </p:txBody>
      </p:sp>
    </p:spTree>
    <p:extLst>
      <p:ext uri="{BB962C8B-B14F-4D97-AF65-F5344CB8AC3E}">
        <p14:creationId xmlns:p14="http://schemas.microsoft.com/office/powerpoint/2010/main" val="14039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2DD417-0294-4A4B-A6E7-6746523E4A98}"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3947F-5B8B-4834-AB1C-EE6995C576FA}" type="slidenum">
              <a:rPr lang="en-US" smtClean="0"/>
              <a:t>‹#›</a:t>
            </a:fld>
            <a:endParaRPr lang="en-US"/>
          </a:p>
        </p:txBody>
      </p:sp>
    </p:spTree>
    <p:extLst>
      <p:ext uri="{BB962C8B-B14F-4D97-AF65-F5344CB8AC3E}">
        <p14:creationId xmlns:p14="http://schemas.microsoft.com/office/powerpoint/2010/main" val="79584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DD417-0294-4A4B-A6E7-6746523E4A98}" type="datetimeFigureOut">
              <a:rPr lang="en-US" smtClean="0"/>
              <a:t>5/28/2018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3947F-5B8B-4834-AB1C-EE6995C576FA}" type="slidenum">
              <a:rPr lang="en-US" smtClean="0"/>
              <a:t>‹#›</a:t>
            </a:fld>
            <a:endParaRPr lang="en-US"/>
          </a:p>
        </p:txBody>
      </p:sp>
    </p:spTree>
    <p:extLst>
      <p:ext uri="{BB962C8B-B14F-4D97-AF65-F5344CB8AC3E}">
        <p14:creationId xmlns:p14="http://schemas.microsoft.com/office/powerpoint/2010/main" val="421694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DD417-0294-4A4B-A6E7-6746523E4A98}" type="datetimeFigureOut">
              <a:rPr lang="en-US" smtClean="0"/>
              <a:t>5/28/2018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3947F-5B8B-4834-AB1C-EE6995C576FA}" type="slidenum">
              <a:rPr lang="en-US" smtClean="0"/>
              <a:t>‹#›</a:t>
            </a:fld>
            <a:endParaRPr lang="en-US"/>
          </a:p>
        </p:txBody>
      </p:sp>
    </p:spTree>
    <p:extLst>
      <p:ext uri="{BB962C8B-B14F-4D97-AF65-F5344CB8AC3E}">
        <p14:creationId xmlns:p14="http://schemas.microsoft.com/office/powerpoint/2010/main" val="189864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DD417-0294-4A4B-A6E7-6746523E4A98}" type="datetimeFigureOut">
              <a:rPr lang="en-US" smtClean="0"/>
              <a:t>5/28/2018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3947F-5B8B-4834-AB1C-EE6995C576FA}" type="slidenum">
              <a:rPr lang="en-US" smtClean="0"/>
              <a:t>‹#›</a:t>
            </a:fld>
            <a:endParaRPr lang="en-US"/>
          </a:p>
        </p:txBody>
      </p:sp>
    </p:spTree>
    <p:extLst>
      <p:ext uri="{BB962C8B-B14F-4D97-AF65-F5344CB8AC3E}">
        <p14:creationId xmlns:p14="http://schemas.microsoft.com/office/powerpoint/2010/main" val="395284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DD417-0294-4A4B-A6E7-6746523E4A98}"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3947F-5B8B-4834-AB1C-EE6995C576FA}" type="slidenum">
              <a:rPr lang="en-US" smtClean="0"/>
              <a:t>‹#›</a:t>
            </a:fld>
            <a:endParaRPr lang="en-US"/>
          </a:p>
        </p:txBody>
      </p:sp>
    </p:spTree>
    <p:extLst>
      <p:ext uri="{BB962C8B-B14F-4D97-AF65-F5344CB8AC3E}">
        <p14:creationId xmlns:p14="http://schemas.microsoft.com/office/powerpoint/2010/main" val="184895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DD417-0294-4A4B-A6E7-6746523E4A98}"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3947F-5B8B-4834-AB1C-EE6995C576FA}" type="slidenum">
              <a:rPr lang="en-US" smtClean="0"/>
              <a:t>‹#›</a:t>
            </a:fld>
            <a:endParaRPr lang="en-US"/>
          </a:p>
        </p:txBody>
      </p:sp>
    </p:spTree>
    <p:extLst>
      <p:ext uri="{BB962C8B-B14F-4D97-AF65-F5344CB8AC3E}">
        <p14:creationId xmlns:p14="http://schemas.microsoft.com/office/powerpoint/2010/main" val="256535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DD417-0294-4A4B-A6E7-6746523E4A98}" type="datetimeFigureOut">
              <a:rPr lang="en-US" smtClean="0"/>
              <a:t>5/28/2018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3947F-5B8B-4834-AB1C-EE6995C576FA}" type="slidenum">
              <a:rPr lang="en-US" smtClean="0"/>
              <a:t>‹#›</a:t>
            </a:fld>
            <a:endParaRPr lang="en-US"/>
          </a:p>
        </p:txBody>
      </p:sp>
    </p:spTree>
    <p:extLst>
      <p:ext uri="{BB962C8B-B14F-4D97-AF65-F5344CB8AC3E}">
        <p14:creationId xmlns:p14="http://schemas.microsoft.com/office/powerpoint/2010/main" val="147231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inding-crime-trends.herokuapp.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Trends of Crime in the USA</a:t>
            </a:r>
            <a:endParaRPr lang="en-US" dirty="0"/>
          </a:p>
        </p:txBody>
      </p:sp>
      <p:sp>
        <p:nvSpPr>
          <p:cNvPr id="3" name="Subtitle 2"/>
          <p:cNvSpPr>
            <a:spLocks noGrp="1"/>
          </p:cNvSpPr>
          <p:nvPr>
            <p:ph type="subTitle" idx="1"/>
          </p:nvPr>
        </p:nvSpPr>
        <p:spPr/>
        <p:txBody>
          <a:bodyPr/>
          <a:lstStyle/>
          <a:p>
            <a:r>
              <a:rPr lang="en-US" dirty="0" smtClean="0"/>
              <a:t>By Daniel Jin</a:t>
            </a:r>
            <a:endParaRPr lang="en-US" dirty="0"/>
          </a:p>
        </p:txBody>
      </p:sp>
    </p:spTree>
    <p:extLst>
      <p:ext uri="{BB962C8B-B14F-4D97-AF65-F5344CB8AC3E}">
        <p14:creationId xmlns:p14="http://schemas.microsoft.com/office/powerpoint/2010/main" val="138729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r>
              <a:rPr lang="en-US" dirty="0" smtClean="0"/>
              <a:t>First, insignificant variables are the </a:t>
            </a:r>
            <a:r>
              <a:rPr lang="en-US" dirty="0" err="1" smtClean="0"/>
              <a:t>univariate</a:t>
            </a:r>
            <a:r>
              <a:rPr lang="en-US" dirty="0" smtClean="0"/>
              <a:t> level were dropped</a:t>
            </a:r>
          </a:p>
          <a:p>
            <a:r>
              <a:rPr lang="en-US" dirty="0" smtClean="0"/>
              <a:t>I performed forward selection using a lower AIC as the criteria to select the model</a:t>
            </a:r>
          </a:p>
          <a:p>
            <a:r>
              <a:rPr lang="en-US" dirty="0" smtClean="0"/>
              <a:t>The model ended with State, DEATHS_DIRECT, </a:t>
            </a:r>
            <a:r>
              <a:rPr lang="en-US" dirty="0" err="1" smtClean="0"/>
              <a:t>Gas_Per_Gallon</a:t>
            </a:r>
            <a:r>
              <a:rPr lang="en-US" dirty="0" smtClean="0"/>
              <a:t>, SPI, Population, and Year as the predictors</a:t>
            </a:r>
            <a:endParaRPr lang="en-US" dirty="0"/>
          </a:p>
        </p:txBody>
      </p:sp>
    </p:spTree>
    <p:extLst>
      <p:ext uri="{BB962C8B-B14F-4D97-AF65-F5344CB8AC3E}">
        <p14:creationId xmlns:p14="http://schemas.microsoft.com/office/powerpoint/2010/main" val="357474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Assumptions</a:t>
            </a:r>
            <a:endParaRPr lang="en-US" dirty="0"/>
          </a:p>
        </p:txBody>
      </p:sp>
      <p:sp>
        <p:nvSpPr>
          <p:cNvPr id="3" name="Content Placeholder 2"/>
          <p:cNvSpPr>
            <a:spLocks noGrp="1"/>
          </p:cNvSpPr>
          <p:nvPr>
            <p:ph idx="1"/>
          </p:nvPr>
        </p:nvSpPr>
        <p:spPr/>
        <p:txBody>
          <a:bodyPr/>
          <a:lstStyle/>
          <a:p>
            <a:r>
              <a:rPr lang="en-US" dirty="0" smtClean="0"/>
              <a:t>The negative binomial model assumes the conditional means are not equal to the conditional variances.</a:t>
            </a:r>
          </a:p>
          <a:p>
            <a:pPr lvl="1"/>
            <a:r>
              <a:rPr lang="en-US" dirty="0" smtClean="0"/>
              <a:t>We test this by comparing with the Poisson model, since the dispersion parameter is held constant in it</a:t>
            </a:r>
          </a:p>
          <a:p>
            <a:pPr lvl="1"/>
            <a:r>
              <a:rPr lang="en-US" dirty="0" smtClean="0"/>
              <a:t>Using a log likelihood ratio test, the negative binomial model is strongly favored</a:t>
            </a:r>
            <a:endParaRPr lang="en-US" dirty="0"/>
          </a:p>
        </p:txBody>
      </p:sp>
    </p:spTree>
    <p:extLst>
      <p:ext uri="{BB962C8B-B14F-4D97-AF65-F5344CB8AC3E}">
        <p14:creationId xmlns:p14="http://schemas.microsoft.com/office/powerpoint/2010/main" val="259448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Assumptions</a:t>
            </a:r>
            <a:endParaRPr lang="en-US" dirty="0"/>
          </a:p>
        </p:txBody>
      </p:sp>
      <p:sp>
        <p:nvSpPr>
          <p:cNvPr id="3" name="Content Placeholder 2"/>
          <p:cNvSpPr>
            <a:spLocks noGrp="1"/>
          </p:cNvSpPr>
          <p:nvPr>
            <p:ph idx="1"/>
          </p:nvPr>
        </p:nvSpPr>
        <p:spPr>
          <a:xfrm>
            <a:off x="457200" y="1600201"/>
            <a:ext cx="8153400" cy="1524000"/>
          </a:xfrm>
        </p:spPr>
        <p:txBody>
          <a:bodyPr>
            <a:normAutofit lnSpcReduction="10000"/>
          </a:bodyPr>
          <a:lstStyle/>
          <a:p>
            <a:r>
              <a:rPr lang="en-US" dirty="0" err="1" smtClean="0"/>
              <a:t>Total_Crimes</a:t>
            </a:r>
            <a:r>
              <a:rPr lang="en-US" dirty="0" smtClean="0"/>
              <a:t> should depend linearly on the predictors. Since we have a log link function, a log is casted over the fitted values</a:t>
            </a:r>
            <a:endParaRPr lang="en-US" dirty="0"/>
          </a:p>
        </p:txBody>
      </p:sp>
      <p:pic>
        <p:nvPicPr>
          <p:cNvPr id="4099" name="Picture 3" descr="C:\Users\Skywind\Download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352799"/>
            <a:ext cx="3954869" cy="27694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48200" y="3581400"/>
            <a:ext cx="3908827" cy="923330"/>
          </a:xfrm>
          <a:prstGeom prst="rect">
            <a:avLst/>
          </a:prstGeom>
          <a:noFill/>
        </p:spPr>
        <p:txBody>
          <a:bodyPr wrap="none" rtlCol="0">
            <a:spAutoFit/>
          </a:bodyPr>
          <a:lstStyle/>
          <a:p>
            <a:r>
              <a:rPr lang="en-US" dirty="0" smtClean="0"/>
              <a:t>Since there are no curvature and the</a:t>
            </a:r>
          </a:p>
          <a:p>
            <a:r>
              <a:rPr lang="en-US" dirty="0" smtClean="0"/>
              <a:t>residuals look flat positioned around 0,</a:t>
            </a:r>
          </a:p>
          <a:p>
            <a:r>
              <a:rPr lang="en-US" dirty="0" smtClean="0"/>
              <a:t>This assumption is satisfied.</a:t>
            </a:r>
            <a:endParaRPr lang="en-US" dirty="0"/>
          </a:p>
        </p:txBody>
      </p:sp>
    </p:spTree>
    <p:extLst>
      <p:ext uri="{BB962C8B-B14F-4D97-AF65-F5344CB8AC3E}">
        <p14:creationId xmlns:p14="http://schemas.microsoft.com/office/powerpoint/2010/main" val="89984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Assumptions</a:t>
            </a:r>
            <a:endParaRPr lang="en-US" dirty="0"/>
          </a:p>
        </p:txBody>
      </p:sp>
      <p:sp>
        <p:nvSpPr>
          <p:cNvPr id="3" name="Content Placeholder 2"/>
          <p:cNvSpPr>
            <a:spLocks noGrp="1"/>
          </p:cNvSpPr>
          <p:nvPr>
            <p:ph idx="1"/>
          </p:nvPr>
        </p:nvSpPr>
        <p:spPr>
          <a:xfrm>
            <a:off x="457200" y="1600201"/>
            <a:ext cx="8153400" cy="1524000"/>
          </a:xfrm>
        </p:spPr>
        <p:txBody>
          <a:bodyPr>
            <a:normAutofit/>
          </a:bodyPr>
          <a:lstStyle/>
          <a:p>
            <a:r>
              <a:rPr lang="en-US" dirty="0" smtClean="0"/>
              <a:t>The residuals should not depend on the row number of the data frame</a:t>
            </a:r>
            <a:endParaRPr lang="en-US" dirty="0"/>
          </a:p>
        </p:txBody>
      </p:sp>
      <p:sp>
        <p:nvSpPr>
          <p:cNvPr id="5" name="TextBox 4"/>
          <p:cNvSpPr txBox="1"/>
          <p:nvPr/>
        </p:nvSpPr>
        <p:spPr>
          <a:xfrm>
            <a:off x="4648200" y="3581400"/>
            <a:ext cx="3908827" cy="923330"/>
          </a:xfrm>
          <a:prstGeom prst="rect">
            <a:avLst/>
          </a:prstGeom>
          <a:noFill/>
        </p:spPr>
        <p:txBody>
          <a:bodyPr wrap="none" rtlCol="0">
            <a:spAutoFit/>
          </a:bodyPr>
          <a:lstStyle/>
          <a:p>
            <a:r>
              <a:rPr lang="en-US" dirty="0" smtClean="0"/>
              <a:t>Since there are no curvature and the</a:t>
            </a:r>
          </a:p>
          <a:p>
            <a:r>
              <a:rPr lang="en-US" dirty="0" smtClean="0"/>
              <a:t>residuals look flat positioned around 0,</a:t>
            </a:r>
          </a:p>
          <a:p>
            <a:r>
              <a:rPr lang="en-US" dirty="0" smtClean="0"/>
              <a:t>This assumption is satisfied.</a:t>
            </a:r>
            <a:endParaRPr lang="en-US" dirty="0"/>
          </a:p>
        </p:txBody>
      </p:sp>
      <p:pic>
        <p:nvPicPr>
          <p:cNvPr id="5122" name="Picture 2" descr="C:\Users\Skywind\Downloads\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57600"/>
            <a:ext cx="3886200" cy="272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09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Multicollinearity</a:t>
            </a:r>
            <a:endParaRPr lang="en-US" dirty="0"/>
          </a:p>
        </p:txBody>
      </p:sp>
      <p:sp>
        <p:nvSpPr>
          <p:cNvPr id="3" name="Content Placeholder 2"/>
          <p:cNvSpPr>
            <a:spLocks noGrp="1"/>
          </p:cNvSpPr>
          <p:nvPr>
            <p:ph idx="1"/>
          </p:nvPr>
        </p:nvSpPr>
        <p:spPr/>
        <p:txBody>
          <a:bodyPr>
            <a:normAutofit lnSpcReduction="10000"/>
          </a:bodyPr>
          <a:lstStyle/>
          <a:p>
            <a:r>
              <a:rPr lang="en-US" dirty="0" smtClean="0"/>
              <a:t>Checking the variation inflation factors, Population is concerning. It has a very high VIF value which I suspect is because of correlations with State</a:t>
            </a:r>
          </a:p>
          <a:p>
            <a:r>
              <a:rPr lang="en-US" dirty="0" smtClean="0"/>
              <a:t>After running </a:t>
            </a:r>
            <a:r>
              <a:rPr lang="en-US" dirty="0" err="1" smtClean="0"/>
              <a:t>univariate</a:t>
            </a:r>
            <a:r>
              <a:rPr lang="en-US" dirty="0" smtClean="0"/>
              <a:t> tests with State and Population, I find that State is more useful in predicting the total number of crimes committed. I remove Population from the data frame</a:t>
            </a:r>
            <a:endParaRPr lang="en-US" dirty="0"/>
          </a:p>
        </p:txBody>
      </p:sp>
    </p:spTree>
    <p:extLst>
      <p:ext uri="{BB962C8B-B14F-4D97-AF65-F5344CB8AC3E}">
        <p14:creationId xmlns:p14="http://schemas.microsoft.com/office/powerpoint/2010/main" val="264810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Checks</a:t>
            </a:r>
            <a:endParaRPr lang="en-US" dirty="0"/>
          </a:p>
        </p:txBody>
      </p:sp>
      <p:sp>
        <p:nvSpPr>
          <p:cNvPr id="3" name="Content Placeholder 2"/>
          <p:cNvSpPr>
            <a:spLocks noGrp="1"/>
          </p:cNvSpPr>
          <p:nvPr>
            <p:ph idx="1"/>
          </p:nvPr>
        </p:nvSpPr>
        <p:spPr/>
        <p:txBody>
          <a:bodyPr/>
          <a:lstStyle/>
          <a:p>
            <a:r>
              <a:rPr lang="en-US" dirty="0" smtClean="0"/>
              <a:t>I also find two of the predictors in the model have a fairly high p value (SPI and DEATHS_DIRECT)</a:t>
            </a:r>
          </a:p>
          <a:p>
            <a:r>
              <a:rPr lang="en-US" dirty="0" smtClean="0"/>
              <a:t>I remove them and check to see if the AIC value was reduced</a:t>
            </a:r>
          </a:p>
          <a:p>
            <a:r>
              <a:rPr lang="en-US" dirty="0" smtClean="0"/>
              <a:t>Removing both of them results in lower AIC</a:t>
            </a:r>
          </a:p>
          <a:p>
            <a:r>
              <a:rPr lang="en-US" dirty="0" smtClean="0"/>
              <a:t>The final model only has State, </a:t>
            </a:r>
            <a:r>
              <a:rPr lang="en-US" dirty="0" err="1" smtClean="0"/>
              <a:t>Gas_Per_Gallon</a:t>
            </a:r>
            <a:r>
              <a:rPr lang="en-US" dirty="0" smtClean="0"/>
              <a:t> and Year as predictors</a:t>
            </a:r>
            <a:endParaRPr lang="en-US" dirty="0"/>
          </a:p>
        </p:txBody>
      </p:sp>
    </p:spTree>
    <p:extLst>
      <p:ext uri="{BB962C8B-B14F-4D97-AF65-F5344CB8AC3E}">
        <p14:creationId xmlns:p14="http://schemas.microsoft.com/office/powerpoint/2010/main" val="276317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Our model is not good for predictions</a:t>
            </a:r>
          </a:p>
          <a:p>
            <a:r>
              <a:rPr lang="en-US" dirty="0" smtClean="0"/>
              <a:t>Only forward selection with lower AIC was used as the criteria. There may be a better model with a different selection criteria</a:t>
            </a:r>
            <a:endParaRPr lang="en-US" dirty="0"/>
          </a:p>
        </p:txBody>
      </p:sp>
    </p:spTree>
    <p:extLst>
      <p:ext uri="{BB962C8B-B14F-4D97-AF65-F5344CB8AC3E}">
        <p14:creationId xmlns:p14="http://schemas.microsoft.com/office/powerpoint/2010/main" val="345573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State, </a:t>
            </a:r>
            <a:r>
              <a:rPr lang="en-US" dirty="0" err="1" smtClean="0"/>
              <a:t>Gas_Per_Gallon</a:t>
            </a:r>
            <a:r>
              <a:rPr lang="en-US" dirty="0" smtClean="0"/>
              <a:t>, and Year are the only good predictors</a:t>
            </a:r>
          </a:p>
          <a:p>
            <a:pPr lvl="1"/>
            <a:r>
              <a:rPr lang="en-US" dirty="0" smtClean="0"/>
              <a:t>These don’t tell us anything new</a:t>
            </a:r>
            <a:endParaRPr lang="en-US" dirty="0" smtClean="0"/>
          </a:p>
          <a:p>
            <a:r>
              <a:rPr lang="en-US" dirty="0" smtClean="0"/>
              <a:t>Since these are highly correlated with state, population, year, and </a:t>
            </a:r>
            <a:r>
              <a:rPr lang="en-US" dirty="0" err="1" smtClean="0"/>
              <a:t>gas_per_gallon</a:t>
            </a:r>
            <a:r>
              <a:rPr lang="en-US" dirty="0" smtClean="0"/>
              <a:t>, it is unclear which variables are responsible for the increase in </a:t>
            </a:r>
            <a:r>
              <a:rPr lang="en-US" dirty="0" err="1" smtClean="0"/>
              <a:t>totel</a:t>
            </a:r>
            <a:r>
              <a:rPr lang="en-US" dirty="0" smtClean="0"/>
              <a:t> crimes committed.</a:t>
            </a:r>
          </a:p>
          <a:p>
            <a:r>
              <a:rPr lang="en-US" dirty="0" smtClean="0"/>
              <a:t>More research needs to be done to find more meaningful conclusions</a:t>
            </a:r>
          </a:p>
          <a:p>
            <a:endParaRPr lang="en-US" dirty="0"/>
          </a:p>
        </p:txBody>
      </p:sp>
    </p:spTree>
    <p:extLst>
      <p:ext uri="{BB962C8B-B14F-4D97-AF65-F5344CB8AC3E}">
        <p14:creationId xmlns:p14="http://schemas.microsoft.com/office/powerpoint/2010/main" val="26225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Using current data:</a:t>
            </a:r>
          </a:p>
          <a:p>
            <a:pPr lvl="1"/>
            <a:r>
              <a:rPr lang="en-US" dirty="0" smtClean="0"/>
              <a:t>Try other model selection methods</a:t>
            </a:r>
          </a:p>
          <a:p>
            <a:pPr lvl="1"/>
            <a:r>
              <a:rPr lang="en-US" dirty="0" smtClean="0"/>
              <a:t>Model each crime type as a count in a multivariate model</a:t>
            </a:r>
          </a:p>
          <a:p>
            <a:pPr lvl="1"/>
            <a:r>
              <a:rPr lang="en-US" dirty="0" smtClean="0"/>
              <a:t>Use a proportion of crimes committed relative to population size instead of a count</a:t>
            </a:r>
          </a:p>
          <a:p>
            <a:pPr lvl="1"/>
            <a:r>
              <a:rPr lang="en-US" dirty="0" smtClean="0"/>
              <a:t>Try a multivariate time series model</a:t>
            </a:r>
          </a:p>
          <a:p>
            <a:pPr marL="514350" indent="-457200"/>
            <a:r>
              <a:rPr lang="en-US" dirty="0" smtClean="0"/>
              <a:t>Collect new data to merge with the current data on state and year.</a:t>
            </a:r>
          </a:p>
          <a:p>
            <a:pPr marL="914400" lvl="1" indent="-457200"/>
            <a:r>
              <a:rPr lang="en-US" dirty="0" smtClean="0"/>
              <a:t>May need certain government clearances or other types of clearances to obtain</a:t>
            </a:r>
          </a:p>
        </p:txBody>
      </p:sp>
    </p:spTree>
    <p:extLst>
      <p:ext uri="{BB962C8B-B14F-4D97-AF65-F5344CB8AC3E}">
        <p14:creationId xmlns:p14="http://schemas.microsoft.com/office/powerpoint/2010/main" val="54674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Crime is something that is unpredictable when it happens and once it happens, it is too late. Predicting the exact time or type of crime committed is impossible, but what if we can determine if crime is more likely to happen under certain conditions? </a:t>
            </a:r>
            <a:endParaRPr lang="en-US" dirty="0"/>
          </a:p>
          <a:p>
            <a:r>
              <a:rPr lang="en-US" dirty="0" smtClean="0"/>
              <a:t>If it was found that after major disasters, crime rate increases, law enforcement would know to be on high alert to reduce those crimes.</a:t>
            </a:r>
          </a:p>
          <a:p>
            <a:r>
              <a:rPr lang="en-US" dirty="0" smtClean="0"/>
              <a:t>An interactive visualization application will be created to help with exploratory data analysis and then a statistical model will be built to find what contributes to the number of crimes committed</a:t>
            </a:r>
          </a:p>
          <a:p>
            <a:endParaRPr lang="en-US" dirty="0"/>
          </a:p>
        </p:txBody>
      </p:sp>
    </p:spTree>
    <p:extLst>
      <p:ext uri="{BB962C8B-B14F-4D97-AF65-F5344CB8AC3E}">
        <p14:creationId xmlns:p14="http://schemas.microsoft.com/office/powerpoint/2010/main" val="331050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variety of government data is used. They are all aggregated by year and state</a:t>
            </a:r>
          </a:p>
          <a:p>
            <a:r>
              <a:rPr lang="en-US" dirty="0" smtClean="0"/>
              <a:t>Crime (Counts of various crimes: rape, homicide, theft, </a:t>
            </a:r>
            <a:r>
              <a:rPr lang="en-US" dirty="0" err="1" smtClean="0"/>
              <a:t>etc</a:t>
            </a:r>
            <a:r>
              <a:rPr lang="en-US" dirty="0" smtClean="0"/>
              <a:t>)</a:t>
            </a:r>
          </a:p>
          <a:p>
            <a:r>
              <a:rPr lang="en-US" dirty="0" smtClean="0"/>
              <a:t>Weather (temperature, standard precipitation index, various weather events such as hurricanes)</a:t>
            </a:r>
          </a:p>
          <a:p>
            <a:r>
              <a:rPr lang="en-US" dirty="0" smtClean="0"/>
              <a:t>Population (population, race, sex, and age)</a:t>
            </a:r>
          </a:p>
          <a:p>
            <a:r>
              <a:rPr lang="en-US" dirty="0" smtClean="0"/>
              <a:t>Income</a:t>
            </a:r>
          </a:p>
          <a:p>
            <a:r>
              <a:rPr lang="en-US" dirty="0" smtClean="0"/>
              <a:t>Gas Prices</a:t>
            </a:r>
          </a:p>
          <a:p>
            <a:r>
              <a:rPr lang="en-US" dirty="0" smtClean="0"/>
              <a:t>Health (Mental and physical health)</a:t>
            </a:r>
          </a:p>
          <a:p>
            <a:endParaRPr lang="en-US" dirty="0"/>
          </a:p>
        </p:txBody>
      </p:sp>
    </p:spTree>
    <p:extLst>
      <p:ext uri="{BB962C8B-B14F-4D97-AF65-F5344CB8AC3E}">
        <p14:creationId xmlns:p14="http://schemas.microsoft.com/office/powerpoint/2010/main" val="409168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Cleaning included</a:t>
            </a:r>
          </a:p>
          <a:p>
            <a:pPr lvl="1"/>
            <a:r>
              <a:rPr lang="en-US" dirty="0" smtClean="0"/>
              <a:t>Fixing data types</a:t>
            </a:r>
          </a:p>
          <a:p>
            <a:pPr lvl="1"/>
            <a:r>
              <a:rPr lang="en-US" dirty="0" smtClean="0"/>
              <a:t>Fixed variables so they are only stored in one column</a:t>
            </a:r>
          </a:p>
          <a:p>
            <a:pPr lvl="1"/>
            <a:r>
              <a:rPr lang="en-US" dirty="0" smtClean="0"/>
              <a:t>Split columns with multiple variables stored in them to separate columns</a:t>
            </a:r>
          </a:p>
          <a:p>
            <a:pPr lvl="1"/>
            <a:r>
              <a:rPr lang="en-US" dirty="0" smtClean="0"/>
              <a:t>Fixed values inside a few columns. I.e. converted 10k to 10000.</a:t>
            </a:r>
          </a:p>
          <a:p>
            <a:pPr lvl="1"/>
            <a:r>
              <a:rPr lang="en-US" dirty="0" smtClean="0"/>
              <a:t>Computed dollars per gallon for Gas data. Original was in dollars per million </a:t>
            </a:r>
            <a:r>
              <a:rPr lang="en-US" dirty="0" err="1" smtClean="0"/>
              <a:t>british</a:t>
            </a:r>
            <a:r>
              <a:rPr lang="en-US" dirty="0" smtClean="0"/>
              <a:t> thermal units</a:t>
            </a:r>
          </a:p>
          <a:p>
            <a:pPr lvl="1"/>
            <a:r>
              <a:rPr lang="en-US" dirty="0" smtClean="0"/>
              <a:t>Removed/replaced invalid values.</a:t>
            </a:r>
          </a:p>
          <a:p>
            <a:pPr lvl="1"/>
            <a:r>
              <a:rPr lang="en-US" dirty="0" smtClean="0"/>
              <a:t>Joined all the data by year and state</a:t>
            </a:r>
            <a:endParaRPr lang="en-US" dirty="0"/>
          </a:p>
        </p:txBody>
      </p:sp>
    </p:spTree>
    <p:extLst>
      <p:ext uri="{BB962C8B-B14F-4D97-AF65-F5344CB8AC3E}">
        <p14:creationId xmlns:p14="http://schemas.microsoft.com/office/powerpoint/2010/main" val="43597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Visualization Application using Dash</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application can be found at: </a:t>
            </a:r>
            <a:r>
              <a:rPr lang="en-US" dirty="0" smtClean="0">
                <a:hlinkClick r:id="rId2"/>
              </a:rPr>
              <a:t>https://finding-crime-trends.herokuapp.com/</a:t>
            </a:r>
            <a:endParaRPr lang="en-US" dirty="0" smtClean="0"/>
          </a:p>
          <a:p>
            <a:r>
              <a:rPr lang="en-US" dirty="0" smtClean="0"/>
              <a:t>Features:</a:t>
            </a:r>
          </a:p>
          <a:p>
            <a:pPr lvl="1"/>
            <a:r>
              <a:rPr lang="en-US" dirty="0" smtClean="0"/>
              <a:t>Each crime can be removed or added to total crimes</a:t>
            </a:r>
          </a:p>
          <a:p>
            <a:pPr lvl="1"/>
            <a:r>
              <a:rPr lang="en-US" dirty="0" smtClean="0"/>
              <a:t>Select variables to plot time series or against total crimes committed. Includes two for easy comparison for against each other</a:t>
            </a:r>
          </a:p>
          <a:p>
            <a:pPr lvl="1"/>
            <a:r>
              <a:rPr lang="en-US" dirty="0" smtClean="0"/>
              <a:t>Select states to include</a:t>
            </a:r>
          </a:p>
          <a:p>
            <a:pPr lvl="1"/>
            <a:r>
              <a:rPr lang="en-US" dirty="0" smtClean="0"/>
              <a:t>Select year range to include</a:t>
            </a:r>
          </a:p>
          <a:p>
            <a:pPr lvl="1"/>
            <a:r>
              <a:rPr lang="en-US" dirty="0" smtClean="0"/>
              <a:t>Overall time series is displayed to see total crimes committed over time</a:t>
            </a:r>
          </a:p>
          <a:p>
            <a:pPr lvl="1"/>
            <a:r>
              <a:rPr lang="en-US" dirty="0" smtClean="0"/>
              <a:t>Table filter at the bottom to further filter variables in other ways</a:t>
            </a:r>
          </a:p>
          <a:p>
            <a:pPr lvl="1"/>
            <a:r>
              <a:rPr lang="en-US" dirty="0" smtClean="0"/>
              <a:t>Average or Sum option provided for the time series to change data interpretation</a:t>
            </a:r>
          </a:p>
          <a:p>
            <a:endParaRPr lang="en-US" dirty="0"/>
          </a:p>
        </p:txBody>
      </p:sp>
    </p:spTree>
    <p:extLst>
      <p:ext uri="{BB962C8B-B14F-4D97-AF65-F5344CB8AC3E}">
        <p14:creationId xmlns:p14="http://schemas.microsoft.com/office/powerpoint/2010/main" val="322523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Usage</a:t>
            </a:r>
            <a:endParaRPr lang="en-US" dirty="0"/>
          </a:p>
        </p:txBody>
      </p:sp>
      <p:sp>
        <p:nvSpPr>
          <p:cNvPr id="3" name="Content Placeholder 2"/>
          <p:cNvSpPr>
            <a:spLocks noGrp="1"/>
          </p:cNvSpPr>
          <p:nvPr>
            <p:ph idx="1"/>
          </p:nvPr>
        </p:nvSpPr>
        <p:spPr>
          <a:xfrm>
            <a:off x="990600" y="5257800"/>
            <a:ext cx="6922984" cy="914400"/>
          </a:xfrm>
        </p:spPr>
        <p:txBody>
          <a:bodyPr>
            <a:normAutofit fontScale="70000" lnSpcReduction="20000"/>
          </a:bodyPr>
          <a:lstStyle/>
          <a:p>
            <a:r>
              <a:rPr lang="en-US" dirty="0" smtClean="0"/>
              <a:t>The average number of crimes committed from 1995 to 2016 decreases despite the overall average population of the USA increasing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084" y="1066800"/>
            <a:ext cx="66675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734" y="3048000"/>
            <a:ext cx="66675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1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Usage</a:t>
            </a:r>
            <a:endParaRPr lang="en-US" dirty="0"/>
          </a:p>
        </p:txBody>
      </p:sp>
      <p:sp>
        <p:nvSpPr>
          <p:cNvPr id="3" name="Content Placeholder 2"/>
          <p:cNvSpPr>
            <a:spLocks noGrp="1"/>
          </p:cNvSpPr>
          <p:nvPr>
            <p:ph idx="1"/>
          </p:nvPr>
        </p:nvSpPr>
        <p:spPr>
          <a:xfrm>
            <a:off x="457200" y="5562600"/>
            <a:ext cx="8229600" cy="563563"/>
          </a:xfrm>
        </p:spPr>
        <p:txBody>
          <a:bodyPr>
            <a:normAutofit fontScale="55000" lnSpcReduction="20000"/>
          </a:bodyPr>
          <a:lstStyle/>
          <a:p>
            <a:r>
              <a:rPr lang="en-US" dirty="0" smtClean="0"/>
              <a:t>It appears that higher population results in higher crime count (all states and years included)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447800"/>
            <a:ext cx="66675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13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Usage</a:t>
            </a:r>
            <a:endParaRPr lang="en-US" dirty="0"/>
          </a:p>
        </p:txBody>
      </p:sp>
      <p:sp>
        <p:nvSpPr>
          <p:cNvPr id="3" name="Content Placeholder 2"/>
          <p:cNvSpPr>
            <a:spLocks noGrp="1"/>
          </p:cNvSpPr>
          <p:nvPr>
            <p:ph idx="1"/>
          </p:nvPr>
        </p:nvSpPr>
        <p:spPr>
          <a:xfrm>
            <a:off x="533400" y="4800600"/>
            <a:ext cx="8229600" cy="1295400"/>
          </a:xfrm>
        </p:spPr>
        <p:txBody>
          <a:bodyPr>
            <a:normAutofit fontScale="47500" lnSpcReduction="20000"/>
          </a:bodyPr>
          <a:lstStyle/>
          <a:p>
            <a:r>
              <a:rPr lang="en-US" dirty="0" smtClean="0"/>
              <a:t>The effects of the last plot were due to Simpson’s paradox. Looking at the states individually show a different story. There is a negative correlation between population and total crimes committed. Other factors such as population density, differing state laws, methods of recording crime count, time, </a:t>
            </a:r>
            <a:r>
              <a:rPr lang="en-US" dirty="0" err="1" smtClean="0"/>
              <a:t>etc</a:t>
            </a:r>
            <a:r>
              <a:rPr lang="en-US" dirty="0" smtClean="0"/>
              <a:t> could potentially be confounding the relationship. Since population has a gradual increase over the years, law enforcement may have improved over time to prevent times.</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8250" y="1524000"/>
            <a:ext cx="22669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447800"/>
            <a:ext cx="24003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1485900"/>
            <a:ext cx="22669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8250" y="2971800"/>
            <a:ext cx="22669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7600" y="2971800"/>
            <a:ext cx="22669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87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Modeling</a:t>
            </a:r>
            <a:endParaRPr lang="en-US" dirty="0"/>
          </a:p>
        </p:txBody>
      </p:sp>
      <p:sp>
        <p:nvSpPr>
          <p:cNvPr id="3" name="Content Placeholder 2"/>
          <p:cNvSpPr>
            <a:spLocks noGrp="1"/>
          </p:cNvSpPr>
          <p:nvPr>
            <p:ph idx="1"/>
          </p:nvPr>
        </p:nvSpPr>
        <p:spPr/>
        <p:txBody>
          <a:bodyPr>
            <a:normAutofit lnSpcReduction="10000"/>
          </a:bodyPr>
          <a:lstStyle/>
          <a:p>
            <a:r>
              <a:rPr lang="en-US" dirty="0" smtClean="0"/>
              <a:t>A negative binomial model is chosen because we have count data. It is theoretically chosen over Poisson because we can’t have negative count</a:t>
            </a:r>
          </a:p>
          <a:p>
            <a:r>
              <a:rPr lang="en-US" dirty="0" smtClean="0"/>
              <a:t>I perform regression with a general linear model with a log link function</a:t>
            </a:r>
          </a:p>
          <a:p>
            <a:r>
              <a:rPr lang="en-US" dirty="0"/>
              <a:t>log μ = β0 + β1x1 + β2x2 + … where μ is the expected count of the </a:t>
            </a:r>
            <a:r>
              <a:rPr lang="en-US" dirty="0" smtClean="0"/>
              <a:t>response. Total number of crimes committed in this case</a:t>
            </a:r>
            <a:endParaRPr lang="en-US" dirty="0"/>
          </a:p>
        </p:txBody>
      </p:sp>
    </p:spTree>
    <p:extLst>
      <p:ext uri="{BB962C8B-B14F-4D97-AF65-F5344CB8AC3E}">
        <p14:creationId xmlns:p14="http://schemas.microsoft.com/office/powerpoint/2010/main" val="746724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990</Words>
  <Application>Microsoft Office PowerPoint</Application>
  <PresentationFormat>On-screen Show (4:3)</PresentationFormat>
  <Paragraphs>85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Trends of Crime in the USA</vt:lpstr>
      <vt:lpstr>Introduction</vt:lpstr>
      <vt:lpstr>Datasets</vt:lpstr>
      <vt:lpstr>Data Cleaning</vt:lpstr>
      <vt:lpstr>Visualization Application using Dash</vt:lpstr>
      <vt:lpstr>Example Usage</vt:lpstr>
      <vt:lpstr>Example Usage</vt:lpstr>
      <vt:lpstr>Example Usage</vt:lpstr>
      <vt:lpstr>Statistical Modeling</vt:lpstr>
      <vt:lpstr>Model Selection</vt:lpstr>
      <vt:lpstr>Checking Assumptions</vt:lpstr>
      <vt:lpstr>Checking Assumptions</vt:lpstr>
      <vt:lpstr>Checking Assumptions</vt:lpstr>
      <vt:lpstr>Multicollinearity</vt:lpstr>
      <vt:lpstr>Final Checks</vt:lpstr>
      <vt:lpstr>Limitations</vt:lpstr>
      <vt:lpstr>Conclusion</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Skywind</dc:creator>
  <cp:lastModifiedBy>Skywind</cp:lastModifiedBy>
  <cp:revision>9</cp:revision>
  <dcterms:created xsi:type="dcterms:W3CDTF">2018-05-28T11:59:47Z</dcterms:created>
  <dcterms:modified xsi:type="dcterms:W3CDTF">2018-05-28T14:43:59Z</dcterms:modified>
</cp:coreProperties>
</file>