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327"/>
  </p:normalViewPr>
  <p:slideViewPr>
    <p:cSldViewPr snapToGrid="0" snapToObjects="1">
      <p:cViewPr varScale="1">
        <p:scale>
          <a:sx n="121" d="100"/>
          <a:sy n="121"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EBA13-36FD-A745-8C6F-7D3B8416C385}"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44309-BAA9-E44D-B3EC-92C251C381A2}" type="slidenum">
              <a:rPr lang="en-US" smtClean="0"/>
              <a:t>‹#›</a:t>
            </a:fld>
            <a:endParaRPr lang="en-US"/>
          </a:p>
        </p:txBody>
      </p:sp>
    </p:spTree>
    <p:extLst>
      <p:ext uri="{BB962C8B-B14F-4D97-AF65-F5344CB8AC3E}">
        <p14:creationId xmlns:p14="http://schemas.microsoft.com/office/powerpoint/2010/main" val="420575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E44309-BAA9-E44D-B3EC-92C251C381A2}" type="slidenum">
              <a:rPr lang="en-US" smtClean="0"/>
              <a:t>9</a:t>
            </a:fld>
            <a:endParaRPr lang="en-US"/>
          </a:p>
        </p:txBody>
      </p:sp>
    </p:spTree>
    <p:extLst>
      <p:ext uri="{BB962C8B-B14F-4D97-AF65-F5344CB8AC3E}">
        <p14:creationId xmlns:p14="http://schemas.microsoft.com/office/powerpoint/2010/main" val="1302082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4/27/22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in-api.cryptocomp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0375-3FB5-47C1-B376-64D31462A7D3}"/>
              </a:ext>
            </a:extLst>
          </p:cNvPr>
          <p:cNvSpPr>
            <a:spLocks noGrp="1"/>
          </p:cNvSpPr>
          <p:nvPr>
            <p:ph type="ctrTitle"/>
          </p:nvPr>
        </p:nvSpPr>
        <p:spPr/>
        <p:txBody>
          <a:bodyPr/>
          <a:lstStyle/>
          <a:p>
            <a:r>
              <a:rPr lang="en-US" b="1" dirty="0"/>
              <a:t>BTC and ETH Data analytics</a:t>
            </a:r>
          </a:p>
        </p:txBody>
      </p:sp>
      <p:sp>
        <p:nvSpPr>
          <p:cNvPr id="3" name="Subtitle 2">
            <a:extLst>
              <a:ext uri="{FF2B5EF4-FFF2-40B4-BE49-F238E27FC236}">
                <a16:creationId xmlns:a16="http://schemas.microsoft.com/office/drawing/2014/main" id="{CA7F5942-31A7-584B-F8C5-4A10A7972900}"/>
              </a:ext>
            </a:extLst>
          </p:cNvPr>
          <p:cNvSpPr>
            <a:spLocks noGrp="1"/>
          </p:cNvSpPr>
          <p:nvPr>
            <p:ph type="subTitle" idx="1"/>
          </p:nvPr>
        </p:nvSpPr>
        <p:spPr/>
        <p:txBody>
          <a:bodyPr/>
          <a:lstStyle/>
          <a:p>
            <a:r>
              <a:rPr lang="en-US" b="1" dirty="0" err="1"/>
              <a:t>Skylan</a:t>
            </a:r>
            <a:r>
              <a:rPr lang="en-US" b="1" dirty="0"/>
              <a:t> </a:t>
            </a:r>
            <a:r>
              <a:rPr lang="en-US" b="1" dirty="0" err="1"/>
              <a:t>Recana</a:t>
            </a:r>
            <a:r>
              <a:rPr lang="en-US" b="1" dirty="0"/>
              <a:t>, </a:t>
            </a:r>
            <a:r>
              <a:rPr lang="en-US" b="1" dirty="0" err="1"/>
              <a:t>Vinuthna</a:t>
            </a:r>
            <a:r>
              <a:rPr lang="en-US" b="1" dirty="0"/>
              <a:t> </a:t>
            </a:r>
            <a:r>
              <a:rPr lang="en-US" b="1" dirty="0" err="1"/>
              <a:t>Akurati</a:t>
            </a:r>
            <a:endParaRPr lang="en-US" b="1" dirty="0"/>
          </a:p>
        </p:txBody>
      </p:sp>
    </p:spTree>
    <p:extLst>
      <p:ext uri="{BB962C8B-B14F-4D97-AF65-F5344CB8AC3E}">
        <p14:creationId xmlns:p14="http://schemas.microsoft.com/office/powerpoint/2010/main" val="95600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a:xfrm>
            <a:off x="1141411" y="520843"/>
            <a:ext cx="9905998" cy="1478570"/>
          </a:xfrm>
        </p:spPr>
        <p:txBody>
          <a:bodyPr/>
          <a:lstStyle/>
          <a:p>
            <a:pPr algn="ctr"/>
            <a:r>
              <a:rPr lang="en-US" b="1" dirty="0"/>
              <a:t>Make LTSM Model using the Split Dataset</a:t>
            </a:r>
          </a:p>
        </p:txBody>
      </p:sp>
      <p:pic>
        <p:nvPicPr>
          <p:cNvPr id="5" name="Content Placeholder 4" descr="Graphical user interface, text&#10;&#10;Description automatically generated">
            <a:extLst>
              <a:ext uri="{FF2B5EF4-FFF2-40B4-BE49-F238E27FC236}">
                <a16:creationId xmlns:a16="http://schemas.microsoft.com/office/drawing/2014/main" id="{7C90A5EC-CC23-592E-D637-2A1A12568169}"/>
              </a:ext>
            </a:extLst>
          </p:cNvPr>
          <p:cNvPicPr>
            <a:picLocks noGrp="1" noChangeAspect="1"/>
          </p:cNvPicPr>
          <p:nvPr>
            <p:ph idx="1"/>
          </p:nvPr>
        </p:nvPicPr>
        <p:blipFill>
          <a:blip r:embed="rId2"/>
          <a:stretch>
            <a:fillRect/>
          </a:stretch>
        </p:blipFill>
        <p:spPr>
          <a:xfrm>
            <a:off x="1141409" y="1789206"/>
            <a:ext cx="9906000" cy="2212137"/>
          </a:xfrm>
        </p:spPr>
      </p:pic>
      <p:pic>
        <p:nvPicPr>
          <p:cNvPr id="7" name="Picture 6" descr="Graphical user interface, text, application&#10;&#10;Description automatically generated">
            <a:extLst>
              <a:ext uri="{FF2B5EF4-FFF2-40B4-BE49-F238E27FC236}">
                <a16:creationId xmlns:a16="http://schemas.microsoft.com/office/drawing/2014/main" id="{A81F5A12-A35B-6F87-68F1-896B9DAAB457}"/>
              </a:ext>
            </a:extLst>
          </p:cNvPr>
          <p:cNvPicPr>
            <a:picLocks noChangeAspect="1"/>
          </p:cNvPicPr>
          <p:nvPr/>
        </p:nvPicPr>
        <p:blipFill rotWithShape="1">
          <a:blip r:embed="rId3"/>
          <a:srcRect r="4295"/>
          <a:stretch/>
        </p:blipFill>
        <p:spPr>
          <a:xfrm>
            <a:off x="1141409" y="4114006"/>
            <a:ext cx="9906000" cy="2311400"/>
          </a:xfrm>
          <a:prstGeom prst="rect">
            <a:avLst/>
          </a:prstGeom>
        </p:spPr>
      </p:pic>
    </p:spTree>
    <p:extLst>
      <p:ext uri="{BB962C8B-B14F-4D97-AF65-F5344CB8AC3E}">
        <p14:creationId xmlns:p14="http://schemas.microsoft.com/office/powerpoint/2010/main" val="151272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B34B-F447-8B11-B63C-8F7BC6D71E0B}"/>
              </a:ext>
            </a:extLst>
          </p:cNvPr>
          <p:cNvSpPr>
            <a:spLocks noGrp="1"/>
          </p:cNvSpPr>
          <p:nvPr>
            <p:ph type="title"/>
          </p:nvPr>
        </p:nvSpPr>
        <p:spPr/>
        <p:txBody>
          <a:bodyPr/>
          <a:lstStyle/>
          <a:p>
            <a:pPr algn="ctr"/>
            <a:r>
              <a:rPr lang="en-US" b="1" dirty="0"/>
              <a:t>Prediction vs Actual Data Plot</a:t>
            </a:r>
          </a:p>
        </p:txBody>
      </p:sp>
      <p:sp>
        <p:nvSpPr>
          <p:cNvPr id="3" name="Text Placeholder 2">
            <a:extLst>
              <a:ext uri="{FF2B5EF4-FFF2-40B4-BE49-F238E27FC236}">
                <a16:creationId xmlns:a16="http://schemas.microsoft.com/office/drawing/2014/main" id="{AD140046-053B-6DD1-F18C-9D764D2F5D8F}"/>
              </a:ext>
            </a:extLst>
          </p:cNvPr>
          <p:cNvSpPr>
            <a:spLocks noGrp="1"/>
          </p:cNvSpPr>
          <p:nvPr>
            <p:ph type="body" idx="1"/>
          </p:nvPr>
        </p:nvSpPr>
        <p:spPr>
          <a:xfrm>
            <a:off x="292635" y="1881698"/>
            <a:ext cx="4649783" cy="823912"/>
          </a:xfrm>
        </p:spPr>
        <p:txBody>
          <a:bodyPr/>
          <a:lstStyle/>
          <a:p>
            <a:r>
              <a:rPr lang="en-US" b="1" dirty="0"/>
              <a:t>Bitcoin (BTC)</a:t>
            </a:r>
          </a:p>
        </p:txBody>
      </p:sp>
      <p:pic>
        <p:nvPicPr>
          <p:cNvPr id="8" name="Content Placeholder 7">
            <a:extLst>
              <a:ext uri="{FF2B5EF4-FFF2-40B4-BE49-F238E27FC236}">
                <a16:creationId xmlns:a16="http://schemas.microsoft.com/office/drawing/2014/main" id="{E062B85A-CF9E-6298-BBC4-65602BE8E760}"/>
              </a:ext>
            </a:extLst>
          </p:cNvPr>
          <p:cNvPicPr>
            <a:picLocks noGrp="1" noChangeAspect="1"/>
          </p:cNvPicPr>
          <p:nvPr>
            <p:ph sz="half" idx="2"/>
          </p:nvPr>
        </p:nvPicPr>
        <p:blipFill>
          <a:blip r:embed="rId2"/>
          <a:stretch>
            <a:fillRect/>
          </a:stretch>
        </p:blipFill>
        <p:spPr>
          <a:xfrm>
            <a:off x="292635" y="2714576"/>
            <a:ext cx="5727166" cy="3007640"/>
          </a:xfrm>
        </p:spPr>
      </p:pic>
      <p:sp>
        <p:nvSpPr>
          <p:cNvPr id="5" name="Text Placeholder 4">
            <a:extLst>
              <a:ext uri="{FF2B5EF4-FFF2-40B4-BE49-F238E27FC236}">
                <a16:creationId xmlns:a16="http://schemas.microsoft.com/office/drawing/2014/main" id="{3C500BA4-ED1D-3DF9-8BD5-2ED1EDFF514E}"/>
              </a:ext>
            </a:extLst>
          </p:cNvPr>
          <p:cNvSpPr>
            <a:spLocks noGrp="1"/>
          </p:cNvSpPr>
          <p:nvPr>
            <p:ph type="body" sz="quarter" idx="3"/>
          </p:nvPr>
        </p:nvSpPr>
        <p:spPr>
          <a:xfrm>
            <a:off x="6172200" y="1880808"/>
            <a:ext cx="4646602" cy="823912"/>
          </a:xfrm>
        </p:spPr>
        <p:txBody>
          <a:bodyPr/>
          <a:lstStyle/>
          <a:p>
            <a:r>
              <a:rPr lang="en-US" b="1" dirty="0"/>
              <a:t>Ethereum (ETH)</a:t>
            </a:r>
          </a:p>
        </p:txBody>
      </p:sp>
      <p:pic>
        <p:nvPicPr>
          <p:cNvPr id="10" name="Content Placeholder 9">
            <a:extLst>
              <a:ext uri="{FF2B5EF4-FFF2-40B4-BE49-F238E27FC236}">
                <a16:creationId xmlns:a16="http://schemas.microsoft.com/office/drawing/2014/main" id="{24693A7C-72B1-1694-E168-9E81A03B3122}"/>
              </a:ext>
            </a:extLst>
          </p:cNvPr>
          <p:cNvPicPr>
            <a:picLocks noGrp="1" noChangeAspect="1"/>
          </p:cNvPicPr>
          <p:nvPr>
            <p:ph sz="quarter" idx="4"/>
          </p:nvPr>
        </p:nvPicPr>
        <p:blipFill>
          <a:blip r:embed="rId3"/>
          <a:stretch>
            <a:fillRect/>
          </a:stretch>
        </p:blipFill>
        <p:spPr>
          <a:xfrm>
            <a:off x="6172200" y="2705610"/>
            <a:ext cx="5677168" cy="3025937"/>
          </a:xfrm>
        </p:spPr>
      </p:pic>
    </p:spTree>
    <p:extLst>
      <p:ext uri="{BB962C8B-B14F-4D97-AF65-F5344CB8AC3E}">
        <p14:creationId xmlns:p14="http://schemas.microsoft.com/office/powerpoint/2010/main" val="22780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r>
              <a:rPr lang="en-US" b="1" dirty="0"/>
              <a:t>Findings</a:t>
            </a:r>
          </a:p>
        </p:txBody>
      </p:sp>
      <p:sp>
        <p:nvSpPr>
          <p:cNvPr id="3" name="Content Placeholder 2">
            <a:extLst>
              <a:ext uri="{FF2B5EF4-FFF2-40B4-BE49-F238E27FC236}">
                <a16:creationId xmlns:a16="http://schemas.microsoft.com/office/drawing/2014/main" id="{F72D142E-5910-F629-00AF-EF41B5221D1A}"/>
              </a:ext>
            </a:extLst>
          </p:cNvPr>
          <p:cNvSpPr>
            <a:spLocks noGrp="1"/>
          </p:cNvSpPr>
          <p:nvPr>
            <p:ph idx="1"/>
          </p:nvPr>
        </p:nvSpPr>
        <p:spPr>
          <a:xfrm>
            <a:off x="1141413" y="2097088"/>
            <a:ext cx="9905999" cy="3541714"/>
          </a:xfrm>
        </p:spPr>
        <p:txBody>
          <a:bodyPr>
            <a:normAutofit/>
          </a:bodyPr>
          <a:lstStyle/>
          <a:p>
            <a:pPr marL="0" indent="0">
              <a:buNone/>
            </a:pPr>
            <a:r>
              <a:rPr lang="en-US" dirty="0"/>
              <a:t>We found that the model that we've created was accurate, at least to say that the prediction of the model is close enough to the actual data. Bitcoin's price has its highest peak on the first week of April 2022 while Ethereum's price has its highest peak on the last week of March 2022. Since the model is close enough to the actual data, we can reuse this model to determine what the future of cryptocurrency would look like to determine whether it is good to buy stock at that given timeframe.</a:t>
            </a:r>
          </a:p>
        </p:txBody>
      </p:sp>
    </p:spTree>
    <p:extLst>
      <p:ext uri="{BB962C8B-B14F-4D97-AF65-F5344CB8AC3E}">
        <p14:creationId xmlns:p14="http://schemas.microsoft.com/office/powerpoint/2010/main" val="187245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A390-0908-BFA4-215E-B5CE250C9585}"/>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E73C2784-1475-1074-1B3F-38B8F3641E64}"/>
              </a:ext>
            </a:extLst>
          </p:cNvPr>
          <p:cNvSpPr>
            <a:spLocks noGrp="1"/>
          </p:cNvSpPr>
          <p:nvPr>
            <p:ph idx="1"/>
          </p:nvPr>
        </p:nvSpPr>
        <p:spPr/>
        <p:txBody>
          <a:bodyPr/>
          <a:lstStyle/>
          <a:p>
            <a:pPr marL="0" indent="0">
              <a:buNone/>
            </a:pPr>
            <a:r>
              <a:rPr lang="en-US" dirty="0"/>
              <a:t>Based on the data plots above, we could assume that both Ethereum and Bitcoin could rise in future, at least for the next few months. According to the plots, we have concluded that the Bitcoin has more loss than Ethereum by price. As data scientists and based on the findings that we discovered, we would suggest that the stock buyer should spend on Ethereum rather than Bitcoin as a beginner.</a:t>
            </a:r>
          </a:p>
        </p:txBody>
      </p:sp>
    </p:spTree>
    <p:extLst>
      <p:ext uri="{BB962C8B-B14F-4D97-AF65-F5344CB8AC3E}">
        <p14:creationId xmlns:p14="http://schemas.microsoft.com/office/powerpoint/2010/main" val="99070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3969-03E4-4006-2039-1492BA467AD2}"/>
              </a:ext>
            </a:extLst>
          </p:cNvPr>
          <p:cNvSpPr>
            <a:spLocks noGrp="1"/>
          </p:cNvSpPr>
          <p:nvPr>
            <p:ph type="title"/>
          </p:nvPr>
        </p:nvSpPr>
        <p:spPr/>
        <p:txBody>
          <a:bodyPr/>
          <a:lstStyle/>
          <a:p>
            <a:r>
              <a:rPr lang="en-US" b="1" dirty="0"/>
              <a:t>Business Case Scenario</a:t>
            </a:r>
          </a:p>
        </p:txBody>
      </p:sp>
      <p:sp>
        <p:nvSpPr>
          <p:cNvPr id="3" name="Content Placeholder 2">
            <a:extLst>
              <a:ext uri="{FF2B5EF4-FFF2-40B4-BE49-F238E27FC236}">
                <a16:creationId xmlns:a16="http://schemas.microsoft.com/office/drawing/2014/main" id="{4DAEF9FF-26C3-5D9D-E7DF-4EDF20128372}"/>
              </a:ext>
            </a:extLst>
          </p:cNvPr>
          <p:cNvSpPr>
            <a:spLocks noGrp="1"/>
          </p:cNvSpPr>
          <p:nvPr>
            <p:ph idx="1"/>
          </p:nvPr>
        </p:nvSpPr>
        <p:spPr/>
        <p:txBody>
          <a:bodyPr>
            <a:normAutofit fontScale="85000" lnSpcReduction="10000"/>
          </a:bodyPr>
          <a:lstStyle/>
          <a:p>
            <a:pPr marL="0" indent="0">
              <a:buNone/>
            </a:pPr>
            <a:r>
              <a:rPr lang="en-US" dirty="0"/>
              <a:t>A buyer is a beginner in cryptocurrency. He has the understanding how cryptocurrency works, however since there are cryptocurrency variations available, he does not know which cryptocurrency to buy. Since he wanted to be on trend, he picked Bitcoin and Ethereum as his two of his best choices and also two of the popular cryptocurrency available out there.</a:t>
            </a:r>
          </a:p>
          <a:p>
            <a:pPr marL="0" indent="0">
              <a:buNone/>
            </a:pPr>
            <a:endParaRPr lang="en-US" dirty="0"/>
          </a:p>
          <a:p>
            <a:pPr marL="0" indent="0">
              <a:buNone/>
            </a:pPr>
            <a:r>
              <a:rPr lang="en-US" dirty="0"/>
              <a:t>As data scientists, it is our duty to help him guide with his current issue: which cryptocurrency to buy that is optimal for him as a beginner. We will create a model that determines whether Bitcoin or Ethereum is the best for his situation in the long run to help him get started with his cryptocurrency journey.</a:t>
            </a:r>
          </a:p>
        </p:txBody>
      </p:sp>
    </p:spTree>
    <p:extLst>
      <p:ext uri="{BB962C8B-B14F-4D97-AF65-F5344CB8AC3E}">
        <p14:creationId xmlns:p14="http://schemas.microsoft.com/office/powerpoint/2010/main" val="119442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F72D142E-5910-F629-00AF-EF41B5221D1A}"/>
              </a:ext>
            </a:extLst>
          </p:cNvPr>
          <p:cNvSpPr>
            <a:spLocks noGrp="1"/>
          </p:cNvSpPr>
          <p:nvPr>
            <p:ph idx="1"/>
          </p:nvPr>
        </p:nvSpPr>
        <p:spPr/>
        <p:txBody>
          <a:bodyPr/>
          <a:lstStyle/>
          <a:p>
            <a:pPr marL="0" indent="0">
              <a:buNone/>
            </a:pPr>
            <a:r>
              <a:rPr lang="en-US" dirty="0"/>
              <a:t>Our source of data will be coming from an API called </a:t>
            </a:r>
            <a:r>
              <a:rPr lang="en-US" dirty="0" err="1"/>
              <a:t>Cryptocompare</a:t>
            </a:r>
            <a:r>
              <a:rPr lang="en-US" dirty="0"/>
              <a:t> API: </a:t>
            </a:r>
            <a:r>
              <a:rPr lang="en-US" dirty="0">
                <a:hlinkClick r:id="rId2"/>
              </a:rPr>
              <a:t>https://min-api.cryptocompare.com</a:t>
            </a:r>
            <a:r>
              <a:rPr lang="en-US" dirty="0"/>
              <a:t>.</a:t>
            </a:r>
          </a:p>
          <a:p>
            <a:pPr marL="0" indent="0">
              <a:buNone/>
            </a:pPr>
            <a:endParaRPr lang="en-US" dirty="0"/>
          </a:p>
          <a:p>
            <a:pPr marL="0" indent="0">
              <a:buNone/>
            </a:pPr>
            <a:r>
              <a:rPr lang="en-US" dirty="0"/>
              <a:t>Through this API and Web Scraping we can access the Bitcoin and Ethereum data needed for the model. </a:t>
            </a:r>
          </a:p>
        </p:txBody>
      </p:sp>
    </p:spTree>
    <p:extLst>
      <p:ext uri="{BB962C8B-B14F-4D97-AF65-F5344CB8AC3E}">
        <p14:creationId xmlns:p14="http://schemas.microsoft.com/office/powerpoint/2010/main" val="312213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r>
              <a:rPr lang="en-US" b="1" dirty="0"/>
              <a:t>Modules</a:t>
            </a:r>
          </a:p>
        </p:txBody>
      </p:sp>
      <p:sp>
        <p:nvSpPr>
          <p:cNvPr id="3" name="Content Placeholder 2">
            <a:extLst>
              <a:ext uri="{FF2B5EF4-FFF2-40B4-BE49-F238E27FC236}">
                <a16:creationId xmlns:a16="http://schemas.microsoft.com/office/drawing/2014/main" id="{F72D142E-5910-F629-00AF-EF41B5221D1A}"/>
              </a:ext>
            </a:extLst>
          </p:cNvPr>
          <p:cNvSpPr>
            <a:spLocks noGrp="1"/>
          </p:cNvSpPr>
          <p:nvPr>
            <p:ph idx="1"/>
          </p:nvPr>
        </p:nvSpPr>
        <p:spPr/>
        <p:txBody>
          <a:bodyPr>
            <a:normAutofit fontScale="62500" lnSpcReduction="20000"/>
          </a:bodyPr>
          <a:lstStyle/>
          <a:p>
            <a:pPr marL="0" indent="0">
              <a:spcBef>
                <a:spcPts val="0"/>
              </a:spcBef>
              <a:buNone/>
            </a:pPr>
            <a:r>
              <a:rPr lang="en-US" b="1" dirty="0"/>
              <a:t>JSON (JavaScript Object Notation)</a:t>
            </a:r>
          </a:p>
          <a:p>
            <a:pPr>
              <a:spcBef>
                <a:spcPts val="0"/>
              </a:spcBef>
            </a:pPr>
            <a:r>
              <a:rPr lang="en-US" dirty="0"/>
              <a:t>Lightweight data storage and transport format that is frequently used when data is transmitted from a server to a web page; JSON is "self-descriptive”</a:t>
            </a:r>
          </a:p>
          <a:p>
            <a:pPr>
              <a:spcBef>
                <a:spcPts val="0"/>
              </a:spcBef>
            </a:pPr>
            <a:endParaRPr lang="en-US" dirty="0"/>
          </a:p>
          <a:p>
            <a:pPr marL="0" indent="0">
              <a:spcBef>
                <a:spcPts val="0"/>
              </a:spcBef>
              <a:buNone/>
            </a:pPr>
            <a:r>
              <a:rPr lang="en-US" b="1" dirty="0" err="1"/>
              <a:t>Keras</a:t>
            </a:r>
            <a:endParaRPr lang="en-US" b="1" dirty="0"/>
          </a:p>
          <a:p>
            <a:pPr>
              <a:spcBef>
                <a:spcPts val="0"/>
              </a:spcBef>
            </a:pPr>
            <a:r>
              <a:rPr lang="en-US" dirty="0"/>
              <a:t>Adheres to best practices for lowering cognitive load: it provides consistent and straightforward APIs, reduces the amount of user activities necessary for typical use cases, and delivers clear and actionable error signals</a:t>
            </a:r>
          </a:p>
          <a:p>
            <a:pPr marL="0" indent="0">
              <a:spcBef>
                <a:spcPts val="0"/>
              </a:spcBef>
              <a:buNone/>
            </a:pPr>
            <a:endParaRPr lang="en-US" b="1" dirty="0"/>
          </a:p>
          <a:p>
            <a:pPr marL="0" indent="0">
              <a:spcBef>
                <a:spcPts val="0"/>
              </a:spcBef>
              <a:buNone/>
            </a:pPr>
            <a:r>
              <a:rPr lang="en-US" b="1" dirty="0"/>
              <a:t>Matplotlib </a:t>
            </a:r>
          </a:p>
          <a:p>
            <a:pPr>
              <a:spcBef>
                <a:spcPts val="0"/>
              </a:spcBef>
            </a:pPr>
            <a:r>
              <a:rPr lang="en-US" dirty="0"/>
              <a:t>Python package that allows you to create static, animated, and interactive visualizations</a:t>
            </a:r>
            <a:br>
              <a:rPr lang="en-US" dirty="0"/>
            </a:br>
            <a:endParaRPr lang="en-US" dirty="0"/>
          </a:p>
          <a:p>
            <a:pPr marL="0" indent="0">
              <a:spcBef>
                <a:spcPts val="0"/>
              </a:spcBef>
              <a:buNone/>
            </a:pPr>
            <a:r>
              <a:rPr lang="en-US" b="1" dirty="0"/>
              <a:t>NumPy (Numerical Python)</a:t>
            </a:r>
          </a:p>
          <a:p>
            <a:pPr>
              <a:spcBef>
                <a:spcPts val="0"/>
              </a:spcBef>
            </a:pPr>
            <a:r>
              <a:rPr lang="en-US" dirty="0"/>
              <a:t>Python package that is used to work with arrays as well as functions for working with linear algebra, </a:t>
            </a:r>
            <a:r>
              <a:rPr lang="en-US" dirty="0" err="1"/>
              <a:t>fourier</a:t>
            </a:r>
            <a:r>
              <a:rPr lang="en-US" dirty="0"/>
              <a:t> transforms, and matrices</a:t>
            </a:r>
          </a:p>
        </p:txBody>
      </p:sp>
    </p:spTree>
    <p:extLst>
      <p:ext uri="{BB962C8B-B14F-4D97-AF65-F5344CB8AC3E}">
        <p14:creationId xmlns:p14="http://schemas.microsoft.com/office/powerpoint/2010/main" val="213497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r>
              <a:rPr lang="en-US" b="1" dirty="0"/>
              <a:t>Modules (Cont.)</a:t>
            </a:r>
          </a:p>
        </p:txBody>
      </p:sp>
      <p:sp>
        <p:nvSpPr>
          <p:cNvPr id="3" name="Content Placeholder 2">
            <a:extLst>
              <a:ext uri="{FF2B5EF4-FFF2-40B4-BE49-F238E27FC236}">
                <a16:creationId xmlns:a16="http://schemas.microsoft.com/office/drawing/2014/main" id="{F72D142E-5910-F629-00AF-EF41B5221D1A}"/>
              </a:ext>
            </a:extLst>
          </p:cNvPr>
          <p:cNvSpPr>
            <a:spLocks noGrp="1"/>
          </p:cNvSpPr>
          <p:nvPr>
            <p:ph idx="1"/>
          </p:nvPr>
        </p:nvSpPr>
        <p:spPr/>
        <p:txBody>
          <a:bodyPr>
            <a:normAutofit fontScale="70000" lnSpcReduction="20000"/>
          </a:bodyPr>
          <a:lstStyle/>
          <a:p>
            <a:pPr marL="0" indent="0">
              <a:spcBef>
                <a:spcPts val="0"/>
              </a:spcBef>
              <a:buNone/>
            </a:pPr>
            <a:r>
              <a:rPr lang="en-US" b="1" dirty="0"/>
              <a:t>Pandas</a:t>
            </a:r>
          </a:p>
          <a:p>
            <a:pPr>
              <a:spcBef>
                <a:spcPts val="0"/>
              </a:spcBef>
            </a:pPr>
            <a:r>
              <a:rPr lang="en-US" dirty="0"/>
              <a:t>Open-source library designed primarily for dealing with relational or labelled data in an easy and straightforward manner</a:t>
            </a:r>
          </a:p>
          <a:p>
            <a:pPr>
              <a:spcBef>
                <a:spcPts val="0"/>
              </a:spcBef>
            </a:pPr>
            <a:r>
              <a:rPr lang="en-US" dirty="0"/>
              <a:t>It offers several data structures and methods for manipulating numerical data and time series</a:t>
            </a:r>
          </a:p>
          <a:p>
            <a:pPr marL="0" indent="0">
              <a:spcBef>
                <a:spcPts val="0"/>
              </a:spcBef>
              <a:buNone/>
            </a:pPr>
            <a:endParaRPr lang="en-US" b="1" dirty="0"/>
          </a:p>
          <a:p>
            <a:pPr marL="0" indent="0">
              <a:spcBef>
                <a:spcPts val="0"/>
              </a:spcBef>
              <a:buNone/>
            </a:pPr>
            <a:r>
              <a:rPr lang="en-US" b="1" dirty="0"/>
              <a:t>Requests </a:t>
            </a:r>
          </a:p>
          <a:p>
            <a:pPr>
              <a:spcBef>
                <a:spcPts val="0"/>
              </a:spcBef>
            </a:pPr>
            <a:r>
              <a:rPr lang="en-US" dirty="0"/>
              <a:t>Python module that allows you to make HTTP requests to a certain URL. Requests, whether REST APIs or Web Scraping, must be learnt before moving forward with these technologies. </a:t>
            </a:r>
          </a:p>
          <a:p>
            <a:pPr marL="0" indent="0">
              <a:spcBef>
                <a:spcPts val="0"/>
              </a:spcBef>
              <a:buNone/>
            </a:pPr>
            <a:endParaRPr lang="en-US" b="1" dirty="0"/>
          </a:p>
          <a:p>
            <a:pPr marL="0" indent="0">
              <a:spcBef>
                <a:spcPts val="0"/>
              </a:spcBef>
              <a:buNone/>
            </a:pPr>
            <a:r>
              <a:rPr lang="en-US" b="1" dirty="0"/>
              <a:t>Scikit-learn (</a:t>
            </a:r>
            <a:r>
              <a:rPr lang="en-US" b="1" dirty="0" err="1"/>
              <a:t>Sklearn</a:t>
            </a:r>
            <a:r>
              <a:rPr lang="en-US" b="1" dirty="0"/>
              <a:t>)</a:t>
            </a:r>
          </a:p>
          <a:p>
            <a:pPr>
              <a:spcBef>
                <a:spcPts val="0"/>
              </a:spcBef>
            </a:pPr>
            <a:r>
              <a:rPr lang="en-US" dirty="0"/>
              <a:t>It provides a set of efficient tools for machine learning and statistical modelling, such as classification, regression, clustering, and dimensionality reduction, via a Python interface</a:t>
            </a:r>
          </a:p>
          <a:p>
            <a:endParaRPr lang="en-US" dirty="0"/>
          </a:p>
          <a:p>
            <a:endParaRPr lang="en-US" dirty="0"/>
          </a:p>
        </p:txBody>
      </p:sp>
    </p:spTree>
    <p:extLst>
      <p:ext uri="{BB962C8B-B14F-4D97-AF65-F5344CB8AC3E}">
        <p14:creationId xmlns:p14="http://schemas.microsoft.com/office/powerpoint/2010/main" val="276899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2859-E828-8F7A-A1BA-548DEFABE1FC}"/>
              </a:ext>
            </a:extLst>
          </p:cNvPr>
          <p:cNvSpPr>
            <a:spLocks noGrp="1"/>
          </p:cNvSpPr>
          <p:nvPr>
            <p:ph type="title"/>
          </p:nvPr>
        </p:nvSpPr>
        <p:spPr/>
        <p:txBody>
          <a:bodyPr/>
          <a:lstStyle/>
          <a:p>
            <a:pPr algn="ctr"/>
            <a:r>
              <a:rPr lang="en-US" b="1" dirty="0"/>
              <a:t>Import Libraries</a:t>
            </a:r>
          </a:p>
        </p:txBody>
      </p:sp>
      <p:pic>
        <p:nvPicPr>
          <p:cNvPr id="7" name="Content Placeholder 6" descr="Text&#10;&#10;Description automatically generated">
            <a:extLst>
              <a:ext uri="{FF2B5EF4-FFF2-40B4-BE49-F238E27FC236}">
                <a16:creationId xmlns:a16="http://schemas.microsoft.com/office/drawing/2014/main" id="{EEADA3E2-7B4B-FB8A-FE1C-AF6DA1A2D56C}"/>
              </a:ext>
            </a:extLst>
          </p:cNvPr>
          <p:cNvPicPr>
            <a:picLocks noGrp="1" noChangeAspect="1"/>
          </p:cNvPicPr>
          <p:nvPr>
            <p:ph idx="1"/>
          </p:nvPr>
        </p:nvPicPr>
        <p:blipFill>
          <a:blip r:embed="rId2"/>
          <a:stretch>
            <a:fillRect/>
          </a:stretch>
        </p:blipFill>
        <p:spPr>
          <a:xfrm>
            <a:off x="1440051" y="2097088"/>
            <a:ext cx="9308721" cy="2977356"/>
          </a:xfrm>
        </p:spPr>
      </p:pic>
    </p:spTree>
    <p:extLst>
      <p:ext uri="{BB962C8B-B14F-4D97-AF65-F5344CB8AC3E}">
        <p14:creationId xmlns:p14="http://schemas.microsoft.com/office/powerpoint/2010/main" val="370157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pPr algn="ctr"/>
            <a:r>
              <a:rPr lang="en-US" b="1" dirty="0"/>
              <a:t>Web Scraping Data</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E4452D02-A631-614E-6E53-D04123F214F6}"/>
              </a:ext>
            </a:extLst>
          </p:cNvPr>
          <p:cNvPicPr>
            <a:picLocks noGrp="1" noChangeAspect="1"/>
          </p:cNvPicPr>
          <p:nvPr>
            <p:ph idx="1"/>
          </p:nvPr>
        </p:nvPicPr>
        <p:blipFill>
          <a:blip r:embed="rId2"/>
          <a:stretch>
            <a:fillRect/>
          </a:stretch>
        </p:blipFill>
        <p:spPr>
          <a:xfrm>
            <a:off x="1141414" y="1879330"/>
            <a:ext cx="9905997" cy="3834050"/>
          </a:xfrm>
        </p:spPr>
      </p:pic>
    </p:spTree>
    <p:extLst>
      <p:ext uri="{BB962C8B-B14F-4D97-AF65-F5344CB8AC3E}">
        <p14:creationId xmlns:p14="http://schemas.microsoft.com/office/powerpoint/2010/main" val="284630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pPr algn="ctr"/>
            <a:r>
              <a:rPr lang="en-US" b="1" dirty="0"/>
              <a:t>Split Dataset (Training Data and Test Data)</a:t>
            </a:r>
          </a:p>
        </p:txBody>
      </p:sp>
      <p:pic>
        <p:nvPicPr>
          <p:cNvPr id="5" name="Content Placeholder 4" descr="Text&#10;&#10;Description automatically generated">
            <a:extLst>
              <a:ext uri="{FF2B5EF4-FFF2-40B4-BE49-F238E27FC236}">
                <a16:creationId xmlns:a16="http://schemas.microsoft.com/office/drawing/2014/main" id="{C944EB71-1EB5-63B6-0738-001D078E07A4}"/>
              </a:ext>
            </a:extLst>
          </p:cNvPr>
          <p:cNvPicPr>
            <a:picLocks noGrp="1" noChangeAspect="1"/>
          </p:cNvPicPr>
          <p:nvPr>
            <p:ph idx="1"/>
          </p:nvPr>
        </p:nvPicPr>
        <p:blipFill>
          <a:blip r:embed="rId2"/>
          <a:stretch>
            <a:fillRect/>
          </a:stretch>
        </p:blipFill>
        <p:spPr>
          <a:xfrm>
            <a:off x="1184293" y="2097088"/>
            <a:ext cx="10033740" cy="2663825"/>
          </a:xfrm>
        </p:spPr>
      </p:pic>
    </p:spTree>
    <p:extLst>
      <p:ext uri="{BB962C8B-B14F-4D97-AF65-F5344CB8AC3E}">
        <p14:creationId xmlns:p14="http://schemas.microsoft.com/office/powerpoint/2010/main" val="413954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77E-44CE-05FD-F74F-3D87160F9CAC}"/>
              </a:ext>
            </a:extLst>
          </p:cNvPr>
          <p:cNvSpPr>
            <a:spLocks noGrp="1"/>
          </p:cNvSpPr>
          <p:nvPr>
            <p:ph type="title"/>
          </p:nvPr>
        </p:nvSpPr>
        <p:spPr/>
        <p:txBody>
          <a:bodyPr/>
          <a:lstStyle/>
          <a:p>
            <a:pPr algn="ctr"/>
            <a:r>
              <a:rPr lang="en-US" b="1" dirty="0"/>
              <a:t>Long Short-Term Memory (LSTM) Model</a:t>
            </a:r>
          </a:p>
        </p:txBody>
      </p:sp>
      <p:pic>
        <p:nvPicPr>
          <p:cNvPr id="5" name="Content Placeholder 4" descr="Graphical user interface, text&#10;&#10;Description automatically generated">
            <a:extLst>
              <a:ext uri="{FF2B5EF4-FFF2-40B4-BE49-F238E27FC236}">
                <a16:creationId xmlns:a16="http://schemas.microsoft.com/office/drawing/2014/main" id="{000B4F5D-3D96-3154-241C-4AED9790CBDE}"/>
              </a:ext>
            </a:extLst>
          </p:cNvPr>
          <p:cNvPicPr>
            <a:picLocks noGrp="1" noChangeAspect="1"/>
          </p:cNvPicPr>
          <p:nvPr>
            <p:ph idx="1"/>
          </p:nvPr>
        </p:nvPicPr>
        <p:blipFill>
          <a:blip r:embed="rId3"/>
          <a:stretch>
            <a:fillRect/>
          </a:stretch>
        </p:blipFill>
        <p:spPr>
          <a:xfrm>
            <a:off x="1141413" y="2097088"/>
            <a:ext cx="9645193" cy="1331912"/>
          </a:xfrm>
        </p:spPr>
      </p:pic>
      <p:sp>
        <p:nvSpPr>
          <p:cNvPr id="6" name="TextBox 5">
            <a:extLst>
              <a:ext uri="{FF2B5EF4-FFF2-40B4-BE49-F238E27FC236}">
                <a16:creationId xmlns:a16="http://schemas.microsoft.com/office/drawing/2014/main" id="{60EE7A6C-43ED-EBE3-E23A-7BA9264EA8A7}"/>
              </a:ext>
            </a:extLst>
          </p:cNvPr>
          <p:cNvSpPr txBox="1"/>
          <p:nvPr/>
        </p:nvSpPr>
        <p:spPr>
          <a:xfrm>
            <a:off x="1141413" y="3575659"/>
            <a:ext cx="9645193" cy="2585323"/>
          </a:xfrm>
          <a:prstGeom prst="rect">
            <a:avLst/>
          </a:prstGeom>
          <a:noFill/>
        </p:spPr>
        <p:txBody>
          <a:bodyPr wrap="square" rtlCol="0">
            <a:spAutoFit/>
          </a:bodyPr>
          <a:lstStyle/>
          <a:p>
            <a:r>
              <a:rPr lang="en-US" b="1" dirty="0"/>
              <a:t>Long Short-Term Memory Model</a:t>
            </a:r>
          </a:p>
          <a:p>
            <a:pPr marL="285750" indent="-285750">
              <a:buFont typeface="Arial" panose="020B0604020202020204" pitchFamily="34" charset="0"/>
              <a:buChar char="•"/>
            </a:pPr>
            <a:r>
              <a:rPr lang="en-US" dirty="0"/>
              <a:t>Deep learning architecture based on an artificial recurrent neural network (RNN)</a:t>
            </a:r>
          </a:p>
          <a:p>
            <a:pPr marL="285750" indent="-285750">
              <a:buFont typeface="Arial" panose="020B0604020202020204" pitchFamily="34" charset="0"/>
              <a:buChar char="•"/>
            </a:pPr>
            <a:r>
              <a:rPr lang="en-US" dirty="0"/>
              <a:t>Has a chain-like architecture that allows to store data for extended periods of time</a:t>
            </a:r>
          </a:p>
          <a:p>
            <a:pPr marL="285750" indent="-285750">
              <a:buFont typeface="Arial" panose="020B0604020202020204" pitchFamily="34" charset="0"/>
              <a:buChar char="•"/>
            </a:pPr>
            <a:endParaRPr lang="en-US" dirty="0"/>
          </a:p>
          <a:p>
            <a:r>
              <a:rPr lang="en-US" b="1" dirty="0"/>
              <a:t>Use Cases:</a:t>
            </a:r>
          </a:p>
          <a:p>
            <a:pPr marL="285750" indent="-285750">
              <a:buFont typeface="Arial" panose="020B0604020202020204" pitchFamily="34" charset="0"/>
              <a:buChar char="•"/>
            </a:pPr>
            <a:r>
              <a:rPr lang="en-US" dirty="0"/>
              <a:t>Handwriting recognition, anomaly detection in network traffic, intrusion detection systems</a:t>
            </a:r>
          </a:p>
          <a:p>
            <a:pPr marL="285750" indent="-285750">
              <a:buFont typeface="Arial" panose="020B0604020202020204" pitchFamily="34" charset="0"/>
              <a:buChar char="•"/>
            </a:pPr>
            <a:r>
              <a:rPr lang="en-US" dirty="0"/>
              <a:t>Weather forecasting, stock market forecasting, product recommendation, text/image generation, text translation</a:t>
            </a:r>
          </a:p>
          <a:p>
            <a:pPr marL="285750" indent="-285750">
              <a:buFont typeface="Arial" panose="020B0604020202020204" pitchFamily="34" charset="0"/>
              <a:buChar char="•"/>
            </a:pPr>
            <a:r>
              <a:rPr lang="en-US" dirty="0"/>
              <a:t>Time-series data processing, prediction, classification</a:t>
            </a:r>
          </a:p>
        </p:txBody>
      </p:sp>
    </p:spTree>
    <p:extLst>
      <p:ext uri="{BB962C8B-B14F-4D97-AF65-F5344CB8AC3E}">
        <p14:creationId xmlns:p14="http://schemas.microsoft.com/office/powerpoint/2010/main" val="1520976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248</TotalTime>
  <Words>687</Words>
  <Application>Microsoft Macintosh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BTC and ETH Data analytics</vt:lpstr>
      <vt:lpstr>Business Case Scenario</vt:lpstr>
      <vt:lpstr>Dataset</vt:lpstr>
      <vt:lpstr>Modules</vt:lpstr>
      <vt:lpstr>Modules (Cont.)</vt:lpstr>
      <vt:lpstr>Import Libraries</vt:lpstr>
      <vt:lpstr>Web Scraping Data</vt:lpstr>
      <vt:lpstr>Split Dataset (Training Data and Test Data)</vt:lpstr>
      <vt:lpstr>Long Short-Term Memory (LSTM) Model</vt:lpstr>
      <vt:lpstr>Make LTSM Model using the Split Dataset</vt:lpstr>
      <vt:lpstr>Prediction vs Actual Data Plot</vt:lpstr>
      <vt:lpstr>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BTC and ETH Data analytics</dc:title>
  <dc:creator>Skylan Recaña</dc:creator>
  <cp:lastModifiedBy>Skylan Recaña</cp:lastModifiedBy>
  <cp:revision>5</cp:revision>
  <dcterms:created xsi:type="dcterms:W3CDTF">2022-04-25T17:36:05Z</dcterms:created>
  <dcterms:modified xsi:type="dcterms:W3CDTF">2022-04-27T19:06:18Z</dcterms:modified>
</cp:coreProperties>
</file>