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7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1822C-7403-4131-BD72-C5E056A27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/>
              <a:t>请填写试卷标题</a:t>
            </a:r>
          </a:p>
        </p:txBody>
      </p:sp>
    </p:spTree>
    <p:extLst>
      <p:ext uri="{BB962C8B-B14F-4D97-AF65-F5344CB8AC3E}">
        <p14:creationId xmlns:p14="http://schemas.microsoft.com/office/powerpoint/2010/main" val="196178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26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548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hyperlink" Target="https://www.overleaf.com/read/hnsjbjyknbdj&#8212;&#8212;" TargetMode="Externa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image" Target="../media/image1.tmp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19" Type="http://schemas.openxmlformats.org/officeDocument/2006/relationships/hyperlink" Target="https://yundongxiaoyang.top/wiki/latex-equation/" TargetMode="Externa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E69F9-6B9D-41C3-8482-4D5D712E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预备工作</a:t>
            </a:r>
            <a:r>
              <a:rPr lang="en-US" altLang="zh-CN" dirty="0"/>
              <a:t>1</a:t>
            </a:r>
            <a:br>
              <a:rPr lang="en-US" altLang="zh-CN" dirty="0"/>
            </a:br>
            <a:r>
              <a:rPr lang="zh-CN" altLang="zh-CN" dirty="0"/>
              <a:t>了解你的编译器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LLVM</a:t>
            </a:r>
            <a:r>
              <a:rPr lang="zh-CN" altLang="en-US" dirty="0"/>
              <a:t> </a:t>
            </a:r>
            <a:r>
              <a:rPr lang="en-US" altLang="zh-CN" dirty="0"/>
              <a:t>IR</a:t>
            </a:r>
            <a:r>
              <a:rPr lang="zh-CN" altLang="en-US" dirty="0"/>
              <a:t>编程</a:t>
            </a:r>
            <a:br>
              <a:rPr lang="en-US" altLang="zh-CN" dirty="0"/>
            </a:br>
            <a:r>
              <a:rPr lang="zh-CN" altLang="en-US" dirty="0"/>
              <a:t>（独立完成）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C1760D-74E7-48BB-9E02-82097326799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>
                <a:solidFill>
                  <a:srgbClr val="000000"/>
                </a:solidFill>
              </a:rPr>
              <a:t>总分</a:t>
            </a:r>
            <a:r>
              <a:rPr lang="en-US" altLang="zh-CN" sz="2000">
                <a:solidFill>
                  <a:srgbClr val="000000"/>
                </a:solidFill>
              </a:rPr>
              <a:t>: 4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B5FE55-C2F3-4FF3-80DC-0AEF06A93098}"/>
              </a:ext>
            </a:extLst>
          </p:cNvPr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255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EB4949F-D931-4B68-A33B-D26EE16EA9A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634999"/>
            <a:ext cx="5715000" cy="7572375"/>
          </a:xfrm>
          <a:prstGeom prst="rect">
            <a:avLst/>
          </a:prstGeom>
          <a:noFill/>
        </p:spPr>
        <p:txBody>
          <a:bodyPr vert="horz" wrap="square" rtlCol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1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首先确定上机作业两人分组，报告给助教备案，之后不应改变</a:t>
            </a:r>
            <a:endParaRPr lang="en-US" altLang="zh-CN" sz="1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GCC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为研究对象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（或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LLVM/Clang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等你常用的、熟悉的编译工具）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，更深入地探究语言处理系统的完整工作过程：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预处理器做了什么？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编译器做了什么？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（包括更细致的编译器各阶段的功能）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汇编器做了什么？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链接器做了什么？</a:t>
            </a:r>
            <a:endParaRPr lang="en-US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熟悉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LLVM IR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中间语言，对你要实现的</a:t>
            </a:r>
            <a:r>
              <a:rPr lang="en-US" altLang="zh-CN" sz="14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SysY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编译器各语言特性，编写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LLVM IR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程序小例子，用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LLVM/Clang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编译成目标程序、执行验证。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要求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以一个简单的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）源程序为例（如下面的阶乘程序、斐波那契程序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等，做一个即可，做多个但只是重复相同工作不会给更高分数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）利用编译器的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命令行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选项获得各阶段的输出，研究它们与源程序的关系。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撰写调研报告（符合科技论文写作规范，包含完整结构：题目、摘要、关键字、引言、你的工作和结果的具体介绍、结论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及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参考文献，文字、图、表符合格式规范）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，必须提交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pdf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格式，建议用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latex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撰写（可基于此模板</a:t>
            </a:r>
            <a:r>
              <a:rPr lang="en-US" altLang="zh-CN" sz="1400" dirty="0">
                <a:hlinkClick r:id="rId18"/>
              </a:rPr>
              <a:t>https://www.overleaf.com/read/</a:t>
            </a:r>
            <a:r>
              <a:rPr lang="en-US" altLang="zh-CN" sz="1400" dirty="0" err="1">
                <a:hlinkClick r:id="rId18"/>
              </a:rPr>
              <a:t>hnsjbjyknbdj</a:t>
            </a:r>
            <a:r>
              <a:rPr lang="en-US" altLang="zh-CN" sz="1400" dirty="0">
                <a:hlinkClick r:id="rId18"/>
              </a:rPr>
              <a:t>——</a:t>
            </a:r>
            <a:r>
              <a:rPr lang="zh-CN" altLang="en-US" sz="1400" dirty="0"/>
              <a:t>这是一个很流行的</a:t>
            </a:r>
            <a:r>
              <a:rPr lang="en-US" altLang="zh-CN" sz="1400" dirty="0"/>
              <a:t>latex</a:t>
            </a:r>
            <a:r>
              <a:rPr lang="zh-CN" altLang="en-US" sz="1400" dirty="0"/>
              <a:t>文档协同编辑网站，</a:t>
            </a:r>
            <a:r>
              <a:rPr lang="en-US" altLang="zh-CN" sz="1400" dirty="0"/>
              <a:t>copy</a:t>
            </a:r>
            <a:r>
              <a:rPr lang="zh-CN" altLang="en-US" sz="1400" dirty="0"/>
              <a:t>此</a:t>
            </a:r>
            <a:r>
              <a:rPr lang="en-US" altLang="zh-CN" sz="1400" dirty="0"/>
              <a:t>project</a:t>
            </a:r>
            <a:r>
              <a:rPr lang="zh-CN" altLang="en-US" sz="1400" dirty="0"/>
              <a:t>即可成为自己的项目，在其上编辑即可，更多</a:t>
            </a:r>
            <a:r>
              <a:rPr lang="en-US" altLang="zh-CN" sz="1400" dirty="0"/>
              <a:t>latex</a:t>
            </a:r>
            <a:r>
              <a:rPr lang="zh-CN" altLang="en-US" sz="1400" dirty="0"/>
              <a:t>参考资料：</a:t>
            </a:r>
            <a:endParaRPr lang="en-US" altLang="zh-CN" sz="1400" dirty="0"/>
          </a:p>
          <a:p>
            <a:pPr algn="just">
              <a:spcAft>
                <a:spcPts val="0"/>
              </a:spcAft>
            </a:pPr>
            <a:r>
              <a:rPr lang="en-US" altLang="zh-CN" sz="1400" dirty="0"/>
              <a:t>LaTeX</a:t>
            </a:r>
            <a:r>
              <a:rPr lang="zh-CN" altLang="en-US" sz="1400" dirty="0"/>
              <a:t>入门：</a:t>
            </a:r>
            <a:r>
              <a:rPr lang="en-US" altLang="zh-CN" sz="1400" dirty="0"/>
              <a:t>https://liam.page/2014/09/08/latex-introduction/</a:t>
            </a:r>
          </a:p>
          <a:p>
            <a:pPr algn="just">
              <a:spcAft>
                <a:spcPts val="0"/>
              </a:spcAft>
            </a:pPr>
            <a:r>
              <a:rPr lang="en-US" altLang="zh-CN" sz="1400" dirty="0"/>
              <a:t>LaTeX</a:t>
            </a:r>
            <a:r>
              <a:rPr lang="zh-CN" altLang="en-US" sz="1400" dirty="0"/>
              <a:t>命令与符号汇总：</a:t>
            </a:r>
            <a:endParaRPr lang="en-US" altLang="zh-CN" sz="1400" dirty="0"/>
          </a:p>
          <a:p>
            <a:pPr algn="just">
              <a:spcAft>
                <a:spcPts val="0"/>
              </a:spcAft>
            </a:pPr>
            <a:r>
              <a:rPr lang="en-US" altLang="zh-CN" sz="1400" dirty="0"/>
              <a:t>https://blog.csdn.net/garfielder007/article/details/51646604</a:t>
            </a:r>
          </a:p>
          <a:p>
            <a:pPr algn="just">
              <a:spcAft>
                <a:spcPts val="0"/>
              </a:spcAft>
            </a:pPr>
            <a:r>
              <a:rPr lang="en-US" altLang="zh-CN" sz="1400" dirty="0"/>
              <a:t>LaTeX</a:t>
            </a:r>
            <a:r>
              <a:rPr lang="zh-CN" altLang="en-US" sz="1400" dirty="0"/>
              <a:t>数学公式等符号书写：</a:t>
            </a:r>
            <a:endParaRPr lang="en-US" altLang="zh-CN" sz="1400" dirty="0"/>
          </a:p>
          <a:p>
            <a:pPr algn="just">
              <a:spcAft>
                <a:spcPts val="0"/>
              </a:spcAft>
            </a:pPr>
            <a:r>
              <a:rPr lang="en-US" altLang="zh-CN" sz="1400" dirty="0">
                <a:hlinkClick r:id="rId19"/>
              </a:rPr>
              <a:t>https://yundongxiaoyang.top/wiki/latex-equation/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、小组两人各自撰写报告提交，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1-4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独立完成，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分工完成、在报告中要明确说明两人分工。应该是按</a:t>
            </a:r>
            <a:r>
              <a:rPr lang="en-US" altLang="zh-CN" sz="14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SysY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语言特性划分任务，不能是“一人编写程序、一人测试及编写文档”这种分工方式。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期望不要当作“命题作文”，更多发挥主观能动性，做更多探索。例如：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细微修改程序，观察各阶段输出的变化，从而更清楚地了解编译器的工作；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调整编译器程序的选项，例如加入调试选项、优化选项等，观察输出变化、了解编译器；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尝试更深入的内容，例如令编译器做自动并行化，观察输出变化、了解编译器；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与预习作业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中的优化问题相结合等等。</a:t>
            </a:r>
            <a:endParaRPr lang="en-US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AAD9DE-EB78-4700-A73F-C2061EC1FF9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2" name="矩形 11" hidden="1">
            <a:extLst>
              <a:ext uri="{FF2B5EF4-FFF2-40B4-BE49-F238E27FC236}">
                <a16:creationId xmlns:a16="http://schemas.microsoft.com/office/drawing/2014/main" id="{7A532EE4-4327-46BD-BB9E-53F7E23F915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 hidden="1">
            <a:extLst>
              <a:ext uri="{FF2B5EF4-FFF2-40B4-BE49-F238E27FC236}">
                <a16:creationId xmlns:a16="http://schemas.microsoft.com/office/drawing/2014/main" id="{1DC77BFC-C8B6-4964-B43B-DCB46B4513E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184900" y="8413419"/>
            <a:ext cx="494284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 hidden="1">
            <a:extLst>
              <a:ext uri="{FF2B5EF4-FFF2-40B4-BE49-F238E27FC236}">
                <a16:creationId xmlns:a16="http://schemas.microsoft.com/office/drawing/2014/main" id="{2F3BA613-906C-4F7E-9545-5B4E18EE593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350000" y="1270000"/>
            <a:ext cx="461264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此处添加答案解析</a:t>
            </a:r>
          </a:p>
        </p:txBody>
      </p:sp>
      <p:grpSp>
        <p:nvGrpSpPr>
          <p:cNvPr id="16" name="组合 15" hidden="1">
            <a:extLst>
              <a:ext uri="{FF2B5EF4-FFF2-40B4-BE49-F238E27FC236}">
                <a16:creationId xmlns:a16="http://schemas.microsoft.com/office/drawing/2014/main" id="{8094A5E6-38E2-421E-9349-DAD6344CA4F6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3" name="RemarkBack" hidden="1">
              <a:extLst>
                <a:ext uri="{FF2B5EF4-FFF2-40B4-BE49-F238E27FC236}">
                  <a16:creationId xmlns:a16="http://schemas.microsoft.com/office/drawing/2014/main" id="{E151523A-162A-4DC7-8B3A-4E8646C6824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 hidden="1">
              <a:extLst>
                <a:ext uri="{FF2B5EF4-FFF2-40B4-BE49-F238E27FC236}">
                  <a16:creationId xmlns:a16="http://schemas.microsoft.com/office/drawing/2014/main" id="{46CB9BE8-ABF5-476E-AEF1-0A391167ED5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 hidden="1">
              <a:extLst>
                <a:ext uri="{FF2B5EF4-FFF2-40B4-BE49-F238E27FC236}">
                  <a16:creationId xmlns:a16="http://schemas.microsoft.com/office/drawing/2014/main" id="{DE3F1CD5-B80D-44A8-9477-23D015EAB726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DF90F35-0C7F-426F-8EAB-71862230F6D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DF222A90-94AC-4E86-8347-C91EF71E85A7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0ADDDE70-69FC-43F6-8995-F5149CF5ECB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BFBDE1A9-C343-4924-BF9E-8B9BE6BF2BD8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400DF923-22EE-45B8-B11F-B69D1BBF1255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4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EC1FD1B-47AE-4EDD-A64E-A87102C7E234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261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5B8A89-E433-43FE-BE41-AC1F7570F70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634999"/>
            <a:ext cx="5715000" cy="7572375"/>
          </a:xfrm>
          <a:prstGeom prst="rect">
            <a:avLst/>
          </a:prstGeom>
          <a:noFill/>
        </p:spPr>
        <p:txBody>
          <a:bodyPr vert="horz" wrap="square" rtlCol="0" anchor="t" anchorCtr="0">
            <a:noAutofit/>
          </a:bodyPr>
          <a:lstStyle/>
          <a:p>
            <a:pPr lvl="0"/>
            <a:r>
              <a:rPr lang="zh-CN" altLang="zh-CN" dirty="0"/>
              <a:t>阶乘</a:t>
            </a:r>
          </a:p>
          <a:p>
            <a:r>
              <a:rPr lang="en-US" altLang="zh-CN" dirty="0"/>
              <a:t>main()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int </a:t>
            </a:r>
            <a:r>
              <a:rPr lang="en-US" altLang="zh-CN" dirty="0" err="1"/>
              <a:t>i</a:t>
            </a:r>
            <a:r>
              <a:rPr lang="en-US" altLang="zh-CN" dirty="0"/>
              <a:t>, n, f;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 &gt;&gt; n;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</a:t>
            </a:r>
            <a:r>
              <a:rPr lang="en-US" altLang="zh-CN" dirty="0"/>
              <a:t> = 2;</a:t>
            </a:r>
            <a:endParaRPr lang="zh-CN" altLang="zh-CN" dirty="0"/>
          </a:p>
          <a:p>
            <a:r>
              <a:rPr lang="en-US" altLang="zh-CN" dirty="0"/>
              <a:t>	f = 1;</a:t>
            </a:r>
            <a:endParaRPr lang="zh-CN" altLang="zh-CN" dirty="0"/>
          </a:p>
          <a:p>
            <a:r>
              <a:rPr lang="en-US" altLang="zh-CN" dirty="0"/>
              <a:t>	while (</a:t>
            </a:r>
            <a:r>
              <a:rPr lang="en-US" altLang="zh-CN" dirty="0" err="1"/>
              <a:t>i</a:t>
            </a:r>
            <a:r>
              <a:rPr lang="en-US" altLang="zh-CN" dirty="0"/>
              <a:t> &lt;= n)</a:t>
            </a:r>
            <a:endParaRPr lang="zh-CN" altLang="zh-CN" dirty="0"/>
          </a:p>
          <a:p>
            <a:r>
              <a:rPr lang="en-US" altLang="zh-CN" dirty="0"/>
              <a:t>	{</a:t>
            </a:r>
            <a:endParaRPr lang="zh-CN" altLang="zh-CN" dirty="0"/>
          </a:p>
          <a:p>
            <a:r>
              <a:rPr lang="en-US" altLang="zh-CN" dirty="0"/>
              <a:t>		f = f *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+ 1;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f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pPr lvl="0" algn="just">
              <a:spcAft>
                <a:spcPts val="0"/>
              </a:spcAft>
            </a:pPr>
            <a:endParaRPr lang="en-US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zh-CN" altLang="zh-CN" dirty="0"/>
              <a:t>斐波那契数列</a:t>
            </a:r>
          </a:p>
          <a:p>
            <a:r>
              <a:rPr lang="en-US" altLang="zh-CN" dirty="0"/>
              <a:t>main()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int a, b, </a:t>
            </a:r>
            <a:r>
              <a:rPr lang="en-US" altLang="zh-CN" dirty="0" err="1"/>
              <a:t>i</a:t>
            </a:r>
            <a:r>
              <a:rPr lang="en-US" altLang="zh-CN" dirty="0"/>
              <a:t>, t, n;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	a = 0;</a:t>
            </a:r>
            <a:endParaRPr lang="zh-CN" altLang="zh-CN" dirty="0"/>
          </a:p>
          <a:p>
            <a:r>
              <a:rPr lang="en-US" altLang="zh-CN" dirty="0"/>
              <a:t>	b = 1;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</a:t>
            </a:r>
            <a:r>
              <a:rPr lang="en-US" altLang="zh-CN" dirty="0"/>
              <a:t> = 1;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 &gt;&gt; n;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a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b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while (</a:t>
            </a:r>
            <a:r>
              <a:rPr lang="en-US" altLang="zh-CN" dirty="0" err="1"/>
              <a:t>i</a:t>
            </a:r>
            <a:r>
              <a:rPr lang="en-US" altLang="zh-CN" dirty="0"/>
              <a:t> &lt; n)</a:t>
            </a:r>
            <a:endParaRPr lang="zh-CN" altLang="zh-CN" dirty="0"/>
          </a:p>
          <a:p>
            <a:r>
              <a:rPr lang="en-US" altLang="zh-CN" dirty="0"/>
              <a:t>	{</a:t>
            </a:r>
            <a:endParaRPr lang="zh-CN" altLang="zh-CN" dirty="0"/>
          </a:p>
          <a:p>
            <a:r>
              <a:rPr lang="en-US" altLang="zh-CN" dirty="0"/>
              <a:t>		t = b;</a:t>
            </a:r>
            <a:endParaRPr lang="zh-CN" altLang="zh-CN" dirty="0"/>
          </a:p>
          <a:p>
            <a:r>
              <a:rPr lang="en-US" altLang="zh-CN" dirty="0"/>
              <a:t>		b = a + b;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b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	a = t;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+ 1;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pPr lvl="0" algn="just">
              <a:spcAft>
                <a:spcPts val="0"/>
              </a:spcAft>
            </a:pP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70000" algn="just">
              <a:spcAft>
                <a:spcPts val="0"/>
              </a:spcAft>
            </a:pPr>
            <a:endParaRPr lang="en-US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77068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False"/>
  <p:tag name="PROBLEMSCORE" val="4.0"/>
  <p:tag name="PROBLEMVOICEALLOW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751</Words>
  <Application>Microsoft Office PowerPoint</Application>
  <PresentationFormat>全屏显示(16:10)</PresentationFormat>
  <Paragraphs>68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Microsoft Yahei</vt:lpstr>
      <vt:lpstr>等线</vt:lpstr>
      <vt:lpstr>等线 Light</vt:lpstr>
      <vt:lpstr>Arial</vt:lpstr>
      <vt:lpstr>Times New Roman</vt:lpstr>
      <vt:lpstr>Wingdings</vt:lpstr>
      <vt:lpstr>Office 主题​​</vt:lpstr>
      <vt:lpstr>预备工作1 了解你的编译器 &amp; LLVM IR编程 （独立完成）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预备工作2 定义你的编译器功能 &amp; 汇编编程</dc:title>
  <dc:creator>王 刚</dc:creator>
  <cp:lastModifiedBy>王刚</cp:lastModifiedBy>
  <cp:revision>19</cp:revision>
  <dcterms:created xsi:type="dcterms:W3CDTF">2019-09-29T04:07:54Z</dcterms:created>
  <dcterms:modified xsi:type="dcterms:W3CDTF">2022-09-18T01:23:59Z</dcterms:modified>
</cp:coreProperties>
</file>