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14" r:id="rId28"/>
    <p:sldId id="315" r:id="rId29"/>
    <p:sldId id="316" r:id="rId30"/>
    <p:sldId id="282" r:id="rId31"/>
    <p:sldId id="283" r:id="rId32"/>
    <p:sldId id="284" r:id="rId33"/>
    <p:sldId id="285" r:id="rId34"/>
    <p:sldId id="286" r:id="rId35"/>
    <p:sldId id="287" r:id="rId36"/>
    <p:sldId id="296" r:id="rId37"/>
    <p:sldId id="295" r:id="rId38"/>
    <p:sldId id="288" r:id="rId39"/>
    <p:sldId id="289" r:id="rId40"/>
    <p:sldId id="290" r:id="rId41"/>
    <p:sldId id="291" r:id="rId42"/>
    <p:sldId id="294" r:id="rId43"/>
    <p:sldId id="297" r:id="rId44"/>
    <p:sldId id="298" r:id="rId45"/>
    <p:sldId id="317" r:id="rId46"/>
    <p:sldId id="300" r:id="rId47"/>
    <p:sldId id="301" r:id="rId48"/>
    <p:sldId id="302" r:id="rId49"/>
    <p:sldId id="303" r:id="rId50"/>
    <p:sldId id="304" r:id="rId51"/>
    <p:sldId id="318" r:id="rId52"/>
    <p:sldId id="305" r:id="rId53"/>
    <p:sldId id="306" r:id="rId54"/>
    <p:sldId id="307" r:id="rId55"/>
    <p:sldId id="309" r:id="rId56"/>
    <p:sldId id="310" r:id="rId57"/>
    <p:sldId id="311" r:id="rId58"/>
    <p:sldId id="299" r:id="rId59"/>
    <p:sldId id="319" r:id="rId60"/>
    <p:sldId id="320" r:id="rId61"/>
    <p:sldId id="321" r:id="rId62"/>
    <p:sldId id="312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13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318" autoAdjust="0"/>
  </p:normalViewPr>
  <p:slideViewPr>
    <p:cSldViewPr snapToGrid="0">
      <p:cViewPr varScale="1">
        <p:scale>
          <a:sx n="84" d="100"/>
          <a:sy n="84" d="100"/>
        </p:scale>
        <p:origin x="15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912D9-8246-42F7-9545-E1E0F7A52292}" type="datetimeFigureOut">
              <a:rPr lang="zh-CN" altLang="en-US" smtClean="0"/>
              <a:t>2015-12-24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8A98A-52BF-4EE1-8534-CA5ED0CC1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1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这样，得到的最简单的进程模型，就是这三个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状态</a:t>
            </a:r>
            <a:endParaRPr lang="en-US" altLang="zh-CN" smtClean="0">
              <a:latin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OS</a:t>
            </a:r>
            <a:r>
              <a:rPr lang="zh-CN" altLang="en-US" smtClean="0">
                <a:latin typeface="Arial" panose="020B0604020202020204" pitchFamily="34" charset="0"/>
              </a:rPr>
              <a:t>每次从就续的进程中选一个，拿 来运行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F94A432-3D58-49E2-83A2-3BA9474ABDC9}" type="slidenum">
              <a:rPr lang="zh-CN" altLang="en-US" smtClean="0">
                <a:latin typeface="Arial" panose="020B0604020202020204" pitchFamily="34" charset="0"/>
              </a:rPr>
              <a:pPr/>
              <a:t>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9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按照进程的不同类型进行队列设计分类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96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那么我们来看一下，一个进程应该存下来什么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首先来考虑</a:t>
            </a:r>
            <a:r>
              <a:rPr lang="en-US" altLang="zh-CN" smtClean="0">
                <a:latin typeface="Arial" panose="020B0604020202020204" pitchFamily="34" charset="0"/>
              </a:rPr>
              <a:t>CPU</a:t>
            </a:r>
            <a:r>
              <a:rPr lang="zh-CN" altLang="en-US" smtClean="0">
                <a:latin typeface="Arial" panose="020B0604020202020204" pitchFamily="34" charset="0"/>
              </a:rPr>
              <a:t>。对于每一个进程而言，他认为自己是完全掌握着</a:t>
            </a:r>
            <a:r>
              <a:rPr lang="en-US" altLang="zh-CN" smtClean="0">
                <a:latin typeface="Arial" panose="020B0604020202020204" pitchFamily="34" charset="0"/>
              </a:rPr>
              <a:t>CPU</a:t>
            </a:r>
            <a:r>
              <a:rPr lang="zh-CN" altLang="en-US" smtClean="0">
                <a:latin typeface="Arial" panose="020B0604020202020204" pitchFamily="34" charset="0"/>
              </a:rPr>
              <a:t>的，也就是说，这个进程被暂停前，和后续运行之后，处理器的状态是完全一样的。因此，所有</a:t>
            </a:r>
            <a:r>
              <a:rPr lang="en-US" altLang="zh-CN" smtClean="0">
                <a:latin typeface="Arial" panose="020B0604020202020204" pitchFamily="34" charset="0"/>
              </a:rPr>
              <a:t>CPU</a:t>
            </a:r>
            <a:r>
              <a:rPr lang="zh-CN" altLang="en-US" smtClean="0">
                <a:latin typeface="Arial" panose="020B0604020202020204" pitchFamily="34" charset="0"/>
              </a:rPr>
              <a:t>硬件相关的信息，比如寄存器，程序状态字等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还有就是其他一些信息，例如进程</a:t>
            </a:r>
            <a:r>
              <a:rPr lang="en-US" altLang="zh-CN" smtClean="0">
                <a:latin typeface="Arial" panose="020B0604020202020204" pitchFamily="34" charset="0"/>
              </a:rPr>
              <a:t>ID</a:t>
            </a:r>
            <a:r>
              <a:rPr lang="zh-CN" altLang="en-US" smtClean="0">
                <a:latin typeface="Arial" panose="020B0604020202020204" pitchFamily="34" charset="0"/>
              </a:rPr>
              <a:t>，类似于身份证号，优先级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特别要提到的一段，就是时间，时间就是金钱，因为要收费 。这里的时间有两个，一个是真实的时间，一个是真正运行的时间</a:t>
            </a:r>
            <a:endParaRPr lang="en-US" altLang="zh-CN" smtClean="0">
              <a:latin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后面还有内存分段的使用，文件资源使用等 ，我们讲到相应的章节再说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F0A534D-C422-417B-AF29-BB39882C4BBB}" type="slidenum">
              <a:rPr lang="zh-CN" altLang="en-US" smtClean="0">
                <a:latin typeface="Arial" panose="020B0604020202020204" pitchFamily="34" charset="0"/>
              </a:rPr>
              <a:pPr/>
              <a:t>27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4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这里用</a:t>
            </a:r>
            <a:r>
              <a:rPr lang="en-US" altLang="zh-CN" smtClean="0">
                <a:latin typeface="Arial" panose="020B0604020202020204" pitchFamily="34" charset="0"/>
              </a:rPr>
              <a:t>Linux</a:t>
            </a:r>
            <a:r>
              <a:rPr lang="zh-CN" altLang="en-US" smtClean="0">
                <a:latin typeface="Arial" panose="020B0604020202020204" pitchFamily="34" charset="0"/>
              </a:rPr>
              <a:t>中的进程服务作一个示意</a:t>
            </a:r>
          </a:p>
          <a:p>
            <a:r>
              <a:rPr lang="en-US" altLang="zh-CN" smtClean="0">
                <a:latin typeface="Arial" panose="020B0604020202020204" pitchFamily="34" charset="0"/>
              </a:rPr>
              <a:t>Linux</a:t>
            </a:r>
            <a:r>
              <a:rPr lang="zh-CN" altLang="en-US" smtClean="0">
                <a:latin typeface="Arial" panose="020B0604020202020204" pitchFamily="34" charset="0"/>
              </a:rPr>
              <a:t>中用</a:t>
            </a:r>
            <a:r>
              <a:rPr lang="en-US" altLang="zh-CN" smtClean="0">
                <a:latin typeface="Arial" panose="020B0604020202020204" pitchFamily="34" charset="0"/>
              </a:rPr>
              <a:t>task_struct</a:t>
            </a:r>
            <a:r>
              <a:rPr lang="zh-CN" altLang="en-US" smtClean="0">
                <a:latin typeface="Arial" panose="020B0604020202020204" pitchFamily="34" charset="0"/>
              </a:rPr>
              <a:t>做进程的控制单元，可以看到，这里有内存、文件系统 、信号 、状态等等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77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在</a:t>
            </a:r>
            <a:r>
              <a:rPr lang="en-US" altLang="zh-CN" smtClean="0">
                <a:latin typeface="Arial" panose="020B0604020202020204" pitchFamily="34" charset="0"/>
              </a:rPr>
              <a:t>OS</a:t>
            </a:r>
            <a:r>
              <a:rPr lang="zh-CN" altLang="en-US" smtClean="0">
                <a:latin typeface="Arial" panose="020B0604020202020204" pitchFamily="34" charset="0"/>
              </a:rPr>
              <a:t>中，可以有很多进程，上千个，甚至更多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所以系统中往往通过链表的方式维护这样一个列表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2D9DD1F-42C5-4640-82E7-E656911E54B8}" type="slidenum">
              <a:rPr lang="zh-CN" altLang="en-US" smtClean="0">
                <a:latin typeface="Arial" panose="020B0604020202020204" pitchFamily="34" charset="0"/>
              </a:rPr>
              <a:pPr/>
              <a:t>29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30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Up </a:t>
            </a:r>
            <a:r>
              <a:rPr lang="zh-CN" altLang="en-US" smtClean="0">
                <a:latin typeface="Arial" panose="020B0604020202020204" pitchFamily="34" charset="0"/>
              </a:rPr>
              <a:t>和</a:t>
            </a:r>
            <a:r>
              <a:rPr lang="en-US" altLang="zh-CN" smtClean="0">
                <a:latin typeface="Arial" panose="020B0604020202020204" pitchFamily="34" charset="0"/>
              </a:rPr>
              <a:t>down</a:t>
            </a:r>
            <a:r>
              <a:rPr lang="zh-CN" altLang="en-US" smtClean="0">
                <a:latin typeface="Arial" panose="020B0604020202020204" pitchFamily="34" charset="0"/>
              </a:rPr>
              <a:t>是一对针对特殊变量的操作，这个操作是不会被打断的，并且当大于</a:t>
            </a:r>
            <a:r>
              <a:rPr lang="en-US" altLang="zh-CN" smtClean="0">
                <a:latin typeface="Arial" panose="020B0604020202020204" pitchFamily="34" charset="0"/>
              </a:rPr>
              <a:t>0</a:t>
            </a:r>
            <a:r>
              <a:rPr lang="zh-CN" altLang="en-US" smtClean="0">
                <a:latin typeface="Arial" panose="020B0604020202020204" pitchFamily="34" charset="0"/>
              </a:rPr>
              <a:t>的条件不满足时，进程就会去休眠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9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DE576F-1C44-4629-9598-F68C532F5AC8}" type="slidenum">
              <a:rPr lang="zh-CN" altLang="en-US" smtClean="0">
                <a:latin typeface="Arial" panose="020B0604020202020204" pitchFamily="34" charset="0"/>
              </a:rPr>
              <a:pPr/>
              <a:t>32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90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写的时候不能写，也不能读，读的时候是没有排他性的</a:t>
            </a:r>
            <a:endParaRPr lang="en-US" altLang="zh-CN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81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7EDD1A-DE65-456C-B28A-53B51976D442}" type="slidenum">
              <a:rPr lang="zh-CN" altLang="en-US" smtClean="0">
                <a:latin typeface="Arial" panose="020B0604020202020204" pitchFamily="34" charset="0"/>
              </a:rPr>
              <a:pPr/>
              <a:t>33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74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提高系统的并发度，减少加锁时间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14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85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E80F248-D544-42F7-84B2-6D0E704E211E}" type="slidenum">
              <a:rPr lang="zh-CN" altLang="en-US" smtClean="0">
                <a:latin typeface="Arial" panose="020B0604020202020204" pitchFamily="34" charset="0"/>
              </a:rPr>
              <a:pPr/>
              <a:t>35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02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一根筷子只能被一个人拿 </a:t>
            </a:r>
            <a:endParaRPr lang="en-US" altLang="zh-CN" smtClean="0">
              <a:latin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拿齐了两根筷子才能吃饭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不能有人饿死，也不能有死锁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87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8C249B3-59CB-414C-925D-9C10590F5097}" type="slidenum">
              <a:rPr lang="zh-CN" altLang="en-US" smtClean="0">
                <a:latin typeface="Arial" panose="020B0604020202020204" pitchFamily="34" charset="0"/>
              </a:rPr>
              <a:pPr/>
              <a:t>38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67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临界区其实在筷子的操作上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两个信号量，分别用于保护筷子和哲学家的状态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0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F3CA672-CA42-4932-A2B9-ED85D6BEF2AB}" type="slidenum">
              <a:rPr lang="zh-CN" altLang="en-US" smtClean="0">
                <a:latin typeface="Arial" panose="020B0604020202020204" pitchFamily="34" charset="0"/>
              </a:rPr>
              <a:pPr/>
              <a:t>40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0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补全开始和结束的状态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大家看一下这个状态有没有什么问题？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阻塞状态的进程，一直在消耗内存的资源，我们假设一个输入法程序写的不好，但是需要占用大量的内存，就会变成，虽然没什么事，但是内存一直被占用着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B915BA9-F256-46CF-86BF-CD11E9389C43}" type="slidenum">
              <a:rPr lang="zh-CN" altLang="en-US" smtClean="0">
                <a:latin typeface="Arial" panose="020B0604020202020204" pitchFamily="34" charset="0"/>
              </a:rPr>
              <a:pPr/>
              <a:t>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10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大家可以看到，这种地址转换的需求，是随着多道程序的出现而来的</a:t>
            </a:r>
            <a:endParaRPr lang="en-US" altLang="zh-CN" smtClean="0">
              <a:latin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在实际的历史发展过程中也是这样，而且是随着我们要求的多样化，内存管理变得越来越复杂越灵活</a:t>
            </a:r>
            <a:endParaRPr lang="en-US" altLang="zh-CN" smtClean="0">
              <a:latin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我们一起来看一下这个发展历程</a:t>
            </a:r>
          </a:p>
        </p:txBody>
      </p:sp>
    </p:spTree>
    <p:extLst>
      <p:ext uri="{BB962C8B-B14F-4D97-AF65-F5344CB8AC3E}">
        <p14:creationId xmlns:p14="http://schemas.microsoft.com/office/powerpoint/2010/main" val="3264485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9CC89D-5B9D-4EDC-88D9-50D4EFCA7004}" type="slidenum">
              <a:rPr lang="zh-CN" altLang="en-US" smtClean="0">
                <a:latin typeface="Arial" panose="020B0604020202020204" pitchFamily="34" charset="0"/>
              </a:rPr>
              <a:pPr/>
              <a:t>52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21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读一次和读几次是一样的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A98A-52BF-4EE1-8534-CA5ED0CC189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55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记量次数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A98A-52BF-4EE1-8534-CA5ED0CC189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07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考虑到缺业中断的代价，尽量预分配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A98A-52BF-4EE1-8534-CA5ED0CC189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56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FAT</a:t>
            </a:r>
            <a:r>
              <a:rPr lang="zh-CN" altLang="en-US" smtClean="0">
                <a:latin typeface="Arial" panose="020B0604020202020204" pitchFamily="34" charset="0"/>
              </a:rPr>
              <a:t>文件系统 </a:t>
            </a:r>
          </a:p>
        </p:txBody>
      </p:sp>
    </p:spTree>
    <p:extLst>
      <p:ext uri="{BB962C8B-B14F-4D97-AF65-F5344CB8AC3E}">
        <p14:creationId xmlns:p14="http://schemas.microsoft.com/office/powerpoint/2010/main" val="2486945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UNIX</a:t>
            </a:r>
            <a:r>
              <a:rPr lang="zh-CN" altLang="en-US" smtClean="0">
                <a:latin typeface="Arial" panose="020B0604020202020204" pitchFamily="34" charset="0"/>
              </a:rPr>
              <a:t>系</a:t>
            </a:r>
          </a:p>
        </p:txBody>
      </p:sp>
    </p:spTree>
    <p:extLst>
      <p:ext uri="{BB962C8B-B14F-4D97-AF65-F5344CB8AC3E}">
        <p14:creationId xmlns:p14="http://schemas.microsoft.com/office/powerpoint/2010/main" val="1806536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忙等待，守候着直到</a:t>
            </a:r>
            <a:r>
              <a:rPr lang="en-US" altLang="zh-CN" smtClean="0">
                <a:latin typeface="Arial" panose="020B0604020202020204" pitchFamily="34" charset="0"/>
              </a:rPr>
              <a:t>IO</a:t>
            </a:r>
            <a:r>
              <a:rPr lang="zh-CN" altLang="en-US" smtClean="0">
                <a:latin typeface="Arial" panose="020B0604020202020204" pitchFamily="34" charset="0"/>
              </a:rPr>
              <a:t>任务完成</a:t>
            </a:r>
          </a:p>
          <a:p>
            <a:r>
              <a:rPr lang="zh-CN" altLang="en-US" smtClean="0">
                <a:latin typeface="Arial" panose="020B0604020202020204" pitchFamily="34" charset="0"/>
              </a:rPr>
              <a:t>最安全，但是效率很低</a:t>
            </a:r>
          </a:p>
        </p:txBody>
      </p:sp>
    </p:spTree>
    <p:extLst>
      <p:ext uri="{BB962C8B-B14F-4D97-AF65-F5344CB8AC3E}">
        <p14:creationId xmlns:p14="http://schemas.microsoft.com/office/powerpoint/2010/main" val="3444559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每次完成一个任务就中断一次</a:t>
            </a:r>
          </a:p>
          <a:p>
            <a:r>
              <a:rPr lang="zh-CN" altLang="en-US" smtClean="0">
                <a:latin typeface="Arial" panose="020B0604020202020204" pitchFamily="34" charset="0"/>
              </a:rPr>
              <a:t>但是中断太过频繁，总是打断程序的执行，流水线</a:t>
            </a:r>
          </a:p>
        </p:txBody>
      </p:sp>
    </p:spTree>
    <p:extLst>
      <p:ext uri="{BB962C8B-B14F-4D97-AF65-F5344CB8AC3E}">
        <p14:creationId xmlns:p14="http://schemas.microsoft.com/office/powerpoint/2010/main" val="1173450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批量的安排任务，一次听报告</a:t>
            </a:r>
          </a:p>
          <a:p>
            <a:r>
              <a:rPr lang="zh-CN" altLang="en-US" dirty="0" smtClean="0">
                <a:latin typeface="Arial" panose="020B0604020202020204" pitchFamily="34" charset="0"/>
              </a:rPr>
              <a:t>及时汇报错误</a:t>
            </a:r>
          </a:p>
          <a:p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目前来说最合理的批量数据处理</a:t>
            </a:r>
            <a:r>
              <a:rPr lang="zh-CN" altLang="en-US" dirty="0" smtClean="0">
                <a:latin typeface="Arial" panose="020B0604020202020204" pitchFamily="34" charset="0"/>
              </a:rPr>
              <a:t>方法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 </a:t>
            </a:r>
          </a:p>
          <a:p>
            <a:r>
              <a:rPr lang="zh-CN" altLang="en-US" dirty="0" smtClean="0">
                <a:latin typeface="Arial" panose="020B0604020202020204" pitchFamily="34" charset="0"/>
              </a:rPr>
              <a:t>优点：数据量大，可以换出</a:t>
            </a: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3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加上了这个状态之后，进程模型就变成了这样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当挂 起的进程等待的事件发生了，就会让他回到就续状态</a:t>
            </a:r>
            <a:endParaRPr lang="en-US" altLang="zh-CN" smtClean="0">
              <a:latin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这就是为什么苹果上用第三方的输入法会出现一个卡顿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924AFF4-F2DD-4502-A83D-2503F3F43765}" type="slidenum">
              <a:rPr lang="zh-CN" altLang="en-US" smtClean="0">
                <a:latin typeface="Arial" panose="020B0604020202020204" pitchFamily="34" charset="0"/>
              </a:rPr>
              <a:pPr/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27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0</a:t>
            </a:r>
            <a:r>
              <a:rPr lang="zh-CN" altLang="en-US" smtClean="0">
                <a:latin typeface="Arial" panose="020B0604020202020204" pitchFamily="34" charset="0"/>
              </a:rPr>
              <a:t>是条纹化，可以并发的读写</a:t>
            </a:r>
          </a:p>
          <a:p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是双机备份</a:t>
            </a:r>
          </a:p>
          <a:p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是按位分块</a:t>
            </a:r>
          </a:p>
          <a:p>
            <a:r>
              <a:rPr lang="en-US" altLang="zh-CN" smtClean="0">
                <a:latin typeface="Arial" panose="020B0604020202020204" pitchFamily="34" charset="0"/>
              </a:rPr>
              <a:t>3</a:t>
            </a:r>
            <a:r>
              <a:rPr lang="zh-CN" altLang="en-US" smtClean="0">
                <a:latin typeface="Arial" panose="020B0604020202020204" pitchFamily="34" charset="0"/>
              </a:rPr>
              <a:t>加入校验</a:t>
            </a:r>
          </a:p>
          <a:p>
            <a:r>
              <a:rPr lang="en-US" altLang="zh-CN" smtClean="0">
                <a:latin typeface="Arial" panose="020B0604020202020204" pitchFamily="34" charset="0"/>
              </a:rPr>
              <a:t>4</a:t>
            </a:r>
            <a:r>
              <a:rPr lang="zh-CN" altLang="en-US" smtClean="0">
                <a:latin typeface="Arial" panose="020B0604020202020204" pitchFamily="34" charset="0"/>
              </a:rPr>
              <a:t>利用一块做校验。</a:t>
            </a:r>
            <a:r>
              <a:rPr lang="en-US" altLang="zh-CN" smtClean="0">
                <a:latin typeface="Arial" panose="020B0604020202020204" pitchFamily="34" charset="0"/>
              </a:rPr>
              <a:t>4</a:t>
            </a:r>
            <a:r>
              <a:rPr lang="zh-CN" altLang="en-US" smtClean="0">
                <a:latin typeface="Arial" panose="020B0604020202020204" pitchFamily="34" charset="0"/>
              </a:rPr>
              <a:t>在理论上已有使用价值，但是校验盘问题太大</a:t>
            </a:r>
          </a:p>
          <a:p>
            <a:r>
              <a:rPr lang="en-US" altLang="zh-CN" smtClean="0">
                <a:latin typeface="Arial" panose="020B0604020202020204" pitchFamily="34" charset="0"/>
              </a:rPr>
              <a:t>5</a:t>
            </a:r>
            <a:r>
              <a:rPr lang="zh-CN" altLang="en-US" smtClean="0">
                <a:latin typeface="Arial" panose="020B0604020202020204" pitchFamily="34" charset="0"/>
              </a:rPr>
              <a:t>把数据分散</a:t>
            </a:r>
          </a:p>
        </p:txBody>
      </p:sp>
    </p:spTree>
    <p:extLst>
      <p:ext uri="{BB962C8B-B14F-4D97-AF65-F5344CB8AC3E}">
        <p14:creationId xmlns:p14="http://schemas.microsoft.com/office/powerpoint/2010/main" val="290199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再变得复杂一点，如果就绪的进程太多，总是轮不到，也可以挂起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C5E53BB-F10A-492F-86CB-12B2A3776726}" type="slidenum">
              <a:rPr lang="zh-CN" altLang="en-US" smtClean="0">
                <a:latin typeface="Arial" panose="020B0604020202020204" pitchFamily="34" charset="0"/>
              </a:rPr>
              <a:pPr/>
              <a:t>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7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时间片轮转基本成为现代进程调度的基础方法，很多的调度算法都是在这个的基础上发展出来的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51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这个时候，时间片的选择变成了一个关键指标，因为你可以看到，每个进程都运行一个</a:t>
            </a:r>
            <a:r>
              <a:rPr lang="en-US" altLang="zh-CN" smtClean="0">
                <a:latin typeface="Arial" panose="020B0604020202020204" pitchFamily="34" charset="0"/>
              </a:rPr>
              <a:t>Q</a:t>
            </a:r>
            <a:r>
              <a:rPr lang="zh-CN" altLang="en-US" smtClean="0">
                <a:latin typeface="Arial" panose="020B0604020202020204" pitchFamily="34" charset="0"/>
              </a:rPr>
              <a:t>的时间之后，大家转了一圈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7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时间片轮转看似公平，但是却使得紧急的任务得不到优先执行的权利</a:t>
            </a:r>
          </a:p>
          <a:p>
            <a:r>
              <a:rPr lang="zh-CN" altLang="en-US" smtClean="0">
                <a:latin typeface="Arial" panose="020B0604020202020204" pitchFamily="34" charset="0"/>
              </a:rPr>
              <a:t>针对这个问题，提出了多级队列法，这个思路很像现在我们的公交车专用道</a:t>
            </a:r>
          </a:p>
          <a:p>
            <a:r>
              <a:rPr lang="zh-CN" altLang="en-US" smtClean="0">
                <a:latin typeface="Arial" panose="020B0604020202020204" pitchFamily="34" charset="0"/>
              </a:rPr>
              <a:t>进程不一样，进入的队列不一样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9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这个时候，已经出现了优先级的概念，因为不同的队列的先后顺序是不一样的</a:t>
            </a:r>
          </a:p>
          <a:p>
            <a:r>
              <a:rPr lang="zh-CN" altLang="en-US" smtClean="0">
                <a:latin typeface="Arial" panose="020B0604020202020204" pitchFamily="34" charset="0"/>
              </a:rPr>
              <a:t>但是划分的级数的多少，也就是队列的条数是个问题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直接变成了优先级算法，也就是每个进程有一个优先级，在任务调度的时候选取优先级最高的运行。这里面，抢占和不可抢占，是指高优先级的能不能打断低的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这里引出的问题就是，如何知道哪个进程该被设置成一个合适的优先级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98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优先级和多级队列的结合体</a:t>
            </a:r>
          </a:p>
          <a:p>
            <a:r>
              <a:rPr lang="zh-CN" altLang="en-US" smtClean="0">
                <a:latin typeface="Arial" panose="020B0604020202020204" pitchFamily="34" charset="0"/>
              </a:rPr>
              <a:t>随着队列的变化，优先级不断降低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4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B1CE-A084-46A2-834E-934B9CDD43BC}" type="datetimeFigureOut">
              <a:rPr lang="zh-CN" altLang="en-US" smtClean="0"/>
              <a:t>2015-12-24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0558-D02A-4DC0-9E6E-9B917FB82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3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B1CE-A084-46A2-834E-934B9CDD43BC}" type="datetimeFigureOut">
              <a:rPr lang="zh-CN" altLang="en-US" smtClean="0"/>
              <a:t>2015-12-24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0558-D02A-4DC0-9E6E-9B917FB82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9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B1CE-A084-46A2-834E-934B9CDD43BC}" type="datetimeFigureOut">
              <a:rPr lang="zh-CN" altLang="en-US" smtClean="0"/>
              <a:t>2015-12-24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0558-D02A-4DC0-9E6E-9B917FB82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6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B1CE-A084-46A2-834E-934B9CDD43BC}" type="datetimeFigureOut">
              <a:rPr lang="zh-CN" altLang="en-US" smtClean="0"/>
              <a:t>2015-12-24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0558-D02A-4DC0-9E6E-9B917FB82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3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B1CE-A084-46A2-834E-934B9CDD43BC}" type="datetimeFigureOut">
              <a:rPr lang="zh-CN" altLang="en-US" smtClean="0"/>
              <a:t>2015-12-24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0558-D02A-4DC0-9E6E-9B917FB82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B1CE-A084-46A2-834E-934B9CDD43BC}" type="datetimeFigureOut">
              <a:rPr lang="zh-CN" altLang="en-US" smtClean="0"/>
              <a:t>2015-12-24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0558-D02A-4DC0-9E6E-9B917FB82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B1CE-A084-46A2-834E-934B9CDD43BC}" type="datetimeFigureOut">
              <a:rPr lang="zh-CN" altLang="en-US" smtClean="0"/>
              <a:t>2015-12-24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0558-D02A-4DC0-9E6E-9B917FB82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B1CE-A084-46A2-834E-934B9CDD43BC}" type="datetimeFigureOut">
              <a:rPr lang="zh-CN" altLang="en-US" smtClean="0"/>
              <a:t>2015-12-24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0558-D02A-4DC0-9E6E-9B917FB82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7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B1CE-A084-46A2-834E-934B9CDD43BC}" type="datetimeFigureOut">
              <a:rPr lang="zh-CN" altLang="en-US" smtClean="0"/>
              <a:t>2015-12-24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0558-D02A-4DC0-9E6E-9B917FB82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2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B1CE-A084-46A2-834E-934B9CDD43BC}" type="datetimeFigureOut">
              <a:rPr lang="zh-CN" altLang="en-US" smtClean="0"/>
              <a:t>2015-12-24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0558-D02A-4DC0-9E6E-9B917FB82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7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B1CE-A084-46A2-834E-934B9CDD43BC}" type="datetimeFigureOut">
              <a:rPr lang="zh-CN" altLang="en-US" smtClean="0"/>
              <a:t>2015-12-24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0558-D02A-4DC0-9E6E-9B917FB82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3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6B1CE-A084-46A2-834E-934B9CDD43BC}" type="datetimeFigureOut">
              <a:rPr lang="zh-CN" altLang="en-US" smtClean="0"/>
              <a:t>2015-12-24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0558-D02A-4DC0-9E6E-9B917FB82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2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年度操作系统复习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11C9D709-9010-4D6D-A4AF-8DD5859D0B12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2362200" y="9144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FCFS</a:t>
            </a:r>
            <a:r>
              <a:rPr lang="zh-CN" altLang="en-US" b="1">
                <a:solidFill>
                  <a:schemeClr val="tx1"/>
                </a:solidFill>
              </a:rPr>
              <a:t>的特点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2495551" y="1916113"/>
            <a:ext cx="7561263" cy="183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</a:pPr>
            <a:r>
              <a:rPr lang="zh-CN" altLang="en-US" sz="2400">
                <a:solidFill>
                  <a:schemeClr val="tx1"/>
                </a:solidFill>
              </a:rPr>
              <a:t> 比较有利于长作业，而不利于短作业。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</a:pPr>
            <a:r>
              <a:rPr lang="zh-CN" altLang="en-US" sz="2400">
                <a:solidFill>
                  <a:schemeClr val="tx1"/>
                </a:solidFill>
              </a:rPr>
              <a:t> 有利于</a:t>
            </a:r>
            <a:r>
              <a:rPr lang="en-US" altLang="zh-CN" sz="2400">
                <a:solidFill>
                  <a:schemeClr val="tx1"/>
                </a:solidFill>
              </a:rPr>
              <a:t>CPU</a:t>
            </a:r>
            <a:r>
              <a:rPr lang="zh-CN" altLang="en-US" sz="2400">
                <a:solidFill>
                  <a:schemeClr val="tx1"/>
                </a:solidFill>
              </a:rPr>
              <a:t>繁忙的作业，而不利于</a:t>
            </a:r>
            <a:r>
              <a:rPr lang="en-US" altLang="zh-CN" sz="2400">
                <a:solidFill>
                  <a:schemeClr val="tx1"/>
                </a:solidFill>
              </a:rPr>
              <a:t>I/O</a:t>
            </a:r>
            <a:r>
              <a:rPr lang="zh-CN" altLang="en-US" sz="2400">
                <a:solidFill>
                  <a:schemeClr val="tx1"/>
                </a:solidFill>
              </a:rPr>
              <a:t>繁忙的作业。</a:t>
            </a:r>
          </a:p>
        </p:txBody>
      </p:sp>
    </p:spTree>
    <p:extLst>
      <p:ext uri="{BB962C8B-B14F-4D97-AF65-F5344CB8AC3E}">
        <p14:creationId xmlns:p14="http://schemas.microsoft.com/office/powerpoint/2010/main" val="41925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E7A2A191-6B98-41C2-AFCD-42DE2EAD11A7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23622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2)   短作业优先 (</a:t>
            </a:r>
            <a:r>
              <a:rPr lang="en-US" altLang="zh-CN">
                <a:solidFill>
                  <a:schemeClr val="tx1"/>
                </a:solidFill>
              </a:rPr>
              <a:t>SJF, Shortest Job First)</a:t>
            </a:r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2495550" y="1773239"/>
            <a:ext cx="76390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又称“短进程优先”</a:t>
            </a:r>
            <a:r>
              <a:rPr lang="en-US" altLang="zh-CN" sz="2400">
                <a:solidFill>
                  <a:schemeClr val="tx1"/>
                </a:solidFill>
              </a:rPr>
              <a:t>SPN(Shortest Process Next)；</a:t>
            </a:r>
            <a:r>
              <a:rPr lang="zh-CN" altLang="en-US" sz="2400">
                <a:solidFill>
                  <a:schemeClr val="tx1"/>
                </a:solidFill>
              </a:rPr>
              <a:t>这是对</a:t>
            </a:r>
            <a:r>
              <a:rPr lang="en-US" altLang="zh-CN" sz="2400">
                <a:solidFill>
                  <a:schemeClr val="tx1"/>
                </a:solidFill>
              </a:rPr>
              <a:t>FCFS</a:t>
            </a:r>
            <a:r>
              <a:rPr lang="zh-CN" altLang="en-US" sz="2400">
                <a:solidFill>
                  <a:schemeClr val="tx1"/>
                </a:solidFill>
              </a:rPr>
              <a:t>算法的改进，其目标是减少平均周转时间。</a:t>
            </a:r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2300288" y="3290888"/>
            <a:ext cx="16450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  <a:r>
              <a:rPr lang="en-US" altLang="zh-CN"/>
              <a:t>SJF</a:t>
            </a:r>
            <a:r>
              <a:rPr lang="zh-CN" altLang="en-US"/>
              <a:t>算法</a:t>
            </a:r>
          </a:p>
        </p:txBody>
      </p:sp>
      <p:sp>
        <p:nvSpPr>
          <p:cNvPr id="80902" name="Text Box 5"/>
          <p:cNvSpPr txBox="1">
            <a:spLocks noChangeArrowheads="1"/>
          </p:cNvSpPr>
          <p:nvPr/>
        </p:nvSpPr>
        <p:spPr bwMode="auto">
          <a:xfrm>
            <a:off x="2495550" y="3860801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对</a:t>
            </a:r>
            <a:r>
              <a:rPr lang="zh-CN" altLang="en-US" sz="2400"/>
              <a:t>预计执行时间</a:t>
            </a:r>
            <a:r>
              <a:rPr lang="zh-CN" altLang="en-US" sz="2400">
                <a:solidFill>
                  <a:schemeClr val="tx1"/>
                </a:solidFill>
              </a:rPr>
              <a:t>短的作业（进程）优先分派处理机。通常后来的短作业</a:t>
            </a:r>
            <a:r>
              <a:rPr lang="zh-CN" altLang="en-US" sz="2400"/>
              <a:t>不抢先</a:t>
            </a:r>
            <a:r>
              <a:rPr lang="zh-CN" altLang="en-US" sz="2400">
                <a:solidFill>
                  <a:schemeClr val="tx1"/>
                </a:solidFill>
              </a:rPr>
              <a:t>正在执行的作业。</a:t>
            </a:r>
          </a:p>
        </p:txBody>
      </p:sp>
      <p:pic>
        <p:nvPicPr>
          <p:cNvPr id="80903" name="Picture 6" descr="2-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1" y="4951413"/>
            <a:ext cx="7599363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8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4DFF7D37-D55A-4999-97EC-7437719D96E4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2362200" y="7620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3200"/>
              <a:t> </a:t>
            </a:r>
            <a:r>
              <a:rPr lang="en-US" altLang="zh-CN" sz="3200"/>
              <a:t>SJF</a:t>
            </a:r>
            <a:r>
              <a:rPr lang="zh-CN" altLang="en-US" sz="3200"/>
              <a:t>的特点</a:t>
            </a:r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2495550" y="1484313"/>
            <a:ext cx="72580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优点：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改善</a:t>
            </a:r>
            <a:r>
              <a:rPr lang="en-US" altLang="zh-CN"/>
              <a:t>FCFS</a:t>
            </a:r>
            <a:r>
              <a:rPr lang="zh-CN" altLang="en-US"/>
              <a:t>的平均周转时间和平均带权周转时间，缩短作业的等待时间；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提高系统的吞吐量；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缺点：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对长作业非常不利；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未能依据作业的紧迫程度划分执行优先级；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难以准确估计作业（进程）的执行时间，从而影响调度性能。</a:t>
            </a:r>
          </a:p>
        </p:txBody>
      </p:sp>
    </p:spTree>
    <p:extLst>
      <p:ext uri="{BB962C8B-B14F-4D97-AF65-F5344CB8AC3E}">
        <p14:creationId xmlns:p14="http://schemas.microsoft.com/office/powerpoint/2010/main" val="21876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31DF87B7-1CFE-45AB-8465-FB05924FB245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2362200" y="7620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zh-CN" sz="3200"/>
              <a:t> </a:t>
            </a:r>
            <a:r>
              <a:rPr lang="en-US" altLang="zh-CN" sz="3200"/>
              <a:t>SJF</a:t>
            </a:r>
            <a:r>
              <a:rPr lang="zh-CN" altLang="en-US" sz="3200"/>
              <a:t>的变型</a:t>
            </a: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23622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 typeface="Symbol" panose="05050102010706020507" pitchFamily="18" charset="2"/>
              <a:buChar char="-"/>
            </a:pPr>
            <a:r>
              <a:rPr lang="zh-CN" altLang="en-US" sz="2400">
                <a:solidFill>
                  <a:schemeClr val="tx1"/>
                </a:solidFill>
              </a:rPr>
              <a:t> "最短剩余时间优先"</a:t>
            </a:r>
            <a:r>
              <a:rPr lang="en-US" altLang="zh-CN" sz="2400">
                <a:solidFill>
                  <a:schemeClr val="tx1"/>
                </a:solidFill>
              </a:rPr>
              <a:t>SRT(Shortest Remaining Time)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允许比当前进程剩余时间更短的进程抢占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 typeface="Symbol" panose="05050102010706020507" pitchFamily="18" charset="2"/>
              <a:buChar char="-"/>
            </a:pPr>
            <a:r>
              <a:rPr lang="zh-CN" altLang="en-US" sz="2400">
                <a:solidFill>
                  <a:schemeClr val="tx1"/>
                </a:solidFill>
              </a:rPr>
              <a:t> "最高响应比优先"</a:t>
            </a:r>
            <a:r>
              <a:rPr lang="en-US" altLang="zh-CN" sz="2400">
                <a:solidFill>
                  <a:schemeClr val="tx1"/>
                </a:solidFill>
              </a:rPr>
              <a:t>HRRN(Highest Response Ratio Next)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响应比</a:t>
            </a:r>
            <a:r>
              <a:rPr lang="en-US" altLang="zh-CN"/>
              <a:t>R = (</a:t>
            </a:r>
            <a:r>
              <a:rPr lang="zh-CN" altLang="en-US"/>
              <a:t>等待时间 + 要求执行时间) / 要求执行时间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是</a:t>
            </a:r>
            <a:r>
              <a:rPr lang="en-US" altLang="zh-CN"/>
              <a:t>FCFS</a:t>
            </a:r>
            <a:r>
              <a:rPr lang="zh-CN" altLang="en-US"/>
              <a:t>和</a:t>
            </a:r>
            <a:r>
              <a:rPr lang="en-US" altLang="zh-CN"/>
              <a:t>SJF</a:t>
            </a:r>
            <a:r>
              <a:rPr lang="zh-CN" altLang="en-US"/>
              <a:t>的折衷</a:t>
            </a:r>
          </a:p>
        </p:txBody>
      </p:sp>
    </p:spTree>
    <p:extLst>
      <p:ext uri="{BB962C8B-B14F-4D97-AF65-F5344CB8AC3E}">
        <p14:creationId xmlns:p14="http://schemas.microsoft.com/office/powerpoint/2010/main" val="4436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9ECE8C3C-7067-4A0C-B57D-4717426A7485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2424114" y="549276"/>
            <a:ext cx="717708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chemeClr val="tx1"/>
                </a:solidFill>
              </a:rPr>
              <a:t>时间片轮转(</a:t>
            </a:r>
            <a:r>
              <a:rPr lang="en-US" altLang="zh-CN" sz="3200">
                <a:solidFill>
                  <a:schemeClr val="tx1"/>
                </a:solidFill>
              </a:rPr>
              <a:t>Round Robin)</a:t>
            </a:r>
            <a:r>
              <a:rPr lang="zh-CN" altLang="en-US" sz="3200">
                <a:solidFill>
                  <a:schemeClr val="tx1"/>
                </a:solidFill>
              </a:rPr>
              <a:t>算法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2362200" y="15240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</a:pPr>
            <a:r>
              <a:rPr lang="zh-CN" altLang="en-US" sz="2400">
                <a:solidFill>
                  <a:schemeClr val="tx1"/>
                </a:solidFill>
              </a:rPr>
              <a:t>　所有的就绪进程按照</a:t>
            </a:r>
            <a:r>
              <a:rPr lang="en-US" altLang="zh-CN" sz="2400">
                <a:solidFill>
                  <a:schemeClr val="tx1"/>
                </a:solidFill>
              </a:rPr>
              <a:t>FCFS</a:t>
            </a:r>
            <a:r>
              <a:rPr lang="zh-CN" altLang="en-US" sz="2400">
                <a:solidFill>
                  <a:schemeClr val="tx1"/>
                </a:solidFill>
              </a:rPr>
              <a:t>原则，排成队。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</a:pPr>
            <a:r>
              <a:rPr lang="zh-CN" altLang="en-US" sz="2400">
                <a:solidFill>
                  <a:schemeClr val="tx1"/>
                </a:solidFill>
              </a:rPr>
              <a:t>　调度时将</a:t>
            </a:r>
            <a:r>
              <a:rPr lang="en-US" altLang="zh-CN" sz="2400">
                <a:solidFill>
                  <a:schemeClr val="tx1"/>
                </a:solidFill>
              </a:rPr>
              <a:t>CPU</a:t>
            </a:r>
            <a:r>
              <a:rPr lang="zh-CN" altLang="en-US" sz="2400">
                <a:solidFill>
                  <a:schemeClr val="tx1"/>
                </a:solidFill>
              </a:rPr>
              <a:t>分派给队首进程，让其执行一个时间片。时间片的长度从几个</a:t>
            </a:r>
            <a:r>
              <a:rPr lang="en-US" altLang="zh-CN" sz="2400">
                <a:solidFill>
                  <a:schemeClr val="tx1"/>
                </a:solidFill>
              </a:rPr>
              <a:t>ns</a:t>
            </a:r>
            <a:r>
              <a:rPr lang="zh-CN" altLang="en-US" sz="2400">
                <a:solidFill>
                  <a:schemeClr val="tx1"/>
                </a:solidFill>
              </a:rPr>
              <a:t>到几</a:t>
            </a:r>
            <a:r>
              <a:rPr lang="en-US" altLang="zh-CN" sz="2400">
                <a:solidFill>
                  <a:schemeClr val="tx1"/>
                </a:solidFill>
              </a:rPr>
              <a:t>ms。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</a:pPr>
            <a:r>
              <a:rPr lang="zh-CN" altLang="en-US" sz="2400">
                <a:solidFill>
                  <a:schemeClr val="tx1"/>
                </a:solidFill>
              </a:rPr>
              <a:t>　当时间片结束时，发生时钟中断。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</a:pPr>
            <a:r>
              <a:rPr lang="zh-CN" altLang="en-US" sz="2400">
                <a:solidFill>
                  <a:schemeClr val="tx1"/>
                </a:solidFill>
              </a:rPr>
              <a:t>　调度程序暂停当前执行进程，将其送到就绪队列末尾，做上下文切换执行当前的队首进程。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</a:pPr>
            <a:r>
              <a:rPr lang="zh-CN" altLang="en-US" sz="2400">
                <a:solidFill>
                  <a:schemeClr val="tx1"/>
                </a:solidFill>
              </a:rPr>
              <a:t>　进程可在未用完一个时间片时就出让</a:t>
            </a:r>
            <a:r>
              <a:rPr lang="en-US" altLang="zh-CN" sz="2400">
                <a:solidFill>
                  <a:schemeClr val="tx1"/>
                </a:solidFill>
              </a:rPr>
              <a:t>CPU（</a:t>
            </a:r>
            <a:r>
              <a:rPr lang="zh-CN" altLang="en-US" sz="2400">
                <a:solidFill>
                  <a:schemeClr val="tx1"/>
                </a:solidFill>
              </a:rPr>
              <a:t>如阻塞,或任务结束）。</a:t>
            </a:r>
          </a:p>
        </p:txBody>
      </p:sp>
    </p:spTree>
    <p:extLst>
      <p:ext uri="{BB962C8B-B14F-4D97-AF65-F5344CB8AC3E}">
        <p14:creationId xmlns:p14="http://schemas.microsoft.com/office/powerpoint/2010/main" val="31147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F9A69DEF-6478-4872-823E-879D35C8A448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2424114" y="549276"/>
            <a:ext cx="64849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/>
              <a:t>时间片选择：可采用 动态时间片法．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/>
              <a:t>影响确定时间片</a:t>
            </a:r>
            <a:r>
              <a:rPr kumimoji="1" lang="en-US" altLang="zh-CN" sz="2400"/>
              <a:t>q</a:t>
            </a:r>
            <a:r>
              <a:rPr kumimoji="1" lang="zh-CN" altLang="en-US" sz="2400"/>
              <a:t>的一个因素是进程数：</a:t>
            </a:r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2566989" y="2060575"/>
            <a:ext cx="72421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因就绪队列中进程数是动态的，</a:t>
            </a:r>
            <a:r>
              <a:rPr kumimoji="1" lang="en-US" altLang="en-US" sz="2400">
                <a:solidFill>
                  <a:schemeClr val="tx1"/>
                </a:solidFill>
              </a:rPr>
              <a:t>q</a:t>
            </a:r>
            <a:r>
              <a:rPr kumimoji="1" lang="zh-CN" altLang="en-US" sz="2400">
                <a:solidFill>
                  <a:schemeClr val="tx1"/>
                </a:solidFill>
              </a:rPr>
              <a:t>也应变化。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每轮调度时计算</a:t>
            </a:r>
            <a:r>
              <a:rPr kumimoji="1" lang="en-US" altLang="en-US" sz="2400">
                <a:solidFill>
                  <a:schemeClr val="tx1"/>
                </a:solidFill>
              </a:rPr>
              <a:t>q</a:t>
            </a:r>
            <a:r>
              <a:rPr kumimoji="1" lang="en-US" altLang="zh-CN" sz="2400">
                <a:solidFill>
                  <a:schemeClr val="tx1"/>
                </a:solidFill>
              </a:rPr>
              <a:t>，</a:t>
            </a:r>
            <a:r>
              <a:rPr kumimoji="1" lang="zh-CN" altLang="en-US" sz="2400">
                <a:solidFill>
                  <a:schemeClr val="tx1"/>
                </a:solidFill>
              </a:rPr>
              <a:t>下一轮调度中使用新</a:t>
            </a:r>
            <a:r>
              <a:rPr kumimoji="1" lang="en-US" altLang="en-US" sz="2400">
                <a:solidFill>
                  <a:schemeClr val="tx1"/>
                </a:solidFill>
              </a:rPr>
              <a:t>q </a:t>
            </a:r>
            <a:r>
              <a:rPr kumimoji="1" lang="en-US" altLang="zh-CN" sz="2400">
                <a:solidFill>
                  <a:schemeClr val="tx1"/>
                </a:solidFill>
              </a:rPr>
              <a:t>。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动态时间片计算公式: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     </a:t>
            </a:r>
            <a:r>
              <a:rPr kumimoji="1" lang="en-US" altLang="en-US" sz="2400">
                <a:solidFill>
                  <a:schemeClr val="tx1"/>
                </a:solidFill>
              </a:rPr>
              <a:t>q = T/Nmax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en-US" sz="2400">
                <a:solidFill>
                  <a:schemeClr val="tx1"/>
                </a:solidFill>
              </a:rPr>
              <a:t>T</a:t>
            </a:r>
            <a:r>
              <a:rPr kumimoji="1" lang="zh-CN" altLang="en-US" sz="2400">
                <a:solidFill>
                  <a:schemeClr val="tx1"/>
                </a:solidFill>
              </a:rPr>
              <a:t>为系统响应时间，</a:t>
            </a:r>
            <a:r>
              <a:rPr kumimoji="1" lang="en-US" altLang="en-US" sz="2400">
                <a:solidFill>
                  <a:schemeClr val="tx1"/>
                </a:solidFill>
              </a:rPr>
              <a:t>Nmax</a:t>
            </a:r>
            <a:r>
              <a:rPr kumimoji="1" lang="zh-CN" altLang="en-US" sz="2400">
                <a:solidFill>
                  <a:schemeClr val="tx1"/>
                </a:solidFill>
              </a:rPr>
              <a:t>是最大进程数。</a:t>
            </a:r>
          </a:p>
        </p:txBody>
      </p:sp>
    </p:spTree>
    <p:extLst>
      <p:ext uri="{BB962C8B-B14F-4D97-AF65-F5344CB8AC3E}">
        <p14:creationId xmlns:p14="http://schemas.microsoft.com/office/powerpoint/2010/main" val="18361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1C157C51-753B-4528-B0A2-77062BD01CCA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2495550" y="620714"/>
            <a:ext cx="7486650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多级队列算法(</a:t>
            </a:r>
            <a:r>
              <a:rPr lang="en-US" altLang="zh-CN">
                <a:solidFill>
                  <a:schemeClr val="tx1"/>
                </a:solidFill>
              </a:rPr>
              <a:t>Multiple-level Queue)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2424114" y="3284538"/>
            <a:ext cx="7862887" cy="31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</a:pPr>
            <a:r>
              <a:rPr lang="zh-CN" altLang="en-US" sz="2400" dirty="0">
                <a:solidFill>
                  <a:schemeClr val="tx1"/>
                </a:solidFill>
              </a:rPr>
              <a:t> 根据作业或进程的性质或类型的不同，将就绪队列分为若干个</a:t>
            </a:r>
            <a:r>
              <a:rPr lang="zh-CN" altLang="en-US" sz="2400" dirty="0"/>
              <a:t>子队列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</a:pPr>
            <a:r>
              <a:rPr lang="zh-CN" altLang="en-US" sz="2400" dirty="0"/>
              <a:t> 每个作业</a:t>
            </a:r>
            <a:r>
              <a:rPr lang="zh-CN" altLang="en-US" sz="2400" dirty="0">
                <a:solidFill>
                  <a:schemeClr val="tx1"/>
                </a:solidFill>
              </a:rPr>
              <a:t>固定归入一个队列中。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</a:pPr>
            <a:r>
              <a:rPr lang="zh-CN" altLang="en-US" sz="2400" dirty="0">
                <a:solidFill>
                  <a:schemeClr val="tx1"/>
                </a:solidFill>
              </a:rPr>
              <a:t> 不同队列可有不同的优先级、时间片长度、调度策略等。如：系统进程、用户交互进程、批处理进程分别处理。</a:t>
            </a: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2566988" y="1989138"/>
            <a:ext cx="75676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本算法引入多个就绪队列，通过对各队列的区别处理，达到一个综合的调度目标。</a:t>
            </a:r>
          </a:p>
        </p:txBody>
      </p:sp>
    </p:spTree>
    <p:extLst>
      <p:ext uri="{BB962C8B-B14F-4D97-AF65-F5344CB8AC3E}">
        <p14:creationId xmlns:p14="http://schemas.microsoft.com/office/powerpoint/2010/main" val="9905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BFDEACC7-976D-405C-8764-273B665529B3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2495550" y="620714"/>
            <a:ext cx="7486650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优先级算法(</a:t>
            </a:r>
            <a:r>
              <a:rPr lang="en-US" altLang="zh-CN">
                <a:solidFill>
                  <a:schemeClr val="tx1"/>
                </a:solidFill>
              </a:rPr>
              <a:t>Priority Scheduling)</a:t>
            </a: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3071813" y="3284538"/>
            <a:ext cx="5715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</a:rPr>
              <a:t>静态优先级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</a:rPr>
              <a:t>动态优先级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</a:rPr>
              <a:t>线性优先级调度算法（</a:t>
            </a:r>
            <a:r>
              <a:rPr lang="en-US" altLang="zh-CN" sz="2000">
                <a:solidFill>
                  <a:schemeClr val="tx1"/>
                </a:solidFill>
              </a:rPr>
              <a:t>SRR, Selfish Round Robin）</a:t>
            </a:r>
          </a:p>
        </p:txBody>
      </p:sp>
      <p:sp>
        <p:nvSpPr>
          <p:cNvPr id="94213" name="Text Box 4"/>
          <p:cNvSpPr txBox="1">
            <a:spLocks noChangeArrowheads="1"/>
          </p:cNvSpPr>
          <p:nvPr/>
        </p:nvSpPr>
        <p:spPr bwMode="auto">
          <a:xfrm>
            <a:off x="2351088" y="2060575"/>
            <a:ext cx="7935912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　　是多级队列算法的改进，平衡各进程对响应时间的要求。可适用作业和进程调度，可分成抢先式和非抢先式。</a:t>
            </a:r>
          </a:p>
        </p:txBody>
      </p:sp>
    </p:spTree>
    <p:extLst>
      <p:ext uri="{BB962C8B-B14F-4D97-AF65-F5344CB8AC3E}">
        <p14:creationId xmlns:p14="http://schemas.microsoft.com/office/powerpoint/2010/main" val="5700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614AADD4-D6A0-47CF-B942-714FAB8CBEBE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2566988" y="765176"/>
            <a:ext cx="7491412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a) </a:t>
            </a:r>
            <a:r>
              <a:rPr lang="zh-CN" altLang="en-US">
                <a:solidFill>
                  <a:schemeClr val="tx1"/>
                </a:solidFill>
              </a:rPr>
              <a:t>静态优先级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2566988" y="2852738"/>
            <a:ext cx="7415212" cy="27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</a:rPr>
              <a:t>优先级创建依据：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进程类型（系统进程优先级较高）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对资源的需求（对</a:t>
            </a:r>
            <a:r>
              <a:rPr lang="en-US" altLang="zh-CN" sz="2000"/>
              <a:t>CPU</a:t>
            </a:r>
            <a:r>
              <a:rPr lang="zh-CN" altLang="en-US" sz="2000"/>
              <a:t>和内存需求较少的进程，优先级较高）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用户要求（紧迫程度和付费多少）</a:t>
            </a:r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2566988" y="1700214"/>
            <a:ext cx="75676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优先级在创建进程时就确定，直到进程终止前都不改变。通常是一个整数。</a:t>
            </a:r>
          </a:p>
        </p:txBody>
      </p:sp>
    </p:spTree>
    <p:extLst>
      <p:ext uri="{BB962C8B-B14F-4D97-AF65-F5344CB8AC3E}">
        <p14:creationId xmlns:p14="http://schemas.microsoft.com/office/powerpoint/2010/main" val="10318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4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1827EC20-B3FC-43CE-B45A-775F392E6449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728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97284" name="Picture 5" descr="2-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3" y="2317751"/>
            <a:ext cx="7034212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Text Box 6"/>
          <p:cNvSpPr txBox="1">
            <a:spLocks noChangeArrowheads="1"/>
          </p:cNvSpPr>
          <p:nvPr/>
        </p:nvSpPr>
        <p:spPr bwMode="auto">
          <a:xfrm>
            <a:off x="2251075" y="1171575"/>
            <a:ext cx="64849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</a:rPr>
              <a:t>例：有４级优先级队列的进程调度：</a:t>
            </a:r>
          </a:p>
        </p:txBody>
      </p:sp>
    </p:spTree>
    <p:extLst>
      <p:ext uri="{BB962C8B-B14F-4D97-AF65-F5344CB8AC3E}">
        <p14:creationId xmlns:p14="http://schemas.microsoft.com/office/powerpoint/2010/main" val="6773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进程管理</a:t>
            </a:r>
            <a:endParaRPr lang="en-US" altLang="zh-CN" dirty="0" smtClean="0"/>
          </a:p>
          <a:p>
            <a:r>
              <a:rPr lang="zh-CN" altLang="en-US" dirty="0" smtClean="0"/>
              <a:t>内存管理</a:t>
            </a:r>
            <a:endParaRPr lang="en-US" altLang="zh-CN" dirty="0" smtClean="0"/>
          </a:p>
          <a:p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r>
              <a:rPr lang="zh-CN" altLang="en-US" dirty="0" smtClean="0"/>
              <a:t>设备管理</a:t>
            </a:r>
            <a:endParaRPr lang="en-US" altLang="zh-CN" dirty="0" smtClean="0"/>
          </a:p>
          <a:p>
            <a:r>
              <a:rPr lang="zh-CN" altLang="en-US" dirty="0" smtClean="0"/>
              <a:t>死锁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45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2867E7A7-EFC6-431E-AD6F-9EEB45512C8E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2495550" y="620714"/>
            <a:ext cx="7486650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b) </a:t>
            </a:r>
            <a:r>
              <a:rPr lang="zh-CN" altLang="en-US">
                <a:solidFill>
                  <a:schemeClr val="tx1"/>
                </a:solidFill>
              </a:rPr>
              <a:t>动态优先级</a:t>
            </a:r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2487613" y="2790825"/>
            <a:ext cx="7772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</a:pPr>
            <a:r>
              <a:rPr lang="zh-CN" altLang="en-US" sz="2400">
                <a:solidFill>
                  <a:schemeClr val="tx1"/>
                </a:solidFill>
              </a:rPr>
              <a:t>在就绪队列中，</a:t>
            </a:r>
            <a:r>
              <a:rPr lang="zh-CN" altLang="en-US" sz="2400"/>
              <a:t>等待时间</a:t>
            </a:r>
            <a:r>
              <a:rPr lang="zh-CN" altLang="en-US" sz="2400">
                <a:solidFill>
                  <a:schemeClr val="tx1"/>
                </a:solidFill>
              </a:rPr>
              <a:t>延长则优先级提高，从而使优先级较低的进程在等待足够的时间后，其优先级提高到可被调度执行；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</a:pPr>
            <a:r>
              <a:rPr lang="zh-CN" altLang="en-US" sz="2400">
                <a:solidFill>
                  <a:schemeClr val="tx1"/>
                </a:solidFill>
              </a:rPr>
              <a:t>进程每</a:t>
            </a:r>
            <a:r>
              <a:rPr lang="zh-CN" altLang="en-US" sz="2400"/>
              <a:t>执行一个时间片</a:t>
            </a:r>
            <a:r>
              <a:rPr lang="zh-CN" altLang="en-US" sz="2400">
                <a:solidFill>
                  <a:schemeClr val="tx1"/>
                </a:solidFill>
              </a:rPr>
              <a:t>，就降低其优先级，从而使一个进程持续执行时，其优先级降低直到可出让</a:t>
            </a:r>
            <a:r>
              <a:rPr lang="en-US" altLang="zh-CN" sz="2400">
                <a:solidFill>
                  <a:schemeClr val="tx1"/>
                </a:solidFill>
              </a:rPr>
              <a:t>CPU。</a:t>
            </a:r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2495551" y="1700214"/>
            <a:ext cx="7064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优先级在创建进程时就赋予，在进程运行中被改变．如确定如下修改策略：</a:t>
            </a:r>
          </a:p>
        </p:txBody>
      </p:sp>
    </p:spTree>
    <p:extLst>
      <p:ext uri="{BB962C8B-B14F-4D97-AF65-F5344CB8AC3E}">
        <p14:creationId xmlns:p14="http://schemas.microsoft.com/office/powerpoint/2010/main" val="8575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8B32C1D9-BF9A-4902-8582-608499BCFD96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2566988" y="765176"/>
            <a:ext cx="7415212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6)  多级反馈队列算法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Round Robin with Multiple Feedback)</a:t>
            </a:r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2495550" y="2276476"/>
            <a:ext cx="75628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多级反馈队列算法是时间片轮转算法和优先级算法的综合和发展。优点：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为提高系统吞吐量和缩短平均周转时间而照顾短进程；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为获得较好的</a:t>
            </a:r>
            <a:r>
              <a:rPr lang="en-US" altLang="zh-CN"/>
              <a:t>I/O</a:t>
            </a:r>
            <a:r>
              <a:rPr lang="zh-CN" altLang="en-US"/>
              <a:t>设备利用率和缩短响应时间而照顾</a:t>
            </a:r>
            <a:r>
              <a:rPr lang="en-US" altLang="zh-CN"/>
              <a:t>I/O</a:t>
            </a:r>
            <a:r>
              <a:rPr lang="zh-CN" altLang="en-US"/>
              <a:t>型进程；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不必估计进程的执行时间，动态调节。</a:t>
            </a:r>
          </a:p>
        </p:txBody>
      </p:sp>
    </p:spTree>
    <p:extLst>
      <p:ext uri="{BB962C8B-B14F-4D97-AF65-F5344CB8AC3E}">
        <p14:creationId xmlns:p14="http://schemas.microsoft.com/office/powerpoint/2010/main" val="31951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C240DE6A-4024-4A2C-B8B7-1A43A1229AD3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2640013" y="188913"/>
            <a:ext cx="3124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/>
              <a:t>算法描述</a:t>
            </a:r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2424114" y="908050"/>
            <a:ext cx="8015287" cy="54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60000"/>
              </a:lnSpc>
              <a:spcBef>
                <a:spcPct val="0"/>
              </a:spcBef>
              <a:buClrTx/>
            </a:pPr>
            <a:r>
              <a:rPr lang="zh-CN" altLang="en-US" sz="2000">
                <a:solidFill>
                  <a:schemeClr val="tx1"/>
                </a:solidFill>
              </a:rPr>
              <a:t>　设置多就绪队列，分别赋予不同的优先级，如逐级降低。每队列时间片长度也可不同，如规定优先级越低则时间片越长。</a:t>
            </a:r>
          </a:p>
          <a:p>
            <a:pPr>
              <a:lnSpc>
                <a:spcPct val="160000"/>
              </a:lnSpc>
              <a:spcBef>
                <a:spcPct val="0"/>
              </a:spcBef>
              <a:buClrTx/>
            </a:pPr>
            <a:r>
              <a:rPr lang="zh-CN" altLang="en-US" sz="2000">
                <a:solidFill>
                  <a:schemeClr val="tx1"/>
                </a:solidFill>
              </a:rPr>
              <a:t>　新建进程，先投入队列1的末尾，按</a:t>
            </a:r>
            <a:r>
              <a:rPr lang="en-US" altLang="zh-CN" sz="2000">
                <a:solidFill>
                  <a:schemeClr val="tx1"/>
                </a:solidFill>
              </a:rPr>
              <a:t>FCFS</a:t>
            </a:r>
            <a:r>
              <a:rPr lang="zh-CN" altLang="en-US" sz="2000">
                <a:solidFill>
                  <a:schemeClr val="tx1"/>
                </a:solidFill>
              </a:rPr>
              <a:t>算法调度；若在队列1的一个时间片未能完成，降低投入到队列2的末尾，同样按</a:t>
            </a:r>
            <a:r>
              <a:rPr lang="en-US" altLang="zh-CN" sz="2000">
                <a:solidFill>
                  <a:schemeClr val="tx1"/>
                </a:solidFill>
              </a:rPr>
              <a:t>FCFS</a:t>
            </a:r>
            <a:r>
              <a:rPr lang="zh-CN" altLang="en-US" sz="2000">
                <a:solidFill>
                  <a:schemeClr val="tx1"/>
                </a:solidFill>
              </a:rPr>
              <a:t>算法调度；如此下去，直到降低到最后队列。</a:t>
            </a:r>
          </a:p>
          <a:p>
            <a:pPr>
              <a:lnSpc>
                <a:spcPct val="160000"/>
              </a:lnSpc>
              <a:spcBef>
                <a:spcPct val="0"/>
              </a:spcBef>
              <a:buClrTx/>
            </a:pPr>
            <a:r>
              <a:rPr lang="zh-CN" altLang="en-US" sz="2000">
                <a:solidFill>
                  <a:schemeClr val="tx1"/>
                </a:solidFill>
              </a:rPr>
              <a:t>　规定：仅当较高优先级队列为空时，才调度较低优先级队列中的进程。</a:t>
            </a:r>
          </a:p>
          <a:p>
            <a:pPr>
              <a:lnSpc>
                <a:spcPct val="160000"/>
              </a:lnSpc>
              <a:spcBef>
                <a:spcPct val="0"/>
              </a:spcBef>
              <a:buClrTx/>
            </a:pPr>
            <a:r>
              <a:rPr lang="zh-CN" altLang="en-US" sz="2000">
                <a:solidFill>
                  <a:schemeClr val="tx1"/>
                </a:solidFill>
              </a:rPr>
              <a:t>　进程执行时若有新进入队列的进程有较高优先级，则被抢先，并把被抢先的进程投入原队列的末尾。</a:t>
            </a:r>
          </a:p>
        </p:txBody>
      </p:sp>
    </p:spTree>
    <p:extLst>
      <p:ext uri="{BB962C8B-B14F-4D97-AF65-F5344CB8AC3E}">
        <p14:creationId xmlns:p14="http://schemas.microsoft.com/office/powerpoint/2010/main" val="34899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6893EB0A-6FBE-4EA7-8F5E-5ABAFED84FEE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2424114" y="549276"/>
            <a:ext cx="73294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/>
              <a:t> 多优先级队列优化方案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2424114" y="1341438"/>
            <a:ext cx="8015287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I/O</a:t>
            </a:r>
            <a:r>
              <a:rPr lang="zh-CN" altLang="en-US" sz="2400">
                <a:solidFill>
                  <a:schemeClr val="tx1"/>
                </a:solidFill>
              </a:rPr>
              <a:t>型进程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进入最高优先级队列，可及时响应</a:t>
            </a:r>
            <a:r>
              <a:rPr lang="en-US" altLang="zh-CN" sz="1800"/>
              <a:t>I/O</a:t>
            </a:r>
            <a:r>
              <a:rPr lang="zh-CN" altLang="en-US" sz="1800"/>
              <a:t>交互。通常执行一个小时间片，要求可处理完一次</a:t>
            </a:r>
            <a:r>
              <a:rPr lang="en-US" altLang="zh-CN" sz="1800"/>
              <a:t>I/O</a:t>
            </a:r>
            <a:r>
              <a:rPr lang="zh-CN" altLang="en-US" sz="1800"/>
              <a:t>请求的数据，然后转入到阻塞队列。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计算型进程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每次都执行完时间片，进入更低级队列。最终采用最大时间片来执行，减少调度次数。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I/O</a:t>
            </a:r>
            <a:r>
              <a:rPr lang="zh-CN" altLang="en-US" sz="2400">
                <a:solidFill>
                  <a:schemeClr val="tx1"/>
                </a:solidFill>
              </a:rPr>
              <a:t>次数不多，而主要是</a:t>
            </a:r>
            <a:r>
              <a:rPr lang="en-US" altLang="zh-CN" sz="2400">
                <a:solidFill>
                  <a:schemeClr val="tx1"/>
                </a:solidFill>
              </a:rPr>
              <a:t>CPU</a:t>
            </a:r>
            <a:r>
              <a:rPr lang="zh-CN" altLang="en-US" sz="2400">
                <a:solidFill>
                  <a:schemeClr val="tx1"/>
                </a:solidFill>
              </a:rPr>
              <a:t>处理的进程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在</a:t>
            </a:r>
            <a:r>
              <a:rPr lang="en-US" altLang="zh-CN" sz="1800"/>
              <a:t>I/O</a:t>
            </a:r>
            <a:r>
              <a:rPr lang="zh-CN" altLang="en-US" sz="1800"/>
              <a:t>完成后，放回优先</a:t>
            </a:r>
            <a:r>
              <a:rPr lang="en-US" altLang="zh-CN" sz="1800"/>
              <a:t>I/O</a:t>
            </a:r>
            <a:r>
              <a:rPr lang="zh-CN" altLang="en-US" sz="1800"/>
              <a:t>请求时离开的队列，以免每次都回到最高优先级队列后再逐次下降。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进程在不同时间段的运行特点：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I/O</a:t>
            </a:r>
            <a:r>
              <a:rPr lang="zh-CN" altLang="en-US" sz="2000"/>
              <a:t>完成时，提高优先级；时间片用完时，降低优先级。</a:t>
            </a:r>
          </a:p>
        </p:txBody>
      </p:sp>
    </p:spTree>
    <p:extLst>
      <p:ext uri="{BB962C8B-B14F-4D97-AF65-F5344CB8AC3E}">
        <p14:creationId xmlns:p14="http://schemas.microsoft.com/office/powerpoint/2010/main" val="3883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78FFFB1-108A-4882-8874-D129DF8DD52C}" type="slidenum">
              <a:rPr lang="en-US" altLang="zh-CN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8547" name="Text Box 4"/>
          <p:cNvSpPr txBox="1">
            <a:spLocks noChangeArrowheads="1"/>
          </p:cNvSpPr>
          <p:nvPr/>
        </p:nvSpPr>
        <p:spPr bwMode="auto">
          <a:xfrm>
            <a:off x="2208213" y="1106489"/>
            <a:ext cx="80645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针对单处理器系统，假定有三个进程</a:t>
            </a:r>
            <a:r>
              <a:rPr lang="en-US" altLang="zh-CN" sz="2400">
                <a:solidFill>
                  <a:schemeClr val="tx1"/>
                </a:solidFill>
              </a:rPr>
              <a:t>A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altLang="zh-CN" sz="2400">
                <a:solidFill>
                  <a:schemeClr val="tx1"/>
                </a:solidFill>
              </a:rPr>
              <a:t>B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altLang="zh-CN" sz="2400">
                <a:solidFill>
                  <a:schemeClr val="tx1"/>
                </a:solidFill>
              </a:rPr>
              <a:t>C</a:t>
            </a:r>
            <a:r>
              <a:rPr lang="zh-CN" altLang="en-US" sz="2400">
                <a:solidFill>
                  <a:schemeClr val="tx1"/>
                </a:solidFill>
              </a:rPr>
              <a:t>，它们的调度数据如表所示，使用下列不同调度算法对这三个进程进行调度，分别计算出每种调度算法中进程平均周转时间。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a)	</a:t>
            </a:r>
            <a:r>
              <a:rPr lang="zh-CN" altLang="en-US" sz="2400">
                <a:solidFill>
                  <a:schemeClr val="tx1"/>
                </a:solidFill>
              </a:rPr>
              <a:t>优先级调度法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b)	</a:t>
            </a:r>
            <a:r>
              <a:rPr lang="zh-CN" altLang="en-US" sz="2400">
                <a:solidFill>
                  <a:schemeClr val="tx1"/>
                </a:solidFill>
              </a:rPr>
              <a:t>短进程优先调度法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进程	进程到达时间      执行时间（</a:t>
            </a:r>
            <a:r>
              <a:rPr lang="en-US" altLang="zh-CN" sz="2400">
                <a:solidFill>
                  <a:schemeClr val="tx1"/>
                </a:solidFill>
              </a:rPr>
              <a:t>S</a:t>
            </a:r>
            <a:r>
              <a:rPr lang="zh-CN" altLang="en-US" sz="2400">
                <a:solidFill>
                  <a:schemeClr val="tx1"/>
                </a:solidFill>
              </a:rPr>
              <a:t>）	优先数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</a:t>
            </a:r>
            <a:r>
              <a:rPr lang="en-US" altLang="zh-CN" sz="2400">
                <a:solidFill>
                  <a:schemeClr val="tx1"/>
                </a:solidFill>
              </a:rPr>
              <a:t>A	  10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00	         10	                 8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  B	  10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00                   20	                 2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  C	  10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00	         30	                 6</a:t>
            </a:r>
          </a:p>
        </p:txBody>
      </p:sp>
      <p:sp>
        <p:nvSpPr>
          <p:cNvPr id="108548" name="Text Box 5"/>
          <p:cNvSpPr txBox="1">
            <a:spLocks noChangeArrowheads="1"/>
          </p:cNvSpPr>
          <p:nvPr/>
        </p:nvSpPr>
        <p:spPr bwMode="auto">
          <a:xfrm>
            <a:off x="1992314" y="333376"/>
            <a:ext cx="5399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u="sng">
                <a:solidFill>
                  <a:schemeClr val="tx1"/>
                </a:solidFill>
              </a:rPr>
              <a:t>进程调度应用举例</a:t>
            </a:r>
          </a:p>
        </p:txBody>
      </p:sp>
      <p:sp>
        <p:nvSpPr>
          <p:cNvPr id="108549" name="Line 6"/>
          <p:cNvSpPr>
            <a:spLocks noChangeShapeType="1"/>
          </p:cNvSpPr>
          <p:nvPr/>
        </p:nvSpPr>
        <p:spPr bwMode="auto">
          <a:xfrm>
            <a:off x="2208213" y="3860800"/>
            <a:ext cx="6983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0" name="Line 7"/>
          <p:cNvSpPr>
            <a:spLocks noChangeShapeType="1"/>
          </p:cNvSpPr>
          <p:nvPr/>
        </p:nvSpPr>
        <p:spPr bwMode="auto">
          <a:xfrm>
            <a:off x="3071813" y="3573464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1" name="Line 8"/>
          <p:cNvSpPr>
            <a:spLocks noChangeShapeType="1"/>
          </p:cNvSpPr>
          <p:nvPr/>
        </p:nvSpPr>
        <p:spPr bwMode="auto">
          <a:xfrm>
            <a:off x="5232400" y="3573464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2" name="Line 9"/>
          <p:cNvSpPr>
            <a:spLocks noChangeShapeType="1"/>
          </p:cNvSpPr>
          <p:nvPr/>
        </p:nvSpPr>
        <p:spPr bwMode="auto">
          <a:xfrm>
            <a:off x="7535863" y="3500439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3" name="Text Box 10"/>
          <p:cNvSpPr txBox="1">
            <a:spLocks noChangeArrowheads="1"/>
          </p:cNvSpPr>
          <p:nvPr/>
        </p:nvSpPr>
        <p:spPr bwMode="auto">
          <a:xfrm>
            <a:off x="2424113" y="6092825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规定：优先数越大其优先级越低</a:t>
            </a:r>
          </a:p>
        </p:txBody>
      </p:sp>
    </p:spTree>
    <p:extLst>
      <p:ext uri="{BB962C8B-B14F-4D97-AF65-F5344CB8AC3E}">
        <p14:creationId xmlns:p14="http://schemas.microsoft.com/office/powerpoint/2010/main" val="30132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8782552-6FD6-4542-950D-8BE317DAD01C}" type="slidenum">
              <a:rPr lang="en-US" altLang="zh-CN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9571" name="Text Box 4"/>
          <p:cNvSpPr txBox="1">
            <a:spLocks noChangeArrowheads="1"/>
          </p:cNvSpPr>
          <p:nvPr/>
        </p:nvSpPr>
        <p:spPr bwMode="auto">
          <a:xfrm>
            <a:off x="2279651" y="404813"/>
            <a:ext cx="7489825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解：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）优先级法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因为进程是同时到达的，只须按进程的优先级来考虑；又因为系统中规定优先数越大其优先级越低，因此可知该三进程的优先级分别是</a:t>
            </a:r>
            <a:r>
              <a:rPr lang="en-US" altLang="zh-CN" sz="2400">
                <a:solidFill>
                  <a:schemeClr val="tx1"/>
                </a:solidFill>
              </a:rPr>
              <a:t>B &gt;C &gt;A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所以这些进程的调度次序及各自的周转时间为：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	</a:t>
            </a:r>
            <a:r>
              <a:rPr lang="en-US" altLang="zh-CN" sz="2400">
                <a:solidFill>
                  <a:schemeClr val="tx1"/>
                </a:solidFill>
              </a:rPr>
              <a:t>B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10:020-10:00=20(</a:t>
            </a:r>
            <a:r>
              <a:rPr lang="zh-CN" altLang="en-US" sz="2400">
                <a:solidFill>
                  <a:schemeClr val="tx1"/>
                </a:solidFill>
              </a:rPr>
              <a:t>秒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C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10:050-10:00=50(</a:t>
            </a:r>
            <a:r>
              <a:rPr lang="zh-CN" altLang="en-US" sz="2400">
                <a:solidFill>
                  <a:schemeClr val="tx1"/>
                </a:solidFill>
              </a:rPr>
              <a:t>秒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A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10:060-10:00=60</a:t>
            </a:r>
            <a:r>
              <a:rPr lang="zh-CN" altLang="en-US" sz="2400">
                <a:solidFill>
                  <a:schemeClr val="tx1"/>
                </a:solidFill>
              </a:rPr>
              <a:t>（秒）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所以有三进程的平均周转时间为：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	（</a:t>
            </a:r>
            <a:r>
              <a:rPr lang="en-US" altLang="zh-CN" sz="2400">
                <a:solidFill>
                  <a:schemeClr val="tx1"/>
                </a:solidFill>
              </a:rPr>
              <a:t>20+50+60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  <a:r>
              <a:rPr lang="en-US" altLang="zh-CN" sz="2400">
                <a:solidFill>
                  <a:schemeClr val="tx1"/>
                </a:solidFill>
              </a:rPr>
              <a:t>/3=43.33</a:t>
            </a:r>
            <a:r>
              <a:rPr lang="zh-CN" altLang="en-US" sz="2400">
                <a:solidFill>
                  <a:schemeClr val="tx1"/>
                </a:solidFill>
              </a:rPr>
              <a:t>（秒）  </a:t>
            </a:r>
          </a:p>
        </p:txBody>
      </p:sp>
    </p:spTree>
    <p:extLst>
      <p:ext uri="{BB962C8B-B14F-4D97-AF65-F5344CB8AC3E}">
        <p14:creationId xmlns:p14="http://schemas.microsoft.com/office/powerpoint/2010/main" val="19715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F3CF801-976A-4638-85FF-07E4B7B6B4C4}" type="slidenum">
              <a:rPr lang="en-US" altLang="zh-CN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2351088" y="981076"/>
            <a:ext cx="7345362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）短进程优先法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按短进程优先法调度时，进程的调度次序为：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       </a:t>
            </a:r>
            <a:r>
              <a:rPr lang="en-US" altLang="zh-CN" sz="2400">
                <a:solidFill>
                  <a:schemeClr val="tx1"/>
                </a:solidFill>
              </a:rPr>
              <a:t>A&gt; B&gt; C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每个进程的周转时间为：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     </a:t>
            </a:r>
            <a:r>
              <a:rPr lang="en-US" altLang="zh-CN" sz="2400">
                <a:solidFill>
                  <a:schemeClr val="tx1"/>
                </a:solidFill>
              </a:rPr>
              <a:t>A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10:010-10:00=10(</a:t>
            </a:r>
            <a:r>
              <a:rPr lang="zh-CN" altLang="en-US" sz="2400">
                <a:solidFill>
                  <a:schemeClr val="tx1"/>
                </a:solidFill>
              </a:rPr>
              <a:t>秒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B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10:030-10:00=30(</a:t>
            </a:r>
            <a:r>
              <a:rPr lang="zh-CN" altLang="en-US" sz="2400">
                <a:solidFill>
                  <a:schemeClr val="tx1"/>
                </a:solidFill>
              </a:rPr>
              <a:t>秒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	C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10:060-10:00=60</a:t>
            </a:r>
            <a:r>
              <a:rPr lang="zh-CN" altLang="en-US" sz="2400">
                <a:solidFill>
                  <a:schemeClr val="tx1"/>
                </a:solidFill>
              </a:rPr>
              <a:t>（秒）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所以三进程的平均周转时间为：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   （</a:t>
            </a:r>
            <a:r>
              <a:rPr lang="en-US" altLang="zh-CN" sz="2400">
                <a:solidFill>
                  <a:schemeClr val="tx1"/>
                </a:solidFill>
              </a:rPr>
              <a:t>10+30+60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  <a:r>
              <a:rPr lang="en-US" altLang="zh-CN" sz="2400">
                <a:solidFill>
                  <a:schemeClr val="tx1"/>
                </a:solidFill>
              </a:rPr>
              <a:t>/3=33.33</a:t>
            </a:r>
            <a:r>
              <a:rPr lang="zh-CN" altLang="en-US" sz="2400">
                <a:solidFill>
                  <a:schemeClr val="tx1"/>
                </a:solidFill>
              </a:rPr>
              <a:t>（秒） </a:t>
            </a:r>
          </a:p>
        </p:txBody>
      </p:sp>
    </p:spTree>
    <p:extLst>
      <p:ext uri="{BB962C8B-B14F-4D97-AF65-F5344CB8AC3E}">
        <p14:creationId xmlns:p14="http://schemas.microsoft.com/office/powerpoint/2010/main" val="37514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Content of PCB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24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465F2F-4C86-40DA-9104-F0C020E0FFD0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pic>
        <p:nvPicPr>
          <p:cNvPr id="62470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251" y="1357313"/>
            <a:ext cx="8196263" cy="4572000"/>
          </a:xfrm>
          <a:noFill/>
        </p:spPr>
      </p:pic>
      <p:sp>
        <p:nvSpPr>
          <p:cNvPr id="2" name="文本框 1"/>
          <p:cNvSpPr txBox="1"/>
          <p:nvPr/>
        </p:nvSpPr>
        <p:spPr>
          <a:xfrm>
            <a:off x="280086" y="3880022"/>
            <a:ext cx="19276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这此数据结构是怎么支持上面的算法的？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69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Task_Struct in Linux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45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20A6ED-BD5C-4534-A80A-4B348FB595B6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pic>
        <p:nvPicPr>
          <p:cNvPr id="8" name="图片 7" descr="taskstructoflinu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0"/>
            <a:ext cx="6072188" cy="682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73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PCB Table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65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FC2B77-6C92-4252-933C-D23B16657CB1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pic>
        <p:nvPicPr>
          <p:cNvPr id="8" name="Picture 2" descr="PCB_linked_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4" t="6607" r="14963" b="13283"/>
          <a:stretch>
            <a:fillRect/>
          </a:stretch>
        </p:blipFill>
        <p:spPr bwMode="auto">
          <a:xfrm>
            <a:off x="1524000" y="2428875"/>
            <a:ext cx="34671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5810251" y="2000251"/>
            <a:ext cx="4360863" cy="3797067"/>
            <a:chOff x="657" y="462"/>
            <a:chExt cx="4232" cy="2985"/>
          </a:xfrm>
        </p:grpSpPr>
        <p:sp>
          <p:nvSpPr>
            <p:cNvPr id="66568" name="Text Box 85"/>
            <p:cNvSpPr txBox="1">
              <a:spLocks noChangeArrowheads="1"/>
            </p:cNvSpPr>
            <p:nvPr/>
          </p:nvSpPr>
          <p:spPr bwMode="auto">
            <a:xfrm>
              <a:off x="1778" y="793"/>
              <a:ext cx="784" cy="20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69" name="Text Box 86"/>
            <p:cNvSpPr txBox="1">
              <a:spLocks noChangeArrowheads="1"/>
            </p:cNvSpPr>
            <p:nvPr/>
          </p:nvSpPr>
          <p:spPr bwMode="auto">
            <a:xfrm>
              <a:off x="1778" y="1030"/>
              <a:ext cx="784" cy="20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0" name="Text Box 87"/>
            <p:cNvSpPr txBox="1">
              <a:spLocks noChangeArrowheads="1"/>
            </p:cNvSpPr>
            <p:nvPr/>
          </p:nvSpPr>
          <p:spPr bwMode="auto">
            <a:xfrm>
              <a:off x="1778" y="1257"/>
              <a:ext cx="784" cy="20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1" name="Text Box 88"/>
            <p:cNvSpPr txBox="1">
              <a:spLocks noChangeArrowheads="1"/>
            </p:cNvSpPr>
            <p:nvPr/>
          </p:nvSpPr>
          <p:spPr bwMode="auto">
            <a:xfrm>
              <a:off x="1778" y="1484"/>
              <a:ext cx="784" cy="20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2" name="Text Box 89"/>
            <p:cNvSpPr txBox="1">
              <a:spLocks noChangeArrowheads="1"/>
            </p:cNvSpPr>
            <p:nvPr/>
          </p:nvSpPr>
          <p:spPr bwMode="auto">
            <a:xfrm>
              <a:off x="1863" y="462"/>
              <a:ext cx="70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zh-CN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索引表</a:t>
              </a:r>
            </a:p>
          </p:txBody>
        </p:sp>
        <p:sp>
          <p:nvSpPr>
            <p:cNvPr id="66573" name="Text Box 90"/>
            <p:cNvSpPr txBox="1">
              <a:spLocks noChangeArrowheads="1"/>
            </p:cNvSpPr>
            <p:nvPr/>
          </p:nvSpPr>
          <p:spPr bwMode="auto">
            <a:xfrm>
              <a:off x="1778" y="1996"/>
              <a:ext cx="784" cy="20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4" name="Text Box 91"/>
            <p:cNvSpPr txBox="1">
              <a:spLocks noChangeArrowheads="1"/>
            </p:cNvSpPr>
            <p:nvPr/>
          </p:nvSpPr>
          <p:spPr bwMode="auto">
            <a:xfrm>
              <a:off x="1778" y="2233"/>
              <a:ext cx="784" cy="20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5" name="Text Box 92"/>
            <p:cNvSpPr txBox="1">
              <a:spLocks noChangeArrowheads="1"/>
            </p:cNvSpPr>
            <p:nvPr/>
          </p:nvSpPr>
          <p:spPr bwMode="auto">
            <a:xfrm>
              <a:off x="1778" y="2460"/>
              <a:ext cx="784" cy="20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6" name="Text Box 93"/>
            <p:cNvSpPr txBox="1">
              <a:spLocks noChangeArrowheads="1"/>
            </p:cNvSpPr>
            <p:nvPr/>
          </p:nvSpPr>
          <p:spPr bwMode="auto">
            <a:xfrm>
              <a:off x="1778" y="3002"/>
              <a:ext cx="784" cy="20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7" name="Text Box 94"/>
            <p:cNvSpPr txBox="1">
              <a:spLocks noChangeArrowheads="1"/>
            </p:cNvSpPr>
            <p:nvPr/>
          </p:nvSpPr>
          <p:spPr bwMode="auto">
            <a:xfrm>
              <a:off x="1778" y="3239"/>
              <a:ext cx="784" cy="20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zh-CN" sz="1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78" name="Line 95"/>
            <p:cNvSpPr>
              <a:spLocks noChangeShapeType="1"/>
            </p:cNvSpPr>
            <p:nvPr/>
          </p:nvSpPr>
          <p:spPr bwMode="auto">
            <a:xfrm>
              <a:off x="2562" y="916"/>
              <a:ext cx="1271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9" name="Line 96"/>
            <p:cNvSpPr>
              <a:spLocks noChangeShapeType="1"/>
            </p:cNvSpPr>
            <p:nvPr/>
          </p:nvSpPr>
          <p:spPr bwMode="auto">
            <a:xfrm>
              <a:off x="2562" y="1142"/>
              <a:ext cx="127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0" name="Line 97"/>
            <p:cNvSpPr>
              <a:spLocks noChangeShapeType="1"/>
            </p:cNvSpPr>
            <p:nvPr/>
          </p:nvSpPr>
          <p:spPr bwMode="auto">
            <a:xfrm>
              <a:off x="2562" y="1414"/>
              <a:ext cx="1271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Line 98"/>
            <p:cNvSpPr>
              <a:spLocks noChangeShapeType="1"/>
            </p:cNvSpPr>
            <p:nvPr/>
          </p:nvSpPr>
          <p:spPr bwMode="auto">
            <a:xfrm>
              <a:off x="2562" y="1596"/>
              <a:ext cx="1271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Line 99"/>
            <p:cNvSpPr>
              <a:spLocks noChangeShapeType="1"/>
            </p:cNvSpPr>
            <p:nvPr/>
          </p:nvSpPr>
          <p:spPr bwMode="auto">
            <a:xfrm flipV="1">
              <a:off x="2562" y="1460"/>
              <a:ext cx="127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3" name="Line 100"/>
            <p:cNvSpPr>
              <a:spLocks noChangeShapeType="1"/>
            </p:cNvSpPr>
            <p:nvPr/>
          </p:nvSpPr>
          <p:spPr bwMode="auto">
            <a:xfrm flipV="1">
              <a:off x="2562" y="2186"/>
              <a:ext cx="127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Line 101"/>
            <p:cNvSpPr>
              <a:spLocks noChangeShapeType="1"/>
            </p:cNvSpPr>
            <p:nvPr/>
          </p:nvSpPr>
          <p:spPr bwMode="auto">
            <a:xfrm flipV="1">
              <a:off x="2562" y="2412"/>
              <a:ext cx="127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5" name="Line 102"/>
            <p:cNvSpPr>
              <a:spLocks noChangeShapeType="1"/>
            </p:cNvSpPr>
            <p:nvPr/>
          </p:nvSpPr>
          <p:spPr bwMode="auto">
            <a:xfrm flipV="1">
              <a:off x="2562" y="1687"/>
              <a:ext cx="1271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6" name="Line 103"/>
            <p:cNvSpPr>
              <a:spLocks noChangeShapeType="1"/>
            </p:cNvSpPr>
            <p:nvPr/>
          </p:nvSpPr>
          <p:spPr bwMode="auto">
            <a:xfrm flipV="1">
              <a:off x="2562" y="3093"/>
              <a:ext cx="12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7" name="Text Box 104"/>
            <p:cNvSpPr txBox="1">
              <a:spLocks noChangeArrowheads="1"/>
            </p:cNvSpPr>
            <p:nvPr/>
          </p:nvSpPr>
          <p:spPr bwMode="auto">
            <a:xfrm>
              <a:off x="718" y="1084"/>
              <a:ext cx="8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zh-CN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就绪队列</a:t>
              </a:r>
            </a:p>
          </p:txBody>
        </p:sp>
        <p:sp>
          <p:nvSpPr>
            <p:cNvPr id="66588" name="Text Box 105"/>
            <p:cNvSpPr txBox="1">
              <a:spLocks noChangeArrowheads="1"/>
            </p:cNvSpPr>
            <p:nvPr/>
          </p:nvSpPr>
          <p:spPr bwMode="auto">
            <a:xfrm>
              <a:off x="657" y="2217"/>
              <a:ext cx="102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zh-CN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等待队列 </a:t>
              </a:r>
              <a:r>
                <a:rPr lang="en-US" altLang="zh-CN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6589" name="Text Box 106"/>
            <p:cNvSpPr txBox="1">
              <a:spLocks noChangeArrowheads="1"/>
            </p:cNvSpPr>
            <p:nvPr/>
          </p:nvSpPr>
          <p:spPr bwMode="auto">
            <a:xfrm>
              <a:off x="676" y="3115"/>
              <a:ext cx="102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zh-CN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等待队列 </a:t>
              </a:r>
              <a:r>
                <a:rPr lang="en-US" altLang="zh-CN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2" name="Text Box 107"/>
            <p:cNvSpPr txBox="1">
              <a:spLocks noChangeArrowheads="1"/>
            </p:cNvSpPr>
            <p:nvPr/>
          </p:nvSpPr>
          <p:spPr bwMode="auto">
            <a:xfrm>
              <a:off x="3834" y="1132"/>
              <a:ext cx="1055" cy="208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1</a:t>
              </a:r>
            </a:p>
          </p:txBody>
        </p:sp>
        <p:sp>
          <p:nvSpPr>
            <p:cNvPr id="33" name="Text Box 108"/>
            <p:cNvSpPr txBox="1">
              <a:spLocks noChangeArrowheads="1"/>
            </p:cNvSpPr>
            <p:nvPr/>
          </p:nvSpPr>
          <p:spPr bwMode="auto">
            <a:xfrm>
              <a:off x="3834" y="1369"/>
              <a:ext cx="1055" cy="20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2</a:t>
              </a:r>
            </a:p>
          </p:txBody>
        </p:sp>
        <p:sp>
          <p:nvSpPr>
            <p:cNvPr id="34" name="Text Box 109"/>
            <p:cNvSpPr txBox="1">
              <a:spLocks noChangeArrowheads="1"/>
            </p:cNvSpPr>
            <p:nvPr/>
          </p:nvSpPr>
          <p:spPr bwMode="auto">
            <a:xfrm>
              <a:off x="3834" y="1596"/>
              <a:ext cx="1055" cy="20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3</a:t>
              </a:r>
            </a:p>
          </p:txBody>
        </p:sp>
        <p:sp>
          <p:nvSpPr>
            <p:cNvPr id="35" name="Text Box 110"/>
            <p:cNvSpPr txBox="1">
              <a:spLocks noChangeArrowheads="1"/>
            </p:cNvSpPr>
            <p:nvPr/>
          </p:nvSpPr>
          <p:spPr bwMode="auto">
            <a:xfrm>
              <a:off x="3834" y="1824"/>
              <a:ext cx="1055" cy="20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4</a:t>
              </a:r>
            </a:p>
          </p:txBody>
        </p:sp>
        <p:sp>
          <p:nvSpPr>
            <p:cNvPr id="36" name="Text Box 111"/>
            <p:cNvSpPr txBox="1">
              <a:spLocks noChangeArrowheads="1"/>
            </p:cNvSpPr>
            <p:nvPr/>
          </p:nvSpPr>
          <p:spPr bwMode="auto">
            <a:xfrm>
              <a:off x="3834" y="2049"/>
              <a:ext cx="1055" cy="20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5</a:t>
              </a:r>
            </a:p>
          </p:txBody>
        </p:sp>
        <p:sp>
          <p:nvSpPr>
            <p:cNvPr id="37" name="Text Box 112"/>
            <p:cNvSpPr txBox="1">
              <a:spLocks noChangeArrowheads="1"/>
            </p:cNvSpPr>
            <p:nvPr/>
          </p:nvSpPr>
          <p:spPr bwMode="auto">
            <a:xfrm>
              <a:off x="3834" y="2277"/>
              <a:ext cx="1055" cy="20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6</a:t>
              </a:r>
            </a:p>
          </p:txBody>
        </p:sp>
        <p:sp>
          <p:nvSpPr>
            <p:cNvPr id="38" name="Text Box 113"/>
            <p:cNvSpPr txBox="1">
              <a:spLocks noChangeArrowheads="1"/>
            </p:cNvSpPr>
            <p:nvPr/>
          </p:nvSpPr>
          <p:spPr bwMode="auto">
            <a:xfrm>
              <a:off x="3834" y="2502"/>
              <a:ext cx="1055" cy="20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7</a:t>
              </a:r>
            </a:p>
          </p:txBody>
        </p:sp>
        <p:sp>
          <p:nvSpPr>
            <p:cNvPr id="39" name="Text Box 114"/>
            <p:cNvSpPr txBox="1">
              <a:spLocks noChangeArrowheads="1"/>
            </p:cNvSpPr>
            <p:nvPr/>
          </p:nvSpPr>
          <p:spPr bwMode="auto">
            <a:xfrm>
              <a:off x="3834" y="2730"/>
              <a:ext cx="1055" cy="208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…</a:t>
              </a:r>
            </a:p>
          </p:txBody>
        </p:sp>
        <p:sp>
          <p:nvSpPr>
            <p:cNvPr id="40" name="Text Box 115"/>
            <p:cNvSpPr txBox="1">
              <a:spLocks noChangeArrowheads="1"/>
            </p:cNvSpPr>
            <p:nvPr/>
          </p:nvSpPr>
          <p:spPr bwMode="auto">
            <a:xfrm>
              <a:off x="3834" y="2957"/>
              <a:ext cx="1055" cy="208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50000">
                  <a:schemeClr val="bg1"/>
                </a:gs>
                <a:gs pos="100000">
                  <a:srgbClr val="DDDDDD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400" b="1" dirty="0">
                  <a:latin typeface="Arial" charset="0"/>
                </a:rPr>
                <a:t>PCB n </a:t>
              </a:r>
            </a:p>
          </p:txBody>
        </p:sp>
        <p:sp>
          <p:nvSpPr>
            <p:cNvPr id="66599" name="Text Box 116"/>
            <p:cNvSpPr txBox="1">
              <a:spLocks noChangeArrowheads="1"/>
            </p:cNvSpPr>
            <p:nvPr/>
          </p:nvSpPr>
          <p:spPr bwMode="auto">
            <a:xfrm>
              <a:off x="4093" y="731"/>
              <a:ext cx="72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PCB</a:t>
              </a:r>
              <a:r>
                <a:rPr lang="zh-CN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38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并发与并行</a:t>
            </a:r>
            <a:endParaRPr lang="en-US" altLang="zh-CN" dirty="0" smtClean="0"/>
          </a:p>
          <a:p>
            <a:r>
              <a:rPr lang="zh-CN" altLang="en-US" dirty="0" smtClean="0"/>
              <a:t>进程引入的操作系统的四个特性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虚拟、并发、共享、不确定</a:t>
            </a:r>
            <a:endParaRPr lang="en-US" altLang="zh-CN" dirty="0" smtClean="0"/>
          </a:p>
          <a:p>
            <a:r>
              <a:rPr lang="zh-CN" altLang="en-US" dirty="0" smtClean="0"/>
              <a:t>进程的状态迁移模型</a:t>
            </a:r>
            <a:endParaRPr lang="en-US" altLang="zh-CN" dirty="0" smtClean="0"/>
          </a:p>
          <a:p>
            <a:r>
              <a:rPr lang="zh-CN" altLang="en-US" dirty="0" smtClean="0"/>
              <a:t>从就绪队列里选择一个进程的方法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进程调度</a:t>
            </a:r>
            <a:endParaRPr lang="en-US" altLang="zh-CN" dirty="0" smtClean="0"/>
          </a:p>
          <a:p>
            <a:r>
              <a:rPr lang="zh-CN" altLang="en-US" dirty="0"/>
              <a:t>线程</a:t>
            </a:r>
          </a:p>
        </p:txBody>
      </p:sp>
    </p:spTree>
    <p:extLst>
      <p:ext uri="{BB962C8B-B14F-4D97-AF65-F5344CB8AC3E}">
        <p14:creationId xmlns:p14="http://schemas.microsoft.com/office/powerpoint/2010/main" val="375823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进程间通信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竞争、临界区</a:t>
            </a:r>
            <a:endParaRPr lang="en-US" altLang="zh-CN" dirty="0" smtClean="0"/>
          </a:p>
          <a:p>
            <a:r>
              <a:rPr lang="zh-CN" altLang="en-US" dirty="0" smtClean="0"/>
              <a:t>互斥、同步</a:t>
            </a:r>
            <a:endParaRPr lang="en-US" altLang="zh-CN" dirty="0" smtClean="0"/>
          </a:p>
          <a:p>
            <a:r>
              <a:rPr lang="zh-CN" altLang="en-US" dirty="0" smtClean="0"/>
              <a:t>原语、信号量、管程</a:t>
            </a:r>
            <a:endParaRPr lang="en-US" altLang="zh-CN" dirty="0" smtClean="0"/>
          </a:p>
          <a:p>
            <a:r>
              <a:rPr lang="zh-CN" altLang="en-US" dirty="0" smtClean="0"/>
              <a:t>经典问题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生产者消费者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沉睡的理发师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饥饿的哲学家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读者写者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7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Analysis of “producer-consumer”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771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8ADD52-1B08-46EB-9C1A-E0E175282F71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77158" name="内容占位符 2"/>
          <p:cNvSpPr>
            <a:spLocks noGrp="1"/>
          </p:cNvSpPr>
          <p:nvPr>
            <p:ph idx="1"/>
          </p:nvPr>
        </p:nvSpPr>
        <p:spPr>
          <a:xfrm>
            <a:off x="2495550" y="1371601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Mutual exclusion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Only one process can access the buffer at any instant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A semaphore will be used to realize mutual exclusion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Synchronism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Producer should be blocked when the buffer is full, and be waked when the buffer is not empty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Two semaphore will be used to describe this synchronism(Empty and full)</a:t>
            </a:r>
          </a:p>
          <a:p>
            <a:pPr lvl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0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Solution of “Producer-Consumer”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781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9E3C8B-2A82-4705-9429-923B682E9A59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810125" y="1773238"/>
            <a:ext cx="2833688" cy="34909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Producer</a:t>
            </a: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进程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item;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Produce-Item(&amp;item);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down(&amp;empty);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down(&amp;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Enter-item(item);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up(&amp;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up(&amp;full);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381250" y="1844675"/>
            <a:ext cx="2311400" cy="1570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＃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 N 100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empty = N;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full = 0;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739063" y="1773238"/>
            <a:ext cx="2786062" cy="34909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Comsumer</a:t>
            </a: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进程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item;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down(&amp;full);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down(&amp;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Remove-item(&amp;item)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up(&amp;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up(&amp;empty);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Consume-item(item);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381250" y="3929064"/>
            <a:ext cx="2357438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Q1:the difference between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and full, empty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思考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Q2:the sequence of semaphore operations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011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Analysis of “Reader-Writer”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802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BC06BF-4C9E-4EEC-A147-A9017A0E7C42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495550" y="1371601"/>
            <a:ext cx="8064500" cy="50577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Mutual exclusion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Only one writer can access the buffer at any instant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If there is writer in the buffer, then all other readers and writers will be blocked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Multiple readers can access the buffer at the same time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Synchronism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Writer will sleep until all readers exit the buffer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Reader will sleep until all writers exit the buffer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Give priority to reader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Give priority to writer</a:t>
            </a:r>
          </a:p>
          <a:p>
            <a:pPr lvl="1">
              <a:lnSpc>
                <a:spcPct val="110000"/>
              </a:lnSpc>
              <a:defRPr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1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Give priority to Reader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822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990D6E-C617-4A8F-9294-01DDC03D47E7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381250" y="1500188"/>
            <a:ext cx="2357438" cy="1249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write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0;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978400" y="1428750"/>
            <a:ext cx="2520950" cy="4554538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Reader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P(write);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Read_Action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0)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V(write);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Char char="•"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004175" y="1428750"/>
            <a:ext cx="2520950" cy="2166938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Writer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P(Write);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Write_Action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V(write);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92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Keep fairness: reader-writer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843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4A3EFA-D3FB-4526-9CF5-AE79C21A8D7B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81251" y="1668463"/>
            <a:ext cx="2428875" cy="220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write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concur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0;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wcount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0;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978400" y="1357314"/>
            <a:ext cx="2520950" cy="44227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Reader</a:t>
            </a:r>
            <a:endParaRPr lang="zh-CN" altLang="en-US" sz="14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P(concur);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P(write);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V(concur);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Read_Action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0)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V(write);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004175" y="1357314"/>
            <a:ext cx="2520950" cy="4357687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Writer</a:t>
            </a:r>
            <a:endParaRPr lang="zh-CN" altLang="en-US" sz="14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1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P(concur);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P(Write);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Write_Action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V(write);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0)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V(concur);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67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Analysis of “Sleeping Barber”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925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5395DF-CA82-48B4-98A7-13EB3E3FC6BC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92518" name="内容占位符 2"/>
          <p:cNvSpPr>
            <a:spLocks noGrp="1"/>
          </p:cNvSpPr>
          <p:nvPr>
            <p:ph idx="1"/>
          </p:nvPr>
        </p:nvSpPr>
        <p:spPr>
          <a:xfrm>
            <a:off x="2495550" y="1371601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Mutual exclusion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Barbing chair: only one customer can use it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Synchronism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Barber will sleep until customer appeared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The waiting chair is a “producer-consumer” problem</a:t>
            </a:r>
          </a:p>
          <a:p>
            <a:pPr lvl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7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Solution of “Sleeping barber”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935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6BC09-3C8F-461F-B29F-F8034EBBF83E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52625" y="1844676"/>
            <a:ext cx="2662238" cy="18891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CHAIRS    N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customer = 0;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barer = 0;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waiting = 0;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667250" y="1331914"/>
            <a:ext cx="2833688" cy="3554819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barber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P(customer);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waiting = waiting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–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V(barbers);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barbering();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596189" y="1341439"/>
            <a:ext cx="3000375" cy="4662487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if(waiting &lt; CHAIRS)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waiting +=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V(customer);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V(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P(barber);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{V(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);}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8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Analysis of “dining philosophers”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863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625BC4-6571-4474-9C2F-B5E3B2C8B0AF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86374" name="内容占位符 2"/>
          <p:cNvSpPr>
            <a:spLocks noGrp="1"/>
          </p:cNvSpPr>
          <p:nvPr>
            <p:ph idx="1"/>
          </p:nvPr>
        </p:nvSpPr>
        <p:spPr>
          <a:xfrm>
            <a:off x="2495550" y="1371601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Mutual exclusion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Chopstick: only one philosopher can use it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Synchronism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Any philosopher must get two chopsticks before dining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The solution should assure that at most two philosophers can eat at same instant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Deadlock and starvation: the risk should be avoided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7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常见错误解法</a:t>
            </a:r>
          </a:p>
        </p:txBody>
      </p:sp>
      <p:pic>
        <p:nvPicPr>
          <p:cNvPr id="188419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850" y="1714500"/>
            <a:ext cx="8574088" cy="3875088"/>
          </a:xfrm>
        </p:spPr>
      </p:pic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884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D4F578-A002-4210-9B6B-5D6B06040E6C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Process States (2)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CITS, </a:t>
            </a:r>
            <a:r>
              <a:rPr lang="en-US" altLang="zh-CN" dirty="0" err="1" smtClean="0"/>
              <a:t>NanKai</a:t>
            </a:r>
            <a:r>
              <a:rPr lang="en-US" altLang="zh-CN" dirty="0" smtClean="0"/>
              <a:t> University</a:t>
            </a:r>
            <a:endParaRPr lang="en-US" altLang="ko-KR" dirty="0"/>
          </a:p>
        </p:txBody>
      </p:sp>
      <p:sp>
        <p:nvSpPr>
          <p:cNvPr id="378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2D6C3E-43D7-446D-94FD-1AA46C1ACCB2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5059363" y="1928814"/>
            <a:ext cx="1871662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Running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3475038" y="4016376"/>
            <a:ext cx="1871662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Blocked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7004051" y="4016376"/>
            <a:ext cx="1871663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Ready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4340226" y="2503488"/>
            <a:ext cx="1008063" cy="144145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6859588" y="2360613"/>
            <a:ext cx="1223962" cy="15113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5419726" y="4303713"/>
            <a:ext cx="1439863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6643689" y="2576514"/>
            <a:ext cx="936625" cy="13684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4810125" y="4929188"/>
            <a:ext cx="2465388" cy="1071562"/>
          </a:xfrm>
          <a:prstGeom prst="cloudCallout">
            <a:avLst>
              <a:gd name="adj1" fmla="val 14441"/>
              <a:gd name="adj2" fmla="val -999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The process is ready to run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2381250" y="2287588"/>
            <a:ext cx="2286000" cy="1141412"/>
          </a:xfrm>
          <a:prstGeom prst="wedgeEllipseCallout">
            <a:avLst>
              <a:gd name="adj1" fmla="val 55824"/>
              <a:gd name="adj2" fmla="val 349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Paused for external event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•"/>
              <a:defRPr/>
            </a:pPr>
            <a:endParaRPr lang="en-US" altLang="zh-CN" dirty="0">
              <a:latin typeface="宋体" pitchFamily="2" charset="-122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8083550" y="2643188"/>
            <a:ext cx="2084388" cy="857250"/>
          </a:xfrm>
          <a:prstGeom prst="wedgeRoundRectCallout">
            <a:avLst>
              <a:gd name="adj1" fmla="val -86592"/>
              <a:gd name="adj2" fmla="val 43862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OS is in charge of process scheduling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4699001" y="2576514"/>
            <a:ext cx="936625" cy="1368425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5348289" y="4160838"/>
            <a:ext cx="1584325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203825" y="3368675"/>
            <a:ext cx="50323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8713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Solution of “dining philosophers”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894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3C13E0-5324-42AC-9EE1-6BC59DDFB6A5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387600" y="1484313"/>
            <a:ext cx="2520950" cy="38102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N         5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LEFT(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N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–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1) % N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RIGHT(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+ 1) % N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THINKING 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HUNGRY   1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EATING     2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state[N];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s[N];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024438" y="1557338"/>
            <a:ext cx="2786062" cy="284956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Philosopher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philosopher(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think</a:t>
            </a: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（）；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take_Chs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eat();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put_Chs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);}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881938" y="1579563"/>
            <a:ext cx="2735262" cy="30464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take_chs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take_chs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state[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= HUNGRY;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test(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P(s[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]);//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得不到叉子阻塞，否则继续执行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655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Solution of “dining philosophers”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914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E071D5-3F58-4976-91AD-CD8A933506D5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524125" y="1557338"/>
            <a:ext cx="2820988" cy="30464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Put_chs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put_forks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state[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= THINKING;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test(LEFT(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));//</a:t>
            </a: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唤醒旁边等叉子的人</a:t>
            </a:r>
            <a:endParaRPr lang="en-US" altLang="zh-CN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test(RIGHT(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V(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595939" y="1571626"/>
            <a:ext cx="4675187" cy="3490913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test 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if((state[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== HUNGRY)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&amp;&amp; (state[LEFT(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)] </a:t>
            </a: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！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EATING)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&amp;&amp; (state[RIGHT(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)] != EATING))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state[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= EATING;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V(s[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51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Class exercise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945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E85D2F-C6F3-480B-AFE7-C4E99AC73708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24125" y="1905000"/>
            <a:ext cx="80724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defRPr/>
            </a:pPr>
            <a:r>
              <a:rPr lang="zh-CN" altLang="en-US" sz="2800" b="1" kern="0" dirty="0">
                <a:solidFill>
                  <a:schemeClr val="accent5">
                    <a:lumMod val="50000"/>
                  </a:schemeClr>
                </a:solidFill>
              </a:rPr>
              <a:t>猴子过索桥问题：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defRPr/>
            </a:pPr>
            <a:r>
              <a:rPr lang="zh-CN" altLang="en-US" sz="2800" kern="0" dirty="0"/>
              <a:t>   山谷间横跨一条索桥，山谷两侧的猴子需要攀着索桥过山谷，该索桥为单向通行路线，既索桥上不能同时存在通行方向相反的猴子，否则将陷入死锁。</a:t>
            </a:r>
            <a:endParaRPr lang="en-US" altLang="zh-CN" sz="2800" kern="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defRPr/>
            </a:pPr>
            <a:r>
              <a:rPr lang="en-US" altLang="zh-CN" sz="2800" kern="0" dirty="0"/>
              <a:t>   </a:t>
            </a:r>
            <a:r>
              <a:rPr lang="zh-CN" altLang="en-US" sz="2800" kern="0" dirty="0"/>
              <a:t>请用伪代码编写猴子过索桥的进程，必须避免死锁情况发生，同时需要考虑“饥饿”问题，既任何一只猴子在等待过索桥时都不应等的太久。</a:t>
            </a:r>
          </a:p>
        </p:txBody>
      </p:sp>
    </p:spTree>
    <p:extLst>
      <p:ext uri="{BB962C8B-B14F-4D97-AF65-F5344CB8AC3E}">
        <p14:creationId xmlns:p14="http://schemas.microsoft.com/office/powerpoint/2010/main" val="387807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几种线程的实现方案对比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用户空间线程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组合式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6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几个地址之间的关系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逻辑地址、虚拟地址、物理地址</a:t>
            </a:r>
            <a:endParaRPr lang="en-US" altLang="zh-CN" dirty="0" smtClean="0"/>
          </a:p>
          <a:p>
            <a:r>
              <a:rPr lang="zh-CN" altLang="en-US" dirty="0" smtClean="0"/>
              <a:t>可用空间的管理方法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位图、链表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查找匹配空间的算法</a:t>
            </a:r>
            <a:endParaRPr lang="en-US" altLang="zh-CN" dirty="0" smtClean="0"/>
          </a:p>
          <a:p>
            <a:r>
              <a:rPr lang="zh-CN" altLang="en-US" dirty="0" smtClean="0"/>
              <a:t>页式内存管理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页、页框、页表、地址转换、</a:t>
            </a:r>
            <a:r>
              <a:rPr lang="en-US" altLang="zh-CN" dirty="0" smtClean="0"/>
              <a:t>TLB</a:t>
            </a:r>
          </a:p>
          <a:p>
            <a:pPr lvl="1"/>
            <a:r>
              <a:rPr lang="zh-CN" altLang="en-US" dirty="0" smtClean="0"/>
              <a:t>页面置换算法</a:t>
            </a:r>
            <a:endParaRPr lang="en-US" altLang="zh-CN" dirty="0" smtClean="0"/>
          </a:p>
          <a:p>
            <a:r>
              <a:rPr lang="zh-CN" altLang="en-US" dirty="0" smtClean="0"/>
              <a:t>段式内存管理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7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Model of Memory Management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B6CB9A-9703-4447-9E38-2673CAD5DB48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流程图: 磁盘 7"/>
          <p:cNvSpPr>
            <a:spLocks noChangeArrowheads="1"/>
          </p:cNvSpPr>
          <p:nvPr/>
        </p:nvSpPr>
        <p:spPr bwMode="auto">
          <a:xfrm>
            <a:off x="2309814" y="5143500"/>
            <a:ext cx="2143125" cy="642938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monoprogramming</a:t>
            </a:r>
            <a:endParaRPr lang="zh-CN" altLang="en-US" sz="1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流程图: 磁盘 8"/>
          <p:cNvSpPr>
            <a:spLocks noChangeArrowheads="1"/>
          </p:cNvSpPr>
          <p:nvPr/>
        </p:nvSpPr>
        <p:spPr bwMode="auto">
          <a:xfrm>
            <a:off x="4024314" y="3857625"/>
            <a:ext cx="2143125" cy="1143000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Multiprogramming</a:t>
            </a: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Fixed partitions</a:t>
            </a:r>
            <a:endParaRPr lang="zh-CN" altLang="en-US" sz="1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流程图: 磁盘 10"/>
          <p:cNvSpPr>
            <a:spLocks noChangeArrowheads="1"/>
          </p:cNvSpPr>
          <p:nvPr/>
        </p:nvSpPr>
        <p:spPr bwMode="auto">
          <a:xfrm>
            <a:off x="5953126" y="2571750"/>
            <a:ext cx="2143125" cy="1143000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Multiprogramming</a:t>
            </a: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Dynatic partitions</a:t>
            </a:r>
            <a:endParaRPr lang="zh-CN" altLang="en-US" sz="1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流程图: 磁盘 11"/>
          <p:cNvSpPr>
            <a:spLocks noChangeArrowheads="1"/>
          </p:cNvSpPr>
          <p:nvPr/>
        </p:nvSpPr>
        <p:spPr bwMode="auto">
          <a:xfrm>
            <a:off x="7810501" y="1285875"/>
            <a:ext cx="2786063" cy="1143000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Multiprogramming</a:t>
            </a: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Paging and segmentations</a:t>
            </a:r>
            <a:endParaRPr lang="zh-CN" altLang="en-US" sz="1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上弧形箭头 12"/>
          <p:cNvSpPr>
            <a:spLocks noChangeArrowheads="1"/>
          </p:cNvSpPr>
          <p:nvPr/>
        </p:nvSpPr>
        <p:spPr bwMode="auto">
          <a:xfrm rot="-2173205">
            <a:off x="2782889" y="3397250"/>
            <a:ext cx="1285875" cy="5715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上弧形箭头 13"/>
          <p:cNvSpPr>
            <a:spLocks noChangeArrowheads="1"/>
          </p:cNvSpPr>
          <p:nvPr/>
        </p:nvSpPr>
        <p:spPr bwMode="auto">
          <a:xfrm rot="-2173205">
            <a:off x="4497389" y="2254250"/>
            <a:ext cx="1285875" cy="5715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上弧形箭头 14"/>
          <p:cNvSpPr>
            <a:spLocks noChangeArrowheads="1"/>
          </p:cNvSpPr>
          <p:nvPr/>
        </p:nvSpPr>
        <p:spPr bwMode="auto">
          <a:xfrm rot="-2173205">
            <a:off x="6211889" y="1182688"/>
            <a:ext cx="1285875" cy="5715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 txBox="1">
            <a:spLocks noGrp="1"/>
          </p:cNvSpPr>
          <p:nvPr/>
        </p:nvSpPr>
        <p:spPr bwMode="auto">
          <a:xfrm>
            <a:off x="9659938" y="6438900"/>
            <a:ext cx="919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9D8DB6B-209A-497F-BEB3-8CBBB2E51223}" type="slidenum">
              <a:rPr lang="zh-CN" altLang="en-US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2351088" y="765175"/>
            <a:ext cx="8088312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 smtClean="0">
                <a:solidFill>
                  <a:schemeClr val="tx1"/>
                </a:solidFill>
              </a:rPr>
              <a:t>１</a:t>
            </a:r>
            <a:r>
              <a:rPr kumimoji="1" lang="zh-CN" altLang="en-US" sz="2400" dirty="0">
                <a:solidFill>
                  <a:schemeClr val="tx1"/>
                </a:solidFill>
              </a:rPr>
              <a:t>）最先匹配法</a:t>
            </a:r>
            <a:r>
              <a:rPr kumimoji="1" lang="en-US" altLang="zh-CN" sz="2400" dirty="0">
                <a:solidFill>
                  <a:schemeClr val="tx1"/>
                </a:solidFill>
              </a:rPr>
              <a:t>(first-fit)</a:t>
            </a:r>
            <a:r>
              <a:rPr kumimoji="1" lang="zh-CN" altLang="en-US" sz="2400" dirty="0">
                <a:solidFill>
                  <a:schemeClr val="tx1"/>
                </a:solidFill>
              </a:rPr>
              <a:t>：按分区的先后次序，  从头查找，找到符合要求的第一个分区就分配。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/>
              <a:t>分配和释放的时间性能较好，较大的空闲分区可以被保留在内存高端。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/>
              <a:t>但随着低端分区不断划分而产生较多小分区，每次分配时查找时间开销会增大。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892" y="197708"/>
            <a:ext cx="606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内存分配算法：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88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 txBox="1">
            <a:spLocks noGrp="1"/>
          </p:cNvSpPr>
          <p:nvPr/>
        </p:nvSpPr>
        <p:spPr bwMode="auto">
          <a:xfrm>
            <a:off x="9659938" y="6438900"/>
            <a:ext cx="919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EBB655B-18CB-46AF-8970-E42223E0A426}" type="slidenum">
              <a:rPr lang="zh-CN" altLang="en-US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2424114" y="1125538"/>
            <a:ext cx="7558087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２）下次匹配法</a:t>
            </a:r>
            <a:r>
              <a:rPr lang="en-US" altLang="zh-CN" sz="2400">
                <a:solidFill>
                  <a:schemeClr val="tx1"/>
                </a:solidFill>
              </a:rPr>
              <a:t>(next-fit)</a:t>
            </a:r>
            <a:r>
              <a:rPr lang="zh-CN" altLang="en-US" sz="2400">
                <a:solidFill>
                  <a:schemeClr val="tx1"/>
                </a:solidFill>
              </a:rPr>
              <a:t>：按分区的先后次序，从上次分配的分区起查找（到最后分区时再回到开头），找到符合要求的第一个分区就分配。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Tx/>
            </a:pPr>
            <a:r>
              <a:rPr lang="zh-CN" altLang="en-US" sz="2000"/>
              <a:t>该算法的分配和释放的时间性能较好，使空闲分区分布得更均匀，但较大的空闲分区不易保留。</a:t>
            </a:r>
          </a:p>
        </p:txBody>
      </p:sp>
    </p:spTree>
    <p:extLst>
      <p:ext uri="{BB962C8B-B14F-4D97-AF65-F5344CB8AC3E}">
        <p14:creationId xmlns:p14="http://schemas.microsoft.com/office/powerpoint/2010/main" val="34604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 txBox="1">
            <a:spLocks noGrp="1"/>
          </p:cNvSpPr>
          <p:nvPr/>
        </p:nvSpPr>
        <p:spPr bwMode="auto">
          <a:xfrm>
            <a:off x="9659938" y="6438900"/>
            <a:ext cx="919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ABDB906-9F64-42D9-9AB8-C648549ECAC7}" type="slidenum">
              <a:rPr lang="zh-CN" altLang="en-US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2424114" y="1196975"/>
            <a:ext cx="740568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３）最佳匹配法</a:t>
            </a:r>
            <a:r>
              <a:rPr kumimoji="1" lang="en-US" altLang="zh-CN" sz="2400">
                <a:solidFill>
                  <a:schemeClr val="tx1"/>
                </a:solidFill>
              </a:rPr>
              <a:t>(best-fit)</a:t>
            </a:r>
            <a:r>
              <a:rPr kumimoji="1" lang="zh-CN" altLang="en-US" sz="2400">
                <a:solidFill>
                  <a:schemeClr val="tx1"/>
                </a:solidFill>
              </a:rPr>
              <a:t>：</a:t>
            </a:r>
            <a:r>
              <a:rPr kumimoji="1" lang="zh-CN" altLang="en-US" sz="2000">
                <a:solidFill>
                  <a:schemeClr val="tx1"/>
                </a:solidFill>
              </a:rPr>
              <a:t>将分区按小大顺序组织</a:t>
            </a:r>
            <a:r>
              <a:rPr kumimoji="1" lang="en-US" altLang="zh-CN" sz="2000">
                <a:solidFill>
                  <a:schemeClr val="tx1"/>
                </a:solidFill>
              </a:rPr>
              <a:t>,</a:t>
            </a:r>
            <a:r>
              <a:rPr kumimoji="1" lang="zh-CN" altLang="en-US" sz="2000">
                <a:solidFill>
                  <a:schemeClr val="tx1"/>
                </a:solidFill>
              </a:rPr>
              <a:t>找到的第一个适应分区是大小与要求相差最小的空闲分区</a:t>
            </a:r>
            <a:r>
              <a:rPr kumimoji="1" lang="en-US" altLang="zh-CN" sz="200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      </a:t>
            </a:r>
            <a:r>
              <a:rPr kumimoji="1" lang="zh-CN" altLang="en-US" sz="2000">
                <a:solidFill>
                  <a:schemeClr val="tx1"/>
                </a:solidFill>
              </a:rPr>
              <a:t>个别来看，外碎片较小，整体来看，会形成较多外碎片。但较大的空闲分区可以被保留。</a:t>
            </a:r>
          </a:p>
        </p:txBody>
      </p:sp>
    </p:spTree>
    <p:extLst>
      <p:ext uri="{BB962C8B-B14F-4D97-AF65-F5344CB8AC3E}">
        <p14:creationId xmlns:p14="http://schemas.microsoft.com/office/powerpoint/2010/main" val="26633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 txBox="1">
            <a:spLocks noGrp="1"/>
          </p:cNvSpPr>
          <p:nvPr/>
        </p:nvSpPr>
        <p:spPr bwMode="auto">
          <a:xfrm>
            <a:off x="9659938" y="6438900"/>
            <a:ext cx="919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8B016FF-54ED-46C5-AAA0-64EC7073DD0D}" type="slidenum">
              <a:rPr lang="zh-CN" altLang="en-US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2286000" y="1219201"/>
            <a:ext cx="7620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４）最坏匹配法</a:t>
            </a:r>
            <a:r>
              <a:rPr kumimoji="1" lang="en-US" altLang="zh-CN" sz="2400">
                <a:solidFill>
                  <a:schemeClr val="tx1"/>
                </a:solidFill>
              </a:rPr>
              <a:t>(worst-fit)</a:t>
            </a:r>
            <a:r>
              <a:rPr kumimoji="1" lang="zh-CN" altLang="en-US" sz="2400">
                <a:solidFill>
                  <a:schemeClr val="tx1"/>
                </a:solidFill>
              </a:rPr>
              <a:t>：</a:t>
            </a:r>
            <a:r>
              <a:rPr kumimoji="1" lang="zh-CN" altLang="en-US" sz="2000">
                <a:solidFill>
                  <a:schemeClr val="tx1"/>
                </a:solidFill>
              </a:rPr>
              <a:t>将分区按大小顺序组织</a:t>
            </a:r>
            <a:r>
              <a:rPr kumimoji="1" lang="en-US" altLang="zh-CN" sz="2000">
                <a:solidFill>
                  <a:schemeClr val="tx1"/>
                </a:solidFill>
              </a:rPr>
              <a:t>,</a:t>
            </a:r>
            <a:r>
              <a:rPr kumimoji="1" lang="zh-CN" altLang="en-US" sz="2000">
                <a:solidFill>
                  <a:schemeClr val="tx1"/>
                </a:solidFill>
              </a:rPr>
              <a:t>查找到的第一个大于需求的分区就分配</a:t>
            </a:r>
            <a:r>
              <a:rPr kumimoji="1" lang="en-US" altLang="zh-CN" sz="2000">
                <a:solidFill>
                  <a:schemeClr val="tx1"/>
                </a:solidFill>
              </a:rPr>
              <a:t>,</a:t>
            </a:r>
            <a:r>
              <a:rPr kumimoji="1" lang="zh-CN" altLang="en-US" sz="2000">
                <a:solidFill>
                  <a:schemeClr val="tx1"/>
                </a:solidFill>
              </a:rPr>
              <a:t>找到的是最大的空闲分区</a:t>
            </a:r>
            <a:r>
              <a:rPr kumimoji="1" lang="en-US" altLang="zh-CN" sz="200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/>
              <a:t>基本不留下小空闲分区，但较大的空闲分区不会被保留。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Complex Process States (1)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CITS, </a:t>
            </a:r>
            <a:r>
              <a:rPr lang="en-US" altLang="zh-CN" dirty="0" err="1" smtClean="0"/>
              <a:t>NanKai</a:t>
            </a:r>
            <a:r>
              <a:rPr lang="en-US" altLang="zh-CN" dirty="0" smtClean="0"/>
              <a:t> University</a:t>
            </a:r>
            <a:endParaRPr lang="en-US" altLang="ko-KR" dirty="0"/>
          </a:p>
        </p:txBody>
      </p:sp>
      <p:sp>
        <p:nvSpPr>
          <p:cNvPr id="419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DF3012-CC4D-4594-A697-2B8D674FBA1E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pic>
        <p:nvPicPr>
          <p:cNvPr id="21" name="Picture 6" descr="process_states_trsnsm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0" t="9944" b="35536"/>
          <a:stretch>
            <a:fillRect/>
          </a:stretch>
        </p:blipFill>
        <p:spPr bwMode="auto">
          <a:xfrm>
            <a:off x="1954214" y="1785939"/>
            <a:ext cx="8713787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6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 txBox="1">
            <a:spLocks noGrp="1"/>
          </p:cNvSpPr>
          <p:nvPr/>
        </p:nvSpPr>
        <p:spPr bwMode="auto">
          <a:xfrm>
            <a:off x="9659938" y="6438900"/>
            <a:ext cx="919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584945C-CE86-4790-BB34-35B4F319017F}" type="slidenum">
              <a:rPr lang="zh-CN" altLang="en-US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46083" name="Object 4"/>
          <p:cNvGraphicFramePr>
            <a:graphicFrameLocks noChangeAspect="1"/>
          </p:cNvGraphicFramePr>
          <p:nvPr/>
        </p:nvGraphicFramePr>
        <p:xfrm>
          <a:off x="4224339" y="0"/>
          <a:ext cx="625633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4329720" imgH="4747320" progId="Visio.Drawing.6">
                  <p:embed/>
                </p:oleObj>
              </mc:Choice>
              <mc:Fallback>
                <p:oleObj name="VISIO" r:id="rId3" imgW="4329720" imgH="474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0"/>
                        <a:ext cx="6256337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3071813" y="260351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 b="1"/>
              <a:t>分配前的内存状况：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2351088" y="5157789"/>
            <a:ext cx="20812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 b="1"/>
              <a:t>显然：使用不同算法会找到不同的空闲区</a:t>
            </a:r>
          </a:p>
        </p:txBody>
      </p:sp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3359150" y="3500439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/>
              <a:t>现请求</a:t>
            </a:r>
            <a:r>
              <a:rPr kumimoji="1" lang="en-US" altLang="zh-CN" sz="2000"/>
              <a:t>16k</a:t>
            </a:r>
          </a:p>
        </p:txBody>
      </p:sp>
    </p:spTree>
    <p:extLst>
      <p:ext uri="{BB962C8B-B14F-4D97-AF65-F5344CB8AC3E}">
        <p14:creationId xmlns:p14="http://schemas.microsoft.com/office/powerpoint/2010/main" val="29795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虚拟内存方案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覆盖式</a:t>
            </a:r>
            <a:endParaRPr lang="en-US" altLang="zh-CN" dirty="0" smtClean="0"/>
          </a:p>
          <a:p>
            <a:r>
              <a:rPr lang="zh-CN" altLang="en-US" dirty="0" smtClean="0"/>
              <a:t>分页式</a:t>
            </a:r>
            <a:endParaRPr lang="en-US" altLang="zh-CN" dirty="0" smtClean="0"/>
          </a:p>
          <a:p>
            <a:r>
              <a:rPr lang="zh-CN" altLang="en-US" dirty="0" smtClean="0"/>
              <a:t>分段式</a:t>
            </a:r>
            <a:endParaRPr lang="en-US" altLang="zh-CN" dirty="0" smtClean="0"/>
          </a:p>
          <a:p>
            <a:r>
              <a:rPr lang="zh-CN" altLang="en-US" dirty="0" smtClean="0"/>
              <a:t>段页结合式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214438" y="3286125"/>
            <a:ext cx="3095625" cy="2913063"/>
            <a:chOff x="384" y="1140"/>
            <a:chExt cx="2160" cy="2356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008" y="1140"/>
              <a:ext cx="672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A</a:t>
              </a: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8K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296" y="2628"/>
              <a:ext cx="432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E</a:t>
              </a: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4K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112" y="2628"/>
              <a:ext cx="432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F</a:t>
              </a: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10K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720" y="1716"/>
              <a:ext cx="0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920" y="1716"/>
              <a:ext cx="0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720" y="1716"/>
              <a:ext cx="12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536" y="2484"/>
              <a:ext cx="0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448" y="2484"/>
              <a:ext cx="0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1536" y="2484"/>
              <a:ext cx="91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20" y="2244"/>
              <a:ext cx="0" cy="38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920" y="2244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524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584" y="1860"/>
              <a:ext cx="672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C</a:t>
              </a: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10K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84" y="1860"/>
              <a:ext cx="672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B</a:t>
              </a: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8K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84" y="2628"/>
              <a:ext cx="672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D</a:t>
              </a: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12K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662" y="3222"/>
              <a:ext cx="155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Structure of Job X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21" name="Group 46"/>
          <p:cNvGrpSpPr>
            <a:grpSpLocks/>
          </p:cNvGrpSpPr>
          <p:nvPr/>
        </p:nvGrpSpPr>
        <p:grpSpPr bwMode="auto">
          <a:xfrm>
            <a:off x="4716463" y="2852738"/>
            <a:ext cx="3927475" cy="3440112"/>
            <a:chOff x="2971" y="1797"/>
            <a:chExt cx="2155" cy="2167"/>
          </a:xfrm>
        </p:grpSpPr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947" y="1797"/>
              <a:ext cx="1179" cy="216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3947" y="2130"/>
              <a:ext cx="11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947" y="2430"/>
              <a:ext cx="11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3947" y="2931"/>
              <a:ext cx="11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947" y="3631"/>
              <a:ext cx="11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018" y="2146"/>
              <a:ext cx="106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Resident: A</a:t>
              </a:r>
              <a:endParaRPr kumimoji="1"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4153" y="2552"/>
              <a:ext cx="783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Overlays 0</a:t>
              </a:r>
            </a:p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zh-CN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（</a:t>
              </a: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10K</a:t>
              </a:r>
              <a:r>
                <a:rPr kumimoji="1" lang="zh-CN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）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4126" y="3139"/>
              <a:ext cx="783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Overlays 1</a:t>
              </a:r>
            </a:p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zh-CN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（</a:t>
              </a: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12K</a:t>
              </a:r>
              <a:r>
                <a:rPr kumimoji="1" lang="zh-CN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）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518" y="2430"/>
              <a:ext cx="250" cy="30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125" y="2430"/>
              <a:ext cx="250" cy="467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1" lang="zh-CN" altLang="zh-CN" sz="1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982" y="3031"/>
              <a:ext cx="250" cy="46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3304" y="3031"/>
              <a:ext cx="250" cy="33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625" y="2931"/>
              <a:ext cx="250" cy="70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3625" y="2497"/>
              <a:ext cx="32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3733" y="3564"/>
              <a:ext cx="21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3447" y="3297"/>
              <a:ext cx="5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089" y="3431"/>
              <a:ext cx="85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3232" y="2797"/>
              <a:ext cx="71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3515" y="2432"/>
              <a:ext cx="2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 B</a:t>
              </a:r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3158" y="2592"/>
              <a:ext cx="19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C</a:t>
              </a:r>
              <a:endParaRPr kumimoji="1"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3614" y="3052"/>
              <a:ext cx="22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D</a:t>
              </a:r>
            </a:p>
          </p:txBody>
        </p:sp>
        <p:sp>
          <p:nvSpPr>
            <p:cNvPr id="43" name="Text Box 44"/>
            <p:cNvSpPr txBox="1">
              <a:spLocks noChangeArrowheads="1"/>
            </p:cNvSpPr>
            <p:nvPr/>
          </p:nvSpPr>
          <p:spPr bwMode="auto">
            <a:xfrm>
              <a:off x="3293" y="3105"/>
              <a:ext cx="24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 E</a:t>
              </a:r>
            </a:p>
          </p:txBody>
        </p: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2971" y="3152"/>
              <a:ext cx="19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14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2495551" y="304801"/>
            <a:ext cx="7777163" cy="981075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Mechanism of TLB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849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39836-D5B9-4166-83F6-6C7C2DCFABEC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38438" y="1357314"/>
            <a:ext cx="7632700" cy="4981575"/>
            <a:chOff x="431" y="1026"/>
            <a:chExt cx="4808" cy="3138"/>
          </a:xfrm>
        </p:grpSpPr>
        <p:sp>
          <p:nvSpPr>
            <p:cNvPr id="84999" name="Text Box 50"/>
            <p:cNvSpPr txBox="1">
              <a:spLocks noChangeArrowheads="1"/>
            </p:cNvSpPr>
            <p:nvPr/>
          </p:nvSpPr>
          <p:spPr bwMode="auto">
            <a:xfrm>
              <a:off x="3941" y="3951"/>
              <a:ext cx="12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Physical Address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85000" name="Rectangle 7"/>
            <p:cNvSpPr>
              <a:spLocks noChangeArrowheads="1"/>
            </p:cNvSpPr>
            <p:nvPr/>
          </p:nvSpPr>
          <p:spPr bwMode="auto">
            <a:xfrm>
              <a:off x="1167" y="2414"/>
              <a:ext cx="788" cy="112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p’</a:t>
              </a:r>
            </a:p>
          </p:txBody>
        </p:sp>
        <p:sp>
          <p:nvSpPr>
            <p:cNvPr id="85001" name="Text Box 8"/>
            <p:cNvSpPr txBox="1">
              <a:spLocks noChangeArrowheads="1"/>
            </p:cNvSpPr>
            <p:nvPr/>
          </p:nvSpPr>
          <p:spPr bwMode="auto">
            <a:xfrm>
              <a:off x="1338" y="2115"/>
              <a:ext cx="101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Page Table</a:t>
              </a:r>
              <a:endPara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85002" name="Line 9"/>
            <p:cNvSpPr>
              <a:spLocks noChangeShapeType="1"/>
            </p:cNvSpPr>
            <p:nvPr/>
          </p:nvSpPr>
          <p:spPr bwMode="auto">
            <a:xfrm>
              <a:off x="1167" y="2976"/>
              <a:ext cx="78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3" name="Line 10"/>
            <p:cNvSpPr>
              <a:spLocks noChangeShapeType="1"/>
            </p:cNvSpPr>
            <p:nvPr/>
          </p:nvSpPr>
          <p:spPr bwMode="auto">
            <a:xfrm>
              <a:off x="1167" y="3277"/>
              <a:ext cx="78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4" name="Text Box 11"/>
            <p:cNvSpPr txBox="1">
              <a:spLocks noChangeArrowheads="1"/>
            </p:cNvSpPr>
            <p:nvPr/>
          </p:nvSpPr>
          <p:spPr bwMode="auto">
            <a:xfrm>
              <a:off x="2086" y="2564"/>
              <a:ext cx="76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Overflow</a:t>
              </a:r>
              <a:endPara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85005" name="Rectangle 12"/>
            <p:cNvSpPr>
              <a:spLocks noChangeArrowheads="1"/>
            </p:cNvSpPr>
            <p:nvPr/>
          </p:nvSpPr>
          <p:spPr bwMode="auto">
            <a:xfrm>
              <a:off x="1955" y="1288"/>
              <a:ext cx="964" cy="225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PT Length</a:t>
              </a:r>
            </a:p>
          </p:txBody>
        </p:sp>
        <p:sp>
          <p:nvSpPr>
            <p:cNvPr id="85006" name="Oval 13"/>
            <p:cNvSpPr>
              <a:spLocks noChangeArrowheads="1"/>
            </p:cNvSpPr>
            <p:nvPr/>
          </p:nvSpPr>
          <p:spPr bwMode="auto">
            <a:xfrm>
              <a:off x="2262" y="1813"/>
              <a:ext cx="350" cy="26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check</a:t>
              </a:r>
              <a:endPara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85007" name="Text Box 14"/>
            <p:cNvSpPr txBox="1">
              <a:spLocks noChangeArrowheads="1"/>
            </p:cNvSpPr>
            <p:nvPr/>
          </p:nvSpPr>
          <p:spPr bwMode="auto">
            <a:xfrm>
              <a:off x="2463" y="2087"/>
              <a:ext cx="55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P&gt;=1</a:t>
              </a:r>
            </a:p>
          </p:txBody>
        </p:sp>
        <p:sp>
          <p:nvSpPr>
            <p:cNvPr id="85008" name="Line 15"/>
            <p:cNvSpPr>
              <a:spLocks noChangeShapeType="1"/>
            </p:cNvSpPr>
            <p:nvPr/>
          </p:nvSpPr>
          <p:spPr bwMode="auto">
            <a:xfrm>
              <a:off x="2437" y="1513"/>
              <a:ext cx="1" cy="30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9" name="Line 16"/>
            <p:cNvSpPr>
              <a:spLocks noChangeShapeType="1"/>
            </p:cNvSpPr>
            <p:nvPr/>
          </p:nvSpPr>
          <p:spPr bwMode="auto">
            <a:xfrm>
              <a:off x="2437" y="2089"/>
              <a:ext cx="1" cy="45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0" name="Line 17"/>
            <p:cNvSpPr>
              <a:spLocks noChangeShapeType="1"/>
            </p:cNvSpPr>
            <p:nvPr/>
          </p:nvSpPr>
          <p:spPr bwMode="auto">
            <a:xfrm flipH="1">
              <a:off x="1167" y="1964"/>
              <a:ext cx="1095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1" name="Rectangle 18"/>
            <p:cNvSpPr>
              <a:spLocks noChangeArrowheads="1"/>
            </p:cNvSpPr>
            <p:nvPr/>
          </p:nvSpPr>
          <p:spPr bwMode="auto">
            <a:xfrm>
              <a:off x="3269" y="2414"/>
              <a:ext cx="657" cy="86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85012" name="Text Box 19"/>
            <p:cNvSpPr txBox="1">
              <a:spLocks noChangeArrowheads="1"/>
            </p:cNvSpPr>
            <p:nvPr/>
          </p:nvSpPr>
          <p:spPr bwMode="auto">
            <a:xfrm>
              <a:off x="3313" y="2704"/>
              <a:ext cx="219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p</a:t>
              </a:r>
            </a:p>
          </p:txBody>
        </p:sp>
        <p:sp>
          <p:nvSpPr>
            <p:cNvPr id="85013" name="Text Box 20"/>
            <p:cNvSpPr txBox="1">
              <a:spLocks noChangeArrowheads="1"/>
            </p:cNvSpPr>
            <p:nvPr/>
          </p:nvSpPr>
          <p:spPr bwMode="auto">
            <a:xfrm>
              <a:off x="3663" y="2714"/>
              <a:ext cx="30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p’</a:t>
              </a:r>
            </a:p>
          </p:txBody>
        </p:sp>
        <p:sp>
          <p:nvSpPr>
            <p:cNvPr id="85014" name="Line 21"/>
            <p:cNvSpPr>
              <a:spLocks noChangeShapeType="1"/>
            </p:cNvSpPr>
            <p:nvPr/>
          </p:nvSpPr>
          <p:spPr bwMode="auto">
            <a:xfrm>
              <a:off x="3269" y="2526"/>
              <a:ext cx="65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5" name="Line 22"/>
            <p:cNvSpPr>
              <a:spLocks noChangeShapeType="1"/>
            </p:cNvSpPr>
            <p:nvPr/>
          </p:nvSpPr>
          <p:spPr bwMode="auto">
            <a:xfrm>
              <a:off x="3269" y="2736"/>
              <a:ext cx="65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6" name="Line 23"/>
            <p:cNvSpPr>
              <a:spLocks noChangeShapeType="1"/>
            </p:cNvSpPr>
            <p:nvPr/>
          </p:nvSpPr>
          <p:spPr bwMode="auto">
            <a:xfrm>
              <a:off x="3269" y="2939"/>
              <a:ext cx="65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7" name="Text Box 24"/>
            <p:cNvSpPr txBox="1">
              <a:spLocks noChangeArrowheads="1"/>
            </p:cNvSpPr>
            <p:nvPr/>
          </p:nvSpPr>
          <p:spPr bwMode="auto">
            <a:xfrm>
              <a:off x="3400" y="2939"/>
              <a:ext cx="11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85018" name="Text Box 25"/>
            <p:cNvSpPr txBox="1">
              <a:spLocks noChangeArrowheads="1"/>
            </p:cNvSpPr>
            <p:nvPr/>
          </p:nvSpPr>
          <p:spPr bwMode="auto">
            <a:xfrm>
              <a:off x="3506" y="2939"/>
              <a:ext cx="16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.</a:t>
              </a:r>
            </a:p>
          </p:txBody>
        </p:sp>
        <p:sp>
          <p:nvSpPr>
            <p:cNvPr id="85019" name="Text Box 26"/>
            <p:cNvSpPr txBox="1">
              <a:spLocks noChangeArrowheads="1"/>
            </p:cNvSpPr>
            <p:nvPr/>
          </p:nvSpPr>
          <p:spPr bwMode="auto">
            <a:xfrm>
              <a:off x="3619" y="2939"/>
              <a:ext cx="16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.</a:t>
              </a:r>
            </a:p>
          </p:txBody>
        </p:sp>
        <p:sp>
          <p:nvSpPr>
            <p:cNvPr id="85020" name="Text Box 27"/>
            <p:cNvSpPr txBox="1">
              <a:spLocks noChangeArrowheads="1"/>
            </p:cNvSpPr>
            <p:nvPr/>
          </p:nvSpPr>
          <p:spPr bwMode="auto">
            <a:xfrm>
              <a:off x="3356" y="2164"/>
              <a:ext cx="50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TLB</a:t>
              </a:r>
            </a:p>
          </p:txBody>
        </p:sp>
        <p:sp>
          <p:nvSpPr>
            <p:cNvPr id="85021" name="Line 28"/>
            <p:cNvSpPr>
              <a:spLocks noChangeShapeType="1"/>
            </p:cNvSpPr>
            <p:nvPr/>
          </p:nvSpPr>
          <p:spPr bwMode="auto">
            <a:xfrm>
              <a:off x="3488" y="2752"/>
              <a:ext cx="1" cy="1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2" name="Line 29"/>
            <p:cNvSpPr>
              <a:spLocks noChangeShapeType="1"/>
            </p:cNvSpPr>
            <p:nvPr/>
          </p:nvSpPr>
          <p:spPr bwMode="auto">
            <a:xfrm>
              <a:off x="3663" y="2752"/>
              <a:ext cx="1" cy="1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3" name="Line 30"/>
            <p:cNvSpPr>
              <a:spLocks noChangeShapeType="1"/>
            </p:cNvSpPr>
            <p:nvPr/>
          </p:nvSpPr>
          <p:spPr bwMode="auto">
            <a:xfrm>
              <a:off x="3006" y="1964"/>
              <a:ext cx="1" cy="1238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4" name="Line 31"/>
            <p:cNvSpPr>
              <a:spLocks noChangeShapeType="1"/>
            </p:cNvSpPr>
            <p:nvPr/>
          </p:nvSpPr>
          <p:spPr bwMode="auto">
            <a:xfrm>
              <a:off x="3006" y="2451"/>
              <a:ext cx="263" cy="1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5" name="Line 32"/>
            <p:cNvSpPr>
              <a:spLocks noChangeShapeType="1"/>
            </p:cNvSpPr>
            <p:nvPr/>
          </p:nvSpPr>
          <p:spPr bwMode="auto">
            <a:xfrm>
              <a:off x="3006" y="2639"/>
              <a:ext cx="263" cy="1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6" name="Line 33"/>
            <p:cNvSpPr>
              <a:spLocks noChangeShapeType="1"/>
            </p:cNvSpPr>
            <p:nvPr/>
          </p:nvSpPr>
          <p:spPr bwMode="auto">
            <a:xfrm>
              <a:off x="3006" y="2827"/>
              <a:ext cx="263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7" name="Line 34"/>
            <p:cNvSpPr>
              <a:spLocks noChangeShapeType="1"/>
            </p:cNvSpPr>
            <p:nvPr/>
          </p:nvSpPr>
          <p:spPr bwMode="auto">
            <a:xfrm>
              <a:off x="3006" y="3014"/>
              <a:ext cx="263" cy="1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8" name="Line 35"/>
            <p:cNvSpPr>
              <a:spLocks noChangeShapeType="1"/>
            </p:cNvSpPr>
            <p:nvPr/>
          </p:nvSpPr>
          <p:spPr bwMode="auto">
            <a:xfrm>
              <a:off x="3006" y="3202"/>
              <a:ext cx="263" cy="1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9" name="Line 36"/>
            <p:cNvSpPr>
              <a:spLocks noChangeShapeType="1"/>
            </p:cNvSpPr>
            <p:nvPr/>
          </p:nvSpPr>
          <p:spPr bwMode="auto">
            <a:xfrm>
              <a:off x="3926" y="2827"/>
              <a:ext cx="3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0" name="Rectangle 37"/>
            <p:cNvSpPr>
              <a:spLocks noChangeArrowheads="1"/>
            </p:cNvSpPr>
            <p:nvPr/>
          </p:nvSpPr>
          <p:spPr bwMode="auto">
            <a:xfrm>
              <a:off x="511" y="1288"/>
              <a:ext cx="963" cy="225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PT Address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31" name="Oval 38"/>
            <p:cNvSpPr>
              <a:spLocks noChangeArrowheads="1"/>
            </p:cNvSpPr>
            <p:nvPr/>
          </p:nvSpPr>
          <p:spPr bwMode="auto">
            <a:xfrm>
              <a:off x="817" y="1813"/>
              <a:ext cx="350" cy="26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32" name="Line 39"/>
            <p:cNvSpPr>
              <a:spLocks noChangeShapeType="1"/>
            </p:cNvSpPr>
            <p:nvPr/>
          </p:nvSpPr>
          <p:spPr bwMode="auto">
            <a:xfrm>
              <a:off x="992" y="1513"/>
              <a:ext cx="0" cy="30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3" name="Line 40"/>
            <p:cNvSpPr>
              <a:spLocks noChangeShapeType="1"/>
            </p:cNvSpPr>
            <p:nvPr/>
          </p:nvSpPr>
          <p:spPr bwMode="auto">
            <a:xfrm>
              <a:off x="992" y="2076"/>
              <a:ext cx="0" cy="1088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4" name="Line 41"/>
            <p:cNvSpPr>
              <a:spLocks noChangeShapeType="1"/>
            </p:cNvSpPr>
            <p:nvPr/>
          </p:nvSpPr>
          <p:spPr bwMode="auto">
            <a:xfrm>
              <a:off x="992" y="3164"/>
              <a:ext cx="175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5035" name="Group 63"/>
            <p:cNvGrpSpPr>
              <a:grpSpLocks/>
            </p:cNvGrpSpPr>
            <p:nvPr/>
          </p:nvGrpSpPr>
          <p:grpSpPr bwMode="auto">
            <a:xfrm>
              <a:off x="3356" y="1288"/>
              <a:ext cx="1883" cy="225"/>
              <a:chOff x="3356" y="1288"/>
              <a:chExt cx="1883" cy="225"/>
            </a:xfrm>
          </p:grpSpPr>
          <p:sp>
            <p:nvSpPr>
              <p:cNvPr id="85053" name="Rectangle 42"/>
              <p:cNvSpPr>
                <a:spLocks noChangeArrowheads="1"/>
              </p:cNvSpPr>
              <p:nvPr/>
            </p:nvSpPr>
            <p:spPr bwMode="auto">
              <a:xfrm>
                <a:off x="3356" y="1288"/>
                <a:ext cx="1883" cy="225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Page Num    Offset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54" name="Line 43"/>
              <p:cNvSpPr>
                <a:spLocks noChangeShapeType="1"/>
              </p:cNvSpPr>
              <p:nvPr/>
            </p:nvSpPr>
            <p:spPr bwMode="auto">
              <a:xfrm>
                <a:off x="4256" y="1288"/>
                <a:ext cx="0" cy="2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5036" name="Line 44"/>
            <p:cNvSpPr>
              <a:spLocks noChangeShapeType="1"/>
            </p:cNvSpPr>
            <p:nvPr/>
          </p:nvSpPr>
          <p:spPr bwMode="auto">
            <a:xfrm>
              <a:off x="3750" y="1513"/>
              <a:ext cx="0" cy="451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7" name="Line 45"/>
            <p:cNvSpPr>
              <a:spLocks noChangeShapeType="1"/>
            </p:cNvSpPr>
            <p:nvPr/>
          </p:nvSpPr>
          <p:spPr bwMode="auto">
            <a:xfrm flipH="1">
              <a:off x="2612" y="1964"/>
              <a:ext cx="1138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8" name="Rectangle 46"/>
            <p:cNvSpPr>
              <a:spLocks noChangeArrowheads="1"/>
            </p:cNvSpPr>
            <p:nvPr/>
          </p:nvSpPr>
          <p:spPr bwMode="auto">
            <a:xfrm>
              <a:off x="3882" y="3615"/>
              <a:ext cx="963" cy="187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85039" name="Line 47"/>
            <p:cNvSpPr>
              <a:spLocks noChangeShapeType="1"/>
            </p:cNvSpPr>
            <p:nvPr/>
          </p:nvSpPr>
          <p:spPr bwMode="auto">
            <a:xfrm>
              <a:off x="4363" y="3615"/>
              <a:ext cx="0" cy="1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0" name="Text Box 48"/>
            <p:cNvSpPr txBox="1">
              <a:spLocks noChangeArrowheads="1"/>
            </p:cNvSpPr>
            <p:nvPr/>
          </p:nvSpPr>
          <p:spPr bwMode="auto">
            <a:xfrm>
              <a:off x="3960" y="3623"/>
              <a:ext cx="25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P’</a:t>
              </a:r>
            </a:p>
          </p:txBody>
        </p:sp>
        <p:sp>
          <p:nvSpPr>
            <p:cNvPr id="85041" name="Text Box 49"/>
            <p:cNvSpPr txBox="1">
              <a:spLocks noChangeArrowheads="1"/>
            </p:cNvSpPr>
            <p:nvPr/>
          </p:nvSpPr>
          <p:spPr bwMode="auto">
            <a:xfrm>
              <a:off x="4617" y="3623"/>
              <a:ext cx="19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d</a:t>
              </a:r>
            </a:p>
          </p:txBody>
        </p:sp>
        <p:sp>
          <p:nvSpPr>
            <p:cNvPr id="85042" name="Line 51"/>
            <p:cNvSpPr>
              <a:spLocks noChangeShapeType="1"/>
            </p:cNvSpPr>
            <p:nvPr/>
          </p:nvSpPr>
          <p:spPr bwMode="auto">
            <a:xfrm>
              <a:off x="2245" y="3144"/>
              <a:ext cx="1" cy="286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3" name="Line 52"/>
            <p:cNvSpPr>
              <a:spLocks noChangeShapeType="1"/>
            </p:cNvSpPr>
            <p:nvPr/>
          </p:nvSpPr>
          <p:spPr bwMode="auto">
            <a:xfrm flipV="1">
              <a:off x="2245" y="3428"/>
              <a:ext cx="1812" cy="2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4" name="Line 53"/>
            <p:cNvSpPr>
              <a:spLocks noChangeShapeType="1"/>
            </p:cNvSpPr>
            <p:nvPr/>
          </p:nvSpPr>
          <p:spPr bwMode="auto">
            <a:xfrm>
              <a:off x="4057" y="3427"/>
              <a:ext cx="1" cy="188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5" name="Line 54"/>
            <p:cNvSpPr>
              <a:spLocks noChangeShapeType="1"/>
            </p:cNvSpPr>
            <p:nvPr/>
          </p:nvSpPr>
          <p:spPr bwMode="auto">
            <a:xfrm flipV="1">
              <a:off x="3575" y="3277"/>
              <a:ext cx="1" cy="15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6" name="Line 55"/>
            <p:cNvSpPr>
              <a:spLocks noChangeShapeType="1"/>
            </p:cNvSpPr>
            <p:nvPr/>
          </p:nvSpPr>
          <p:spPr bwMode="auto">
            <a:xfrm>
              <a:off x="3926" y="2827"/>
              <a:ext cx="306" cy="0"/>
            </a:xfrm>
            <a:prstGeom prst="line">
              <a:avLst/>
            </a:prstGeom>
            <a:noFill/>
            <a:ln w="38100">
              <a:solidFill>
                <a:srgbClr val="66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7" name="Line 56"/>
            <p:cNvSpPr>
              <a:spLocks noChangeShapeType="1"/>
            </p:cNvSpPr>
            <p:nvPr/>
          </p:nvSpPr>
          <p:spPr bwMode="auto">
            <a:xfrm>
              <a:off x="4232" y="2827"/>
              <a:ext cx="1" cy="788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8" name="Line 57"/>
            <p:cNvSpPr>
              <a:spLocks noChangeShapeType="1"/>
            </p:cNvSpPr>
            <p:nvPr/>
          </p:nvSpPr>
          <p:spPr bwMode="auto">
            <a:xfrm>
              <a:off x="4670" y="1513"/>
              <a:ext cx="1" cy="2102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9" name="Text Box 58"/>
            <p:cNvSpPr txBox="1">
              <a:spLocks noChangeArrowheads="1"/>
            </p:cNvSpPr>
            <p:nvPr/>
          </p:nvSpPr>
          <p:spPr bwMode="auto">
            <a:xfrm>
              <a:off x="431" y="1026"/>
              <a:ext cx="6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Register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85050" name="Text Box 59"/>
            <p:cNvSpPr txBox="1">
              <a:spLocks noChangeArrowheads="1"/>
            </p:cNvSpPr>
            <p:nvPr/>
          </p:nvSpPr>
          <p:spPr bwMode="auto">
            <a:xfrm>
              <a:off x="1837" y="1026"/>
              <a:ext cx="6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Register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85051" name="Text Box 60"/>
            <p:cNvSpPr txBox="1">
              <a:spLocks noChangeArrowheads="1"/>
            </p:cNvSpPr>
            <p:nvPr/>
          </p:nvSpPr>
          <p:spPr bwMode="auto">
            <a:xfrm>
              <a:off x="4014" y="1026"/>
              <a:ext cx="1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Logical address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85052" name="Line 64"/>
            <p:cNvSpPr>
              <a:spLocks noChangeShapeType="1"/>
            </p:cNvSpPr>
            <p:nvPr/>
          </p:nvSpPr>
          <p:spPr bwMode="auto">
            <a:xfrm flipV="1">
              <a:off x="1837" y="3158"/>
              <a:ext cx="408" cy="2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327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>
          <a:xfrm>
            <a:off x="2495551" y="304801"/>
            <a:ext cx="7777163" cy="981075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NRU page replacement algorithm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2495550" y="1371601"/>
            <a:ext cx="8064500" cy="5057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Analysis  of the algorithm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Using (R,M) in page table entry to indicate the status of all pages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The ‘r’ bit will be set when the page is read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The ‘m’ bit will be set when the page is written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The ‘r’ bit will be reset at each clock interrupt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Page classes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Class 0 (00): not referenced and not modified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Class 1 (01): not referenced but modified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Class 2 (10): referenced but not modified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Class 3 (11): referenced and modified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Page replacement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Replace the pages with least class number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Disadvantage</a:t>
            </a:r>
            <a:r>
              <a:rPr lang="en-US" altLang="zh-CN" dirty="0" smtClean="0">
                <a:ea typeface="宋体" pitchFamily="2" charset="-122"/>
              </a:rPr>
              <a:t>: random selection is not a good idea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921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CBA814-E666-4DD6-921C-44BAEB97AE3A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>
          <a:xfrm>
            <a:off x="2495551" y="304801"/>
            <a:ext cx="7777163" cy="981075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LRU page replacement algorithm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2495550" y="1371601"/>
            <a:ext cx="8064500" cy="50577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Analysis  of the algorithm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Using a bit matrix (n * n)to indicate the status of each frame, where ‘n’ is the number of frames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When frame k is referenced, set the row k in the matrix to be 1, while set the column k in the matrix to be 0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The lease binary value means this page can be replaced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Implementation issues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Simple implementation: counter in the page table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Hardware implementation: special registers are used to realize a n*n matrix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Software simulation: NFU (aging algorithm)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931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49F0B8-D659-41D3-94C3-40BB806D7987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>
          <a:xfrm>
            <a:off x="2495551" y="304801"/>
            <a:ext cx="7777163" cy="981075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Working set algorithm(1)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>
          <a:xfrm>
            <a:off x="2495550" y="1371601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Demand paging and prepaging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Bottle-neck of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demand paging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Prepaging</a:t>
            </a:r>
            <a:r>
              <a:rPr lang="en-US" altLang="zh-CN" smtClean="0">
                <a:ea typeface="宋体" panose="02010600030101010101" pitchFamily="2" charset="-122"/>
              </a:rPr>
              <a:t>: paging according to working set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Working set: pages that be used recently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Working set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W(k,t): pages used during last K memory reference, or used in last t seconds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Stability: relationship of k and t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Working set algorithm: clock page replacement based on working set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952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390DA0-7DE7-480A-B0C0-48742E9002CC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>
          <a:xfrm>
            <a:off x="2495551" y="304801"/>
            <a:ext cx="7777163" cy="981075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Working set algorithm(2)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962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FD1104-7798-4CE4-ACB1-3B100C7517E2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pic>
        <p:nvPicPr>
          <p:cNvPr id="8" name="Picture 6" descr="工作集函数曲线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571626"/>
            <a:ext cx="34925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工作集算法示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9" y="1700214"/>
            <a:ext cx="45624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024064" y="4071938"/>
            <a:ext cx="5572125" cy="2419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Scan the R bit of all pages</a:t>
            </a:r>
            <a:endParaRPr lang="zh-CN" altLang="en-US" sz="18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      </a:t>
            </a:r>
            <a:r>
              <a:rPr lang="en-US" altLang="zh-CN" sz="1800" b="1">
                <a:solidFill>
                  <a:schemeClr val="tx1"/>
                </a:solidFill>
              </a:rPr>
              <a:t>if(R=1)</a:t>
            </a:r>
            <a:endParaRPr lang="zh-CN" altLang="en-US" sz="18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      </a:t>
            </a:r>
            <a:r>
              <a:rPr lang="en-US" altLang="zh-CN" sz="1800" b="1">
                <a:solidFill>
                  <a:schemeClr val="tx1"/>
                </a:solidFill>
              </a:rPr>
              <a:t>    set “last using time” as current time</a:t>
            </a:r>
            <a:endParaRPr lang="zh-CN" altLang="en-US" sz="18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      </a:t>
            </a:r>
            <a:r>
              <a:rPr lang="en-US" altLang="zh-CN" sz="1800" b="1">
                <a:solidFill>
                  <a:schemeClr val="tx1"/>
                </a:solidFill>
              </a:rPr>
              <a:t>if(R=0 &amp;&amp; Age&gt;T),replace this page</a:t>
            </a:r>
            <a:endParaRPr lang="zh-CN" altLang="en-US" sz="18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      </a:t>
            </a:r>
            <a:r>
              <a:rPr lang="en-US" altLang="zh-CN" sz="1800" b="1">
                <a:solidFill>
                  <a:schemeClr val="tx1"/>
                </a:solidFill>
              </a:rPr>
              <a:t>if(R=</a:t>
            </a:r>
            <a:r>
              <a:rPr lang="zh-CN" altLang="en-US" sz="1800" b="1">
                <a:solidFill>
                  <a:schemeClr val="tx1"/>
                </a:solidFill>
              </a:rPr>
              <a:t> </a:t>
            </a:r>
            <a:r>
              <a:rPr lang="en-US" altLang="zh-CN" sz="1800" b="1">
                <a:solidFill>
                  <a:schemeClr val="tx1"/>
                </a:solidFill>
              </a:rPr>
              <a:t>0 &amp;&amp; Age&lt;= T),update “last using time)</a:t>
            </a:r>
            <a:endParaRPr lang="zh-CN" altLang="en-US" sz="18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      </a:t>
            </a:r>
            <a:endParaRPr lang="en-US" altLang="zh-CN" sz="18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   worst condition: replace page randomly</a:t>
            </a:r>
            <a:endParaRPr lang="zh-CN" alt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3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>
          <a:xfrm>
            <a:off x="2495551" y="304801"/>
            <a:ext cx="7777163" cy="981075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Summary: Page replacement algorithm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972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0435B3-1B10-4E23-A48E-46CC2B153C81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ph idx="1"/>
          </p:nvPr>
        </p:nvGraphicFramePr>
        <p:xfrm>
          <a:off x="2381251" y="1905001"/>
          <a:ext cx="8072437" cy="4130673"/>
        </p:xfrm>
        <a:graphic>
          <a:graphicData uri="http://schemas.openxmlformats.org/drawingml/2006/table">
            <a:tbl>
              <a:tblPr/>
              <a:tblGrid>
                <a:gridCol w="1785917"/>
                <a:gridCol w="2643196"/>
                <a:gridCol w="3643324"/>
              </a:tblGrid>
              <a:tr h="68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Principle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Performance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Most optimal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Running flow is known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Perfect but can’t be realized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NRU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“RM” classification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Not bad, time-consuming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FIFO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Time sorting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Not reasonable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LRU &amp; NFU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Locally optimal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Approach “perfect”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Working set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Prepaging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Stable and efficiency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08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文件的管理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链表型、树型</a:t>
            </a:r>
            <a:endParaRPr lang="en-US" altLang="zh-CN" dirty="0" smtClean="0"/>
          </a:p>
          <a:p>
            <a:r>
              <a:rPr lang="zh-CN" altLang="en-US" dirty="0" smtClean="0"/>
              <a:t>文件夹的管理</a:t>
            </a:r>
            <a:endParaRPr lang="en-US" altLang="zh-CN" dirty="0" smtClean="0"/>
          </a:p>
          <a:p>
            <a:r>
              <a:rPr lang="zh-CN" altLang="en-US" dirty="0" smtClean="0"/>
              <a:t>文件数据一致性</a:t>
            </a:r>
            <a:endParaRPr lang="en-US" altLang="zh-CN" dirty="0" smtClean="0"/>
          </a:p>
          <a:p>
            <a:r>
              <a:rPr lang="en-US" altLang="zh-CN" dirty="0" smtClean="0"/>
              <a:t>VFS</a:t>
            </a:r>
          </a:p>
          <a:p>
            <a:r>
              <a:rPr lang="zh-CN" altLang="en-US" dirty="0" smtClean="0"/>
              <a:t>用户权限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Physical structure of file: link table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5A7262-84D8-4C3B-9CE5-354BF997B5E0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pic>
        <p:nvPicPr>
          <p:cNvPr id="28678" name="Picture 8" descr="文件的链接表分配方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271588"/>
            <a:ext cx="7974012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6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2309C7C6-4B18-4AB9-8413-89D1DC4248B1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1800225" y="2714625"/>
            <a:ext cx="8616950" cy="2662238"/>
            <a:chOff x="165" y="1165"/>
            <a:chExt cx="5428" cy="1677"/>
          </a:xfrm>
        </p:grpSpPr>
        <p:sp>
          <p:nvSpPr>
            <p:cNvPr id="46085" name="Freeform 4"/>
            <p:cNvSpPr>
              <a:spLocks/>
            </p:cNvSpPr>
            <p:nvPr/>
          </p:nvSpPr>
          <p:spPr bwMode="auto">
            <a:xfrm>
              <a:off x="1673" y="1375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0 w 53"/>
                <a:gd name="T3" fmla="*/ 54 h 54"/>
                <a:gd name="T4" fmla="*/ 53 w 53"/>
                <a:gd name="T5" fmla="*/ 27 h 54"/>
                <a:gd name="T6" fmla="*/ 0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0" y="0"/>
                  </a:moveTo>
                  <a:lnTo>
                    <a:pt x="0" y="54"/>
                  </a:lnTo>
                  <a:lnTo>
                    <a:pt x="5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6" name="Freeform 5"/>
            <p:cNvSpPr>
              <a:spLocks/>
            </p:cNvSpPr>
            <p:nvPr/>
          </p:nvSpPr>
          <p:spPr bwMode="auto">
            <a:xfrm>
              <a:off x="1673" y="1375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0 w 53"/>
                <a:gd name="T3" fmla="*/ 54 h 54"/>
                <a:gd name="T4" fmla="*/ 53 w 53"/>
                <a:gd name="T5" fmla="*/ 27 h 54"/>
                <a:gd name="T6" fmla="*/ 0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0" y="0"/>
                  </a:moveTo>
                  <a:lnTo>
                    <a:pt x="0" y="54"/>
                  </a:lnTo>
                  <a:lnTo>
                    <a:pt x="53" y="27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>
              <a:off x="910" y="1402"/>
              <a:ext cx="7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Rectangle 7"/>
            <p:cNvSpPr>
              <a:spLocks noChangeArrowheads="1"/>
            </p:cNvSpPr>
            <p:nvPr/>
          </p:nvSpPr>
          <p:spPr bwMode="auto">
            <a:xfrm>
              <a:off x="1129" y="1307"/>
              <a:ext cx="378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6089" name="Rectangle 8"/>
            <p:cNvSpPr>
              <a:spLocks noChangeArrowheads="1"/>
            </p:cNvSpPr>
            <p:nvPr/>
          </p:nvSpPr>
          <p:spPr bwMode="auto">
            <a:xfrm>
              <a:off x="1141" y="1323"/>
              <a:ext cx="32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允许进入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090" name="Freeform 9"/>
            <p:cNvSpPr>
              <a:spLocks/>
            </p:cNvSpPr>
            <p:nvPr/>
          </p:nvSpPr>
          <p:spPr bwMode="auto">
            <a:xfrm>
              <a:off x="3288" y="1189"/>
              <a:ext cx="745" cy="426"/>
            </a:xfrm>
            <a:custGeom>
              <a:avLst/>
              <a:gdLst>
                <a:gd name="T0" fmla="*/ 0 w 745"/>
                <a:gd name="T1" fmla="*/ 213 h 426"/>
                <a:gd name="T2" fmla="*/ 1 w 745"/>
                <a:gd name="T3" fmla="*/ 188 h 426"/>
                <a:gd name="T4" fmla="*/ 10 w 745"/>
                <a:gd name="T5" fmla="*/ 162 h 426"/>
                <a:gd name="T6" fmla="*/ 24 w 745"/>
                <a:gd name="T7" fmla="*/ 138 h 426"/>
                <a:gd name="T8" fmla="*/ 42 w 745"/>
                <a:gd name="T9" fmla="*/ 114 h 426"/>
                <a:gd name="T10" fmla="*/ 65 w 745"/>
                <a:gd name="T11" fmla="*/ 92 h 426"/>
                <a:gd name="T12" fmla="*/ 94 w 745"/>
                <a:gd name="T13" fmla="*/ 72 h 426"/>
                <a:gd name="T14" fmla="*/ 125 w 745"/>
                <a:gd name="T15" fmla="*/ 54 h 426"/>
                <a:gd name="T16" fmla="*/ 160 w 745"/>
                <a:gd name="T17" fmla="*/ 38 h 426"/>
                <a:gd name="T18" fmla="*/ 199 w 745"/>
                <a:gd name="T19" fmla="*/ 24 h 426"/>
                <a:gd name="T20" fmla="*/ 240 w 745"/>
                <a:gd name="T21" fmla="*/ 14 h 426"/>
                <a:gd name="T22" fmla="*/ 282 w 745"/>
                <a:gd name="T23" fmla="*/ 6 h 426"/>
                <a:gd name="T24" fmla="*/ 326 w 745"/>
                <a:gd name="T25" fmla="*/ 1 h 426"/>
                <a:gd name="T26" fmla="*/ 372 w 745"/>
                <a:gd name="T27" fmla="*/ 0 h 426"/>
                <a:gd name="T28" fmla="*/ 417 w 745"/>
                <a:gd name="T29" fmla="*/ 1 h 426"/>
                <a:gd name="T30" fmla="*/ 461 w 745"/>
                <a:gd name="T31" fmla="*/ 6 h 426"/>
                <a:gd name="T32" fmla="*/ 504 w 745"/>
                <a:gd name="T33" fmla="*/ 14 h 426"/>
                <a:gd name="T34" fmla="*/ 545 w 745"/>
                <a:gd name="T35" fmla="*/ 24 h 426"/>
                <a:gd name="T36" fmla="*/ 583 w 745"/>
                <a:gd name="T37" fmla="*/ 38 h 426"/>
                <a:gd name="T38" fmla="*/ 618 w 745"/>
                <a:gd name="T39" fmla="*/ 54 h 426"/>
                <a:gd name="T40" fmla="*/ 651 w 745"/>
                <a:gd name="T41" fmla="*/ 72 h 426"/>
                <a:gd name="T42" fmla="*/ 678 w 745"/>
                <a:gd name="T43" fmla="*/ 92 h 426"/>
                <a:gd name="T44" fmla="*/ 701 w 745"/>
                <a:gd name="T45" fmla="*/ 114 h 426"/>
                <a:gd name="T46" fmla="*/ 719 w 745"/>
                <a:gd name="T47" fmla="*/ 138 h 426"/>
                <a:gd name="T48" fmla="*/ 733 w 745"/>
                <a:gd name="T49" fmla="*/ 162 h 426"/>
                <a:gd name="T50" fmla="*/ 742 w 745"/>
                <a:gd name="T51" fmla="*/ 188 h 426"/>
                <a:gd name="T52" fmla="*/ 745 w 745"/>
                <a:gd name="T53" fmla="*/ 213 h 426"/>
                <a:gd name="T54" fmla="*/ 742 w 745"/>
                <a:gd name="T55" fmla="*/ 239 h 426"/>
                <a:gd name="T56" fmla="*/ 733 w 745"/>
                <a:gd name="T57" fmla="*/ 264 h 426"/>
                <a:gd name="T58" fmla="*/ 719 w 745"/>
                <a:gd name="T59" fmla="*/ 288 h 426"/>
                <a:gd name="T60" fmla="*/ 701 w 745"/>
                <a:gd name="T61" fmla="*/ 313 h 426"/>
                <a:gd name="T62" fmla="*/ 678 w 745"/>
                <a:gd name="T63" fmla="*/ 334 h 426"/>
                <a:gd name="T64" fmla="*/ 651 w 745"/>
                <a:gd name="T65" fmla="*/ 355 h 426"/>
                <a:gd name="T66" fmla="*/ 618 w 745"/>
                <a:gd name="T67" fmla="*/ 372 h 426"/>
                <a:gd name="T68" fmla="*/ 583 w 745"/>
                <a:gd name="T69" fmla="*/ 389 h 426"/>
                <a:gd name="T70" fmla="*/ 545 w 745"/>
                <a:gd name="T71" fmla="*/ 402 h 426"/>
                <a:gd name="T72" fmla="*/ 504 w 745"/>
                <a:gd name="T73" fmla="*/ 412 h 426"/>
                <a:gd name="T74" fmla="*/ 461 w 745"/>
                <a:gd name="T75" fmla="*/ 421 h 426"/>
                <a:gd name="T76" fmla="*/ 417 w 745"/>
                <a:gd name="T77" fmla="*/ 425 h 426"/>
                <a:gd name="T78" fmla="*/ 372 w 745"/>
                <a:gd name="T79" fmla="*/ 426 h 426"/>
                <a:gd name="T80" fmla="*/ 326 w 745"/>
                <a:gd name="T81" fmla="*/ 425 h 426"/>
                <a:gd name="T82" fmla="*/ 282 w 745"/>
                <a:gd name="T83" fmla="*/ 421 h 426"/>
                <a:gd name="T84" fmla="*/ 240 w 745"/>
                <a:gd name="T85" fmla="*/ 412 h 426"/>
                <a:gd name="T86" fmla="*/ 199 w 745"/>
                <a:gd name="T87" fmla="*/ 402 h 426"/>
                <a:gd name="T88" fmla="*/ 160 w 745"/>
                <a:gd name="T89" fmla="*/ 389 h 426"/>
                <a:gd name="T90" fmla="*/ 125 w 745"/>
                <a:gd name="T91" fmla="*/ 372 h 426"/>
                <a:gd name="T92" fmla="*/ 94 w 745"/>
                <a:gd name="T93" fmla="*/ 355 h 426"/>
                <a:gd name="T94" fmla="*/ 65 w 745"/>
                <a:gd name="T95" fmla="*/ 334 h 426"/>
                <a:gd name="T96" fmla="*/ 42 w 745"/>
                <a:gd name="T97" fmla="*/ 313 h 426"/>
                <a:gd name="T98" fmla="*/ 24 w 745"/>
                <a:gd name="T99" fmla="*/ 288 h 426"/>
                <a:gd name="T100" fmla="*/ 10 w 745"/>
                <a:gd name="T101" fmla="*/ 264 h 426"/>
                <a:gd name="T102" fmla="*/ 1 w 745"/>
                <a:gd name="T103" fmla="*/ 239 h 426"/>
                <a:gd name="T104" fmla="*/ 0 w 745"/>
                <a:gd name="T105" fmla="*/ 213 h 4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45" h="426">
                  <a:moveTo>
                    <a:pt x="0" y="213"/>
                  </a:moveTo>
                  <a:lnTo>
                    <a:pt x="1" y="188"/>
                  </a:lnTo>
                  <a:lnTo>
                    <a:pt x="10" y="162"/>
                  </a:lnTo>
                  <a:lnTo>
                    <a:pt x="24" y="138"/>
                  </a:lnTo>
                  <a:lnTo>
                    <a:pt x="42" y="114"/>
                  </a:lnTo>
                  <a:lnTo>
                    <a:pt x="65" y="92"/>
                  </a:lnTo>
                  <a:lnTo>
                    <a:pt x="94" y="72"/>
                  </a:lnTo>
                  <a:lnTo>
                    <a:pt x="125" y="54"/>
                  </a:lnTo>
                  <a:lnTo>
                    <a:pt x="160" y="38"/>
                  </a:lnTo>
                  <a:lnTo>
                    <a:pt x="199" y="24"/>
                  </a:lnTo>
                  <a:lnTo>
                    <a:pt x="240" y="14"/>
                  </a:lnTo>
                  <a:lnTo>
                    <a:pt x="282" y="6"/>
                  </a:lnTo>
                  <a:lnTo>
                    <a:pt x="326" y="1"/>
                  </a:lnTo>
                  <a:lnTo>
                    <a:pt x="372" y="0"/>
                  </a:lnTo>
                  <a:lnTo>
                    <a:pt x="417" y="1"/>
                  </a:lnTo>
                  <a:lnTo>
                    <a:pt x="461" y="6"/>
                  </a:lnTo>
                  <a:lnTo>
                    <a:pt x="504" y="14"/>
                  </a:lnTo>
                  <a:lnTo>
                    <a:pt x="545" y="24"/>
                  </a:lnTo>
                  <a:lnTo>
                    <a:pt x="583" y="38"/>
                  </a:lnTo>
                  <a:lnTo>
                    <a:pt x="618" y="54"/>
                  </a:lnTo>
                  <a:lnTo>
                    <a:pt x="651" y="72"/>
                  </a:lnTo>
                  <a:lnTo>
                    <a:pt x="678" y="92"/>
                  </a:lnTo>
                  <a:lnTo>
                    <a:pt x="701" y="114"/>
                  </a:lnTo>
                  <a:lnTo>
                    <a:pt x="719" y="138"/>
                  </a:lnTo>
                  <a:lnTo>
                    <a:pt x="733" y="162"/>
                  </a:lnTo>
                  <a:lnTo>
                    <a:pt x="742" y="188"/>
                  </a:lnTo>
                  <a:lnTo>
                    <a:pt x="745" y="213"/>
                  </a:lnTo>
                  <a:lnTo>
                    <a:pt x="742" y="239"/>
                  </a:lnTo>
                  <a:lnTo>
                    <a:pt x="733" y="264"/>
                  </a:lnTo>
                  <a:lnTo>
                    <a:pt x="719" y="288"/>
                  </a:lnTo>
                  <a:lnTo>
                    <a:pt x="701" y="313"/>
                  </a:lnTo>
                  <a:lnTo>
                    <a:pt x="678" y="334"/>
                  </a:lnTo>
                  <a:lnTo>
                    <a:pt x="651" y="355"/>
                  </a:lnTo>
                  <a:lnTo>
                    <a:pt x="618" y="372"/>
                  </a:lnTo>
                  <a:lnTo>
                    <a:pt x="583" y="389"/>
                  </a:lnTo>
                  <a:lnTo>
                    <a:pt x="545" y="402"/>
                  </a:lnTo>
                  <a:lnTo>
                    <a:pt x="504" y="412"/>
                  </a:lnTo>
                  <a:lnTo>
                    <a:pt x="461" y="421"/>
                  </a:lnTo>
                  <a:lnTo>
                    <a:pt x="417" y="425"/>
                  </a:lnTo>
                  <a:lnTo>
                    <a:pt x="372" y="426"/>
                  </a:lnTo>
                  <a:lnTo>
                    <a:pt x="326" y="425"/>
                  </a:lnTo>
                  <a:lnTo>
                    <a:pt x="282" y="421"/>
                  </a:lnTo>
                  <a:lnTo>
                    <a:pt x="240" y="412"/>
                  </a:lnTo>
                  <a:lnTo>
                    <a:pt x="199" y="402"/>
                  </a:lnTo>
                  <a:lnTo>
                    <a:pt x="160" y="389"/>
                  </a:lnTo>
                  <a:lnTo>
                    <a:pt x="125" y="372"/>
                  </a:lnTo>
                  <a:lnTo>
                    <a:pt x="94" y="355"/>
                  </a:lnTo>
                  <a:lnTo>
                    <a:pt x="65" y="334"/>
                  </a:lnTo>
                  <a:lnTo>
                    <a:pt x="42" y="313"/>
                  </a:lnTo>
                  <a:lnTo>
                    <a:pt x="24" y="288"/>
                  </a:lnTo>
                  <a:lnTo>
                    <a:pt x="10" y="264"/>
                  </a:lnTo>
                  <a:lnTo>
                    <a:pt x="1" y="239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Rectangle 10"/>
            <p:cNvSpPr>
              <a:spLocks noChangeArrowheads="1"/>
            </p:cNvSpPr>
            <p:nvPr/>
          </p:nvSpPr>
          <p:spPr bwMode="auto">
            <a:xfrm>
              <a:off x="3411" y="1323"/>
              <a:ext cx="38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运行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092" name="Freeform 11"/>
            <p:cNvSpPr>
              <a:spLocks/>
            </p:cNvSpPr>
            <p:nvPr/>
          </p:nvSpPr>
          <p:spPr bwMode="auto">
            <a:xfrm>
              <a:off x="165" y="1189"/>
              <a:ext cx="745" cy="426"/>
            </a:xfrm>
            <a:custGeom>
              <a:avLst/>
              <a:gdLst>
                <a:gd name="T0" fmla="*/ 0 w 745"/>
                <a:gd name="T1" fmla="*/ 213 h 426"/>
                <a:gd name="T2" fmla="*/ 3 w 745"/>
                <a:gd name="T3" fmla="*/ 188 h 426"/>
                <a:gd name="T4" fmla="*/ 12 w 745"/>
                <a:gd name="T5" fmla="*/ 162 h 426"/>
                <a:gd name="T6" fmla="*/ 24 w 745"/>
                <a:gd name="T7" fmla="*/ 138 h 426"/>
                <a:gd name="T8" fmla="*/ 43 w 745"/>
                <a:gd name="T9" fmla="*/ 114 h 426"/>
                <a:gd name="T10" fmla="*/ 67 w 745"/>
                <a:gd name="T11" fmla="*/ 92 h 426"/>
                <a:gd name="T12" fmla="*/ 94 w 745"/>
                <a:gd name="T13" fmla="*/ 72 h 426"/>
                <a:gd name="T14" fmla="*/ 127 w 745"/>
                <a:gd name="T15" fmla="*/ 54 h 426"/>
                <a:gd name="T16" fmla="*/ 162 w 745"/>
                <a:gd name="T17" fmla="*/ 38 h 426"/>
                <a:gd name="T18" fmla="*/ 200 w 745"/>
                <a:gd name="T19" fmla="*/ 24 h 426"/>
                <a:gd name="T20" fmla="*/ 241 w 745"/>
                <a:gd name="T21" fmla="*/ 14 h 426"/>
                <a:gd name="T22" fmla="*/ 284 w 745"/>
                <a:gd name="T23" fmla="*/ 6 h 426"/>
                <a:gd name="T24" fmla="*/ 328 w 745"/>
                <a:gd name="T25" fmla="*/ 1 h 426"/>
                <a:gd name="T26" fmla="*/ 373 w 745"/>
                <a:gd name="T27" fmla="*/ 0 h 426"/>
                <a:gd name="T28" fmla="*/ 419 w 745"/>
                <a:gd name="T29" fmla="*/ 1 h 426"/>
                <a:gd name="T30" fmla="*/ 463 w 745"/>
                <a:gd name="T31" fmla="*/ 6 h 426"/>
                <a:gd name="T32" fmla="*/ 505 w 745"/>
                <a:gd name="T33" fmla="*/ 14 h 426"/>
                <a:gd name="T34" fmla="*/ 546 w 745"/>
                <a:gd name="T35" fmla="*/ 24 h 426"/>
                <a:gd name="T36" fmla="*/ 585 w 745"/>
                <a:gd name="T37" fmla="*/ 38 h 426"/>
                <a:gd name="T38" fmla="*/ 620 w 745"/>
                <a:gd name="T39" fmla="*/ 54 h 426"/>
                <a:gd name="T40" fmla="*/ 651 w 745"/>
                <a:gd name="T41" fmla="*/ 72 h 426"/>
                <a:gd name="T42" fmla="*/ 680 w 745"/>
                <a:gd name="T43" fmla="*/ 92 h 426"/>
                <a:gd name="T44" fmla="*/ 703 w 745"/>
                <a:gd name="T45" fmla="*/ 114 h 426"/>
                <a:gd name="T46" fmla="*/ 721 w 745"/>
                <a:gd name="T47" fmla="*/ 138 h 426"/>
                <a:gd name="T48" fmla="*/ 735 w 745"/>
                <a:gd name="T49" fmla="*/ 162 h 426"/>
                <a:gd name="T50" fmla="*/ 742 w 745"/>
                <a:gd name="T51" fmla="*/ 188 h 426"/>
                <a:gd name="T52" fmla="*/ 745 w 745"/>
                <a:gd name="T53" fmla="*/ 213 h 426"/>
                <a:gd name="T54" fmla="*/ 742 w 745"/>
                <a:gd name="T55" fmla="*/ 239 h 426"/>
                <a:gd name="T56" fmla="*/ 735 w 745"/>
                <a:gd name="T57" fmla="*/ 264 h 426"/>
                <a:gd name="T58" fmla="*/ 721 w 745"/>
                <a:gd name="T59" fmla="*/ 288 h 426"/>
                <a:gd name="T60" fmla="*/ 703 w 745"/>
                <a:gd name="T61" fmla="*/ 313 h 426"/>
                <a:gd name="T62" fmla="*/ 680 w 745"/>
                <a:gd name="T63" fmla="*/ 334 h 426"/>
                <a:gd name="T64" fmla="*/ 651 w 745"/>
                <a:gd name="T65" fmla="*/ 355 h 426"/>
                <a:gd name="T66" fmla="*/ 620 w 745"/>
                <a:gd name="T67" fmla="*/ 372 h 426"/>
                <a:gd name="T68" fmla="*/ 585 w 745"/>
                <a:gd name="T69" fmla="*/ 389 h 426"/>
                <a:gd name="T70" fmla="*/ 546 w 745"/>
                <a:gd name="T71" fmla="*/ 402 h 426"/>
                <a:gd name="T72" fmla="*/ 505 w 745"/>
                <a:gd name="T73" fmla="*/ 412 h 426"/>
                <a:gd name="T74" fmla="*/ 463 w 745"/>
                <a:gd name="T75" fmla="*/ 421 h 426"/>
                <a:gd name="T76" fmla="*/ 419 w 745"/>
                <a:gd name="T77" fmla="*/ 425 h 426"/>
                <a:gd name="T78" fmla="*/ 373 w 745"/>
                <a:gd name="T79" fmla="*/ 426 h 426"/>
                <a:gd name="T80" fmla="*/ 328 w 745"/>
                <a:gd name="T81" fmla="*/ 425 h 426"/>
                <a:gd name="T82" fmla="*/ 284 w 745"/>
                <a:gd name="T83" fmla="*/ 421 h 426"/>
                <a:gd name="T84" fmla="*/ 241 w 745"/>
                <a:gd name="T85" fmla="*/ 412 h 426"/>
                <a:gd name="T86" fmla="*/ 200 w 745"/>
                <a:gd name="T87" fmla="*/ 402 h 426"/>
                <a:gd name="T88" fmla="*/ 162 w 745"/>
                <a:gd name="T89" fmla="*/ 389 h 426"/>
                <a:gd name="T90" fmla="*/ 127 w 745"/>
                <a:gd name="T91" fmla="*/ 372 h 426"/>
                <a:gd name="T92" fmla="*/ 94 w 745"/>
                <a:gd name="T93" fmla="*/ 355 h 426"/>
                <a:gd name="T94" fmla="*/ 67 w 745"/>
                <a:gd name="T95" fmla="*/ 334 h 426"/>
                <a:gd name="T96" fmla="*/ 43 w 745"/>
                <a:gd name="T97" fmla="*/ 313 h 426"/>
                <a:gd name="T98" fmla="*/ 24 w 745"/>
                <a:gd name="T99" fmla="*/ 288 h 426"/>
                <a:gd name="T100" fmla="*/ 12 w 745"/>
                <a:gd name="T101" fmla="*/ 264 h 426"/>
                <a:gd name="T102" fmla="*/ 3 w 745"/>
                <a:gd name="T103" fmla="*/ 239 h 426"/>
                <a:gd name="T104" fmla="*/ 0 w 745"/>
                <a:gd name="T105" fmla="*/ 213 h 4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45" h="426">
                  <a:moveTo>
                    <a:pt x="0" y="213"/>
                  </a:moveTo>
                  <a:lnTo>
                    <a:pt x="3" y="188"/>
                  </a:lnTo>
                  <a:lnTo>
                    <a:pt x="12" y="162"/>
                  </a:lnTo>
                  <a:lnTo>
                    <a:pt x="24" y="138"/>
                  </a:lnTo>
                  <a:lnTo>
                    <a:pt x="43" y="114"/>
                  </a:lnTo>
                  <a:lnTo>
                    <a:pt x="67" y="92"/>
                  </a:lnTo>
                  <a:lnTo>
                    <a:pt x="94" y="72"/>
                  </a:lnTo>
                  <a:lnTo>
                    <a:pt x="127" y="54"/>
                  </a:lnTo>
                  <a:lnTo>
                    <a:pt x="162" y="38"/>
                  </a:lnTo>
                  <a:lnTo>
                    <a:pt x="200" y="24"/>
                  </a:lnTo>
                  <a:lnTo>
                    <a:pt x="241" y="14"/>
                  </a:lnTo>
                  <a:lnTo>
                    <a:pt x="284" y="6"/>
                  </a:lnTo>
                  <a:lnTo>
                    <a:pt x="328" y="1"/>
                  </a:lnTo>
                  <a:lnTo>
                    <a:pt x="373" y="0"/>
                  </a:lnTo>
                  <a:lnTo>
                    <a:pt x="419" y="1"/>
                  </a:lnTo>
                  <a:lnTo>
                    <a:pt x="463" y="6"/>
                  </a:lnTo>
                  <a:lnTo>
                    <a:pt x="505" y="14"/>
                  </a:lnTo>
                  <a:lnTo>
                    <a:pt x="546" y="24"/>
                  </a:lnTo>
                  <a:lnTo>
                    <a:pt x="585" y="38"/>
                  </a:lnTo>
                  <a:lnTo>
                    <a:pt x="620" y="54"/>
                  </a:lnTo>
                  <a:lnTo>
                    <a:pt x="651" y="72"/>
                  </a:lnTo>
                  <a:lnTo>
                    <a:pt x="680" y="92"/>
                  </a:lnTo>
                  <a:lnTo>
                    <a:pt x="703" y="114"/>
                  </a:lnTo>
                  <a:lnTo>
                    <a:pt x="721" y="138"/>
                  </a:lnTo>
                  <a:lnTo>
                    <a:pt x="735" y="162"/>
                  </a:lnTo>
                  <a:lnTo>
                    <a:pt x="742" y="188"/>
                  </a:lnTo>
                  <a:lnTo>
                    <a:pt x="745" y="213"/>
                  </a:lnTo>
                  <a:lnTo>
                    <a:pt x="742" y="239"/>
                  </a:lnTo>
                  <a:lnTo>
                    <a:pt x="735" y="264"/>
                  </a:lnTo>
                  <a:lnTo>
                    <a:pt x="721" y="288"/>
                  </a:lnTo>
                  <a:lnTo>
                    <a:pt x="703" y="313"/>
                  </a:lnTo>
                  <a:lnTo>
                    <a:pt x="680" y="334"/>
                  </a:lnTo>
                  <a:lnTo>
                    <a:pt x="651" y="355"/>
                  </a:lnTo>
                  <a:lnTo>
                    <a:pt x="620" y="372"/>
                  </a:lnTo>
                  <a:lnTo>
                    <a:pt x="585" y="389"/>
                  </a:lnTo>
                  <a:lnTo>
                    <a:pt x="546" y="402"/>
                  </a:lnTo>
                  <a:lnTo>
                    <a:pt x="505" y="412"/>
                  </a:lnTo>
                  <a:lnTo>
                    <a:pt x="463" y="421"/>
                  </a:lnTo>
                  <a:lnTo>
                    <a:pt x="419" y="425"/>
                  </a:lnTo>
                  <a:lnTo>
                    <a:pt x="373" y="426"/>
                  </a:lnTo>
                  <a:lnTo>
                    <a:pt x="328" y="425"/>
                  </a:lnTo>
                  <a:lnTo>
                    <a:pt x="284" y="421"/>
                  </a:lnTo>
                  <a:lnTo>
                    <a:pt x="241" y="412"/>
                  </a:lnTo>
                  <a:lnTo>
                    <a:pt x="200" y="402"/>
                  </a:lnTo>
                  <a:lnTo>
                    <a:pt x="162" y="389"/>
                  </a:lnTo>
                  <a:lnTo>
                    <a:pt x="127" y="372"/>
                  </a:lnTo>
                  <a:lnTo>
                    <a:pt x="94" y="355"/>
                  </a:lnTo>
                  <a:lnTo>
                    <a:pt x="67" y="334"/>
                  </a:lnTo>
                  <a:lnTo>
                    <a:pt x="43" y="313"/>
                  </a:lnTo>
                  <a:lnTo>
                    <a:pt x="24" y="288"/>
                  </a:lnTo>
                  <a:lnTo>
                    <a:pt x="12" y="264"/>
                  </a:lnTo>
                  <a:lnTo>
                    <a:pt x="3" y="239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Rectangle 12"/>
            <p:cNvSpPr>
              <a:spLocks noChangeArrowheads="1"/>
            </p:cNvSpPr>
            <p:nvPr/>
          </p:nvSpPr>
          <p:spPr bwMode="auto">
            <a:xfrm>
              <a:off x="432" y="1323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新建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094" name="Freeform 13"/>
            <p:cNvSpPr>
              <a:spLocks/>
            </p:cNvSpPr>
            <p:nvPr/>
          </p:nvSpPr>
          <p:spPr bwMode="auto">
            <a:xfrm>
              <a:off x="4848" y="1189"/>
              <a:ext cx="745" cy="426"/>
            </a:xfrm>
            <a:custGeom>
              <a:avLst/>
              <a:gdLst>
                <a:gd name="T0" fmla="*/ 0 w 745"/>
                <a:gd name="T1" fmla="*/ 213 h 426"/>
                <a:gd name="T2" fmla="*/ 3 w 745"/>
                <a:gd name="T3" fmla="*/ 188 h 426"/>
                <a:gd name="T4" fmla="*/ 10 w 745"/>
                <a:gd name="T5" fmla="*/ 162 h 426"/>
                <a:gd name="T6" fmla="*/ 25 w 745"/>
                <a:gd name="T7" fmla="*/ 138 h 426"/>
                <a:gd name="T8" fmla="*/ 43 w 745"/>
                <a:gd name="T9" fmla="*/ 114 h 426"/>
                <a:gd name="T10" fmla="*/ 66 w 745"/>
                <a:gd name="T11" fmla="*/ 92 h 426"/>
                <a:gd name="T12" fmla="*/ 94 w 745"/>
                <a:gd name="T13" fmla="*/ 72 h 426"/>
                <a:gd name="T14" fmla="*/ 125 w 745"/>
                <a:gd name="T15" fmla="*/ 54 h 426"/>
                <a:gd name="T16" fmla="*/ 161 w 745"/>
                <a:gd name="T17" fmla="*/ 38 h 426"/>
                <a:gd name="T18" fmla="*/ 199 w 745"/>
                <a:gd name="T19" fmla="*/ 24 h 426"/>
                <a:gd name="T20" fmla="*/ 240 w 745"/>
                <a:gd name="T21" fmla="*/ 14 h 426"/>
                <a:gd name="T22" fmla="*/ 283 w 745"/>
                <a:gd name="T23" fmla="*/ 6 h 426"/>
                <a:gd name="T24" fmla="*/ 327 w 745"/>
                <a:gd name="T25" fmla="*/ 1 h 426"/>
                <a:gd name="T26" fmla="*/ 372 w 745"/>
                <a:gd name="T27" fmla="*/ 0 h 426"/>
                <a:gd name="T28" fmla="*/ 418 w 745"/>
                <a:gd name="T29" fmla="*/ 1 h 426"/>
                <a:gd name="T30" fmla="*/ 462 w 745"/>
                <a:gd name="T31" fmla="*/ 6 h 426"/>
                <a:gd name="T32" fmla="*/ 504 w 745"/>
                <a:gd name="T33" fmla="*/ 14 h 426"/>
                <a:gd name="T34" fmla="*/ 545 w 745"/>
                <a:gd name="T35" fmla="*/ 24 h 426"/>
                <a:gd name="T36" fmla="*/ 584 w 745"/>
                <a:gd name="T37" fmla="*/ 38 h 426"/>
                <a:gd name="T38" fmla="*/ 619 w 745"/>
                <a:gd name="T39" fmla="*/ 54 h 426"/>
                <a:gd name="T40" fmla="*/ 652 w 745"/>
                <a:gd name="T41" fmla="*/ 72 h 426"/>
                <a:gd name="T42" fmla="*/ 679 w 745"/>
                <a:gd name="T43" fmla="*/ 92 h 426"/>
                <a:gd name="T44" fmla="*/ 703 w 745"/>
                <a:gd name="T45" fmla="*/ 114 h 426"/>
                <a:gd name="T46" fmla="*/ 721 w 745"/>
                <a:gd name="T47" fmla="*/ 138 h 426"/>
                <a:gd name="T48" fmla="*/ 734 w 745"/>
                <a:gd name="T49" fmla="*/ 162 h 426"/>
                <a:gd name="T50" fmla="*/ 742 w 745"/>
                <a:gd name="T51" fmla="*/ 188 h 426"/>
                <a:gd name="T52" fmla="*/ 745 w 745"/>
                <a:gd name="T53" fmla="*/ 213 h 426"/>
                <a:gd name="T54" fmla="*/ 742 w 745"/>
                <a:gd name="T55" fmla="*/ 239 h 426"/>
                <a:gd name="T56" fmla="*/ 734 w 745"/>
                <a:gd name="T57" fmla="*/ 264 h 426"/>
                <a:gd name="T58" fmla="*/ 721 w 745"/>
                <a:gd name="T59" fmla="*/ 288 h 426"/>
                <a:gd name="T60" fmla="*/ 703 w 745"/>
                <a:gd name="T61" fmla="*/ 313 h 426"/>
                <a:gd name="T62" fmla="*/ 679 w 745"/>
                <a:gd name="T63" fmla="*/ 334 h 426"/>
                <a:gd name="T64" fmla="*/ 652 w 745"/>
                <a:gd name="T65" fmla="*/ 355 h 426"/>
                <a:gd name="T66" fmla="*/ 619 w 745"/>
                <a:gd name="T67" fmla="*/ 372 h 426"/>
                <a:gd name="T68" fmla="*/ 584 w 745"/>
                <a:gd name="T69" fmla="*/ 389 h 426"/>
                <a:gd name="T70" fmla="*/ 545 w 745"/>
                <a:gd name="T71" fmla="*/ 402 h 426"/>
                <a:gd name="T72" fmla="*/ 504 w 745"/>
                <a:gd name="T73" fmla="*/ 412 h 426"/>
                <a:gd name="T74" fmla="*/ 462 w 745"/>
                <a:gd name="T75" fmla="*/ 421 h 426"/>
                <a:gd name="T76" fmla="*/ 418 w 745"/>
                <a:gd name="T77" fmla="*/ 425 h 426"/>
                <a:gd name="T78" fmla="*/ 372 w 745"/>
                <a:gd name="T79" fmla="*/ 426 h 426"/>
                <a:gd name="T80" fmla="*/ 327 w 745"/>
                <a:gd name="T81" fmla="*/ 425 h 426"/>
                <a:gd name="T82" fmla="*/ 283 w 745"/>
                <a:gd name="T83" fmla="*/ 421 h 426"/>
                <a:gd name="T84" fmla="*/ 240 w 745"/>
                <a:gd name="T85" fmla="*/ 412 h 426"/>
                <a:gd name="T86" fmla="*/ 199 w 745"/>
                <a:gd name="T87" fmla="*/ 402 h 426"/>
                <a:gd name="T88" fmla="*/ 161 w 745"/>
                <a:gd name="T89" fmla="*/ 389 h 426"/>
                <a:gd name="T90" fmla="*/ 125 w 745"/>
                <a:gd name="T91" fmla="*/ 372 h 426"/>
                <a:gd name="T92" fmla="*/ 94 w 745"/>
                <a:gd name="T93" fmla="*/ 355 h 426"/>
                <a:gd name="T94" fmla="*/ 66 w 745"/>
                <a:gd name="T95" fmla="*/ 334 h 426"/>
                <a:gd name="T96" fmla="*/ 43 w 745"/>
                <a:gd name="T97" fmla="*/ 313 h 426"/>
                <a:gd name="T98" fmla="*/ 25 w 745"/>
                <a:gd name="T99" fmla="*/ 288 h 426"/>
                <a:gd name="T100" fmla="*/ 10 w 745"/>
                <a:gd name="T101" fmla="*/ 264 h 426"/>
                <a:gd name="T102" fmla="*/ 3 w 745"/>
                <a:gd name="T103" fmla="*/ 239 h 426"/>
                <a:gd name="T104" fmla="*/ 0 w 745"/>
                <a:gd name="T105" fmla="*/ 213 h 4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45" h="426">
                  <a:moveTo>
                    <a:pt x="0" y="213"/>
                  </a:moveTo>
                  <a:lnTo>
                    <a:pt x="3" y="188"/>
                  </a:lnTo>
                  <a:lnTo>
                    <a:pt x="10" y="162"/>
                  </a:lnTo>
                  <a:lnTo>
                    <a:pt x="25" y="138"/>
                  </a:lnTo>
                  <a:lnTo>
                    <a:pt x="43" y="114"/>
                  </a:lnTo>
                  <a:lnTo>
                    <a:pt x="66" y="92"/>
                  </a:lnTo>
                  <a:lnTo>
                    <a:pt x="94" y="72"/>
                  </a:lnTo>
                  <a:lnTo>
                    <a:pt x="125" y="54"/>
                  </a:lnTo>
                  <a:lnTo>
                    <a:pt x="161" y="38"/>
                  </a:lnTo>
                  <a:lnTo>
                    <a:pt x="199" y="24"/>
                  </a:lnTo>
                  <a:lnTo>
                    <a:pt x="240" y="14"/>
                  </a:lnTo>
                  <a:lnTo>
                    <a:pt x="283" y="6"/>
                  </a:lnTo>
                  <a:lnTo>
                    <a:pt x="327" y="1"/>
                  </a:lnTo>
                  <a:lnTo>
                    <a:pt x="372" y="0"/>
                  </a:lnTo>
                  <a:lnTo>
                    <a:pt x="418" y="1"/>
                  </a:lnTo>
                  <a:lnTo>
                    <a:pt x="462" y="6"/>
                  </a:lnTo>
                  <a:lnTo>
                    <a:pt x="504" y="14"/>
                  </a:lnTo>
                  <a:lnTo>
                    <a:pt x="545" y="24"/>
                  </a:lnTo>
                  <a:lnTo>
                    <a:pt x="584" y="38"/>
                  </a:lnTo>
                  <a:lnTo>
                    <a:pt x="619" y="54"/>
                  </a:lnTo>
                  <a:lnTo>
                    <a:pt x="652" y="72"/>
                  </a:lnTo>
                  <a:lnTo>
                    <a:pt x="679" y="92"/>
                  </a:lnTo>
                  <a:lnTo>
                    <a:pt x="703" y="114"/>
                  </a:lnTo>
                  <a:lnTo>
                    <a:pt x="721" y="138"/>
                  </a:lnTo>
                  <a:lnTo>
                    <a:pt x="734" y="162"/>
                  </a:lnTo>
                  <a:lnTo>
                    <a:pt x="742" y="188"/>
                  </a:lnTo>
                  <a:lnTo>
                    <a:pt x="745" y="213"/>
                  </a:lnTo>
                  <a:lnTo>
                    <a:pt x="742" y="239"/>
                  </a:lnTo>
                  <a:lnTo>
                    <a:pt x="734" y="264"/>
                  </a:lnTo>
                  <a:lnTo>
                    <a:pt x="721" y="288"/>
                  </a:lnTo>
                  <a:lnTo>
                    <a:pt x="703" y="313"/>
                  </a:lnTo>
                  <a:lnTo>
                    <a:pt x="679" y="334"/>
                  </a:lnTo>
                  <a:lnTo>
                    <a:pt x="652" y="355"/>
                  </a:lnTo>
                  <a:lnTo>
                    <a:pt x="619" y="372"/>
                  </a:lnTo>
                  <a:lnTo>
                    <a:pt x="584" y="389"/>
                  </a:lnTo>
                  <a:lnTo>
                    <a:pt x="545" y="402"/>
                  </a:lnTo>
                  <a:lnTo>
                    <a:pt x="504" y="412"/>
                  </a:lnTo>
                  <a:lnTo>
                    <a:pt x="462" y="421"/>
                  </a:lnTo>
                  <a:lnTo>
                    <a:pt x="418" y="425"/>
                  </a:lnTo>
                  <a:lnTo>
                    <a:pt x="372" y="426"/>
                  </a:lnTo>
                  <a:lnTo>
                    <a:pt x="327" y="425"/>
                  </a:lnTo>
                  <a:lnTo>
                    <a:pt x="283" y="421"/>
                  </a:lnTo>
                  <a:lnTo>
                    <a:pt x="240" y="412"/>
                  </a:lnTo>
                  <a:lnTo>
                    <a:pt x="199" y="402"/>
                  </a:lnTo>
                  <a:lnTo>
                    <a:pt x="161" y="389"/>
                  </a:lnTo>
                  <a:lnTo>
                    <a:pt x="125" y="372"/>
                  </a:lnTo>
                  <a:lnTo>
                    <a:pt x="94" y="355"/>
                  </a:lnTo>
                  <a:lnTo>
                    <a:pt x="66" y="334"/>
                  </a:lnTo>
                  <a:lnTo>
                    <a:pt x="43" y="313"/>
                  </a:lnTo>
                  <a:lnTo>
                    <a:pt x="25" y="288"/>
                  </a:lnTo>
                  <a:lnTo>
                    <a:pt x="10" y="264"/>
                  </a:lnTo>
                  <a:lnTo>
                    <a:pt x="3" y="239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Rectangle 14"/>
            <p:cNvSpPr>
              <a:spLocks noChangeArrowheads="1"/>
            </p:cNvSpPr>
            <p:nvPr/>
          </p:nvSpPr>
          <p:spPr bwMode="auto">
            <a:xfrm>
              <a:off x="5078" y="1323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退出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096" name="Freeform 15"/>
            <p:cNvSpPr>
              <a:spLocks/>
            </p:cNvSpPr>
            <p:nvPr/>
          </p:nvSpPr>
          <p:spPr bwMode="auto">
            <a:xfrm>
              <a:off x="1726" y="1189"/>
              <a:ext cx="745" cy="426"/>
            </a:xfrm>
            <a:custGeom>
              <a:avLst/>
              <a:gdLst>
                <a:gd name="T0" fmla="*/ 0 w 745"/>
                <a:gd name="T1" fmla="*/ 213 h 426"/>
                <a:gd name="T2" fmla="*/ 3 w 745"/>
                <a:gd name="T3" fmla="*/ 188 h 426"/>
                <a:gd name="T4" fmla="*/ 11 w 745"/>
                <a:gd name="T5" fmla="*/ 162 h 426"/>
                <a:gd name="T6" fmla="*/ 25 w 745"/>
                <a:gd name="T7" fmla="*/ 138 h 426"/>
                <a:gd name="T8" fmla="*/ 44 w 745"/>
                <a:gd name="T9" fmla="*/ 114 h 426"/>
                <a:gd name="T10" fmla="*/ 67 w 745"/>
                <a:gd name="T11" fmla="*/ 92 h 426"/>
                <a:gd name="T12" fmla="*/ 94 w 745"/>
                <a:gd name="T13" fmla="*/ 72 h 426"/>
                <a:gd name="T14" fmla="*/ 126 w 745"/>
                <a:gd name="T15" fmla="*/ 54 h 426"/>
                <a:gd name="T16" fmla="*/ 162 w 745"/>
                <a:gd name="T17" fmla="*/ 38 h 426"/>
                <a:gd name="T18" fmla="*/ 200 w 745"/>
                <a:gd name="T19" fmla="*/ 24 h 426"/>
                <a:gd name="T20" fmla="*/ 241 w 745"/>
                <a:gd name="T21" fmla="*/ 14 h 426"/>
                <a:gd name="T22" fmla="*/ 284 w 745"/>
                <a:gd name="T23" fmla="*/ 6 h 426"/>
                <a:gd name="T24" fmla="*/ 328 w 745"/>
                <a:gd name="T25" fmla="*/ 1 h 426"/>
                <a:gd name="T26" fmla="*/ 373 w 745"/>
                <a:gd name="T27" fmla="*/ 0 h 426"/>
                <a:gd name="T28" fmla="*/ 418 w 745"/>
                <a:gd name="T29" fmla="*/ 1 h 426"/>
                <a:gd name="T30" fmla="*/ 462 w 745"/>
                <a:gd name="T31" fmla="*/ 6 h 426"/>
                <a:gd name="T32" fmla="*/ 505 w 745"/>
                <a:gd name="T33" fmla="*/ 14 h 426"/>
                <a:gd name="T34" fmla="*/ 546 w 745"/>
                <a:gd name="T35" fmla="*/ 24 h 426"/>
                <a:gd name="T36" fmla="*/ 584 w 745"/>
                <a:gd name="T37" fmla="*/ 38 h 426"/>
                <a:gd name="T38" fmla="*/ 620 w 745"/>
                <a:gd name="T39" fmla="*/ 54 h 426"/>
                <a:gd name="T40" fmla="*/ 651 w 745"/>
                <a:gd name="T41" fmla="*/ 72 h 426"/>
                <a:gd name="T42" fmla="*/ 679 w 745"/>
                <a:gd name="T43" fmla="*/ 92 h 426"/>
                <a:gd name="T44" fmla="*/ 702 w 745"/>
                <a:gd name="T45" fmla="*/ 114 h 426"/>
                <a:gd name="T46" fmla="*/ 721 w 745"/>
                <a:gd name="T47" fmla="*/ 138 h 426"/>
                <a:gd name="T48" fmla="*/ 735 w 745"/>
                <a:gd name="T49" fmla="*/ 162 h 426"/>
                <a:gd name="T50" fmla="*/ 743 w 745"/>
                <a:gd name="T51" fmla="*/ 188 h 426"/>
                <a:gd name="T52" fmla="*/ 745 w 745"/>
                <a:gd name="T53" fmla="*/ 213 h 426"/>
                <a:gd name="T54" fmla="*/ 743 w 745"/>
                <a:gd name="T55" fmla="*/ 239 h 426"/>
                <a:gd name="T56" fmla="*/ 735 w 745"/>
                <a:gd name="T57" fmla="*/ 264 h 426"/>
                <a:gd name="T58" fmla="*/ 721 w 745"/>
                <a:gd name="T59" fmla="*/ 288 h 426"/>
                <a:gd name="T60" fmla="*/ 702 w 745"/>
                <a:gd name="T61" fmla="*/ 313 h 426"/>
                <a:gd name="T62" fmla="*/ 679 w 745"/>
                <a:gd name="T63" fmla="*/ 334 h 426"/>
                <a:gd name="T64" fmla="*/ 651 w 745"/>
                <a:gd name="T65" fmla="*/ 355 h 426"/>
                <a:gd name="T66" fmla="*/ 620 w 745"/>
                <a:gd name="T67" fmla="*/ 372 h 426"/>
                <a:gd name="T68" fmla="*/ 584 w 745"/>
                <a:gd name="T69" fmla="*/ 389 h 426"/>
                <a:gd name="T70" fmla="*/ 546 w 745"/>
                <a:gd name="T71" fmla="*/ 402 h 426"/>
                <a:gd name="T72" fmla="*/ 505 w 745"/>
                <a:gd name="T73" fmla="*/ 412 h 426"/>
                <a:gd name="T74" fmla="*/ 462 w 745"/>
                <a:gd name="T75" fmla="*/ 421 h 426"/>
                <a:gd name="T76" fmla="*/ 418 w 745"/>
                <a:gd name="T77" fmla="*/ 425 h 426"/>
                <a:gd name="T78" fmla="*/ 373 w 745"/>
                <a:gd name="T79" fmla="*/ 426 h 426"/>
                <a:gd name="T80" fmla="*/ 328 w 745"/>
                <a:gd name="T81" fmla="*/ 425 h 426"/>
                <a:gd name="T82" fmla="*/ 284 w 745"/>
                <a:gd name="T83" fmla="*/ 421 h 426"/>
                <a:gd name="T84" fmla="*/ 241 w 745"/>
                <a:gd name="T85" fmla="*/ 412 h 426"/>
                <a:gd name="T86" fmla="*/ 200 w 745"/>
                <a:gd name="T87" fmla="*/ 402 h 426"/>
                <a:gd name="T88" fmla="*/ 162 w 745"/>
                <a:gd name="T89" fmla="*/ 389 h 426"/>
                <a:gd name="T90" fmla="*/ 126 w 745"/>
                <a:gd name="T91" fmla="*/ 372 h 426"/>
                <a:gd name="T92" fmla="*/ 94 w 745"/>
                <a:gd name="T93" fmla="*/ 355 h 426"/>
                <a:gd name="T94" fmla="*/ 67 w 745"/>
                <a:gd name="T95" fmla="*/ 334 h 426"/>
                <a:gd name="T96" fmla="*/ 44 w 745"/>
                <a:gd name="T97" fmla="*/ 313 h 426"/>
                <a:gd name="T98" fmla="*/ 25 w 745"/>
                <a:gd name="T99" fmla="*/ 288 h 426"/>
                <a:gd name="T100" fmla="*/ 11 w 745"/>
                <a:gd name="T101" fmla="*/ 264 h 426"/>
                <a:gd name="T102" fmla="*/ 3 w 745"/>
                <a:gd name="T103" fmla="*/ 239 h 426"/>
                <a:gd name="T104" fmla="*/ 0 w 745"/>
                <a:gd name="T105" fmla="*/ 213 h 4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45" h="426">
                  <a:moveTo>
                    <a:pt x="0" y="213"/>
                  </a:moveTo>
                  <a:lnTo>
                    <a:pt x="3" y="188"/>
                  </a:lnTo>
                  <a:lnTo>
                    <a:pt x="11" y="162"/>
                  </a:lnTo>
                  <a:lnTo>
                    <a:pt x="25" y="138"/>
                  </a:lnTo>
                  <a:lnTo>
                    <a:pt x="44" y="114"/>
                  </a:lnTo>
                  <a:lnTo>
                    <a:pt x="67" y="92"/>
                  </a:lnTo>
                  <a:lnTo>
                    <a:pt x="94" y="72"/>
                  </a:lnTo>
                  <a:lnTo>
                    <a:pt x="126" y="54"/>
                  </a:lnTo>
                  <a:lnTo>
                    <a:pt x="162" y="38"/>
                  </a:lnTo>
                  <a:lnTo>
                    <a:pt x="200" y="24"/>
                  </a:lnTo>
                  <a:lnTo>
                    <a:pt x="241" y="14"/>
                  </a:lnTo>
                  <a:lnTo>
                    <a:pt x="284" y="6"/>
                  </a:lnTo>
                  <a:lnTo>
                    <a:pt x="328" y="1"/>
                  </a:lnTo>
                  <a:lnTo>
                    <a:pt x="373" y="0"/>
                  </a:lnTo>
                  <a:lnTo>
                    <a:pt x="418" y="1"/>
                  </a:lnTo>
                  <a:lnTo>
                    <a:pt x="462" y="6"/>
                  </a:lnTo>
                  <a:lnTo>
                    <a:pt x="505" y="14"/>
                  </a:lnTo>
                  <a:lnTo>
                    <a:pt x="546" y="24"/>
                  </a:lnTo>
                  <a:lnTo>
                    <a:pt x="584" y="38"/>
                  </a:lnTo>
                  <a:lnTo>
                    <a:pt x="620" y="54"/>
                  </a:lnTo>
                  <a:lnTo>
                    <a:pt x="651" y="72"/>
                  </a:lnTo>
                  <a:lnTo>
                    <a:pt x="679" y="92"/>
                  </a:lnTo>
                  <a:lnTo>
                    <a:pt x="702" y="114"/>
                  </a:lnTo>
                  <a:lnTo>
                    <a:pt x="721" y="138"/>
                  </a:lnTo>
                  <a:lnTo>
                    <a:pt x="735" y="162"/>
                  </a:lnTo>
                  <a:lnTo>
                    <a:pt x="743" y="188"/>
                  </a:lnTo>
                  <a:lnTo>
                    <a:pt x="745" y="213"/>
                  </a:lnTo>
                  <a:lnTo>
                    <a:pt x="743" y="239"/>
                  </a:lnTo>
                  <a:lnTo>
                    <a:pt x="735" y="264"/>
                  </a:lnTo>
                  <a:lnTo>
                    <a:pt x="721" y="288"/>
                  </a:lnTo>
                  <a:lnTo>
                    <a:pt x="702" y="313"/>
                  </a:lnTo>
                  <a:lnTo>
                    <a:pt x="679" y="334"/>
                  </a:lnTo>
                  <a:lnTo>
                    <a:pt x="651" y="355"/>
                  </a:lnTo>
                  <a:lnTo>
                    <a:pt x="620" y="372"/>
                  </a:lnTo>
                  <a:lnTo>
                    <a:pt x="584" y="389"/>
                  </a:lnTo>
                  <a:lnTo>
                    <a:pt x="546" y="402"/>
                  </a:lnTo>
                  <a:lnTo>
                    <a:pt x="505" y="412"/>
                  </a:lnTo>
                  <a:lnTo>
                    <a:pt x="462" y="421"/>
                  </a:lnTo>
                  <a:lnTo>
                    <a:pt x="418" y="425"/>
                  </a:lnTo>
                  <a:lnTo>
                    <a:pt x="373" y="426"/>
                  </a:lnTo>
                  <a:lnTo>
                    <a:pt x="328" y="425"/>
                  </a:lnTo>
                  <a:lnTo>
                    <a:pt x="284" y="421"/>
                  </a:lnTo>
                  <a:lnTo>
                    <a:pt x="241" y="412"/>
                  </a:lnTo>
                  <a:lnTo>
                    <a:pt x="200" y="402"/>
                  </a:lnTo>
                  <a:lnTo>
                    <a:pt x="162" y="389"/>
                  </a:lnTo>
                  <a:lnTo>
                    <a:pt x="126" y="372"/>
                  </a:lnTo>
                  <a:lnTo>
                    <a:pt x="94" y="355"/>
                  </a:lnTo>
                  <a:lnTo>
                    <a:pt x="67" y="334"/>
                  </a:lnTo>
                  <a:lnTo>
                    <a:pt x="44" y="313"/>
                  </a:lnTo>
                  <a:lnTo>
                    <a:pt x="25" y="288"/>
                  </a:lnTo>
                  <a:lnTo>
                    <a:pt x="11" y="264"/>
                  </a:lnTo>
                  <a:lnTo>
                    <a:pt x="3" y="239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Rectangle 16"/>
            <p:cNvSpPr>
              <a:spLocks noChangeArrowheads="1"/>
            </p:cNvSpPr>
            <p:nvPr/>
          </p:nvSpPr>
          <p:spPr bwMode="auto">
            <a:xfrm>
              <a:off x="1922" y="1323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就绪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098" name="Freeform 17"/>
            <p:cNvSpPr>
              <a:spLocks/>
            </p:cNvSpPr>
            <p:nvPr/>
          </p:nvSpPr>
          <p:spPr bwMode="auto">
            <a:xfrm>
              <a:off x="1726" y="2415"/>
              <a:ext cx="745" cy="427"/>
            </a:xfrm>
            <a:custGeom>
              <a:avLst/>
              <a:gdLst>
                <a:gd name="T0" fmla="*/ 0 w 745"/>
                <a:gd name="T1" fmla="*/ 213 h 427"/>
                <a:gd name="T2" fmla="*/ 3 w 745"/>
                <a:gd name="T3" fmla="*/ 188 h 427"/>
                <a:gd name="T4" fmla="*/ 11 w 745"/>
                <a:gd name="T5" fmla="*/ 162 h 427"/>
                <a:gd name="T6" fmla="*/ 25 w 745"/>
                <a:gd name="T7" fmla="*/ 137 h 427"/>
                <a:gd name="T8" fmla="*/ 44 w 745"/>
                <a:gd name="T9" fmla="*/ 114 h 427"/>
                <a:gd name="T10" fmla="*/ 67 w 745"/>
                <a:gd name="T11" fmla="*/ 91 h 427"/>
                <a:gd name="T12" fmla="*/ 94 w 745"/>
                <a:gd name="T13" fmla="*/ 71 h 427"/>
                <a:gd name="T14" fmla="*/ 126 w 745"/>
                <a:gd name="T15" fmla="*/ 53 h 427"/>
                <a:gd name="T16" fmla="*/ 162 w 745"/>
                <a:gd name="T17" fmla="*/ 37 h 427"/>
                <a:gd name="T18" fmla="*/ 200 w 745"/>
                <a:gd name="T19" fmla="*/ 24 h 427"/>
                <a:gd name="T20" fmla="*/ 241 w 745"/>
                <a:gd name="T21" fmla="*/ 13 h 427"/>
                <a:gd name="T22" fmla="*/ 284 w 745"/>
                <a:gd name="T23" fmla="*/ 6 h 427"/>
                <a:gd name="T24" fmla="*/ 328 w 745"/>
                <a:gd name="T25" fmla="*/ 2 h 427"/>
                <a:gd name="T26" fmla="*/ 373 w 745"/>
                <a:gd name="T27" fmla="*/ 0 h 427"/>
                <a:gd name="T28" fmla="*/ 418 w 745"/>
                <a:gd name="T29" fmla="*/ 2 h 427"/>
                <a:gd name="T30" fmla="*/ 462 w 745"/>
                <a:gd name="T31" fmla="*/ 6 h 427"/>
                <a:gd name="T32" fmla="*/ 505 w 745"/>
                <a:gd name="T33" fmla="*/ 13 h 427"/>
                <a:gd name="T34" fmla="*/ 546 w 745"/>
                <a:gd name="T35" fmla="*/ 24 h 427"/>
                <a:gd name="T36" fmla="*/ 584 w 745"/>
                <a:gd name="T37" fmla="*/ 37 h 427"/>
                <a:gd name="T38" fmla="*/ 620 w 745"/>
                <a:gd name="T39" fmla="*/ 53 h 427"/>
                <a:gd name="T40" fmla="*/ 651 w 745"/>
                <a:gd name="T41" fmla="*/ 71 h 427"/>
                <a:gd name="T42" fmla="*/ 679 w 745"/>
                <a:gd name="T43" fmla="*/ 91 h 427"/>
                <a:gd name="T44" fmla="*/ 702 w 745"/>
                <a:gd name="T45" fmla="*/ 114 h 427"/>
                <a:gd name="T46" fmla="*/ 721 w 745"/>
                <a:gd name="T47" fmla="*/ 137 h 427"/>
                <a:gd name="T48" fmla="*/ 735 w 745"/>
                <a:gd name="T49" fmla="*/ 162 h 427"/>
                <a:gd name="T50" fmla="*/ 743 w 745"/>
                <a:gd name="T51" fmla="*/ 188 h 427"/>
                <a:gd name="T52" fmla="*/ 745 w 745"/>
                <a:gd name="T53" fmla="*/ 213 h 427"/>
                <a:gd name="T54" fmla="*/ 743 w 745"/>
                <a:gd name="T55" fmla="*/ 239 h 427"/>
                <a:gd name="T56" fmla="*/ 735 w 745"/>
                <a:gd name="T57" fmla="*/ 265 h 427"/>
                <a:gd name="T58" fmla="*/ 721 w 745"/>
                <a:gd name="T59" fmla="*/ 289 h 427"/>
                <a:gd name="T60" fmla="*/ 702 w 745"/>
                <a:gd name="T61" fmla="*/ 311 h 427"/>
                <a:gd name="T62" fmla="*/ 679 w 745"/>
                <a:gd name="T63" fmla="*/ 334 h 427"/>
                <a:gd name="T64" fmla="*/ 651 w 745"/>
                <a:gd name="T65" fmla="*/ 354 h 427"/>
                <a:gd name="T66" fmla="*/ 620 w 745"/>
                <a:gd name="T67" fmla="*/ 373 h 427"/>
                <a:gd name="T68" fmla="*/ 584 w 745"/>
                <a:gd name="T69" fmla="*/ 388 h 427"/>
                <a:gd name="T70" fmla="*/ 546 w 745"/>
                <a:gd name="T71" fmla="*/ 401 h 427"/>
                <a:gd name="T72" fmla="*/ 505 w 745"/>
                <a:gd name="T73" fmla="*/ 412 h 427"/>
                <a:gd name="T74" fmla="*/ 462 w 745"/>
                <a:gd name="T75" fmla="*/ 419 h 427"/>
                <a:gd name="T76" fmla="*/ 418 w 745"/>
                <a:gd name="T77" fmla="*/ 425 h 427"/>
                <a:gd name="T78" fmla="*/ 373 w 745"/>
                <a:gd name="T79" fmla="*/ 427 h 427"/>
                <a:gd name="T80" fmla="*/ 328 w 745"/>
                <a:gd name="T81" fmla="*/ 425 h 427"/>
                <a:gd name="T82" fmla="*/ 284 w 745"/>
                <a:gd name="T83" fmla="*/ 419 h 427"/>
                <a:gd name="T84" fmla="*/ 241 w 745"/>
                <a:gd name="T85" fmla="*/ 412 h 427"/>
                <a:gd name="T86" fmla="*/ 200 w 745"/>
                <a:gd name="T87" fmla="*/ 401 h 427"/>
                <a:gd name="T88" fmla="*/ 162 w 745"/>
                <a:gd name="T89" fmla="*/ 388 h 427"/>
                <a:gd name="T90" fmla="*/ 126 w 745"/>
                <a:gd name="T91" fmla="*/ 373 h 427"/>
                <a:gd name="T92" fmla="*/ 94 w 745"/>
                <a:gd name="T93" fmla="*/ 354 h 427"/>
                <a:gd name="T94" fmla="*/ 67 w 745"/>
                <a:gd name="T95" fmla="*/ 334 h 427"/>
                <a:gd name="T96" fmla="*/ 44 w 745"/>
                <a:gd name="T97" fmla="*/ 311 h 427"/>
                <a:gd name="T98" fmla="*/ 25 w 745"/>
                <a:gd name="T99" fmla="*/ 289 h 427"/>
                <a:gd name="T100" fmla="*/ 11 w 745"/>
                <a:gd name="T101" fmla="*/ 265 h 427"/>
                <a:gd name="T102" fmla="*/ 3 w 745"/>
                <a:gd name="T103" fmla="*/ 239 h 427"/>
                <a:gd name="T104" fmla="*/ 0 w 745"/>
                <a:gd name="T105" fmla="*/ 213 h 42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45" h="427">
                  <a:moveTo>
                    <a:pt x="0" y="213"/>
                  </a:moveTo>
                  <a:lnTo>
                    <a:pt x="3" y="188"/>
                  </a:lnTo>
                  <a:lnTo>
                    <a:pt x="11" y="162"/>
                  </a:lnTo>
                  <a:lnTo>
                    <a:pt x="25" y="137"/>
                  </a:lnTo>
                  <a:lnTo>
                    <a:pt x="44" y="114"/>
                  </a:lnTo>
                  <a:lnTo>
                    <a:pt x="67" y="91"/>
                  </a:lnTo>
                  <a:lnTo>
                    <a:pt x="94" y="71"/>
                  </a:lnTo>
                  <a:lnTo>
                    <a:pt x="126" y="53"/>
                  </a:lnTo>
                  <a:lnTo>
                    <a:pt x="162" y="37"/>
                  </a:lnTo>
                  <a:lnTo>
                    <a:pt x="200" y="24"/>
                  </a:lnTo>
                  <a:lnTo>
                    <a:pt x="241" y="13"/>
                  </a:lnTo>
                  <a:lnTo>
                    <a:pt x="284" y="6"/>
                  </a:lnTo>
                  <a:lnTo>
                    <a:pt x="328" y="2"/>
                  </a:lnTo>
                  <a:lnTo>
                    <a:pt x="373" y="0"/>
                  </a:lnTo>
                  <a:lnTo>
                    <a:pt x="418" y="2"/>
                  </a:lnTo>
                  <a:lnTo>
                    <a:pt x="462" y="6"/>
                  </a:lnTo>
                  <a:lnTo>
                    <a:pt x="505" y="13"/>
                  </a:lnTo>
                  <a:lnTo>
                    <a:pt x="546" y="24"/>
                  </a:lnTo>
                  <a:lnTo>
                    <a:pt x="584" y="37"/>
                  </a:lnTo>
                  <a:lnTo>
                    <a:pt x="620" y="53"/>
                  </a:lnTo>
                  <a:lnTo>
                    <a:pt x="651" y="71"/>
                  </a:lnTo>
                  <a:lnTo>
                    <a:pt x="679" y="91"/>
                  </a:lnTo>
                  <a:lnTo>
                    <a:pt x="702" y="114"/>
                  </a:lnTo>
                  <a:lnTo>
                    <a:pt x="721" y="137"/>
                  </a:lnTo>
                  <a:lnTo>
                    <a:pt x="735" y="162"/>
                  </a:lnTo>
                  <a:lnTo>
                    <a:pt x="743" y="188"/>
                  </a:lnTo>
                  <a:lnTo>
                    <a:pt x="745" y="213"/>
                  </a:lnTo>
                  <a:lnTo>
                    <a:pt x="743" y="239"/>
                  </a:lnTo>
                  <a:lnTo>
                    <a:pt x="735" y="265"/>
                  </a:lnTo>
                  <a:lnTo>
                    <a:pt x="721" y="289"/>
                  </a:lnTo>
                  <a:lnTo>
                    <a:pt x="702" y="311"/>
                  </a:lnTo>
                  <a:lnTo>
                    <a:pt x="679" y="334"/>
                  </a:lnTo>
                  <a:lnTo>
                    <a:pt x="651" y="354"/>
                  </a:lnTo>
                  <a:lnTo>
                    <a:pt x="620" y="373"/>
                  </a:lnTo>
                  <a:lnTo>
                    <a:pt x="584" y="388"/>
                  </a:lnTo>
                  <a:lnTo>
                    <a:pt x="546" y="401"/>
                  </a:lnTo>
                  <a:lnTo>
                    <a:pt x="505" y="412"/>
                  </a:lnTo>
                  <a:lnTo>
                    <a:pt x="462" y="419"/>
                  </a:lnTo>
                  <a:lnTo>
                    <a:pt x="418" y="425"/>
                  </a:lnTo>
                  <a:lnTo>
                    <a:pt x="373" y="427"/>
                  </a:lnTo>
                  <a:lnTo>
                    <a:pt x="328" y="425"/>
                  </a:lnTo>
                  <a:lnTo>
                    <a:pt x="284" y="419"/>
                  </a:lnTo>
                  <a:lnTo>
                    <a:pt x="241" y="412"/>
                  </a:lnTo>
                  <a:lnTo>
                    <a:pt x="200" y="401"/>
                  </a:lnTo>
                  <a:lnTo>
                    <a:pt x="162" y="388"/>
                  </a:lnTo>
                  <a:lnTo>
                    <a:pt x="126" y="373"/>
                  </a:lnTo>
                  <a:lnTo>
                    <a:pt x="94" y="354"/>
                  </a:lnTo>
                  <a:lnTo>
                    <a:pt x="67" y="334"/>
                  </a:lnTo>
                  <a:lnTo>
                    <a:pt x="44" y="311"/>
                  </a:lnTo>
                  <a:lnTo>
                    <a:pt x="25" y="289"/>
                  </a:lnTo>
                  <a:lnTo>
                    <a:pt x="11" y="265"/>
                  </a:lnTo>
                  <a:lnTo>
                    <a:pt x="3" y="239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Rectangle 18"/>
            <p:cNvSpPr>
              <a:spLocks noChangeArrowheads="1"/>
            </p:cNvSpPr>
            <p:nvPr/>
          </p:nvSpPr>
          <p:spPr bwMode="auto">
            <a:xfrm>
              <a:off x="1851" y="2549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阻塞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100" name="Freeform 19"/>
            <p:cNvSpPr>
              <a:spLocks/>
            </p:cNvSpPr>
            <p:nvPr/>
          </p:nvSpPr>
          <p:spPr bwMode="auto">
            <a:xfrm>
              <a:off x="3316" y="1242"/>
              <a:ext cx="54" cy="52"/>
            </a:xfrm>
            <a:custGeom>
              <a:avLst/>
              <a:gdLst>
                <a:gd name="T0" fmla="*/ 2 w 54"/>
                <a:gd name="T1" fmla="*/ 0 h 52"/>
                <a:gd name="T2" fmla="*/ 0 w 54"/>
                <a:gd name="T3" fmla="*/ 52 h 52"/>
                <a:gd name="T4" fmla="*/ 54 w 54"/>
                <a:gd name="T5" fmla="*/ 27 h 52"/>
                <a:gd name="T6" fmla="*/ 2 w 54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2">
                  <a:moveTo>
                    <a:pt x="2" y="0"/>
                  </a:moveTo>
                  <a:lnTo>
                    <a:pt x="0" y="52"/>
                  </a:lnTo>
                  <a:lnTo>
                    <a:pt x="54" y="2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Freeform 20"/>
            <p:cNvSpPr>
              <a:spLocks/>
            </p:cNvSpPr>
            <p:nvPr/>
          </p:nvSpPr>
          <p:spPr bwMode="auto">
            <a:xfrm>
              <a:off x="3316" y="1242"/>
              <a:ext cx="54" cy="52"/>
            </a:xfrm>
            <a:custGeom>
              <a:avLst/>
              <a:gdLst>
                <a:gd name="T0" fmla="*/ 2 w 54"/>
                <a:gd name="T1" fmla="*/ 0 h 52"/>
                <a:gd name="T2" fmla="*/ 0 w 54"/>
                <a:gd name="T3" fmla="*/ 52 h 52"/>
                <a:gd name="T4" fmla="*/ 54 w 54"/>
                <a:gd name="T5" fmla="*/ 27 h 52"/>
                <a:gd name="T6" fmla="*/ 2 w 54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2">
                  <a:moveTo>
                    <a:pt x="2" y="0"/>
                  </a:moveTo>
                  <a:lnTo>
                    <a:pt x="0" y="52"/>
                  </a:lnTo>
                  <a:lnTo>
                    <a:pt x="54" y="27"/>
                  </a:lnTo>
                  <a:lnTo>
                    <a:pt x="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Line 21"/>
            <p:cNvSpPr>
              <a:spLocks noChangeShapeType="1"/>
            </p:cNvSpPr>
            <p:nvPr/>
          </p:nvSpPr>
          <p:spPr bwMode="auto">
            <a:xfrm>
              <a:off x="2373" y="1259"/>
              <a:ext cx="943" cy="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Freeform 22"/>
            <p:cNvSpPr>
              <a:spLocks/>
            </p:cNvSpPr>
            <p:nvPr/>
          </p:nvSpPr>
          <p:spPr bwMode="auto">
            <a:xfrm>
              <a:off x="2574" y="1165"/>
              <a:ext cx="593" cy="192"/>
            </a:xfrm>
            <a:custGeom>
              <a:avLst/>
              <a:gdLst>
                <a:gd name="T0" fmla="*/ 0 w 593"/>
                <a:gd name="T1" fmla="*/ 185 h 192"/>
                <a:gd name="T2" fmla="*/ 592 w 593"/>
                <a:gd name="T3" fmla="*/ 192 h 192"/>
                <a:gd name="T4" fmla="*/ 593 w 593"/>
                <a:gd name="T5" fmla="*/ 7 h 192"/>
                <a:gd name="T6" fmla="*/ 3 w 593"/>
                <a:gd name="T7" fmla="*/ 0 h 192"/>
                <a:gd name="T8" fmla="*/ 0 w 593"/>
                <a:gd name="T9" fmla="*/ 185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3" h="192">
                  <a:moveTo>
                    <a:pt x="0" y="185"/>
                  </a:moveTo>
                  <a:lnTo>
                    <a:pt x="592" y="192"/>
                  </a:lnTo>
                  <a:lnTo>
                    <a:pt x="593" y="7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Rectangle 23"/>
            <p:cNvSpPr>
              <a:spLocks noChangeArrowheads="1"/>
            </p:cNvSpPr>
            <p:nvPr/>
          </p:nvSpPr>
          <p:spPr bwMode="auto">
            <a:xfrm>
              <a:off x="2587" y="1181"/>
              <a:ext cx="38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分派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105" name="Freeform 24"/>
            <p:cNvSpPr>
              <a:spLocks/>
            </p:cNvSpPr>
            <p:nvPr/>
          </p:nvSpPr>
          <p:spPr bwMode="auto">
            <a:xfrm>
              <a:off x="2356" y="1530"/>
              <a:ext cx="54" cy="54"/>
            </a:xfrm>
            <a:custGeom>
              <a:avLst/>
              <a:gdLst>
                <a:gd name="T0" fmla="*/ 54 w 54"/>
                <a:gd name="T1" fmla="*/ 0 h 54"/>
                <a:gd name="T2" fmla="*/ 54 w 54"/>
                <a:gd name="T3" fmla="*/ 54 h 54"/>
                <a:gd name="T4" fmla="*/ 0 w 54"/>
                <a:gd name="T5" fmla="*/ 27 h 54"/>
                <a:gd name="T6" fmla="*/ 54 w 54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4">
                  <a:moveTo>
                    <a:pt x="54" y="0"/>
                  </a:moveTo>
                  <a:lnTo>
                    <a:pt x="54" y="54"/>
                  </a:lnTo>
                  <a:lnTo>
                    <a:pt x="0" y="2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Freeform 25"/>
            <p:cNvSpPr>
              <a:spLocks/>
            </p:cNvSpPr>
            <p:nvPr/>
          </p:nvSpPr>
          <p:spPr bwMode="auto">
            <a:xfrm>
              <a:off x="2356" y="1530"/>
              <a:ext cx="54" cy="54"/>
            </a:xfrm>
            <a:custGeom>
              <a:avLst/>
              <a:gdLst>
                <a:gd name="T0" fmla="*/ 54 w 54"/>
                <a:gd name="T1" fmla="*/ 0 h 54"/>
                <a:gd name="T2" fmla="*/ 54 w 54"/>
                <a:gd name="T3" fmla="*/ 54 h 54"/>
                <a:gd name="T4" fmla="*/ 0 w 54"/>
                <a:gd name="T5" fmla="*/ 27 h 54"/>
                <a:gd name="T6" fmla="*/ 54 w 54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4">
                  <a:moveTo>
                    <a:pt x="54" y="0"/>
                  </a:moveTo>
                  <a:lnTo>
                    <a:pt x="54" y="54"/>
                  </a:lnTo>
                  <a:lnTo>
                    <a:pt x="0" y="27"/>
                  </a:lnTo>
                  <a:lnTo>
                    <a:pt x="5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7" name="Line 26"/>
            <p:cNvSpPr>
              <a:spLocks noChangeShapeType="1"/>
            </p:cNvSpPr>
            <p:nvPr/>
          </p:nvSpPr>
          <p:spPr bwMode="auto">
            <a:xfrm flipH="1" flipV="1">
              <a:off x="2410" y="1557"/>
              <a:ext cx="1011" cy="1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Freeform 27"/>
            <p:cNvSpPr>
              <a:spLocks/>
            </p:cNvSpPr>
            <p:nvPr/>
          </p:nvSpPr>
          <p:spPr bwMode="auto">
            <a:xfrm>
              <a:off x="2628" y="1465"/>
              <a:ext cx="522" cy="189"/>
            </a:xfrm>
            <a:custGeom>
              <a:avLst/>
              <a:gdLst>
                <a:gd name="T0" fmla="*/ 0 w 522"/>
                <a:gd name="T1" fmla="*/ 184 h 189"/>
                <a:gd name="T2" fmla="*/ 519 w 522"/>
                <a:gd name="T3" fmla="*/ 189 h 189"/>
                <a:gd name="T4" fmla="*/ 522 w 522"/>
                <a:gd name="T5" fmla="*/ 4 h 189"/>
                <a:gd name="T6" fmla="*/ 2 w 522"/>
                <a:gd name="T7" fmla="*/ 0 h 189"/>
                <a:gd name="T8" fmla="*/ 0 w 522"/>
                <a:gd name="T9" fmla="*/ 184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2" h="189">
                  <a:moveTo>
                    <a:pt x="0" y="184"/>
                  </a:moveTo>
                  <a:lnTo>
                    <a:pt x="519" y="189"/>
                  </a:lnTo>
                  <a:lnTo>
                    <a:pt x="522" y="4"/>
                  </a:lnTo>
                  <a:lnTo>
                    <a:pt x="2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Rectangle 28"/>
            <p:cNvSpPr>
              <a:spLocks noChangeArrowheads="1"/>
            </p:cNvSpPr>
            <p:nvPr/>
          </p:nvSpPr>
          <p:spPr bwMode="auto">
            <a:xfrm>
              <a:off x="2640" y="1479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超时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110" name="Freeform 29"/>
            <p:cNvSpPr>
              <a:spLocks/>
            </p:cNvSpPr>
            <p:nvPr/>
          </p:nvSpPr>
          <p:spPr bwMode="auto">
            <a:xfrm>
              <a:off x="2471" y="2573"/>
              <a:ext cx="58" cy="55"/>
            </a:xfrm>
            <a:custGeom>
              <a:avLst/>
              <a:gdLst>
                <a:gd name="T0" fmla="*/ 24 w 58"/>
                <a:gd name="T1" fmla="*/ 0 h 55"/>
                <a:gd name="T2" fmla="*/ 58 w 58"/>
                <a:gd name="T3" fmla="*/ 41 h 55"/>
                <a:gd name="T4" fmla="*/ 0 w 58"/>
                <a:gd name="T5" fmla="*/ 55 h 55"/>
                <a:gd name="T6" fmla="*/ 24 w 58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55">
                  <a:moveTo>
                    <a:pt x="24" y="0"/>
                  </a:moveTo>
                  <a:lnTo>
                    <a:pt x="58" y="41"/>
                  </a:lnTo>
                  <a:lnTo>
                    <a:pt x="0" y="5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Freeform 30"/>
            <p:cNvSpPr>
              <a:spLocks/>
            </p:cNvSpPr>
            <p:nvPr/>
          </p:nvSpPr>
          <p:spPr bwMode="auto">
            <a:xfrm>
              <a:off x="2471" y="2573"/>
              <a:ext cx="58" cy="55"/>
            </a:xfrm>
            <a:custGeom>
              <a:avLst/>
              <a:gdLst>
                <a:gd name="T0" fmla="*/ 24 w 58"/>
                <a:gd name="T1" fmla="*/ 0 h 55"/>
                <a:gd name="T2" fmla="*/ 58 w 58"/>
                <a:gd name="T3" fmla="*/ 41 h 55"/>
                <a:gd name="T4" fmla="*/ 0 w 58"/>
                <a:gd name="T5" fmla="*/ 55 h 55"/>
                <a:gd name="T6" fmla="*/ 24 w 58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55">
                  <a:moveTo>
                    <a:pt x="24" y="0"/>
                  </a:moveTo>
                  <a:lnTo>
                    <a:pt x="58" y="41"/>
                  </a:lnTo>
                  <a:lnTo>
                    <a:pt x="0" y="55"/>
                  </a:lnTo>
                  <a:lnTo>
                    <a:pt x="2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2" name="Line 31"/>
            <p:cNvSpPr>
              <a:spLocks noChangeShapeType="1"/>
            </p:cNvSpPr>
            <p:nvPr/>
          </p:nvSpPr>
          <p:spPr bwMode="auto">
            <a:xfrm flipH="1">
              <a:off x="2512" y="1615"/>
              <a:ext cx="1148" cy="9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Freeform 32"/>
            <p:cNvSpPr>
              <a:spLocks/>
            </p:cNvSpPr>
            <p:nvPr/>
          </p:nvSpPr>
          <p:spPr bwMode="auto">
            <a:xfrm>
              <a:off x="2804" y="1862"/>
              <a:ext cx="519" cy="516"/>
            </a:xfrm>
            <a:custGeom>
              <a:avLst/>
              <a:gdLst>
                <a:gd name="T0" fmla="*/ 230 w 519"/>
                <a:gd name="T1" fmla="*/ 516 h 516"/>
                <a:gd name="T2" fmla="*/ 519 w 519"/>
                <a:gd name="T3" fmla="*/ 270 h 516"/>
                <a:gd name="T4" fmla="*/ 290 w 519"/>
                <a:gd name="T5" fmla="*/ 0 h 516"/>
                <a:gd name="T6" fmla="*/ 0 w 519"/>
                <a:gd name="T7" fmla="*/ 245 h 516"/>
                <a:gd name="T8" fmla="*/ 230 w 519"/>
                <a:gd name="T9" fmla="*/ 516 h 5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9" h="516">
                  <a:moveTo>
                    <a:pt x="230" y="516"/>
                  </a:moveTo>
                  <a:lnTo>
                    <a:pt x="519" y="270"/>
                  </a:lnTo>
                  <a:lnTo>
                    <a:pt x="290" y="0"/>
                  </a:lnTo>
                  <a:lnTo>
                    <a:pt x="0" y="245"/>
                  </a:lnTo>
                  <a:lnTo>
                    <a:pt x="230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Rectangle 33"/>
            <p:cNvSpPr>
              <a:spLocks noChangeArrowheads="1"/>
            </p:cNvSpPr>
            <p:nvPr/>
          </p:nvSpPr>
          <p:spPr bwMode="auto">
            <a:xfrm rot="19140000">
              <a:off x="2857" y="2005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115" name="Rectangle 34"/>
            <p:cNvSpPr>
              <a:spLocks noChangeArrowheads="1"/>
            </p:cNvSpPr>
            <p:nvPr/>
          </p:nvSpPr>
          <p:spPr bwMode="auto">
            <a:xfrm rot="19140000">
              <a:off x="2996" y="2113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等待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116" name="Freeform 35"/>
            <p:cNvSpPr>
              <a:spLocks/>
            </p:cNvSpPr>
            <p:nvPr/>
          </p:nvSpPr>
          <p:spPr bwMode="auto">
            <a:xfrm>
              <a:off x="2072" y="1615"/>
              <a:ext cx="54" cy="54"/>
            </a:xfrm>
            <a:custGeom>
              <a:avLst/>
              <a:gdLst>
                <a:gd name="T0" fmla="*/ 54 w 54"/>
                <a:gd name="T1" fmla="*/ 54 h 54"/>
                <a:gd name="T2" fmla="*/ 0 w 54"/>
                <a:gd name="T3" fmla="*/ 54 h 54"/>
                <a:gd name="T4" fmla="*/ 27 w 54"/>
                <a:gd name="T5" fmla="*/ 0 h 54"/>
                <a:gd name="T6" fmla="*/ 54 w 54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4">
                  <a:moveTo>
                    <a:pt x="54" y="54"/>
                  </a:moveTo>
                  <a:lnTo>
                    <a:pt x="0" y="54"/>
                  </a:lnTo>
                  <a:lnTo>
                    <a:pt x="27" y="0"/>
                  </a:lnTo>
                  <a:lnTo>
                    <a:pt x="54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Freeform 36"/>
            <p:cNvSpPr>
              <a:spLocks/>
            </p:cNvSpPr>
            <p:nvPr/>
          </p:nvSpPr>
          <p:spPr bwMode="auto">
            <a:xfrm>
              <a:off x="2072" y="1615"/>
              <a:ext cx="54" cy="54"/>
            </a:xfrm>
            <a:custGeom>
              <a:avLst/>
              <a:gdLst>
                <a:gd name="T0" fmla="*/ 54 w 54"/>
                <a:gd name="T1" fmla="*/ 54 h 54"/>
                <a:gd name="T2" fmla="*/ 0 w 54"/>
                <a:gd name="T3" fmla="*/ 54 h 54"/>
                <a:gd name="T4" fmla="*/ 27 w 54"/>
                <a:gd name="T5" fmla="*/ 0 h 54"/>
                <a:gd name="T6" fmla="*/ 54 w 54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4">
                  <a:moveTo>
                    <a:pt x="54" y="54"/>
                  </a:moveTo>
                  <a:lnTo>
                    <a:pt x="0" y="54"/>
                  </a:lnTo>
                  <a:lnTo>
                    <a:pt x="27" y="0"/>
                  </a:lnTo>
                  <a:lnTo>
                    <a:pt x="54" y="5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Line 37"/>
            <p:cNvSpPr>
              <a:spLocks noChangeShapeType="1"/>
            </p:cNvSpPr>
            <p:nvPr/>
          </p:nvSpPr>
          <p:spPr bwMode="auto">
            <a:xfrm flipV="1">
              <a:off x="2099" y="1669"/>
              <a:ext cx="1" cy="74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Rectangle 38"/>
            <p:cNvSpPr>
              <a:spLocks noChangeArrowheads="1"/>
            </p:cNvSpPr>
            <p:nvPr/>
          </p:nvSpPr>
          <p:spPr bwMode="auto">
            <a:xfrm>
              <a:off x="1919" y="1790"/>
              <a:ext cx="354" cy="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6120" name="Rectangle 39"/>
            <p:cNvSpPr>
              <a:spLocks noChangeArrowheads="1"/>
            </p:cNvSpPr>
            <p:nvPr/>
          </p:nvSpPr>
          <p:spPr bwMode="auto">
            <a:xfrm rot="16200000">
              <a:off x="1892" y="1968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121" name="Rectangle 40"/>
            <p:cNvSpPr>
              <a:spLocks noChangeArrowheads="1"/>
            </p:cNvSpPr>
            <p:nvPr/>
          </p:nvSpPr>
          <p:spPr bwMode="auto">
            <a:xfrm rot="16200000">
              <a:off x="2062" y="2004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发生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122" name="Freeform 41"/>
            <p:cNvSpPr>
              <a:spLocks/>
            </p:cNvSpPr>
            <p:nvPr/>
          </p:nvSpPr>
          <p:spPr bwMode="auto">
            <a:xfrm>
              <a:off x="4795" y="1375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0 w 53"/>
                <a:gd name="T3" fmla="*/ 54 h 54"/>
                <a:gd name="T4" fmla="*/ 53 w 53"/>
                <a:gd name="T5" fmla="*/ 27 h 54"/>
                <a:gd name="T6" fmla="*/ 0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0" y="0"/>
                  </a:moveTo>
                  <a:lnTo>
                    <a:pt x="0" y="54"/>
                  </a:lnTo>
                  <a:lnTo>
                    <a:pt x="5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3" name="Freeform 42"/>
            <p:cNvSpPr>
              <a:spLocks/>
            </p:cNvSpPr>
            <p:nvPr/>
          </p:nvSpPr>
          <p:spPr bwMode="auto">
            <a:xfrm>
              <a:off x="4795" y="1375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0 w 53"/>
                <a:gd name="T3" fmla="*/ 54 h 54"/>
                <a:gd name="T4" fmla="*/ 53 w 53"/>
                <a:gd name="T5" fmla="*/ 27 h 54"/>
                <a:gd name="T6" fmla="*/ 0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0" y="0"/>
                  </a:moveTo>
                  <a:lnTo>
                    <a:pt x="0" y="54"/>
                  </a:lnTo>
                  <a:lnTo>
                    <a:pt x="53" y="27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4" name="Line 43"/>
            <p:cNvSpPr>
              <a:spLocks noChangeShapeType="1"/>
            </p:cNvSpPr>
            <p:nvPr/>
          </p:nvSpPr>
          <p:spPr bwMode="auto">
            <a:xfrm>
              <a:off x="4033" y="1402"/>
              <a:ext cx="7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5" name="Rectangle 44"/>
            <p:cNvSpPr>
              <a:spLocks noChangeArrowheads="1"/>
            </p:cNvSpPr>
            <p:nvPr/>
          </p:nvSpPr>
          <p:spPr bwMode="auto">
            <a:xfrm>
              <a:off x="4180" y="1307"/>
              <a:ext cx="520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6126" name="Rectangle 45"/>
            <p:cNvSpPr>
              <a:spLocks noChangeArrowheads="1"/>
            </p:cNvSpPr>
            <p:nvPr/>
          </p:nvSpPr>
          <p:spPr bwMode="auto">
            <a:xfrm>
              <a:off x="4192" y="1323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释放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127" name="Freeform 46"/>
            <p:cNvSpPr>
              <a:spLocks/>
            </p:cNvSpPr>
            <p:nvPr/>
          </p:nvSpPr>
          <p:spPr bwMode="auto">
            <a:xfrm>
              <a:off x="165" y="2415"/>
              <a:ext cx="745" cy="427"/>
            </a:xfrm>
            <a:custGeom>
              <a:avLst/>
              <a:gdLst>
                <a:gd name="T0" fmla="*/ 0 w 745"/>
                <a:gd name="T1" fmla="*/ 213 h 427"/>
                <a:gd name="T2" fmla="*/ 3 w 745"/>
                <a:gd name="T3" fmla="*/ 188 h 427"/>
                <a:gd name="T4" fmla="*/ 12 w 745"/>
                <a:gd name="T5" fmla="*/ 162 h 427"/>
                <a:gd name="T6" fmla="*/ 24 w 745"/>
                <a:gd name="T7" fmla="*/ 137 h 427"/>
                <a:gd name="T8" fmla="*/ 43 w 745"/>
                <a:gd name="T9" fmla="*/ 114 h 427"/>
                <a:gd name="T10" fmla="*/ 67 w 745"/>
                <a:gd name="T11" fmla="*/ 91 h 427"/>
                <a:gd name="T12" fmla="*/ 94 w 745"/>
                <a:gd name="T13" fmla="*/ 71 h 427"/>
                <a:gd name="T14" fmla="*/ 127 w 745"/>
                <a:gd name="T15" fmla="*/ 53 h 427"/>
                <a:gd name="T16" fmla="*/ 162 w 745"/>
                <a:gd name="T17" fmla="*/ 37 h 427"/>
                <a:gd name="T18" fmla="*/ 200 w 745"/>
                <a:gd name="T19" fmla="*/ 24 h 427"/>
                <a:gd name="T20" fmla="*/ 241 w 745"/>
                <a:gd name="T21" fmla="*/ 13 h 427"/>
                <a:gd name="T22" fmla="*/ 284 w 745"/>
                <a:gd name="T23" fmla="*/ 6 h 427"/>
                <a:gd name="T24" fmla="*/ 328 w 745"/>
                <a:gd name="T25" fmla="*/ 2 h 427"/>
                <a:gd name="T26" fmla="*/ 373 w 745"/>
                <a:gd name="T27" fmla="*/ 0 h 427"/>
                <a:gd name="T28" fmla="*/ 419 w 745"/>
                <a:gd name="T29" fmla="*/ 2 h 427"/>
                <a:gd name="T30" fmla="*/ 463 w 745"/>
                <a:gd name="T31" fmla="*/ 6 h 427"/>
                <a:gd name="T32" fmla="*/ 505 w 745"/>
                <a:gd name="T33" fmla="*/ 13 h 427"/>
                <a:gd name="T34" fmla="*/ 546 w 745"/>
                <a:gd name="T35" fmla="*/ 24 h 427"/>
                <a:gd name="T36" fmla="*/ 585 w 745"/>
                <a:gd name="T37" fmla="*/ 37 h 427"/>
                <a:gd name="T38" fmla="*/ 620 w 745"/>
                <a:gd name="T39" fmla="*/ 53 h 427"/>
                <a:gd name="T40" fmla="*/ 651 w 745"/>
                <a:gd name="T41" fmla="*/ 71 h 427"/>
                <a:gd name="T42" fmla="*/ 680 w 745"/>
                <a:gd name="T43" fmla="*/ 91 h 427"/>
                <a:gd name="T44" fmla="*/ 703 w 745"/>
                <a:gd name="T45" fmla="*/ 114 h 427"/>
                <a:gd name="T46" fmla="*/ 721 w 745"/>
                <a:gd name="T47" fmla="*/ 137 h 427"/>
                <a:gd name="T48" fmla="*/ 735 w 745"/>
                <a:gd name="T49" fmla="*/ 162 h 427"/>
                <a:gd name="T50" fmla="*/ 742 w 745"/>
                <a:gd name="T51" fmla="*/ 188 h 427"/>
                <a:gd name="T52" fmla="*/ 745 w 745"/>
                <a:gd name="T53" fmla="*/ 213 h 427"/>
                <a:gd name="T54" fmla="*/ 742 w 745"/>
                <a:gd name="T55" fmla="*/ 239 h 427"/>
                <a:gd name="T56" fmla="*/ 735 w 745"/>
                <a:gd name="T57" fmla="*/ 265 h 427"/>
                <a:gd name="T58" fmla="*/ 721 w 745"/>
                <a:gd name="T59" fmla="*/ 289 h 427"/>
                <a:gd name="T60" fmla="*/ 703 w 745"/>
                <a:gd name="T61" fmla="*/ 311 h 427"/>
                <a:gd name="T62" fmla="*/ 680 w 745"/>
                <a:gd name="T63" fmla="*/ 334 h 427"/>
                <a:gd name="T64" fmla="*/ 651 w 745"/>
                <a:gd name="T65" fmla="*/ 354 h 427"/>
                <a:gd name="T66" fmla="*/ 620 w 745"/>
                <a:gd name="T67" fmla="*/ 373 h 427"/>
                <a:gd name="T68" fmla="*/ 585 w 745"/>
                <a:gd name="T69" fmla="*/ 388 h 427"/>
                <a:gd name="T70" fmla="*/ 546 w 745"/>
                <a:gd name="T71" fmla="*/ 401 h 427"/>
                <a:gd name="T72" fmla="*/ 505 w 745"/>
                <a:gd name="T73" fmla="*/ 412 h 427"/>
                <a:gd name="T74" fmla="*/ 463 w 745"/>
                <a:gd name="T75" fmla="*/ 419 h 427"/>
                <a:gd name="T76" fmla="*/ 419 w 745"/>
                <a:gd name="T77" fmla="*/ 425 h 427"/>
                <a:gd name="T78" fmla="*/ 373 w 745"/>
                <a:gd name="T79" fmla="*/ 427 h 427"/>
                <a:gd name="T80" fmla="*/ 328 w 745"/>
                <a:gd name="T81" fmla="*/ 425 h 427"/>
                <a:gd name="T82" fmla="*/ 284 w 745"/>
                <a:gd name="T83" fmla="*/ 419 h 427"/>
                <a:gd name="T84" fmla="*/ 241 w 745"/>
                <a:gd name="T85" fmla="*/ 412 h 427"/>
                <a:gd name="T86" fmla="*/ 200 w 745"/>
                <a:gd name="T87" fmla="*/ 401 h 427"/>
                <a:gd name="T88" fmla="*/ 162 w 745"/>
                <a:gd name="T89" fmla="*/ 388 h 427"/>
                <a:gd name="T90" fmla="*/ 127 w 745"/>
                <a:gd name="T91" fmla="*/ 373 h 427"/>
                <a:gd name="T92" fmla="*/ 94 w 745"/>
                <a:gd name="T93" fmla="*/ 354 h 427"/>
                <a:gd name="T94" fmla="*/ 67 w 745"/>
                <a:gd name="T95" fmla="*/ 334 h 427"/>
                <a:gd name="T96" fmla="*/ 43 w 745"/>
                <a:gd name="T97" fmla="*/ 311 h 427"/>
                <a:gd name="T98" fmla="*/ 24 w 745"/>
                <a:gd name="T99" fmla="*/ 289 h 427"/>
                <a:gd name="T100" fmla="*/ 12 w 745"/>
                <a:gd name="T101" fmla="*/ 265 h 427"/>
                <a:gd name="T102" fmla="*/ 3 w 745"/>
                <a:gd name="T103" fmla="*/ 239 h 427"/>
                <a:gd name="T104" fmla="*/ 0 w 745"/>
                <a:gd name="T105" fmla="*/ 213 h 42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45" h="427">
                  <a:moveTo>
                    <a:pt x="0" y="213"/>
                  </a:moveTo>
                  <a:lnTo>
                    <a:pt x="3" y="188"/>
                  </a:lnTo>
                  <a:lnTo>
                    <a:pt x="12" y="162"/>
                  </a:lnTo>
                  <a:lnTo>
                    <a:pt x="24" y="137"/>
                  </a:lnTo>
                  <a:lnTo>
                    <a:pt x="43" y="114"/>
                  </a:lnTo>
                  <a:lnTo>
                    <a:pt x="67" y="91"/>
                  </a:lnTo>
                  <a:lnTo>
                    <a:pt x="94" y="71"/>
                  </a:lnTo>
                  <a:lnTo>
                    <a:pt x="127" y="53"/>
                  </a:lnTo>
                  <a:lnTo>
                    <a:pt x="162" y="37"/>
                  </a:lnTo>
                  <a:lnTo>
                    <a:pt x="200" y="24"/>
                  </a:lnTo>
                  <a:lnTo>
                    <a:pt x="241" y="13"/>
                  </a:lnTo>
                  <a:lnTo>
                    <a:pt x="284" y="6"/>
                  </a:lnTo>
                  <a:lnTo>
                    <a:pt x="328" y="2"/>
                  </a:lnTo>
                  <a:lnTo>
                    <a:pt x="373" y="0"/>
                  </a:lnTo>
                  <a:lnTo>
                    <a:pt x="419" y="2"/>
                  </a:lnTo>
                  <a:lnTo>
                    <a:pt x="463" y="6"/>
                  </a:lnTo>
                  <a:lnTo>
                    <a:pt x="505" y="13"/>
                  </a:lnTo>
                  <a:lnTo>
                    <a:pt x="546" y="24"/>
                  </a:lnTo>
                  <a:lnTo>
                    <a:pt x="585" y="37"/>
                  </a:lnTo>
                  <a:lnTo>
                    <a:pt x="620" y="53"/>
                  </a:lnTo>
                  <a:lnTo>
                    <a:pt x="651" y="71"/>
                  </a:lnTo>
                  <a:lnTo>
                    <a:pt x="680" y="91"/>
                  </a:lnTo>
                  <a:lnTo>
                    <a:pt x="703" y="114"/>
                  </a:lnTo>
                  <a:lnTo>
                    <a:pt x="721" y="137"/>
                  </a:lnTo>
                  <a:lnTo>
                    <a:pt x="735" y="162"/>
                  </a:lnTo>
                  <a:lnTo>
                    <a:pt x="742" y="188"/>
                  </a:lnTo>
                  <a:lnTo>
                    <a:pt x="745" y="213"/>
                  </a:lnTo>
                  <a:lnTo>
                    <a:pt x="742" y="239"/>
                  </a:lnTo>
                  <a:lnTo>
                    <a:pt x="735" y="265"/>
                  </a:lnTo>
                  <a:lnTo>
                    <a:pt x="721" y="289"/>
                  </a:lnTo>
                  <a:lnTo>
                    <a:pt x="703" y="311"/>
                  </a:lnTo>
                  <a:lnTo>
                    <a:pt x="680" y="334"/>
                  </a:lnTo>
                  <a:lnTo>
                    <a:pt x="651" y="354"/>
                  </a:lnTo>
                  <a:lnTo>
                    <a:pt x="620" y="373"/>
                  </a:lnTo>
                  <a:lnTo>
                    <a:pt x="585" y="388"/>
                  </a:lnTo>
                  <a:lnTo>
                    <a:pt x="546" y="401"/>
                  </a:lnTo>
                  <a:lnTo>
                    <a:pt x="505" y="412"/>
                  </a:lnTo>
                  <a:lnTo>
                    <a:pt x="463" y="419"/>
                  </a:lnTo>
                  <a:lnTo>
                    <a:pt x="419" y="425"/>
                  </a:lnTo>
                  <a:lnTo>
                    <a:pt x="373" y="427"/>
                  </a:lnTo>
                  <a:lnTo>
                    <a:pt x="328" y="425"/>
                  </a:lnTo>
                  <a:lnTo>
                    <a:pt x="284" y="419"/>
                  </a:lnTo>
                  <a:lnTo>
                    <a:pt x="241" y="412"/>
                  </a:lnTo>
                  <a:lnTo>
                    <a:pt x="200" y="401"/>
                  </a:lnTo>
                  <a:lnTo>
                    <a:pt x="162" y="388"/>
                  </a:lnTo>
                  <a:lnTo>
                    <a:pt x="127" y="373"/>
                  </a:lnTo>
                  <a:lnTo>
                    <a:pt x="94" y="354"/>
                  </a:lnTo>
                  <a:lnTo>
                    <a:pt x="67" y="334"/>
                  </a:lnTo>
                  <a:lnTo>
                    <a:pt x="43" y="311"/>
                  </a:lnTo>
                  <a:lnTo>
                    <a:pt x="24" y="289"/>
                  </a:lnTo>
                  <a:lnTo>
                    <a:pt x="12" y="265"/>
                  </a:lnTo>
                  <a:lnTo>
                    <a:pt x="3" y="239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8" name="Rectangle 47"/>
            <p:cNvSpPr>
              <a:spLocks noChangeArrowheads="1"/>
            </p:cNvSpPr>
            <p:nvPr/>
          </p:nvSpPr>
          <p:spPr bwMode="auto">
            <a:xfrm>
              <a:off x="336" y="2544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挂起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129" name="Freeform 48"/>
            <p:cNvSpPr>
              <a:spLocks/>
            </p:cNvSpPr>
            <p:nvPr/>
          </p:nvSpPr>
          <p:spPr bwMode="auto">
            <a:xfrm>
              <a:off x="910" y="2601"/>
              <a:ext cx="54" cy="53"/>
            </a:xfrm>
            <a:custGeom>
              <a:avLst/>
              <a:gdLst>
                <a:gd name="T0" fmla="*/ 54 w 54"/>
                <a:gd name="T1" fmla="*/ 0 h 53"/>
                <a:gd name="T2" fmla="*/ 54 w 54"/>
                <a:gd name="T3" fmla="*/ 53 h 53"/>
                <a:gd name="T4" fmla="*/ 0 w 54"/>
                <a:gd name="T5" fmla="*/ 27 h 53"/>
                <a:gd name="T6" fmla="*/ 54 w 54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3">
                  <a:moveTo>
                    <a:pt x="54" y="0"/>
                  </a:moveTo>
                  <a:lnTo>
                    <a:pt x="54" y="53"/>
                  </a:lnTo>
                  <a:lnTo>
                    <a:pt x="0" y="2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0" name="Freeform 49"/>
            <p:cNvSpPr>
              <a:spLocks/>
            </p:cNvSpPr>
            <p:nvPr/>
          </p:nvSpPr>
          <p:spPr bwMode="auto">
            <a:xfrm>
              <a:off x="910" y="2601"/>
              <a:ext cx="54" cy="53"/>
            </a:xfrm>
            <a:custGeom>
              <a:avLst/>
              <a:gdLst>
                <a:gd name="T0" fmla="*/ 54 w 54"/>
                <a:gd name="T1" fmla="*/ 0 h 53"/>
                <a:gd name="T2" fmla="*/ 54 w 54"/>
                <a:gd name="T3" fmla="*/ 53 h 53"/>
                <a:gd name="T4" fmla="*/ 0 w 54"/>
                <a:gd name="T5" fmla="*/ 27 h 53"/>
                <a:gd name="T6" fmla="*/ 54 w 54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3">
                  <a:moveTo>
                    <a:pt x="54" y="0"/>
                  </a:moveTo>
                  <a:lnTo>
                    <a:pt x="54" y="53"/>
                  </a:lnTo>
                  <a:lnTo>
                    <a:pt x="0" y="27"/>
                  </a:lnTo>
                  <a:lnTo>
                    <a:pt x="5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1" name="Line 50"/>
            <p:cNvSpPr>
              <a:spLocks noChangeShapeType="1"/>
            </p:cNvSpPr>
            <p:nvPr/>
          </p:nvSpPr>
          <p:spPr bwMode="auto">
            <a:xfrm>
              <a:off x="964" y="2628"/>
              <a:ext cx="7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2" name="Rectangle 51"/>
            <p:cNvSpPr>
              <a:spLocks noChangeArrowheads="1"/>
            </p:cNvSpPr>
            <p:nvPr/>
          </p:nvSpPr>
          <p:spPr bwMode="auto">
            <a:xfrm>
              <a:off x="1058" y="2533"/>
              <a:ext cx="520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6133" name="Rectangle 52"/>
            <p:cNvSpPr>
              <a:spLocks noChangeArrowheads="1"/>
            </p:cNvSpPr>
            <p:nvPr/>
          </p:nvSpPr>
          <p:spPr bwMode="auto">
            <a:xfrm>
              <a:off x="1070" y="2549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挂起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134" name="Freeform 53"/>
            <p:cNvSpPr>
              <a:spLocks/>
            </p:cNvSpPr>
            <p:nvPr/>
          </p:nvSpPr>
          <p:spPr bwMode="auto">
            <a:xfrm>
              <a:off x="1808" y="1568"/>
              <a:ext cx="58" cy="54"/>
            </a:xfrm>
            <a:custGeom>
              <a:avLst/>
              <a:gdLst>
                <a:gd name="T0" fmla="*/ 33 w 58"/>
                <a:gd name="T1" fmla="*/ 54 h 54"/>
                <a:gd name="T2" fmla="*/ 0 w 58"/>
                <a:gd name="T3" fmla="*/ 13 h 54"/>
                <a:gd name="T4" fmla="*/ 58 w 58"/>
                <a:gd name="T5" fmla="*/ 0 h 54"/>
                <a:gd name="T6" fmla="*/ 33 w 58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54">
                  <a:moveTo>
                    <a:pt x="33" y="54"/>
                  </a:moveTo>
                  <a:lnTo>
                    <a:pt x="0" y="13"/>
                  </a:lnTo>
                  <a:lnTo>
                    <a:pt x="58" y="0"/>
                  </a:lnTo>
                  <a:lnTo>
                    <a:pt x="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5" name="Freeform 54"/>
            <p:cNvSpPr>
              <a:spLocks/>
            </p:cNvSpPr>
            <p:nvPr/>
          </p:nvSpPr>
          <p:spPr bwMode="auto">
            <a:xfrm>
              <a:off x="1808" y="1568"/>
              <a:ext cx="58" cy="54"/>
            </a:xfrm>
            <a:custGeom>
              <a:avLst/>
              <a:gdLst>
                <a:gd name="T0" fmla="*/ 33 w 58"/>
                <a:gd name="T1" fmla="*/ 54 h 54"/>
                <a:gd name="T2" fmla="*/ 0 w 58"/>
                <a:gd name="T3" fmla="*/ 13 h 54"/>
                <a:gd name="T4" fmla="*/ 58 w 58"/>
                <a:gd name="T5" fmla="*/ 0 h 54"/>
                <a:gd name="T6" fmla="*/ 33 w 58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54">
                  <a:moveTo>
                    <a:pt x="33" y="54"/>
                  </a:moveTo>
                  <a:lnTo>
                    <a:pt x="0" y="13"/>
                  </a:lnTo>
                  <a:lnTo>
                    <a:pt x="58" y="0"/>
                  </a:lnTo>
                  <a:lnTo>
                    <a:pt x="33" y="5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6" name="Line 55"/>
            <p:cNvSpPr>
              <a:spLocks noChangeShapeType="1"/>
            </p:cNvSpPr>
            <p:nvPr/>
          </p:nvSpPr>
          <p:spPr bwMode="auto">
            <a:xfrm flipV="1">
              <a:off x="746" y="1601"/>
              <a:ext cx="1079" cy="85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7" name="Freeform 56"/>
            <p:cNvSpPr>
              <a:spLocks/>
            </p:cNvSpPr>
            <p:nvPr/>
          </p:nvSpPr>
          <p:spPr bwMode="auto">
            <a:xfrm>
              <a:off x="1015" y="1753"/>
              <a:ext cx="579" cy="510"/>
            </a:xfrm>
            <a:custGeom>
              <a:avLst/>
              <a:gdLst>
                <a:gd name="T0" fmla="*/ 114 w 579"/>
                <a:gd name="T1" fmla="*/ 510 h 510"/>
                <a:gd name="T2" fmla="*/ 579 w 579"/>
                <a:gd name="T3" fmla="*/ 145 h 510"/>
                <a:gd name="T4" fmla="*/ 465 w 579"/>
                <a:gd name="T5" fmla="*/ 0 h 510"/>
                <a:gd name="T6" fmla="*/ 0 w 579"/>
                <a:gd name="T7" fmla="*/ 365 h 510"/>
                <a:gd name="T8" fmla="*/ 114 w 579"/>
                <a:gd name="T9" fmla="*/ 51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9" h="510">
                  <a:moveTo>
                    <a:pt x="114" y="510"/>
                  </a:moveTo>
                  <a:lnTo>
                    <a:pt x="579" y="145"/>
                  </a:lnTo>
                  <a:lnTo>
                    <a:pt x="465" y="0"/>
                  </a:lnTo>
                  <a:lnTo>
                    <a:pt x="0" y="365"/>
                  </a:lnTo>
                  <a:lnTo>
                    <a:pt x="114" y="5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8" name="Rectangle 57"/>
            <p:cNvSpPr>
              <a:spLocks noChangeArrowheads="1"/>
            </p:cNvSpPr>
            <p:nvPr/>
          </p:nvSpPr>
          <p:spPr bwMode="auto">
            <a:xfrm rot="19260000">
              <a:off x="1069" y="2023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激活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46084" name="Rectangle 5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单挂起进程模型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7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Physical structure of file: index table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307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B92BBD-1402-4085-8CAD-FF813EB263FE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pic>
        <p:nvPicPr>
          <p:cNvPr id="8" name="Picture 11" descr="文件的索引表分配方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428750"/>
            <a:ext cx="849788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4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Summary of file physical structure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348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61E58E-960D-4F33-8182-68323C7FC770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graphicFrame>
        <p:nvGraphicFramePr>
          <p:cNvPr id="7" name="Group 73"/>
          <p:cNvGraphicFramePr>
            <a:graphicFrameLocks noGrp="1"/>
          </p:cNvGraphicFramePr>
          <p:nvPr>
            <p:ph idx="1"/>
          </p:nvPr>
        </p:nvGraphicFramePr>
        <p:xfrm>
          <a:off x="1738313" y="1571625"/>
          <a:ext cx="8642350" cy="4144992"/>
        </p:xfrm>
        <a:graphic>
          <a:graphicData uri="http://schemas.openxmlformats.org/drawingml/2006/table">
            <a:tbl>
              <a:tblPr/>
              <a:tblGrid>
                <a:gridCol w="1143008"/>
                <a:gridCol w="1017580"/>
                <a:gridCol w="2162175"/>
                <a:gridCol w="2159000"/>
                <a:gridCol w="2160587"/>
              </a:tblGrid>
              <a:tr h="6857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Continuous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Link table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Index table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57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media</a:t>
                      </a: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tape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Unsupported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unsupported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5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disk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Access mode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 &amp; random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 &amp; random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57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Efficiency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Low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Middle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High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Application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To simple to be used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Not popular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Widely used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70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资源的管理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独立编址、共享编址、混合式</a:t>
            </a:r>
            <a:endParaRPr lang="en-US" altLang="zh-CN" dirty="0" smtClean="0"/>
          </a:p>
          <a:p>
            <a:r>
              <a:rPr lang="zh-CN" altLang="en-US" dirty="0" smtClean="0"/>
              <a:t>三种设备的通信模式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忙等待、中断、</a:t>
            </a:r>
            <a:r>
              <a:rPr lang="en-US" altLang="zh-CN" dirty="0" smtClean="0"/>
              <a:t>DMA</a:t>
            </a:r>
          </a:p>
          <a:p>
            <a:r>
              <a:rPr lang="zh-CN" altLang="en-US" dirty="0" smtClean="0"/>
              <a:t>驱动程序设计中的典型问题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异步、缓冲、</a:t>
            </a:r>
            <a:r>
              <a:rPr lang="en-US" altLang="zh-CN" dirty="0" smtClean="0"/>
              <a:t>spooling</a:t>
            </a:r>
          </a:p>
          <a:p>
            <a:r>
              <a:rPr lang="zh-CN" altLang="en-US" dirty="0" smtClean="0"/>
              <a:t>硬盘管理中的若干问题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RAID</a:t>
            </a:r>
          </a:p>
          <a:p>
            <a:pPr lvl="1"/>
            <a:r>
              <a:rPr lang="zh-CN" altLang="en-US" dirty="0" smtClean="0"/>
              <a:t>磁臂管理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9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495550" y="304801"/>
            <a:ext cx="8172450" cy="892175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Working mode of devices: busy waiting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26359B-E881-4674-BC90-4A61F0823E02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pic>
        <p:nvPicPr>
          <p:cNvPr id="8" name="Picture 6" descr="程序控制IO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143001"/>
            <a:ext cx="88963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内容占位符 2"/>
          <p:cNvSpPr>
            <a:spLocks noGrp="1"/>
          </p:cNvSpPr>
          <p:nvPr>
            <p:ph idx="1"/>
          </p:nvPr>
        </p:nvSpPr>
        <p:spPr>
          <a:xfrm>
            <a:off x="2381250" y="3643314"/>
            <a:ext cx="8064500" cy="2700337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Special kernel process sends the data to device port;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The process checks the port repeatedly until the port is available and sends rest data;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The user process continues run after the kernel process is finished;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Disadvantage: CPU is wasted too much</a:t>
            </a:r>
          </a:p>
        </p:txBody>
      </p:sp>
    </p:spTree>
    <p:extLst>
      <p:ext uri="{BB962C8B-B14F-4D97-AF65-F5344CB8AC3E}">
        <p14:creationId xmlns:p14="http://schemas.microsoft.com/office/powerpoint/2010/main" val="42924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2495550" y="304801"/>
            <a:ext cx="8172450" cy="892175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Working mode of devices: interrupt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337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B9E086-77FD-4F27-97E7-572FAE0C0DC4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33798" name="内容占位符 2"/>
          <p:cNvSpPr>
            <a:spLocks noGrp="1"/>
          </p:cNvSpPr>
          <p:nvPr>
            <p:ph idx="1"/>
          </p:nvPr>
        </p:nvSpPr>
        <p:spPr>
          <a:xfrm>
            <a:off x="2381250" y="3786189"/>
            <a:ext cx="8064500" cy="2700337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Special kernel process sends the data to device port;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The process goes to sleep and CPU will run other processes;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The device send interrupt to CPU after the data buffer is empty;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The kernel process is waked up and send the rest data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Disadvantage: frequent interrupts are time-consuming </a:t>
            </a:r>
          </a:p>
        </p:txBody>
      </p:sp>
      <p:pic>
        <p:nvPicPr>
          <p:cNvPr id="10" name="Picture 6" descr="中断控制IO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071564"/>
            <a:ext cx="9012238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20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2495550" y="304801"/>
            <a:ext cx="8172450" cy="892175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Working mode of devices: DMA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358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540642-481A-4F04-B71C-0F211D4CD43E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381250" y="4286251"/>
            <a:ext cx="8064500" cy="220027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User process causes a CPU trap, the special kernel process sets the registers in device and exits;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Device read data from memory directly;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The device send interrupt to CPU after the job is done;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The user process is waked up and continues run</a:t>
            </a:r>
          </a:p>
        </p:txBody>
      </p:sp>
      <p:pic>
        <p:nvPicPr>
          <p:cNvPr id="8" name="Picture 6" descr="DMA控制IO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062039"/>
            <a:ext cx="8748712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65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1" t="43065" r="23148" b="36589"/>
          <a:stretch>
            <a:fillRect/>
          </a:stretch>
        </p:blipFill>
        <p:spPr bwMode="auto">
          <a:xfrm>
            <a:off x="2566988" y="1484314"/>
            <a:ext cx="64389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2927351" y="620714"/>
            <a:ext cx="6480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）如何适当地使用缓冲</a:t>
            </a: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2566988" y="5661025"/>
            <a:ext cx="698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缓冲技术在</a:t>
            </a:r>
            <a:r>
              <a:rPr lang="en-US" altLang="zh-CN" sz="2000">
                <a:latin typeface="Times New Roman" panose="02020603050405020304" pitchFamily="18" charset="0"/>
              </a:rPr>
              <a:t>I/O</a:t>
            </a:r>
            <a:r>
              <a:rPr lang="zh-CN" altLang="en-US" sz="2000">
                <a:latin typeface="Times New Roman" panose="02020603050405020304" pitchFamily="18" charset="0"/>
              </a:rPr>
              <a:t>控制中使用很普遍，但数据传递中太多的缓冲会影响到系统性能．</a:t>
            </a:r>
          </a:p>
        </p:txBody>
      </p:sp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8556310" y="4941889"/>
            <a:ext cx="49244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>
              <a:latin typeface="Times New Roman" panose="02020603050405020304" pitchFamily="18" charset="0"/>
            </a:endParaRPr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auto">
          <a:xfrm>
            <a:off x="2495551" y="4941888"/>
            <a:ext cx="69135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　　　关于在网络中多次复制一个数据包的问题</a:t>
            </a:r>
          </a:p>
        </p:txBody>
      </p:sp>
      <p:sp>
        <p:nvSpPr>
          <p:cNvPr id="57351" name="灯片编号占位符 1"/>
          <p:cNvSpPr txBox="1">
            <a:spLocks noGrp="1"/>
          </p:cNvSpPr>
          <p:nvPr/>
        </p:nvSpPr>
        <p:spPr bwMode="auto">
          <a:xfrm>
            <a:off x="7772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DA77A49-997B-4D71-8BE6-0EB02921505F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1524001" y="248123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63491" name="Object 4"/>
          <p:cNvGraphicFramePr>
            <a:graphicFrameLocks noChangeAspect="1"/>
          </p:cNvGraphicFramePr>
          <p:nvPr/>
        </p:nvGraphicFramePr>
        <p:xfrm>
          <a:off x="2063750" y="1412875"/>
          <a:ext cx="78486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5940493" imgH="2374650" progId="Visio.Drawing.11">
                  <p:embed/>
                </p:oleObj>
              </mc:Choice>
              <mc:Fallback>
                <p:oleObj name="Visio" r:id="rId3" imgW="5940493" imgH="23746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412875"/>
                        <a:ext cx="7848600" cy="314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6"/>
          <p:cNvSpPr txBox="1">
            <a:spLocks noChangeArrowheads="1"/>
          </p:cNvSpPr>
          <p:nvPr/>
        </p:nvSpPr>
        <p:spPr bwMode="auto">
          <a:xfrm>
            <a:off x="3000376" y="620713"/>
            <a:ext cx="4608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Spooling</a:t>
            </a:r>
            <a:r>
              <a:rPr lang="zh-CN" altLang="en-US" b="1">
                <a:latin typeface="Times New Roman" panose="02020603050405020304" pitchFamily="18" charset="0"/>
              </a:rPr>
              <a:t>工作原理</a:t>
            </a:r>
          </a:p>
        </p:txBody>
      </p:sp>
      <p:sp>
        <p:nvSpPr>
          <p:cNvPr id="63493" name="Text Box 7"/>
          <p:cNvSpPr txBox="1">
            <a:spLocks noChangeArrowheads="1"/>
          </p:cNvSpPr>
          <p:nvPr/>
        </p:nvSpPr>
        <p:spPr bwMode="auto">
          <a:xfrm>
            <a:off x="2424113" y="4365626"/>
            <a:ext cx="80645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预输入模块：将作业输入到输入井中；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缓输出模块：将作业结果缓冲式输出到独享设备上；</a:t>
            </a:r>
            <a:r>
              <a:rPr lang="zh-CN" altLang="en-US" sz="2000" b="1">
                <a:latin typeface="Times New Roman" panose="02020603050405020304" pitchFamily="18" charset="0"/>
              </a:rPr>
              <a:t>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作业调度模块：控制作业从输入井中取数，向输出井中送数；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输入、输出井：在磁盘上开辟的两个 “井”区域。 </a:t>
            </a:r>
          </a:p>
        </p:txBody>
      </p:sp>
      <p:sp>
        <p:nvSpPr>
          <p:cNvPr id="63494" name="灯片编号占位符 1"/>
          <p:cNvSpPr txBox="1">
            <a:spLocks noGrp="1"/>
          </p:cNvSpPr>
          <p:nvPr/>
        </p:nvSpPr>
        <p:spPr bwMode="auto">
          <a:xfrm>
            <a:off x="7772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4928741-3544-41C9-AEF5-884B34D5B295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4" descr="5-1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484313"/>
            <a:ext cx="685800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Text Box 5"/>
          <p:cNvSpPr txBox="1">
            <a:spLocks noChangeArrowheads="1"/>
          </p:cNvSpPr>
          <p:nvPr/>
        </p:nvSpPr>
        <p:spPr bwMode="auto">
          <a:xfrm>
            <a:off x="2927351" y="765175"/>
            <a:ext cx="60483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0-2</a:t>
            </a:r>
            <a:r>
              <a:rPr lang="zh-CN" altLang="en-US" sz="2000">
                <a:latin typeface="Times New Roman" panose="02020603050405020304" pitchFamily="18" charset="0"/>
              </a:rPr>
              <a:t>级</a:t>
            </a:r>
            <a:r>
              <a:rPr lang="en-US" altLang="zh-CN" sz="2000">
                <a:latin typeface="Times New Roman" panose="02020603050405020304" pitchFamily="18" charset="0"/>
              </a:rPr>
              <a:t>RAID</a:t>
            </a:r>
            <a:r>
              <a:rPr lang="zh-CN" altLang="en-US" sz="2000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2711450" y="5805488"/>
            <a:ext cx="66246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备份和使用的设备对ＯＳ是隐藏的，由</a:t>
            </a:r>
            <a:r>
              <a:rPr lang="en-US" altLang="zh-CN" sz="2000">
                <a:latin typeface="Times New Roman" panose="02020603050405020304" pitchFamily="18" charset="0"/>
              </a:rPr>
              <a:t>RAID</a:t>
            </a:r>
            <a:r>
              <a:rPr lang="zh-CN" altLang="en-US" sz="2000">
                <a:latin typeface="Times New Roman" panose="02020603050405020304" pitchFamily="18" charset="0"/>
              </a:rPr>
              <a:t>控制器完成并行操作．</a:t>
            </a:r>
          </a:p>
        </p:txBody>
      </p:sp>
      <p:sp>
        <p:nvSpPr>
          <p:cNvPr id="73733" name="灯片编号占位符 1"/>
          <p:cNvSpPr txBox="1">
            <a:spLocks noGrp="1"/>
          </p:cNvSpPr>
          <p:nvPr/>
        </p:nvSpPr>
        <p:spPr bwMode="auto">
          <a:xfrm>
            <a:off x="7772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1C508F-E140-412D-A4E1-1C25B8ADEDA6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4" descr="5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549275"/>
            <a:ext cx="648017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 Box 6"/>
          <p:cNvSpPr txBox="1">
            <a:spLocks noChangeArrowheads="1"/>
          </p:cNvSpPr>
          <p:nvPr/>
        </p:nvSpPr>
        <p:spPr bwMode="auto">
          <a:xfrm>
            <a:off x="2927350" y="260350"/>
            <a:ext cx="53292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３－５级</a:t>
            </a:r>
            <a:r>
              <a:rPr lang="en-US" altLang="zh-CN" sz="2000">
                <a:latin typeface="Times New Roman" panose="02020603050405020304" pitchFamily="18" charset="0"/>
              </a:rPr>
              <a:t>RAID</a:t>
            </a:r>
            <a:r>
              <a:rPr lang="zh-CN" altLang="en-US" sz="2000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75780" name="灯片编号占位符 1"/>
          <p:cNvSpPr txBox="1">
            <a:spLocks noGrp="1"/>
          </p:cNvSpPr>
          <p:nvPr/>
        </p:nvSpPr>
        <p:spPr bwMode="auto">
          <a:xfrm>
            <a:off x="7772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72C8395-E088-4A6E-A76E-8F8E0630FF33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7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6FD15ADE-4202-4304-9CAE-3693F97EC9F5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2127250" y="1700213"/>
            <a:ext cx="8540750" cy="4608512"/>
            <a:chOff x="213" y="263"/>
            <a:chExt cx="5380" cy="2903"/>
          </a:xfrm>
        </p:grpSpPr>
        <p:sp>
          <p:nvSpPr>
            <p:cNvPr id="48133" name="Freeform 4"/>
            <p:cNvSpPr>
              <a:spLocks/>
            </p:cNvSpPr>
            <p:nvPr/>
          </p:nvSpPr>
          <p:spPr bwMode="auto">
            <a:xfrm>
              <a:off x="583" y="1470"/>
              <a:ext cx="56" cy="55"/>
            </a:xfrm>
            <a:custGeom>
              <a:avLst/>
              <a:gdLst>
                <a:gd name="T0" fmla="*/ 56 w 56"/>
                <a:gd name="T1" fmla="*/ 40 h 55"/>
                <a:gd name="T2" fmla="*/ 21 w 56"/>
                <a:gd name="T3" fmla="*/ 0 h 55"/>
                <a:gd name="T4" fmla="*/ 0 w 56"/>
                <a:gd name="T5" fmla="*/ 55 h 55"/>
                <a:gd name="T6" fmla="*/ 56 w 56"/>
                <a:gd name="T7" fmla="*/ 4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" h="55">
                  <a:moveTo>
                    <a:pt x="56" y="40"/>
                  </a:moveTo>
                  <a:lnTo>
                    <a:pt x="21" y="0"/>
                  </a:lnTo>
                  <a:lnTo>
                    <a:pt x="0" y="55"/>
                  </a:lnTo>
                  <a:lnTo>
                    <a:pt x="5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4" name="Freeform 5"/>
            <p:cNvSpPr>
              <a:spLocks/>
            </p:cNvSpPr>
            <p:nvPr/>
          </p:nvSpPr>
          <p:spPr bwMode="auto">
            <a:xfrm>
              <a:off x="583" y="1470"/>
              <a:ext cx="56" cy="55"/>
            </a:xfrm>
            <a:custGeom>
              <a:avLst/>
              <a:gdLst>
                <a:gd name="T0" fmla="*/ 56 w 56"/>
                <a:gd name="T1" fmla="*/ 40 h 55"/>
                <a:gd name="T2" fmla="*/ 21 w 56"/>
                <a:gd name="T3" fmla="*/ 0 h 55"/>
                <a:gd name="T4" fmla="*/ 0 w 56"/>
                <a:gd name="T5" fmla="*/ 55 h 55"/>
                <a:gd name="T6" fmla="*/ 56 w 56"/>
                <a:gd name="T7" fmla="*/ 4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" h="55">
                  <a:moveTo>
                    <a:pt x="56" y="40"/>
                  </a:moveTo>
                  <a:lnTo>
                    <a:pt x="21" y="0"/>
                  </a:lnTo>
                  <a:lnTo>
                    <a:pt x="0" y="55"/>
                  </a:lnTo>
                  <a:lnTo>
                    <a:pt x="56" y="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H="1">
              <a:off x="622" y="474"/>
              <a:ext cx="1134" cy="10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6" name="Freeform 7"/>
            <p:cNvSpPr>
              <a:spLocks/>
            </p:cNvSpPr>
            <p:nvPr/>
          </p:nvSpPr>
          <p:spPr bwMode="auto">
            <a:xfrm>
              <a:off x="967" y="804"/>
              <a:ext cx="402" cy="387"/>
            </a:xfrm>
            <a:custGeom>
              <a:avLst/>
              <a:gdLst>
                <a:gd name="T0" fmla="*/ 122 w 402"/>
                <a:gd name="T1" fmla="*/ 387 h 387"/>
                <a:gd name="T2" fmla="*/ 402 w 402"/>
                <a:gd name="T3" fmla="*/ 136 h 387"/>
                <a:gd name="T4" fmla="*/ 280 w 402"/>
                <a:gd name="T5" fmla="*/ 0 h 387"/>
                <a:gd name="T6" fmla="*/ 0 w 402"/>
                <a:gd name="T7" fmla="*/ 251 h 387"/>
                <a:gd name="T8" fmla="*/ 122 w 402"/>
                <a:gd name="T9" fmla="*/ 387 h 3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387">
                  <a:moveTo>
                    <a:pt x="122" y="387"/>
                  </a:moveTo>
                  <a:lnTo>
                    <a:pt x="402" y="136"/>
                  </a:lnTo>
                  <a:lnTo>
                    <a:pt x="280" y="0"/>
                  </a:lnTo>
                  <a:lnTo>
                    <a:pt x="0" y="251"/>
                  </a:lnTo>
                  <a:lnTo>
                    <a:pt x="122" y="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7" name="Rectangle 8"/>
            <p:cNvSpPr>
              <a:spLocks noChangeArrowheads="1"/>
            </p:cNvSpPr>
            <p:nvPr/>
          </p:nvSpPr>
          <p:spPr bwMode="auto">
            <a:xfrm rot="-2520000">
              <a:off x="996" y="930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Admit</a:t>
              </a:r>
              <a:endParaRPr kumimoji="1" lang="en-US" altLang="zh-CN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3308" y="1525"/>
              <a:ext cx="739" cy="423"/>
            </a:xfrm>
            <a:custGeom>
              <a:avLst/>
              <a:gdLst>
                <a:gd name="T0" fmla="*/ 0 w 739"/>
                <a:gd name="T1" fmla="*/ 212 h 423"/>
                <a:gd name="T2" fmla="*/ 2 w 739"/>
                <a:gd name="T3" fmla="*/ 186 h 423"/>
                <a:gd name="T4" fmla="*/ 10 w 739"/>
                <a:gd name="T5" fmla="*/ 161 h 423"/>
                <a:gd name="T6" fmla="*/ 24 w 739"/>
                <a:gd name="T7" fmla="*/ 137 h 423"/>
                <a:gd name="T8" fmla="*/ 42 w 739"/>
                <a:gd name="T9" fmla="*/ 113 h 423"/>
                <a:gd name="T10" fmla="*/ 65 w 739"/>
                <a:gd name="T11" fmla="*/ 92 h 423"/>
                <a:gd name="T12" fmla="*/ 93 w 739"/>
                <a:gd name="T13" fmla="*/ 71 h 423"/>
                <a:gd name="T14" fmla="*/ 124 w 739"/>
                <a:gd name="T15" fmla="*/ 53 h 423"/>
                <a:gd name="T16" fmla="*/ 159 w 739"/>
                <a:gd name="T17" fmla="*/ 37 h 423"/>
                <a:gd name="T18" fmla="*/ 197 w 739"/>
                <a:gd name="T19" fmla="*/ 24 h 423"/>
                <a:gd name="T20" fmla="*/ 238 w 739"/>
                <a:gd name="T21" fmla="*/ 13 h 423"/>
                <a:gd name="T22" fmla="*/ 280 w 739"/>
                <a:gd name="T23" fmla="*/ 6 h 423"/>
                <a:gd name="T24" fmla="*/ 324 w 739"/>
                <a:gd name="T25" fmla="*/ 2 h 423"/>
                <a:gd name="T26" fmla="*/ 369 w 739"/>
                <a:gd name="T27" fmla="*/ 0 h 423"/>
                <a:gd name="T28" fmla="*/ 414 w 739"/>
                <a:gd name="T29" fmla="*/ 2 h 423"/>
                <a:gd name="T30" fmla="*/ 457 w 739"/>
                <a:gd name="T31" fmla="*/ 6 h 423"/>
                <a:gd name="T32" fmla="*/ 500 w 739"/>
                <a:gd name="T33" fmla="*/ 13 h 423"/>
                <a:gd name="T34" fmla="*/ 540 w 739"/>
                <a:gd name="T35" fmla="*/ 24 h 423"/>
                <a:gd name="T36" fmla="*/ 578 w 739"/>
                <a:gd name="T37" fmla="*/ 37 h 423"/>
                <a:gd name="T38" fmla="*/ 613 w 739"/>
                <a:gd name="T39" fmla="*/ 53 h 423"/>
                <a:gd name="T40" fmla="*/ 646 w 739"/>
                <a:gd name="T41" fmla="*/ 71 h 423"/>
                <a:gd name="T42" fmla="*/ 673 w 739"/>
                <a:gd name="T43" fmla="*/ 92 h 423"/>
                <a:gd name="T44" fmla="*/ 695 w 739"/>
                <a:gd name="T45" fmla="*/ 113 h 423"/>
                <a:gd name="T46" fmla="*/ 713 w 739"/>
                <a:gd name="T47" fmla="*/ 137 h 423"/>
                <a:gd name="T48" fmla="*/ 727 w 739"/>
                <a:gd name="T49" fmla="*/ 161 h 423"/>
                <a:gd name="T50" fmla="*/ 736 w 739"/>
                <a:gd name="T51" fmla="*/ 186 h 423"/>
                <a:gd name="T52" fmla="*/ 739 w 739"/>
                <a:gd name="T53" fmla="*/ 212 h 423"/>
                <a:gd name="T54" fmla="*/ 736 w 739"/>
                <a:gd name="T55" fmla="*/ 237 h 423"/>
                <a:gd name="T56" fmla="*/ 727 w 739"/>
                <a:gd name="T57" fmla="*/ 263 h 423"/>
                <a:gd name="T58" fmla="*/ 713 w 739"/>
                <a:gd name="T59" fmla="*/ 286 h 423"/>
                <a:gd name="T60" fmla="*/ 695 w 739"/>
                <a:gd name="T61" fmla="*/ 309 h 423"/>
                <a:gd name="T62" fmla="*/ 673 w 739"/>
                <a:gd name="T63" fmla="*/ 332 h 423"/>
                <a:gd name="T64" fmla="*/ 646 w 739"/>
                <a:gd name="T65" fmla="*/ 351 h 423"/>
                <a:gd name="T66" fmla="*/ 613 w 739"/>
                <a:gd name="T67" fmla="*/ 370 h 423"/>
                <a:gd name="T68" fmla="*/ 578 w 739"/>
                <a:gd name="T69" fmla="*/ 385 h 423"/>
                <a:gd name="T70" fmla="*/ 540 w 739"/>
                <a:gd name="T71" fmla="*/ 399 h 423"/>
                <a:gd name="T72" fmla="*/ 500 w 739"/>
                <a:gd name="T73" fmla="*/ 409 h 423"/>
                <a:gd name="T74" fmla="*/ 457 w 739"/>
                <a:gd name="T75" fmla="*/ 416 h 423"/>
                <a:gd name="T76" fmla="*/ 414 w 739"/>
                <a:gd name="T77" fmla="*/ 422 h 423"/>
                <a:gd name="T78" fmla="*/ 369 w 739"/>
                <a:gd name="T79" fmla="*/ 423 h 423"/>
                <a:gd name="T80" fmla="*/ 324 w 739"/>
                <a:gd name="T81" fmla="*/ 422 h 423"/>
                <a:gd name="T82" fmla="*/ 280 w 739"/>
                <a:gd name="T83" fmla="*/ 416 h 423"/>
                <a:gd name="T84" fmla="*/ 238 w 739"/>
                <a:gd name="T85" fmla="*/ 409 h 423"/>
                <a:gd name="T86" fmla="*/ 197 w 739"/>
                <a:gd name="T87" fmla="*/ 399 h 423"/>
                <a:gd name="T88" fmla="*/ 159 w 739"/>
                <a:gd name="T89" fmla="*/ 385 h 423"/>
                <a:gd name="T90" fmla="*/ 124 w 739"/>
                <a:gd name="T91" fmla="*/ 370 h 423"/>
                <a:gd name="T92" fmla="*/ 93 w 739"/>
                <a:gd name="T93" fmla="*/ 351 h 423"/>
                <a:gd name="T94" fmla="*/ 65 w 739"/>
                <a:gd name="T95" fmla="*/ 332 h 423"/>
                <a:gd name="T96" fmla="*/ 42 w 739"/>
                <a:gd name="T97" fmla="*/ 309 h 423"/>
                <a:gd name="T98" fmla="*/ 24 w 739"/>
                <a:gd name="T99" fmla="*/ 286 h 423"/>
                <a:gd name="T100" fmla="*/ 10 w 739"/>
                <a:gd name="T101" fmla="*/ 263 h 423"/>
                <a:gd name="T102" fmla="*/ 2 w 739"/>
                <a:gd name="T103" fmla="*/ 237 h 423"/>
                <a:gd name="T104" fmla="*/ 0 w 739"/>
                <a:gd name="T105" fmla="*/ 212 h 42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39" h="423">
                  <a:moveTo>
                    <a:pt x="0" y="212"/>
                  </a:moveTo>
                  <a:lnTo>
                    <a:pt x="2" y="186"/>
                  </a:lnTo>
                  <a:lnTo>
                    <a:pt x="10" y="161"/>
                  </a:lnTo>
                  <a:lnTo>
                    <a:pt x="24" y="137"/>
                  </a:lnTo>
                  <a:lnTo>
                    <a:pt x="42" y="113"/>
                  </a:lnTo>
                  <a:lnTo>
                    <a:pt x="65" y="92"/>
                  </a:lnTo>
                  <a:lnTo>
                    <a:pt x="93" y="71"/>
                  </a:lnTo>
                  <a:lnTo>
                    <a:pt x="124" y="53"/>
                  </a:lnTo>
                  <a:lnTo>
                    <a:pt x="159" y="37"/>
                  </a:lnTo>
                  <a:lnTo>
                    <a:pt x="197" y="24"/>
                  </a:lnTo>
                  <a:lnTo>
                    <a:pt x="238" y="13"/>
                  </a:lnTo>
                  <a:lnTo>
                    <a:pt x="280" y="6"/>
                  </a:lnTo>
                  <a:lnTo>
                    <a:pt x="324" y="2"/>
                  </a:lnTo>
                  <a:lnTo>
                    <a:pt x="369" y="0"/>
                  </a:lnTo>
                  <a:lnTo>
                    <a:pt x="414" y="2"/>
                  </a:lnTo>
                  <a:lnTo>
                    <a:pt x="457" y="6"/>
                  </a:lnTo>
                  <a:lnTo>
                    <a:pt x="500" y="13"/>
                  </a:lnTo>
                  <a:lnTo>
                    <a:pt x="540" y="24"/>
                  </a:lnTo>
                  <a:lnTo>
                    <a:pt x="578" y="37"/>
                  </a:lnTo>
                  <a:lnTo>
                    <a:pt x="613" y="53"/>
                  </a:lnTo>
                  <a:lnTo>
                    <a:pt x="646" y="71"/>
                  </a:lnTo>
                  <a:lnTo>
                    <a:pt x="673" y="92"/>
                  </a:lnTo>
                  <a:lnTo>
                    <a:pt x="695" y="113"/>
                  </a:lnTo>
                  <a:lnTo>
                    <a:pt x="713" y="137"/>
                  </a:lnTo>
                  <a:lnTo>
                    <a:pt x="727" y="161"/>
                  </a:lnTo>
                  <a:lnTo>
                    <a:pt x="736" y="186"/>
                  </a:lnTo>
                  <a:lnTo>
                    <a:pt x="739" y="212"/>
                  </a:lnTo>
                  <a:lnTo>
                    <a:pt x="736" y="237"/>
                  </a:lnTo>
                  <a:lnTo>
                    <a:pt x="727" y="263"/>
                  </a:lnTo>
                  <a:lnTo>
                    <a:pt x="713" y="286"/>
                  </a:lnTo>
                  <a:lnTo>
                    <a:pt x="695" y="309"/>
                  </a:lnTo>
                  <a:lnTo>
                    <a:pt x="673" y="332"/>
                  </a:lnTo>
                  <a:lnTo>
                    <a:pt x="646" y="351"/>
                  </a:lnTo>
                  <a:lnTo>
                    <a:pt x="613" y="370"/>
                  </a:lnTo>
                  <a:lnTo>
                    <a:pt x="578" y="385"/>
                  </a:lnTo>
                  <a:lnTo>
                    <a:pt x="540" y="399"/>
                  </a:lnTo>
                  <a:lnTo>
                    <a:pt x="500" y="409"/>
                  </a:lnTo>
                  <a:lnTo>
                    <a:pt x="457" y="416"/>
                  </a:lnTo>
                  <a:lnTo>
                    <a:pt x="414" y="422"/>
                  </a:lnTo>
                  <a:lnTo>
                    <a:pt x="369" y="423"/>
                  </a:lnTo>
                  <a:lnTo>
                    <a:pt x="324" y="422"/>
                  </a:lnTo>
                  <a:lnTo>
                    <a:pt x="280" y="416"/>
                  </a:lnTo>
                  <a:lnTo>
                    <a:pt x="238" y="409"/>
                  </a:lnTo>
                  <a:lnTo>
                    <a:pt x="197" y="399"/>
                  </a:lnTo>
                  <a:lnTo>
                    <a:pt x="159" y="385"/>
                  </a:lnTo>
                  <a:lnTo>
                    <a:pt x="124" y="370"/>
                  </a:lnTo>
                  <a:lnTo>
                    <a:pt x="93" y="351"/>
                  </a:lnTo>
                  <a:lnTo>
                    <a:pt x="65" y="332"/>
                  </a:lnTo>
                  <a:lnTo>
                    <a:pt x="42" y="309"/>
                  </a:lnTo>
                  <a:lnTo>
                    <a:pt x="24" y="286"/>
                  </a:lnTo>
                  <a:lnTo>
                    <a:pt x="10" y="263"/>
                  </a:lnTo>
                  <a:lnTo>
                    <a:pt x="2" y="237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9" name="Rectangle 10"/>
            <p:cNvSpPr>
              <a:spLocks noChangeArrowheads="1"/>
            </p:cNvSpPr>
            <p:nvPr/>
          </p:nvSpPr>
          <p:spPr bwMode="auto">
            <a:xfrm>
              <a:off x="3431" y="1658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运行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40" name="Freeform 11"/>
            <p:cNvSpPr>
              <a:spLocks/>
            </p:cNvSpPr>
            <p:nvPr/>
          </p:nvSpPr>
          <p:spPr bwMode="auto">
            <a:xfrm>
              <a:off x="213" y="1525"/>
              <a:ext cx="738" cy="423"/>
            </a:xfrm>
            <a:custGeom>
              <a:avLst/>
              <a:gdLst>
                <a:gd name="T0" fmla="*/ 0 w 738"/>
                <a:gd name="T1" fmla="*/ 212 h 423"/>
                <a:gd name="T2" fmla="*/ 3 w 738"/>
                <a:gd name="T3" fmla="*/ 186 h 423"/>
                <a:gd name="T4" fmla="*/ 11 w 738"/>
                <a:gd name="T5" fmla="*/ 161 h 423"/>
                <a:gd name="T6" fmla="*/ 24 w 738"/>
                <a:gd name="T7" fmla="*/ 137 h 423"/>
                <a:gd name="T8" fmla="*/ 42 w 738"/>
                <a:gd name="T9" fmla="*/ 113 h 423"/>
                <a:gd name="T10" fmla="*/ 66 w 738"/>
                <a:gd name="T11" fmla="*/ 92 h 423"/>
                <a:gd name="T12" fmla="*/ 93 w 738"/>
                <a:gd name="T13" fmla="*/ 71 h 423"/>
                <a:gd name="T14" fmla="*/ 125 w 738"/>
                <a:gd name="T15" fmla="*/ 53 h 423"/>
                <a:gd name="T16" fmla="*/ 160 w 738"/>
                <a:gd name="T17" fmla="*/ 37 h 423"/>
                <a:gd name="T18" fmla="*/ 198 w 738"/>
                <a:gd name="T19" fmla="*/ 24 h 423"/>
                <a:gd name="T20" fmla="*/ 239 w 738"/>
                <a:gd name="T21" fmla="*/ 13 h 423"/>
                <a:gd name="T22" fmla="*/ 281 w 738"/>
                <a:gd name="T23" fmla="*/ 6 h 423"/>
                <a:gd name="T24" fmla="*/ 325 w 738"/>
                <a:gd name="T25" fmla="*/ 2 h 423"/>
                <a:gd name="T26" fmla="*/ 370 w 738"/>
                <a:gd name="T27" fmla="*/ 0 h 423"/>
                <a:gd name="T28" fmla="*/ 415 w 738"/>
                <a:gd name="T29" fmla="*/ 2 h 423"/>
                <a:gd name="T30" fmla="*/ 459 w 738"/>
                <a:gd name="T31" fmla="*/ 6 h 423"/>
                <a:gd name="T32" fmla="*/ 501 w 738"/>
                <a:gd name="T33" fmla="*/ 13 h 423"/>
                <a:gd name="T34" fmla="*/ 542 w 738"/>
                <a:gd name="T35" fmla="*/ 24 h 423"/>
                <a:gd name="T36" fmla="*/ 579 w 738"/>
                <a:gd name="T37" fmla="*/ 37 h 423"/>
                <a:gd name="T38" fmla="*/ 615 w 738"/>
                <a:gd name="T39" fmla="*/ 53 h 423"/>
                <a:gd name="T40" fmla="*/ 646 w 738"/>
                <a:gd name="T41" fmla="*/ 71 h 423"/>
                <a:gd name="T42" fmla="*/ 674 w 738"/>
                <a:gd name="T43" fmla="*/ 92 h 423"/>
                <a:gd name="T44" fmla="*/ 696 w 738"/>
                <a:gd name="T45" fmla="*/ 113 h 423"/>
                <a:gd name="T46" fmla="*/ 714 w 738"/>
                <a:gd name="T47" fmla="*/ 137 h 423"/>
                <a:gd name="T48" fmla="*/ 729 w 738"/>
                <a:gd name="T49" fmla="*/ 161 h 423"/>
                <a:gd name="T50" fmla="*/ 736 w 738"/>
                <a:gd name="T51" fmla="*/ 186 h 423"/>
                <a:gd name="T52" fmla="*/ 738 w 738"/>
                <a:gd name="T53" fmla="*/ 212 h 423"/>
                <a:gd name="T54" fmla="*/ 736 w 738"/>
                <a:gd name="T55" fmla="*/ 237 h 423"/>
                <a:gd name="T56" fmla="*/ 729 w 738"/>
                <a:gd name="T57" fmla="*/ 263 h 423"/>
                <a:gd name="T58" fmla="*/ 714 w 738"/>
                <a:gd name="T59" fmla="*/ 286 h 423"/>
                <a:gd name="T60" fmla="*/ 696 w 738"/>
                <a:gd name="T61" fmla="*/ 309 h 423"/>
                <a:gd name="T62" fmla="*/ 674 w 738"/>
                <a:gd name="T63" fmla="*/ 332 h 423"/>
                <a:gd name="T64" fmla="*/ 646 w 738"/>
                <a:gd name="T65" fmla="*/ 351 h 423"/>
                <a:gd name="T66" fmla="*/ 615 w 738"/>
                <a:gd name="T67" fmla="*/ 370 h 423"/>
                <a:gd name="T68" fmla="*/ 579 w 738"/>
                <a:gd name="T69" fmla="*/ 385 h 423"/>
                <a:gd name="T70" fmla="*/ 542 w 738"/>
                <a:gd name="T71" fmla="*/ 399 h 423"/>
                <a:gd name="T72" fmla="*/ 501 w 738"/>
                <a:gd name="T73" fmla="*/ 409 h 423"/>
                <a:gd name="T74" fmla="*/ 459 w 738"/>
                <a:gd name="T75" fmla="*/ 416 h 423"/>
                <a:gd name="T76" fmla="*/ 415 w 738"/>
                <a:gd name="T77" fmla="*/ 422 h 423"/>
                <a:gd name="T78" fmla="*/ 370 w 738"/>
                <a:gd name="T79" fmla="*/ 423 h 423"/>
                <a:gd name="T80" fmla="*/ 325 w 738"/>
                <a:gd name="T81" fmla="*/ 422 h 423"/>
                <a:gd name="T82" fmla="*/ 281 w 738"/>
                <a:gd name="T83" fmla="*/ 416 h 423"/>
                <a:gd name="T84" fmla="*/ 239 w 738"/>
                <a:gd name="T85" fmla="*/ 409 h 423"/>
                <a:gd name="T86" fmla="*/ 198 w 738"/>
                <a:gd name="T87" fmla="*/ 399 h 423"/>
                <a:gd name="T88" fmla="*/ 160 w 738"/>
                <a:gd name="T89" fmla="*/ 385 h 423"/>
                <a:gd name="T90" fmla="*/ 125 w 738"/>
                <a:gd name="T91" fmla="*/ 370 h 423"/>
                <a:gd name="T92" fmla="*/ 93 w 738"/>
                <a:gd name="T93" fmla="*/ 351 h 423"/>
                <a:gd name="T94" fmla="*/ 66 w 738"/>
                <a:gd name="T95" fmla="*/ 332 h 423"/>
                <a:gd name="T96" fmla="*/ 42 w 738"/>
                <a:gd name="T97" fmla="*/ 309 h 423"/>
                <a:gd name="T98" fmla="*/ 24 w 738"/>
                <a:gd name="T99" fmla="*/ 286 h 423"/>
                <a:gd name="T100" fmla="*/ 11 w 738"/>
                <a:gd name="T101" fmla="*/ 263 h 423"/>
                <a:gd name="T102" fmla="*/ 3 w 738"/>
                <a:gd name="T103" fmla="*/ 237 h 423"/>
                <a:gd name="T104" fmla="*/ 0 w 738"/>
                <a:gd name="T105" fmla="*/ 212 h 42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38" h="423">
                  <a:moveTo>
                    <a:pt x="0" y="212"/>
                  </a:moveTo>
                  <a:lnTo>
                    <a:pt x="3" y="186"/>
                  </a:lnTo>
                  <a:lnTo>
                    <a:pt x="11" y="161"/>
                  </a:lnTo>
                  <a:lnTo>
                    <a:pt x="24" y="137"/>
                  </a:lnTo>
                  <a:lnTo>
                    <a:pt x="42" y="113"/>
                  </a:lnTo>
                  <a:lnTo>
                    <a:pt x="66" y="92"/>
                  </a:lnTo>
                  <a:lnTo>
                    <a:pt x="93" y="71"/>
                  </a:lnTo>
                  <a:lnTo>
                    <a:pt x="125" y="53"/>
                  </a:lnTo>
                  <a:lnTo>
                    <a:pt x="160" y="37"/>
                  </a:lnTo>
                  <a:lnTo>
                    <a:pt x="198" y="24"/>
                  </a:lnTo>
                  <a:lnTo>
                    <a:pt x="239" y="13"/>
                  </a:lnTo>
                  <a:lnTo>
                    <a:pt x="281" y="6"/>
                  </a:lnTo>
                  <a:lnTo>
                    <a:pt x="325" y="2"/>
                  </a:lnTo>
                  <a:lnTo>
                    <a:pt x="370" y="0"/>
                  </a:lnTo>
                  <a:lnTo>
                    <a:pt x="415" y="2"/>
                  </a:lnTo>
                  <a:lnTo>
                    <a:pt x="459" y="6"/>
                  </a:lnTo>
                  <a:lnTo>
                    <a:pt x="501" y="13"/>
                  </a:lnTo>
                  <a:lnTo>
                    <a:pt x="542" y="24"/>
                  </a:lnTo>
                  <a:lnTo>
                    <a:pt x="579" y="37"/>
                  </a:lnTo>
                  <a:lnTo>
                    <a:pt x="615" y="53"/>
                  </a:lnTo>
                  <a:lnTo>
                    <a:pt x="646" y="71"/>
                  </a:lnTo>
                  <a:lnTo>
                    <a:pt x="674" y="92"/>
                  </a:lnTo>
                  <a:lnTo>
                    <a:pt x="696" y="113"/>
                  </a:lnTo>
                  <a:lnTo>
                    <a:pt x="714" y="137"/>
                  </a:lnTo>
                  <a:lnTo>
                    <a:pt x="729" y="161"/>
                  </a:lnTo>
                  <a:lnTo>
                    <a:pt x="736" y="186"/>
                  </a:lnTo>
                  <a:lnTo>
                    <a:pt x="738" y="212"/>
                  </a:lnTo>
                  <a:lnTo>
                    <a:pt x="736" y="237"/>
                  </a:lnTo>
                  <a:lnTo>
                    <a:pt x="729" y="263"/>
                  </a:lnTo>
                  <a:lnTo>
                    <a:pt x="714" y="286"/>
                  </a:lnTo>
                  <a:lnTo>
                    <a:pt x="696" y="309"/>
                  </a:lnTo>
                  <a:lnTo>
                    <a:pt x="674" y="332"/>
                  </a:lnTo>
                  <a:lnTo>
                    <a:pt x="646" y="351"/>
                  </a:lnTo>
                  <a:lnTo>
                    <a:pt x="615" y="370"/>
                  </a:lnTo>
                  <a:lnTo>
                    <a:pt x="579" y="385"/>
                  </a:lnTo>
                  <a:lnTo>
                    <a:pt x="542" y="399"/>
                  </a:lnTo>
                  <a:lnTo>
                    <a:pt x="501" y="409"/>
                  </a:lnTo>
                  <a:lnTo>
                    <a:pt x="459" y="416"/>
                  </a:lnTo>
                  <a:lnTo>
                    <a:pt x="415" y="422"/>
                  </a:lnTo>
                  <a:lnTo>
                    <a:pt x="370" y="423"/>
                  </a:lnTo>
                  <a:lnTo>
                    <a:pt x="325" y="422"/>
                  </a:lnTo>
                  <a:lnTo>
                    <a:pt x="281" y="416"/>
                  </a:lnTo>
                  <a:lnTo>
                    <a:pt x="239" y="409"/>
                  </a:lnTo>
                  <a:lnTo>
                    <a:pt x="198" y="399"/>
                  </a:lnTo>
                  <a:lnTo>
                    <a:pt x="160" y="385"/>
                  </a:lnTo>
                  <a:lnTo>
                    <a:pt x="125" y="370"/>
                  </a:lnTo>
                  <a:lnTo>
                    <a:pt x="93" y="351"/>
                  </a:lnTo>
                  <a:lnTo>
                    <a:pt x="66" y="332"/>
                  </a:lnTo>
                  <a:lnTo>
                    <a:pt x="42" y="309"/>
                  </a:lnTo>
                  <a:lnTo>
                    <a:pt x="24" y="286"/>
                  </a:lnTo>
                  <a:lnTo>
                    <a:pt x="11" y="263"/>
                  </a:lnTo>
                  <a:lnTo>
                    <a:pt x="3" y="237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Rectangle 12"/>
            <p:cNvSpPr>
              <a:spLocks noChangeArrowheads="1"/>
            </p:cNvSpPr>
            <p:nvPr/>
          </p:nvSpPr>
          <p:spPr bwMode="auto">
            <a:xfrm>
              <a:off x="407" y="1573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就绪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42" name="Rectangle 13"/>
            <p:cNvSpPr>
              <a:spLocks noChangeArrowheads="1"/>
            </p:cNvSpPr>
            <p:nvPr/>
          </p:nvSpPr>
          <p:spPr bwMode="auto">
            <a:xfrm>
              <a:off x="337" y="1743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挂起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43" name="Freeform 14"/>
            <p:cNvSpPr>
              <a:spLocks/>
            </p:cNvSpPr>
            <p:nvPr/>
          </p:nvSpPr>
          <p:spPr bwMode="auto">
            <a:xfrm>
              <a:off x="4855" y="1525"/>
              <a:ext cx="738" cy="423"/>
            </a:xfrm>
            <a:custGeom>
              <a:avLst/>
              <a:gdLst>
                <a:gd name="T0" fmla="*/ 0 w 738"/>
                <a:gd name="T1" fmla="*/ 212 h 423"/>
                <a:gd name="T2" fmla="*/ 3 w 738"/>
                <a:gd name="T3" fmla="*/ 186 h 423"/>
                <a:gd name="T4" fmla="*/ 10 w 738"/>
                <a:gd name="T5" fmla="*/ 161 h 423"/>
                <a:gd name="T6" fmla="*/ 24 w 738"/>
                <a:gd name="T7" fmla="*/ 137 h 423"/>
                <a:gd name="T8" fmla="*/ 42 w 738"/>
                <a:gd name="T9" fmla="*/ 113 h 423"/>
                <a:gd name="T10" fmla="*/ 65 w 738"/>
                <a:gd name="T11" fmla="*/ 92 h 423"/>
                <a:gd name="T12" fmla="*/ 93 w 738"/>
                <a:gd name="T13" fmla="*/ 71 h 423"/>
                <a:gd name="T14" fmla="*/ 124 w 738"/>
                <a:gd name="T15" fmla="*/ 53 h 423"/>
                <a:gd name="T16" fmla="*/ 159 w 738"/>
                <a:gd name="T17" fmla="*/ 37 h 423"/>
                <a:gd name="T18" fmla="*/ 197 w 738"/>
                <a:gd name="T19" fmla="*/ 24 h 423"/>
                <a:gd name="T20" fmla="*/ 238 w 738"/>
                <a:gd name="T21" fmla="*/ 13 h 423"/>
                <a:gd name="T22" fmla="*/ 280 w 738"/>
                <a:gd name="T23" fmla="*/ 6 h 423"/>
                <a:gd name="T24" fmla="*/ 324 w 738"/>
                <a:gd name="T25" fmla="*/ 2 h 423"/>
                <a:gd name="T26" fmla="*/ 369 w 738"/>
                <a:gd name="T27" fmla="*/ 0 h 423"/>
                <a:gd name="T28" fmla="*/ 414 w 738"/>
                <a:gd name="T29" fmla="*/ 2 h 423"/>
                <a:gd name="T30" fmla="*/ 457 w 738"/>
                <a:gd name="T31" fmla="*/ 6 h 423"/>
                <a:gd name="T32" fmla="*/ 499 w 738"/>
                <a:gd name="T33" fmla="*/ 13 h 423"/>
                <a:gd name="T34" fmla="*/ 540 w 738"/>
                <a:gd name="T35" fmla="*/ 24 h 423"/>
                <a:gd name="T36" fmla="*/ 578 w 738"/>
                <a:gd name="T37" fmla="*/ 37 h 423"/>
                <a:gd name="T38" fmla="*/ 613 w 738"/>
                <a:gd name="T39" fmla="*/ 53 h 423"/>
                <a:gd name="T40" fmla="*/ 646 w 738"/>
                <a:gd name="T41" fmla="*/ 71 h 423"/>
                <a:gd name="T42" fmla="*/ 672 w 738"/>
                <a:gd name="T43" fmla="*/ 92 h 423"/>
                <a:gd name="T44" fmla="*/ 696 w 738"/>
                <a:gd name="T45" fmla="*/ 113 h 423"/>
                <a:gd name="T46" fmla="*/ 715 w 738"/>
                <a:gd name="T47" fmla="*/ 137 h 423"/>
                <a:gd name="T48" fmla="*/ 727 w 738"/>
                <a:gd name="T49" fmla="*/ 161 h 423"/>
                <a:gd name="T50" fmla="*/ 736 w 738"/>
                <a:gd name="T51" fmla="*/ 186 h 423"/>
                <a:gd name="T52" fmla="*/ 738 w 738"/>
                <a:gd name="T53" fmla="*/ 212 h 423"/>
                <a:gd name="T54" fmla="*/ 736 w 738"/>
                <a:gd name="T55" fmla="*/ 237 h 423"/>
                <a:gd name="T56" fmla="*/ 727 w 738"/>
                <a:gd name="T57" fmla="*/ 263 h 423"/>
                <a:gd name="T58" fmla="*/ 715 w 738"/>
                <a:gd name="T59" fmla="*/ 286 h 423"/>
                <a:gd name="T60" fmla="*/ 696 w 738"/>
                <a:gd name="T61" fmla="*/ 309 h 423"/>
                <a:gd name="T62" fmla="*/ 672 w 738"/>
                <a:gd name="T63" fmla="*/ 332 h 423"/>
                <a:gd name="T64" fmla="*/ 646 w 738"/>
                <a:gd name="T65" fmla="*/ 351 h 423"/>
                <a:gd name="T66" fmla="*/ 613 w 738"/>
                <a:gd name="T67" fmla="*/ 370 h 423"/>
                <a:gd name="T68" fmla="*/ 578 w 738"/>
                <a:gd name="T69" fmla="*/ 385 h 423"/>
                <a:gd name="T70" fmla="*/ 540 w 738"/>
                <a:gd name="T71" fmla="*/ 399 h 423"/>
                <a:gd name="T72" fmla="*/ 499 w 738"/>
                <a:gd name="T73" fmla="*/ 409 h 423"/>
                <a:gd name="T74" fmla="*/ 457 w 738"/>
                <a:gd name="T75" fmla="*/ 416 h 423"/>
                <a:gd name="T76" fmla="*/ 414 w 738"/>
                <a:gd name="T77" fmla="*/ 422 h 423"/>
                <a:gd name="T78" fmla="*/ 369 w 738"/>
                <a:gd name="T79" fmla="*/ 423 h 423"/>
                <a:gd name="T80" fmla="*/ 324 w 738"/>
                <a:gd name="T81" fmla="*/ 422 h 423"/>
                <a:gd name="T82" fmla="*/ 280 w 738"/>
                <a:gd name="T83" fmla="*/ 416 h 423"/>
                <a:gd name="T84" fmla="*/ 238 w 738"/>
                <a:gd name="T85" fmla="*/ 409 h 423"/>
                <a:gd name="T86" fmla="*/ 197 w 738"/>
                <a:gd name="T87" fmla="*/ 399 h 423"/>
                <a:gd name="T88" fmla="*/ 159 w 738"/>
                <a:gd name="T89" fmla="*/ 385 h 423"/>
                <a:gd name="T90" fmla="*/ 124 w 738"/>
                <a:gd name="T91" fmla="*/ 370 h 423"/>
                <a:gd name="T92" fmla="*/ 93 w 738"/>
                <a:gd name="T93" fmla="*/ 351 h 423"/>
                <a:gd name="T94" fmla="*/ 65 w 738"/>
                <a:gd name="T95" fmla="*/ 332 h 423"/>
                <a:gd name="T96" fmla="*/ 42 w 738"/>
                <a:gd name="T97" fmla="*/ 309 h 423"/>
                <a:gd name="T98" fmla="*/ 24 w 738"/>
                <a:gd name="T99" fmla="*/ 286 h 423"/>
                <a:gd name="T100" fmla="*/ 10 w 738"/>
                <a:gd name="T101" fmla="*/ 263 h 423"/>
                <a:gd name="T102" fmla="*/ 3 w 738"/>
                <a:gd name="T103" fmla="*/ 237 h 423"/>
                <a:gd name="T104" fmla="*/ 0 w 738"/>
                <a:gd name="T105" fmla="*/ 212 h 42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38" h="423">
                  <a:moveTo>
                    <a:pt x="0" y="212"/>
                  </a:moveTo>
                  <a:lnTo>
                    <a:pt x="3" y="186"/>
                  </a:lnTo>
                  <a:lnTo>
                    <a:pt x="10" y="161"/>
                  </a:lnTo>
                  <a:lnTo>
                    <a:pt x="24" y="137"/>
                  </a:lnTo>
                  <a:lnTo>
                    <a:pt x="42" y="113"/>
                  </a:lnTo>
                  <a:lnTo>
                    <a:pt x="65" y="92"/>
                  </a:lnTo>
                  <a:lnTo>
                    <a:pt x="93" y="71"/>
                  </a:lnTo>
                  <a:lnTo>
                    <a:pt x="124" y="53"/>
                  </a:lnTo>
                  <a:lnTo>
                    <a:pt x="159" y="37"/>
                  </a:lnTo>
                  <a:lnTo>
                    <a:pt x="197" y="24"/>
                  </a:lnTo>
                  <a:lnTo>
                    <a:pt x="238" y="13"/>
                  </a:lnTo>
                  <a:lnTo>
                    <a:pt x="280" y="6"/>
                  </a:lnTo>
                  <a:lnTo>
                    <a:pt x="324" y="2"/>
                  </a:lnTo>
                  <a:lnTo>
                    <a:pt x="369" y="0"/>
                  </a:lnTo>
                  <a:lnTo>
                    <a:pt x="414" y="2"/>
                  </a:lnTo>
                  <a:lnTo>
                    <a:pt x="457" y="6"/>
                  </a:lnTo>
                  <a:lnTo>
                    <a:pt x="499" y="13"/>
                  </a:lnTo>
                  <a:lnTo>
                    <a:pt x="540" y="24"/>
                  </a:lnTo>
                  <a:lnTo>
                    <a:pt x="578" y="37"/>
                  </a:lnTo>
                  <a:lnTo>
                    <a:pt x="613" y="53"/>
                  </a:lnTo>
                  <a:lnTo>
                    <a:pt x="646" y="71"/>
                  </a:lnTo>
                  <a:lnTo>
                    <a:pt x="672" y="92"/>
                  </a:lnTo>
                  <a:lnTo>
                    <a:pt x="696" y="113"/>
                  </a:lnTo>
                  <a:lnTo>
                    <a:pt x="715" y="137"/>
                  </a:lnTo>
                  <a:lnTo>
                    <a:pt x="727" y="161"/>
                  </a:lnTo>
                  <a:lnTo>
                    <a:pt x="736" y="186"/>
                  </a:lnTo>
                  <a:lnTo>
                    <a:pt x="738" y="212"/>
                  </a:lnTo>
                  <a:lnTo>
                    <a:pt x="736" y="237"/>
                  </a:lnTo>
                  <a:lnTo>
                    <a:pt x="727" y="263"/>
                  </a:lnTo>
                  <a:lnTo>
                    <a:pt x="715" y="286"/>
                  </a:lnTo>
                  <a:lnTo>
                    <a:pt x="696" y="309"/>
                  </a:lnTo>
                  <a:lnTo>
                    <a:pt x="672" y="332"/>
                  </a:lnTo>
                  <a:lnTo>
                    <a:pt x="646" y="351"/>
                  </a:lnTo>
                  <a:lnTo>
                    <a:pt x="613" y="370"/>
                  </a:lnTo>
                  <a:lnTo>
                    <a:pt x="578" y="385"/>
                  </a:lnTo>
                  <a:lnTo>
                    <a:pt x="540" y="399"/>
                  </a:lnTo>
                  <a:lnTo>
                    <a:pt x="499" y="409"/>
                  </a:lnTo>
                  <a:lnTo>
                    <a:pt x="457" y="416"/>
                  </a:lnTo>
                  <a:lnTo>
                    <a:pt x="414" y="422"/>
                  </a:lnTo>
                  <a:lnTo>
                    <a:pt x="369" y="423"/>
                  </a:lnTo>
                  <a:lnTo>
                    <a:pt x="324" y="422"/>
                  </a:lnTo>
                  <a:lnTo>
                    <a:pt x="280" y="416"/>
                  </a:lnTo>
                  <a:lnTo>
                    <a:pt x="238" y="409"/>
                  </a:lnTo>
                  <a:lnTo>
                    <a:pt x="197" y="399"/>
                  </a:lnTo>
                  <a:lnTo>
                    <a:pt x="159" y="385"/>
                  </a:lnTo>
                  <a:lnTo>
                    <a:pt x="124" y="370"/>
                  </a:lnTo>
                  <a:lnTo>
                    <a:pt x="93" y="351"/>
                  </a:lnTo>
                  <a:lnTo>
                    <a:pt x="65" y="332"/>
                  </a:lnTo>
                  <a:lnTo>
                    <a:pt x="42" y="309"/>
                  </a:lnTo>
                  <a:lnTo>
                    <a:pt x="24" y="286"/>
                  </a:lnTo>
                  <a:lnTo>
                    <a:pt x="10" y="263"/>
                  </a:lnTo>
                  <a:lnTo>
                    <a:pt x="3" y="237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Rectangle 15"/>
            <p:cNvSpPr>
              <a:spLocks noChangeArrowheads="1"/>
            </p:cNvSpPr>
            <p:nvPr/>
          </p:nvSpPr>
          <p:spPr bwMode="auto">
            <a:xfrm>
              <a:off x="5083" y="1658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退出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45" name="Freeform 16"/>
            <p:cNvSpPr>
              <a:spLocks/>
            </p:cNvSpPr>
            <p:nvPr/>
          </p:nvSpPr>
          <p:spPr bwMode="auto">
            <a:xfrm>
              <a:off x="1760" y="1525"/>
              <a:ext cx="738" cy="423"/>
            </a:xfrm>
            <a:custGeom>
              <a:avLst/>
              <a:gdLst>
                <a:gd name="T0" fmla="*/ 0 w 738"/>
                <a:gd name="T1" fmla="*/ 212 h 423"/>
                <a:gd name="T2" fmla="*/ 3 w 738"/>
                <a:gd name="T3" fmla="*/ 186 h 423"/>
                <a:gd name="T4" fmla="*/ 11 w 738"/>
                <a:gd name="T5" fmla="*/ 161 h 423"/>
                <a:gd name="T6" fmla="*/ 25 w 738"/>
                <a:gd name="T7" fmla="*/ 137 h 423"/>
                <a:gd name="T8" fmla="*/ 44 w 738"/>
                <a:gd name="T9" fmla="*/ 113 h 423"/>
                <a:gd name="T10" fmla="*/ 66 w 738"/>
                <a:gd name="T11" fmla="*/ 92 h 423"/>
                <a:gd name="T12" fmla="*/ 93 w 738"/>
                <a:gd name="T13" fmla="*/ 71 h 423"/>
                <a:gd name="T14" fmla="*/ 125 w 738"/>
                <a:gd name="T15" fmla="*/ 53 h 423"/>
                <a:gd name="T16" fmla="*/ 160 w 738"/>
                <a:gd name="T17" fmla="*/ 37 h 423"/>
                <a:gd name="T18" fmla="*/ 198 w 738"/>
                <a:gd name="T19" fmla="*/ 24 h 423"/>
                <a:gd name="T20" fmla="*/ 239 w 738"/>
                <a:gd name="T21" fmla="*/ 13 h 423"/>
                <a:gd name="T22" fmla="*/ 281 w 738"/>
                <a:gd name="T23" fmla="*/ 6 h 423"/>
                <a:gd name="T24" fmla="*/ 325 w 738"/>
                <a:gd name="T25" fmla="*/ 2 h 423"/>
                <a:gd name="T26" fmla="*/ 370 w 738"/>
                <a:gd name="T27" fmla="*/ 0 h 423"/>
                <a:gd name="T28" fmla="*/ 415 w 738"/>
                <a:gd name="T29" fmla="*/ 2 h 423"/>
                <a:gd name="T30" fmla="*/ 458 w 738"/>
                <a:gd name="T31" fmla="*/ 6 h 423"/>
                <a:gd name="T32" fmla="*/ 501 w 738"/>
                <a:gd name="T33" fmla="*/ 13 h 423"/>
                <a:gd name="T34" fmla="*/ 541 w 738"/>
                <a:gd name="T35" fmla="*/ 24 h 423"/>
                <a:gd name="T36" fmla="*/ 579 w 738"/>
                <a:gd name="T37" fmla="*/ 37 h 423"/>
                <a:gd name="T38" fmla="*/ 615 w 738"/>
                <a:gd name="T39" fmla="*/ 53 h 423"/>
                <a:gd name="T40" fmla="*/ 645 w 738"/>
                <a:gd name="T41" fmla="*/ 71 h 423"/>
                <a:gd name="T42" fmla="*/ 674 w 738"/>
                <a:gd name="T43" fmla="*/ 92 h 423"/>
                <a:gd name="T44" fmla="*/ 696 w 738"/>
                <a:gd name="T45" fmla="*/ 113 h 423"/>
                <a:gd name="T46" fmla="*/ 714 w 738"/>
                <a:gd name="T47" fmla="*/ 137 h 423"/>
                <a:gd name="T48" fmla="*/ 728 w 738"/>
                <a:gd name="T49" fmla="*/ 161 h 423"/>
                <a:gd name="T50" fmla="*/ 737 w 738"/>
                <a:gd name="T51" fmla="*/ 186 h 423"/>
                <a:gd name="T52" fmla="*/ 738 w 738"/>
                <a:gd name="T53" fmla="*/ 212 h 423"/>
                <a:gd name="T54" fmla="*/ 737 w 738"/>
                <a:gd name="T55" fmla="*/ 237 h 423"/>
                <a:gd name="T56" fmla="*/ 728 w 738"/>
                <a:gd name="T57" fmla="*/ 263 h 423"/>
                <a:gd name="T58" fmla="*/ 714 w 738"/>
                <a:gd name="T59" fmla="*/ 286 h 423"/>
                <a:gd name="T60" fmla="*/ 696 w 738"/>
                <a:gd name="T61" fmla="*/ 309 h 423"/>
                <a:gd name="T62" fmla="*/ 674 w 738"/>
                <a:gd name="T63" fmla="*/ 332 h 423"/>
                <a:gd name="T64" fmla="*/ 645 w 738"/>
                <a:gd name="T65" fmla="*/ 351 h 423"/>
                <a:gd name="T66" fmla="*/ 615 w 738"/>
                <a:gd name="T67" fmla="*/ 370 h 423"/>
                <a:gd name="T68" fmla="*/ 579 w 738"/>
                <a:gd name="T69" fmla="*/ 385 h 423"/>
                <a:gd name="T70" fmla="*/ 541 w 738"/>
                <a:gd name="T71" fmla="*/ 399 h 423"/>
                <a:gd name="T72" fmla="*/ 501 w 738"/>
                <a:gd name="T73" fmla="*/ 409 h 423"/>
                <a:gd name="T74" fmla="*/ 458 w 738"/>
                <a:gd name="T75" fmla="*/ 416 h 423"/>
                <a:gd name="T76" fmla="*/ 415 w 738"/>
                <a:gd name="T77" fmla="*/ 422 h 423"/>
                <a:gd name="T78" fmla="*/ 370 w 738"/>
                <a:gd name="T79" fmla="*/ 423 h 423"/>
                <a:gd name="T80" fmla="*/ 325 w 738"/>
                <a:gd name="T81" fmla="*/ 422 h 423"/>
                <a:gd name="T82" fmla="*/ 281 w 738"/>
                <a:gd name="T83" fmla="*/ 416 h 423"/>
                <a:gd name="T84" fmla="*/ 239 w 738"/>
                <a:gd name="T85" fmla="*/ 409 h 423"/>
                <a:gd name="T86" fmla="*/ 198 w 738"/>
                <a:gd name="T87" fmla="*/ 399 h 423"/>
                <a:gd name="T88" fmla="*/ 160 w 738"/>
                <a:gd name="T89" fmla="*/ 385 h 423"/>
                <a:gd name="T90" fmla="*/ 125 w 738"/>
                <a:gd name="T91" fmla="*/ 370 h 423"/>
                <a:gd name="T92" fmla="*/ 93 w 738"/>
                <a:gd name="T93" fmla="*/ 351 h 423"/>
                <a:gd name="T94" fmla="*/ 66 w 738"/>
                <a:gd name="T95" fmla="*/ 332 h 423"/>
                <a:gd name="T96" fmla="*/ 44 w 738"/>
                <a:gd name="T97" fmla="*/ 309 h 423"/>
                <a:gd name="T98" fmla="*/ 25 w 738"/>
                <a:gd name="T99" fmla="*/ 286 h 423"/>
                <a:gd name="T100" fmla="*/ 11 w 738"/>
                <a:gd name="T101" fmla="*/ 263 h 423"/>
                <a:gd name="T102" fmla="*/ 3 w 738"/>
                <a:gd name="T103" fmla="*/ 237 h 423"/>
                <a:gd name="T104" fmla="*/ 0 w 738"/>
                <a:gd name="T105" fmla="*/ 212 h 42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38" h="423">
                  <a:moveTo>
                    <a:pt x="0" y="212"/>
                  </a:moveTo>
                  <a:lnTo>
                    <a:pt x="3" y="186"/>
                  </a:lnTo>
                  <a:lnTo>
                    <a:pt x="11" y="161"/>
                  </a:lnTo>
                  <a:lnTo>
                    <a:pt x="25" y="137"/>
                  </a:lnTo>
                  <a:lnTo>
                    <a:pt x="44" y="113"/>
                  </a:lnTo>
                  <a:lnTo>
                    <a:pt x="66" y="92"/>
                  </a:lnTo>
                  <a:lnTo>
                    <a:pt x="93" y="71"/>
                  </a:lnTo>
                  <a:lnTo>
                    <a:pt x="125" y="53"/>
                  </a:lnTo>
                  <a:lnTo>
                    <a:pt x="160" y="37"/>
                  </a:lnTo>
                  <a:lnTo>
                    <a:pt x="198" y="24"/>
                  </a:lnTo>
                  <a:lnTo>
                    <a:pt x="239" y="13"/>
                  </a:lnTo>
                  <a:lnTo>
                    <a:pt x="281" y="6"/>
                  </a:lnTo>
                  <a:lnTo>
                    <a:pt x="325" y="2"/>
                  </a:lnTo>
                  <a:lnTo>
                    <a:pt x="370" y="0"/>
                  </a:lnTo>
                  <a:lnTo>
                    <a:pt x="415" y="2"/>
                  </a:lnTo>
                  <a:lnTo>
                    <a:pt x="458" y="6"/>
                  </a:lnTo>
                  <a:lnTo>
                    <a:pt x="501" y="13"/>
                  </a:lnTo>
                  <a:lnTo>
                    <a:pt x="541" y="24"/>
                  </a:lnTo>
                  <a:lnTo>
                    <a:pt x="579" y="37"/>
                  </a:lnTo>
                  <a:lnTo>
                    <a:pt x="615" y="53"/>
                  </a:lnTo>
                  <a:lnTo>
                    <a:pt x="645" y="71"/>
                  </a:lnTo>
                  <a:lnTo>
                    <a:pt x="674" y="92"/>
                  </a:lnTo>
                  <a:lnTo>
                    <a:pt x="696" y="113"/>
                  </a:lnTo>
                  <a:lnTo>
                    <a:pt x="714" y="137"/>
                  </a:lnTo>
                  <a:lnTo>
                    <a:pt x="728" y="161"/>
                  </a:lnTo>
                  <a:lnTo>
                    <a:pt x="737" y="186"/>
                  </a:lnTo>
                  <a:lnTo>
                    <a:pt x="738" y="212"/>
                  </a:lnTo>
                  <a:lnTo>
                    <a:pt x="737" y="237"/>
                  </a:lnTo>
                  <a:lnTo>
                    <a:pt x="728" y="263"/>
                  </a:lnTo>
                  <a:lnTo>
                    <a:pt x="714" y="286"/>
                  </a:lnTo>
                  <a:lnTo>
                    <a:pt x="696" y="309"/>
                  </a:lnTo>
                  <a:lnTo>
                    <a:pt x="674" y="332"/>
                  </a:lnTo>
                  <a:lnTo>
                    <a:pt x="645" y="351"/>
                  </a:lnTo>
                  <a:lnTo>
                    <a:pt x="615" y="370"/>
                  </a:lnTo>
                  <a:lnTo>
                    <a:pt x="579" y="385"/>
                  </a:lnTo>
                  <a:lnTo>
                    <a:pt x="541" y="399"/>
                  </a:lnTo>
                  <a:lnTo>
                    <a:pt x="501" y="409"/>
                  </a:lnTo>
                  <a:lnTo>
                    <a:pt x="458" y="416"/>
                  </a:lnTo>
                  <a:lnTo>
                    <a:pt x="415" y="422"/>
                  </a:lnTo>
                  <a:lnTo>
                    <a:pt x="370" y="423"/>
                  </a:lnTo>
                  <a:lnTo>
                    <a:pt x="325" y="422"/>
                  </a:lnTo>
                  <a:lnTo>
                    <a:pt x="281" y="416"/>
                  </a:lnTo>
                  <a:lnTo>
                    <a:pt x="239" y="409"/>
                  </a:lnTo>
                  <a:lnTo>
                    <a:pt x="198" y="399"/>
                  </a:lnTo>
                  <a:lnTo>
                    <a:pt x="160" y="385"/>
                  </a:lnTo>
                  <a:lnTo>
                    <a:pt x="125" y="370"/>
                  </a:lnTo>
                  <a:lnTo>
                    <a:pt x="93" y="351"/>
                  </a:lnTo>
                  <a:lnTo>
                    <a:pt x="66" y="332"/>
                  </a:lnTo>
                  <a:lnTo>
                    <a:pt x="44" y="309"/>
                  </a:lnTo>
                  <a:lnTo>
                    <a:pt x="25" y="286"/>
                  </a:lnTo>
                  <a:lnTo>
                    <a:pt x="11" y="263"/>
                  </a:lnTo>
                  <a:lnTo>
                    <a:pt x="3" y="237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Rectangle 17"/>
            <p:cNvSpPr>
              <a:spLocks noChangeArrowheads="1"/>
            </p:cNvSpPr>
            <p:nvPr/>
          </p:nvSpPr>
          <p:spPr bwMode="auto">
            <a:xfrm>
              <a:off x="1954" y="1658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就绪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47" name="Freeform 18"/>
            <p:cNvSpPr>
              <a:spLocks/>
            </p:cNvSpPr>
            <p:nvPr/>
          </p:nvSpPr>
          <p:spPr bwMode="auto">
            <a:xfrm>
              <a:off x="1760" y="2740"/>
              <a:ext cx="738" cy="423"/>
            </a:xfrm>
            <a:custGeom>
              <a:avLst/>
              <a:gdLst>
                <a:gd name="T0" fmla="*/ 0 w 738"/>
                <a:gd name="T1" fmla="*/ 212 h 423"/>
                <a:gd name="T2" fmla="*/ 3 w 738"/>
                <a:gd name="T3" fmla="*/ 186 h 423"/>
                <a:gd name="T4" fmla="*/ 11 w 738"/>
                <a:gd name="T5" fmla="*/ 161 h 423"/>
                <a:gd name="T6" fmla="*/ 25 w 738"/>
                <a:gd name="T7" fmla="*/ 137 h 423"/>
                <a:gd name="T8" fmla="*/ 44 w 738"/>
                <a:gd name="T9" fmla="*/ 114 h 423"/>
                <a:gd name="T10" fmla="*/ 66 w 738"/>
                <a:gd name="T11" fmla="*/ 92 h 423"/>
                <a:gd name="T12" fmla="*/ 93 w 738"/>
                <a:gd name="T13" fmla="*/ 72 h 423"/>
                <a:gd name="T14" fmla="*/ 125 w 738"/>
                <a:gd name="T15" fmla="*/ 54 h 423"/>
                <a:gd name="T16" fmla="*/ 160 w 738"/>
                <a:gd name="T17" fmla="*/ 38 h 423"/>
                <a:gd name="T18" fmla="*/ 198 w 738"/>
                <a:gd name="T19" fmla="*/ 24 h 423"/>
                <a:gd name="T20" fmla="*/ 239 w 738"/>
                <a:gd name="T21" fmla="*/ 14 h 423"/>
                <a:gd name="T22" fmla="*/ 281 w 738"/>
                <a:gd name="T23" fmla="*/ 7 h 423"/>
                <a:gd name="T24" fmla="*/ 325 w 738"/>
                <a:gd name="T25" fmla="*/ 2 h 423"/>
                <a:gd name="T26" fmla="*/ 370 w 738"/>
                <a:gd name="T27" fmla="*/ 0 h 423"/>
                <a:gd name="T28" fmla="*/ 415 w 738"/>
                <a:gd name="T29" fmla="*/ 2 h 423"/>
                <a:gd name="T30" fmla="*/ 458 w 738"/>
                <a:gd name="T31" fmla="*/ 7 h 423"/>
                <a:gd name="T32" fmla="*/ 501 w 738"/>
                <a:gd name="T33" fmla="*/ 14 h 423"/>
                <a:gd name="T34" fmla="*/ 541 w 738"/>
                <a:gd name="T35" fmla="*/ 24 h 423"/>
                <a:gd name="T36" fmla="*/ 579 w 738"/>
                <a:gd name="T37" fmla="*/ 38 h 423"/>
                <a:gd name="T38" fmla="*/ 615 w 738"/>
                <a:gd name="T39" fmla="*/ 54 h 423"/>
                <a:gd name="T40" fmla="*/ 645 w 738"/>
                <a:gd name="T41" fmla="*/ 72 h 423"/>
                <a:gd name="T42" fmla="*/ 674 w 738"/>
                <a:gd name="T43" fmla="*/ 92 h 423"/>
                <a:gd name="T44" fmla="*/ 696 w 738"/>
                <a:gd name="T45" fmla="*/ 114 h 423"/>
                <a:gd name="T46" fmla="*/ 714 w 738"/>
                <a:gd name="T47" fmla="*/ 137 h 423"/>
                <a:gd name="T48" fmla="*/ 728 w 738"/>
                <a:gd name="T49" fmla="*/ 161 h 423"/>
                <a:gd name="T50" fmla="*/ 737 w 738"/>
                <a:gd name="T51" fmla="*/ 186 h 423"/>
                <a:gd name="T52" fmla="*/ 738 w 738"/>
                <a:gd name="T53" fmla="*/ 212 h 423"/>
                <a:gd name="T54" fmla="*/ 737 w 738"/>
                <a:gd name="T55" fmla="*/ 237 h 423"/>
                <a:gd name="T56" fmla="*/ 728 w 738"/>
                <a:gd name="T57" fmla="*/ 262 h 423"/>
                <a:gd name="T58" fmla="*/ 714 w 738"/>
                <a:gd name="T59" fmla="*/ 288 h 423"/>
                <a:gd name="T60" fmla="*/ 696 w 738"/>
                <a:gd name="T61" fmla="*/ 310 h 423"/>
                <a:gd name="T62" fmla="*/ 674 w 738"/>
                <a:gd name="T63" fmla="*/ 333 h 423"/>
                <a:gd name="T64" fmla="*/ 645 w 738"/>
                <a:gd name="T65" fmla="*/ 353 h 423"/>
                <a:gd name="T66" fmla="*/ 615 w 738"/>
                <a:gd name="T67" fmla="*/ 371 h 423"/>
                <a:gd name="T68" fmla="*/ 579 w 738"/>
                <a:gd name="T69" fmla="*/ 386 h 423"/>
                <a:gd name="T70" fmla="*/ 541 w 738"/>
                <a:gd name="T71" fmla="*/ 399 h 423"/>
                <a:gd name="T72" fmla="*/ 501 w 738"/>
                <a:gd name="T73" fmla="*/ 410 h 423"/>
                <a:gd name="T74" fmla="*/ 458 w 738"/>
                <a:gd name="T75" fmla="*/ 417 h 423"/>
                <a:gd name="T76" fmla="*/ 415 w 738"/>
                <a:gd name="T77" fmla="*/ 422 h 423"/>
                <a:gd name="T78" fmla="*/ 370 w 738"/>
                <a:gd name="T79" fmla="*/ 423 h 423"/>
                <a:gd name="T80" fmla="*/ 325 w 738"/>
                <a:gd name="T81" fmla="*/ 422 h 423"/>
                <a:gd name="T82" fmla="*/ 281 w 738"/>
                <a:gd name="T83" fmla="*/ 417 h 423"/>
                <a:gd name="T84" fmla="*/ 239 w 738"/>
                <a:gd name="T85" fmla="*/ 410 h 423"/>
                <a:gd name="T86" fmla="*/ 198 w 738"/>
                <a:gd name="T87" fmla="*/ 399 h 423"/>
                <a:gd name="T88" fmla="*/ 160 w 738"/>
                <a:gd name="T89" fmla="*/ 386 h 423"/>
                <a:gd name="T90" fmla="*/ 125 w 738"/>
                <a:gd name="T91" fmla="*/ 371 h 423"/>
                <a:gd name="T92" fmla="*/ 93 w 738"/>
                <a:gd name="T93" fmla="*/ 353 h 423"/>
                <a:gd name="T94" fmla="*/ 66 w 738"/>
                <a:gd name="T95" fmla="*/ 333 h 423"/>
                <a:gd name="T96" fmla="*/ 44 w 738"/>
                <a:gd name="T97" fmla="*/ 310 h 423"/>
                <a:gd name="T98" fmla="*/ 25 w 738"/>
                <a:gd name="T99" fmla="*/ 288 h 423"/>
                <a:gd name="T100" fmla="*/ 11 w 738"/>
                <a:gd name="T101" fmla="*/ 262 h 423"/>
                <a:gd name="T102" fmla="*/ 3 w 738"/>
                <a:gd name="T103" fmla="*/ 237 h 423"/>
                <a:gd name="T104" fmla="*/ 0 w 738"/>
                <a:gd name="T105" fmla="*/ 212 h 42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38" h="423">
                  <a:moveTo>
                    <a:pt x="0" y="212"/>
                  </a:moveTo>
                  <a:lnTo>
                    <a:pt x="3" y="186"/>
                  </a:lnTo>
                  <a:lnTo>
                    <a:pt x="11" y="161"/>
                  </a:lnTo>
                  <a:lnTo>
                    <a:pt x="25" y="137"/>
                  </a:lnTo>
                  <a:lnTo>
                    <a:pt x="44" y="114"/>
                  </a:lnTo>
                  <a:lnTo>
                    <a:pt x="66" y="92"/>
                  </a:lnTo>
                  <a:lnTo>
                    <a:pt x="93" y="72"/>
                  </a:lnTo>
                  <a:lnTo>
                    <a:pt x="125" y="54"/>
                  </a:lnTo>
                  <a:lnTo>
                    <a:pt x="160" y="38"/>
                  </a:lnTo>
                  <a:lnTo>
                    <a:pt x="198" y="24"/>
                  </a:lnTo>
                  <a:lnTo>
                    <a:pt x="239" y="14"/>
                  </a:lnTo>
                  <a:lnTo>
                    <a:pt x="281" y="7"/>
                  </a:lnTo>
                  <a:lnTo>
                    <a:pt x="325" y="2"/>
                  </a:lnTo>
                  <a:lnTo>
                    <a:pt x="370" y="0"/>
                  </a:lnTo>
                  <a:lnTo>
                    <a:pt x="415" y="2"/>
                  </a:lnTo>
                  <a:lnTo>
                    <a:pt x="458" y="7"/>
                  </a:lnTo>
                  <a:lnTo>
                    <a:pt x="501" y="14"/>
                  </a:lnTo>
                  <a:lnTo>
                    <a:pt x="541" y="24"/>
                  </a:lnTo>
                  <a:lnTo>
                    <a:pt x="579" y="38"/>
                  </a:lnTo>
                  <a:lnTo>
                    <a:pt x="615" y="54"/>
                  </a:lnTo>
                  <a:lnTo>
                    <a:pt x="645" y="72"/>
                  </a:lnTo>
                  <a:lnTo>
                    <a:pt x="674" y="92"/>
                  </a:lnTo>
                  <a:lnTo>
                    <a:pt x="696" y="114"/>
                  </a:lnTo>
                  <a:lnTo>
                    <a:pt x="714" y="137"/>
                  </a:lnTo>
                  <a:lnTo>
                    <a:pt x="728" y="161"/>
                  </a:lnTo>
                  <a:lnTo>
                    <a:pt x="737" y="186"/>
                  </a:lnTo>
                  <a:lnTo>
                    <a:pt x="738" y="212"/>
                  </a:lnTo>
                  <a:lnTo>
                    <a:pt x="737" y="237"/>
                  </a:lnTo>
                  <a:lnTo>
                    <a:pt x="728" y="262"/>
                  </a:lnTo>
                  <a:lnTo>
                    <a:pt x="714" y="288"/>
                  </a:lnTo>
                  <a:lnTo>
                    <a:pt x="696" y="310"/>
                  </a:lnTo>
                  <a:lnTo>
                    <a:pt x="674" y="333"/>
                  </a:lnTo>
                  <a:lnTo>
                    <a:pt x="645" y="353"/>
                  </a:lnTo>
                  <a:lnTo>
                    <a:pt x="615" y="371"/>
                  </a:lnTo>
                  <a:lnTo>
                    <a:pt x="579" y="386"/>
                  </a:lnTo>
                  <a:lnTo>
                    <a:pt x="541" y="399"/>
                  </a:lnTo>
                  <a:lnTo>
                    <a:pt x="501" y="410"/>
                  </a:lnTo>
                  <a:lnTo>
                    <a:pt x="458" y="417"/>
                  </a:lnTo>
                  <a:lnTo>
                    <a:pt x="415" y="422"/>
                  </a:lnTo>
                  <a:lnTo>
                    <a:pt x="370" y="423"/>
                  </a:lnTo>
                  <a:lnTo>
                    <a:pt x="325" y="422"/>
                  </a:lnTo>
                  <a:lnTo>
                    <a:pt x="281" y="417"/>
                  </a:lnTo>
                  <a:lnTo>
                    <a:pt x="239" y="410"/>
                  </a:lnTo>
                  <a:lnTo>
                    <a:pt x="198" y="399"/>
                  </a:lnTo>
                  <a:lnTo>
                    <a:pt x="160" y="386"/>
                  </a:lnTo>
                  <a:lnTo>
                    <a:pt x="125" y="371"/>
                  </a:lnTo>
                  <a:lnTo>
                    <a:pt x="93" y="353"/>
                  </a:lnTo>
                  <a:lnTo>
                    <a:pt x="66" y="333"/>
                  </a:lnTo>
                  <a:lnTo>
                    <a:pt x="44" y="310"/>
                  </a:lnTo>
                  <a:lnTo>
                    <a:pt x="25" y="288"/>
                  </a:lnTo>
                  <a:lnTo>
                    <a:pt x="11" y="262"/>
                  </a:lnTo>
                  <a:lnTo>
                    <a:pt x="3" y="237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Rectangle 19"/>
            <p:cNvSpPr>
              <a:spLocks noChangeArrowheads="1"/>
            </p:cNvSpPr>
            <p:nvPr/>
          </p:nvSpPr>
          <p:spPr bwMode="auto">
            <a:xfrm>
              <a:off x="1884" y="2873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阻塞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49" name="Freeform 20"/>
            <p:cNvSpPr>
              <a:spLocks/>
            </p:cNvSpPr>
            <p:nvPr/>
          </p:nvSpPr>
          <p:spPr bwMode="auto">
            <a:xfrm>
              <a:off x="3275" y="1641"/>
              <a:ext cx="53" cy="52"/>
            </a:xfrm>
            <a:custGeom>
              <a:avLst/>
              <a:gdLst>
                <a:gd name="T0" fmla="*/ 0 w 53"/>
                <a:gd name="T1" fmla="*/ 0 h 52"/>
                <a:gd name="T2" fmla="*/ 0 w 53"/>
                <a:gd name="T3" fmla="*/ 52 h 52"/>
                <a:gd name="T4" fmla="*/ 53 w 53"/>
                <a:gd name="T5" fmla="*/ 27 h 52"/>
                <a:gd name="T6" fmla="*/ 0 w 53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2">
                  <a:moveTo>
                    <a:pt x="0" y="0"/>
                  </a:moveTo>
                  <a:lnTo>
                    <a:pt x="0" y="52"/>
                  </a:lnTo>
                  <a:lnTo>
                    <a:pt x="5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Freeform 21"/>
            <p:cNvSpPr>
              <a:spLocks/>
            </p:cNvSpPr>
            <p:nvPr/>
          </p:nvSpPr>
          <p:spPr bwMode="auto">
            <a:xfrm>
              <a:off x="3275" y="1641"/>
              <a:ext cx="53" cy="52"/>
            </a:xfrm>
            <a:custGeom>
              <a:avLst/>
              <a:gdLst>
                <a:gd name="T0" fmla="*/ 0 w 53"/>
                <a:gd name="T1" fmla="*/ 0 h 52"/>
                <a:gd name="T2" fmla="*/ 0 w 53"/>
                <a:gd name="T3" fmla="*/ 52 h 52"/>
                <a:gd name="T4" fmla="*/ 53 w 53"/>
                <a:gd name="T5" fmla="*/ 27 h 52"/>
                <a:gd name="T6" fmla="*/ 0 w 53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2">
                  <a:moveTo>
                    <a:pt x="0" y="0"/>
                  </a:moveTo>
                  <a:lnTo>
                    <a:pt x="0" y="52"/>
                  </a:lnTo>
                  <a:lnTo>
                    <a:pt x="53" y="2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Line 22"/>
            <p:cNvSpPr>
              <a:spLocks noChangeShapeType="1"/>
            </p:cNvSpPr>
            <p:nvPr/>
          </p:nvSpPr>
          <p:spPr bwMode="auto">
            <a:xfrm>
              <a:off x="2467" y="1651"/>
              <a:ext cx="808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Freeform 23"/>
            <p:cNvSpPr>
              <a:spLocks/>
            </p:cNvSpPr>
            <p:nvPr/>
          </p:nvSpPr>
          <p:spPr bwMode="auto">
            <a:xfrm>
              <a:off x="2602" y="1559"/>
              <a:ext cx="590" cy="196"/>
            </a:xfrm>
            <a:custGeom>
              <a:avLst/>
              <a:gdLst>
                <a:gd name="T0" fmla="*/ 0 w 590"/>
                <a:gd name="T1" fmla="*/ 183 h 196"/>
                <a:gd name="T2" fmla="*/ 587 w 590"/>
                <a:gd name="T3" fmla="*/ 196 h 196"/>
                <a:gd name="T4" fmla="*/ 590 w 590"/>
                <a:gd name="T5" fmla="*/ 13 h 196"/>
                <a:gd name="T6" fmla="*/ 5 w 590"/>
                <a:gd name="T7" fmla="*/ 0 h 196"/>
                <a:gd name="T8" fmla="*/ 0 w 590"/>
                <a:gd name="T9" fmla="*/ 183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0" h="196">
                  <a:moveTo>
                    <a:pt x="0" y="183"/>
                  </a:moveTo>
                  <a:lnTo>
                    <a:pt x="587" y="196"/>
                  </a:lnTo>
                  <a:lnTo>
                    <a:pt x="590" y="13"/>
                  </a:lnTo>
                  <a:lnTo>
                    <a:pt x="5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Rectangle 24"/>
            <p:cNvSpPr>
              <a:spLocks noChangeArrowheads="1"/>
            </p:cNvSpPr>
            <p:nvPr/>
          </p:nvSpPr>
          <p:spPr bwMode="auto">
            <a:xfrm rot="60000">
              <a:off x="2615" y="1577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分派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54" name="Freeform 25"/>
            <p:cNvSpPr>
              <a:spLocks/>
            </p:cNvSpPr>
            <p:nvPr/>
          </p:nvSpPr>
          <p:spPr bwMode="auto">
            <a:xfrm>
              <a:off x="2459" y="1807"/>
              <a:ext cx="52" cy="52"/>
            </a:xfrm>
            <a:custGeom>
              <a:avLst/>
              <a:gdLst>
                <a:gd name="T0" fmla="*/ 52 w 52"/>
                <a:gd name="T1" fmla="*/ 0 h 52"/>
                <a:gd name="T2" fmla="*/ 52 w 52"/>
                <a:gd name="T3" fmla="*/ 52 h 52"/>
                <a:gd name="T4" fmla="*/ 0 w 52"/>
                <a:gd name="T5" fmla="*/ 26 h 52"/>
                <a:gd name="T6" fmla="*/ 52 w 52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52">
                  <a:moveTo>
                    <a:pt x="52" y="0"/>
                  </a:moveTo>
                  <a:lnTo>
                    <a:pt x="52" y="52"/>
                  </a:lnTo>
                  <a:lnTo>
                    <a:pt x="0" y="2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Freeform 26"/>
            <p:cNvSpPr>
              <a:spLocks/>
            </p:cNvSpPr>
            <p:nvPr/>
          </p:nvSpPr>
          <p:spPr bwMode="auto">
            <a:xfrm>
              <a:off x="2459" y="1807"/>
              <a:ext cx="52" cy="52"/>
            </a:xfrm>
            <a:custGeom>
              <a:avLst/>
              <a:gdLst>
                <a:gd name="T0" fmla="*/ 52 w 52"/>
                <a:gd name="T1" fmla="*/ 0 h 52"/>
                <a:gd name="T2" fmla="*/ 52 w 52"/>
                <a:gd name="T3" fmla="*/ 52 h 52"/>
                <a:gd name="T4" fmla="*/ 0 w 52"/>
                <a:gd name="T5" fmla="*/ 26 h 52"/>
                <a:gd name="T6" fmla="*/ 52 w 52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52">
                  <a:moveTo>
                    <a:pt x="52" y="0"/>
                  </a:moveTo>
                  <a:lnTo>
                    <a:pt x="52" y="52"/>
                  </a:lnTo>
                  <a:lnTo>
                    <a:pt x="0" y="26"/>
                  </a:lnTo>
                  <a:lnTo>
                    <a:pt x="5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Line 27"/>
            <p:cNvSpPr>
              <a:spLocks noChangeShapeType="1"/>
            </p:cNvSpPr>
            <p:nvPr/>
          </p:nvSpPr>
          <p:spPr bwMode="auto">
            <a:xfrm flipH="1" flipV="1">
              <a:off x="2511" y="1834"/>
              <a:ext cx="844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Freeform 28"/>
            <p:cNvSpPr>
              <a:spLocks/>
            </p:cNvSpPr>
            <p:nvPr/>
          </p:nvSpPr>
          <p:spPr bwMode="auto">
            <a:xfrm>
              <a:off x="2647" y="1741"/>
              <a:ext cx="518" cy="186"/>
            </a:xfrm>
            <a:custGeom>
              <a:avLst/>
              <a:gdLst>
                <a:gd name="T0" fmla="*/ 0 w 518"/>
                <a:gd name="T1" fmla="*/ 183 h 186"/>
                <a:gd name="T2" fmla="*/ 516 w 518"/>
                <a:gd name="T3" fmla="*/ 186 h 186"/>
                <a:gd name="T4" fmla="*/ 518 w 518"/>
                <a:gd name="T5" fmla="*/ 3 h 186"/>
                <a:gd name="T6" fmla="*/ 2 w 518"/>
                <a:gd name="T7" fmla="*/ 0 h 186"/>
                <a:gd name="T8" fmla="*/ 0 w 518"/>
                <a:gd name="T9" fmla="*/ 183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186">
                  <a:moveTo>
                    <a:pt x="0" y="183"/>
                  </a:moveTo>
                  <a:lnTo>
                    <a:pt x="516" y="186"/>
                  </a:lnTo>
                  <a:lnTo>
                    <a:pt x="518" y="3"/>
                  </a:lnTo>
                  <a:lnTo>
                    <a:pt x="2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Rectangle 29"/>
            <p:cNvSpPr>
              <a:spLocks noChangeArrowheads="1"/>
            </p:cNvSpPr>
            <p:nvPr/>
          </p:nvSpPr>
          <p:spPr bwMode="auto">
            <a:xfrm>
              <a:off x="2660" y="1755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超时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59" name="Freeform 30"/>
            <p:cNvSpPr>
              <a:spLocks/>
            </p:cNvSpPr>
            <p:nvPr/>
          </p:nvSpPr>
          <p:spPr bwMode="auto">
            <a:xfrm>
              <a:off x="2498" y="2898"/>
              <a:ext cx="58" cy="54"/>
            </a:xfrm>
            <a:custGeom>
              <a:avLst/>
              <a:gdLst>
                <a:gd name="T0" fmla="*/ 24 w 58"/>
                <a:gd name="T1" fmla="*/ 0 h 54"/>
                <a:gd name="T2" fmla="*/ 58 w 58"/>
                <a:gd name="T3" fmla="*/ 40 h 54"/>
                <a:gd name="T4" fmla="*/ 0 w 58"/>
                <a:gd name="T5" fmla="*/ 54 h 54"/>
                <a:gd name="T6" fmla="*/ 24 w 58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54">
                  <a:moveTo>
                    <a:pt x="24" y="0"/>
                  </a:moveTo>
                  <a:lnTo>
                    <a:pt x="58" y="40"/>
                  </a:lnTo>
                  <a:lnTo>
                    <a:pt x="0" y="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Freeform 31"/>
            <p:cNvSpPr>
              <a:spLocks/>
            </p:cNvSpPr>
            <p:nvPr/>
          </p:nvSpPr>
          <p:spPr bwMode="auto">
            <a:xfrm>
              <a:off x="2498" y="2898"/>
              <a:ext cx="58" cy="54"/>
            </a:xfrm>
            <a:custGeom>
              <a:avLst/>
              <a:gdLst>
                <a:gd name="T0" fmla="*/ 24 w 58"/>
                <a:gd name="T1" fmla="*/ 0 h 54"/>
                <a:gd name="T2" fmla="*/ 58 w 58"/>
                <a:gd name="T3" fmla="*/ 40 h 54"/>
                <a:gd name="T4" fmla="*/ 0 w 58"/>
                <a:gd name="T5" fmla="*/ 54 h 54"/>
                <a:gd name="T6" fmla="*/ 24 w 58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54">
                  <a:moveTo>
                    <a:pt x="24" y="0"/>
                  </a:moveTo>
                  <a:lnTo>
                    <a:pt x="58" y="40"/>
                  </a:lnTo>
                  <a:lnTo>
                    <a:pt x="0" y="54"/>
                  </a:lnTo>
                  <a:lnTo>
                    <a:pt x="2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1" name="Line 32"/>
            <p:cNvSpPr>
              <a:spLocks noChangeShapeType="1"/>
            </p:cNvSpPr>
            <p:nvPr/>
          </p:nvSpPr>
          <p:spPr bwMode="auto">
            <a:xfrm flipH="1">
              <a:off x="2539" y="1948"/>
              <a:ext cx="1138" cy="9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2" name="Freeform 33"/>
            <p:cNvSpPr>
              <a:spLocks/>
            </p:cNvSpPr>
            <p:nvPr/>
          </p:nvSpPr>
          <p:spPr bwMode="auto">
            <a:xfrm>
              <a:off x="2829" y="2192"/>
              <a:ext cx="514" cy="512"/>
            </a:xfrm>
            <a:custGeom>
              <a:avLst/>
              <a:gdLst>
                <a:gd name="T0" fmla="*/ 228 w 514"/>
                <a:gd name="T1" fmla="*/ 512 h 512"/>
                <a:gd name="T2" fmla="*/ 514 w 514"/>
                <a:gd name="T3" fmla="*/ 269 h 512"/>
                <a:gd name="T4" fmla="*/ 287 w 514"/>
                <a:gd name="T5" fmla="*/ 0 h 512"/>
                <a:gd name="T6" fmla="*/ 0 w 514"/>
                <a:gd name="T7" fmla="*/ 244 h 512"/>
                <a:gd name="T8" fmla="*/ 228 w 514"/>
                <a:gd name="T9" fmla="*/ 512 h 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4" h="512">
                  <a:moveTo>
                    <a:pt x="228" y="512"/>
                  </a:moveTo>
                  <a:lnTo>
                    <a:pt x="514" y="269"/>
                  </a:lnTo>
                  <a:lnTo>
                    <a:pt x="287" y="0"/>
                  </a:lnTo>
                  <a:lnTo>
                    <a:pt x="0" y="244"/>
                  </a:lnTo>
                  <a:lnTo>
                    <a:pt x="228" y="5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3" name="Rectangle 34"/>
            <p:cNvSpPr>
              <a:spLocks noChangeArrowheads="1"/>
            </p:cNvSpPr>
            <p:nvPr/>
          </p:nvSpPr>
          <p:spPr bwMode="auto">
            <a:xfrm rot="-2460000">
              <a:off x="2865" y="2337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64" name="Rectangle 35"/>
            <p:cNvSpPr>
              <a:spLocks noChangeArrowheads="1"/>
            </p:cNvSpPr>
            <p:nvPr/>
          </p:nvSpPr>
          <p:spPr bwMode="auto">
            <a:xfrm rot="-2460000">
              <a:off x="3002" y="2443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等待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65" name="Freeform 36"/>
            <p:cNvSpPr>
              <a:spLocks/>
            </p:cNvSpPr>
            <p:nvPr/>
          </p:nvSpPr>
          <p:spPr bwMode="auto">
            <a:xfrm>
              <a:off x="2103" y="1948"/>
              <a:ext cx="54" cy="52"/>
            </a:xfrm>
            <a:custGeom>
              <a:avLst/>
              <a:gdLst>
                <a:gd name="T0" fmla="*/ 54 w 54"/>
                <a:gd name="T1" fmla="*/ 52 h 52"/>
                <a:gd name="T2" fmla="*/ 0 w 54"/>
                <a:gd name="T3" fmla="*/ 52 h 52"/>
                <a:gd name="T4" fmla="*/ 27 w 54"/>
                <a:gd name="T5" fmla="*/ 0 h 52"/>
                <a:gd name="T6" fmla="*/ 54 w 54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2">
                  <a:moveTo>
                    <a:pt x="54" y="52"/>
                  </a:moveTo>
                  <a:lnTo>
                    <a:pt x="0" y="52"/>
                  </a:lnTo>
                  <a:lnTo>
                    <a:pt x="27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Freeform 37"/>
            <p:cNvSpPr>
              <a:spLocks/>
            </p:cNvSpPr>
            <p:nvPr/>
          </p:nvSpPr>
          <p:spPr bwMode="auto">
            <a:xfrm>
              <a:off x="2103" y="1948"/>
              <a:ext cx="54" cy="52"/>
            </a:xfrm>
            <a:custGeom>
              <a:avLst/>
              <a:gdLst>
                <a:gd name="T0" fmla="*/ 54 w 54"/>
                <a:gd name="T1" fmla="*/ 52 h 52"/>
                <a:gd name="T2" fmla="*/ 0 w 54"/>
                <a:gd name="T3" fmla="*/ 52 h 52"/>
                <a:gd name="T4" fmla="*/ 27 w 54"/>
                <a:gd name="T5" fmla="*/ 0 h 52"/>
                <a:gd name="T6" fmla="*/ 54 w 54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2">
                  <a:moveTo>
                    <a:pt x="54" y="52"/>
                  </a:moveTo>
                  <a:lnTo>
                    <a:pt x="0" y="52"/>
                  </a:lnTo>
                  <a:lnTo>
                    <a:pt x="27" y="0"/>
                  </a:lnTo>
                  <a:lnTo>
                    <a:pt x="54" y="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7" name="Line 38"/>
            <p:cNvSpPr>
              <a:spLocks noChangeShapeType="1"/>
            </p:cNvSpPr>
            <p:nvPr/>
          </p:nvSpPr>
          <p:spPr bwMode="auto">
            <a:xfrm flipV="1">
              <a:off x="2130" y="2000"/>
              <a:ext cx="1" cy="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Rectangle 39"/>
            <p:cNvSpPr>
              <a:spLocks noChangeArrowheads="1"/>
            </p:cNvSpPr>
            <p:nvPr/>
          </p:nvSpPr>
          <p:spPr bwMode="auto">
            <a:xfrm>
              <a:off x="1951" y="2122"/>
              <a:ext cx="352" cy="4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8169" name="Rectangle 40"/>
            <p:cNvSpPr>
              <a:spLocks noChangeArrowheads="1"/>
            </p:cNvSpPr>
            <p:nvPr/>
          </p:nvSpPr>
          <p:spPr bwMode="auto">
            <a:xfrm rot="-5400000">
              <a:off x="1916" y="2311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70" name="Rectangle 41"/>
            <p:cNvSpPr>
              <a:spLocks noChangeArrowheads="1"/>
            </p:cNvSpPr>
            <p:nvPr/>
          </p:nvSpPr>
          <p:spPr bwMode="auto">
            <a:xfrm rot="-5400000">
              <a:off x="2052" y="2315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发生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71" name="Freeform 42"/>
            <p:cNvSpPr>
              <a:spLocks/>
            </p:cNvSpPr>
            <p:nvPr/>
          </p:nvSpPr>
          <p:spPr bwMode="auto">
            <a:xfrm>
              <a:off x="4802" y="1710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0 w 53"/>
                <a:gd name="T3" fmla="*/ 54 h 54"/>
                <a:gd name="T4" fmla="*/ 53 w 53"/>
                <a:gd name="T5" fmla="*/ 27 h 54"/>
                <a:gd name="T6" fmla="*/ 0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0" y="0"/>
                  </a:moveTo>
                  <a:lnTo>
                    <a:pt x="0" y="54"/>
                  </a:lnTo>
                  <a:lnTo>
                    <a:pt x="5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Freeform 43"/>
            <p:cNvSpPr>
              <a:spLocks/>
            </p:cNvSpPr>
            <p:nvPr/>
          </p:nvSpPr>
          <p:spPr bwMode="auto">
            <a:xfrm>
              <a:off x="4802" y="1710"/>
              <a:ext cx="53" cy="54"/>
            </a:xfrm>
            <a:custGeom>
              <a:avLst/>
              <a:gdLst>
                <a:gd name="T0" fmla="*/ 0 w 53"/>
                <a:gd name="T1" fmla="*/ 0 h 54"/>
                <a:gd name="T2" fmla="*/ 0 w 53"/>
                <a:gd name="T3" fmla="*/ 54 h 54"/>
                <a:gd name="T4" fmla="*/ 53 w 53"/>
                <a:gd name="T5" fmla="*/ 27 h 54"/>
                <a:gd name="T6" fmla="*/ 0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0" y="0"/>
                  </a:moveTo>
                  <a:lnTo>
                    <a:pt x="0" y="54"/>
                  </a:lnTo>
                  <a:lnTo>
                    <a:pt x="53" y="2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Line 44"/>
            <p:cNvSpPr>
              <a:spLocks noChangeShapeType="1"/>
            </p:cNvSpPr>
            <p:nvPr/>
          </p:nvSpPr>
          <p:spPr bwMode="auto">
            <a:xfrm>
              <a:off x="4047" y="1737"/>
              <a:ext cx="75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4" name="Rectangle 45"/>
            <p:cNvSpPr>
              <a:spLocks noChangeArrowheads="1"/>
            </p:cNvSpPr>
            <p:nvPr/>
          </p:nvSpPr>
          <p:spPr bwMode="auto">
            <a:xfrm>
              <a:off x="4193" y="1642"/>
              <a:ext cx="515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8175" name="Rectangle 46"/>
            <p:cNvSpPr>
              <a:spLocks noChangeArrowheads="1"/>
            </p:cNvSpPr>
            <p:nvPr/>
          </p:nvSpPr>
          <p:spPr bwMode="auto">
            <a:xfrm>
              <a:off x="4204" y="1658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释放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76" name="Freeform 47"/>
            <p:cNvSpPr>
              <a:spLocks/>
            </p:cNvSpPr>
            <p:nvPr/>
          </p:nvSpPr>
          <p:spPr bwMode="auto">
            <a:xfrm>
              <a:off x="213" y="2740"/>
              <a:ext cx="738" cy="423"/>
            </a:xfrm>
            <a:custGeom>
              <a:avLst/>
              <a:gdLst>
                <a:gd name="T0" fmla="*/ 0 w 738"/>
                <a:gd name="T1" fmla="*/ 212 h 423"/>
                <a:gd name="T2" fmla="*/ 3 w 738"/>
                <a:gd name="T3" fmla="*/ 186 h 423"/>
                <a:gd name="T4" fmla="*/ 11 w 738"/>
                <a:gd name="T5" fmla="*/ 161 h 423"/>
                <a:gd name="T6" fmla="*/ 24 w 738"/>
                <a:gd name="T7" fmla="*/ 137 h 423"/>
                <a:gd name="T8" fmla="*/ 42 w 738"/>
                <a:gd name="T9" fmla="*/ 114 h 423"/>
                <a:gd name="T10" fmla="*/ 66 w 738"/>
                <a:gd name="T11" fmla="*/ 92 h 423"/>
                <a:gd name="T12" fmla="*/ 93 w 738"/>
                <a:gd name="T13" fmla="*/ 72 h 423"/>
                <a:gd name="T14" fmla="*/ 125 w 738"/>
                <a:gd name="T15" fmla="*/ 54 h 423"/>
                <a:gd name="T16" fmla="*/ 160 w 738"/>
                <a:gd name="T17" fmla="*/ 38 h 423"/>
                <a:gd name="T18" fmla="*/ 198 w 738"/>
                <a:gd name="T19" fmla="*/ 24 h 423"/>
                <a:gd name="T20" fmla="*/ 239 w 738"/>
                <a:gd name="T21" fmla="*/ 14 h 423"/>
                <a:gd name="T22" fmla="*/ 281 w 738"/>
                <a:gd name="T23" fmla="*/ 7 h 423"/>
                <a:gd name="T24" fmla="*/ 325 w 738"/>
                <a:gd name="T25" fmla="*/ 2 h 423"/>
                <a:gd name="T26" fmla="*/ 370 w 738"/>
                <a:gd name="T27" fmla="*/ 0 h 423"/>
                <a:gd name="T28" fmla="*/ 415 w 738"/>
                <a:gd name="T29" fmla="*/ 2 h 423"/>
                <a:gd name="T30" fmla="*/ 459 w 738"/>
                <a:gd name="T31" fmla="*/ 7 h 423"/>
                <a:gd name="T32" fmla="*/ 501 w 738"/>
                <a:gd name="T33" fmla="*/ 14 h 423"/>
                <a:gd name="T34" fmla="*/ 542 w 738"/>
                <a:gd name="T35" fmla="*/ 24 h 423"/>
                <a:gd name="T36" fmla="*/ 579 w 738"/>
                <a:gd name="T37" fmla="*/ 38 h 423"/>
                <a:gd name="T38" fmla="*/ 615 w 738"/>
                <a:gd name="T39" fmla="*/ 54 h 423"/>
                <a:gd name="T40" fmla="*/ 646 w 738"/>
                <a:gd name="T41" fmla="*/ 72 h 423"/>
                <a:gd name="T42" fmla="*/ 674 w 738"/>
                <a:gd name="T43" fmla="*/ 92 h 423"/>
                <a:gd name="T44" fmla="*/ 696 w 738"/>
                <a:gd name="T45" fmla="*/ 114 h 423"/>
                <a:gd name="T46" fmla="*/ 714 w 738"/>
                <a:gd name="T47" fmla="*/ 137 h 423"/>
                <a:gd name="T48" fmla="*/ 729 w 738"/>
                <a:gd name="T49" fmla="*/ 161 h 423"/>
                <a:gd name="T50" fmla="*/ 736 w 738"/>
                <a:gd name="T51" fmla="*/ 186 h 423"/>
                <a:gd name="T52" fmla="*/ 738 w 738"/>
                <a:gd name="T53" fmla="*/ 212 h 423"/>
                <a:gd name="T54" fmla="*/ 736 w 738"/>
                <a:gd name="T55" fmla="*/ 237 h 423"/>
                <a:gd name="T56" fmla="*/ 729 w 738"/>
                <a:gd name="T57" fmla="*/ 262 h 423"/>
                <a:gd name="T58" fmla="*/ 714 w 738"/>
                <a:gd name="T59" fmla="*/ 288 h 423"/>
                <a:gd name="T60" fmla="*/ 696 w 738"/>
                <a:gd name="T61" fmla="*/ 310 h 423"/>
                <a:gd name="T62" fmla="*/ 674 w 738"/>
                <a:gd name="T63" fmla="*/ 333 h 423"/>
                <a:gd name="T64" fmla="*/ 646 w 738"/>
                <a:gd name="T65" fmla="*/ 353 h 423"/>
                <a:gd name="T66" fmla="*/ 615 w 738"/>
                <a:gd name="T67" fmla="*/ 371 h 423"/>
                <a:gd name="T68" fmla="*/ 579 w 738"/>
                <a:gd name="T69" fmla="*/ 386 h 423"/>
                <a:gd name="T70" fmla="*/ 542 w 738"/>
                <a:gd name="T71" fmla="*/ 399 h 423"/>
                <a:gd name="T72" fmla="*/ 501 w 738"/>
                <a:gd name="T73" fmla="*/ 410 h 423"/>
                <a:gd name="T74" fmla="*/ 459 w 738"/>
                <a:gd name="T75" fmla="*/ 417 h 423"/>
                <a:gd name="T76" fmla="*/ 415 w 738"/>
                <a:gd name="T77" fmla="*/ 422 h 423"/>
                <a:gd name="T78" fmla="*/ 370 w 738"/>
                <a:gd name="T79" fmla="*/ 423 h 423"/>
                <a:gd name="T80" fmla="*/ 325 w 738"/>
                <a:gd name="T81" fmla="*/ 422 h 423"/>
                <a:gd name="T82" fmla="*/ 281 w 738"/>
                <a:gd name="T83" fmla="*/ 417 h 423"/>
                <a:gd name="T84" fmla="*/ 239 w 738"/>
                <a:gd name="T85" fmla="*/ 410 h 423"/>
                <a:gd name="T86" fmla="*/ 198 w 738"/>
                <a:gd name="T87" fmla="*/ 399 h 423"/>
                <a:gd name="T88" fmla="*/ 160 w 738"/>
                <a:gd name="T89" fmla="*/ 386 h 423"/>
                <a:gd name="T90" fmla="*/ 125 w 738"/>
                <a:gd name="T91" fmla="*/ 371 h 423"/>
                <a:gd name="T92" fmla="*/ 93 w 738"/>
                <a:gd name="T93" fmla="*/ 353 h 423"/>
                <a:gd name="T94" fmla="*/ 66 w 738"/>
                <a:gd name="T95" fmla="*/ 333 h 423"/>
                <a:gd name="T96" fmla="*/ 42 w 738"/>
                <a:gd name="T97" fmla="*/ 310 h 423"/>
                <a:gd name="T98" fmla="*/ 24 w 738"/>
                <a:gd name="T99" fmla="*/ 288 h 423"/>
                <a:gd name="T100" fmla="*/ 11 w 738"/>
                <a:gd name="T101" fmla="*/ 262 h 423"/>
                <a:gd name="T102" fmla="*/ 3 w 738"/>
                <a:gd name="T103" fmla="*/ 237 h 423"/>
                <a:gd name="T104" fmla="*/ 0 w 738"/>
                <a:gd name="T105" fmla="*/ 212 h 42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38" h="423">
                  <a:moveTo>
                    <a:pt x="0" y="212"/>
                  </a:moveTo>
                  <a:lnTo>
                    <a:pt x="3" y="186"/>
                  </a:lnTo>
                  <a:lnTo>
                    <a:pt x="11" y="161"/>
                  </a:lnTo>
                  <a:lnTo>
                    <a:pt x="24" y="137"/>
                  </a:lnTo>
                  <a:lnTo>
                    <a:pt x="42" y="114"/>
                  </a:lnTo>
                  <a:lnTo>
                    <a:pt x="66" y="92"/>
                  </a:lnTo>
                  <a:lnTo>
                    <a:pt x="93" y="72"/>
                  </a:lnTo>
                  <a:lnTo>
                    <a:pt x="125" y="54"/>
                  </a:lnTo>
                  <a:lnTo>
                    <a:pt x="160" y="38"/>
                  </a:lnTo>
                  <a:lnTo>
                    <a:pt x="198" y="24"/>
                  </a:lnTo>
                  <a:lnTo>
                    <a:pt x="239" y="14"/>
                  </a:lnTo>
                  <a:lnTo>
                    <a:pt x="281" y="7"/>
                  </a:lnTo>
                  <a:lnTo>
                    <a:pt x="325" y="2"/>
                  </a:lnTo>
                  <a:lnTo>
                    <a:pt x="370" y="0"/>
                  </a:lnTo>
                  <a:lnTo>
                    <a:pt x="415" y="2"/>
                  </a:lnTo>
                  <a:lnTo>
                    <a:pt x="459" y="7"/>
                  </a:lnTo>
                  <a:lnTo>
                    <a:pt x="501" y="14"/>
                  </a:lnTo>
                  <a:lnTo>
                    <a:pt x="542" y="24"/>
                  </a:lnTo>
                  <a:lnTo>
                    <a:pt x="579" y="38"/>
                  </a:lnTo>
                  <a:lnTo>
                    <a:pt x="615" y="54"/>
                  </a:lnTo>
                  <a:lnTo>
                    <a:pt x="646" y="72"/>
                  </a:lnTo>
                  <a:lnTo>
                    <a:pt x="674" y="92"/>
                  </a:lnTo>
                  <a:lnTo>
                    <a:pt x="696" y="114"/>
                  </a:lnTo>
                  <a:lnTo>
                    <a:pt x="714" y="137"/>
                  </a:lnTo>
                  <a:lnTo>
                    <a:pt x="729" y="161"/>
                  </a:lnTo>
                  <a:lnTo>
                    <a:pt x="736" y="186"/>
                  </a:lnTo>
                  <a:lnTo>
                    <a:pt x="738" y="212"/>
                  </a:lnTo>
                  <a:lnTo>
                    <a:pt x="736" y="237"/>
                  </a:lnTo>
                  <a:lnTo>
                    <a:pt x="729" y="262"/>
                  </a:lnTo>
                  <a:lnTo>
                    <a:pt x="714" y="288"/>
                  </a:lnTo>
                  <a:lnTo>
                    <a:pt x="696" y="310"/>
                  </a:lnTo>
                  <a:lnTo>
                    <a:pt x="674" y="333"/>
                  </a:lnTo>
                  <a:lnTo>
                    <a:pt x="646" y="353"/>
                  </a:lnTo>
                  <a:lnTo>
                    <a:pt x="615" y="371"/>
                  </a:lnTo>
                  <a:lnTo>
                    <a:pt x="579" y="386"/>
                  </a:lnTo>
                  <a:lnTo>
                    <a:pt x="542" y="399"/>
                  </a:lnTo>
                  <a:lnTo>
                    <a:pt x="501" y="410"/>
                  </a:lnTo>
                  <a:lnTo>
                    <a:pt x="459" y="417"/>
                  </a:lnTo>
                  <a:lnTo>
                    <a:pt x="415" y="422"/>
                  </a:lnTo>
                  <a:lnTo>
                    <a:pt x="370" y="423"/>
                  </a:lnTo>
                  <a:lnTo>
                    <a:pt x="325" y="422"/>
                  </a:lnTo>
                  <a:lnTo>
                    <a:pt x="281" y="417"/>
                  </a:lnTo>
                  <a:lnTo>
                    <a:pt x="239" y="410"/>
                  </a:lnTo>
                  <a:lnTo>
                    <a:pt x="198" y="399"/>
                  </a:lnTo>
                  <a:lnTo>
                    <a:pt x="160" y="386"/>
                  </a:lnTo>
                  <a:lnTo>
                    <a:pt x="125" y="371"/>
                  </a:lnTo>
                  <a:lnTo>
                    <a:pt x="93" y="353"/>
                  </a:lnTo>
                  <a:lnTo>
                    <a:pt x="66" y="333"/>
                  </a:lnTo>
                  <a:lnTo>
                    <a:pt x="42" y="310"/>
                  </a:lnTo>
                  <a:lnTo>
                    <a:pt x="24" y="288"/>
                  </a:lnTo>
                  <a:lnTo>
                    <a:pt x="11" y="262"/>
                  </a:lnTo>
                  <a:lnTo>
                    <a:pt x="3" y="237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7" name="Rectangle 48"/>
            <p:cNvSpPr>
              <a:spLocks noChangeArrowheads="1"/>
            </p:cNvSpPr>
            <p:nvPr/>
          </p:nvSpPr>
          <p:spPr bwMode="auto">
            <a:xfrm>
              <a:off x="432" y="2736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阻塞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78" name="Rectangle 49"/>
            <p:cNvSpPr>
              <a:spLocks noChangeArrowheads="1"/>
            </p:cNvSpPr>
            <p:nvPr/>
          </p:nvSpPr>
          <p:spPr bwMode="auto">
            <a:xfrm>
              <a:off x="337" y="2958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挂起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79" name="Freeform 50"/>
            <p:cNvSpPr>
              <a:spLocks/>
            </p:cNvSpPr>
            <p:nvPr/>
          </p:nvSpPr>
          <p:spPr bwMode="auto">
            <a:xfrm>
              <a:off x="878" y="3052"/>
              <a:ext cx="54" cy="53"/>
            </a:xfrm>
            <a:custGeom>
              <a:avLst/>
              <a:gdLst>
                <a:gd name="T0" fmla="*/ 54 w 54"/>
                <a:gd name="T1" fmla="*/ 0 h 53"/>
                <a:gd name="T2" fmla="*/ 54 w 54"/>
                <a:gd name="T3" fmla="*/ 53 h 53"/>
                <a:gd name="T4" fmla="*/ 0 w 54"/>
                <a:gd name="T5" fmla="*/ 27 h 53"/>
                <a:gd name="T6" fmla="*/ 54 w 54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3">
                  <a:moveTo>
                    <a:pt x="54" y="0"/>
                  </a:moveTo>
                  <a:lnTo>
                    <a:pt x="54" y="53"/>
                  </a:lnTo>
                  <a:lnTo>
                    <a:pt x="0" y="2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0" name="Freeform 51"/>
            <p:cNvSpPr>
              <a:spLocks/>
            </p:cNvSpPr>
            <p:nvPr/>
          </p:nvSpPr>
          <p:spPr bwMode="auto">
            <a:xfrm>
              <a:off x="878" y="3052"/>
              <a:ext cx="54" cy="53"/>
            </a:xfrm>
            <a:custGeom>
              <a:avLst/>
              <a:gdLst>
                <a:gd name="T0" fmla="*/ 54 w 54"/>
                <a:gd name="T1" fmla="*/ 0 h 53"/>
                <a:gd name="T2" fmla="*/ 54 w 54"/>
                <a:gd name="T3" fmla="*/ 53 h 53"/>
                <a:gd name="T4" fmla="*/ 0 w 54"/>
                <a:gd name="T5" fmla="*/ 27 h 53"/>
                <a:gd name="T6" fmla="*/ 54 w 54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3">
                  <a:moveTo>
                    <a:pt x="54" y="0"/>
                  </a:moveTo>
                  <a:lnTo>
                    <a:pt x="54" y="53"/>
                  </a:lnTo>
                  <a:lnTo>
                    <a:pt x="0" y="27"/>
                  </a:lnTo>
                  <a:lnTo>
                    <a:pt x="5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1" name="Line 52"/>
            <p:cNvSpPr>
              <a:spLocks noChangeShapeType="1"/>
            </p:cNvSpPr>
            <p:nvPr/>
          </p:nvSpPr>
          <p:spPr bwMode="auto">
            <a:xfrm flipV="1">
              <a:off x="932" y="3073"/>
              <a:ext cx="895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2" name="Freeform 53"/>
            <p:cNvSpPr>
              <a:spLocks/>
            </p:cNvSpPr>
            <p:nvPr/>
          </p:nvSpPr>
          <p:spPr bwMode="auto">
            <a:xfrm>
              <a:off x="1095" y="2980"/>
              <a:ext cx="516" cy="186"/>
            </a:xfrm>
            <a:custGeom>
              <a:avLst/>
              <a:gdLst>
                <a:gd name="T0" fmla="*/ 0 w 516"/>
                <a:gd name="T1" fmla="*/ 186 h 186"/>
                <a:gd name="T2" fmla="*/ 516 w 516"/>
                <a:gd name="T3" fmla="*/ 183 h 186"/>
                <a:gd name="T4" fmla="*/ 515 w 516"/>
                <a:gd name="T5" fmla="*/ 0 h 186"/>
                <a:gd name="T6" fmla="*/ 0 w 516"/>
                <a:gd name="T7" fmla="*/ 3 h 186"/>
                <a:gd name="T8" fmla="*/ 0 w 516"/>
                <a:gd name="T9" fmla="*/ 186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6" h="186">
                  <a:moveTo>
                    <a:pt x="0" y="186"/>
                  </a:moveTo>
                  <a:lnTo>
                    <a:pt x="516" y="183"/>
                  </a:lnTo>
                  <a:lnTo>
                    <a:pt x="515" y="0"/>
                  </a:lnTo>
                  <a:lnTo>
                    <a:pt x="0" y="3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3" name="Rectangle 54"/>
            <p:cNvSpPr>
              <a:spLocks noChangeArrowheads="1"/>
            </p:cNvSpPr>
            <p:nvPr/>
          </p:nvSpPr>
          <p:spPr bwMode="auto">
            <a:xfrm rot="-60000">
              <a:off x="1106" y="2995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挂起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84" name="Freeform 55"/>
            <p:cNvSpPr>
              <a:spLocks/>
            </p:cNvSpPr>
            <p:nvPr/>
          </p:nvSpPr>
          <p:spPr bwMode="auto">
            <a:xfrm>
              <a:off x="1756" y="263"/>
              <a:ext cx="738" cy="422"/>
            </a:xfrm>
            <a:custGeom>
              <a:avLst/>
              <a:gdLst>
                <a:gd name="T0" fmla="*/ 0 w 738"/>
                <a:gd name="T1" fmla="*/ 211 h 422"/>
                <a:gd name="T2" fmla="*/ 3 w 738"/>
                <a:gd name="T3" fmla="*/ 186 h 422"/>
                <a:gd name="T4" fmla="*/ 11 w 738"/>
                <a:gd name="T5" fmla="*/ 160 h 422"/>
                <a:gd name="T6" fmla="*/ 24 w 738"/>
                <a:gd name="T7" fmla="*/ 135 h 422"/>
                <a:gd name="T8" fmla="*/ 42 w 738"/>
                <a:gd name="T9" fmla="*/ 112 h 422"/>
                <a:gd name="T10" fmla="*/ 66 w 738"/>
                <a:gd name="T11" fmla="*/ 90 h 422"/>
                <a:gd name="T12" fmla="*/ 93 w 738"/>
                <a:gd name="T13" fmla="*/ 70 h 422"/>
                <a:gd name="T14" fmla="*/ 125 w 738"/>
                <a:gd name="T15" fmla="*/ 52 h 422"/>
                <a:gd name="T16" fmla="*/ 160 w 738"/>
                <a:gd name="T17" fmla="*/ 36 h 422"/>
                <a:gd name="T18" fmla="*/ 198 w 738"/>
                <a:gd name="T19" fmla="*/ 24 h 422"/>
                <a:gd name="T20" fmla="*/ 239 w 738"/>
                <a:gd name="T21" fmla="*/ 12 h 422"/>
                <a:gd name="T22" fmla="*/ 281 w 738"/>
                <a:gd name="T23" fmla="*/ 5 h 422"/>
                <a:gd name="T24" fmla="*/ 325 w 738"/>
                <a:gd name="T25" fmla="*/ 1 h 422"/>
                <a:gd name="T26" fmla="*/ 370 w 738"/>
                <a:gd name="T27" fmla="*/ 0 h 422"/>
                <a:gd name="T28" fmla="*/ 413 w 738"/>
                <a:gd name="T29" fmla="*/ 1 h 422"/>
                <a:gd name="T30" fmla="*/ 458 w 738"/>
                <a:gd name="T31" fmla="*/ 5 h 422"/>
                <a:gd name="T32" fmla="*/ 500 w 738"/>
                <a:gd name="T33" fmla="*/ 12 h 422"/>
                <a:gd name="T34" fmla="*/ 541 w 738"/>
                <a:gd name="T35" fmla="*/ 24 h 422"/>
                <a:gd name="T36" fmla="*/ 579 w 738"/>
                <a:gd name="T37" fmla="*/ 36 h 422"/>
                <a:gd name="T38" fmla="*/ 614 w 738"/>
                <a:gd name="T39" fmla="*/ 52 h 422"/>
                <a:gd name="T40" fmla="*/ 645 w 738"/>
                <a:gd name="T41" fmla="*/ 70 h 422"/>
                <a:gd name="T42" fmla="*/ 673 w 738"/>
                <a:gd name="T43" fmla="*/ 90 h 422"/>
                <a:gd name="T44" fmla="*/ 696 w 738"/>
                <a:gd name="T45" fmla="*/ 112 h 422"/>
                <a:gd name="T46" fmla="*/ 714 w 738"/>
                <a:gd name="T47" fmla="*/ 135 h 422"/>
                <a:gd name="T48" fmla="*/ 728 w 738"/>
                <a:gd name="T49" fmla="*/ 160 h 422"/>
                <a:gd name="T50" fmla="*/ 735 w 738"/>
                <a:gd name="T51" fmla="*/ 186 h 422"/>
                <a:gd name="T52" fmla="*/ 738 w 738"/>
                <a:gd name="T53" fmla="*/ 211 h 422"/>
                <a:gd name="T54" fmla="*/ 735 w 738"/>
                <a:gd name="T55" fmla="*/ 236 h 422"/>
                <a:gd name="T56" fmla="*/ 728 w 738"/>
                <a:gd name="T57" fmla="*/ 262 h 422"/>
                <a:gd name="T58" fmla="*/ 714 w 738"/>
                <a:gd name="T59" fmla="*/ 286 h 422"/>
                <a:gd name="T60" fmla="*/ 696 w 738"/>
                <a:gd name="T61" fmla="*/ 308 h 422"/>
                <a:gd name="T62" fmla="*/ 673 w 738"/>
                <a:gd name="T63" fmla="*/ 331 h 422"/>
                <a:gd name="T64" fmla="*/ 645 w 738"/>
                <a:gd name="T65" fmla="*/ 350 h 422"/>
                <a:gd name="T66" fmla="*/ 614 w 738"/>
                <a:gd name="T67" fmla="*/ 369 h 422"/>
                <a:gd name="T68" fmla="*/ 579 w 738"/>
                <a:gd name="T69" fmla="*/ 384 h 422"/>
                <a:gd name="T70" fmla="*/ 541 w 738"/>
                <a:gd name="T71" fmla="*/ 398 h 422"/>
                <a:gd name="T72" fmla="*/ 500 w 738"/>
                <a:gd name="T73" fmla="*/ 408 h 422"/>
                <a:gd name="T74" fmla="*/ 458 w 738"/>
                <a:gd name="T75" fmla="*/ 415 h 422"/>
                <a:gd name="T76" fmla="*/ 413 w 738"/>
                <a:gd name="T77" fmla="*/ 421 h 422"/>
                <a:gd name="T78" fmla="*/ 370 w 738"/>
                <a:gd name="T79" fmla="*/ 422 h 422"/>
                <a:gd name="T80" fmla="*/ 325 w 738"/>
                <a:gd name="T81" fmla="*/ 421 h 422"/>
                <a:gd name="T82" fmla="*/ 281 w 738"/>
                <a:gd name="T83" fmla="*/ 415 h 422"/>
                <a:gd name="T84" fmla="*/ 239 w 738"/>
                <a:gd name="T85" fmla="*/ 408 h 422"/>
                <a:gd name="T86" fmla="*/ 198 w 738"/>
                <a:gd name="T87" fmla="*/ 398 h 422"/>
                <a:gd name="T88" fmla="*/ 160 w 738"/>
                <a:gd name="T89" fmla="*/ 384 h 422"/>
                <a:gd name="T90" fmla="*/ 125 w 738"/>
                <a:gd name="T91" fmla="*/ 369 h 422"/>
                <a:gd name="T92" fmla="*/ 93 w 738"/>
                <a:gd name="T93" fmla="*/ 350 h 422"/>
                <a:gd name="T94" fmla="*/ 66 w 738"/>
                <a:gd name="T95" fmla="*/ 331 h 422"/>
                <a:gd name="T96" fmla="*/ 42 w 738"/>
                <a:gd name="T97" fmla="*/ 308 h 422"/>
                <a:gd name="T98" fmla="*/ 24 w 738"/>
                <a:gd name="T99" fmla="*/ 286 h 422"/>
                <a:gd name="T100" fmla="*/ 11 w 738"/>
                <a:gd name="T101" fmla="*/ 262 h 422"/>
                <a:gd name="T102" fmla="*/ 3 w 738"/>
                <a:gd name="T103" fmla="*/ 236 h 422"/>
                <a:gd name="T104" fmla="*/ 0 w 738"/>
                <a:gd name="T105" fmla="*/ 211 h 42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38" h="422">
                  <a:moveTo>
                    <a:pt x="0" y="211"/>
                  </a:moveTo>
                  <a:lnTo>
                    <a:pt x="3" y="186"/>
                  </a:lnTo>
                  <a:lnTo>
                    <a:pt x="11" y="160"/>
                  </a:lnTo>
                  <a:lnTo>
                    <a:pt x="24" y="135"/>
                  </a:lnTo>
                  <a:lnTo>
                    <a:pt x="42" y="112"/>
                  </a:lnTo>
                  <a:lnTo>
                    <a:pt x="66" y="90"/>
                  </a:lnTo>
                  <a:lnTo>
                    <a:pt x="93" y="70"/>
                  </a:lnTo>
                  <a:lnTo>
                    <a:pt x="125" y="52"/>
                  </a:lnTo>
                  <a:lnTo>
                    <a:pt x="160" y="36"/>
                  </a:lnTo>
                  <a:lnTo>
                    <a:pt x="198" y="24"/>
                  </a:lnTo>
                  <a:lnTo>
                    <a:pt x="239" y="12"/>
                  </a:lnTo>
                  <a:lnTo>
                    <a:pt x="281" y="5"/>
                  </a:lnTo>
                  <a:lnTo>
                    <a:pt x="325" y="1"/>
                  </a:lnTo>
                  <a:lnTo>
                    <a:pt x="370" y="0"/>
                  </a:lnTo>
                  <a:lnTo>
                    <a:pt x="413" y="1"/>
                  </a:lnTo>
                  <a:lnTo>
                    <a:pt x="458" y="5"/>
                  </a:lnTo>
                  <a:lnTo>
                    <a:pt x="500" y="12"/>
                  </a:lnTo>
                  <a:lnTo>
                    <a:pt x="541" y="24"/>
                  </a:lnTo>
                  <a:lnTo>
                    <a:pt x="579" y="36"/>
                  </a:lnTo>
                  <a:lnTo>
                    <a:pt x="614" y="52"/>
                  </a:lnTo>
                  <a:lnTo>
                    <a:pt x="645" y="70"/>
                  </a:lnTo>
                  <a:lnTo>
                    <a:pt x="673" y="90"/>
                  </a:lnTo>
                  <a:lnTo>
                    <a:pt x="696" y="112"/>
                  </a:lnTo>
                  <a:lnTo>
                    <a:pt x="714" y="135"/>
                  </a:lnTo>
                  <a:lnTo>
                    <a:pt x="728" y="160"/>
                  </a:lnTo>
                  <a:lnTo>
                    <a:pt x="735" y="186"/>
                  </a:lnTo>
                  <a:lnTo>
                    <a:pt x="738" y="211"/>
                  </a:lnTo>
                  <a:lnTo>
                    <a:pt x="735" y="236"/>
                  </a:lnTo>
                  <a:lnTo>
                    <a:pt x="728" y="262"/>
                  </a:lnTo>
                  <a:lnTo>
                    <a:pt x="714" y="286"/>
                  </a:lnTo>
                  <a:lnTo>
                    <a:pt x="696" y="308"/>
                  </a:lnTo>
                  <a:lnTo>
                    <a:pt x="673" y="331"/>
                  </a:lnTo>
                  <a:lnTo>
                    <a:pt x="645" y="350"/>
                  </a:lnTo>
                  <a:lnTo>
                    <a:pt x="614" y="369"/>
                  </a:lnTo>
                  <a:lnTo>
                    <a:pt x="579" y="384"/>
                  </a:lnTo>
                  <a:lnTo>
                    <a:pt x="541" y="398"/>
                  </a:lnTo>
                  <a:lnTo>
                    <a:pt x="500" y="408"/>
                  </a:lnTo>
                  <a:lnTo>
                    <a:pt x="458" y="415"/>
                  </a:lnTo>
                  <a:lnTo>
                    <a:pt x="413" y="421"/>
                  </a:lnTo>
                  <a:lnTo>
                    <a:pt x="370" y="422"/>
                  </a:lnTo>
                  <a:lnTo>
                    <a:pt x="325" y="421"/>
                  </a:lnTo>
                  <a:lnTo>
                    <a:pt x="281" y="415"/>
                  </a:lnTo>
                  <a:lnTo>
                    <a:pt x="239" y="408"/>
                  </a:lnTo>
                  <a:lnTo>
                    <a:pt x="198" y="398"/>
                  </a:lnTo>
                  <a:lnTo>
                    <a:pt x="160" y="384"/>
                  </a:lnTo>
                  <a:lnTo>
                    <a:pt x="125" y="369"/>
                  </a:lnTo>
                  <a:lnTo>
                    <a:pt x="93" y="350"/>
                  </a:lnTo>
                  <a:lnTo>
                    <a:pt x="66" y="331"/>
                  </a:lnTo>
                  <a:lnTo>
                    <a:pt x="42" y="308"/>
                  </a:lnTo>
                  <a:lnTo>
                    <a:pt x="24" y="286"/>
                  </a:lnTo>
                  <a:lnTo>
                    <a:pt x="11" y="262"/>
                  </a:lnTo>
                  <a:lnTo>
                    <a:pt x="3" y="236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5" name="Rectangle 56"/>
            <p:cNvSpPr>
              <a:spLocks noChangeArrowheads="1"/>
            </p:cNvSpPr>
            <p:nvPr/>
          </p:nvSpPr>
          <p:spPr bwMode="auto">
            <a:xfrm>
              <a:off x="2020" y="395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新建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86" name="Freeform 57"/>
            <p:cNvSpPr>
              <a:spLocks/>
            </p:cNvSpPr>
            <p:nvPr/>
          </p:nvSpPr>
          <p:spPr bwMode="auto">
            <a:xfrm>
              <a:off x="556" y="1948"/>
              <a:ext cx="54" cy="52"/>
            </a:xfrm>
            <a:custGeom>
              <a:avLst/>
              <a:gdLst>
                <a:gd name="T0" fmla="*/ 54 w 54"/>
                <a:gd name="T1" fmla="*/ 52 h 52"/>
                <a:gd name="T2" fmla="*/ 0 w 54"/>
                <a:gd name="T3" fmla="*/ 52 h 52"/>
                <a:gd name="T4" fmla="*/ 27 w 54"/>
                <a:gd name="T5" fmla="*/ 0 h 52"/>
                <a:gd name="T6" fmla="*/ 54 w 54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2">
                  <a:moveTo>
                    <a:pt x="54" y="52"/>
                  </a:moveTo>
                  <a:lnTo>
                    <a:pt x="0" y="52"/>
                  </a:lnTo>
                  <a:lnTo>
                    <a:pt x="27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7" name="Freeform 58"/>
            <p:cNvSpPr>
              <a:spLocks/>
            </p:cNvSpPr>
            <p:nvPr/>
          </p:nvSpPr>
          <p:spPr bwMode="auto">
            <a:xfrm>
              <a:off x="556" y="1948"/>
              <a:ext cx="54" cy="52"/>
            </a:xfrm>
            <a:custGeom>
              <a:avLst/>
              <a:gdLst>
                <a:gd name="T0" fmla="*/ 54 w 54"/>
                <a:gd name="T1" fmla="*/ 52 h 52"/>
                <a:gd name="T2" fmla="*/ 0 w 54"/>
                <a:gd name="T3" fmla="*/ 52 h 52"/>
                <a:gd name="T4" fmla="*/ 27 w 54"/>
                <a:gd name="T5" fmla="*/ 0 h 52"/>
                <a:gd name="T6" fmla="*/ 54 w 54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2">
                  <a:moveTo>
                    <a:pt x="54" y="52"/>
                  </a:moveTo>
                  <a:lnTo>
                    <a:pt x="0" y="52"/>
                  </a:lnTo>
                  <a:lnTo>
                    <a:pt x="27" y="0"/>
                  </a:lnTo>
                  <a:lnTo>
                    <a:pt x="54" y="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8" name="Line 59"/>
            <p:cNvSpPr>
              <a:spLocks noChangeShapeType="1"/>
            </p:cNvSpPr>
            <p:nvPr/>
          </p:nvSpPr>
          <p:spPr bwMode="auto">
            <a:xfrm flipV="1">
              <a:off x="583" y="2000"/>
              <a:ext cx="1" cy="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9" name="Rectangle 60"/>
            <p:cNvSpPr>
              <a:spLocks noChangeArrowheads="1"/>
            </p:cNvSpPr>
            <p:nvPr/>
          </p:nvSpPr>
          <p:spPr bwMode="auto">
            <a:xfrm>
              <a:off x="404" y="2122"/>
              <a:ext cx="352" cy="4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8190" name="Rectangle 61"/>
            <p:cNvSpPr>
              <a:spLocks noChangeArrowheads="1"/>
            </p:cNvSpPr>
            <p:nvPr/>
          </p:nvSpPr>
          <p:spPr bwMode="auto">
            <a:xfrm rot="-5400000">
              <a:off x="368" y="2312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91" name="Rectangle 62"/>
            <p:cNvSpPr>
              <a:spLocks noChangeArrowheads="1"/>
            </p:cNvSpPr>
            <p:nvPr/>
          </p:nvSpPr>
          <p:spPr bwMode="auto">
            <a:xfrm rot="-5400000">
              <a:off x="505" y="2316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发生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92" name="Freeform 63"/>
            <p:cNvSpPr>
              <a:spLocks/>
            </p:cNvSpPr>
            <p:nvPr/>
          </p:nvSpPr>
          <p:spPr bwMode="auto">
            <a:xfrm>
              <a:off x="1745" y="2833"/>
              <a:ext cx="53" cy="52"/>
            </a:xfrm>
            <a:custGeom>
              <a:avLst/>
              <a:gdLst>
                <a:gd name="T0" fmla="*/ 0 w 53"/>
                <a:gd name="T1" fmla="*/ 52 h 52"/>
                <a:gd name="T2" fmla="*/ 0 w 53"/>
                <a:gd name="T3" fmla="*/ 0 h 52"/>
                <a:gd name="T4" fmla="*/ 53 w 53"/>
                <a:gd name="T5" fmla="*/ 27 h 52"/>
                <a:gd name="T6" fmla="*/ 0 w 53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2">
                  <a:moveTo>
                    <a:pt x="0" y="52"/>
                  </a:moveTo>
                  <a:lnTo>
                    <a:pt x="0" y="0"/>
                  </a:lnTo>
                  <a:lnTo>
                    <a:pt x="53" y="27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3" name="Freeform 64"/>
            <p:cNvSpPr>
              <a:spLocks/>
            </p:cNvSpPr>
            <p:nvPr/>
          </p:nvSpPr>
          <p:spPr bwMode="auto">
            <a:xfrm>
              <a:off x="1745" y="2833"/>
              <a:ext cx="53" cy="52"/>
            </a:xfrm>
            <a:custGeom>
              <a:avLst/>
              <a:gdLst>
                <a:gd name="T0" fmla="*/ 0 w 53"/>
                <a:gd name="T1" fmla="*/ 52 h 52"/>
                <a:gd name="T2" fmla="*/ 0 w 53"/>
                <a:gd name="T3" fmla="*/ 0 h 52"/>
                <a:gd name="T4" fmla="*/ 53 w 53"/>
                <a:gd name="T5" fmla="*/ 27 h 52"/>
                <a:gd name="T6" fmla="*/ 0 w 53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2">
                  <a:moveTo>
                    <a:pt x="0" y="52"/>
                  </a:moveTo>
                  <a:lnTo>
                    <a:pt x="0" y="0"/>
                  </a:lnTo>
                  <a:lnTo>
                    <a:pt x="53" y="27"/>
                  </a:lnTo>
                  <a:lnTo>
                    <a:pt x="0" y="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4" name="Line 65"/>
            <p:cNvSpPr>
              <a:spLocks noChangeShapeType="1"/>
            </p:cNvSpPr>
            <p:nvPr/>
          </p:nvSpPr>
          <p:spPr bwMode="auto">
            <a:xfrm>
              <a:off x="905" y="2849"/>
              <a:ext cx="840" cy="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5" name="Freeform 66"/>
            <p:cNvSpPr>
              <a:spLocks/>
            </p:cNvSpPr>
            <p:nvPr/>
          </p:nvSpPr>
          <p:spPr bwMode="auto">
            <a:xfrm>
              <a:off x="1057" y="2757"/>
              <a:ext cx="588" cy="190"/>
            </a:xfrm>
            <a:custGeom>
              <a:avLst/>
              <a:gdLst>
                <a:gd name="T0" fmla="*/ 0 w 588"/>
                <a:gd name="T1" fmla="*/ 183 h 190"/>
                <a:gd name="T2" fmla="*/ 586 w 588"/>
                <a:gd name="T3" fmla="*/ 190 h 190"/>
                <a:gd name="T4" fmla="*/ 588 w 588"/>
                <a:gd name="T5" fmla="*/ 7 h 190"/>
                <a:gd name="T6" fmla="*/ 3 w 588"/>
                <a:gd name="T7" fmla="*/ 0 h 190"/>
                <a:gd name="T8" fmla="*/ 0 w 588"/>
                <a:gd name="T9" fmla="*/ 183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8" h="190">
                  <a:moveTo>
                    <a:pt x="0" y="183"/>
                  </a:moveTo>
                  <a:lnTo>
                    <a:pt x="586" y="190"/>
                  </a:lnTo>
                  <a:lnTo>
                    <a:pt x="588" y="7"/>
                  </a:lnTo>
                  <a:lnTo>
                    <a:pt x="3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6" name="Rectangle 67"/>
            <p:cNvSpPr>
              <a:spLocks noChangeArrowheads="1"/>
            </p:cNvSpPr>
            <p:nvPr/>
          </p:nvSpPr>
          <p:spPr bwMode="auto">
            <a:xfrm>
              <a:off x="1070" y="2773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激活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197" name="Freeform 68"/>
            <p:cNvSpPr>
              <a:spLocks/>
            </p:cNvSpPr>
            <p:nvPr/>
          </p:nvSpPr>
          <p:spPr bwMode="auto">
            <a:xfrm>
              <a:off x="866" y="1827"/>
              <a:ext cx="53" cy="54"/>
            </a:xfrm>
            <a:custGeom>
              <a:avLst/>
              <a:gdLst>
                <a:gd name="T0" fmla="*/ 52 w 53"/>
                <a:gd name="T1" fmla="*/ 0 h 54"/>
                <a:gd name="T2" fmla="*/ 53 w 53"/>
                <a:gd name="T3" fmla="*/ 54 h 54"/>
                <a:gd name="T4" fmla="*/ 0 w 53"/>
                <a:gd name="T5" fmla="*/ 27 h 54"/>
                <a:gd name="T6" fmla="*/ 52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52" y="0"/>
                  </a:moveTo>
                  <a:lnTo>
                    <a:pt x="53" y="54"/>
                  </a:lnTo>
                  <a:lnTo>
                    <a:pt x="0" y="2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8" name="Freeform 69"/>
            <p:cNvSpPr>
              <a:spLocks/>
            </p:cNvSpPr>
            <p:nvPr/>
          </p:nvSpPr>
          <p:spPr bwMode="auto">
            <a:xfrm>
              <a:off x="866" y="1827"/>
              <a:ext cx="53" cy="54"/>
            </a:xfrm>
            <a:custGeom>
              <a:avLst/>
              <a:gdLst>
                <a:gd name="T0" fmla="*/ 52 w 53"/>
                <a:gd name="T1" fmla="*/ 0 h 54"/>
                <a:gd name="T2" fmla="*/ 53 w 53"/>
                <a:gd name="T3" fmla="*/ 54 h 54"/>
                <a:gd name="T4" fmla="*/ 0 w 53"/>
                <a:gd name="T5" fmla="*/ 27 h 54"/>
                <a:gd name="T6" fmla="*/ 52 w 53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54">
                  <a:moveTo>
                    <a:pt x="52" y="0"/>
                  </a:moveTo>
                  <a:lnTo>
                    <a:pt x="53" y="54"/>
                  </a:lnTo>
                  <a:lnTo>
                    <a:pt x="0" y="27"/>
                  </a:lnTo>
                  <a:lnTo>
                    <a:pt x="5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9" name="Line 70"/>
            <p:cNvSpPr>
              <a:spLocks noChangeShapeType="1"/>
            </p:cNvSpPr>
            <p:nvPr/>
          </p:nvSpPr>
          <p:spPr bwMode="auto">
            <a:xfrm flipV="1">
              <a:off x="918" y="1850"/>
              <a:ext cx="89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0" name="Freeform 71"/>
            <p:cNvSpPr>
              <a:spLocks/>
            </p:cNvSpPr>
            <p:nvPr/>
          </p:nvSpPr>
          <p:spPr bwMode="auto">
            <a:xfrm>
              <a:off x="1081" y="1757"/>
              <a:ext cx="517" cy="186"/>
            </a:xfrm>
            <a:custGeom>
              <a:avLst/>
              <a:gdLst>
                <a:gd name="T0" fmla="*/ 1 w 517"/>
                <a:gd name="T1" fmla="*/ 186 h 186"/>
                <a:gd name="T2" fmla="*/ 517 w 517"/>
                <a:gd name="T3" fmla="*/ 183 h 186"/>
                <a:gd name="T4" fmla="*/ 516 w 517"/>
                <a:gd name="T5" fmla="*/ 0 h 186"/>
                <a:gd name="T6" fmla="*/ 0 w 517"/>
                <a:gd name="T7" fmla="*/ 2 h 186"/>
                <a:gd name="T8" fmla="*/ 1 w 517"/>
                <a:gd name="T9" fmla="*/ 186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7" h="186">
                  <a:moveTo>
                    <a:pt x="1" y="186"/>
                  </a:moveTo>
                  <a:lnTo>
                    <a:pt x="517" y="183"/>
                  </a:lnTo>
                  <a:lnTo>
                    <a:pt x="516" y="0"/>
                  </a:lnTo>
                  <a:lnTo>
                    <a:pt x="0" y="2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1" name="Rectangle 72"/>
            <p:cNvSpPr>
              <a:spLocks noChangeArrowheads="1"/>
            </p:cNvSpPr>
            <p:nvPr/>
          </p:nvSpPr>
          <p:spPr bwMode="auto">
            <a:xfrm rot="-60000">
              <a:off x="1092" y="1771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挂起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202" name="Freeform 73"/>
            <p:cNvSpPr>
              <a:spLocks/>
            </p:cNvSpPr>
            <p:nvPr/>
          </p:nvSpPr>
          <p:spPr bwMode="auto">
            <a:xfrm>
              <a:off x="1757" y="1604"/>
              <a:ext cx="52" cy="54"/>
            </a:xfrm>
            <a:custGeom>
              <a:avLst/>
              <a:gdLst>
                <a:gd name="T0" fmla="*/ 0 w 52"/>
                <a:gd name="T1" fmla="*/ 54 h 54"/>
                <a:gd name="T2" fmla="*/ 0 w 52"/>
                <a:gd name="T3" fmla="*/ 0 h 54"/>
                <a:gd name="T4" fmla="*/ 52 w 52"/>
                <a:gd name="T5" fmla="*/ 27 h 54"/>
                <a:gd name="T6" fmla="*/ 0 w 52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54">
                  <a:moveTo>
                    <a:pt x="0" y="54"/>
                  </a:moveTo>
                  <a:lnTo>
                    <a:pt x="0" y="0"/>
                  </a:lnTo>
                  <a:lnTo>
                    <a:pt x="52" y="2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3" name="Freeform 74"/>
            <p:cNvSpPr>
              <a:spLocks/>
            </p:cNvSpPr>
            <p:nvPr/>
          </p:nvSpPr>
          <p:spPr bwMode="auto">
            <a:xfrm>
              <a:off x="1757" y="1604"/>
              <a:ext cx="52" cy="54"/>
            </a:xfrm>
            <a:custGeom>
              <a:avLst/>
              <a:gdLst>
                <a:gd name="T0" fmla="*/ 0 w 52"/>
                <a:gd name="T1" fmla="*/ 54 h 54"/>
                <a:gd name="T2" fmla="*/ 0 w 52"/>
                <a:gd name="T3" fmla="*/ 0 h 54"/>
                <a:gd name="T4" fmla="*/ 52 w 52"/>
                <a:gd name="T5" fmla="*/ 27 h 54"/>
                <a:gd name="T6" fmla="*/ 0 w 52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54">
                  <a:moveTo>
                    <a:pt x="0" y="54"/>
                  </a:moveTo>
                  <a:lnTo>
                    <a:pt x="0" y="0"/>
                  </a:lnTo>
                  <a:lnTo>
                    <a:pt x="52" y="27"/>
                  </a:lnTo>
                  <a:lnTo>
                    <a:pt x="0" y="5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4" name="Line 75"/>
            <p:cNvSpPr>
              <a:spLocks noChangeShapeType="1"/>
            </p:cNvSpPr>
            <p:nvPr/>
          </p:nvSpPr>
          <p:spPr bwMode="auto">
            <a:xfrm>
              <a:off x="904" y="1628"/>
              <a:ext cx="85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5" name="Freeform 76"/>
            <p:cNvSpPr>
              <a:spLocks/>
            </p:cNvSpPr>
            <p:nvPr/>
          </p:nvSpPr>
          <p:spPr bwMode="auto">
            <a:xfrm>
              <a:off x="1062" y="1534"/>
              <a:ext cx="588" cy="186"/>
            </a:xfrm>
            <a:custGeom>
              <a:avLst/>
              <a:gdLst>
                <a:gd name="T0" fmla="*/ 0 w 588"/>
                <a:gd name="T1" fmla="*/ 183 h 186"/>
                <a:gd name="T2" fmla="*/ 587 w 588"/>
                <a:gd name="T3" fmla="*/ 186 h 186"/>
                <a:gd name="T4" fmla="*/ 588 w 588"/>
                <a:gd name="T5" fmla="*/ 3 h 186"/>
                <a:gd name="T6" fmla="*/ 2 w 588"/>
                <a:gd name="T7" fmla="*/ 0 h 186"/>
                <a:gd name="T8" fmla="*/ 0 w 588"/>
                <a:gd name="T9" fmla="*/ 183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8" h="186">
                  <a:moveTo>
                    <a:pt x="0" y="183"/>
                  </a:moveTo>
                  <a:lnTo>
                    <a:pt x="587" y="186"/>
                  </a:lnTo>
                  <a:lnTo>
                    <a:pt x="588" y="3"/>
                  </a:lnTo>
                  <a:lnTo>
                    <a:pt x="2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6" name="Rectangle 77"/>
            <p:cNvSpPr>
              <a:spLocks noChangeArrowheads="1"/>
            </p:cNvSpPr>
            <p:nvPr/>
          </p:nvSpPr>
          <p:spPr bwMode="auto">
            <a:xfrm>
              <a:off x="1075" y="1550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激活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207" name="Freeform 78"/>
            <p:cNvSpPr>
              <a:spLocks/>
            </p:cNvSpPr>
            <p:nvPr/>
          </p:nvSpPr>
          <p:spPr bwMode="auto">
            <a:xfrm>
              <a:off x="2103" y="1472"/>
              <a:ext cx="54" cy="53"/>
            </a:xfrm>
            <a:custGeom>
              <a:avLst/>
              <a:gdLst>
                <a:gd name="T0" fmla="*/ 54 w 54"/>
                <a:gd name="T1" fmla="*/ 0 h 53"/>
                <a:gd name="T2" fmla="*/ 0 w 54"/>
                <a:gd name="T3" fmla="*/ 0 h 53"/>
                <a:gd name="T4" fmla="*/ 27 w 54"/>
                <a:gd name="T5" fmla="*/ 53 h 53"/>
                <a:gd name="T6" fmla="*/ 54 w 54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53">
                  <a:moveTo>
                    <a:pt x="54" y="0"/>
                  </a:moveTo>
                  <a:lnTo>
                    <a:pt x="0" y="0"/>
                  </a:lnTo>
                  <a:lnTo>
                    <a:pt x="27" y="5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8" name="Line 79"/>
            <p:cNvSpPr>
              <a:spLocks noChangeShapeType="1"/>
            </p:cNvSpPr>
            <p:nvPr/>
          </p:nvSpPr>
          <p:spPr bwMode="auto">
            <a:xfrm flipH="1">
              <a:off x="2134" y="1472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9" name="Freeform 80"/>
            <p:cNvSpPr>
              <a:spLocks/>
            </p:cNvSpPr>
            <p:nvPr/>
          </p:nvSpPr>
          <p:spPr bwMode="auto">
            <a:xfrm>
              <a:off x="2103" y="1472"/>
              <a:ext cx="17" cy="5"/>
            </a:xfrm>
            <a:custGeom>
              <a:avLst/>
              <a:gdLst>
                <a:gd name="T0" fmla="*/ 387 w 12"/>
                <a:gd name="T1" fmla="*/ 0 h 4"/>
                <a:gd name="T2" fmla="*/ 0 w 12"/>
                <a:gd name="T3" fmla="*/ 0 h 4"/>
                <a:gd name="T4" fmla="*/ 74 w 12"/>
                <a:gd name="T5" fmla="*/ 39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0" name="Line 81"/>
            <p:cNvSpPr>
              <a:spLocks noChangeShapeType="1"/>
            </p:cNvSpPr>
            <p:nvPr/>
          </p:nvSpPr>
          <p:spPr bwMode="auto">
            <a:xfrm>
              <a:off x="2112" y="1490"/>
              <a:ext cx="11" cy="2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1" name="Freeform 82"/>
            <p:cNvSpPr>
              <a:spLocks/>
            </p:cNvSpPr>
            <p:nvPr/>
          </p:nvSpPr>
          <p:spPr bwMode="auto">
            <a:xfrm>
              <a:off x="2128" y="1508"/>
              <a:ext cx="10" cy="17"/>
            </a:xfrm>
            <a:custGeom>
              <a:avLst/>
              <a:gdLst>
                <a:gd name="T0" fmla="*/ 0 w 7"/>
                <a:gd name="T1" fmla="*/ 327 h 12"/>
                <a:gd name="T2" fmla="*/ 1 w 7"/>
                <a:gd name="T3" fmla="*/ 387 h 12"/>
                <a:gd name="T4" fmla="*/ 244 w 7"/>
                <a:gd name="T5" fmla="*/ 0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2">
                  <a:moveTo>
                    <a:pt x="0" y="10"/>
                  </a:moveTo>
                  <a:lnTo>
                    <a:pt x="1" y="12"/>
                  </a:lnTo>
                  <a:lnTo>
                    <a:pt x="7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2" name="Line 83"/>
            <p:cNvSpPr>
              <a:spLocks noChangeShapeType="1"/>
            </p:cNvSpPr>
            <p:nvPr/>
          </p:nvSpPr>
          <p:spPr bwMode="auto">
            <a:xfrm flipV="1">
              <a:off x="2144" y="1476"/>
              <a:ext cx="11" cy="2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3" name="Line 84"/>
            <p:cNvSpPr>
              <a:spLocks noChangeShapeType="1"/>
            </p:cNvSpPr>
            <p:nvPr/>
          </p:nvSpPr>
          <p:spPr bwMode="auto">
            <a:xfrm>
              <a:off x="2126" y="685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4" name="Line 85"/>
            <p:cNvSpPr>
              <a:spLocks noChangeShapeType="1"/>
            </p:cNvSpPr>
            <p:nvPr/>
          </p:nvSpPr>
          <p:spPr bwMode="auto">
            <a:xfrm>
              <a:off x="2126" y="722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5" name="Line 86"/>
            <p:cNvSpPr>
              <a:spLocks noChangeShapeType="1"/>
            </p:cNvSpPr>
            <p:nvPr/>
          </p:nvSpPr>
          <p:spPr bwMode="auto">
            <a:xfrm>
              <a:off x="2126" y="759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6" name="Line 87"/>
            <p:cNvSpPr>
              <a:spLocks noChangeShapeType="1"/>
            </p:cNvSpPr>
            <p:nvPr/>
          </p:nvSpPr>
          <p:spPr bwMode="auto">
            <a:xfrm>
              <a:off x="2126" y="795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7" name="Line 88"/>
            <p:cNvSpPr>
              <a:spLocks noChangeShapeType="1"/>
            </p:cNvSpPr>
            <p:nvPr/>
          </p:nvSpPr>
          <p:spPr bwMode="auto">
            <a:xfrm>
              <a:off x="2127" y="832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8" name="Line 89"/>
            <p:cNvSpPr>
              <a:spLocks noChangeShapeType="1"/>
            </p:cNvSpPr>
            <p:nvPr/>
          </p:nvSpPr>
          <p:spPr bwMode="auto">
            <a:xfrm>
              <a:off x="2127" y="869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9" name="Line 90"/>
            <p:cNvSpPr>
              <a:spLocks noChangeShapeType="1"/>
            </p:cNvSpPr>
            <p:nvPr/>
          </p:nvSpPr>
          <p:spPr bwMode="auto">
            <a:xfrm>
              <a:off x="2127" y="905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0" name="Line 91"/>
            <p:cNvSpPr>
              <a:spLocks noChangeShapeType="1"/>
            </p:cNvSpPr>
            <p:nvPr/>
          </p:nvSpPr>
          <p:spPr bwMode="auto">
            <a:xfrm>
              <a:off x="2127" y="942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1" name="Line 92"/>
            <p:cNvSpPr>
              <a:spLocks noChangeShapeType="1"/>
            </p:cNvSpPr>
            <p:nvPr/>
          </p:nvSpPr>
          <p:spPr bwMode="auto">
            <a:xfrm>
              <a:off x="2127" y="979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2" name="Line 93"/>
            <p:cNvSpPr>
              <a:spLocks noChangeShapeType="1"/>
            </p:cNvSpPr>
            <p:nvPr/>
          </p:nvSpPr>
          <p:spPr bwMode="auto">
            <a:xfrm>
              <a:off x="2127" y="1015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3" name="Line 94"/>
            <p:cNvSpPr>
              <a:spLocks noChangeShapeType="1"/>
            </p:cNvSpPr>
            <p:nvPr/>
          </p:nvSpPr>
          <p:spPr bwMode="auto">
            <a:xfrm>
              <a:off x="2127" y="1052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4" name="Line 95"/>
            <p:cNvSpPr>
              <a:spLocks noChangeShapeType="1"/>
            </p:cNvSpPr>
            <p:nvPr/>
          </p:nvSpPr>
          <p:spPr bwMode="auto">
            <a:xfrm>
              <a:off x="2128" y="1088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5" name="Line 96"/>
            <p:cNvSpPr>
              <a:spLocks noChangeShapeType="1"/>
            </p:cNvSpPr>
            <p:nvPr/>
          </p:nvSpPr>
          <p:spPr bwMode="auto">
            <a:xfrm>
              <a:off x="2128" y="1125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6" name="Line 97"/>
            <p:cNvSpPr>
              <a:spLocks noChangeShapeType="1"/>
            </p:cNvSpPr>
            <p:nvPr/>
          </p:nvSpPr>
          <p:spPr bwMode="auto">
            <a:xfrm>
              <a:off x="2128" y="1162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7" name="Line 98"/>
            <p:cNvSpPr>
              <a:spLocks noChangeShapeType="1"/>
            </p:cNvSpPr>
            <p:nvPr/>
          </p:nvSpPr>
          <p:spPr bwMode="auto">
            <a:xfrm>
              <a:off x="2128" y="1198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8" name="Line 99"/>
            <p:cNvSpPr>
              <a:spLocks noChangeShapeType="1"/>
            </p:cNvSpPr>
            <p:nvPr/>
          </p:nvSpPr>
          <p:spPr bwMode="auto">
            <a:xfrm>
              <a:off x="2128" y="1235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9" name="Line 100"/>
            <p:cNvSpPr>
              <a:spLocks noChangeShapeType="1"/>
            </p:cNvSpPr>
            <p:nvPr/>
          </p:nvSpPr>
          <p:spPr bwMode="auto">
            <a:xfrm>
              <a:off x="2128" y="1272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0" name="Line 101"/>
            <p:cNvSpPr>
              <a:spLocks noChangeShapeType="1"/>
            </p:cNvSpPr>
            <p:nvPr/>
          </p:nvSpPr>
          <p:spPr bwMode="auto">
            <a:xfrm>
              <a:off x="2128" y="1308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1" name="Line 102"/>
            <p:cNvSpPr>
              <a:spLocks noChangeShapeType="1"/>
            </p:cNvSpPr>
            <p:nvPr/>
          </p:nvSpPr>
          <p:spPr bwMode="auto">
            <a:xfrm>
              <a:off x="2130" y="1345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2" name="Line 103"/>
            <p:cNvSpPr>
              <a:spLocks noChangeShapeType="1"/>
            </p:cNvSpPr>
            <p:nvPr/>
          </p:nvSpPr>
          <p:spPr bwMode="auto">
            <a:xfrm>
              <a:off x="2130" y="1382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3" name="Line 104"/>
            <p:cNvSpPr>
              <a:spLocks noChangeShapeType="1"/>
            </p:cNvSpPr>
            <p:nvPr/>
          </p:nvSpPr>
          <p:spPr bwMode="auto">
            <a:xfrm>
              <a:off x="2130" y="1418"/>
              <a:ext cx="1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4" name="Line 105"/>
            <p:cNvSpPr>
              <a:spLocks noChangeShapeType="1"/>
            </p:cNvSpPr>
            <p:nvPr/>
          </p:nvSpPr>
          <p:spPr bwMode="auto">
            <a:xfrm>
              <a:off x="2130" y="1455"/>
              <a:ext cx="1" cy="1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5" name="Freeform 106"/>
            <p:cNvSpPr>
              <a:spLocks/>
            </p:cNvSpPr>
            <p:nvPr/>
          </p:nvSpPr>
          <p:spPr bwMode="auto">
            <a:xfrm>
              <a:off x="2044" y="945"/>
              <a:ext cx="160" cy="321"/>
            </a:xfrm>
            <a:custGeom>
              <a:avLst/>
              <a:gdLst>
                <a:gd name="T0" fmla="*/ 160 w 160"/>
                <a:gd name="T1" fmla="*/ 320 h 321"/>
                <a:gd name="T2" fmla="*/ 159 w 160"/>
                <a:gd name="T3" fmla="*/ 0 h 321"/>
                <a:gd name="T4" fmla="*/ 0 w 160"/>
                <a:gd name="T5" fmla="*/ 1 h 321"/>
                <a:gd name="T6" fmla="*/ 3 w 160"/>
                <a:gd name="T7" fmla="*/ 321 h 321"/>
                <a:gd name="T8" fmla="*/ 160 w 160"/>
                <a:gd name="T9" fmla="*/ 320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321">
                  <a:moveTo>
                    <a:pt x="160" y="320"/>
                  </a:moveTo>
                  <a:lnTo>
                    <a:pt x="159" y="0"/>
                  </a:lnTo>
                  <a:lnTo>
                    <a:pt x="0" y="1"/>
                  </a:lnTo>
                  <a:lnTo>
                    <a:pt x="3" y="321"/>
                  </a:lnTo>
                  <a:lnTo>
                    <a:pt x="160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6" name="Rectangle 107"/>
            <p:cNvSpPr>
              <a:spLocks noChangeArrowheads="1"/>
            </p:cNvSpPr>
            <p:nvPr/>
          </p:nvSpPr>
          <p:spPr bwMode="auto">
            <a:xfrm rot="-5460000">
              <a:off x="1949" y="1043"/>
              <a:ext cx="3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000">
                  <a:solidFill>
                    <a:schemeClr val="tx1"/>
                  </a:solidFill>
                  <a:ea typeface="黑体" panose="02010609060101010101" pitchFamily="49" charset="-122"/>
                </a:rPr>
                <a:t>允许进入</a:t>
              </a:r>
            </a:p>
          </p:txBody>
        </p:sp>
        <p:sp>
          <p:nvSpPr>
            <p:cNvPr id="48237" name="Freeform 108"/>
            <p:cNvSpPr>
              <a:spLocks/>
            </p:cNvSpPr>
            <p:nvPr/>
          </p:nvSpPr>
          <p:spPr bwMode="auto">
            <a:xfrm>
              <a:off x="764" y="1514"/>
              <a:ext cx="58" cy="51"/>
            </a:xfrm>
            <a:custGeom>
              <a:avLst/>
              <a:gdLst>
                <a:gd name="T0" fmla="*/ 52 w 58"/>
                <a:gd name="T1" fmla="*/ 25 h 51"/>
                <a:gd name="T2" fmla="*/ 58 w 58"/>
                <a:gd name="T3" fmla="*/ 51 h 51"/>
                <a:gd name="T4" fmla="*/ 0 w 58"/>
                <a:gd name="T5" fmla="*/ 38 h 51"/>
                <a:gd name="T6" fmla="*/ 45 w 58"/>
                <a:gd name="T7" fmla="*/ 0 h 51"/>
                <a:gd name="T8" fmla="*/ 52 w 58"/>
                <a:gd name="T9" fmla="*/ 25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" h="51">
                  <a:moveTo>
                    <a:pt x="52" y="25"/>
                  </a:moveTo>
                  <a:lnTo>
                    <a:pt x="58" y="51"/>
                  </a:lnTo>
                  <a:lnTo>
                    <a:pt x="0" y="38"/>
                  </a:lnTo>
                  <a:lnTo>
                    <a:pt x="45" y="0"/>
                  </a:lnTo>
                  <a:lnTo>
                    <a:pt x="5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8" name="Line 109"/>
            <p:cNvSpPr>
              <a:spLocks noChangeShapeType="1"/>
            </p:cNvSpPr>
            <p:nvPr/>
          </p:nvSpPr>
          <p:spPr bwMode="auto">
            <a:xfrm flipV="1">
              <a:off x="816" y="1534"/>
              <a:ext cx="23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9" name="Line 110"/>
            <p:cNvSpPr>
              <a:spLocks noChangeShapeType="1"/>
            </p:cNvSpPr>
            <p:nvPr/>
          </p:nvSpPr>
          <p:spPr bwMode="auto">
            <a:xfrm flipV="1">
              <a:off x="853" y="1525"/>
              <a:ext cx="21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0" name="Line 111"/>
            <p:cNvSpPr>
              <a:spLocks noChangeShapeType="1"/>
            </p:cNvSpPr>
            <p:nvPr/>
          </p:nvSpPr>
          <p:spPr bwMode="auto">
            <a:xfrm flipV="1">
              <a:off x="888" y="1517"/>
              <a:ext cx="21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1" name="Line 112"/>
            <p:cNvSpPr>
              <a:spLocks noChangeShapeType="1"/>
            </p:cNvSpPr>
            <p:nvPr/>
          </p:nvSpPr>
          <p:spPr bwMode="auto">
            <a:xfrm flipV="1">
              <a:off x="923" y="1508"/>
              <a:ext cx="21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2" name="Freeform 113"/>
            <p:cNvSpPr>
              <a:spLocks/>
            </p:cNvSpPr>
            <p:nvPr/>
          </p:nvSpPr>
          <p:spPr bwMode="auto">
            <a:xfrm>
              <a:off x="958" y="1500"/>
              <a:ext cx="23" cy="4"/>
            </a:xfrm>
            <a:custGeom>
              <a:avLst/>
              <a:gdLst>
                <a:gd name="T0" fmla="*/ 0 w 16"/>
                <a:gd name="T1" fmla="*/ 49 h 3"/>
                <a:gd name="T2" fmla="*/ 529 w 16"/>
                <a:gd name="T3" fmla="*/ 0 h 3"/>
                <a:gd name="T4" fmla="*/ 604 w 16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3">
                  <a:moveTo>
                    <a:pt x="0" y="3"/>
                  </a:moveTo>
                  <a:lnTo>
                    <a:pt x="14" y="0"/>
                  </a:lnTo>
                  <a:lnTo>
                    <a:pt x="1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3" name="Line 114"/>
            <p:cNvSpPr>
              <a:spLocks noChangeShapeType="1"/>
            </p:cNvSpPr>
            <p:nvPr/>
          </p:nvSpPr>
          <p:spPr bwMode="auto">
            <a:xfrm flipV="1">
              <a:off x="995" y="1492"/>
              <a:ext cx="22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4" name="Line 115"/>
            <p:cNvSpPr>
              <a:spLocks noChangeShapeType="1"/>
            </p:cNvSpPr>
            <p:nvPr/>
          </p:nvSpPr>
          <p:spPr bwMode="auto">
            <a:xfrm flipV="1">
              <a:off x="1032" y="1484"/>
              <a:ext cx="22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5" name="Line 116"/>
            <p:cNvSpPr>
              <a:spLocks noChangeShapeType="1"/>
            </p:cNvSpPr>
            <p:nvPr/>
          </p:nvSpPr>
          <p:spPr bwMode="auto">
            <a:xfrm flipV="1">
              <a:off x="1068" y="1477"/>
              <a:ext cx="23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6" name="Line 117"/>
            <p:cNvSpPr>
              <a:spLocks noChangeShapeType="1"/>
            </p:cNvSpPr>
            <p:nvPr/>
          </p:nvSpPr>
          <p:spPr bwMode="auto">
            <a:xfrm flipV="1">
              <a:off x="1105" y="1469"/>
              <a:ext cx="22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7" name="Line 118"/>
            <p:cNvSpPr>
              <a:spLocks noChangeShapeType="1"/>
            </p:cNvSpPr>
            <p:nvPr/>
          </p:nvSpPr>
          <p:spPr bwMode="auto">
            <a:xfrm flipV="1">
              <a:off x="1141" y="1462"/>
              <a:ext cx="23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8" name="Line 119"/>
            <p:cNvSpPr>
              <a:spLocks noChangeShapeType="1"/>
            </p:cNvSpPr>
            <p:nvPr/>
          </p:nvSpPr>
          <p:spPr bwMode="auto">
            <a:xfrm flipV="1">
              <a:off x="1178" y="1456"/>
              <a:ext cx="22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9" name="Line 120"/>
            <p:cNvSpPr>
              <a:spLocks noChangeShapeType="1"/>
            </p:cNvSpPr>
            <p:nvPr/>
          </p:nvSpPr>
          <p:spPr bwMode="auto">
            <a:xfrm flipV="1">
              <a:off x="1214" y="1449"/>
              <a:ext cx="23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0" name="Line 121"/>
            <p:cNvSpPr>
              <a:spLocks noChangeShapeType="1"/>
            </p:cNvSpPr>
            <p:nvPr/>
          </p:nvSpPr>
          <p:spPr bwMode="auto">
            <a:xfrm flipV="1">
              <a:off x="1251" y="1444"/>
              <a:ext cx="22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1" name="Freeform 122"/>
            <p:cNvSpPr>
              <a:spLocks/>
            </p:cNvSpPr>
            <p:nvPr/>
          </p:nvSpPr>
          <p:spPr bwMode="auto">
            <a:xfrm>
              <a:off x="1287" y="1437"/>
              <a:ext cx="23" cy="4"/>
            </a:xfrm>
            <a:custGeom>
              <a:avLst/>
              <a:gdLst>
                <a:gd name="T0" fmla="*/ 0 w 16"/>
                <a:gd name="T1" fmla="*/ 49 h 3"/>
                <a:gd name="T2" fmla="*/ 447 w 16"/>
                <a:gd name="T3" fmla="*/ 1 h 3"/>
                <a:gd name="T4" fmla="*/ 604 w 16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3">
                  <a:moveTo>
                    <a:pt x="0" y="3"/>
                  </a:moveTo>
                  <a:lnTo>
                    <a:pt x="12" y="1"/>
                  </a:lnTo>
                  <a:lnTo>
                    <a:pt x="1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2" name="Line 123"/>
            <p:cNvSpPr>
              <a:spLocks noChangeShapeType="1"/>
            </p:cNvSpPr>
            <p:nvPr/>
          </p:nvSpPr>
          <p:spPr bwMode="auto">
            <a:xfrm flipV="1">
              <a:off x="1324" y="1432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3" name="Line 124"/>
            <p:cNvSpPr>
              <a:spLocks noChangeShapeType="1"/>
            </p:cNvSpPr>
            <p:nvPr/>
          </p:nvSpPr>
          <p:spPr bwMode="auto">
            <a:xfrm flipV="1">
              <a:off x="1361" y="1427"/>
              <a:ext cx="2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4" name="Line 125"/>
            <p:cNvSpPr>
              <a:spLocks noChangeShapeType="1"/>
            </p:cNvSpPr>
            <p:nvPr/>
          </p:nvSpPr>
          <p:spPr bwMode="auto">
            <a:xfrm flipV="1">
              <a:off x="1397" y="1421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5" name="Line 126"/>
            <p:cNvSpPr>
              <a:spLocks noChangeShapeType="1"/>
            </p:cNvSpPr>
            <p:nvPr/>
          </p:nvSpPr>
          <p:spPr bwMode="auto">
            <a:xfrm flipV="1">
              <a:off x="1434" y="1415"/>
              <a:ext cx="22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6" name="Line 127"/>
            <p:cNvSpPr>
              <a:spLocks noChangeShapeType="1"/>
            </p:cNvSpPr>
            <p:nvPr/>
          </p:nvSpPr>
          <p:spPr bwMode="auto">
            <a:xfrm flipV="1">
              <a:off x="1470" y="1411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7" name="Line 128"/>
            <p:cNvSpPr>
              <a:spLocks noChangeShapeType="1"/>
            </p:cNvSpPr>
            <p:nvPr/>
          </p:nvSpPr>
          <p:spPr bwMode="auto">
            <a:xfrm flipV="1">
              <a:off x="1507" y="1407"/>
              <a:ext cx="2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8" name="Line 129"/>
            <p:cNvSpPr>
              <a:spLocks noChangeShapeType="1"/>
            </p:cNvSpPr>
            <p:nvPr/>
          </p:nvSpPr>
          <p:spPr bwMode="auto">
            <a:xfrm flipV="1">
              <a:off x="1543" y="1403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9" name="Line 130"/>
            <p:cNvSpPr>
              <a:spLocks noChangeShapeType="1"/>
            </p:cNvSpPr>
            <p:nvPr/>
          </p:nvSpPr>
          <p:spPr bwMode="auto">
            <a:xfrm flipV="1">
              <a:off x="1580" y="1400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0" name="Freeform 131"/>
            <p:cNvSpPr>
              <a:spLocks/>
            </p:cNvSpPr>
            <p:nvPr/>
          </p:nvSpPr>
          <p:spPr bwMode="auto">
            <a:xfrm>
              <a:off x="1617" y="1396"/>
              <a:ext cx="22" cy="1"/>
            </a:xfrm>
            <a:custGeom>
              <a:avLst/>
              <a:gdLst>
                <a:gd name="T0" fmla="*/ 0 w 16"/>
                <a:gd name="T1" fmla="*/ 1 h 1"/>
                <a:gd name="T2" fmla="*/ 318 w 16"/>
                <a:gd name="T3" fmla="*/ 0 h 1"/>
                <a:gd name="T4" fmla="*/ 380 w 16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13" y="0"/>
                  </a:lnTo>
                  <a:lnTo>
                    <a:pt x="1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1" name="Line 132"/>
            <p:cNvSpPr>
              <a:spLocks noChangeShapeType="1"/>
            </p:cNvSpPr>
            <p:nvPr/>
          </p:nvSpPr>
          <p:spPr bwMode="auto">
            <a:xfrm flipV="1">
              <a:off x="1653" y="1393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2" name="Line 133"/>
            <p:cNvSpPr>
              <a:spLocks noChangeShapeType="1"/>
            </p:cNvSpPr>
            <p:nvPr/>
          </p:nvSpPr>
          <p:spPr bwMode="auto">
            <a:xfrm flipV="1">
              <a:off x="1690" y="1390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3" name="Line 134"/>
            <p:cNvSpPr>
              <a:spLocks noChangeShapeType="1"/>
            </p:cNvSpPr>
            <p:nvPr/>
          </p:nvSpPr>
          <p:spPr bwMode="auto">
            <a:xfrm flipV="1">
              <a:off x="1726" y="1387"/>
              <a:ext cx="2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4" name="Line 135"/>
            <p:cNvSpPr>
              <a:spLocks noChangeShapeType="1"/>
            </p:cNvSpPr>
            <p:nvPr/>
          </p:nvSpPr>
          <p:spPr bwMode="auto">
            <a:xfrm flipV="1">
              <a:off x="1763" y="1384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5" name="Freeform 136"/>
            <p:cNvSpPr>
              <a:spLocks/>
            </p:cNvSpPr>
            <p:nvPr/>
          </p:nvSpPr>
          <p:spPr bwMode="auto">
            <a:xfrm>
              <a:off x="1799" y="1382"/>
              <a:ext cx="23" cy="1"/>
            </a:xfrm>
            <a:custGeom>
              <a:avLst/>
              <a:gdLst>
                <a:gd name="T0" fmla="*/ 0 w 16"/>
                <a:gd name="T1" fmla="*/ 1 h 1"/>
                <a:gd name="T2" fmla="*/ 1 w 16"/>
                <a:gd name="T3" fmla="*/ 1 h 1"/>
                <a:gd name="T4" fmla="*/ 604 w 16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1" y="1"/>
                  </a:lnTo>
                  <a:lnTo>
                    <a:pt x="1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6" name="Line 137"/>
            <p:cNvSpPr>
              <a:spLocks noChangeShapeType="1"/>
            </p:cNvSpPr>
            <p:nvPr/>
          </p:nvSpPr>
          <p:spPr bwMode="auto">
            <a:xfrm flipV="1">
              <a:off x="1836" y="1380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7" name="Line 138"/>
            <p:cNvSpPr>
              <a:spLocks noChangeShapeType="1"/>
            </p:cNvSpPr>
            <p:nvPr/>
          </p:nvSpPr>
          <p:spPr bwMode="auto">
            <a:xfrm>
              <a:off x="1872" y="1379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8" name="Line 139"/>
            <p:cNvSpPr>
              <a:spLocks noChangeShapeType="1"/>
            </p:cNvSpPr>
            <p:nvPr/>
          </p:nvSpPr>
          <p:spPr bwMode="auto">
            <a:xfrm flipV="1">
              <a:off x="2208" y="1344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9" name="Freeform 140"/>
            <p:cNvSpPr>
              <a:spLocks/>
            </p:cNvSpPr>
            <p:nvPr/>
          </p:nvSpPr>
          <p:spPr bwMode="auto">
            <a:xfrm>
              <a:off x="1946" y="1375"/>
              <a:ext cx="22" cy="1"/>
            </a:xfrm>
            <a:custGeom>
              <a:avLst/>
              <a:gdLst>
                <a:gd name="T0" fmla="*/ 0 w 16"/>
                <a:gd name="T1" fmla="*/ 1 h 1"/>
                <a:gd name="T2" fmla="*/ 374 w 16"/>
                <a:gd name="T3" fmla="*/ 0 h 1"/>
                <a:gd name="T4" fmla="*/ 380 w 16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15" y="0"/>
                  </a:lnTo>
                  <a:lnTo>
                    <a:pt x="1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0" name="Line 141"/>
            <p:cNvSpPr>
              <a:spLocks noChangeShapeType="1"/>
            </p:cNvSpPr>
            <p:nvPr/>
          </p:nvSpPr>
          <p:spPr bwMode="auto">
            <a:xfrm>
              <a:off x="1982" y="1375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1" name="Line 142"/>
            <p:cNvSpPr>
              <a:spLocks noChangeShapeType="1"/>
            </p:cNvSpPr>
            <p:nvPr/>
          </p:nvSpPr>
          <p:spPr bwMode="auto">
            <a:xfrm>
              <a:off x="2019" y="1373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2" name="Line 143"/>
            <p:cNvSpPr>
              <a:spLocks noChangeShapeType="1"/>
            </p:cNvSpPr>
            <p:nvPr/>
          </p:nvSpPr>
          <p:spPr bwMode="auto">
            <a:xfrm>
              <a:off x="2055" y="1373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3" name="Line 144"/>
            <p:cNvSpPr>
              <a:spLocks noChangeShapeType="1"/>
            </p:cNvSpPr>
            <p:nvPr/>
          </p:nvSpPr>
          <p:spPr bwMode="auto">
            <a:xfrm>
              <a:off x="2092" y="1372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4" name="Freeform 145"/>
            <p:cNvSpPr>
              <a:spLocks/>
            </p:cNvSpPr>
            <p:nvPr/>
          </p:nvSpPr>
          <p:spPr bwMode="auto">
            <a:xfrm>
              <a:off x="2128" y="1372"/>
              <a:ext cx="23" cy="1"/>
            </a:xfrm>
            <a:custGeom>
              <a:avLst/>
              <a:gdLst>
                <a:gd name="T0" fmla="*/ 0 w 16"/>
                <a:gd name="T1" fmla="*/ 0 h 1"/>
                <a:gd name="T2" fmla="*/ 116 w 16"/>
                <a:gd name="T3" fmla="*/ 0 h 1"/>
                <a:gd name="T4" fmla="*/ 604 w 16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">
                  <a:moveTo>
                    <a:pt x="0" y="0"/>
                  </a:moveTo>
                  <a:lnTo>
                    <a:pt x="3" y="0"/>
                  </a:lnTo>
                  <a:lnTo>
                    <a:pt x="1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5" name="Line 146"/>
            <p:cNvSpPr>
              <a:spLocks noChangeShapeType="1"/>
            </p:cNvSpPr>
            <p:nvPr/>
          </p:nvSpPr>
          <p:spPr bwMode="auto">
            <a:xfrm>
              <a:off x="2165" y="1372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6" name="Line 147"/>
            <p:cNvSpPr>
              <a:spLocks noChangeShapeType="1"/>
            </p:cNvSpPr>
            <p:nvPr/>
          </p:nvSpPr>
          <p:spPr bwMode="auto">
            <a:xfrm>
              <a:off x="2202" y="1373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7" name="Line 148"/>
            <p:cNvSpPr>
              <a:spLocks noChangeShapeType="1"/>
            </p:cNvSpPr>
            <p:nvPr/>
          </p:nvSpPr>
          <p:spPr bwMode="auto">
            <a:xfrm>
              <a:off x="2238" y="1373"/>
              <a:ext cx="2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8" name="Line 149"/>
            <p:cNvSpPr>
              <a:spLocks noChangeShapeType="1"/>
            </p:cNvSpPr>
            <p:nvPr/>
          </p:nvSpPr>
          <p:spPr bwMode="auto">
            <a:xfrm>
              <a:off x="2275" y="1375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9" name="Line 150"/>
            <p:cNvSpPr>
              <a:spLocks noChangeShapeType="1"/>
            </p:cNvSpPr>
            <p:nvPr/>
          </p:nvSpPr>
          <p:spPr bwMode="auto">
            <a:xfrm>
              <a:off x="2311" y="1375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0" name="Line 151"/>
            <p:cNvSpPr>
              <a:spLocks noChangeShapeType="1"/>
            </p:cNvSpPr>
            <p:nvPr/>
          </p:nvSpPr>
          <p:spPr bwMode="auto">
            <a:xfrm>
              <a:off x="2348" y="1376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1" name="Line 152"/>
            <p:cNvSpPr>
              <a:spLocks noChangeShapeType="1"/>
            </p:cNvSpPr>
            <p:nvPr/>
          </p:nvSpPr>
          <p:spPr bwMode="auto">
            <a:xfrm>
              <a:off x="2384" y="1379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2" name="Line 153"/>
            <p:cNvSpPr>
              <a:spLocks noChangeShapeType="1"/>
            </p:cNvSpPr>
            <p:nvPr/>
          </p:nvSpPr>
          <p:spPr bwMode="auto">
            <a:xfrm>
              <a:off x="2421" y="1380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3" name="Freeform 154"/>
            <p:cNvSpPr>
              <a:spLocks/>
            </p:cNvSpPr>
            <p:nvPr/>
          </p:nvSpPr>
          <p:spPr bwMode="auto">
            <a:xfrm>
              <a:off x="2458" y="1382"/>
              <a:ext cx="22" cy="1"/>
            </a:xfrm>
            <a:custGeom>
              <a:avLst/>
              <a:gdLst>
                <a:gd name="T0" fmla="*/ 0 w 16"/>
                <a:gd name="T1" fmla="*/ 0 h 1"/>
                <a:gd name="T2" fmla="*/ 144 w 16"/>
                <a:gd name="T3" fmla="*/ 0 h 1"/>
                <a:gd name="T4" fmla="*/ 380 w 16"/>
                <a:gd name="T5" fmla="*/ 1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1">
                  <a:moveTo>
                    <a:pt x="0" y="0"/>
                  </a:moveTo>
                  <a:lnTo>
                    <a:pt x="6" y="0"/>
                  </a:lnTo>
                  <a:lnTo>
                    <a:pt x="16" y="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4" name="Line 155"/>
            <p:cNvSpPr>
              <a:spLocks noChangeShapeType="1"/>
            </p:cNvSpPr>
            <p:nvPr/>
          </p:nvSpPr>
          <p:spPr bwMode="auto">
            <a:xfrm>
              <a:off x="2494" y="1384"/>
              <a:ext cx="2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5" name="Line 156"/>
            <p:cNvSpPr>
              <a:spLocks noChangeShapeType="1"/>
            </p:cNvSpPr>
            <p:nvPr/>
          </p:nvSpPr>
          <p:spPr bwMode="auto">
            <a:xfrm>
              <a:off x="2531" y="1387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6" name="Line 157"/>
            <p:cNvSpPr>
              <a:spLocks noChangeShapeType="1"/>
            </p:cNvSpPr>
            <p:nvPr/>
          </p:nvSpPr>
          <p:spPr bwMode="auto">
            <a:xfrm>
              <a:off x="2567" y="1389"/>
              <a:ext cx="2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7" name="Line 158"/>
            <p:cNvSpPr>
              <a:spLocks noChangeShapeType="1"/>
            </p:cNvSpPr>
            <p:nvPr/>
          </p:nvSpPr>
          <p:spPr bwMode="auto">
            <a:xfrm>
              <a:off x="2604" y="1391"/>
              <a:ext cx="2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8" name="Line 159"/>
            <p:cNvSpPr>
              <a:spLocks noChangeShapeType="1"/>
            </p:cNvSpPr>
            <p:nvPr/>
          </p:nvSpPr>
          <p:spPr bwMode="auto">
            <a:xfrm>
              <a:off x="2640" y="1396"/>
              <a:ext cx="2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9" name="Line 160"/>
            <p:cNvSpPr>
              <a:spLocks noChangeShapeType="1"/>
            </p:cNvSpPr>
            <p:nvPr/>
          </p:nvSpPr>
          <p:spPr bwMode="auto">
            <a:xfrm>
              <a:off x="2677" y="1400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0" name="Line 161"/>
            <p:cNvSpPr>
              <a:spLocks noChangeShapeType="1"/>
            </p:cNvSpPr>
            <p:nvPr/>
          </p:nvSpPr>
          <p:spPr bwMode="auto">
            <a:xfrm>
              <a:off x="2713" y="1403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1" name="Line 162"/>
            <p:cNvSpPr>
              <a:spLocks noChangeShapeType="1"/>
            </p:cNvSpPr>
            <p:nvPr/>
          </p:nvSpPr>
          <p:spPr bwMode="auto">
            <a:xfrm>
              <a:off x="2750" y="1407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2" name="Freeform 163"/>
            <p:cNvSpPr>
              <a:spLocks/>
            </p:cNvSpPr>
            <p:nvPr/>
          </p:nvSpPr>
          <p:spPr bwMode="auto">
            <a:xfrm>
              <a:off x="2787" y="1411"/>
              <a:ext cx="22" cy="3"/>
            </a:xfrm>
            <a:custGeom>
              <a:avLst/>
              <a:gdLst>
                <a:gd name="T0" fmla="*/ 0 w 16"/>
                <a:gd name="T1" fmla="*/ 0 h 2"/>
                <a:gd name="T2" fmla="*/ 198 w 16"/>
                <a:gd name="T3" fmla="*/ 93 h 2"/>
                <a:gd name="T4" fmla="*/ 380 w 16"/>
                <a:gd name="T5" fmla="*/ 14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lnTo>
                    <a:pt x="8" y="1"/>
                  </a:lnTo>
                  <a:lnTo>
                    <a:pt x="16" y="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3" name="Line 164"/>
            <p:cNvSpPr>
              <a:spLocks noChangeShapeType="1"/>
            </p:cNvSpPr>
            <p:nvPr/>
          </p:nvSpPr>
          <p:spPr bwMode="auto">
            <a:xfrm>
              <a:off x="2823" y="1417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4" name="Line 165"/>
            <p:cNvSpPr>
              <a:spLocks noChangeShapeType="1"/>
            </p:cNvSpPr>
            <p:nvPr/>
          </p:nvSpPr>
          <p:spPr bwMode="auto">
            <a:xfrm>
              <a:off x="2860" y="1421"/>
              <a:ext cx="22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5" name="Line 166"/>
            <p:cNvSpPr>
              <a:spLocks noChangeShapeType="1"/>
            </p:cNvSpPr>
            <p:nvPr/>
          </p:nvSpPr>
          <p:spPr bwMode="auto">
            <a:xfrm>
              <a:off x="2896" y="1427"/>
              <a:ext cx="23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6" name="Line 167"/>
            <p:cNvSpPr>
              <a:spLocks noChangeShapeType="1"/>
            </p:cNvSpPr>
            <p:nvPr/>
          </p:nvSpPr>
          <p:spPr bwMode="auto">
            <a:xfrm>
              <a:off x="2933" y="1432"/>
              <a:ext cx="2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7" name="Line 168"/>
            <p:cNvSpPr>
              <a:spLocks noChangeShapeType="1"/>
            </p:cNvSpPr>
            <p:nvPr/>
          </p:nvSpPr>
          <p:spPr bwMode="auto">
            <a:xfrm>
              <a:off x="2969" y="1438"/>
              <a:ext cx="23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8" name="Line 169"/>
            <p:cNvSpPr>
              <a:spLocks noChangeShapeType="1"/>
            </p:cNvSpPr>
            <p:nvPr/>
          </p:nvSpPr>
          <p:spPr bwMode="auto">
            <a:xfrm>
              <a:off x="3006" y="1444"/>
              <a:ext cx="22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9" name="Line 170"/>
            <p:cNvSpPr>
              <a:spLocks noChangeShapeType="1"/>
            </p:cNvSpPr>
            <p:nvPr/>
          </p:nvSpPr>
          <p:spPr bwMode="auto">
            <a:xfrm>
              <a:off x="3043" y="1451"/>
              <a:ext cx="22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0" name="Line 171"/>
            <p:cNvSpPr>
              <a:spLocks noChangeShapeType="1"/>
            </p:cNvSpPr>
            <p:nvPr/>
          </p:nvSpPr>
          <p:spPr bwMode="auto">
            <a:xfrm>
              <a:off x="3079" y="1456"/>
              <a:ext cx="23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1" name="Freeform 172"/>
            <p:cNvSpPr>
              <a:spLocks/>
            </p:cNvSpPr>
            <p:nvPr/>
          </p:nvSpPr>
          <p:spPr bwMode="auto">
            <a:xfrm>
              <a:off x="3116" y="1463"/>
              <a:ext cx="22" cy="5"/>
            </a:xfrm>
            <a:custGeom>
              <a:avLst/>
              <a:gdLst>
                <a:gd name="T0" fmla="*/ 0 w 16"/>
                <a:gd name="T1" fmla="*/ 0 h 3"/>
                <a:gd name="T2" fmla="*/ 180 w 16"/>
                <a:gd name="T3" fmla="*/ 172 h 3"/>
                <a:gd name="T4" fmla="*/ 380 w 16"/>
                <a:gd name="T5" fmla="*/ 478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3">
                  <a:moveTo>
                    <a:pt x="0" y="0"/>
                  </a:moveTo>
                  <a:lnTo>
                    <a:pt x="7" y="1"/>
                  </a:lnTo>
                  <a:lnTo>
                    <a:pt x="16" y="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2" name="Line 173"/>
            <p:cNvSpPr>
              <a:spLocks noChangeShapeType="1"/>
            </p:cNvSpPr>
            <p:nvPr/>
          </p:nvSpPr>
          <p:spPr bwMode="auto">
            <a:xfrm>
              <a:off x="3152" y="1470"/>
              <a:ext cx="23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3" name="Line 174"/>
            <p:cNvSpPr>
              <a:spLocks noChangeShapeType="1"/>
            </p:cNvSpPr>
            <p:nvPr/>
          </p:nvSpPr>
          <p:spPr bwMode="auto">
            <a:xfrm>
              <a:off x="3189" y="1477"/>
              <a:ext cx="22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4" name="Line 175"/>
            <p:cNvSpPr>
              <a:spLocks noChangeShapeType="1"/>
            </p:cNvSpPr>
            <p:nvPr/>
          </p:nvSpPr>
          <p:spPr bwMode="auto">
            <a:xfrm>
              <a:off x="3225" y="1486"/>
              <a:ext cx="23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5" name="Line 176"/>
            <p:cNvSpPr>
              <a:spLocks noChangeShapeType="1"/>
            </p:cNvSpPr>
            <p:nvPr/>
          </p:nvSpPr>
          <p:spPr bwMode="auto">
            <a:xfrm>
              <a:off x="3262" y="1493"/>
              <a:ext cx="22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6" name="Line 177"/>
            <p:cNvSpPr>
              <a:spLocks noChangeShapeType="1"/>
            </p:cNvSpPr>
            <p:nvPr/>
          </p:nvSpPr>
          <p:spPr bwMode="auto">
            <a:xfrm>
              <a:off x="3298" y="1501"/>
              <a:ext cx="23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7" name="Line 178"/>
            <p:cNvSpPr>
              <a:spLocks noChangeShapeType="1"/>
            </p:cNvSpPr>
            <p:nvPr/>
          </p:nvSpPr>
          <p:spPr bwMode="auto">
            <a:xfrm>
              <a:off x="3335" y="1510"/>
              <a:ext cx="23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8" name="Line 179"/>
            <p:cNvSpPr>
              <a:spLocks noChangeShapeType="1"/>
            </p:cNvSpPr>
            <p:nvPr/>
          </p:nvSpPr>
          <p:spPr bwMode="auto">
            <a:xfrm>
              <a:off x="3372" y="1518"/>
              <a:ext cx="22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9" name="Line 180"/>
            <p:cNvSpPr>
              <a:spLocks noChangeShapeType="1"/>
            </p:cNvSpPr>
            <p:nvPr/>
          </p:nvSpPr>
          <p:spPr bwMode="auto">
            <a:xfrm>
              <a:off x="3408" y="1527"/>
              <a:ext cx="23" cy="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0" name="Line 181"/>
            <p:cNvSpPr>
              <a:spLocks noChangeShapeType="1"/>
            </p:cNvSpPr>
            <p:nvPr/>
          </p:nvSpPr>
          <p:spPr bwMode="auto">
            <a:xfrm>
              <a:off x="3445" y="1535"/>
              <a:ext cx="5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1" name="Line 182"/>
            <p:cNvSpPr>
              <a:spLocks noChangeShapeType="1"/>
            </p:cNvSpPr>
            <p:nvPr/>
          </p:nvSpPr>
          <p:spPr bwMode="auto">
            <a:xfrm>
              <a:off x="816" y="1539"/>
              <a:ext cx="5" cy="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2" name="Line 183"/>
            <p:cNvSpPr>
              <a:spLocks noChangeShapeType="1"/>
            </p:cNvSpPr>
            <p:nvPr/>
          </p:nvSpPr>
          <p:spPr bwMode="auto">
            <a:xfrm flipH="1" flipV="1">
              <a:off x="788" y="1558"/>
              <a:ext cx="23" cy="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3" name="Freeform 184"/>
            <p:cNvSpPr>
              <a:spLocks/>
            </p:cNvSpPr>
            <p:nvPr/>
          </p:nvSpPr>
          <p:spPr bwMode="auto">
            <a:xfrm>
              <a:off x="764" y="1544"/>
              <a:ext cx="10" cy="11"/>
            </a:xfrm>
            <a:custGeom>
              <a:avLst/>
              <a:gdLst>
                <a:gd name="T0" fmla="*/ 244 w 7"/>
                <a:gd name="T1" fmla="*/ 198 h 8"/>
                <a:gd name="T2" fmla="*/ 0 w 7"/>
                <a:gd name="T3" fmla="*/ 144 h 8"/>
                <a:gd name="T4" fmla="*/ 244 w 7"/>
                <a:gd name="T5" fmla="*/ 0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4" name="Line 185"/>
            <p:cNvSpPr>
              <a:spLocks noChangeShapeType="1"/>
            </p:cNvSpPr>
            <p:nvPr/>
          </p:nvSpPr>
          <p:spPr bwMode="auto">
            <a:xfrm flipV="1">
              <a:off x="785" y="1520"/>
              <a:ext cx="17" cy="1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5" name="Line 186"/>
            <p:cNvSpPr>
              <a:spLocks noChangeShapeType="1"/>
            </p:cNvSpPr>
            <p:nvPr/>
          </p:nvSpPr>
          <p:spPr bwMode="auto">
            <a:xfrm>
              <a:off x="811" y="1518"/>
              <a:ext cx="5" cy="2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6" name="Rectangle 187"/>
            <p:cNvSpPr>
              <a:spLocks noChangeArrowheads="1"/>
            </p:cNvSpPr>
            <p:nvPr/>
          </p:nvSpPr>
          <p:spPr bwMode="auto">
            <a:xfrm>
              <a:off x="2304" y="1296"/>
              <a:ext cx="437" cy="1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8317" name="Rectangle 188"/>
            <p:cNvSpPr>
              <a:spLocks noChangeArrowheads="1"/>
            </p:cNvSpPr>
            <p:nvPr/>
          </p:nvSpPr>
          <p:spPr bwMode="auto">
            <a:xfrm>
              <a:off x="2352" y="1307"/>
              <a:ext cx="3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zh-CN" altLang="en-US" sz="1300" i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挂起</a:t>
              </a:r>
              <a:endPara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48132" name="Rectangle 18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双挂起进程模型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6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2895600" y="513776"/>
            <a:ext cx="6324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7.</a:t>
            </a:r>
            <a:r>
              <a:rPr lang="en-US" altLang="zh-CN" sz="3200">
                <a:latin typeface="Arial Black" panose="020B0A04020102020204" pitchFamily="34" charset="0"/>
              </a:rPr>
              <a:t> </a:t>
            </a:r>
            <a:r>
              <a:rPr lang="zh-CN" altLang="en-US" sz="3200">
                <a:latin typeface="Arial Black" panose="020B0A04020102020204" pitchFamily="34" charset="0"/>
              </a:rPr>
              <a:t>磁盘访问调度策略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351089" y="1412876"/>
            <a:ext cx="7921625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　　来自不同进程的磁盘</a:t>
            </a:r>
            <a:r>
              <a:rPr lang="en-US" altLang="zh-CN" sz="2400">
                <a:latin typeface="Times New Roman" panose="02020603050405020304" pitchFamily="18" charset="0"/>
              </a:rPr>
              <a:t>I/O</a:t>
            </a:r>
            <a:r>
              <a:rPr lang="zh-CN" altLang="en-US" sz="2400">
                <a:latin typeface="Times New Roman" panose="02020603050405020304" pitchFamily="18" charset="0"/>
              </a:rPr>
              <a:t>请求会构成一个随机分布的请求队列。对磁盘访问包含了三个因素：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　　１）磁头臂移到柱面的时间（寻道）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　　２）等待扇区到位时间（旋转延时）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　　３）数据传输时间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磁盘调度的主要目标就是减少请求队列对应的平均柱面定位时间。</a:t>
            </a:r>
          </a:p>
        </p:txBody>
      </p:sp>
      <p:sp>
        <p:nvSpPr>
          <p:cNvPr id="88068" name="灯片编号占位符 1"/>
          <p:cNvSpPr txBox="1">
            <a:spLocks noGrp="1"/>
          </p:cNvSpPr>
          <p:nvPr/>
        </p:nvSpPr>
        <p:spPr bwMode="auto">
          <a:xfrm>
            <a:off x="7772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6EA7F95-7070-4B6A-BDA8-AAAEBE894656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2424113" y="1125539"/>
            <a:ext cx="74168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/>
              <a:t>先进先出算法（</a:t>
            </a:r>
            <a:r>
              <a:rPr lang="en-US" altLang="zh-CN" sz="2400"/>
              <a:t>FIFO</a:t>
            </a:r>
            <a:r>
              <a:rPr lang="zh-CN" altLang="en-US" sz="2400"/>
              <a:t>）：按进入队列的先后分配磁盘。体现公平。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/>
              <a:t>优先级算法（</a:t>
            </a:r>
            <a:r>
              <a:rPr lang="en-US" altLang="zh-CN" sz="2400"/>
              <a:t>PRI</a:t>
            </a:r>
            <a:r>
              <a:rPr lang="zh-CN" altLang="en-US" sz="2400"/>
              <a:t>）：按请求进程的优先级分配磁盘。满足进程性能需要。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/>
              <a:t>后进先出算法（</a:t>
            </a:r>
            <a:r>
              <a:rPr lang="en-US" altLang="zh-CN" sz="2400"/>
              <a:t>LIFO</a:t>
            </a:r>
            <a:r>
              <a:rPr lang="zh-CN" altLang="en-US" sz="2400"/>
              <a:t>）：后进入请求队列的进程先分配。符合局部性原理，可使资源利用率较高。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2566988" y="476250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算法描述：</a:t>
            </a:r>
          </a:p>
        </p:txBody>
      </p:sp>
      <p:sp>
        <p:nvSpPr>
          <p:cNvPr id="89092" name="灯片编号占位符 1"/>
          <p:cNvSpPr txBox="1">
            <a:spLocks noGrp="1"/>
          </p:cNvSpPr>
          <p:nvPr/>
        </p:nvSpPr>
        <p:spPr bwMode="auto">
          <a:xfrm>
            <a:off x="7772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BC4DFDF-38D1-47DD-B0B8-9B10B59AD66B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1"/>
          <p:cNvSpPr txBox="1">
            <a:spLocks noChangeArrowheads="1"/>
          </p:cNvSpPr>
          <p:nvPr/>
        </p:nvSpPr>
        <p:spPr bwMode="auto">
          <a:xfrm>
            <a:off x="2135188" y="588964"/>
            <a:ext cx="72009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</a:rPr>
              <a:t>短查找时间优先算法（</a:t>
            </a:r>
            <a:r>
              <a:rPr lang="en-US" altLang="zh-CN" sz="2400">
                <a:solidFill>
                  <a:srgbClr val="000000"/>
                </a:solidFill>
              </a:rPr>
              <a:t>SSTF</a:t>
            </a:r>
            <a:r>
              <a:rPr lang="zh-CN" altLang="en-US" sz="2400">
                <a:solidFill>
                  <a:srgbClr val="000000"/>
                </a:solidFill>
              </a:rPr>
              <a:t>）：按磁头臂移动最小距离优先分配磁盘。磁盘使用率高，分配快。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90115" name="Picture 6" descr="C:\B\b4\JPG\foo\5-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492375"/>
            <a:ext cx="80835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灯片编号占位符 1"/>
          <p:cNvSpPr txBox="1">
            <a:spLocks noGrp="1"/>
          </p:cNvSpPr>
          <p:nvPr/>
        </p:nvSpPr>
        <p:spPr bwMode="auto">
          <a:xfrm>
            <a:off x="7772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E8AFD1F-E0F2-433D-9D49-826DF8A71CF8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2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313" y="549276"/>
            <a:ext cx="7848600" cy="2620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8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扫描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(SCAN)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算法：磁头沿一个方向移动，并为请求进程分配磁盘，然后反方向移动再进行分配。保证队列中不出现饿死情况。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（或称电梯法）</a:t>
            </a:r>
          </a:p>
          <a:p>
            <a:pPr eaLnBrk="1" hangingPunct="1">
              <a:defRPr/>
            </a:pPr>
            <a:endParaRPr kumimoji="1" lang="zh-CN" altLang="en-US" sz="2400" dirty="0">
              <a:latin typeface="Times New Roman" pitchFamily="18" charset="0"/>
            </a:endParaRPr>
          </a:p>
        </p:txBody>
      </p:sp>
      <p:pic>
        <p:nvPicPr>
          <p:cNvPr id="91139" name="Picture 6" descr="C:\B\b4\JPG\foo\5-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924175"/>
            <a:ext cx="81597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灯片编号占位符 2"/>
          <p:cNvSpPr txBox="1">
            <a:spLocks noGrp="1"/>
          </p:cNvSpPr>
          <p:nvPr/>
        </p:nvSpPr>
        <p:spPr bwMode="auto">
          <a:xfrm>
            <a:off x="7772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1B2BFE8-E710-42BD-A427-32B8BD79ECB8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2424114" y="333376"/>
            <a:ext cx="734377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循环扫描</a:t>
            </a:r>
            <a:r>
              <a:rPr lang="en-US" altLang="zh-CN" sz="2400">
                <a:latin typeface="Times New Roman" panose="02020603050405020304" pitchFamily="18" charset="0"/>
              </a:rPr>
              <a:t>(C-SCAN)</a:t>
            </a:r>
            <a:r>
              <a:rPr lang="zh-CN" altLang="en-US" sz="2400">
                <a:latin typeface="Times New Roman" panose="02020603050405020304" pitchFamily="18" charset="0"/>
              </a:rPr>
              <a:t>算法：磁头沿一个方向移动，并为请求进程分配磁盘，到头后返回重新移动。可减少等待时间。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步扫描</a:t>
            </a:r>
            <a:r>
              <a:rPr lang="en-US" altLang="zh-CN" sz="2400">
                <a:latin typeface="Times New Roman" panose="02020603050405020304" pitchFamily="18" charset="0"/>
              </a:rPr>
              <a:t>(N-step-SCAN)</a:t>
            </a:r>
            <a:r>
              <a:rPr lang="zh-CN" altLang="en-US" sz="2400">
                <a:latin typeface="Times New Roman" panose="02020603050405020304" pitchFamily="18" charset="0"/>
              </a:rPr>
              <a:t>算法：把磁盘</a:t>
            </a:r>
            <a:r>
              <a:rPr lang="en-US" altLang="zh-CN" sz="2400">
                <a:latin typeface="Times New Roman" panose="02020603050405020304" pitchFamily="18" charset="0"/>
              </a:rPr>
              <a:t>I/O</a:t>
            </a:r>
            <a:r>
              <a:rPr lang="zh-CN" altLang="en-US" sz="2400">
                <a:latin typeface="Times New Roman" panose="02020603050405020304" pitchFamily="18" charset="0"/>
              </a:rPr>
              <a:t>请求队列分成长度为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的段，每次使用扫描算法处理这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个请求。当</a:t>
            </a:r>
            <a:r>
              <a:rPr lang="en-US" altLang="zh-CN" sz="2400">
                <a:latin typeface="Times New Roman" panose="02020603050405020304" pitchFamily="18" charset="0"/>
              </a:rPr>
              <a:t>N=1</a:t>
            </a:r>
            <a:r>
              <a:rPr lang="zh-CN" altLang="en-US" sz="2400">
                <a:latin typeface="Times New Roman" panose="02020603050405020304" pitchFamily="18" charset="0"/>
              </a:rPr>
              <a:t>时，该算法退化为</a:t>
            </a:r>
            <a:r>
              <a:rPr lang="en-US" altLang="zh-CN" sz="2400">
                <a:latin typeface="Times New Roman" panose="02020603050405020304" pitchFamily="18" charset="0"/>
              </a:rPr>
              <a:t>FIFO</a:t>
            </a:r>
            <a:r>
              <a:rPr lang="zh-CN" altLang="en-US" sz="2400">
                <a:latin typeface="Times New Roman" panose="02020603050405020304" pitchFamily="18" charset="0"/>
              </a:rPr>
              <a:t>算法。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 双队列扫描</a:t>
            </a:r>
            <a:r>
              <a:rPr lang="en-US" altLang="zh-CN" sz="2400">
                <a:latin typeface="Times New Roman" panose="02020603050405020304" pitchFamily="18" charset="0"/>
              </a:rPr>
              <a:t>(FSCAN)</a:t>
            </a:r>
            <a:r>
              <a:rPr lang="zh-CN" altLang="en-US" sz="2400">
                <a:latin typeface="Times New Roman" panose="02020603050405020304" pitchFamily="18" charset="0"/>
              </a:rPr>
              <a:t>算法：请求队列分成两个，一个用做处理，一个用做存放新到请求。</a:t>
            </a:r>
          </a:p>
        </p:txBody>
      </p:sp>
      <p:sp>
        <p:nvSpPr>
          <p:cNvPr id="92163" name="灯片编号占位符 1"/>
          <p:cNvSpPr txBox="1">
            <a:spLocks noGrp="1"/>
          </p:cNvSpPr>
          <p:nvPr/>
        </p:nvSpPr>
        <p:spPr bwMode="auto">
          <a:xfrm>
            <a:off x="7772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AFC043-2559-43EE-B0A2-EFC4FBE30B2D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四种方案</a:t>
            </a:r>
            <a:endParaRPr lang="en-US" altLang="zh-CN" dirty="0" smtClean="0"/>
          </a:p>
          <a:p>
            <a:r>
              <a:rPr lang="zh-CN" altLang="en-US" dirty="0" smtClean="0"/>
              <a:t>银行家算法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10A1-1273-4915-A416-083AACD8D289}" type="slidenum">
              <a:rPr lang="en-US" altLang="ko-KR"/>
              <a:pPr>
                <a:defRPr/>
              </a:pPr>
              <a:t>76</a:t>
            </a:fld>
            <a:endParaRPr lang="en-US" altLang="ko-KR"/>
          </a:p>
        </p:txBody>
      </p:sp>
      <p:pic>
        <p:nvPicPr>
          <p:cNvPr id="3891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1341439"/>
            <a:ext cx="909955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8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综合案例分析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启动过程分析</a:t>
            </a:r>
            <a:endParaRPr lang="en-US" altLang="zh-CN" dirty="0" smtClean="0"/>
          </a:p>
          <a:p>
            <a:r>
              <a:rPr lang="zh-CN" altLang="en-US" dirty="0" smtClean="0"/>
              <a:t>页面置换过程分析</a:t>
            </a:r>
            <a:endParaRPr lang="en-US" altLang="zh-CN" dirty="0" smtClean="0"/>
          </a:p>
          <a:p>
            <a:r>
              <a:rPr lang="zh-CN" altLang="en-US" dirty="0" smtClean="0"/>
              <a:t>进程切换过程分析</a:t>
            </a:r>
            <a:endParaRPr lang="en-US" altLang="zh-CN" dirty="0" smtClean="0"/>
          </a:p>
          <a:p>
            <a:r>
              <a:rPr lang="zh-CN" altLang="en-US" smtClean="0"/>
              <a:t>进程启动（恢复）过程分析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进程调度算法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先来先服务</a:t>
            </a:r>
            <a:endParaRPr lang="en-US" altLang="zh-CN" dirty="0" smtClean="0"/>
          </a:p>
          <a:p>
            <a:r>
              <a:rPr lang="zh-CN" altLang="en-US" dirty="0" smtClean="0"/>
              <a:t>短任务优先，剩余时间短任务优先</a:t>
            </a:r>
            <a:endParaRPr lang="en-US" altLang="zh-CN" dirty="0" smtClean="0"/>
          </a:p>
          <a:p>
            <a:r>
              <a:rPr lang="zh-CN" altLang="en-US" dirty="0" smtClean="0"/>
              <a:t>时间片轮转</a:t>
            </a:r>
            <a:endParaRPr lang="en-US" altLang="zh-CN" dirty="0" smtClean="0"/>
          </a:p>
          <a:p>
            <a:r>
              <a:rPr lang="zh-CN" altLang="en-US" dirty="0" smtClean="0"/>
              <a:t>优先级队列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1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832606D9-0ADE-4E50-8645-5D90648D0E62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2424114" y="476251"/>
            <a:ext cx="7793037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1)  先来先服务(</a:t>
            </a:r>
            <a:r>
              <a:rPr lang="en-US" altLang="zh-CN">
                <a:solidFill>
                  <a:schemeClr val="tx1"/>
                </a:solidFill>
              </a:rPr>
              <a:t>FCFS, First Come First Service)</a:t>
            </a:r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2495550" y="2781301"/>
            <a:ext cx="7639050" cy="335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 typeface="Symbol" panose="05050102010706020507" pitchFamily="18" charset="2"/>
              <a:buChar char="-"/>
            </a:pPr>
            <a:r>
              <a:rPr lang="zh-CN" altLang="en-US" sz="2400">
                <a:solidFill>
                  <a:schemeClr val="tx1"/>
                </a:solidFill>
              </a:rPr>
              <a:t> 按照作业提交或进程变为就绪状态的</a:t>
            </a:r>
            <a:r>
              <a:rPr lang="zh-CN" altLang="en-US" sz="2400"/>
              <a:t>先后次序</a:t>
            </a:r>
            <a:r>
              <a:rPr lang="zh-CN" altLang="en-US" sz="2400">
                <a:solidFill>
                  <a:schemeClr val="tx1"/>
                </a:solidFill>
              </a:rPr>
              <a:t>，分派处理器；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 typeface="Symbol" panose="05050102010706020507" pitchFamily="18" charset="2"/>
              <a:buChar char="-"/>
            </a:pPr>
            <a:r>
              <a:rPr lang="zh-CN" altLang="en-US" sz="2400">
                <a:solidFill>
                  <a:schemeClr val="tx1"/>
                </a:solidFill>
              </a:rPr>
              <a:t> 当前进程占用</a:t>
            </a:r>
            <a:r>
              <a:rPr lang="en-US" altLang="zh-CN" sz="2400">
                <a:solidFill>
                  <a:schemeClr val="tx1"/>
                </a:solidFill>
              </a:rPr>
              <a:t>CPU，</a:t>
            </a:r>
            <a:r>
              <a:rPr lang="zh-CN" altLang="en-US" sz="2400"/>
              <a:t>直到执行完或阻塞</a:t>
            </a:r>
            <a:r>
              <a:rPr lang="zh-CN" altLang="en-US" sz="2400">
                <a:solidFill>
                  <a:schemeClr val="tx1"/>
                </a:solidFill>
              </a:rPr>
              <a:t>，才出让</a:t>
            </a:r>
            <a:r>
              <a:rPr lang="en-US" altLang="zh-CN" sz="2400">
                <a:solidFill>
                  <a:schemeClr val="tx1"/>
                </a:solidFill>
              </a:rPr>
              <a:t>CPU（</a:t>
            </a:r>
            <a:r>
              <a:rPr lang="zh-CN" altLang="en-US" sz="2400">
                <a:solidFill>
                  <a:schemeClr val="tx1"/>
                </a:solidFill>
              </a:rPr>
              <a:t>非抢占方式）。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 typeface="Symbol" panose="05050102010706020507" pitchFamily="18" charset="2"/>
              <a:buChar char="-"/>
            </a:pPr>
            <a:r>
              <a:rPr lang="zh-CN" altLang="en-US" sz="2400">
                <a:solidFill>
                  <a:schemeClr val="tx1"/>
                </a:solidFill>
              </a:rPr>
              <a:t> 在作业或进程</a:t>
            </a:r>
            <a:r>
              <a:rPr lang="zh-CN" altLang="en-US" sz="2400"/>
              <a:t>唤醒后</a:t>
            </a:r>
            <a:r>
              <a:rPr lang="zh-CN" altLang="en-US" sz="2400">
                <a:solidFill>
                  <a:schemeClr val="tx1"/>
                </a:solidFill>
              </a:rPr>
              <a:t>（如</a:t>
            </a:r>
            <a:r>
              <a:rPr lang="en-US" altLang="zh-CN" sz="2400">
                <a:solidFill>
                  <a:schemeClr val="tx1"/>
                </a:solidFill>
              </a:rPr>
              <a:t>I/O</a:t>
            </a:r>
            <a:r>
              <a:rPr lang="zh-CN" altLang="en-US" sz="2400">
                <a:solidFill>
                  <a:schemeClr val="tx1"/>
                </a:solidFill>
              </a:rPr>
              <a:t>完成），并不立即恢复执行，要等到当前作业或进程出让</a:t>
            </a:r>
            <a:r>
              <a:rPr lang="en-US" altLang="zh-CN" sz="2400">
                <a:solidFill>
                  <a:schemeClr val="tx1"/>
                </a:solidFill>
              </a:rPr>
              <a:t>CPU</a:t>
            </a:r>
            <a:r>
              <a:rPr lang="zh-CN" altLang="en-US" sz="2400">
                <a:solidFill>
                  <a:schemeClr val="tx1"/>
                </a:solidFill>
              </a:rPr>
              <a:t>后。</a:t>
            </a: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2424114" y="1989138"/>
            <a:ext cx="698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是最简单的调度算法，按先后顺序进行调度。</a:t>
            </a:r>
          </a:p>
        </p:txBody>
      </p:sp>
    </p:spTree>
    <p:extLst>
      <p:ext uri="{BB962C8B-B14F-4D97-AF65-F5344CB8AC3E}">
        <p14:creationId xmlns:p14="http://schemas.microsoft.com/office/powerpoint/2010/main" val="33607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4730</Words>
  <Application>Microsoft Office PowerPoint</Application>
  <PresentationFormat>宽屏</PresentationFormat>
  <Paragraphs>874</Paragraphs>
  <Slides>77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3" baseType="lpstr">
      <vt:lpstr>맑은 고딕</vt:lpstr>
      <vt:lpstr>黑体</vt:lpstr>
      <vt:lpstr>楷体_GB2312</vt:lpstr>
      <vt:lpstr>宋体</vt:lpstr>
      <vt:lpstr>Arial</vt:lpstr>
      <vt:lpstr>Arial Black</vt:lpstr>
      <vt:lpstr>Calibri</vt:lpstr>
      <vt:lpstr>Calibri Light</vt:lpstr>
      <vt:lpstr>Symbol</vt:lpstr>
      <vt:lpstr>Tahoma</vt:lpstr>
      <vt:lpstr>Times New Roman</vt:lpstr>
      <vt:lpstr>Verdana</vt:lpstr>
      <vt:lpstr>Wingdings</vt:lpstr>
      <vt:lpstr>Office 主题</vt:lpstr>
      <vt:lpstr>VISIO</vt:lpstr>
      <vt:lpstr>Microsoft Visio 绘图</vt:lpstr>
      <vt:lpstr>2015年度操作系统复习</vt:lpstr>
      <vt:lpstr>操作系统的组成</vt:lpstr>
      <vt:lpstr>进程管理</vt:lpstr>
      <vt:lpstr>Process States (2)</vt:lpstr>
      <vt:lpstr>Complex Process States (1)</vt:lpstr>
      <vt:lpstr>单挂起进程模型</vt:lpstr>
      <vt:lpstr>双挂起进程模型</vt:lpstr>
      <vt:lpstr>进程调度算法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 of PCB</vt:lpstr>
      <vt:lpstr>Task_Struct in Linux</vt:lpstr>
      <vt:lpstr>PCB Table</vt:lpstr>
      <vt:lpstr>进程间通信</vt:lpstr>
      <vt:lpstr>Analysis of “producer-consumer”</vt:lpstr>
      <vt:lpstr>Solution of “Producer-Consumer”</vt:lpstr>
      <vt:lpstr>Analysis of “Reader-Writer”</vt:lpstr>
      <vt:lpstr>Give priority to Reader</vt:lpstr>
      <vt:lpstr>Keep fairness: reader-writer</vt:lpstr>
      <vt:lpstr>Analysis of “Sleeping Barber”</vt:lpstr>
      <vt:lpstr>Solution of “Sleeping barber”</vt:lpstr>
      <vt:lpstr>Analysis of “dining philosophers”</vt:lpstr>
      <vt:lpstr>常见错误解法</vt:lpstr>
      <vt:lpstr>Solution of “dining philosophers”</vt:lpstr>
      <vt:lpstr>Solution of “dining philosophers”</vt:lpstr>
      <vt:lpstr>Class exercise</vt:lpstr>
      <vt:lpstr>线程</vt:lpstr>
      <vt:lpstr>内存管理</vt:lpstr>
      <vt:lpstr>Model of Memory Management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虚拟内存方案</vt:lpstr>
      <vt:lpstr>Mechanism of TLB</vt:lpstr>
      <vt:lpstr>NRU page replacement algorithm</vt:lpstr>
      <vt:lpstr>LRU page replacement algorithm</vt:lpstr>
      <vt:lpstr>Working set algorithm(1)</vt:lpstr>
      <vt:lpstr>Working set algorithm(2)</vt:lpstr>
      <vt:lpstr>Summary: Page replacement algorithm</vt:lpstr>
      <vt:lpstr>文件系统</vt:lpstr>
      <vt:lpstr>Physical structure of file: link table</vt:lpstr>
      <vt:lpstr>Physical structure of file: index table</vt:lpstr>
      <vt:lpstr>Summary of file physical structure</vt:lpstr>
      <vt:lpstr>设备管理</vt:lpstr>
      <vt:lpstr>Working mode of devices: busy waiting</vt:lpstr>
      <vt:lpstr>Working mode of devices: interrupt</vt:lpstr>
      <vt:lpstr>Working mode of devices: DMA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死锁</vt:lpstr>
      <vt:lpstr>PowerPoint 演示文稿</vt:lpstr>
      <vt:lpstr>综合案例分析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2015年度操作系统复习</dc:title>
  <dc:creator>BruinPiggy</dc:creator>
  <cp:lastModifiedBy>BruinPiggy</cp:lastModifiedBy>
  <cp:revision>36</cp:revision>
  <dcterms:created xsi:type="dcterms:W3CDTF">2015-12-10T14:31:11Z</dcterms:created>
  <dcterms:modified xsi:type="dcterms:W3CDTF">2015-12-24T15:20:13Z</dcterms:modified>
</cp:coreProperties>
</file>