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71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6" r:id="rId21"/>
    <p:sldId id="277" r:id="rId22"/>
    <p:sldId id="279" r:id="rId23"/>
    <p:sldId id="281" r:id="rId24"/>
    <p:sldId id="282" r:id="rId25"/>
    <p:sldId id="283" r:id="rId26"/>
    <p:sldId id="284" r:id="rId27"/>
    <p:sldId id="285" r:id="rId28"/>
    <p:sldId id="288" r:id="rId29"/>
    <p:sldId id="289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78" y="67"/>
      </p:cViewPr>
      <p:guideLst>
        <p:guide orient="horz" pos="22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9/19/2022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9/19/2022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计算机操作系统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0982" cy="4203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06954" y="380732"/>
            <a:ext cx="3474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80386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8086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的区别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50785" y="4376652"/>
            <a:ext cx="8779411" cy="727308"/>
          </a:xfrm>
        </p:spPr>
        <p:txBody>
          <a:bodyPr/>
          <a:lstStyle/>
          <a:p>
            <a:pPr marL="342900" lvl="1" indent="-342900">
              <a:lnSpc>
                <a:spcPct val="6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通用寄存器、指针变址寄存器、指令指针寄存器均兼容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存在的“左偏移”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段选择寄存器需要重新定义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引入段描述符缓冲器概念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即段地址现在保存在段描述符缓冲器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以表的形式存在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lvl="1" indent="0">
              <a:lnSpc>
                <a:spcPct val="60000"/>
              </a:lnSpc>
              <a:spcBef>
                <a:spcPts val="1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而原始的段寄存器保存的是在上述表中的具体一项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段寄存器与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段选择子寄存器不再兼容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实模式 切换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保护模式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D311A8-988C-48A1-AC2D-8B73DF1C6B34}"/>
              </a:ext>
            </a:extLst>
          </p:cNvPr>
          <p:cNvSpPr/>
          <p:nvPr/>
        </p:nvSpPr>
        <p:spPr>
          <a:xfrm>
            <a:off x="5485370" y="1871017"/>
            <a:ext cx="297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段寄存器始终是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位</a:t>
            </a:r>
            <a:endParaRPr lang="zh-CN" altLang="en-US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07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内存操作：函数调用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参数入栈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将参数从右向左依次压入系统栈中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返回地址入栈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将当前代码区调用指令的下一条指 令地址压入栈中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供函数返回时继续执行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 startAt="3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代码区跳转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处理器从当前代码区跳转到被调用函数的入口处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 startAt="3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栈帧调整：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保存当前栈帧状态值，已备后面恢复本栈帧时使用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将当前栈帧切换到新栈帧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值装入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，更新栈帧底部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给新栈帧分配空间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减去所需空间的大小，抬高栈顶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71550" lvl="1" indent="-514350">
              <a:buAutoNum type="arabicParenR" startAt="3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894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内存操作：函数返回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保存返回值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，将函数的返回值保存在寄存器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弹出当前帧，恢复上一个栈帧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将当前栈帧底部保存的前栈帧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值弹入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寄存器，恢复出上一个栈帧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将函数返回地址弹给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3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跳转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：按照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CS:IP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跳回调用函数中继续执行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487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内存操作：函数调用和返回例子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48700" y="1113135"/>
            <a:ext cx="73435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function_example.c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#include &lt;</a:t>
            </a:r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stdio.h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&gt;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 static add(</a:t>
            </a:r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 a, </a:t>
            </a:r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 b) { return </a:t>
            </a:r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a+b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; }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 main() { </a:t>
            </a:r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 x = 5;  </a:t>
            </a:r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 y = 10;  </a:t>
            </a:r>
            <a:r>
              <a:rPr lang="en-US" sz="2000" dirty="0" err="1">
                <a:solidFill>
                  <a:srgbClr val="C00000"/>
                </a:solidFill>
                <a:latin typeface="Georgia" panose="02040502050405020303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 u = add(x, y); </a:t>
            </a:r>
            <a:r>
              <a:rPr lang="en-US" altLang="zh-CN" sz="2000" dirty="0">
                <a:solidFill>
                  <a:srgbClr val="C00000"/>
                </a:solidFill>
                <a:latin typeface="Georgia" panose="02040502050405020303" pitchFamily="18" charset="0"/>
              </a:rPr>
              <a:t>return 0;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48700" y="2604164"/>
            <a:ext cx="9105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static add(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a,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b){ 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0:   55                       push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rbp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1:   48 89 e5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rbp,rsp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4:   89 7d fc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DWORD PTR [rbp-0x4],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edi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7:   89 75 f8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DWORD PTR [rbp-0x8],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esi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a:   8b 55 fc 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edx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, DWORD PTR [rbp-0x4] 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d:   8b 45 f8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eax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, DWORD PTR [rbp-0x8]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10:   01 d0                add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eax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edx</a:t>
            </a:r>
            <a:endParaRPr 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12:   5d                      pop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rbp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13:   c3                      </a:t>
            </a: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ret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4037012" y="5681929"/>
            <a:ext cx="1629497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pop  rip, </a:t>
            </a:r>
            <a:r>
              <a:rPr lang="en-US" altLang="zh-CN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jmp</a:t>
            </a:r>
            <a:r>
              <a:rPr lang="en-US" altLang="zh-CN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内存操作：函数调用和返回例子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48701" y="1245264"/>
            <a:ext cx="9105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0000000000000014 &lt;main&gt;: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main(){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14:   55                                     push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rbp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15:   48 89 e5             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rbp,rsp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18:   48 83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ec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10                     </a:t>
            </a:r>
            <a:r>
              <a:rPr 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sub    rsp,0x10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1c:   c7 45 fc 05 00 00 00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DWORD PTR [rbp-0x4], 0x5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23:   c7 45 f8 0a 00 00 00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DWORD PTR [rbp-0x8], 0xa  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2a:   8b 55 f8              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edx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, DWORD PTR [rbp-0x8]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2d:   8b 45 fc              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eax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, DWORD PTR [rbp-0x4]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30:   89 d6                  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esi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edx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32:   89 c7                   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edi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eax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34:   e8 c7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ff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ff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ff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call   0 &lt;add&gt;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39:   89 45 f4             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DWORD PTR [rbp-0xc],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eax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3c:   b8 00 00 00 00             </a:t>
            </a:r>
            <a:r>
              <a:rPr 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eax,0x0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41:   c9                                      leave    </a:t>
            </a:r>
          </a:p>
          <a:p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42:   c3                                      ret 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640772" y="1850721"/>
            <a:ext cx="3223828" cy="4867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这句话什么意思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2612" y="4265177"/>
            <a:ext cx="3201988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push  rip,  </a:t>
            </a:r>
            <a:r>
              <a:rPr lang="en-US" altLang="zh-CN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rip 0, </a:t>
            </a:r>
            <a:r>
              <a:rPr lang="en-US" altLang="zh-CN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jmp</a:t>
            </a:r>
            <a:r>
              <a:rPr lang="en-US" altLang="zh-CN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</a:t>
            </a:r>
            <a:endParaRPr 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92051" y="5583980"/>
            <a:ext cx="4776079" cy="52897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为什么局部变量和函数参数要放在栈中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执行指令流程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018304"/>
            <a:ext cx="7119402" cy="59644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701" y="3250480"/>
            <a:ext cx="308768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从代码段读指令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7713" y="1637580"/>
            <a:ext cx="337238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将指令解析成操作码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操作数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6126" y="6110843"/>
            <a:ext cx="520118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运算器根据操作码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操作数进行算术和逻辑运算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51400" y="3435146"/>
            <a:ext cx="3994215" cy="735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对于同一个逻辑功能 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 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如何降低它的执行时间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4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b="1" dirty="0"/>
              <a:t>我们刚刚回顾了</a:t>
            </a:r>
            <a:endParaRPr lang="en-US" altLang="zh-CN" b="1" dirty="0"/>
          </a:p>
          <a:p>
            <a:pPr lvl="1"/>
            <a:r>
              <a:rPr lang="zh-CN" altLang="en-US" dirty="0"/>
              <a:t>冯</a:t>
            </a:r>
            <a:r>
              <a:rPr lang="zh-CN" altLang="en-US" dirty="0">
                <a:sym typeface="Wingdings" panose="05000000000000000000" pitchFamily="2" charset="2"/>
              </a:rPr>
              <a:t></a:t>
            </a:r>
            <a:r>
              <a:rPr lang="zh-CN" altLang="en-US" dirty="0"/>
              <a:t>诺依曼体系结构</a:t>
            </a:r>
            <a:endParaRPr lang="en-US" altLang="zh-CN" dirty="0"/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基础知识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计算机指令、内存布局、函数调用等等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b="1" dirty="0"/>
              <a:t>仍有些问题没有解决</a:t>
            </a:r>
            <a:endParaRPr lang="en-US" altLang="zh-CN" b="1" dirty="0"/>
          </a:p>
          <a:p>
            <a:pPr lvl="1"/>
            <a:r>
              <a:rPr lang="zh-CN" altLang="en-US" dirty="0"/>
              <a:t>实模式切换保护模式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程序分段、分页的管理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内存程序何时使用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3074" name="Picture 2" descr="âcomputer operating system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7" y="3205956"/>
            <a:ext cx="4676774" cy="350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什么是操作系统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计算机的组成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I/O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软件：用户程序和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系统程序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系统程序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无需用户干预的各种程序的集合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控制和协调计算机硬件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支持应用软件开发和运行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88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什么是操作系统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95325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操作系统是一个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系统控制程序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执行用户程序，给用户程序提供各种服务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方便用户使用计算机硬件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控制程序执行过程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防止错误和计算机的不当使用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操作系统是一个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资源管理器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S PGothic" pitchFamily="34" charset="-128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管理各种计算机软硬件资源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软件与硬件之间的中间层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解决资源访问冲突，确保资源公平使用</a:t>
            </a:r>
          </a:p>
          <a:p>
            <a:pPr marL="457200" lvl="1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9218" name="Picture 2" descr="âcomputer operating system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933" y="1189560"/>
            <a:ext cx="3358067" cy="496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800" b="1" dirty="0"/>
              <a:t> 操作系统引导过程</a:t>
            </a:r>
            <a:endParaRPr lang="en-US" altLang="zh-CN" sz="2800" b="1" dirty="0"/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实模式与保护模式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中断处理机制分析</a:t>
            </a:r>
            <a:endParaRPr lang="en-US" altLang="zh-CN" sz="2400" dirty="0"/>
          </a:p>
          <a:p>
            <a:pPr lvl="0"/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 进程管理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进程与线程基本概念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用户进程与系统调用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进程同步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死锁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1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所需前期课程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语言基础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汇编语言基础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计算机组成原理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74" y="2928510"/>
            <a:ext cx="3313870" cy="3929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5635" y="3581400"/>
            <a:ext cx="3200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onst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vector:push_back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635" y="5146191"/>
            <a:ext cx="3200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onstexpr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string_view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vector:emplace_back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6900" y="1421675"/>
            <a:ext cx="4621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找一列数中第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大的数字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快排复杂度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如何优化其运行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C++ STL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sort()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是哪种算法实现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89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solidFill>
                  <a:prstClr val="black"/>
                </a:solidFill>
              </a:rPr>
              <a:t> 内存管理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</a:rPr>
              <a:t> 连续与非连续内存分配管理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分页、分段、段页式管理方式的演化过程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虚拟内存概念，请求分页管理方式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页面分配和替换算法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 文件系统管理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文件的概念和逻辑结构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目录结构</a:t>
            </a:r>
            <a:r>
              <a:rPr lang="en-US" altLang="zh-CN" dirty="0">
                <a:solidFill>
                  <a:prstClr val="black"/>
                </a:solidFill>
              </a:rPr>
              <a:t>, </a:t>
            </a:r>
            <a:r>
              <a:rPr lang="zh-CN" altLang="en-US" dirty="0">
                <a:solidFill>
                  <a:prstClr val="black"/>
                </a:solidFill>
              </a:rPr>
              <a:t>包括多级、树形、图形结构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文件共享和访问控制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文件系统实现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磁盘组织与管理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196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随堂小测试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(10%)</a:t>
            </a:r>
          </a:p>
          <a:p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实验课作业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(40%)</a:t>
            </a:r>
          </a:p>
          <a:p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期末闭卷考试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课程无固定教材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Systems: Three Easy Pieces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Concepts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Systems: Internals and Design Principles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omputer Systems: A programmer’s perspective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16" y="1801765"/>
            <a:ext cx="1566931" cy="2241209"/>
          </a:xfrm>
          <a:prstGeom prst="rect">
            <a:avLst/>
          </a:prstGeom>
        </p:spPr>
      </p:pic>
      <p:pic>
        <p:nvPicPr>
          <p:cNvPr id="10244" name="Picture 4" descr="âæ·±å¥çè§£è®¡ç®æºç³»ç»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37" y="1801765"/>
            <a:ext cx="2303474" cy="230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2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操作系统概述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96900" cy="50138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操作系统是一种系统软件，具有以下</a:t>
            </a:r>
            <a:r>
              <a:rPr lang="en-US" altLang="zh-CN" dirty="0"/>
              <a:t>4</a:t>
            </a:r>
            <a:r>
              <a:rPr lang="zh-CN" altLang="en-US" dirty="0"/>
              <a:t>个基本特征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(Concurrence)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同时存在多个运行的进程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多道程序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管理和调度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并发和并行的区别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(Sharing)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互斥共享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某种资源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CPU)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某时刻只能被一个进程独享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同时访问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允许在一段时间内由多个进程交替访问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(Virtual)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利用多道程序设计技术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让每个进程和每个用户觉得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有一个处理器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专门为他服务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异步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Asynchronism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进程执行不是一贯到底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而是走走停停且执行速度不可预知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842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操作系统概述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96900" cy="50138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操作系统的功能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计算机系统资源的管理者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）管理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）管理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）管理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）管理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用户与计算机硬件系统之间的接口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命令接口：联机控制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；脱机控制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批处理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程序接口：一组系统调用命令组成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用户需要使用这些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系统调用来请求操作系统提供服务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如外设、磁盘、内存分配和回收等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44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操作系统概述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96900" cy="50138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操作系统的分类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b="1" dirty="0"/>
              <a:t>单道操作系统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多个进程按照先来先服务的方式顺序执行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排队系统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内存中只有一个进程运行且它需要执行完毕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独占内存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进程要等待低速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限制系统吞吐量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多道操作系统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内存中同时存放多个相互独立的进程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宏观上并行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先后开始各自的运行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但都未运行完毕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微观上串行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轮流占有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资源利用率和系统吞吐量均增大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、内存、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设备资源分配问题复杂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大量进程和数据组织和存放的安全性和一致性问题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32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操作系统概述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96900" cy="50138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操作系统的分类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b="1" dirty="0"/>
              <a:t>分时操作系统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分时技术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处理器的运行时间分成很短的时间片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按时间片轮流把处理器分配给各个用户或进程使用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存在系统延时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银行系统、购票系统等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 实时操作系统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计算机系统接收到程序请求后会立即处理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并在严格的时限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内处理完成该程序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可靠性和实时性保证较难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一般需要专门设计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普适性较差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网络操作系统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分布式操作系统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CDN</a:t>
            </a:r>
            <a:r>
              <a:rPr lang="en-US" altLang="zh-CN" sz="2800" b="1" dirty="0"/>
              <a:t>)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1218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操作系统概述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操作系统中内核与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5" name="Picture 2" descr="âcomputer operating system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0" y="1904189"/>
            <a:ext cx="3100463" cy="458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âunix operating system architecture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67" y="1904189"/>
            <a:ext cx="4966044" cy="475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âkernelâçå¾çæç´¢ç»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55" y="2303787"/>
            <a:ext cx="5699045" cy="41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4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操作系统概述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会执行两种不同性质的程序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操作系统内核程序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用户自编程序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前者是后者的管理者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会执行一些特权指令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更改寄存器值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0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具体实现上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被分为内核态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特权指令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和用户态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中断和异常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用于用户态切换至内核态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中断来自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执行指令之外发生的事件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(I/O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、时间中断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它与当前程序运行无关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异常来自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执行指令内部的事件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、算术越界等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它依赖当前程序的运行而且不能被屏蔽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1114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操作系统概述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在用户程序中，与资源有关的操作都需要通过系统调用的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的方式，由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代为完成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系统调用的分类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设备管理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，完成设备启动、请求和释放等功能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文件管理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，完成文件创建、删除、读、写等功能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进程控制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，完成进程的创建、销毁、阻塞、唤醒等功能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进程通信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，完成进程之间的消息传递或信号传递功能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内存管理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，完成内存分配、回收等功能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系统调用的过程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内核态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用户态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保证系统稳定性和安全性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219701"/>
            <a:ext cx="9096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操作系统概述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96900" cy="50138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操作系统的体系结构</a:t>
            </a:r>
            <a:r>
              <a:rPr lang="en-US" altLang="zh-CN" dirty="0"/>
              <a:t>:</a:t>
            </a:r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b="1" dirty="0"/>
              <a:t>宏内核</a:t>
            </a:r>
            <a:r>
              <a:rPr lang="en-US" altLang="zh-CN" b="1" dirty="0"/>
              <a:t>: </a:t>
            </a:r>
            <a:r>
              <a:rPr lang="zh-CN" altLang="en-US" dirty="0"/>
              <a:t>将操作系统的主要功能模块作为整体运行在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以此来</a:t>
            </a:r>
            <a:r>
              <a:rPr lang="zh-CN" altLang="en-US" dirty="0"/>
              <a:t>为应用程序提供高性能服务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模块间信息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/>
              <a:t>性能优势明显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CN" dirty="0"/>
              <a:t> </a:t>
            </a:r>
            <a:r>
              <a:rPr lang="zh-CN" altLang="en-US" dirty="0"/>
              <a:t>程序服务需求增加、接口形式更复杂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功能耦合度高、模块化程度下降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内核设计庞大且复杂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/>
              <a:t> 微内核</a:t>
            </a:r>
            <a:r>
              <a:rPr lang="en-US" altLang="zh-CN" sz="2800" b="1" dirty="0"/>
              <a:t>: </a:t>
            </a:r>
            <a:r>
              <a:rPr lang="zh-CN" altLang="en-US" sz="2800" dirty="0"/>
              <a:t>解决操作系统的内核代码难以维护问题</a:t>
            </a:r>
            <a:r>
              <a:rPr lang="en-US" altLang="zh-CN" sz="2800" dirty="0"/>
              <a:t>,</a:t>
            </a:r>
            <a:r>
              <a:rPr lang="zh-CN" altLang="en-US" sz="2800" dirty="0"/>
              <a:t>即将内核最基本功能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进程、线程管理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剩余功能移到用户态执行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降低了内核设计的复杂度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具有更好的分层和模块化接口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CN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性能问题</a:t>
            </a:r>
            <a:r>
              <a:rPr lang="en-US" altLang="zh-CN" b="1" dirty="0">
                <a:solidFill>
                  <a:srgbClr val="FF0000"/>
                </a:solidFill>
              </a:rPr>
              <a:t>!!!! </a:t>
            </a:r>
            <a:r>
              <a:rPr lang="zh-CN" altLang="en-US" b="1" dirty="0">
                <a:solidFill>
                  <a:srgbClr val="FF0000"/>
                </a:solidFill>
              </a:rPr>
              <a:t>频繁的在用户态和内核态切换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20575" y="5106009"/>
            <a:ext cx="4103773" cy="4691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IoT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Mobile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更适合哪种体系结构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诺依曼体系结构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325" y="1168201"/>
            <a:ext cx="9742650" cy="4521427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 rot="19868847">
            <a:off x="1109301" y="2704166"/>
            <a:ext cx="2260614" cy="7303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79949" y="447826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北桥被用来处理高速信号，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内存和南桥芯片的通信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208803" y="3214251"/>
            <a:ext cx="2057900" cy="52939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8282" y="3992726"/>
            <a:ext cx="6397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南桥被用来处理低速信号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负责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总线之间的通信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72982" y="1110612"/>
            <a:ext cx="3557846" cy="7447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只使用一种桥是否可以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</a:p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北桥和南桥谁更新换代更快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0" y="5718864"/>
            <a:ext cx="9144000" cy="104032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计算机系统相关科研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Tips: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发现关键问题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培养分析问题、定位瓶颈的能力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建立新兴技术库和解决问题的基本策略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能够多角度实验验证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功能实现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性能优化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!!!  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72982" y="2136574"/>
            <a:ext cx="3557846" cy="7447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智能手机是否符合</a:t>
            </a:r>
            <a:endParaRPr lang="en-US" altLang="zh-CN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冯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诺依曼体系结构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回顾了相关知识</a:t>
            </a:r>
            <a:endParaRPr lang="en-US" altLang="zh-CN" dirty="0"/>
          </a:p>
          <a:p>
            <a:pPr lvl="1"/>
            <a:r>
              <a:rPr lang="zh-CN" altLang="en-US" dirty="0"/>
              <a:t> 冯</a:t>
            </a:r>
            <a:r>
              <a:rPr lang="zh-CN" altLang="en-US" dirty="0">
                <a:sym typeface="Wingdings" panose="05000000000000000000" pitchFamily="2" charset="2"/>
              </a:rPr>
              <a:t></a:t>
            </a:r>
            <a:r>
              <a:rPr lang="zh-CN" altLang="en-US" dirty="0"/>
              <a:t>诺依曼体系结构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基础知识</a:t>
            </a:r>
          </a:p>
          <a:p>
            <a:pPr lvl="1"/>
            <a:r>
              <a:rPr lang="zh-CN" altLang="en-US" dirty="0"/>
              <a:t> 计算机指令、内存布局、函数调用</a:t>
            </a: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操作系统概述</a:t>
            </a:r>
            <a:endParaRPr lang="en-US" altLang="zh-CN" sz="2800" dirty="0"/>
          </a:p>
          <a:p>
            <a:pPr lvl="1"/>
            <a:r>
              <a:rPr lang="zh-CN" altLang="en-US" dirty="0"/>
              <a:t> 并发、共享、虚拟、异步</a:t>
            </a:r>
            <a:r>
              <a:rPr lang="en-US" altLang="zh-CN" dirty="0"/>
              <a:t>4</a:t>
            </a:r>
            <a:r>
              <a:rPr lang="zh-CN" altLang="en-US" dirty="0"/>
              <a:t>个特征</a:t>
            </a:r>
          </a:p>
          <a:p>
            <a:pPr lvl="1"/>
            <a:r>
              <a:rPr lang="zh-CN" altLang="en-US" dirty="0"/>
              <a:t> 多道操作系统</a:t>
            </a:r>
          </a:p>
          <a:p>
            <a:pPr lvl="1"/>
            <a:r>
              <a:rPr lang="zh-CN" altLang="en-US" dirty="0"/>
              <a:t> 用户态和内核态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中断、异常和系统调用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宏内核和微内核</a:t>
            </a:r>
            <a:endParaRPr lang="en-US" altLang="zh-CN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sz="2800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60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诺依曼体系结构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325" y="1168201"/>
            <a:ext cx="9742650" cy="452142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20141" y="1115836"/>
            <a:ext cx="6045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冯氏结构特点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可编程、计算和存储分离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0250" y="1603213"/>
            <a:ext cx="5033750" cy="1164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采用指令和数据存储在一起的结构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存储器是按地址访问、线性编址的空间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指令由操作码和地址码组成</a:t>
            </a:r>
          </a:p>
        </p:txBody>
      </p:sp>
      <p:sp>
        <p:nvSpPr>
          <p:cNvPr id="3" name="矩形 2"/>
          <p:cNvSpPr/>
          <p:nvPr/>
        </p:nvSpPr>
        <p:spPr>
          <a:xfrm>
            <a:off x="3710792" y="180217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1" y="4502910"/>
            <a:ext cx="3756156" cy="795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的运算单元处理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控制流由指令流产生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75234" y="5677135"/>
            <a:ext cx="5174176" cy="7447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冯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诺依曼体系结构是否存在瓶颈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</a:p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会出现新的计算机体系结构吗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Cloud Native Applications — The Why, The What &amp; The How. | by Chirag Jog |  Velotio Perspectives | Medium">
            <a:extLst>
              <a:ext uri="{FF2B5EF4-FFF2-40B4-BE49-F238E27FC236}">
                <a16:creationId xmlns:a16="http://schemas.microsoft.com/office/drawing/2014/main" id="{9A236F5A-E909-436C-BA6D-B6AA634E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7" y="5460487"/>
            <a:ext cx="1272189" cy="126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software-defined networking (SDN)? - YouTube">
            <a:extLst>
              <a:ext uri="{FF2B5EF4-FFF2-40B4-BE49-F238E27FC236}">
                <a16:creationId xmlns:a16="http://schemas.microsoft.com/office/drawing/2014/main" id="{FCD5D9D7-7D04-4C15-BB7F-AE5479108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58" y="5492732"/>
            <a:ext cx="1982155" cy="111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诺依曼体系结构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710792" y="180217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3" y="928255"/>
            <a:ext cx="8831699" cy="604629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262850" y="4254500"/>
            <a:ext cx="398549" cy="2019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732562" y="2310928"/>
            <a:ext cx="937895" cy="24928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32562" y="3784618"/>
            <a:ext cx="937895" cy="24928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82702" y="1866514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地址总线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749758" y="2761760"/>
            <a:ext cx="937895" cy="24928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49758" y="4197350"/>
            <a:ext cx="937895" cy="24928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82702" y="4516597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数据总线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3707" y="1148636"/>
            <a:ext cx="3101340" cy="1307069"/>
            <a:chOff x="364588" y="1692566"/>
            <a:chExt cx="3101340" cy="130706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89" y="1692566"/>
              <a:ext cx="3101339" cy="1307069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364589" y="2209800"/>
              <a:ext cx="3101339" cy="2361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64588" y="2743537"/>
              <a:ext cx="3101339" cy="2361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71012" y="6030446"/>
            <a:ext cx="2976345" cy="486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计算机指令是什么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20" grpId="0" animBg="1"/>
      <p:bldP spid="22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是执行各种计算机指令的逻辑机器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计算机指令也被称为机器语言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由一串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不同架构的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能听懂的语言不太一致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无法兼容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个人电脑和智能手机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均有其支持的计算机指令集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指令执行的流程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5950" y="4517393"/>
            <a:ext cx="7720805" cy="1677035"/>
            <a:chOff x="615950" y="4517393"/>
            <a:chExt cx="7720805" cy="1677035"/>
          </a:xfrm>
        </p:grpSpPr>
        <p:grpSp>
          <p:nvGrpSpPr>
            <p:cNvPr id="12" name="组合 11"/>
            <p:cNvGrpSpPr/>
            <p:nvPr/>
          </p:nvGrpSpPr>
          <p:grpSpPr>
            <a:xfrm>
              <a:off x="615950" y="4517393"/>
              <a:ext cx="7720805" cy="1617133"/>
              <a:chOff x="615950" y="4517393"/>
              <a:chExt cx="7720805" cy="161713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5950" y="4517393"/>
                <a:ext cx="3244850" cy="1565498"/>
              </a:xfrm>
              <a:prstGeom prst="rect">
                <a:avLst/>
              </a:prstGeom>
            </p:spPr>
          </p:pic>
          <p:sp>
            <p:nvSpPr>
              <p:cNvPr id="10" name="右箭头 9"/>
              <p:cNvSpPr/>
              <p:nvPr/>
            </p:nvSpPr>
            <p:spPr>
              <a:xfrm>
                <a:off x="4394200" y="4982642"/>
                <a:ext cx="825500" cy="635000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1055" y="4517393"/>
                <a:ext cx="2425700" cy="1617133"/>
              </a:xfrm>
              <a:prstGeom prst="rect">
                <a:avLst/>
              </a:prstGeom>
            </p:spPr>
          </p:pic>
        </p:grpSp>
        <p:sp>
          <p:nvSpPr>
            <p:cNvPr id="13" name="矩形 12"/>
            <p:cNvSpPr/>
            <p:nvPr/>
          </p:nvSpPr>
          <p:spPr>
            <a:xfrm>
              <a:off x="4265592" y="5486542"/>
              <a:ext cx="9541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???</a:t>
              </a:r>
              <a:endParaRPr lang="zh-CN" altLang="en-US" sz="4000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3042866" y="3751084"/>
            <a:ext cx="3655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硬盘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CPU</a:t>
            </a:r>
          </a:p>
        </p:txBody>
      </p:sp>
    </p:spTree>
    <p:extLst>
      <p:ext uri="{BB962C8B-B14F-4D97-AF65-F5344CB8AC3E}">
        <p14:creationId xmlns:p14="http://schemas.microsoft.com/office/powerpoint/2010/main" val="20996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计算机指令例子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34401" y="1077246"/>
            <a:ext cx="4196299" cy="1015663"/>
            <a:chOff x="134401" y="1077246"/>
            <a:chExt cx="4196299" cy="1015663"/>
          </a:xfrm>
        </p:grpSpPr>
        <p:sp>
          <p:nvSpPr>
            <p:cNvPr id="16" name="矩形 15"/>
            <p:cNvSpPr/>
            <p:nvPr/>
          </p:nvSpPr>
          <p:spPr>
            <a:xfrm>
              <a:off x="134401" y="1077246"/>
              <a:ext cx="419629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Georgia" panose="02040502050405020303" pitchFamily="18" charset="0"/>
                </a:rPr>
                <a:t>// </a:t>
              </a:r>
              <a:r>
                <a:rPr lang="en-US" sz="2000" dirty="0" err="1">
                  <a:solidFill>
                    <a:srgbClr val="C00000"/>
                  </a:solidFill>
                  <a:latin typeface="Georgia" panose="02040502050405020303" pitchFamily="18" charset="0"/>
                </a:rPr>
                <a:t>test.c</a:t>
              </a:r>
              <a:endParaRPr lang="en-US" sz="20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  <a:p>
              <a:r>
                <a:rPr lang="en-US" sz="2000" dirty="0" err="1">
                  <a:solidFill>
                    <a:srgbClr val="C00000"/>
                  </a:solidFill>
                  <a:latin typeface="Georgia" panose="02040502050405020303" pitchFamily="18" charset="0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latin typeface="Georgia" panose="02040502050405020303" pitchFamily="18" charset="0"/>
                </a:rPr>
                <a:t> main()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Georgia" panose="02040502050405020303" pitchFamily="18" charset="0"/>
                </a:rPr>
                <a:t>{  </a:t>
              </a:r>
              <a:r>
                <a:rPr lang="en-US" sz="2000" dirty="0" err="1">
                  <a:solidFill>
                    <a:srgbClr val="C00000"/>
                  </a:solidFill>
                  <a:latin typeface="Georgia" panose="02040502050405020303" pitchFamily="18" charset="0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latin typeface="Georgia" panose="02040502050405020303" pitchFamily="18" charset="0"/>
                </a:rPr>
                <a:t> a = 1;   </a:t>
              </a:r>
              <a:r>
                <a:rPr lang="en-US" sz="2000" dirty="0" err="1">
                  <a:solidFill>
                    <a:srgbClr val="C00000"/>
                  </a:solidFill>
                  <a:latin typeface="Georgia" panose="02040502050405020303" pitchFamily="18" charset="0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latin typeface="Georgia" panose="02040502050405020303" pitchFamily="18" charset="0"/>
                </a:rPr>
                <a:t> b = 2;  a = a + b; }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26766" y="1150017"/>
              <a:ext cx="2117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lvl="1">
                <a:lnSpc>
                  <a:spcPct val="100000"/>
                </a:lnSpc>
                <a:spcBef>
                  <a:spcPts val="1000"/>
                </a:spcBef>
              </a:pPr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语言程序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06401" y="1242708"/>
            <a:ext cx="4196299" cy="1231106"/>
            <a:chOff x="4706401" y="1242708"/>
            <a:chExt cx="4196299" cy="1231106"/>
          </a:xfrm>
        </p:grpSpPr>
        <p:sp>
          <p:nvSpPr>
            <p:cNvPr id="19" name="矩形 18"/>
            <p:cNvSpPr/>
            <p:nvPr/>
          </p:nvSpPr>
          <p:spPr>
            <a:xfrm>
              <a:off x="4706401" y="1242708"/>
              <a:ext cx="41962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  <a:latin typeface="Georgia" panose="02040502050405020303" pitchFamily="18" charset="0"/>
                </a:rPr>
                <a:t>$ </a:t>
              </a:r>
              <a:r>
                <a:rPr lang="en-US" sz="2000" dirty="0" err="1">
                  <a:solidFill>
                    <a:srgbClr val="7030A0"/>
                  </a:solidFill>
                  <a:latin typeface="Georgia" panose="02040502050405020303" pitchFamily="18" charset="0"/>
                </a:rPr>
                <a:t>gcc</a:t>
              </a:r>
              <a:r>
                <a:rPr lang="en-US" sz="2000" dirty="0">
                  <a:solidFill>
                    <a:srgbClr val="7030A0"/>
                  </a:solidFill>
                  <a:latin typeface="Georgia" panose="02040502050405020303" pitchFamily="18" charset="0"/>
                </a:rPr>
                <a:t> -g -c </a:t>
              </a:r>
              <a:r>
                <a:rPr lang="en-US" sz="2000" dirty="0" err="1">
                  <a:solidFill>
                    <a:srgbClr val="7030A0"/>
                  </a:solidFill>
                  <a:latin typeface="Georgia" panose="02040502050405020303" pitchFamily="18" charset="0"/>
                </a:rPr>
                <a:t>test.c</a:t>
              </a:r>
              <a:endParaRPr lang="en-US" sz="20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  <a:p>
              <a:r>
                <a:rPr lang="en-US" sz="2000" dirty="0">
                  <a:solidFill>
                    <a:srgbClr val="7030A0"/>
                  </a:solidFill>
                  <a:latin typeface="Georgia" panose="02040502050405020303" pitchFamily="18" charset="0"/>
                </a:rPr>
                <a:t>$ </a:t>
              </a:r>
              <a:r>
                <a:rPr lang="en-US" sz="2000" dirty="0" err="1">
                  <a:solidFill>
                    <a:srgbClr val="7030A0"/>
                  </a:solidFill>
                  <a:latin typeface="Georgia" panose="02040502050405020303" pitchFamily="18" charset="0"/>
                </a:rPr>
                <a:t>objdump</a:t>
              </a:r>
              <a:r>
                <a:rPr lang="en-US" sz="2000" dirty="0">
                  <a:solidFill>
                    <a:srgbClr val="7030A0"/>
                  </a:solidFill>
                  <a:latin typeface="Georgia" panose="02040502050405020303" pitchFamily="18" charset="0"/>
                </a:rPr>
                <a:t> -d -M intel -S </a:t>
              </a:r>
              <a:r>
                <a:rPr lang="en-US" sz="2000" dirty="0" err="1">
                  <a:solidFill>
                    <a:srgbClr val="7030A0"/>
                  </a:solidFill>
                  <a:latin typeface="Georgia" panose="02040502050405020303" pitchFamily="18" charset="0"/>
                </a:rPr>
                <a:t>test.o</a:t>
              </a:r>
              <a:endParaRPr lang="en-US" sz="20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28866" y="1950594"/>
              <a:ext cx="22188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lvl="1">
                <a:lnSpc>
                  <a:spcPct val="100000"/>
                </a:lnSpc>
                <a:spcBef>
                  <a:spcPts val="1000"/>
                </a:spcBef>
              </a:pPr>
              <a:r>
                <a:rPr lang="zh-CN" altLang="en-US" sz="28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编译和汇编</a:t>
              </a:r>
              <a:endPara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4401" y="2364104"/>
            <a:ext cx="10000199" cy="4401205"/>
            <a:chOff x="134401" y="2364104"/>
            <a:chExt cx="10000199" cy="4401205"/>
          </a:xfrm>
        </p:grpSpPr>
        <p:sp>
          <p:nvSpPr>
            <p:cNvPr id="17" name="矩形 16"/>
            <p:cNvSpPr/>
            <p:nvPr/>
          </p:nvSpPr>
          <p:spPr>
            <a:xfrm>
              <a:off x="134401" y="2364104"/>
              <a:ext cx="10000199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test.o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     file format elf64-x86-64</a:t>
              </a: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Disassembly of </a:t>
              </a:r>
              <a:r>
                <a:rPr lang="en-US" sz="2000" b="1" dirty="0">
                  <a:latin typeface="Georgia" panose="02040502050405020303" pitchFamily="18" charset="0"/>
                  <a:cs typeface="Times New Roman" panose="02020603050405020304" pitchFamily="18" charset="0"/>
                </a:rPr>
                <a:t>section .text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0000000000000000 &lt;main&gt;:</a:t>
              </a:r>
            </a:p>
            <a:p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main()</a:t>
              </a: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{  </a:t>
              </a: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000" b="1" dirty="0">
                  <a:solidFill>
                    <a:srgbClr val="0070C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   </a:t>
              </a:r>
              <a:r>
                <a:rPr lang="en-US" sz="2000" dirty="0">
                  <a:solidFill>
                    <a:srgbClr val="00B05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55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                                  push   </a:t>
              </a:r>
              <a:r>
                <a:rPr lang="en-US" sz="2000" b="1" dirty="0" err="1">
                  <a:solidFill>
                    <a:srgbClr val="C0000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bp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</a:t>
              </a: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000" b="1" dirty="0">
                  <a:solidFill>
                    <a:srgbClr val="0070C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   </a:t>
              </a:r>
              <a:r>
                <a:rPr lang="en-US" sz="2000" dirty="0">
                  <a:solidFill>
                    <a:srgbClr val="00B05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48 89 e5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                        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mov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b="1" dirty="0" err="1">
                  <a:solidFill>
                    <a:srgbClr val="C0000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sp</a:t>
              </a:r>
              <a:endParaRPr lang="en-US" sz="2000" dirty="0">
                <a:latin typeface="Georgia" panose="02040502050405020303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000" b="1" dirty="0">
                  <a:solidFill>
                    <a:srgbClr val="0070C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   </a:t>
              </a:r>
              <a:r>
                <a:rPr lang="en-US" sz="2000" dirty="0">
                  <a:solidFill>
                    <a:srgbClr val="00B05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c7 45 fc 01 00 00 00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mov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DWORD PTR [rbp-0x4], 0x1  </a:t>
              </a:r>
              <a:r>
                <a:rPr lang="en-US" sz="2000" dirty="0" err="1">
                  <a:solidFill>
                    <a:srgbClr val="C0000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 a = 1;</a:t>
              </a:r>
              <a:endParaRPr lang="en-US" sz="2000" dirty="0">
                <a:latin typeface="Georgia" panose="02040502050405020303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000" b="1" dirty="0">
                  <a:solidFill>
                    <a:srgbClr val="0070C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   </a:t>
              </a:r>
              <a:r>
                <a:rPr lang="en-US" sz="2000" dirty="0">
                  <a:solidFill>
                    <a:srgbClr val="00B05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c7 45 f8 02 00 00 00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mov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DWORD PTR [rbp-0x8], 0x2 </a:t>
              </a:r>
              <a:r>
                <a:rPr lang="en-US" sz="2000" dirty="0" err="1">
                  <a:solidFill>
                    <a:srgbClr val="C0000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 b = 2;</a:t>
              </a: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b="1" dirty="0">
                  <a:solidFill>
                    <a:srgbClr val="0070C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12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   </a:t>
              </a:r>
              <a:r>
                <a:rPr lang="en-US" sz="2000" dirty="0">
                  <a:solidFill>
                    <a:srgbClr val="00B05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8b 45 f8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                        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mov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000" b="1" dirty="0" err="1">
                  <a:solidFill>
                    <a:srgbClr val="C0000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ax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, DWORD PTR [rbp-0x8]  </a:t>
              </a:r>
              <a:r>
                <a:rPr lang="en-US" sz="2000" dirty="0">
                  <a:solidFill>
                    <a:srgbClr val="C0000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a = a + b;</a:t>
              </a:r>
              <a:endParaRPr lang="en-US" sz="2000" dirty="0">
                <a:latin typeface="Georgia" panose="02040502050405020303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b="1" dirty="0">
                  <a:solidFill>
                    <a:srgbClr val="0070C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15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   </a:t>
              </a:r>
              <a:r>
                <a:rPr lang="en-US" sz="2000" dirty="0">
                  <a:solidFill>
                    <a:srgbClr val="00B05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01 45 fc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                          add    DWORD PTR [rbp-0x4], 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eax</a:t>
              </a:r>
              <a:endParaRPr lang="en-US" sz="2000" dirty="0">
                <a:latin typeface="Georgia" panose="02040502050405020303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}  </a:t>
              </a: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b="1" dirty="0">
                  <a:solidFill>
                    <a:srgbClr val="0070C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18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   </a:t>
              </a:r>
              <a:r>
                <a:rPr lang="en-US" sz="2000" dirty="0">
                  <a:solidFill>
                    <a:srgbClr val="00B05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5d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                                   pop    </a:t>
              </a:r>
              <a:r>
                <a:rPr lang="en-US" sz="2000" dirty="0" err="1">
                  <a:latin typeface="Georgia" panose="02040502050405020303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</a:t>
              </a:r>
            </a:p>
            <a:p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b="1" dirty="0">
                  <a:solidFill>
                    <a:srgbClr val="0070C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19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:   </a:t>
              </a:r>
              <a:r>
                <a:rPr lang="en-US" sz="2000" dirty="0">
                  <a:solidFill>
                    <a:srgbClr val="00B050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c3</a:t>
              </a:r>
              <a:r>
                <a:rPr lang="en-US" sz="2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                                        ret 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72766" y="3648707"/>
              <a:ext cx="22188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lvl="1">
                <a:lnSpc>
                  <a:spcPct val="100000"/>
                </a:lnSpc>
                <a:spcBef>
                  <a:spcPts val="1000"/>
                </a:spcBef>
              </a:pP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计算机指令</a:t>
              </a:r>
              <a:endPara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0" y="3648707"/>
              <a:ext cx="18582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lvl="1">
                <a:lnSpc>
                  <a:spcPct val="100000"/>
                </a:lnSpc>
                <a:spcBef>
                  <a:spcPts val="1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汇编语言</a:t>
              </a:r>
              <a:endPara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sp>
        <p:nvSpPr>
          <p:cNvPr id="27" name="右箭头 26"/>
          <p:cNvSpPr/>
          <p:nvPr/>
        </p:nvSpPr>
        <p:spPr>
          <a:xfrm>
            <a:off x="4127501" y="1411627"/>
            <a:ext cx="444500" cy="44257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右箭头 27"/>
          <p:cNvSpPr/>
          <p:nvPr/>
        </p:nvSpPr>
        <p:spPr>
          <a:xfrm rot="7236614">
            <a:off x="5985701" y="2762431"/>
            <a:ext cx="444500" cy="44257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右箭头 28"/>
          <p:cNvSpPr/>
          <p:nvPr/>
        </p:nvSpPr>
        <p:spPr>
          <a:xfrm rot="10800000">
            <a:off x="3807758" y="3417563"/>
            <a:ext cx="444500" cy="44257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6438304" y="3599544"/>
            <a:ext cx="260017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ox1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赋给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内存地址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[xx]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中的双字型（32位）</a:t>
            </a:r>
            <a:endParaRPr lang="zh-CN" altLang="zh-CN" sz="4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架构基础知识</a:t>
            </a:r>
            <a:r>
              <a:rPr lang="en-US" altLang="zh-CN" dirty="0"/>
              <a:t>—8086</a:t>
            </a:r>
            <a:r>
              <a:rPr lang="zh-CN" altLang="en-US" dirty="0"/>
              <a:t>原理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4" y="-264366"/>
            <a:ext cx="8895299" cy="7249366"/>
          </a:xfrm>
          <a:prstGeom prst="rect">
            <a:avLst/>
          </a:prstGeom>
          <a:ln w="28575">
            <a:noFill/>
          </a:ln>
        </p:spPr>
      </p:pic>
      <p:sp>
        <p:nvSpPr>
          <p:cNvPr id="6" name="矩形 5"/>
          <p:cNvSpPr/>
          <p:nvPr/>
        </p:nvSpPr>
        <p:spPr>
          <a:xfrm>
            <a:off x="-94199" y="202932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x86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架构基础知识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—8086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原理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1" y="381000"/>
            <a:ext cx="1063088" cy="427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201" y="1491772"/>
            <a:ext cx="1063088" cy="427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6009" y="2070100"/>
            <a:ext cx="1959092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334299" y="877174"/>
            <a:ext cx="2976466" cy="7484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内存为什么要分段？</a:t>
            </a:r>
            <a:endParaRPr lang="en-US" altLang="zh-CN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内存最大可以分几段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22458" y="3367309"/>
            <a:ext cx="3400148" cy="4318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为什么区分数据段和代码段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145" y="4092658"/>
            <a:ext cx="7710256" cy="2585323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AX――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累加器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			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使用频度最高</a:t>
            </a:r>
            <a:b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BX――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基址寄存器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		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常存放存储单元地址</a:t>
            </a:r>
            <a:b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CX――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计数器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			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常作为计数器</a:t>
            </a:r>
            <a:b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DX――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数据寄存器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		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存放数据</a:t>
            </a:r>
            <a:b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  ――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源变址寄存器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		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常保存存储单元地址</a:t>
            </a:r>
            <a:b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 ――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目的变址寄存器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		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常保存存储单元地址</a:t>
            </a:r>
            <a:b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BP――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基址指针寄存器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		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表示堆栈区域中的基地址</a:t>
            </a:r>
            <a:b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SP――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堆栈指针寄存器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		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指示堆栈区域的栈顶地址</a:t>
            </a:r>
            <a:b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 ――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指令指针寄存器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		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指示要执行指令所在存储单元的地址</a:t>
            </a:r>
          </a:p>
        </p:txBody>
      </p:sp>
    </p:spTree>
    <p:extLst>
      <p:ext uri="{BB962C8B-B14F-4D97-AF65-F5344CB8AC3E}">
        <p14:creationId xmlns:p14="http://schemas.microsoft.com/office/powerpoint/2010/main" val="214741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内存布局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5" y="1230511"/>
            <a:ext cx="8154069" cy="501788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06361" y="3920835"/>
            <a:ext cx="2901714" cy="1319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06362" y="5303115"/>
            <a:ext cx="2901714" cy="8255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9300" y="4409776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数据段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(DS)</a:t>
            </a:r>
          </a:p>
        </p:txBody>
      </p:sp>
      <p:sp>
        <p:nvSpPr>
          <p:cNvPr id="13" name="矩形 12"/>
          <p:cNvSpPr/>
          <p:nvPr/>
        </p:nvSpPr>
        <p:spPr>
          <a:xfrm>
            <a:off x="419300" y="5867006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代码段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(CS)</a:t>
            </a:r>
          </a:p>
        </p:txBody>
      </p:sp>
      <p:sp>
        <p:nvSpPr>
          <p:cNvPr id="14" name="矩形 13"/>
          <p:cNvSpPr/>
          <p:nvPr/>
        </p:nvSpPr>
        <p:spPr>
          <a:xfrm>
            <a:off x="2806361" y="1399307"/>
            <a:ext cx="2901714" cy="245918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8611" y="2367288"/>
            <a:ext cx="2228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堆栈段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(SS)</a:t>
            </a:r>
          </a:p>
        </p:txBody>
      </p:sp>
      <p:sp>
        <p:nvSpPr>
          <p:cNvPr id="16" name="矩形 15"/>
          <p:cNvSpPr/>
          <p:nvPr/>
        </p:nvSpPr>
        <p:spPr>
          <a:xfrm>
            <a:off x="3443288" y="893222"/>
            <a:ext cx="1497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高地址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43288" y="6152862"/>
            <a:ext cx="1497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低地址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3900" y="5578058"/>
            <a:ext cx="2082461" cy="288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55799" y="5522477"/>
            <a:ext cx="718820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指令指针寄存器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(IP)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，与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配合使用，可跟踪程序的执行过程</a:t>
            </a:r>
            <a:endParaRPr 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1955800" y="1556021"/>
            <a:ext cx="7189672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基址指针寄存器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(BP)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，与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配合使用，指向目前的栈底位置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b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堆栈指针寄存器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(SP)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，与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配合使用，指向目前的栈顶位置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920172" y="3196921"/>
            <a:ext cx="2976345" cy="4867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涉及堆的寄存器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55799" y="4489798"/>
            <a:ext cx="718820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源变址寄存器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(SI)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，可用来存放相对于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段的偏移量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920171" y="6025361"/>
            <a:ext cx="2976345" cy="4867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寄存器是什么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4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2792</Words>
  <Application>Microsoft Office PowerPoint</Application>
  <PresentationFormat>全屏显示(4:3)</PresentationFormat>
  <Paragraphs>356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KaiTi</vt:lpstr>
      <vt:lpstr>MS PGothic</vt:lpstr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Courier New</vt:lpstr>
      <vt:lpstr>Georgia</vt:lpstr>
      <vt:lpstr>Times New Roman</vt:lpstr>
      <vt:lpstr>Wingdings</vt:lpstr>
      <vt:lpstr>Office 主题​​</vt:lpstr>
      <vt:lpstr>1_Office 主题​​</vt:lpstr>
      <vt:lpstr>计算机操作系统</vt:lpstr>
      <vt:lpstr>所需前期课程</vt:lpstr>
      <vt:lpstr>冯诺依曼体系结构</vt:lpstr>
      <vt:lpstr>冯诺依曼体系结构</vt:lpstr>
      <vt:lpstr>冯诺依曼体系结构</vt:lpstr>
      <vt:lpstr>计算机指令</vt:lpstr>
      <vt:lpstr>计算机指令例子</vt:lpstr>
      <vt:lpstr>x86架构基础知识—8086原理</vt:lpstr>
      <vt:lpstr>内存布局 </vt:lpstr>
      <vt:lpstr>PowerPoint 演示文稿</vt:lpstr>
      <vt:lpstr>内存操作：函数调用</vt:lpstr>
      <vt:lpstr>内存操作：函数返回</vt:lpstr>
      <vt:lpstr>内存操作：函数调用和返回例子</vt:lpstr>
      <vt:lpstr>内存操作：函数调用和返回例子</vt:lpstr>
      <vt:lpstr>CPU执行指令流程</vt:lpstr>
      <vt:lpstr>小结</vt:lpstr>
      <vt:lpstr>什么是操作系统</vt:lpstr>
      <vt:lpstr>什么是操作系统</vt:lpstr>
      <vt:lpstr>课程大纲</vt:lpstr>
      <vt:lpstr>课程大纲</vt:lpstr>
      <vt:lpstr>课程考核方式</vt:lpstr>
      <vt:lpstr>操作系统概述</vt:lpstr>
      <vt:lpstr>操作系统概述</vt:lpstr>
      <vt:lpstr>操作系统概述</vt:lpstr>
      <vt:lpstr>操作系统概述</vt:lpstr>
      <vt:lpstr>操作系统概述</vt:lpstr>
      <vt:lpstr>操作系统概述</vt:lpstr>
      <vt:lpstr>操作系统概述</vt:lpstr>
      <vt:lpstr>操作系统概述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407</cp:revision>
  <dcterms:created xsi:type="dcterms:W3CDTF">2019-06-15T13:18:55Z</dcterms:created>
  <dcterms:modified xsi:type="dcterms:W3CDTF">2022-09-19T05:57:00Z</dcterms:modified>
</cp:coreProperties>
</file>