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55"/>
  </p:notesMasterIdLst>
  <p:sldIdLst>
    <p:sldId id="256" r:id="rId3"/>
    <p:sldId id="257" r:id="rId4"/>
    <p:sldId id="305" r:id="rId5"/>
    <p:sldId id="306" r:id="rId6"/>
    <p:sldId id="308" r:id="rId7"/>
    <p:sldId id="312" r:id="rId8"/>
    <p:sldId id="326" r:id="rId9"/>
    <p:sldId id="313" r:id="rId10"/>
    <p:sldId id="310" r:id="rId11"/>
    <p:sldId id="311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2" r:id="rId20"/>
    <p:sldId id="323" r:id="rId21"/>
    <p:sldId id="324" r:id="rId22"/>
    <p:sldId id="325" r:id="rId23"/>
    <p:sldId id="331" r:id="rId24"/>
    <p:sldId id="332" r:id="rId25"/>
    <p:sldId id="327" r:id="rId26"/>
    <p:sldId id="336" r:id="rId27"/>
    <p:sldId id="342" r:id="rId28"/>
    <p:sldId id="333" r:id="rId29"/>
    <p:sldId id="335" r:id="rId30"/>
    <p:sldId id="337" r:id="rId31"/>
    <p:sldId id="344" r:id="rId32"/>
    <p:sldId id="339" r:id="rId33"/>
    <p:sldId id="338" r:id="rId34"/>
    <p:sldId id="341" r:id="rId35"/>
    <p:sldId id="345" r:id="rId36"/>
    <p:sldId id="346" r:id="rId37"/>
    <p:sldId id="347" r:id="rId38"/>
    <p:sldId id="348" r:id="rId39"/>
    <p:sldId id="349" r:id="rId40"/>
    <p:sldId id="350" r:id="rId41"/>
    <p:sldId id="351" r:id="rId42"/>
    <p:sldId id="352" r:id="rId43"/>
    <p:sldId id="353" r:id="rId44"/>
    <p:sldId id="355" r:id="rId45"/>
    <p:sldId id="356" r:id="rId46"/>
    <p:sldId id="357" r:id="rId47"/>
    <p:sldId id="359" r:id="rId48"/>
    <p:sldId id="360" r:id="rId49"/>
    <p:sldId id="361" r:id="rId50"/>
    <p:sldId id="362" r:id="rId51"/>
    <p:sldId id="363" r:id="rId52"/>
    <p:sldId id="364" r:id="rId53"/>
    <p:sldId id="365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FCCC"/>
    <a:srgbClr val="CCE6FC"/>
    <a:srgbClr val="00A1DA"/>
    <a:srgbClr val="DEEBF7"/>
    <a:srgbClr val="9E9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478" y="67"/>
      </p:cViewPr>
      <p:guideLst>
        <p:guide orient="horz" pos="22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D5A0F-8AC6-4923-BB3A-4101FA046850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C5991-ACB4-4B30-8F68-2629FE82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8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694C74-974E-47DE-89CE-1975213F6BE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0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8717-DEB5-4089-B9FD-BAB9B8D7505B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7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95AB6-5AC4-48E1-ACFA-3761DA51CC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016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7A300-33CC-4B6B-807E-8209B0BBCA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46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EE86C-602C-49BA-AA05-16493F47C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61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13" y="77788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2628B-942E-4644-BE00-78F7C54ACF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32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673E03-1140-4869-820E-44108770A1F7}"/>
              </a:ext>
            </a:extLst>
          </p:cNvPr>
          <p:cNvSpPr/>
          <p:nvPr userDrawn="1"/>
        </p:nvSpPr>
        <p:spPr>
          <a:xfrm>
            <a:off x="248701" y="789524"/>
            <a:ext cx="7391400" cy="163513"/>
          </a:xfrm>
          <a:prstGeom prst="rect">
            <a:avLst/>
          </a:prstGeom>
          <a:gradFill flip="none" rotWithShape="1">
            <a:gsLst>
              <a:gs pos="0">
                <a:srgbClr val="9C0054">
                  <a:tint val="66000"/>
                  <a:satMod val="160000"/>
                </a:srgbClr>
              </a:gs>
              <a:gs pos="50000">
                <a:srgbClr val="9C0054">
                  <a:tint val="44500"/>
                  <a:satMod val="160000"/>
                </a:srgbClr>
              </a:gs>
              <a:gs pos="100000">
                <a:srgbClr val="9C0054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3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5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63" y="77788"/>
            <a:ext cx="875249" cy="87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701" y="202932"/>
            <a:ext cx="7886700" cy="605374"/>
          </a:xfrm>
        </p:spPr>
        <p:txBody>
          <a:bodyPr/>
          <a:lstStyle>
            <a:lvl1pPr>
              <a:defRPr sz="3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00" y="1334292"/>
            <a:ext cx="8779411" cy="5013851"/>
          </a:xfrm>
        </p:spPr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2B07A-E691-4FE4-8059-ABEA60DC27AA}" type="datetimeFigureOut">
              <a:rPr lang="en-US" altLang="zh-CN"/>
              <a:pPr>
                <a:defRPr/>
              </a:pPr>
              <a:t>10/16/2022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0713" y="6492875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0C78537A-5010-4545-89DA-8A8915DB7A4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07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1A556-A8D2-4F0F-8AF7-2E869F5A5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6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78ADF-ABEA-451E-BF90-EEF27DAB91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313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01D6E-C96F-4692-BD2A-7A43889FA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255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5B032-DA72-468C-BF1B-C54C768910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47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EB687-6FFF-40B4-9290-5C252B299A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34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2E41E-FFDA-4A5E-813D-F71B6550A4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52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8717-DEB5-4089-B9FD-BAB9B8D7505B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A6AAF38-AD11-4400-B1D4-50D58D8B072D}" type="datetimeFigureOut">
              <a:rPr lang="en-US" altLang="zh-CN"/>
              <a:pPr>
                <a:defRPr/>
              </a:pPr>
              <a:t>10/16/2022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6D800A6-496F-4DBB-BDEB-D0C8B6567D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27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9568" y="1803628"/>
            <a:ext cx="8424863" cy="1143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进程与线程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5363" name="文本占位符 4"/>
          <p:cNvSpPr txBox="1">
            <a:spLocks/>
          </p:cNvSpPr>
          <p:nvPr/>
        </p:nvSpPr>
        <p:spPr bwMode="auto">
          <a:xfrm>
            <a:off x="1522942" y="3735182"/>
            <a:ext cx="6098113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蒲凌君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计算机学院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pulingjun@gmail.com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线程体现并发性的例子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1" y="1334292"/>
            <a:ext cx="8779411" cy="5013851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它需要以下功能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从客户端获得用户请求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从服务器磁盘获得请求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对应的数据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生成响应数据包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发送响应数据包给客户端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635784" y="3667724"/>
            <a:ext cx="7363629" cy="2752785"/>
            <a:chOff x="370671" y="3657600"/>
            <a:chExt cx="7363629" cy="2752785"/>
          </a:xfrm>
        </p:grpSpPr>
        <p:sp>
          <p:nvSpPr>
            <p:cNvPr id="8" name="文本框 7"/>
            <p:cNvSpPr txBox="1"/>
            <p:nvPr/>
          </p:nvSpPr>
          <p:spPr>
            <a:xfrm>
              <a:off x="1771381" y="3657600"/>
              <a:ext cx="270536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客户端请求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 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 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线程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  </a:t>
              </a:r>
            </a:p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  </a:t>
              </a:r>
              <a:endPara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磁盘访问延时</a:t>
              </a:r>
              <a:endPara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          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</a:t>
              </a:r>
            </a:p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  </a:t>
              </a:r>
              <a:endPara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028931" y="3657600"/>
              <a:ext cx="2705369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客户端请求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 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 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线程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  </a:t>
              </a:r>
            </a:p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  </a:t>
              </a:r>
            </a:p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  </a:t>
              </a:r>
              <a:endPara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磁盘访问延时</a:t>
              </a:r>
              <a:endPara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          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</a:t>
              </a:r>
            </a:p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  </a:t>
              </a:r>
              <a:endPara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847725" y="3752850"/>
              <a:ext cx="9525" cy="225742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370671" y="6010275"/>
              <a:ext cx="9541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时间轴</a:t>
              </a:r>
              <a:endParaRPr lang="zh-CN" altLang="en-US" sz="2000" dirty="0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5244875" y="2739281"/>
            <a:ext cx="3783237" cy="3923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创建线程来完成它们的优势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89892" y="6031210"/>
            <a:ext cx="7554108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使用线程所需的时间小于串行执行每个用户请求时间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2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1" y="1334292"/>
            <a:ext cx="4447124" cy="5013851"/>
          </a:xfrm>
        </p:spPr>
        <p:txBody>
          <a:bodyPr/>
          <a:lstStyle/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具有数据段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代码段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堆栈段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至少拥有一个线程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进程终止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资源回收、线程终止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进程间通信需要通过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OS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和数据传递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(e.g.,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信号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拥有隔离的内存地址空间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(i.e.,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其他进程不能访问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创建进程和进程间切换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会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带来较高的系统开销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747151" y="1334292"/>
            <a:ext cx="4447124" cy="501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具有自己的栈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必须从属于某一个进程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线程终止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线程拥有的栈回收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线程间通信只需通过共享内存 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(e.g., 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全局变量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同一进程下的其他线程可以访问自己的栈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创建线程和线程间切换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不会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带来较高的系统开销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52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trike="sngStrike" dirty="0"/>
              <a:t>进程</a:t>
            </a:r>
            <a:r>
              <a:rPr lang="zh-CN" altLang="en-US" dirty="0"/>
              <a:t>线程的生命周期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32" y="1333500"/>
            <a:ext cx="6489887" cy="501491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64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trike="sngStrike" dirty="0"/>
              <a:t>进程</a:t>
            </a:r>
            <a:r>
              <a:rPr lang="zh-CN" altLang="en-US" dirty="0"/>
              <a:t>线程的生命周期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32" y="1333500"/>
            <a:ext cx="6489887" cy="501491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3985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trike="sngStrike" dirty="0"/>
              <a:t>进程</a:t>
            </a:r>
            <a:r>
              <a:rPr lang="zh-CN" altLang="en-US" dirty="0"/>
              <a:t>线程的生命周期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32" y="1333500"/>
            <a:ext cx="6489887" cy="501491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2035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trike="sngStrike" dirty="0"/>
              <a:t>进程</a:t>
            </a:r>
            <a:r>
              <a:rPr lang="zh-CN" altLang="en-US" dirty="0"/>
              <a:t>线程的生命周期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32" y="1333500"/>
            <a:ext cx="6489887" cy="501491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7693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trike="sngStrike" dirty="0"/>
              <a:t>进程</a:t>
            </a:r>
            <a:r>
              <a:rPr lang="zh-CN" altLang="en-US" dirty="0"/>
              <a:t>线程的生命周期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32" y="1333500"/>
            <a:ext cx="6489887" cy="501491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7" name="圆角矩形 6"/>
          <p:cNvSpPr/>
          <p:nvPr/>
        </p:nvSpPr>
        <p:spPr>
          <a:xfrm>
            <a:off x="5244876" y="4814596"/>
            <a:ext cx="3783237" cy="128762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进程的一个线程从运行到等待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另一线程从就绪到运行过程中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</a:p>
          <a:p>
            <a:pPr algn="ctr">
              <a:defRPr/>
            </a:pP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是否会发生进程上下文切换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26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trike="sngStrike" dirty="0"/>
              <a:t>进程</a:t>
            </a:r>
            <a:r>
              <a:rPr lang="zh-CN" altLang="en-US" dirty="0"/>
              <a:t>线程的生命周期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32" y="1333500"/>
            <a:ext cx="6489887" cy="501491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8782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trike="sngStrike" dirty="0"/>
              <a:t>进程</a:t>
            </a:r>
            <a:r>
              <a:rPr lang="zh-CN" altLang="en-US" dirty="0"/>
              <a:t>线程的生命周期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32" y="1333500"/>
            <a:ext cx="6489887" cy="501491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7392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trike="sngStrike" dirty="0"/>
              <a:t>进程</a:t>
            </a:r>
            <a:r>
              <a:rPr lang="zh-CN" altLang="en-US" dirty="0"/>
              <a:t>线程的生命周期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32" y="1333500"/>
            <a:ext cx="6489887" cy="501491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861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—</a:t>
            </a:r>
            <a:r>
              <a:rPr lang="zh-CN" altLang="en-US" dirty="0"/>
              <a:t>进程的内存布局和生命周期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1" y="1110218"/>
            <a:ext cx="3043767" cy="4475623"/>
          </a:xfrm>
          <a:prstGeom prst="rect">
            <a:avLst/>
          </a:prstGeom>
        </p:spPr>
      </p:pic>
      <p:pic>
        <p:nvPicPr>
          <p:cNvPr id="29" name="内容占位符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1938" y="1482287"/>
            <a:ext cx="4975312" cy="3731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249692" y="5732320"/>
            <a:ext cx="6885709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引入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进程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的目的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更好地使多道程序并发执行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</a:p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提高资源利用率和系统吞吐量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增加并发程度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5822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trike="sngStrike" dirty="0"/>
              <a:t>进程</a:t>
            </a:r>
            <a:r>
              <a:rPr lang="zh-CN" altLang="en-US" dirty="0"/>
              <a:t>线程的生命周期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32" y="1333500"/>
            <a:ext cx="6489887" cy="501491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0708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trike="sngStrike" dirty="0"/>
              <a:t>进程</a:t>
            </a:r>
            <a:r>
              <a:rPr lang="zh-CN" altLang="en-US" dirty="0"/>
              <a:t>线程的生命周期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32" y="1333500"/>
            <a:ext cx="6489887" cy="501491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4005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线程的类型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用户级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38" y="1027830"/>
            <a:ext cx="4322762" cy="321325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pic>
        <p:nvPicPr>
          <p:cNvPr id="1028" name="Picture 4" descr="Many to many thread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077" y="1040530"/>
            <a:ext cx="4352036" cy="321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248701" y="4533900"/>
            <a:ext cx="4208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线程切换不需要内核权限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不受当前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OS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的限制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OS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透明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线程调度可以根据用户程序需要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创建更快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管理更方便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分布式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û"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需要系统调用时会阻塞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内核态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û"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多线程程序无法使用多核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747595" y="4533900"/>
            <a:ext cx="4208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OS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可以调度多线程到多核中运行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如果进程的一个线程被阻塞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以调度其另外的进程运行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支持抢占式调度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(e.g. </a:t>
            </a:r>
            <a:r>
              <a:rPr lang="zh-CN" altLang="en-US" sz="2000" b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时间片驱动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û"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创建较慢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权限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安全等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û"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同进程下的线程切换需要内核模式的切换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724439" y="2647156"/>
            <a:ext cx="2935224" cy="59780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哪一种实现方式更好呢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95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Many to one thread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027111"/>
            <a:ext cx="4076700" cy="301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线程的类型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用户和内核结合型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pic>
        <p:nvPicPr>
          <p:cNvPr id="2050" name="Picture 2" descr="One to one thread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07" y="1027112"/>
            <a:ext cx="4051328" cy="301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ny to many thread mod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3543300"/>
            <a:ext cx="4415645" cy="326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0" y="1027112"/>
            <a:ext cx="1230499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72000" y="1027111"/>
            <a:ext cx="1230499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多对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11300" y="6131867"/>
            <a:ext cx="1230499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多对多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092889" y="4935881"/>
            <a:ext cx="2935224" cy="59780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哪一种实现方式更好呢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78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r>
              <a:rPr lang="en-US" altLang="zh-CN" dirty="0"/>
              <a:t>: </a:t>
            </a:r>
            <a:r>
              <a:rPr lang="zh-CN" altLang="en-US" dirty="0"/>
              <a:t>进程和线程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219" name="矩形 218"/>
          <p:cNvSpPr/>
          <p:nvPr/>
        </p:nvSpPr>
        <p:spPr>
          <a:xfrm>
            <a:off x="5668339" y="1334292"/>
            <a:ext cx="2985748" cy="2731488"/>
          </a:xfrm>
          <a:prstGeom prst="rect">
            <a:avLst/>
          </a:prstGeom>
          <a:solidFill>
            <a:srgbClr val="FFCC66">
              <a:alpha val="38824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Comic Sans MS" panose="030F0702030302020204" pitchFamily="66" charset="0"/>
              <a:ea typeface="Cambria" panose="02040503050406030204" pitchFamily="18" charset="0"/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6601346" y="3195339"/>
            <a:ext cx="1258111" cy="3636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mic Sans MS" panose="030F0702030302020204" pitchFamily="66" charset="0"/>
                <a:ea typeface="Cambria" panose="02040503050406030204" pitchFamily="18" charset="0"/>
              </a:rPr>
              <a:t>Heap</a:t>
            </a:r>
          </a:p>
        </p:txBody>
      </p:sp>
      <p:sp>
        <p:nvSpPr>
          <p:cNvPr id="221" name="矩形 220"/>
          <p:cNvSpPr/>
          <p:nvPr/>
        </p:nvSpPr>
        <p:spPr>
          <a:xfrm>
            <a:off x="6601347" y="2786928"/>
            <a:ext cx="1258111" cy="3525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  <a:latin typeface="Comic Sans MS" panose="030F0702030302020204" pitchFamily="66" charset="0"/>
                <a:ea typeface="Cambria" panose="02040503050406030204" pitchFamily="18" charset="0"/>
              </a:rPr>
              <a:t>Globals</a:t>
            </a:r>
            <a:endParaRPr lang="en-US" altLang="zh-CN" sz="2000" dirty="0">
              <a:solidFill>
                <a:schemeClr val="tx1"/>
              </a:solidFill>
              <a:latin typeface="Comic Sans MS" panose="030F0702030302020204" pitchFamily="66" charset="0"/>
              <a:ea typeface="Cambria" panose="02040503050406030204" pitchFamily="18" charset="0"/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6609024" y="3614840"/>
            <a:ext cx="1258111" cy="3606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mic Sans MS" panose="030F0702030302020204" pitchFamily="66" charset="0"/>
                <a:ea typeface="Cambria" panose="02040503050406030204" pitchFamily="18" charset="0"/>
              </a:rPr>
              <a:t>Code</a:t>
            </a:r>
          </a:p>
        </p:txBody>
      </p:sp>
      <p:grpSp>
        <p:nvGrpSpPr>
          <p:cNvPr id="223" name="组合 222"/>
          <p:cNvGrpSpPr/>
          <p:nvPr/>
        </p:nvGrpSpPr>
        <p:grpSpPr>
          <a:xfrm>
            <a:off x="5861561" y="1875610"/>
            <a:ext cx="1263890" cy="817022"/>
            <a:chOff x="4446356" y="2489113"/>
            <a:chExt cx="1308985" cy="1042378"/>
          </a:xfrm>
        </p:grpSpPr>
        <p:sp>
          <p:nvSpPr>
            <p:cNvPr id="224" name="矩形 223"/>
            <p:cNvSpPr/>
            <p:nvPr/>
          </p:nvSpPr>
          <p:spPr>
            <a:xfrm>
              <a:off x="4446356" y="2489113"/>
              <a:ext cx="1308985" cy="1042378"/>
            </a:xfrm>
            <a:prstGeom prst="rect">
              <a:avLst/>
            </a:prstGeom>
            <a:solidFill>
              <a:srgbClr val="FFDF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t"/>
            <a:lstStyle/>
            <a:p>
              <a:pPr algn="ctr">
                <a:spcBef>
                  <a:spcPts val="400"/>
                </a:spcBef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  <a:ea typeface="Cambria" panose="02040503050406030204" pitchFamily="18" charset="0"/>
                </a:rPr>
                <a:t>Stack</a:t>
              </a:r>
            </a:p>
          </p:txBody>
        </p:sp>
        <p:cxnSp>
          <p:nvCxnSpPr>
            <p:cNvPr id="225" name="直接连接符 224"/>
            <p:cNvCxnSpPr/>
            <p:nvPr/>
          </p:nvCxnSpPr>
          <p:spPr>
            <a:xfrm>
              <a:off x="4446356" y="2906460"/>
              <a:ext cx="1308985" cy="0"/>
            </a:xfrm>
            <a:prstGeom prst="line">
              <a:avLst/>
            </a:prstGeom>
            <a:solidFill>
              <a:srgbClr val="FFCC66">
                <a:alpha val="61961"/>
              </a:srgb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4446356" y="3131972"/>
              <a:ext cx="1308985" cy="0"/>
            </a:xfrm>
            <a:prstGeom prst="line">
              <a:avLst/>
            </a:prstGeom>
            <a:solidFill>
              <a:srgbClr val="FFCC66">
                <a:alpha val="61961"/>
              </a:srgb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4446356" y="3328647"/>
              <a:ext cx="1308985" cy="0"/>
            </a:xfrm>
            <a:prstGeom prst="line">
              <a:avLst/>
            </a:prstGeom>
            <a:solidFill>
              <a:srgbClr val="FFCC66">
                <a:alpha val="61961"/>
              </a:srgb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组合 227"/>
          <p:cNvGrpSpPr/>
          <p:nvPr/>
        </p:nvGrpSpPr>
        <p:grpSpPr>
          <a:xfrm>
            <a:off x="6371901" y="1475869"/>
            <a:ext cx="300102" cy="334278"/>
            <a:chOff x="7282838" y="3959549"/>
            <a:chExt cx="300102" cy="334278"/>
          </a:xfrm>
        </p:grpSpPr>
        <p:sp>
          <p:nvSpPr>
            <p:cNvPr id="229" name="矩形 228"/>
            <p:cNvSpPr/>
            <p:nvPr/>
          </p:nvSpPr>
          <p:spPr>
            <a:xfrm>
              <a:off x="7397146" y="3981175"/>
              <a:ext cx="185794" cy="3126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  <a:ea typeface="Cambria" panose="02040503050406030204" pitchFamily="18" charset="0"/>
                </a:rPr>
                <a:t>1</a:t>
              </a:r>
            </a:p>
          </p:txBody>
        </p:sp>
        <p:sp>
          <p:nvSpPr>
            <p:cNvPr id="230" name="任意多边形 229"/>
            <p:cNvSpPr/>
            <p:nvPr/>
          </p:nvSpPr>
          <p:spPr>
            <a:xfrm>
              <a:off x="7282838" y="3959549"/>
              <a:ext cx="106813" cy="267513"/>
            </a:xfrm>
            <a:custGeom>
              <a:avLst/>
              <a:gdLst>
                <a:gd name="connsiteX0" fmla="*/ 100013 w 106813"/>
                <a:gd name="connsiteY0" fmla="*/ 4762 h 267513"/>
                <a:gd name="connsiteX1" fmla="*/ 76200 w 106813"/>
                <a:gd name="connsiteY1" fmla="*/ 0 h 267513"/>
                <a:gd name="connsiteX2" fmla="*/ 42863 w 106813"/>
                <a:gd name="connsiteY2" fmla="*/ 9525 h 267513"/>
                <a:gd name="connsiteX3" fmla="*/ 28575 w 106813"/>
                <a:gd name="connsiteY3" fmla="*/ 28575 h 267513"/>
                <a:gd name="connsiteX4" fmla="*/ 19050 w 106813"/>
                <a:gd name="connsiteY4" fmla="*/ 57150 h 267513"/>
                <a:gd name="connsiteX5" fmla="*/ 23813 w 106813"/>
                <a:gd name="connsiteY5" fmla="*/ 71437 h 267513"/>
                <a:gd name="connsiteX6" fmla="*/ 42863 w 106813"/>
                <a:gd name="connsiteY6" fmla="*/ 85725 h 267513"/>
                <a:gd name="connsiteX7" fmla="*/ 28575 w 106813"/>
                <a:gd name="connsiteY7" fmla="*/ 100012 h 267513"/>
                <a:gd name="connsiteX8" fmla="*/ 19050 w 106813"/>
                <a:gd name="connsiteY8" fmla="*/ 114300 h 267513"/>
                <a:gd name="connsiteX9" fmla="*/ 38100 w 106813"/>
                <a:gd name="connsiteY9" fmla="*/ 123825 h 267513"/>
                <a:gd name="connsiteX10" fmla="*/ 57150 w 106813"/>
                <a:gd name="connsiteY10" fmla="*/ 128587 h 267513"/>
                <a:gd name="connsiteX11" fmla="*/ 19050 w 106813"/>
                <a:gd name="connsiteY11" fmla="*/ 142875 h 267513"/>
                <a:gd name="connsiteX12" fmla="*/ 4763 w 106813"/>
                <a:gd name="connsiteY12" fmla="*/ 157162 h 267513"/>
                <a:gd name="connsiteX13" fmla="*/ 0 w 106813"/>
                <a:gd name="connsiteY13" fmla="*/ 171450 h 267513"/>
                <a:gd name="connsiteX14" fmla="*/ 23813 w 106813"/>
                <a:gd name="connsiteY14" fmla="*/ 195262 h 267513"/>
                <a:gd name="connsiteX15" fmla="*/ 38100 w 106813"/>
                <a:gd name="connsiteY15" fmla="*/ 200025 h 267513"/>
                <a:gd name="connsiteX16" fmla="*/ 104775 w 106813"/>
                <a:gd name="connsiteY16" fmla="*/ 195262 h 267513"/>
                <a:gd name="connsiteX17" fmla="*/ 76200 w 106813"/>
                <a:gd name="connsiteY17" fmla="*/ 204787 h 267513"/>
                <a:gd name="connsiteX18" fmla="*/ 38100 w 106813"/>
                <a:gd name="connsiteY18" fmla="*/ 223837 h 267513"/>
                <a:gd name="connsiteX19" fmla="*/ 19050 w 106813"/>
                <a:gd name="connsiteY19" fmla="*/ 252412 h 267513"/>
                <a:gd name="connsiteX20" fmla="*/ 28575 w 106813"/>
                <a:gd name="connsiteY20" fmla="*/ 266700 h 267513"/>
                <a:gd name="connsiteX21" fmla="*/ 95250 w 106813"/>
                <a:gd name="connsiteY21" fmla="*/ 257175 h 267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6813" h="267513">
                  <a:moveTo>
                    <a:pt x="100013" y="4762"/>
                  </a:moveTo>
                  <a:cubicBezTo>
                    <a:pt x="92075" y="3175"/>
                    <a:pt x="84295" y="0"/>
                    <a:pt x="76200" y="0"/>
                  </a:cubicBezTo>
                  <a:cubicBezTo>
                    <a:pt x="70216" y="0"/>
                    <a:pt x="49604" y="7278"/>
                    <a:pt x="42863" y="9525"/>
                  </a:cubicBezTo>
                  <a:cubicBezTo>
                    <a:pt x="38100" y="15875"/>
                    <a:pt x="32125" y="21475"/>
                    <a:pt x="28575" y="28575"/>
                  </a:cubicBezTo>
                  <a:cubicBezTo>
                    <a:pt x="24085" y="37555"/>
                    <a:pt x="19050" y="57150"/>
                    <a:pt x="19050" y="57150"/>
                  </a:cubicBezTo>
                  <a:cubicBezTo>
                    <a:pt x="20638" y="61912"/>
                    <a:pt x="20599" y="67581"/>
                    <a:pt x="23813" y="71437"/>
                  </a:cubicBezTo>
                  <a:cubicBezTo>
                    <a:pt x="28895" y="77535"/>
                    <a:pt x="41558" y="77895"/>
                    <a:pt x="42863" y="85725"/>
                  </a:cubicBezTo>
                  <a:cubicBezTo>
                    <a:pt x="43970" y="92369"/>
                    <a:pt x="32887" y="94838"/>
                    <a:pt x="28575" y="100012"/>
                  </a:cubicBezTo>
                  <a:cubicBezTo>
                    <a:pt x="24911" y="104409"/>
                    <a:pt x="22225" y="109537"/>
                    <a:pt x="19050" y="114300"/>
                  </a:cubicBezTo>
                  <a:cubicBezTo>
                    <a:pt x="25400" y="117475"/>
                    <a:pt x="31452" y="121332"/>
                    <a:pt x="38100" y="123825"/>
                  </a:cubicBezTo>
                  <a:cubicBezTo>
                    <a:pt x="44229" y="126123"/>
                    <a:pt x="57150" y="122042"/>
                    <a:pt x="57150" y="128587"/>
                  </a:cubicBezTo>
                  <a:cubicBezTo>
                    <a:pt x="57150" y="134812"/>
                    <a:pt x="22027" y="142131"/>
                    <a:pt x="19050" y="142875"/>
                  </a:cubicBezTo>
                  <a:cubicBezTo>
                    <a:pt x="14288" y="147637"/>
                    <a:pt x="8499" y="151558"/>
                    <a:pt x="4763" y="157162"/>
                  </a:cubicBezTo>
                  <a:cubicBezTo>
                    <a:pt x="1978" y="161339"/>
                    <a:pt x="0" y="166430"/>
                    <a:pt x="0" y="171450"/>
                  </a:cubicBezTo>
                  <a:cubicBezTo>
                    <a:pt x="0" y="188280"/>
                    <a:pt x="10184" y="189421"/>
                    <a:pt x="23813" y="195262"/>
                  </a:cubicBezTo>
                  <a:cubicBezTo>
                    <a:pt x="28427" y="197240"/>
                    <a:pt x="33338" y="198437"/>
                    <a:pt x="38100" y="200025"/>
                  </a:cubicBezTo>
                  <a:cubicBezTo>
                    <a:pt x="60325" y="198437"/>
                    <a:pt x="82665" y="192499"/>
                    <a:pt x="104775" y="195262"/>
                  </a:cubicBezTo>
                  <a:cubicBezTo>
                    <a:pt x="114738" y="196507"/>
                    <a:pt x="85428" y="200832"/>
                    <a:pt x="76200" y="204787"/>
                  </a:cubicBezTo>
                  <a:cubicBezTo>
                    <a:pt x="63149" y="210380"/>
                    <a:pt x="38100" y="223837"/>
                    <a:pt x="38100" y="223837"/>
                  </a:cubicBezTo>
                  <a:cubicBezTo>
                    <a:pt x="32153" y="229784"/>
                    <a:pt x="17081" y="240598"/>
                    <a:pt x="19050" y="252412"/>
                  </a:cubicBezTo>
                  <a:cubicBezTo>
                    <a:pt x="19991" y="258058"/>
                    <a:pt x="25400" y="261937"/>
                    <a:pt x="28575" y="266700"/>
                  </a:cubicBezTo>
                  <a:cubicBezTo>
                    <a:pt x="92726" y="261765"/>
                    <a:pt x="75852" y="276573"/>
                    <a:pt x="95250" y="25717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1" name="组合 230"/>
          <p:cNvGrpSpPr/>
          <p:nvPr/>
        </p:nvGrpSpPr>
        <p:grpSpPr>
          <a:xfrm>
            <a:off x="7236360" y="1875610"/>
            <a:ext cx="1263890" cy="817022"/>
            <a:chOff x="4446356" y="2489113"/>
            <a:chExt cx="1308985" cy="1042378"/>
          </a:xfrm>
        </p:grpSpPr>
        <p:sp>
          <p:nvSpPr>
            <p:cNvPr id="232" name="矩形 231"/>
            <p:cNvSpPr/>
            <p:nvPr/>
          </p:nvSpPr>
          <p:spPr>
            <a:xfrm>
              <a:off x="4446356" y="2489113"/>
              <a:ext cx="1308985" cy="1042378"/>
            </a:xfrm>
            <a:prstGeom prst="rect">
              <a:avLst/>
            </a:prstGeom>
            <a:solidFill>
              <a:srgbClr val="FFDF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t"/>
            <a:lstStyle/>
            <a:p>
              <a:pPr algn="ctr">
                <a:spcBef>
                  <a:spcPts val="400"/>
                </a:spcBef>
              </a:pPr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  <a:ea typeface="Cambria" panose="02040503050406030204" pitchFamily="18" charset="0"/>
                </a:rPr>
                <a:t>Stack</a:t>
              </a:r>
            </a:p>
          </p:txBody>
        </p:sp>
        <p:cxnSp>
          <p:nvCxnSpPr>
            <p:cNvPr id="233" name="直接连接符 232"/>
            <p:cNvCxnSpPr/>
            <p:nvPr/>
          </p:nvCxnSpPr>
          <p:spPr>
            <a:xfrm>
              <a:off x="4446356" y="2906460"/>
              <a:ext cx="1308985" cy="0"/>
            </a:xfrm>
            <a:prstGeom prst="line">
              <a:avLst/>
            </a:prstGeom>
            <a:solidFill>
              <a:srgbClr val="FFCC66">
                <a:alpha val="61961"/>
              </a:srgb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>
              <a:off x="4446356" y="3131972"/>
              <a:ext cx="1308985" cy="0"/>
            </a:xfrm>
            <a:prstGeom prst="line">
              <a:avLst/>
            </a:prstGeom>
            <a:solidFill>
              <a:srgbClr val="FFCC66">
                <a:alpha val="61961"/>
              </a:srgb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>
              <a:off x="4446356" y="3328647"/>
              <a:ext cx="1308985" cy="0"/>
            </a:xfrm>
            <a:prstGeom prst="line">
              <a:avLst/>
            </a:prstGeom>
            <a:solidFill>
              <a:srgbClr val="FFCC66">
                <a:alpha val="61961"/>
              </a:srgb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组合 235"/>
          <p:cNvGrpSpPr/>
          <p:nvPr/>
        </p:nvGrpSpPr>
        <p:grpSpPr>
          <a:xfrm>
            <a:off x="7615321" y="1492257"/>
            <a:ext cx="300102" cy="334278"/>
            <a:chOff x="10422423" y="3959549"/>
            <a:chExt cx="300102" cy="334278"/>
          </a:xfrm>
        </p:grpSpPr>
        <p:sp>
          <p:nvSpPr>
            <p:cNvPr id="237" name="矩形 236"/>
            <p:cNvSpPr/>
            <p:nvPr/>
          </p:nvSpPr>
          <p:spPr>
            <a:xfrm>
              <a:off x="10536731" y="3981175"/>
              <a:ext cx="185794" cy="3126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mic Sans MS" panose="030F0702030302020204" pitchFamily="66" charset="0"/>
                  <a:ea typeface="Cambria" panose="02040503050406030204" pitchFamily="18" charset="0"/>
                </a:rPr>
                <a:t>2</a:t>
              </a:r>
            </a:p>
          </p:txBody>
        </p:sp>
        <p:sp>
          <p:nvSpPr>
            <p:cNvPr id="238" name="任意多边形 237"/>
            <p:cNvSpPr/>
            <p:nvPr/>
          </p:nvSpPr>
          <p:spPr>
            <a:xfrm>
              <a:off x="10422423" y="3959549"/>
              <a:ext cx="106813" cy="267513"/>
            </a:xfrm>
            <a:custGeom>
              <a:avLst/>
              <a:gdLst>
                <a:gd name="connsiteX0" fmla="*/ 100013 w 106813"/>
                <a:gd name="connsiteY0" fmla="*/ 4762 h 267513"/>
                <a:gd name="connsiteX1" fmla="*/ 76200 w 106813"/>
                <a:gd name="connsiteY1" fmla="*/ 0 h 267513"/>
                <a:gd name="connsiteX2" fmla="*/ 42863 w 106813"/>
                <a:gd name="connsiteY2" fmla="*/ 9525 h 267513"/>
                <a:gd name="connsiteX3" fmla="*/ 28575 w 106813"/>
                <a:gd name="connsiteY3" fmla="*/ 28575 h 267513"/>
                <a:gd name="connsiteX4" fmla="*/ 19050 w 106813"/>
                <a:gd name="connsiteY4" fmla="*/ 57150 h 267513"/>
                <a:gd name="connsiteX5" fmla="*/ 23813 w 106813"/>
                <a:gd name="connsiteY5" fmla="*/ 71437 h 267513"/>
                <a:gd name="connsiteX6" fmla="*/ 42863 w 106813"/>
                <a:gd name="connsiteY6" fmla="*/ 85725 h 267513"/>
                <a:gd name="connsiteX7" fmla="*/ 28575 w 106813"/>
                <a:gd name="connsiteY7" fmla="*/ 100012 h 267513"/>
                <a:gd name="connsiteX8" fmla="*/ 19050 w 106813"/>
                <a:gd name="connsiteY8" fmla="*/ 114300 h 267513"/>
                <a:gd name="connsiteX9" fmla="*/ 38100 w 106813"/>
                <a:gd name="connsiteY9" fmla="*/ 123825 h 267513"/>
                <a:gd name="connsiteX10" fmla="*/ 57150 w 106813"/>
                <a:gd name="connsiteY10" fmla="*/ 128587 h 267513"/>
                <a:gd name="connsiteX11" fmla="*/ 19050 w 106813"/>
                <a:gd name="connsiteY11" fmla="*/ 142875 h 267513"/>
                <a:gd name="connsiteX12" fmla="*/ 4763 w 106813"/>
                <a:gd name="connsiteY12" fmla="*/ 157162 h 267513"/>
                <a:gd name="connsiteX13" fmla="*/ 0 w 106813"/>
                <a:gd name="connsiteY13" fmla="*/ 171450 h 267513"/>
                <a:gd name="connsiteX14" fmla="*/ 23813 w 106813"/>
                <a:gd name="connsiteY14" fmla="*/ 195262 h 267513"/>
                <a:gd name="connsiteX15" fmla="*/ 38100 w 106813"/>
                <a:gd name="connsiteY15" fmla="*/ 200025 h 267513"/>
                <a:gd name="connsiteX16" fmla="*/ 104775 w 106813"/>
                <a:gd name="connsiteY16" fmla="*/ 195262 h 267513"/>
                <a:gd name="connsiteX17" fmla="*/ 76200 w 106813"/>
                <a:gd name="connsiteY17" fmla="*/ 204787 h 267513"/>
                <a:gd name="connsiteX18" fmla="*/ 38100 w 106813"/>
                <a:gd name="connsiteY18" fmla="*/ 223837 h 267513"/>
                <a:gd name="connsiteX19" fmla="*/ 19050 w 106813"/>
                <a:gd name="connsiteY19" fmla="*/ 252412 h 267513"/>
                <a:gd name="connsiteX20" fmla="*/ 28575 w 106813"/>
                <a:gd name="connsiteY20" fmla="*/ 266700 h 267513"/>
                <a:gd name="connsiteX21" fmla="*/ 95250 w 106813"/>
                <a:gd name="connsiteY21" fmla="*/ 257175 h 267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6813" h="267513">
                  <a:moveTo>
                    <a:pt x="100013" y="4762"/>
                  </a:moveTo>
                  <a:cubicBezTo>
                    <a:pt x="92075" y="3175"/>
                    <a:pt x="84295" y="0"/>
                    <a:pt x="76200" y="0"/>
                  </a:cubicBezTo>
                  <a:cubicBezTo>
                    <a:pt x="70216" y="0"/>
                    <a:pt x="49604" y="7278"/>
                    <a:pt x="42863" y="9525"/>
                  </a:cubicBezTo>
                  <a:cubicBezTo>
                    <a:pt x="38100" y="15875"/>
                    <a:pt x="32125" y="21475"/>
                    <a:pt x="28575" y="28575"/>
                  </a:cubicBezTo>
                  <a:cubicBezTo>
                    <a:pt x="24085" y="37555"/>
                    <a:pt x="19050" y="57150"/>
                    <a:pt x="19050" y="57150"/>
                  </a:cubicBezTo>
                  <a:cubicBezTo>
                    <a:pt x="20638" y="61912"/>
                    <a:pt x="20599" y="67581"/>
                    <a:pt x="23813" y="71437"/>
                  </a:cubicBezTo>
                  <a:cubicBezTo>
                    <a:pt x="28895" y="77535"/>
                    <a:pt x="41558" y="77895"/>
                    <a:pt x="42863" y="85725"/>
                  </a:cubicBezTo>
                  <a:cubicBezTo>
                    <a:pt x="43970" y="92369"/>
                    <a:pt x="32887" y="94838"/>
                    <a:pt x="28575" y="100012"/>
                  </a:cubicBezTo>
                  <a:cubicBezTo>
                    <a:pt x="24911" y="104409"/>
                    <a:pt x="22225" y="109537"/>
                    <a:pt x="19050" y="114300"/>
                  </a:cubicBezTo>
                  <a:cubicBezTo>
                    <a:pt x="25400" y="117475"/>
                    <a:pt x="31452" y="121332"/>
                    <a:pt x="38100" y="123825"/>
                  </a:cubicBezTo>
                  <a:cubicBezTo>
                    <a:pt x="44229" y="126123"/>
                    <a:pt x="57150" y="122042"/>
                    <a:pt x="57150" y="128587"/>
                  </a:cubicBezTo>
                  <a:cubicBezTo>
                    <a:pt x="57150" y="134812"/>
                    <a:pt x="22027" y="142131"/>
                    <a:pt x="19050" y="142875"/>
                  </a:cubicBezTo>
                  <a:cubicBezTo>
                    <a:pt x="14288" y="147637"/>
                    <a:pt x="8499" y="151558"/>
                    <a:pt x="4763" y="157162"/>
                  </a:cubicBezTo>
                  <a:cubicBezTo>
                    <a:pt x="1978" y="161339"/>
                    <a:pt x="0" y="166430"/>
                    <a:pt x="0" y="171450"/>
                  </a:cubicBezTo>
                  <a:cubicBezTo>
                    <a:pt x="0" y="188280"/>
                    <a:pt x="10184" y="189421"/>
                    <a:pt x="23813" y="195262"/>
                  </a:cubicBezTo>
                  <a:cubicBezTo>
                    <a:pt x="28427" y="197240"/>
                    <a:pt x="33338" y="198437"/>
                    <a:pt x="38100" y="200025"/>
                  </a:cubicBezTo>
                  <a:cubicBezTo>
                    <a:pt x="60325" y="198437"/>
                    <a:pt x="82665" y="192499"/>
                    <a:pt x="104775" y="195262"/>
                  </a:cubicBezTo>
                  <a:cubicBezTo>
                    <a:pt x="114738" y="196507"/>
                    <a:pt x="85428" y="200832"/>
                    <a:pt x="76200" y="204787"/>
                  </a:cubicBezTo>
                  <a:cubicBezTo>
                    <a:pt x="63149" y="210380"/>
                    <a:pt x="38100" y="223837"/>
                    <a:pt x="38100" y="223837"/>
                  </a:cubicBezTo>
                  <a:cubicBezTo>
                    <a:pt x="32153" y="229784"/>
                    <a:pt x="17081" y="240598"/>
                    <a:pt x="19050" y="252412"/>
                  </a:cubicBezTo>
                  <a:cubicBezTo>
                    <a:pt x="19991" y="258058"/>
                    <a:pt x="25400" y="261937"/>
                    <a:pt x="28575" y="266700"/>
                  </a:cubicBezTo>
                  <a:cubicBezTo>
                    <a:pt x="92726" y="261765"/>
                    <a:pt x="75852" y="276573"/>
                    <a:pt x="95250" y="25717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2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8779411" cy="50138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(PCB)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隔离的内存地址空间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独立的代码段、数据段和堆栈段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共享的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资源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权限保护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一个或多个线程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(TCB)</a:t>
            </a: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独立的栈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寄存器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(PC, SP)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的取值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待解决的问题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3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如何调度进程和线程的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685800" lvl="3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多线程的进程是否存在潜在问题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4930417" y="5183418"/>
            <a:ext cx="31261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lvl="3">
              <a:spcBef>
                <a:spcPts val="1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CPU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调度策略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4927259" y="5690220"/>
            <a:ext cx="2802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lvl="3">
              <a:spcBef>
                <a:spcPts val="1000"/>
              </a:spcBef>
            </a:pP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同步和死锁</a:t>
            </a:r>
            <a:endParaRPr lang="en-US" altLang="zh-CN" sz="2400" b="1" dirty="0">
              <a:solidFill>
                <a:srgbClr val="7030A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19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/>
      <p:bldP spid="2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计算机的组成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计算机硬件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、内存、存储、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、带宽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这些硬件本质是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资源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计算机软件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用户态程序的本质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就是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使用资源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来完成某种功能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系统态程序的本质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就是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管理资源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进而更好地为用户服务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进程：用户态程序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所需资源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的抽象集合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线程：用户态程序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提供功能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的抽象集合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0" y="5728012"/>
            <a:ext cx="9144000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为了便于理解我们首先考虑单线程的进程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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CPU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调度进程运行</a:t>
            </a:r>
            <a:endParaRPr 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575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资源类型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可抢占式资源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很容易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将进程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的某些资源收回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用于其它进程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并且过段时间可以将相等的资源再次分配给进程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(e.g., CPU)</a:t>
            </a:r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非抢占式资源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OS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不能很容易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将进程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的某些资源收回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只能等待进程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主动放弃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这些资源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读写磁盘内容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资源类型决定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如何管理它们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资源调度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：进程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(a.k.a.,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拥有资源的时间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CPU)</a:t>
            </a:r>
          </a:p>
          <a:p>
            <a:pPr marL="1143000" lvl="3">
              <a:spcBef>
                <a:spcPts val="1000"/>
              </a:spcBef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决定进程服务的顺序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僧多粥少 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时分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抢占式资源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资源分配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：进程获得资源的数量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143000" lvl="3">
              <a:spcBef>
                <a:spcPts val="1000"/>
              </a:spcBef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决定进程可以获得多少资源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狼少肉多 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空分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非抢占式资源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3">
              <a:spcBef>
                <a:spcPts val="1000"/>
              </a:spcBef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6565899" y="3543300"/>
            <a:ext cx="2286001" cy="7076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有没有分配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的场景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162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00" y="202932"/>
            <a:ext cx="8298399" cy="605374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资源调度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计算机系统最核心的问题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考虑这样一个场景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/>
              <a:t>你是</a:t>
            </a:r>
            <a:r>
              <a:rPr lang="zh-CN" altLang="en-US" strike="sngStrike" dirty="0"/>
              <a:t>食堂的打饭大妈</a:t>
            </a:r>
            <a:r>
              <a:rPr lang="zh-CN" altLang="en-US" dirty="0"/>
              <a:t>米其林主厨</a:t>
            </a:r>
            <a:endParaRPr lang="en-US" altLang="zh-CN" dirty="0"/>
          </a:p>
          <a:p>
            <a:pPr lvl="1"/>
            <a:r>
              <a:rPr lang="zh-CN" altLang="en-US" dirty="0"/>
              <a:t>顾客连续不断的点餐</a:t>
            </a:r>
            <a:endParaRPr lang="en-US" altLang="zh-CN" dirty="0"/>
          </a:p>
          <a:p>
            <a:pPr lvl="1"/>
            <a:r>
              <a:rPr lang="zh-CN" altLang="en-US" dirty="0"/>
              <a:t>每餐需要不同的食材和烹调方式</a:t>
            </a:r>
            <a:endParaRPr lang="en-US" altLang="zh-CN" dirty="0"/>
          </a:p>
          <a:p>
            <a:pPr marL="514350" lvl="1" indent="-514350">
              <a:spcBef>
                <a:spcPts val="1000"/>
              </a:spcBef>
              <a:buFont typeface="+mj-lt"/>
              <a:buAutoNum type="arabicPeriod" startAt="2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你需要解决的问题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最小化顾客的平均等待时间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最小化顾客最长的等待时间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最大化同时服务的顾客数目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帮厨只有有限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个人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最长等待时间不能超过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30min</a:t>
            </a:r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最多只能同时服务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个顾客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8100" y="3815817"/>
            <a:ext cx="825500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问题目标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100" y="5158180"/>
            <a:ext cx="825500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问题约束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588000" y="1334292"/>
            <a:ext cx="3125725" cy="118551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策略 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): </a:t>
            </a:r>
            <a:r>
              <a:rPr lang="zh-CN" alt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你应该如何为每位到来的顾客服务呢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588000" y="3100977"/>
            <a:ext cx="3125725" cy="118551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评价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你应该如何评价你的策略优劣呢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587999" y="4867662"/>
            <a:ext cx="3125725" cy="118551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Significance!</a:t>
            </a:r>
          </a:p>
          <a:p>
            <a:pPr algn="ctr">
              <a:defRPr/>
            </a:pP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Novelty!</a:t>
            </a:r>
          </a:p>
          <a:p>
            <a:pPr algn="ctr">
              <a:defRPr/>
            </a:pP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Contribution!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51286" y="2827201"/>
            <a:ext cx="1599150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数学证明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13925" y="4084100"/>
            <a:ext cx="1512350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模拟程序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31650" y="4084100"/>
            <a:ext cx="1512350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测试平台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100" y="2066212"/>
            <a:ext cx="825500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问题输入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653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资源调度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计算机系统最核心的问题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zh-CN" altLang="en-US" dirty="0"/>
              <a:t>计算机操作系统中的资源调度</a:t>
            </a:r>
            <a:endParaRPr lang="en-US" altLang="zh-CN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CPU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：从就绪态任务队列选择下一个使用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的任务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磁盘调度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：选择下一个对文件或块设备的读写操作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网络调度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：选择下一个发送或处理的数据包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内存页替换调度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：选择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中哪个内存页被替换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0" y="5303300"/>
            <a:ext cx="9144000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计算机通过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操作系统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主要完成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计算、通信和存储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三个方面功能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376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资源调度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场景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spcBef>
                <a:spcPts val="10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调度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spcBef>
                <a:spcPts val="1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调度对象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(i.e.,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例如点击鼠标、网页请求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spcBef>
                <a:spcPts val="1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调度方式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从就绪态任务队列选择下一个使用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的任务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2857817"/>
            <a:ext cx="4076700" cy="3490326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6059771" y="3898900"/>
            <a:ext cx="2267968" cy="82991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阻塞、非阻塞还是异步操作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78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—</a:t>
            </a:r>
            <a:r>
              <a:rPr lang="zh-CN" altLang="en-US" dirty="0"/>
              <a:t>进程的切换和并发性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pic>
        <p:nvPicPr>
          <p:cNvPr id="6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701" y="1008296"/>
            <a:ext cx="8778875" cy="47509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634" y="5140332"/>
            <a:ext cx="5426491" cy="170574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332101" y="4829578"/>
            <a:ext cx="3979348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并发性（多道程序进程）</a:t>
            </a:r>
            <a:endParaRPr 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55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资源调度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场景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spcBef>
                <a:spcPts val="1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线程的类型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spcBef>
                <a:spcPts val="1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从资源角度来看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本质是交替改变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spcBef>
                <a:spcPts val="1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密集型和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密集型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spcBef>
                <a:spcPts val="1000"/>
              </a:spcBef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spcBef>
                <a:spcPts val="1000"/>
              </a:spcBef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spcBef>
                <a:spcPts val="1000"/>
              </a:spcBef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spcBef>
                <a:spcPts val="1000"/>
              </a:spcBef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spcBef>
                <a:spcPts val="1000"/>
              </a:spcBef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spcBef>
                <a:spcPts val="1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从与用户参与度来看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可以分为批处理和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交互式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spcBef>
                <a:spcPts val="1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从安全权限角度来看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可以分为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系统级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和用户级任务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159" y="2806700"/>
            <a:ext cx="4799614" cy="1873924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584459" y="3426257"/>
            <a:ext cx="2267968" cy="82991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哪个优先级应该更高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00" y="1010862"/>
            <a:ext cx="8247601" cy="544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4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资源调度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决策指标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响应时间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：用户态程序完成某些功能所需的总时间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1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初始等待时间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：任务第一次被调度的时间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到达时间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1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总体等待时间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：线程在就绪态队列中等待的总时间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276" y="2778007"/>
            <a:ext cx="5773337" cy="389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18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资源调度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决策指标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响应时间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：用户态程序完成某些功能所需的总时间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-51435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吞吐量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单位时间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完成的任务数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-51435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系统开销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完成任务所需的额外资源量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lvl="1" indent="-51435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公平性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每个任务使用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的时间或资源量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-51435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饥饿度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任务两次被调度之间的等待时间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57200">
              <a:spcBef>
                <a:spcPts val="1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一个完美的调度策略同时满足：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最小化响应时间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最大化吞吐量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最大化资源利用率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公平的分配所有资源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558800" y="3841217"/>
            <a:ext cx="1333500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不存在</a:t>
            </a:r>
            <a:endParaRPr 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90601" y="4364437"/>
            <a:ext cx="3597810" cy="18158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组合优化问题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opt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某些指标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s.t.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某些约束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 err="1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sz="2800" b="1" dirty="0" err="1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某些控制变量</a:t>
            </a:r>
            <a:endParaRPr lang="en-US" sz="2800" b="1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40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资源调度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基础策略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97655" y="1270792"/>
            <a:ext cx="9225768" cy="5013851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先来先服务策略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(First In First Out, FIFO/FICS)</a:t>
            </a:r>
          </a:p>
          <a:p>
            <a:pPr marL="457200" lvl="1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最短任务优先策略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(Shortest Job First, SJF)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轮询策略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(Round Robin, RR)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8120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先来先服务策略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最简单的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调度策略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第一个到达的请求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的任务获取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资源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非抢占式调度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考虑如下的例子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sec, P2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分别需要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sec</a:t>
            </a: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晚于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到来则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FIFO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策略实现简单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但性能如何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1143000" lvl="3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吞吐量：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tasks /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sec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0.1 tasks/s</a:t>
            </a:r>
          </a:p>
          <a:p>
            <a:pPr marL="1143000" lvl="3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响应时间：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24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sec,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27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sec,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30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sec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平均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27 sec</a:t>
            </a:r>
          </a:p>
          <a:p>
            <a:pPr marL="914400" lvl="3" indent="0">
              <a:spcBef>
                <a:spcPts val="1000"/>
              </a:spcBef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492500"/>
            <a:ext cx="4406900" cy="99090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4027770" y="6043464"/>
            <a:ext cx="4708243" cy="44941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我们能设计新的策略提高性能吗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95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先来先服务策略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最简单的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调度策略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第一个到达的请求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的任务获取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资源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非抢占式调度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考虑如下的例子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sec, P2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分别需要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sec</a:t>
            </a: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若先调度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此时的性能如何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1143000" lvl="3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吞吐量：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tasks /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sec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0.1 tasks/s</a:t>
            </a:r>
          </a:p>
          <a:p>
            <a:pPr marL="1143000" lvl="3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响应时间：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30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sec,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3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sec,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6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sec,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平均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13 sec</a:t>
            </a:r>
          </a:p>
          <a:p>
            <a:pPr marL="1143000" lvl="3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调度算法可以改变平均响应时间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(i.e.,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最小化任务等待时间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914400" lvl="3" indent="0">
              <a:spcBef>
                <a:spcPts val="1000"/>
              </a:spcBef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599" y="3517900"/>
            <a:ext cx="4646611" cy="985371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3601" y="4053860"/>
            <a:ext cx="3980399" cy="44941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我们能提高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吞吐量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吗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53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操作交替进行的过程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9047700" cy="501385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任务主要由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操作组成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操作必须等待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操作完成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最大化吞吐量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等价于最大化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利用率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(i.e.,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单位时间执行的指令数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等价于最大化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设备利用率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(i.e.,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单位时间执行的读写操作数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多个任务的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CPU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I/O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操作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相互重叠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0" y="996972"/>
            <a:ext cx="3046413" cy="542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16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操作交替进行的过程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241" y="1367304"/>
            <a:ext cx="6465518" cy="4351991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  <p:sp>
        <p:nvSpPr>
          <p:cNvPr id="7" name="圆角矩形 6"/>
          <p:cNvSpPr/>
          <p:nvPr/>
        </p:nvSpPr>
        <p:spPr>
          <a:xfrm>
            <a:off x="4155002" y="2682260"/>
            <a:ext cx="4074598" cy="11404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若使用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FIFO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策略得到这张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频率和时间的关系图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则到来的任务具有什么特点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04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先来先服务策略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的优缺点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实现简单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调度公平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û"/>
            </a:pP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任务等待时间取决于任务到来时间</a:t>
            </a:r>
            <a:endParaRPr lang="en-US" altLang="zh-CN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û"/>
            </a:pP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头阻塞问题</a:t>
            </a:r>
            <a:endParaRPr lang="en-US" altLang="zh-CN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后续较短的任务会被前期较长任务阻塞</a:t>
            </a:r>
            <a:endParaRPr lang="en-US" altLang="zh-CN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前期大量的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密集型会阻塞后续的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密集型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反之亦然</a:t>
            </a:r>
            <a:endParaRPr lang="en-US" altLang="zh-CN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û"/>
            </a:pP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无法很好地支持交互式任务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65218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最短任务优先策略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8984200" cy="50138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最短任务优先策略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试图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最小化平均响应时间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根据任务类型存在两种形式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非抢占式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一旦任务获得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只有当其完成后才行调度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下一个任务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抢占式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若一个任务获得的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执行时间少于其所需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 		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的执行时间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则发生抢占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执行最短剩余时间优先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412202" y="5476260"/>
            <a:ext cx="3905798" cy="5054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SJF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可以最优化什么问题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81502" y="5494635"/>
            <a:ext cx="4546611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给定任务集合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的平均响应时间</a:t>
            </a:r>
            <a:endParaRPr 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12202" y="4697554"/>
            <a:ext cx="3905798" cy="5054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SJF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如何判断到来任务长短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81502" y="4715929"/>
            <a:ext cx="4546611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预测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(e.g.,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根据代码段内容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11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—</a:t>
            </a:r>
            <a:r>
              <a:rPr lang="zh-CN" altLang="en-US" dirty="0"/>
              <a:t>同一个程序的进程并发性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07" y="1173925"/>
            <a:ext cx="3207494" cy="534743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298" y="1173925"/>
            <a:ext cx="4452339" cy="53189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1491919"/>
            <a:ext cx="3687925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进程上下文切换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代价很大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(e.g.,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地址映射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69127" y="3358634"/>
            <a:ext cx="133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请求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69126" y="4411579"/>
            <a:ext cx="133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请求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5005" y="5979872"/>
            <a:ext cx="6676014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引入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线程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的目的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减少程序在并发执行所付出的时空开销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提高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OS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的并发能力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77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最短任务优先策略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144190"/>
            <a:ext cx="5743256" cy="4853909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  <p:sp>
        <p:nvSpPr>
          <p:cNvPr id="6" name="圆角矩形 5"/>
          <p:cNvSpPr/>
          <p:nvPr/>
        </p:nvSpPr>
        <p:spPr>
          <a:xfrm>
            <a:off x="3200400" y="5992767"/>
            <a:ext cx="5277398" cy="5054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SJF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一定能最小化平均响应延时吗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8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最短任务优先策略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无法保证最小化在线到来任务的平均响应延时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如果任务同时到达则可以保证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可能会“饿死”需要执行时间较长任务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在实际中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无法准确估计任务执行时间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指数带权平均法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代表第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调度的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真实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执行时间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代表第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调度的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预计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执行时间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选择一个合适的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0-1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权值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w*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(1-w)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4254500" y="6095423"/>
            <a:ext cx="4289703" cy="5054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应使用哪种数据结构实现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SJF?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254500" y="3099503"/>
            <a:ext cx="4289703" cy="5054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如何避免任务饿死的情况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97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轮询策略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考虑公平性、避免任务饿死的策略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每个任务会获得相同的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执行时间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当一次执行时间用尽后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当前任务将被放入就绪态队尾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该策略的优缺点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为每个任务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相同的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资源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较低的平均等待时间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当任务所需执行时间差别较大时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较低的平均响应时间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当任务数不是特别大时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可以很好地支持交互式任务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û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???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898" y="2575029"/>
            <a:ext cx="5653815" cy="96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930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轮询策略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该策略的优缺点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考虑设置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执行时间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2" indent="0">
              <a:spcBef>
                <a:spcPts val="10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43</a:t>
            </a:fld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935" y="2177821"/>
            <a:ext cx="5544740" cy="4170322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4306608" y="3290580"/>
            <a:ext cx="4721503" cy="5054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设置的时间越大还是越小更好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73615" y="5091305"/>
            <a:ext cx="3125798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越大怎趋近于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FIFO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52316" y="2394450"/>
            <a:ext cx="3125798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越小则导致过多切换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8033" y="3334355"/>
            <a:ext cx="3125798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一般设为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10-100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ms</a:t>
            </a:r>
            <a:endParaRPr 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02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轮询策略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该策略的优缺点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长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执行时间任务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2" indent="0">
              <a:spcBef>
                <a:spcPts val="10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44</a:t>
            </a:fld>
            <a:endParaRPr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884" y="2227786"/>
            <a:ext cx="5606830" cy="1149563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3530600" y="4187561"/>
            <a:ext cx="4721503" cy="5054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RR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的平均完成时间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 FIFO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的呢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2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轮询策略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该策略的优缺点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密集型和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密集型任务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2" indent="0">
              <a:spcBef>
                <a:spcPts val="10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45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44" y="2289371"/>
            <a:ext cx="7350512" cy="354629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3413898" y="5987435"/>
            <a:ext cx="4721503" cy="50544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RR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真的完全公平吗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4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资源调度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基于优先级的策略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97655" y="1270792"/>
            <a:ext cx="9225768" cy="5013851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优先级调度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(Priority Scheduling)</a:t>
            </a:r>
          </a:p>
          <a:p>
            <a:pPr marL="457200" lvl="1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多级队列调度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(Multi-level Queue Scheduling)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多级反馈队列调度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(Multi-level Feedback Queue Scheduling)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01104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优先级调度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为每个任务分配一个优先级号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优先级号越小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则代表任务具有更高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优先级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优先调度高优先级的任务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最短任务优先策略也是一种优先级调度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其优先级是由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预估的下次所需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执行时间决定的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低优先级任务可能会被“饿死”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根据等待时间提升它们的优先级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使用二叉堆、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树或者红黑树来实现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堆不能很好地支持搜索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平衡搜索树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功能是搜索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平衡是效率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AVL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查询快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红黑树代价低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47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5403309" y="3406798"/>
            <a:ext cx="3624802" cy="30406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如何解决这一任务饿死问题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95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多级队列调度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3978811" cy="50138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根据任务类型存在多个就绪态任务队列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系统型任务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交互型任务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(I/O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密集型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批处理任务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后台处理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……</a:t>
            </a: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不同的任务队列可以采用不同的任务调度策略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FIFO, SJF, RR… </a:t>
            </a: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48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524" y="2106650"/>
            <a:ext cx="3982205" cy="2371334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2415110" y="5029326"/>
            <a:ext cx="3624802" cy="40380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这种策略有什么问题吗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8700" y="5690583"/>
            <a:ext cx="3663217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任务类型有时很难提前获得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rediction??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77864" y="5690583"/>
            <a:ext cx="4425350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任务类型可能会随程序进行发生改变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 Re-classification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15245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多级反馈队列调度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1" y="1334292"/>
            <a:ext cx="4154624" cy="50138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类似多级队列调度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但是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任务类别是动态的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到来任务都讲进入最上层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任务用完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配额时间后会进入下一层队列等待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每层可使用不同的策略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需要考虑较多的参数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队列数目以及配额时间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每层的策略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任务何时升级或者降级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49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901" y="1651704"/>
            <a:ext cx="3806675" cy="399777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48701" y="5690583"/>
            <a:ext cx="4802694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对实时性应用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(e.g.,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流媒体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支持较差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18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进程和线程的关系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为正在运行的程序提供的抽象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并发性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每个进程顺序执行一系列指令流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保护性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每个进程具有独立的内存空间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线程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为正在运行的程序提供的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并发性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抽象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它可以被理解为轻量级进程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一个线程代表一组顺序执行的指令序列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a.k.a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可以像对进程一样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创建、挂起、恢复、运行线程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一个线程必须从属于某一个进程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由线程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ID, PC,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寄存器集合和堆栈组成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是基本的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执行单元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它不拥有系统资源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属于同一个进程的多个线程相互共享进程资源且是互信的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线程解耦了并发性和保护性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0" y="3768481"/>
            <a:ext cx="9144000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引入线程后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进程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将只作为除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外的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系统资源的分配单元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线程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则作为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调度单元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同一地址空间内的上下文切换代价较小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03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实时任务调度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实时任务具有延时约束要求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终止时间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(deadline)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deadline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超过时间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急剧下降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deadline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超过时间任务终止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周期性事件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例如任务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100ms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200ms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调度执行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914400" lvl="2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每次执行需要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20ms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40ms 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若所需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&gt;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任务调度周期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无法完成调度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实时任务调度始终是研究热点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(ML,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工业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流媒体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目前存在大量与优先级相关的策略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最经典也是最简单的是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Earliest Deadline First 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deadline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50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19054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多核任务调度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1" y="1334293"/>
            <a:ext cx="8655602" cy="18439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更复杂的决策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哪个任务在哪个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上运行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任务在不同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核切换执行会带来系统开销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姻亲调度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将同一进程的线程调度在相同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是否存在问题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51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1" y="3792684"/>
            <a:ext cx="8580952" cy="208571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3178207"/>
            <a:ext cx="2467865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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负载均衡问题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33456" y="3178207"/>
            <a:ext cx="3222730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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访问相似资源的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(cache)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78411" y="3178207"/>
            <a:ext cx="2765589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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经常通信的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切换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8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线程的基本知识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进程和线程的关系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线程的声明周期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线程的实现方式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调度策略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资源调度问题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计算机核心问题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FIFO, SJF, RR…</a:t>
            </a: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基于优先级调度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52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4838329" y="3052138"/>
            <a:ext cx="3471042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Code-driven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分析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38329" y="5754210"/>
            <a:ext cx="3471041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多线程调度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同步和死锁问题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8329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进程和线程的关系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1" y="1548998"/>
            <a:ext cx="5992756" cy="49438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41457" y="2205006"/>
            <a:ext cx="2786656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进程内的并发性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41457" y="2953152"/>
            <a:ext cx="2786656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上下文切换代价低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41457" y="3783366"/>
            <a:ext cx="2786656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线程创建代价低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41457" y="4613580"/>
            <a:ext cx="2786656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线程间通信容易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41457" y="5372774"/>
            <a:ext cx="2786656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线程可以利用多核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965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进程中的线程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PCB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TCB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72" y="1582227"/>
            <a:ext cx="8212331" cy="423408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752725" y="2596860"/>
            <a:ext cx="2257425" cy="581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98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进程为什么需要线程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性能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充分利用多核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自然地呈现出程序结构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描述了属于同一程序下的并发任务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e.g.,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更新屏幕、从磁盘获取数据、获取用户输入信息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高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响应性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交互性线程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处理用户输入输出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与功能性线程分离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功能性线程可以在后台运行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隐藏慢速的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在线程处于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等待状态时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其他功能线程可以被调度执行</a:t>
            </a:r>
          </a:p>
          <a:p>
            <a:pPr marL="457200" lvl="2" indent="0">
              <a:spcBef>
                <a:spcPts val="1000"/>
              </a:spcBef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4901975" y="1372392"/>
            <a:ext cx="3783237" cy="3923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单核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场景下线程有意义吗</a:t>
            </a:r>
            <a:r>
              <a:rPr lang="en-US" altLang="zh-CN" sz="20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6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线程体现并发性的例子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考虑如下代码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>
                <a:latin typeface="Georgia" panose="02040502050405020303" pitchFamily="18" charset="0"/>
              </a:rPr>
              <a:t>f(start, end) {</a:t>
            </a:r>
          </a:p>
          <a:p>
            <a:pPr marL="457200" lvl="1" indent="0">
              <a:buNone/>
            </a:pPr>
            <a:r>
              <a:rPr lang="en-US" altLang="zh-CN" dirty="0">
                <a:latin typeface="Georgia" panose="02040502050405020303" pitchFamily="18" charset="0"/>
              </a:rPr>
              <a:t>	for(</a:t>
            </a:r>
            <a:r>
              <a:rPr lang="en-US" altLang="zh-CN" dirty="0" err="1">
                <a:latin typeface="Georgia" panose="02040502050405020303" pitchFamily="18" charset="0"/>
              </a:rPr>
              <a:t>int</a:t>
            </a:r>
            <a:r>
              <a:rPr lang="en-US" altLang="zh-CN" dirty="0">
                <a:latin typeface="Georgia" panose="02040502050405020303" pitchFamily="18" charset="0"/>
              </a:rPr>
              <a:t> </a:t>
            </a:r>
            <a:r>
              <a:rPr lang="en-US" altLang="zh-CN" dirty="0" err="1">
                <a:latin typeface="Georgia" panose="02040502050405020303" pitchFamily="18" charset="0"/>
              </a:rPr>
              <a:t>i</a:t>
            </a:r>
            <a:r>
              <a:rPr lang="en-US" altLang="zh-CN" dirty="0">
                <a:latin typeface="Georgia" panose="02040502050405020303" pitchFamily="18" charset="0"/>
              </a:rPr>
              <a:t> = start; </a:t>
            </a:r>
            <a:r>
              <a:rPr lang="en-US" altLang="zh-CN" dirty="0" err="1">
                <a:latin typeface="Georgia" panose="02040502050405020303" pitchFamily="18" charset="0"/>
              </a:rPr>
              <a:t>i</a:t>
            </a:r>
            <a:r>
              <a:rPr lang="en-US" altLang="zh-CN" dirty="0">
                <a:latin typeface="Georgia" panose="02040502050405020303" pitchFamily="18" charset="0"/>
              </a:rPr>
              <a:t> &lt; end;  </a:t>
            </a:r>
            <a:r>
              <a:rPr lang="en-US" altLang="zh-CN" dirty="0" err="1">
                <a:latin typeface="Georgia" panose="02040502050405020303" pitchFamily="18" charset="0"/>
              </a:rPr>
              <a:t>i</a:t>
            </a:r>
            <a:r>
              <a:rPr lang="en-US" altLang="zh-CN" dirty="0">
                <a:latin typeface="Georgia" panose="02040502050405020303" pitchFamily="18" charset="0"/>
              </a:rPr>
              <a:t>++)</a:t>
            </a:r>
          </a:p>
          <a:p>
            <a:pPr marL="457200" lvl="1" indent="0">
              <a:buNone/>
            </a:pPr>
            <a:r>
              <a:rPr lang="en-US" altLang="zh-CN" dirty="0">
                <a:latin typeface="Georgia" panose="02040502050405020303" pitchFamily="18" charset="0"/>
              </a:rPr>
              <a:t>		a[</a:t>
            </a:r>
            <a:r>
              <a:rPr lang="en-US" altLang="zh-CN" dirty="0" err="1">
                <a:latin typeface="Georgia" panose="02040502050405020303" pitchFamily="18" charset="0"/>
              </a:rPr>
              <a:t>i</a:t>
            </a:r>
            <a:r>
              <a:rPr lang="en-US" altLang="zh-CN" dirty="0">
                <a:latin typeface="Georgia" panose="02040502050405020303" pitchFamily="18" charset="0"/>
              </a:rPr>
              <a:t>] = b[</a:t>
            </a:r>
            <a:r>
              <a:rPr lang="en-US" altLang="zh-CN" dirty="0" err="1">
                <a:latin typeface="Georgia" panose="02040502050405020303" pitchFamily="18" charset="0"/>
              </a:rPr>
              <a:t>i</a:t>
            </a:r>
            <a:r>
              <a:rPr lang="en-US" altLang="zh-CN" dirty="0">
                <a:latin typeface="Georgia" panose="02040502050405020303" pitchFamily="18" charset="0"/>
              </a:rPr>
              <a:t>] + c[</a:t>
            </a:r>
            <a:r>
              <a:rPr lang="en-US" altLang="zh-CN" dirty="0" err="1">
                <a:latin typeface="Georgia" panose="02040502050405020303" pitchFamily="18" charset="0"/>
              </a:rPr>
              <a:t>i</a:t>
            </a:r>
            <a:r>
              <a:rPr lang="en-US" altLang="zh-CN" dirty="0">
                <a:latin typeface="Georgia" panose="02040502050405020303" pitchFamily="18" charset="0"/>
              </a:rPr>
              <a:t>];      //</a:t>
            </a:r>
            <a:r>
              <a:rPr lang="zh-CN" altLang="en-US" dirty="0">
                <a:latin typeface="Georgia" panose="02040502050405020303" pitchFamily="18" charset="0"/>
              </a:rPr>
              <a:t>假设</a:t>
            </a:r>
            <a:r>
              <a:rPr lang="en-US" altLang="zh-CN" dirty="0">
                <a:latin typeface="Georgia" panose="02040502050405020303" pitchFamily="18" charset="0"/>
              </a:rPr>
              <a:t>a, b, c</a:t>
            </a:r>
            <a:r>
              <a:rPr lang="zh-CN" altLang="en-US" dirty="0">
                <a:latin typeface="Georgia" panose="02040502050405020303" pitchFamily="18" charset="0"/>
              </a:rPr>
              <a:t>均为全局数组变量</a:t>
            </a:r>
            <a:endParaRPr lang="en-US" altLang="zh-CN" dirty="0"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Georgia" panose="02040502050405020303" pitchFamily="18" charset="0"/>
              </a:rPr>
              <a:t>}</a:t>
            </a:r>
          </a:p>
          <a:p>
            <a:pPr marL="457200" lvl="1" indent="0">
              <a:buNone/>
            </a:pPr>
            <a:endParaRPr lang="en-US" altLang="zh-CN" dirty="0"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r>
              <a:rPr lang="en-US" altLang="zh-CN" dirty="0" err="1">
                <a:latin typeface="Georgia" panose="02040502050405020303" pitchFamily="18" charset="0"/>
              </a:rPr>
              <a:t>createThread</a:t>
            </a:r>
            <a:r>
              <a:rPr lang="en-US" altLang="zh-CN" dirty="0">
                <a:latin typeface="Georgia" panose="02040502050405020303" pitchFamily="18" charset="0"/>
              </a:rPr>
              <a:t>(T1, f, 0, n/2); </a:t>
            </a:r>
            <a:r>
              <a:rPr lang="en-US" altLang="zh-CN" dirty="0" err="1">
                <a:latin typeface="Georgia" panose="02040502050405020303" pitchFamily="18" charset="0"/>
              </a:rPr>
              <a:t>createThread</a:t>
            </a:r>
            <a:r>
              <a:rPr lang="en-US" altLang="zh-CN" dirty="0">
                <a:latin typeface="Georgia" panose="02040502050405020303" pitchFamily="18" charset="0"/>
              </a:rPr>
              <a:t>(T2, f, n/2, n);</a:t>
            </a:r>
          </a:p>
          <a:p>
            <a:pPr marL="457200" lvl="1" indent="0">
              <a:buNone/>
            </a:pPr>
            <a:r>
              <a:rPr lang="zh-CN" altLang="en-US" dirty="0">
                <a:latin typeface="Georgia" panose="02040502050405020303" pitchFamily="18" charset="0"/>
              </a:rPr>
              <a:t>与直接调用</a:t>
            </a:r>
            <a:r>
              <a:rPr lang="en-US" altLang="zh-CN" dirty="0">
                <a:latin typeface="Georgia" panose="02040502050405020303" pitchFamily="18" charset="0"/>
              </a:rPr>
              <a:t>f(0, n) </a:t>
            </a:r>
            <a:r>
              <a:rPr lang="zh-CN" altLang="en-US" dirty="0">
                <a:latin typeface="Georgia" panose="02040502050405020303" pitchFamily="18" charset="0"/>
              </a:rPr>
              <a:t>的结果</a:t>
            </a:r>
            <a:r>
              <a:rPr lang="en-US" altLang="zh-CN" dirty="0">
                <a:latin typeface="Georgia" panose="02040502050405020303" pitchFamily="18" charset="0"/>
              </a:rPr>
              <a:t>? </a:t>
            </a:r>
            <a:r>
              <a:rPr lang="zh-CN" altLang="en-US" dirty="0">
                <a:latin typeface="Georgia" panose="02040502050405020303" pitchFamily="18" charset="0"/>
              </a:rPr>
              <a:t>运行时间</a:t>
            </a:r>
            <a:r>
              <a:rPr lang="en-US" altLang="zh-CN" dirty="0">
                <a:latin typeface="Georgia" panose="02040502050405020303" pitchFamily="18" charset="0"/>
              </a:rPr>
              <a:t>? </a:t>
            </a:r>
            <a:endParaRPr lang="zh-CN" altLang="en-US" dirty="0">
              <a:latin typeface="Georgia" panose="0204050205040502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46936" y="5239152"/>
            <a:ext cx="1687699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结果相同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7338" y="5239152"/>
            <a:ext cx="3107974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运行时间稍快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单核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88015" y="5239152"/>
            <a:ext cx="3107974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运行时间快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多核并行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07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11226</TotalTime>
  <Words>3369</Words>
  <Application>Microsoft Office PowerPoint</Application>
  <PresentationFormat>全屏显示(4:3)</PresentationFormat>
  <Paragraphs>480</Paragraphs>
  <Slides>52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68" baseType="lpstr">
      <vt:lpstr>等线</vt:lpstr>
      <vt:lpstr>等线 Light</vt:lpstr>
      <vt:lpstr>华文楷体</vt:lpstr>
      <vt:lpstr>华文新魏</vt:lpstr>
      <vt:lpstr>楷体</vt:lpstr>
      <vt:lpstr>宋体</vt:lpstr>
      <vt:lpstr>Arial</vt:lpstr>
      <vt:lpstr>Calibri</vt:lpstr>
      <vt:lpstr>Calibri Light</vt:lpstr>
      <vt:lpstr>Cambria</vt:lpstr>
      <vt:lpstr>Comic Sans MS</vt:lpstr>
      <vt:lpstr>Georgia</vt:lpstr>
      <vt:lpstr>Times New Roman</vt:lpstr>
      <vt:lpstr>Wingdings</vt:lpstr>
      <vt:lpstr>Office 主题​​</vt:lpstr>
      <vt:lpstr>1_Office 主题​​</vt:lpstr>
      <vt:lpstr>进程与线程（2）</vt:lpstr>
      <vt:lpstr>回顾—进程的内存布局和生命周期</vt:lpstr>
      <vt:lpstr>回顾—进程的切换和并发性</vt:lpstr>
      <vt:lpstr>回顾—同一个程序的进程并发性</vt:lpstr>
      <vt:lpstr>进程和线程的关系</vt:lpstr>
      <vt:lpstr>进程和线程的关系</vt:lpstr>
      <vt:lpstr>进程中的线程 (从PCB  TCB)</vt:lpstr>
      <vt:lpstr>进程为什么需要线程?</vt:lpstr>
      <vt:lpstr>线程体现并发性的例子</vt:lpstr>
      <vt:lpstr>线程体现并发性的例子</vt:lpstr>
      <vt:lpstr>进程 VS. 线程</vt:lpstr>
      <vt:lpstr>进程线程的生命周期</vt:lpstr>
      <vt:lpstr>进程线程的生命周期</vt:lpstr>
      <vt:lpstr>进程线程的生命周期</vt:lpstr>
      <vt:lpstr>进程线程的生命周期</vt:lpstr>
      <vt:lpstr>进程线程的生命周期</vt:lpstr>
      <vt:lpstr>进程线程的生命周期</vt:lpstr>
      <vt:lpstr>进程线程的生命周期</vt:lpstr>
      <vt:lpstr>进程线程的生命周期</vt:lpstr>
      <vt:lpstr>进程线程的生命周期</vt:lpstr>
      <vt:lpstr>进程线程的生命周期</vt:lpstr>
      <vt:lpstr>线程的类型 (用户级 vs. 内核级)</vt:lpstr>
      <vt:lpstr>线程的类型 (用户和内核结合型)</vt:lpstr>
      <vt:lpstr>总结: 进程和线程</vt:lpstr>
      <vt:lpstr>计算机的组成</vt:lpstr>
      <vt:lpstr>资源类型</vt:lpstr>
      <vt:lpstr>资源调度—计算机系统最核心的问题</vt:lpstr>
      <vt:lpstr>资源调度—计算机系统最核心的问题</vt:lpstr>
      <vt:lpstr>CPU资源调度 (场景)</vt:lpstr>
      <vt:lpstr>CPU资源调度 (场景)</vt:lpstr>
      <vt:lpstr>CPU资源调度 (决策指标)</vt:lpstr>
      <vt:lpstr>CPU资源调度 (决策指标)</vt:lpstr>
      <vt:lpstr>CPU资源调度 (基础策略)</vt:lpstr>
      <vt:lpstr>先来先服务策略</vt:lpstr>
      <vt:lpstr>先来先服务策略</vt:lpstr>
      <vt:lpstr>CPU和I/O操作交替进行的过程</vt:lpstr>
      <vt:lpstr>CPU和I/O操作交替进行的过程</vt:lpstr>
      <vt:lpstr>先来先服务策略</vt:lpstr>
      <vt:lpstr>最短任务优先策略</vt:lpstr>
      <vt:lpstr>最短任务优先策略</vt:lpstr>
      <vt:lpstr>最短任务优先策略</vt:lpstr>
      <vt:lpstr>轮询策略</vt:lpstr>
      <vt:lpstr>轮询策略</vt:lpstr>
      <vt:lpstr>轮询策略</vt:lpstr>
      <vt:lpstr>轮询策略</vt:lpstr>
      <vt:lpstr>CPU资源调度 (基于优先级的策略)</vt:lpstr>
      <vt:lpstr>优先级调度</vt:lpstr>
      <vt:lpstr>多级队列调度</vt:lpstr>
      <vt:lpstr>多级反馈队列调度</vt:lpstr>
      <vt:lpstr>实时任务调度</vt:lpstr>
      <vt:lpstr>多核任务调度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职称申请汇报</dc:title>
  <dc:creator>Pu Lingjun</dc:creator>
  <cp:lastModifiedBy>pulj</cp:lastModifiedBy>
  <cp:revision>798</cp:revision>
  <dcterms:created xsi:type="dcterms:W3CDTF">2019-06-15T13:18:55Z</dcterms:created>
  <dcterms:modified xsi:type="dcterms:W3CDTF">2022-10-16T13:49:57Z</dcterms:modified>
</cp:coreProperties>
</file>