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9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2" r:id="rId16"/>
    <p:sldId id="271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94" r:id="rId29"/>
    <p:sldId id="295" r:id="rId30"/>
    <p:sldId id="285" r:id="rId31"/>
    <p:sldId id="286" r:id="rId32"/>
    <p:sldId id="287" r:id="rId33"/>
    <p:sldId id="288" r:id="rId34"/>
    <p:sldId id="290" r:id="rId35"/>
    <p:sldId id="291" r:id="rId36"/>
    <p:sldId id="293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0" y="67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11/14/2022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11/14/2022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74" y="983028"/>
            <a:ext cx="9450574" cy="576860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03288" y="1132870"/>
            <a:ext cx="1065212" cy="87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12988" y="2660073"/>
            <a:ext cx="1065212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58794" y="4071635"/>
            <a:ext cx="1065212" cy="140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5012" y="1132870"/>
            <a:ext cx="2122487" cy="3530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58794" y="4419600"/>
            <a:ext cx="1065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27143" y="3867333"/>
            <a:ext cx="1065212" cy="302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4642067" y="1104322"/>
            <a:ext cx="3678722" cy="763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是否存在不同进程的段指向同一段物理内存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0691" y="5911341"/>
            <a:ext cx="3847383" cy="763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分段映射能否解决利用率低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(10+70+30 &gt; 100)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的问题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内存管理单元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是一个硬件设备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负责将虚拟页映射为物理页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它包含与地址映射相关的所有组件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分段映射的段控制寄存器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分页映射的页表寄存器、高速缓冲存储器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09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 内存利用率低的本质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在线背包问题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 </a:t>
            </a:r>
            <a:r>
              <a:rPr lang="zh-CN" altLang="en-US" dirty="0"/>
              <a:t>物理内存大小固定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zh-CN" altLang="en-US" dirty="0"/>
              <a:t>进程大小异构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/>
              <a:t> </a:t>
            </a:r>
            <a:r>
              <a:rPr lang="zh-CN" altLang="en-US" dirty="0"/>
              <a:t>进程到来顺序不确定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 操作系统的解决方法</a:t>
            </a:r>
            <a:endParaRPr lang="en-US" altLang="zh-CN" sz="2800" b="1" dirty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将进程大小进行细粒度切分 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页的概念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虚拟内存页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(page),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物理内存页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(frame),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磁盘块均为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4KB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虚拟页和物理页是一一对应关系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长时间不用的物理页会被写入磁盘块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页换出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待重新需要时在从磁盘块写入到物理页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页换入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位虚拟内存地址由页号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和页内偏移量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一个进程最多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个虚拟页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349389" y="6127543"/>
            <a:ext cx="3678722" cy="5859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为什么页内偏移量是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0" y="1227304"/>
            <a:ext cx="3809524" cy="43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50" y="1309543"/>
            <a:ext cx="5121161" cy="44800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827" y="5654264"/>
            <a:ext cx="3578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代码段中第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红色部分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在物理页的位置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78434" y="2212124"/>
            <a:ext cx="784066" cy="36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510054" y="3728393"/>
            <a:ext cx="1530826" cy="173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795260" y="3408256"/>
            <a:ext cx="1150620" cy="7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762500" y="2212124"/>
            <a:ext cx="1501140" cy="3634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795260" y="3543300"/>
            <a:ext cx="1150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572000" y="995660"/>
            <a:ext cx="7007546" cy="9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页表项大小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物理页号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0" indent="0"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1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" y="1076689"/>
            <a:ext cx="8351462" cy="541618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48700" y="4561412"/>
            <a:ext cx="5771099" cy="211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页表存储在每个进程中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采用数组结构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位的进程虚拟内存为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4G,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每个页面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则最大存在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个虚拟页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个页表项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页表项的大小一般采用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4B</a:t>
            </a: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页表会占用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4B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1M=4MB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84033" y="1223818"/>
            <a:ext cx="3242068" cy="8208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页表存储在哪呢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它会占用多少内存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 该机制存在哪些问题</a:t>
            </a:r>
            <a:r>
              <a:rPr lang="en-US" altLang="zh-CN" b="1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存取数据或指令需要两次访问内存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第一次是访问页表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确定所存取的数据或指令的物理地址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第二次是根据物理地址存取数据或指令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页表太大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内存利用率降低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b="1" dirty="0"/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针对第一个问题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引入了高速缓冲存储器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b="1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针对第二个问题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引入了二级分页机制</a:t>
            </a:r>
            <a:endParaRPr lang="en-US" altLang="zh-CN" sz="2800" b="1" dirty="0"/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111030" y="5640257"/>
            <a:ext cx="5537161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计算机系统研究中有一个说法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任何问题都可以采用增加一个中间件的方式来解决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的分页映射机制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高速缓冲存储器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将进程最近访问的虚拟页和物理页映射缓存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虚拟页进行映射时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是否存在该记录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若存在直接获得物理页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否则仍按照一般映射进行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映射结束后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将映射关系保存在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属于硬件设备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查询速度更快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内记录已满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有新的记录想加入怎么办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FIFO, LRU,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69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40MB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所需虚拟内存页为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40MB/4KB = 10K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若每个页表项为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则页表所占内存为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40KB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页表所需虚拟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内存页为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40KB/4KB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进程实际执行时只需要几十个物理内存页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因此页表的内存开销比较大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引入二级分页机制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即层次化结构页表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49300" y="3841217"/>
            <a:ext cx="7250113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若页表只保存那些真正执行的几十个虚拟（物理）内存页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则开销会明显降低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334292"/>
            <a:ext cx="9232900" cy="5013851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一级分页机制最大需要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内存空间来描述页表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4MB(20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内存再次进行分页操作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4MB/4KB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引入页目录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来指向这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个虚拟页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页表项大小为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4B, 4KB/4B=1K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个页表项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位页表项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位偏移量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页目录所需内存大小是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个内存页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二级页表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一级页表共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每一个页表项为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个内存页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504879" y="4940300"/>
            <a:ext cx="6523234" cy="3331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引入二级页表怎么所需内存更大了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997743"/>
            <a:ext cx="6012399" cy="58269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3056" y="4171950"/>
            <a:ext cx="222884" cy="68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006850" y="3282950"/>
            <a:ext cx="825499" cy="9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336801" y="2933700"/>
            <a:ext cx="5588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393056" y="4889500"/>
            <a:ext cx="222884" cy="681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336801" y="3133725"/>
            <a:ext cx="558800" cy="9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93056" y="5587999"/>
            <a:ext cx="222884" cy="1089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78180" y="5768975"/>
            <a:ext cx="807719" cy="212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87705" y="2921000"/>
            <a:ext cx="798193" cy="212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5508943" y="1264174"/>
            <a:ext cx="3635057" cy="211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40MB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进程为例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lvl="1">
              <a:spcBef>
                <a:spcPts val="1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我们需要将页目录加载到内存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因为它是数组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</a:t>
            </a:r>
          </a:p>
          <a:p>
            <a:pPr marL="0" lvl="1">
              <a:spcBef>
                <a:spcPts val="1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但是我们可以根据进程执行中所需要的页面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动态加载其对应的一级页表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个页中的一些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因为每个内存页可以动态创建或回收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在这种情况下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二级页表占用  的内存会远远少于一级页表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0" lvl="1">
              <a:spcBef>
                <a:spcPts val="1000"/>
              </a:spcBef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内存管理需要满足的目标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隔离性</a:t>
            </a:r>
            <a:endParaRPr lang="en-US" altLang="zh-CN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sz="2400" b="1" dirty="0">
                <a:solidFill>
                  <a:srgbClr val="FF0000"/>
                </a:solidFill>
              </a:rPr>
              <a:t>不希望</a:t>
            </a:r>
            <a:r>
              <a:rPr lang="zh-CN" altLang="en-US" sz="2400" dirty="0"/>
              <a:t>不同的进程状态在</a:t>
            </a:r>
            <a:r>
              <a:rPr lang="zh-CN" altLang="en-US" sz="2400" b="1" dirty="0"/>
              <a:t>物理内存</a:t>
            </a:r>
            <a:r>
              <a:rPr lang="zh-CN" altLang="en-US" sz="2400" dirty="0"/>
              <a:t>中相互冲突</a:t>
            </a:r>
            <a:endParaRPr lang="en-US" altLang="zh-CN" b="1" dirty="0"/>
          </a:p>
          <a:p>
            <a:r>
              <a:rPr lang="zh-CN" altLang="en-US" b="1" dirty="0"/>
              <a:t>共享性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希望</a:t>
            </a:r>
            <a:r>
              <a:rPr lang="zh-CN" altLang="en-US" dirty="0"/>
              <a:t>有选择性的共享某些物理内存</a:t>
            </a:r>
            <a:r>
              <a:rPr lang="en-US" altLang="zh-CN" dirty="0"/>
              <a:t>, </a:t>
            </a:r>
            <a:r>
              <a:rPr lang="zh-CN" altLang="en-US" dirty="0"/>
              <a:t>实现高效进程间通信  </a:t>
            </a:r>
            <a:endParaRPr lang="en-US" altLang="zh-CN" sz="2800" b="1" dirty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虚拟化</a:t>
            </a:r>
            <a:endParaRPr lang="en-US" altLang="zh-CN" sz="2800" b="1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希望</a:t>
            </a:r>
            <a:r>
              <a:rPr lang="zh-CN" altLang="en-US" sz="2400" dirty="0"/>
              <a:t>为每个进程提供一种</a:t>
            </a:r>
            <a:r>
              <a:rPr lang="zh-CN" altLang="en-US" sz="2400" b="1" dirty="0"/>
              <a:t>“幻觉</a:t>
            </a:r>
            <a:r>
              <a:rPr lang="en-US" altLang="zh-CN" sz="2400" b="1" dirty="0"/>
              <a:t>”</a:t>
            </a:r>
            <a:r>
              <a:rPr lang="en-US" altLang="zh-CN" sz="2400" dirty="0"/>
              <a:t>, </a:t>
            </a:r>
            <a:r>
              <a:rPr lang="zh-CN" altLang="en-US" sz="2400" dirty="0"/>
              <a:t>它可以独占所有物理内存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ym typeface="Wingdings" panose="05000000000000000000" pitchFamily="2" charset="2"/>
              </a:rPr>
              <a:t>引入虚拟内存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/>
              <a:t>利用率</a:t>
            </a:r>
            <a:endParaRPr lang="en-US" altLang="zh-CN" sz="2800" b="1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FF0000"/>
                </a:solidFill>
              </a:rPr>
              <a:t>希望</a:t>
            </a:r>
            <a:r>
              <a:rPr lang="zh-CN" altLang="en-US" sz="2400" dirty="0"/>
              <a:t>能尽可能的高效利用有限的物理资源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50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位操作系统的寻址空间是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2^48 = 256T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四级分页机制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本质相同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即全局页目录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上层页目录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中间页目录和页表项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0" y="2868393"/>
            <a:ext cx="6933680" cy="39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段页结合映射机制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09600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分段机制能反映程序的逻辑结构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有利于段保护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分页机制能有效地提高内存利用率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因此就形成了段页结合映射机制！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在段页式机制下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虚拟内存地址由段号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页内偏移组成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段表：段号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页表首地址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页表：页号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页内偏移量与分页机制相同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也就是说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一个进程现在有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个段表和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个页表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需要访问内存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次才能存取数据和指令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18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反向页表映射机制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设计该机制的动机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特别针对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 </a:t>
            </a:r>
            <a:r>
              <a:rPr lang="zh-CN" altLang="en-US" dirty="0"/>
              <a:t>每个进程都存在一个页表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进程运行中使用的内存页通常不多</a:t>
            </a:r>
            <a:r>
              <a:rPr lang="en-US" altLang="zh-CN" dirty="0"/>
              <a:t>,</a:t>
            </a:r>
            <a:r>
              <a:rPr lang="zh-CN" altLang="en-US" dirty="0"/>
              <a:t>因此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使用的页表项通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常是稀疏的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4" y="3106857"/>
            <a:ext cx="7523809" cy="31142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2704" y="5994200"/>
            <a:ext cx="4896496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对于所有进程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存在一个页表与物理内存一一映射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并标识虚拟页和进程的关系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反向页表映射机制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1" y="1165065"/>
            <a:ext cx="5044804" cy="518862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84899" y="2133600"/>
            <a:ext cx="2703513" cy="482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这种机制的优缺点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976400" y="3122740"/>
            <a:ext cx="3751800" cy="16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搜索时间和内存开销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修改开销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如何实现内容共享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写入时复制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013851"/>
          </a:xfrm>
        </p:spPr>
        <p:txBody>
          <a:bodyPr/>
          <a:lstStyle/>
          <a:p>
            <a:r>
              <a:rPr lang="en-US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如果有多个调用者同时请求相同资源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如内存的数据存储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他们会共同获取相同的指针指向相同的资源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直到某个调用者试图修改资源的内容时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系统才会真正复制一份专用副本给该调用者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而其他调用者所见到的最初的资源仍然保持不变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5" y="1189560"/>
            <a:ext cx="4142857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写入时复制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282408"/>
          </a:xfrm>
        </p:spPr>
        <p:txBody>
          <a:bodyPr/>
          <a:lstStyle/>
          <a:p>
            <a:r>
              <a:rPr lang="en-US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如果有多个调用者同时请求相同资源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如内存的数据存储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他们会共同获取相同的指针指向相同的资源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直到某个调用者试图修改资源的内容时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系统才会真正复制一份专用副本给该调用者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而其他调用者所见到的最初的资源仍然保持不变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写栈操作时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它们对应的栈虚拟页均不再是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1298209"/>
            <a:ext cx="4057143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写入时复制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282408"/>
          </a:xfrm>
        </p:spPr>
        <p:txBody>
          <a:bodyPr/>
          <a:lstStyle/>
          <a:p>
            <a:r>
              <a:rPr lang="en-US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如果有多个调用者同时请求相同资源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如内存的数据存储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他们会共同获取相同的指针指向相同的资源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直到某个调用者试图修改资源的内容时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系统才会真正复制一份专用副本给该调用者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而其他调用者所见到的最初的资源仍然保持不变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exec()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会被分配新的页表映射关系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所有虚拟页也均不在是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1264876"/>
            <a:ext cx="4038095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写入时复制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b="1" dirty="0"/>
              <a:t>解决多线程并发问题 </a:t>
            </a:r>
            <a:r>
              <a:rPr lang="en-US" altLang="zh-CN" b="1" dirty="0">
                <a:sym typeface="Wingdings" panose="05000000000000000000" pitchFamily="2" charset="2"/>
              </a:rPr>
              <a:t>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Immutability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模式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不变性模式：对象被创建后，状态就不发生变化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e.g.,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“123”; string str1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str.replace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(0,4);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该模式的本质即写入时复制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在父子进程的例子中，若父进程的内存较大，那么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fork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后如果直接给子进程分配相同的内存则比较耗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时，所以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Linux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中采用父子进程共享同一位置，只有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在写入时才会进行创建新的地址空间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ym typeface="Wingdings" panose="05000000000000000000" pitchFamily="2" charset="2"/>
              </a:rPr>
              <a:t>本质上父子进程的内存应该相互隔离，因此写入时复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ym typeface="Wingdings" panose="05000000000000000000" pitchFamily="2" charset="2"/>
              </a:rPr>
              <a:t>  </a:t>
            </a:r>
            <a:r>
              <a:rPr lang="zh-CN" altLang="en-US" sz="2800" dirty="0">
                <a:sym typeface="Wingdings" panose="05000000000000000000" pitchFamily="2" charset="2"/>
              </a:rPr>
              <a:t>制体现了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延后处理策略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系统性能优化的一种</a:t>
            </a:r>
            <a:endParaRPr lang="en-US" altLang="zh-CN" sz="28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62" y="1189560"/>
            <a:ext cx="9163762" cy="40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物理内存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1" y="1275267"/>
            <a:ext cx="8119444" cy="525208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410509" y="5970290"/>
            <a:ext cx="792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TLB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505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每个进程都有一个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中的内存管理为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中存在一个成员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当执行新的进程时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会进行如下操作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TASK_SIZE;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后者在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位系统中定义为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276724"/>
            <a:ext cx="6839947" cy="30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>
                <a:solidFill>
                  <a:srgbClr val="0070C0"/>
                </a:solidFill>
              </a:rPr>
              <a:t>全部</a:t>
            </a:r>
            <a:r>
              <a:rPr lang="zh-CN" altLang="en-US" dirty="0"/>
              <a:t>内存空间的原因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6" y="1202062"/>
            <a:ext cx="3368219" cy="48970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17818" y="1334292"/>
            <a:ext cx="5126182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进程直接使用物理内存会出现什么问题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同一程序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发生冲突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不同程序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发生破坏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利用率低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(10+70+30 &gt; 100)        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替换策略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FF, BF, WF…)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内存管理的任务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虚拟内存的管理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物理内存的管理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的映射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565" y="3020290"/>
            <a:ext cx="2161309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虚拟内存空间</a:t>
            </a:r>
          </a:p>
        </p:txBody>
      </p:sp>
    </p:spTree>
    <p:extLst>
      <p:ext uri="{BB962C8B-B14F-4D97-AF65-F5344CB8AC3E}">
        <p14:creationId xmlns:p14="http://schemas.microsoft.com/office/powerpoint/2010/main" val="33832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结构中的部分成员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mmap_base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虚拟地址中用于内存映射的起始地址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该区域用于加载动态链接库以及使用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申请一大块内存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映射页面的数目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不可能所有页面都映射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存放数据的页的数目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存放代码的页的数目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存放栈的页的数目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数据段和代码段开                  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				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始和结束为止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堆和栈的起始位置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为堆当前的位置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申请小内存时会更新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栈的当前位置呢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20" y="982999"/>
            <a:ext cx="3575214" cy="58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36600" cy="5013851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结构中还有两个重要成员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rb_root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用户内存快速查找内存区域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用以链接每个内存区域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该区域在用户空间的起始和终止位置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vm_prev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链表的前后指针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vm_rb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该区域的红黑树节点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用于搜索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vm_mm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</a:t>
            </a: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list_head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anon_vma_chain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</a:t>
            </a: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虚拟内存映射到物理内存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vm_operations_struct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vm_ops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可以对该区域的操作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虚拟内存映射到文件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vm_private_data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randomize_layout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33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4292"/>
            <a:ext cx="9664700" cy="501385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结构与进程每个段建立连接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load_elf_binary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这个函数会在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加载内存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启动第一个用户态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执行新进程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fork+exec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运行新程序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时被调用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load_elf_binary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linux_binprm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......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setup_new_exec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设置内存映射区的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setup_arg_pages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randomize_stack_top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(STACK_TOP),  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executable_stack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设置栈的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error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elf_ppnt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 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设置代码段的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elf_bss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bss_prot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......  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设置堆的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load_elf_interp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interp_elf_ex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interpreter,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interp_map_addr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interp_elf_phdata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......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-&gt;p; ......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设置每个段的起始和终止位置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017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1" y="1058802"/>
            <a:ext cx="7200900" cy="57991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01" y="15437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执行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load_elf_binary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形成进程内存布局图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1840" y="2859665"/>
            <a:ext cx="2865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内核态的虚拟内存和某一个进程无关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进程通过系统调用进入内核后的虚拟内存是相同的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内核态仍然使用的是虚拟内存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位系统的内核态使用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高地址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为直接映射区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该空间是连续的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并且和物理内存的映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射很简单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即为物理内存地址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也就是说其对应着物理内存最开始的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4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0" y="1143134"/>
            <a:ext cx="5796499" cy="53864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627" y="4145103"/>
            <a:ext cx="3062131" cy="1536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93627" y="2855653"/>
            <a:ext cx="3062131" cy="890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73336" y="2297231"/>
            <a:ext cx="3754777" cy="464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物理内存最开始的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已被占用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开始加载内核代码段、然后是数据段等内核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文件包含的内容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若遇到系统调用创建进程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进程管理代码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并创建相应的用户态页表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同时分配相应的内核栈给该进程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sz="2000" dirty="0">
                <a:latin typeface="Georgia" panose="02040502050405020303" pitchFamily="18" charset="0"/>
              </a:rPr>
              <a:t>void </a:t>
            </a:r>
            <a:r>
              <a:rPr lang="zh-CN" altLang="en-US" sz="2000" dirty="0">
                <a:latin typeface="Georgia" panose="02040502050405020303" pitchFamily="18" charset="0"/>
              </a:rPr>
              <a:t>*</a:t>
            </a:r>
            <a:r>
              <a:rPr lang="en-US" altLang="zh-CN" sz="2000" dirty="0">
                <a:latin typeface="Georgia" panose="02040502050405020303" pitchFamily="18" charset="0"/>
              </a:rPr>
              <a:t>stack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2043" y="1125378"/>
            <a:ext cx="3338004" cy="584775"/>
            <a:chOff x="142043" y="1125378"/>
            <a:chExt cx="3338004" cy="584775"/>
          </a:xfrm>
        </p:grpSpPr>
        <p:sp>
          <p:nvSpPr>
            <p:cNvPr id="3" name="椭圆 2"/>
            <p:cNvSpPr/>
            <p:nvPr/>
          </p:nvSpPr>
          <p:spPr>
            <a:xfrm>
              <a:off x="142043" y="1207032"/>
              <a:ext cx="3338004" cy="43533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1569" y="1125378"/>
              <a:ext cx="22589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临时映射区</a:t>
              </a:r>
              <a:endParaRPr 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4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进程在内存中的布局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虚拟内存到物理内存映射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分段映射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分页映射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段页结合映射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反向页表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写入时复制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416300" y="4311720"/>
            <a:ext cx="53594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当发生缺页时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如何进行换入和换出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509844" cy="605374"/>
          </a:xfrm>
        </p:spPr>
        <p:txBody>
          <a:bodyPr/>
          <a:lstStyle/>
          <a:p>
            <a:r>
              <a:rPr lang="zh-CN" altLang="en-US" dirty="0"/>
              <a:t>是否真的掌握进程的内存布局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143665"/>
            <a:ext cx="8779411" cy="501385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128;  bool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isDebug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 generate(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length){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* buffer = (char*)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(length+1);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(buffer == NULL)    return NULL;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&lt;length;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buffer[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]=rand()%26+'a';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buffer[length]='\0';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buffer;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char * buffer;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("Input the string length : ");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("%d",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buffer = generate(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("Random string is: %s\n", buffer);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free (buffer);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0" y="4149740"/>
            <a:ext cx="501029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.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rodata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栈区、堆区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进程的内核态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内核态使用的是物理地址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如何进行的映射呢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46369" y="979875"/>
            <a:ext cx="2067593" cy="300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248701" y="979875"/>
            <a:ext cx="4434135" cy="46099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12051" y="2175164"/>
            <a:ext cx="1447331" cy="322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34151" y="1612442"/>
            <a:ext cx="3678722" cy="4849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静态和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动态链接库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的区别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4499" y="1049109"/>
            <a:ext cx="1019463" cy="322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2836" y="999397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内核态内存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2836" y="2185117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用户态内存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进程的内存布局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336070"/>
            <a:ext cx="8620183" cy="53393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6363" y="1336070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46362" y="3178725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346362" y="5199032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681788" y="1336070"/>
            <a:ext cx="2074286" cy="5270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6362" y="1104900"/>
            <a:ext cx="6289963" cy="7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477000" y="1112520"/>
            <a:ext cx="2279074" cy="76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6724" y="748080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地址从低到高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3G,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1G)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328613" y="4583133"/>
            <a:ext cx="70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1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不同进程的相同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虚拟地址会映射到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的物理地址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矩形 28"/>
          <p:cNvSpPr/>
          <p:nvPr/>
        </p:nvSpPr>
        <p:spPr>
          <a:xfrm>
            <a:off x="-324284" y="4832423"/>
            <a:ext cx="9380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1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不同进程的相同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虚拟地址会映射到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的物理地址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内核本质也是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ELF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3855244" y="2311400"/>
            <a:ext cx="716756" cy="3984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圆角矩形 30"/>
          <p:cNvSpPr/>
          <p:nvPr/>
        </p:nvSpPr>
        <p:spPr>
          <a:xfrm>
            <a:off x="2152792" y="2788353"/>
            <a:ext cx="4121660" cy="3535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动态链接库</a:t>
            </a:r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加载到进程内存的位置</a:t>
            </a:r>
          </a:p>
        </p:txBody>
      </p:sp>
    </p:spTree>
    <p:extLst>
      <p:ext uri="{BB962C8B-B14F-4D97-AF65-F5344CB8AC3E}">
        <p14:creationId xmlns:p14="http://schemas.microsoft.com/office/powerpoint/2010/main" val="902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虚拟内存到物理内存的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b="1" dirty="0"/>
              <a:t>分段映射机制</a:t>
            </a:r>
            <a:endParaRPr lang="en-US" altLang="zh-CN" b="1" dirty="0"/>
          </a:p>
          <a:p>
            <a:pPr marL="0" indent="0">
              <a:buNone/>
            </a:pPr>
            <a:endParaRPr lang="en-US" b="1" dirty="0"/>
          </a:p>
          <a:p>
            <a:r>
              <a:rPr lang="zh-CN" altLang="en-US" b="1" dirty="0"/>
              <a:t> 分页映射机制</a:t>
            </a:r>
            <a:endParaRPr lang="en-US" altLang="zh-CN" b="1" dirty="0"/>
          </a:p>
          <a:p>
            <a:pPr lvl="1"/>
            <a:r>
              <a:rPr lang="zh-CN" altLang="en-US" b="1" dirty="0"/>
              <a:t>一级分页 </a:t>
            </a:r>
            <a:r>
              <a:rPr lang="en-US" altLang="zh-CN" b="1" dirty="0"/>
              <a:t>(</a:t>
            </a:r>
            <a:r>
              <a:rPr lang="zh-CN" altLang="en-US" b="1" dirty="0"/>
              <a:t>页表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b="1" dirty="0"/>
              <a:t>二级分页 </a:t>
            </a:r>
            <a:r>
              <a:rPr lang="en-US" altLang="zh-CN" b="1" dirty="0"/>
              <a:t>(</a:t>
            </a:r>
            <a:r>
              <a:rPr lang="zh-CN" altLang="en-US" b="1" dirty="0"/>
              <a:t>页目录</a:t>
            </a:r>
            <a:r>
              <a:rPr lang="en-US" altLang="zh-CN" b="1" dirty="0"/>
              <a:t>+</a:t>
            </a:r>
            <a:r>
              <a:rPr lang="zh-CN" altLang="en-US" b="1" dirty="0"/>
              <a:t>页表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zh-CN" altLang="en-US" b="1" dirty="0"/>
              <a:t> 段页结合映射机制</a:t>
            </a:r>
            <a:endParaRPr lang="en-US" altLang="zh-CN" b="1" dirty="0"/>
          </a:p>
          <a:p>
            <a:endParaRPr lang="en-US" b="1" dirty="0"/>
          </a:p>
          <a:p>
            <a:r>
              <a:rPr lang="zh-CN" altLang="en-US" b="1" dirty="0"/>
              <a:t> 反向页表映射机制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4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b="1" dirty="0"/>
              <a:t>分段管理方式</a:t>
            </a:r>
            <a:endParaRPr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按照用户进程中的自然段划分虚拟内存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考虑内存保护、动态增长以及动态链接等方面的需求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对物理内存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段内要求连续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段间不要求连续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用户进程由主线程、两个子线程、栈和一些全局变量组成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可以把其划分为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个段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每个段从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编址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并分配一段连续的物理内存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位虚拟内存地址由段号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和段内偏移量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一个进程最多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进程的虚拟内存地址需要由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编译器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段表：每个进程都有一个虚拟内存到物理内存的映射的段表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每个段对应进程的一个功能段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段表项纪录了该段在内存的起始位置以及长度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69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74" y="983028"/>
            <a:ext cx="9450574" cy="576860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03288" y="1132870"/>
            <a:ext cx="1065212" cy="87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12988" y="2660073"/>
            <a:ext cx="1065212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58794" y="4071635"/>
            <a:ext cx="1065212" cy="140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5012" y="1132870"/>
            <a:ext cx="2122487" cy="3530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58794" y="4419600"/>
            <a:ext cx="1065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27143" y="3867333"/>
            <a:ext cx="1065212" cy="302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118455"/>
            <a:ext cx="8585295" cy="573954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410691" y="1285009"/>
            <a:ext cx="2161309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虚拟内存空间分为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个段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460232" y="4513118"/>
            <a:ext cx="3463637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中偏移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的虚拟内存的物理内存在哪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14707</TotalTime>
  <Words>3468</Words>
  <Application>Microsoft Office PowerPoint</Application>
  <PresentationFormat>全屏显示(4:3)</PresentationFormat>
  <Paragraphs>340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1_Office 主题​​</vt:lpstr>
      <vt:lpstr>内存管理（1）</vt:lpstr>
      <vt:lpstr>内存管理需要满足的目标</vt:lpstr>
      <vt:lpstr>进程独享全部内存空间的原因</vt:lpstr>
      <vt:lpstr>是否真的掌握进程的内存布局?</vt:lpstr>
      <vt:lpstr>进程的内存布局 (虚拟内存)</vt:lpstr>
      <vt:lpstr>虚拟内存到物理内存的映射</vt:lpstr>
      <vt:lpstr>分段映射机制</vt:lpstr>
      <vt:lpstr>分段映射机制</vt:lpstr>
      <vt:lpstr>分段映射机制 (举例)</vt:lpstr>
      <vt:lpstr>分段映射机制</vt:lpstr>
      <vt:lpstr>内存管理单元 (Memory Management Unit)</vt:lpstr>
      <vt:lpstr>分页映射机制</vt:lpstr>
      <vt:lpstr>分页映射机制</vt:lpstr>
      <vt:lpstr>分页映射机制 (举例)</vt:lpstr>
      <vt:lpstr>分页映射机制</vt:lpstr>
      <vt:lpstr>带TLB的分页映射机制</vt:lpstr>
      <vt:lpstr>二级分页映射机制</vt:lpstr>
      <vt:lpstr>二级分页映射机制</vt:lpstr>
      <vt:lpstr>二级分页映射机制</vt:lpstr>
      <vt:lpstr>多级分页映射机制</vt:lpstr>
      <vt:lpstr>段页结合映射机制</vt:lpstr>
      <vt:lpstr>反向页表映射机制</vt:lpstr>
      <vt:lpstr>反向页表映射机制</vt:lpstr>
      <vt:lpstr>写入时复制 (Copy-on-Write, COW)</vt:lpstr>
      <vt:lpstr>写入时复制 (Copy-on-Write, COW)</vt:lpstr>
      <vt:lpstr>写入时复制 (Copy-on-Write, COW)</vt:lpstr>
      <vt:lpstr>为什么需要写入时复制?</vt:lpstr>
      <vt:lpstr>虚拟内存物理内存</vt:lpstr>
      <vt:lpstr>Linux进程的内存代码简介</vt:lpstr>
      <vt:lpstr>Linux进程的内存代码简介 (用户态)</vt:lpstr>
      <vt:lpstr>Linux进程的内存代码简介 (用户态)</vt:lpstr>
      <vt:lpstr>Linux进程的内存代码简介 (用户态)</vt:lpstr>
      <vt:lpstr>Linux进程的内存代码简介 (用户态)</vt:lpstr>
      <vt:lpstr>Linux进程的内存代码简介 (内核态)</vt:lpstr>
      <vt:lpstr>Linux进程的内存代码简介 (内核态)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1085</cp:revision>
  <dcterms:created xsi:type="dcterms:W3CDTF">2019-06-15T13:18:55Z</dcterms:created>
  <dcterms:modified xsi:type="dcterms:W3CDTF">2022-11-14T05:55:50Z</dcterms:modified>
</cp:coreProperties>
</file>