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29"/>
  </p:notesMasterIdLst>
  <p:sldIdLst>
    <p:sldId id="256" r:id="rId3"/>
    <p:sldId id="269" r:id="rId4"/>
    <p:sldId id="271" r:id="rId5"/>
    <p:sldId id="276" r:id="rId6"/>
    <p:sldId id="284" r:id="rId7"/>
    <p:sldId id="277" r:id="rId8"/>
    <p:sldId id="278" r:id="rId9"/>
    <p:sldId id="309" r:id="rId10"/>
    <p:sldId id="305" r:id="rId11"/>
    <p:sldId id="308" r:id="rId12"/>
    <p:sldId id="295" r:id="rId13"/>
    <p:sldId id="310" r:id="rId14"/>
    <p:sldId id="311" r:id="rId15"/>
    <p:sldId id="261" r:id="rId16"/>
    <p:sldId id="262" r:id="rId17"/>
    <p:sldId id="263" r:id="rId18"/>
    <p:sldId id="264" r:id="rId19"/>
    <p:sldId id="272" r:id="rId20"/>
    <p:sldId id="273" r:id="rId21"/>
    <p:sldId id="312" r:id="rId22"/>
    <p:sldId id="313" r:id="rId23"/>
    <p:sldId id="314" r:id="rId24"/>
    <p:sldId id="281" r:id="rId25"/>
    <p:sldId id="315" r:id="rId26"/>
    <p:sldId id="289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382" y="211"/>
      </p:cViewPr>
      <p:guideLst>
        <p:guide orient="horz" pos="22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2/13/2023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2/13/2023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考试复习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系统与网络研究所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计算机网络研究室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#6: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中断屏蔽方法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保护临界区最简单的方式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禁止一切中断发生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原因是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只会在发生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、时间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中断时引起任务切换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屏蔽中断可以保证当前运行的线程顺利执行完临界区代码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典型方式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关中断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临界区代码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开中断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….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YYY;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关中断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临界区代码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开中断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关中断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开中断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XXX; 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会在哪些位置发生线程切换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685800" lvl="2">
              <a:spcBef>
                <a:spcPts val="1000"/>
              </a:spcBef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87351" y="5528605"/>
            <a:ext cx="7409399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对方案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#6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评价：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     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但是系统执行效率很低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而且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用户可以关中断很危险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endParaRPr lang="zh-CN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死锁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饿死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饿死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线程无休止的等待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死锁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多个线程环形等待所需的资源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死锁必然是一种饿死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但反过来不成立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任何系统或程序在设计时必须保证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deadlock-free!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出现死锁的四个必要条件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互斥的共享资源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 Resources)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获得所需资源前不会释放现有资源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资源不能被抢占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 Preemption)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环形等待资源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(Circular Wait)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53570A-6BBB-406B-9E84-6C181421471D}"/>
              </a:ext>
            </a:extLst>
          </p:cNvPr>
          <p:cNvSpPr/>
          <p:nvPr/>
        </p:nvSpPr>
        <p:spPr>
          <a:xfrm>
            <a:off x="0" y="6117310"/>
            <a:ext cx="91440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死锁防止、死锁避免、死锁检测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鸵鸟算法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哪种最常用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57598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二级分页映射机制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0" y="997743"/>
            <a:ext cx="6012399" cy="582697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393056" y="4171950"/>
            <a:ext cx="222884" cy="681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006850" y="3282950"/>
            <a:ext cx="825499" cy="95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336801" y="2933700"/>
            <a:ext cx="558800" cy="400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5393056" y="4889500"/>
            <a:ext cx="222884" cy="68199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336801" y="3133725"/>
            <a:ext cx="558800" cy="984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5393056" y="5587999"/>
            <a:ext cx="222884" cy="10890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678180" y="5768975"/>
            <a:ext cx="807719" cy="2127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687705" y="2921000"/>
            <a:ext cx="798193" cy="2127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4D9921-508C-4404-99EC-F9300920196A}"/>
              </a:ext>
            </a:extLst>
          </p:cNvPr>
          <p:cNvSpPr/>
          <p:nvPr/>
        </p:nvSpPr>
        <p:spPr>
          <a:xfrm>
            <a:off x="4766762" y="1834010"/>
            <a:ext cx="41285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页表项和页目录项的大小与处理器的位数保持一致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CB22F0-33C3-4570-BBB5-0EC1BF29660F}"/>
              </a:ext>
            </a:extLst>
          </p:cNvPr>
          <p:cNvSpPr/>
          <p:nvPr/>
        </p:nvSpPr>
        <p:spPr>
          <a:xfrm>
            <a:off x="4180114" y="3273955"/>
            <a:ext cx="496388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 + 4KB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页面大小如何映射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8F8811A-3113-4259-B071-023091B44219}"/>
              </a:ext>
            </a:extLst>
          </p:cNvPr>
          <p:cNvSpPr/>
          <p:nvPr/>
        </p:nvSpPr>
        <p:spPr>
          <a:xfrm>
            <a:off x="6189643" y="5901678"/>
            <a:ext cx="169383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页内偏移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397412-4E67-4522-9C92-2FF208B4CD72}"/>
              </a:ext>
            </a:extLst>
          </p:cNvPr>
          <p:cNvSpPr/>
          <p:nvPr/>
        </p:nvSpPr>
        <p:spPr>
          <a:xfrm>
            <a:off x="6189643" y="4978638"/>
            <a:ext cx="259979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页最多多少项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98735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多级分页映射机制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位操作系统的寻址空间是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2^48 = 256T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二级分页机制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四级分页机制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本质相同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!),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即全局页目录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上层页目录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中间页目录和页表项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20" y="2868393"/>
            <a:ext cx="6933680" cy="39896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B46A9F3-AC48-4304-B979-F9996F3C4B99}"/>
              </a:ext>
            </a:extLst>
          </p:cNvPr>
          <p:cNvSpPr/>
          <p:nvPr/>
        </p:nvSpPr>
        <p:spPr>
          <a:xfrm>
            <a:off x="6107068" y="2868390"/>
            <a:ext cx="735531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1F8318-D0C9-4F0F-B37D-C9C09CA4E63F}"/>
              </a:ext>
            </a:extLst>
          </p:cNvPr>
          <p:cNvSpPr/>
          <p:nvPr/>
        </p:nvSpPr>
        <p:spPr>
          <a:xfrm>
            <a:off x="4998956" y="2868390"/>
            <a:ext cx="300117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CB7E27-5F8B-4765-8911-A1884083ACE2}"/>
              </a:ext>
            </a:extLst>
          </p:cNvPr>
          <p:cNvSpPr/>
          <p:nvPr/>
        </p:nvSpPr>
        <p:spPr>
          <a:xfrm>
            <a:off x="4018143" y="2868391"/>
            <a:ext cx="300117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E6A716-6DDF-47BC-8066-F1F722380BD7}"/>
              </a:ext>
            </a:extLst>
          </p:cNvPr>
          <p:cNvSpPr/>
          <p:nvPr/>
        </p:nvSpPr>
        <p:spPr>
          <a:xfrm>
            <a:off x="2925188" y="2868391"/>
            <a:ext cx="300117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3C7084-517C-4BF2-810D-CDF69F4A8E69}"/>
              </a:ext>
            </a:extLst>
          </p:cNvPr>
          <p:cNvSpPr/>
          <p:nvPr/>
        </p:nvSpPr>
        <p:spPr>
          <a:xfrm>
            <a:off x="1825550" y="2868390"/>
            <a:ext cx="300117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EE9CBB-4D05-432E-9DA4-EDB94FB52819}"/>
              </a:ext>
            </a:extLst>
          </p:cNvPr>
          <p:cNvSpPr/>
          <p:nvPr/>
        </p:nvSpPr>
        <p:spPr>
          <a:xfrm>
            <a:off x="758857" y="6265368"/>
            <a:ext cx="724055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如果页面大小是变量，而页表级数是输入量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4952D82-46AC-417E-9131-2147CE871CE5}"/>
              </a:ext>
            </a:extLst>
          </p:cNvPr>
          <p:cNvSpPr/>
          <p:nvPr/>
        </p:nvSpPr>
        <p:spPr>
          <a:xfrm>
            <a:off x="758857" y="4135468"/>
            <a:ext cx="7240556" cy="8951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zh-CN" altLang="en-US" sz="2400" b="1" dirty="0">
                <a:highlight>
                  <a:srgbClr val="FF00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如果考试中没有提及</a:t>
            </a:r>
            <a:r>
              <a:rPr lang="en-US" altLang="zh-CN" sz="2400" b="1" dirty="0">
                <a:highlight>
                  <a:srgbClr val="FF00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400" b="1" dirty="0">
                <a:highlight>
                  <a:srgbClr val="FF00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位寻址空间为</a:t>
            </a:r>
            <a:r>
              <a:rPr lang="en-US" altLang="zh-CN" sz="2400" b="1" dirty="0">
                <a:highlight>
                  <a:srgbClr val="FF00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48</a:t>
            </a:r>
            <a:r>
              <a:rPr lang="zh-CN" altLang="en-US" sz="2400" b="1" dirty="0">
                <a:highlight>
                  <a:srgbClr val="FF00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400" b="1" dirty="0">
              <a:highlight>
                <a:srgbClr val="FF0000"/>
              </a:highligh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Aft>
                <a:spcPts val="500"/>
              </a:spcAft>
            </a:pPr>
            <a:r>
              <a:rPr lang="zh-CN" altLang="en-US" sz="2400" b="1" dirty="0">
                <a:highlight>
                  <a:srgbClr val="FF00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则一律按</a:t>
            </a:r>
            <a:r>
              <a:rPr lang="en-US" altLang="zh-CN" sz="2400" b="1" dirty="0">
                <a:highlight>
                  <a:srgbClr val="FF00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400" b="1" dirty="0">
                <a:highlight>
                  <a:srgbClr val="FF00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位寻址</a:t>
            </a:r>
            <a:r>
              <a:rPr lang="en-US" altLang="zh-CN" sz="2400" b="1" dirty="0">
                <a:highlight>
                  <a:srgbClr val="FF00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36737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缺页操作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缺页操作发生的情景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访问一个没有权限的段空间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终止进程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访问一个尚未加载到物理内存的磁盘块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物理内存会分配一个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frame,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并执行页换入操作</a:t>
            </a:r>
            <a:endParaRPr lang="en-US" altLang="zh-CN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段的数据进行写操作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物理内存会分配一个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frame,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并根据内容写入相应的值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页进行写操作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物理内存会分配一个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frame,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拷贝原始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COW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页内容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并根据新 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的内容进行更新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6762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页换入操作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2092987"/>
            <a:ext cx="8779411" cy="5013851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寻找一个空闲的物理页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发起磁盘块加载请求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阻塞当前进程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上下文切换到新的进程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当磁盘块加载完毕后更新页表项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(frame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标识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将进程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放回到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队列中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862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页换出操作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2359528"/>
            <a:ext cx="8779411" cy="5013851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寻找页表中所有与其相关的表项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共享页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COW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将这些页表项均置为失效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表中对应的表项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如果需要的话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将物理内存页的内容写回磁盘块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代码段和只读数据不需要写回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3643746" y="1456053"/>
            <a:ext cx="4197927" cy="53900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应该换出哪个物理页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7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页面替换算法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2054728"/>
            <a:ext cx="8779411" cy="50138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随机换出一个物理页面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(worst case)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根据页面换入顺序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换出最早换入的页面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Belady’s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换出未使用时间最长的页面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LFU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换出单位时间内最少使用的页面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6842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时钟策略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二次机会的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工作集算法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1" y="2563855"/>
            <a:ext cx="4032024" cy="42941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58145" y="3072348"/>
            <a:ext cx="81275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本质是二次机会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FIFO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的实现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初始为空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当进程读写页面时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加入该链表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并置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use bit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just"/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当链表达到上限且发生缺页时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时钟指针顺时针查看每个页面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use bit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则进行替换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否则将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use bit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置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指针向前移动一位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2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工作集时钟算法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优化的时钟策略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9477191" cy="50138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为每个映射的物理页维护上次访问时间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t_old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当某个物理页被读写操作后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t_old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t_cur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当时钟指针指向某个页面时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t_cur-t_old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t,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则执行页替换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若其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t_cur-t_old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t,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则不执行页替换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不执行页替换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890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期末</a:t>
            </a:r>
            <a:r>
              <a:rPr lang="zh-CN" altLang="en-US" dirty="0"/>
              <a:t>题型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简答题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 x 6)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计算题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 x 10)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设计题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 x 15)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9844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文件存储方式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1292729"/>
            <a:ext cx="8779411" cy="5013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链表方式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实现简单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文件的每个磁盘块只需维护指向下一个磁盘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块的指针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û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性能不稳定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特别是随机随机访问文件中的内容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(Seek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频繁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û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空间开销问题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每个磁盘块均需要空间来保存指针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9" y="3649052"/>
            <a:ext cx="8123809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Allocation Table (FAT)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9103118" cy="5013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和早期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文件分配表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采用链表形式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将指针部分分离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形成以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&lt;key, value, next&gt;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结构为表项的链表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需要为每个文件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指明其首个磁盘块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0" y="3744235"/>
            <a:ext cx="8714286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49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Allocation Table (FAT)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27" y="965350"/>
            <a:ext cx="4220586" cy="58106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0836" y="3085826"/>
            <a:ext cx="446116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目录项描述了一个文件名和其首个磁盘块的关系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每个磁盘块对应一个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表项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FAT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表项为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则没有使用</a:t>
            </a: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FAT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表项为</a:t>
            </a: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EOF,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代表的是某个文件最后的磁盘块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99" y="1302327"/>
            <a:ext cx="2180952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1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File System (FFS)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994438"/>
            <a:ext cx="8456613" cy="586356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216400" y="3467100"/>
            <a:ext cx="3919001" cy="1168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554C58-6725-4910-A7B4-3A88F89A4B9E}"/>
              </a:ext>
            </a:extLst>
          </p:cNvPr>
          <p:cNvSpPr/>
          <p:nvPr/>
        </p:nvSpPr>
        <p:spPr>
          <a:xfrm>
            <a:off x="0" y="5173117"/>
            <a:ext cx="91440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如果改了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block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大小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索引大小以及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DP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数目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1B019A-47CC-432A-B245-912B651EC3E4}"/>
              </a:ext>
            </a:extLst>
          </p:cNvPr>
          <p:cNvSpPr/>
          <p:nvPr/>
        </p:nvSpPr>
        <p:spPr>
          <a:xfrm>
            <a:off x="0" y="2770734"/>
            <a:ext cx="91440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给定文件偏移量问其所在磁盘块读入内存需要访问磁盘的次数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27924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中断处理过程（异步操作）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1059085"/>
            <a:ext cx="8779411" cy="5013851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中断是从外部设备发起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形成外部中断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外部中断会到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达中断控制器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控制器会发送中断向量给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都有一个中断向量表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idt_table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里面存放了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不同的中断向量处理函数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硬件中断处理函数的统一接口是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do_IRQ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它会把中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断向量通过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vector_irq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映射为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中断描述结构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中的成员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irqaction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描述了用户注册的中断处理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3EC450-A605-4D60-878F-203801D6C630}"/>
              </a:ext>
            </a:extLst>
          </p:cNvPr>
          <p:cNvSpPr/>
          <p:nvPr/>
        </p:nvSpPr>
        <p:spPr>
          <a:xfrm>
            <a:off x="2550160" y="6323715"/>
            <a:ext cx="640079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轮询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非阻塞操作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原理以及与中断的优缺点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0173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直接内存存取技术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909833"/>
            <a:ext cx="8778875" cy="325759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19099" y="4076195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适用场景和动机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需要读取或写入大量数据到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若采用异步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则仍需要占用大量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处理中断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技术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控制器下指令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指定从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设备读取多少数据到内存的某个地方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控制器会发指令给设备控制器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后者执行上述读数据任务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待传输完毕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设备控制器会通知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控制器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并由后者触发中断通知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endParaRPr 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600AD6-A8DF-4738-96F0-E0A70AC27629}"/>
              </a:ext>
            </a:extLst>
          </p:cNvPr>
          <p:cNvSpPr/>
          <p:nvPr/>
        </p:nvSpPr>
        <p:spPr>
          <a:xfrm>
            <a:off x="762000" y="6396335"/>
            <a:ext cx="83820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用于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IO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设备控制时的工作原理以及存在什么缺陷吗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75356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905523"/>
            <a:ext cx="8779411" cy="40526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indent="0" algn="ctr">
              <a:buNone/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祝大家考试顺利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 algn="ctr">
              <a:buNone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月不要再上这门课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163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函数调用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函数调用发生在用户态的栈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更新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系统调用发生用户态和内核态切换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更新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系统调用是由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实现提供的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应用程序同系统之间的接口，可以让用户程序使用到仅能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够在特权态用到的指令或者数据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用户栈到内核栈切换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保证系统的稳定性和安全性，防止用户程序随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意更改和访问重要的系统资源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体现接口模式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的具体实现和更新均对用户透明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731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1334292"/>
            <a:ext cx="4447124" cy="5013851"/>
          </a:xfrm>
        </p:spPr>
        <p:txBody>
          <a:bodyPr/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具有数据段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代码段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堆栈段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至少拥有一个线程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进程终止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资源回收、线程终止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进程间通信需要通过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OS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和数据传递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(e.g.,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信号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拥有隔离的内存地址空间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(i.e.,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其他进程不能访问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创建进程和进程间切换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会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带来较高的系统开销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747151" y="1334292"/>
            <a:ext cx="4447124" cy="501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具有自己的栈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必须从属于某一个进程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线程终止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线程拥有的栈回收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线程间通信只需通过共享内存 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(e.g., 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全局变量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同一进程下的其他线程可以访问自己的栈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创建线程和线程间切换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不会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带来较高的系统开销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94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进程的生命周期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33500"/>
            <a:ext cx="6686550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295400" y="5592932"/>
            <a:ext cx="5549283" cy="755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237" y="6117580"/>
            <a:ext cx="915023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进程被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运行完成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内存被回收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只留下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PCB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在内存中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34999B-61C3-4C7F-8278-2E0745A52DF6}"/>
              </a:ext>
            </a:extLst>
          </p:cNvPr>
          <p:cNvSpPr/>
          <p:nvPr/>
        </p:nvSpPr>
        <p:spPr>
          <a:xfrm>
            <a:off x="569167" y="5160576"/>
            <a:ext cx="179147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挂起状态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35468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进程切换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94" y="1035033"/>
            <a:ext cx="8779412" cy="564040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607127" y="4682836"/>
            <a:ext cx="1704109" cy="221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82294" y="5131236"/>
            <a:ext cx="8779412" cy="144655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proc_struct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类比上课讲的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task_struct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描述进程的数据结构 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(PCB),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PCB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cr3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成员变量描述了进程的页表基地址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lcr3(next-&gt;cr3)</a:t>
            </a:r>
          </a:p>
          <a:p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可以改变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MMU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正在使用的页表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刷新了所有的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TLB,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即使得页表的缓存失效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然后加载下一个调度的进程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的页表基地址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2547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进程切换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94" y="1035033"/>
            <a:ext cx="8779412" cy="564040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985163" y="1817730"/>
            <a:ext cx="2535382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context {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ecx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esi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edi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7963" y="5140036"/>
            <a:ext cx="4031673" cy="235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82294" y="5654366"/>
            <a:ext cx="8779412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这段代码发生在内核态 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寄存器状态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 cache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失效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(4) 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进程用户栈和内核栈切换 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(5)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保存和替换状态 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70140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进程切换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94" y="1035033"/>
            <a:ext cx="8779412" cy="564040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20719" y="3068640"/>
            <a:ext cx="4821665" cy="458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A42927-DCF4-4CDB-9553-85DB94481986}"/>
              </a:ext>
            </a:extLst>
          </p:cNvPr>
          <p:cNvSpPr/>
          <p:nvPr/>
        </p:nvSpPr>
        <p:spPr>
          <a:xfrm>
            <a:off x="720718" y="5601012"/>
            <a:ext cx="4821665" cy="458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66AAE4-5E3C-4A61-A2B0-76C826A4720D}"/>
              </a:ext>
            </a:extLst>
          </p:cNvPr>
          <p:cNvSpPr/>
          <p:nvPr/>
        </p:nvSpPr>
        <p:spPr>
          <a:xfrm>
            <a:off x="4437053" y="3809145"/>
            <a:ext cx="4389706" cy="144655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这种互斥操作是否适合多核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该模式只能控制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个核心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无法支持运行在多核的不同线程之间的互斥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95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多线程的同步和互斥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临界资源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(Critical Resources)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zh-CN" altLang="en-US" dirty="0"/>
              <a:t>多线程共享进程资源</a:t>
            </a:r>
            <a:r>
              <a:rPr lang="en-US" altLang="zh-CN" dirty="0"/>
              <a:t>,</a:t>
            </a:r>
            <a:r>
              <a:rPr lang="zh-CN" altLang="en-US" dirty="0"/>
              <a:t>但很多资源一次只能为一个线程使用</a:t>
            </a:r>
            <a:r>
              <a:rPr lang="en-US" altLang="zh-CN" dirty="0"/>
              <a:t>,</a:t>
            </a:r>
          </a:p>
          <a:p>
            <a:pPr marL="457200" lvl="1" indent="0">
              <a:buNone/>
            </a:pPr>
            <a:r>
              <a:rPr lang="zh-CN" altLang="en-US" dirty="0"/>
              <a:t>例如物理设备都是临界资源</a:t>
            </a:r>
            <a:r>
              <a:rPr lang="en-US" altLang="zh-CN" dirty="0"/>
              <a:t>,</a:t>
            </a:r>
            <a:r>
              <a:rPr lang="zh-CN" altLang="en-US" dirty="0"/>
              <a:t>还有被多线程共享的全局变量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/>
              <a:t>临界区</a:t>
            </a:r>
            <a:r>
              <a:rPr lang="zh-CN" altLang="en-US" sz="2800" dirty="0"/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(Critical Sections)</a:t>
            </a:r>
            <a:r>
              <a:rPr lang="en-US" altLang="zh-CN" sz="2800" dirty="0"/>
              <a:t>: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sz="2400" dirty="0"/>
              <a:t>对临界资源的访问</a:t>
            </a:r>
            <a:r>
              <a:rPr lang="en-US" altLang="zh-CN" sz="2400" dirty="0"/>
              <a:t>,</a:t>
            </a:r>
            <a:r>
              <a:rPr lang="zh-CN" altLang="en-US" sz="2400" dirty="0"/>
              <a:t>必须</a:t>
            </a:r>
            <a:r>
              <a:rPr lang="zh-CN" altLang="en-US" sz="2400" b="1" dirty="0">
                <a:solidFill>
                  <a:srgbClr val="FF0000"/>
                </a:solidFill>
              </a:rPr>
              <a:t>互斥</a:t>
            </a:r>
            <a:r>
              <a:rPr lang="zh-CN" altLang="en-US" sz="2400" dirty="0"/>
              <a:t>地进行</a:t>
            </a:r>
            <a:r>
              <a:rPr lang="en-US" altLang="zh-CN" sz="2400" dirty="0"/>
              <a:t>,</a:t>
            </a:r>
            <a:r>
              <a:rPr lang="zh-CN" altLang="en-US" sz="2400" dirty="0"/>
              <a:t>线程访问临界资源的那段代码即为临界区</a:t>
            </a:r>
            <a:endParaRPr lang="en-US" altLang="zh-CN" sz="2400" dirty="0"/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sz="2400" dirty="0"/>
              <a:t>互斥指的是对某个系统资源，一个线程正在使用它，另外一个想用它的线程就必须等待，而不能同时使用</a:t>
            </a:r>
            <a:endParaRPr lang="en-US" altLang="zh-CN" sz="2400" dirty="0"/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/>
              <a:t>竞争条件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(Race Conditions)</a:t>
            </a:r>
            <a:r>
              <a:rPr lang="en-US" altLang="zh-CN" sz="2800" dirty="0"/>
              <a:t>: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sz="2400" dirty="0"/>
              <a:t>多线程</a:t>
            </a:r>
            <a:r>
              <a:rPr lang="zh-CN" altLang="en-US" sz="2400" b="1" dirty="0">
                <a:solidFill>
                  <a:srgbClr val="FF0000"/>
                </a:solidFill>
              </a:rPr>
              <a:t>同时</a:t>
            </a:r>
            <a:r>
              <a:rPr lang="zh-CN" altLang="en-US" sz="2400" dirty="0"/>
              <a:t>进入临界区产生的</a:t>
            </a:r>
            <a:r>
              <a:rPr lang="zh-CN" altLang="en-US" sz="2400" b="1" dirty="0">
                <a:solidFill>
                  <a:srgbClr val="FF0000"/>
                </a:solidFill>
              </a:rPr>
              <a:t>不可预知的</a:t>
            </a:r>
            <a:r>
              <a:rPr lang="zh-CN" altLang="en-US" sz="2400" dirty="0"/>
              <a:t>状态</a:t>
            </a:r>
            <a:r>
              <a:rPr lang="en-US" altLang="zh-CN" sz="2400" dirty="0"/>
              <a:t>,</a:t>
            </a:r>
            <a:r>
              <a:rPr lang="zh-CN" altLang="en-US" sz="2400" dirty="0"/>
              <a:t>造成不可预知的原因在于</a:t>
            </a:r>
            <a:r>
              <a:rPr lang="zh-CN" altLang="en-US" sz="2400" b="1" dirty="0">
                <a:solidFill>
                  <a:srgbClr val="FF0000"/>
                </a:solidFill>
              </a:rPr>
              <a:t>多线程的代码可能会交叉执行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调度顺序不可知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endParaRPr lang="en-US" altLang="zh-CN" sz="2400" dirty="0"/>
          </a:p>
          <a:p>
            <a:pPr marL="457200" lvl="2" indent="0">
              <a:spcBef>
                <a:spcPts val="1000"/>
              </a:spcBef>
              <a:buNone/>
            </a:pPr>
            <a:endParaRPr lang="en-US" altLang="zh-CN" sz="2400" dirty="0"/>
          </a:p>
          <a:p>
            <a:pPr marL="457200" lvl="2" indent="0">
              <a:spcBef>
                <a:spcPts val="1000"/>
              </a:spcBef>
              <a:buNone/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422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16554</TotalTime>
  <Words>1950</Words>
  <Application>Microsoft Office PowerPoint</Application>
  <PresentationFormat>全屏显示(4:3)</PresentationFormat>
  <Paragraphs>238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等线</vt:lpstr>
      <vt:lpstr>等线 Light</vt:lpstr>
      <vt:lpstr>华文楷体</vt:lpstr>
      <vt:lpstr>华文新魏</vt:lpstr>
      <vt:lpstr>楷体</vt:lpstr>
      <vt:lpstr>宋体</vt:lpstr>
      <vt:lpstr>Arial</vt:lpstr>
      <vt:lpstr>Calibri</vt:lpstr>
      <vt:lpstr>Calibri Light</vt:lpstr>
      <vt:lpstr>Consolas</vt:lpstr>
      <vt:lpstr>Times New Roman</vt:lpstr>
      <vt:lpstr>Wingdings</vt:lpstr>
      <vt:lpstr>Office 主题​​</vt:lpstr>
      <vt:lpstr>1_Office 主题​​</vt:lpstr>
      <vt:lpstr>考试复习</vt:lpstr>
      <vt:lpstr>期末题型</vt:lpstr>
      <vt:lpstr>函数调用 vs. 系统调用</vt:lpstr>
      <vt:lpstr>进程 VS. 线程</vt:lpstr>
      <vt:lpstr>进程的生命周期</vt:lpstr>
      <vt:lpstr>进程切换</vt:lpstr>
      <vt:lpstr>进程切换</vt:lpstr>
      <vt:lpstr>进程切换</vt:lpstr>
      <vt:lpstr>多线程的同步和互斥</vt:lpstr>
      <vt:lpstr>方案#6: 中断屏蔽方法</vt:lpstr>
      <vt:lpstr>死锁 vs. 饿死</vt:lpstr>
      <vt:lpstr>二级分页映射机制</vt:lpstr>
      <vt:lpstr>多级分页映射机制</vt:lpstr>
      <vt:lpstr>缺页操作</vt:lpstr>
      <vt:lpstr>页换入操作</vt:lpstr>
      <vt:lpstr>页换出操作</vt:lpstr>
      <vt:lpstr>页面替换算法</vt:lpstr>
      <vt:lpstr>时钟策略</vt:lpstr>
      <vt:lpstr>工作集时钟算法 (优化的时钟策略)</vt:lpstr>
      <vt:lpstr>磁盘文件系统 (文件存储方式)</vt:lpstr>
      <vt:lpstr>File Allocation Table (FAT) 文件系统</vt:lpstr>
      <vt:lpstr>File Allocation Table (FAT) 文件系统</vt:lpstr>
      <vt:lpstr>Fast File System (FFS) 文件系统</vt:lpstr>
      <vt:lpstr>中断处理过程（异步操作）</vt:lpstr>
      <vt:lpstr>DMA: 直接内存存取技术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pulj</cp:lastModifiedBy>
  <cp:revision>1155</cp:revision>
  <dcterms:created xsi:type="dcterms:W3CDTF">2019-06-15T13:18:55Z</dcterms:created>
  <dcterms:modified xsi:type="dcterms:W3CDTF">2023-02-14T08:10:01Z</dcterms:modified>
</cp:coreProperties>
</file>