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7" d="100"/>
          <a:sy n="157" d="100"/>
        </p:scale>
        <p:origin x="768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D0B6D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‹#›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D0B6D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‹#›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D0B6D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‹#›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7D0B6D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‹#›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‹#›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8266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7870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7870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72357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7870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285057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7870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27235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7235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78707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31045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7235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0283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7634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72357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2304415" cy="113664"/>
          </a:xfrm>
          <a:custGeom>
            <a:avLst/>
            <a:gdLst/>
            <a:ahLst/>
            <a:cxnLst/>
            <a:rect l="l" t="t" r="r" b="b"/>
            <a:pathLst>
              <a:path w="2304415" h="113664">
                <a:moveTo>
                  <a:pt x="2303995" y="0"/>
                </a:moveTo>
                <a:lnTo>
                  <a:pt x="0" y="0"/>
                </a:lnTo>
                <a:lnTo>
                  <a:pt x="0" y="113156"/>
                </a:lnTo>
                <a:lnTo>
                  <a:pt x="2303995" y="113156"/>
                </a:lnTo>
                <a:lnTo>
                  <a:pt x="2303995" y="0"/>
                </a:lnTo>
                <a:close/>
              </a:path>
            </a:pathLst>
          </a:custGeom>
          <a:solidFill>
            <a:srgbClr val="7D0B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75524"/>
            <a:ext cx="236093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7D0B6D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653" y="1192890"/>
            <a:ext cx="2202815" cy="1391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588537" y="3344850"/>
            <a:ext cx="266700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13830" y="3344850"/>
            <a:ext cx="1308735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8795" y="3344850"/>
            <a:ext cx="287654" cy="116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‹#›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slide" Target="slide23.xml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slide" Target="slide19.xml"/><Relationship Id="rId7" Type="http://schemas.openxmlformats.org/officeDocument/2006/relationships/image" Target="../media/image39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13" Type="http://schemas.openxmlformats.org/officeDocument/2006/relationships/slide" Target="slide22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slide" Target="slide14.xml"/><Relationship Id="rId5" Type="http://schemas.openxmlformats.org/officeDocument/2006/relationships/image" Target="../media/image5.png"/><Relationship Id="rId10" Type="http://schemas.openxmlformats.org/officeDocument/2006/relationships/slide" Target="slide8.xml"/><Relationship Id="rId4" Type="http://schemas.openxmlformats.org/officeDocument/2006/relationships/image" Target="../media/image4.png"/><Relationship Id="rId9" Type="http://schemas.openxmlformats.org/officeDocument/2006/relationships/slide" Target="slide5.xml"/><Relationship Id="rId1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slide" Target="slide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03995" y="50"/>
            <a:ext cx="2304415" cy="113664"/>
          </a:xfrm>
          <a:custGeom>
            <a:avLst/>
            <a:gdLst/>
            <a:ahLst/>
            <a:cxnLst/>
            <a:rect l="l" t="t" r="r" b="b"/>
            <a:pathLst>
              <a:path w="2304415" h="113664">
                <a:moveTo>
                  <a:pt x="2303995" y="0"/>
                </a:moveTo>
                <a:lnTo>
                  <a:pt x="0" y="0"/>
                </a:lnTo>
                <a:lnTo>
                  <a:pt x="0" y="113156"/>
                </a:lnTo>
                <a:lnTo>
                  <a:pt x="2303995" y="113156"/>
                </a:lnTo>
                <a:lnTo>
                  <a:pt x="2303995" y="0"/>
                </a:lnTo>
                <a:close/>
              </a:path>
            </a:pathLst>
          </a:custGeom>
          <a:solidFill>
            <a:srgbClr val="CA9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729" y="414743"/>
            <a:ext cx="4507865" cy="654685"/>
            <a:chOff x="75729" y="414743"/>
            <a:chExt cx="4507865" cy="654685"/>
          </a:xfrm>
        </p:grpSpPr>
        <p:sp>
          <p:nvSpPr>
            <p:cNvPr id="4" name="object 4"/>
            <p:cNvSpPr/>
            <p:nvPr/>
          </p:nvSpPr>
          <p:spPr>
            <a:xfrm>
              <a:off x="75729" y="414743"/>
              <a:ext cx="4457065" cy="82550"/>
            </a:xfrm>
            <a:custGeom>
              <a:avLst/>
              <a:gdLst/>
              <a:ahLst/>
              <a:cxnLst/>
              <a:rect l="l" t="t" r="r" b="b"/>
              <a:pathLst>
                <a:path w="4457065" h="82550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56607" y="82384"/>
                  </a:lnTo>
                  <a:lnTo>
                    <a:pt x="4456607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530" y="477997"/>
              <a:ext cx="4457065" cy="591820"/>
            </a:xfrm>
            <a:custGeom>
              <a:avLst/>
              <a:gdLst/>
              <a:ahLst/>
              <a:cxnLst/>
              <a:rect l="l" t="t" r="r" b="b"/>
              <a:pathLst>
                <a:path w="4457065" h="591819">
                  <a:moveTo>
                    <a:pt x="4456607" y="0"/>
                  </a:moveTo>
                  <a:lnTo>
                    <a:pt x="0" y="0"/>
                  </a:lnTo>
                  <a:lnTo>
                    <a:pt x="0" y="591355"/>
                  </a:lnTo>
                  <a:lnTo>
                    <a:pt x="4456607" y="591355"/>
                  </a:lnTo>
                  <a:lnTo>
                    <a:pt x="44566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5729" y="459161"/>
              <a:ext cx="4457065" cy="559435"/>
            </a:xfrm>
            <a:custGeom>
              <a:avLst/>
              <a:gdLst/>
              <a:ahLst/>
              <a:cxnLst/>
              <a:rect l="l" t="t" r="r" b="b"/>
              <a:pathLst>
                <a:path w="4457065" h="559435">
                  <a:moveTo>
                    <a:pt x="4456607" y="0"/>
                  </a:moveTo>
                  <a:lnTo>
                    <a:pt x="0" y="0"/>
                  </a:lnTo>
                  <a:lnTo>
                    <a:pt x="0" y="508591"/>
                  </a:lnTo>
                  <a:lnTo>
                    <a:pt x="4008" y="528316"/>
                  </a:lnTo>
                  <a:lnTo>
                    <a:pt x="14922" y="544469"/>
                  </a:lnTo>
                  <a:lnTo>
                    <a:pt x="31075" y="555383"/>
                  </a:lnTo>
                  <a:lnTo>
                    <a:pt x="50800" y="559392"/>
                  </a:lnTo>
                  <a:lnTo>
                    <a:pt x="4405806" y="559392"/>
                  </a:lnTo>
                  <a:lnTo>
                    <a:pt x="4425531" y="555383"/>
                  </a:lnTo>
                  <a:lnTo>
                    <a:pt x="4441684" y="544469"/>
                  </a:lnTo>
                  <a:lnTo>
                    <a:pt x="4452598" y="528316"/>
                  </a:lnTo>
                  <a:lnTo>
                    <a:pt x="4456607" y="508591"/>
                  </a:lnTo>
                  <a:lnTo>
                    <a:pt x="4456607" y="0"/>
                  </a:lnTo>
                  <a:close/>
                </a:path>
              </a:pathLst>
            </a:custGeom>
            <a:solidFill>
              <a:srgbClr val="7E0C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6530" y="477997"/>
            <a:ext cx="4457065" cy="5918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614170" marR="203200" indent="-1505585">
              <a:lnSpc>
                <a:spcPts val="1390"/>
              </a:lnSpc>
              <a:spcBef>
                <a:spcPts val="575"/>
              </a:spcBef>
            </a:pPr>
            <a:r>
              <a:rPr sz="1200" spc="-35" dirty="0">
                <a:solidFill>
                  <a:srgbClr val="FFFFFF"/>
                </a:solidFill>
              </a:rPr>
              <a:t>Learning</a:t>
            </a:r>
            <a:r>
              <a:rPr sz="1200" dirty="0">
                <a:solidFill>
                  <a:srgbClr val="FFFFFF"/>
                </a:solidFill>
              </a:rPr>
              <a:t> Time</a:t>
            </a:r>
            <a:r>
              <a:rPr sz="1200" spc="5" dirty="0">
                <a:solidFill>
                  <a:srgbClr val="FFFFFF"/>
                </a:solidFill>
              </a:rPr>
              <a:t> </a:t>
            </a:r>
            <a:r>
              <a:rPr sz="1200" dirty="0">
                <a:solidFill>
                  <a:srgbClr val="FFFFFF"/>
                </a:solidFill>
              </a:rPr>
              <a:t>Slot</a:t>
            </a:r>
            <a:r>
              <a:rPr sz="1200" spc="5" dirty="0">
                <a:solidFill>
                  <a:srgbClr val="FFFFFF"/>
                </a:solidFill>
              </a:rPr>
              <a:t> </a:t>
            </a:r>
            <a:r>
              <a:rPr sz="1200" spc="-30" dirty="0">
                <a:solidFill>
                  <a:srgbClr val="FFFFFF"/>
                </a:solidFill>
              </a:rPr>
              <a:t>Preferences</a:t>
            </a:r>
            <a:r>
              <a:rPr sz="1200" spc="5" dirty="0">
                <a:solidFill>
                  <a:srgbClr val="FFFFFF"/>
                </a:solidFill>
              </a:rPr>
              <a:t> </a:t>
            </a:r>
            <a:r>
              <a:rPr sz="1200" dirty="0">
                <a:solidFill>
                  <a:srgbClr val="FFFFFF"/>
                </a:solidFill>
              </a:rPr>
              <a:t>via</a:t>
            </a:r>
            <a:r>
              <a:rPr sz="1200" spc="5" dirty="0">
                <a:solidFill>
                  <a:srgbClr val="FFFFFF"/>
                </a:solidFill>
              </a:rPr>
              <a:t> </a:t>
            </a:r>
            <a:r>
              <a:rPr sz="1200" spc="-20" dirty="0">
                <a:solidFill>
                  <a:srgbClr val="FFFFFF"/>
                </a:solidFill>
              </a:rPr>
              <a:t>Mobility</a:t>
            </a:r>
            <a:r>
              <a:rPr sz="1200" dirty="0">
                <a:solidFill>
                  <a:srgbClr val="FFFFFF"/>
                </a:solidFill>
              </a:rPr>
              <a:t> Tree</a:t>
            </a:r>
            <a:r>
              <a:rPr sz="1200" spc="5" dirty="0">
                <a:solidFill>
                  <a:srgbClr val="FFFFFF"/>
                </a:solidFill>
              </a:rPr>
              <a:t> </a:t>
            </a:r>
            <a:r>
              <a:rPr sz="1200" spc="-10" dirty="0">
                <a:solidFill>
                  <a:srgbClr val="FFFFFF"/>
                </a:solidFill>
              </a:rPr>
              <a:t>for</a:t>
            </a:r>
            <a:r>
              <a:rPr sz="1200" spc="5" dirty="0">
                <a:solidFill>
                  <a:srgbClr val="FFFFFF"/>
                </a:solidFill>
              </a:rPr>
              <a:t> </a:t>
            </a:r>
            <a:r>
              <a:rPr sz="1200" dirty="0">
                <a:solidFill>
                  <a:srgbClr val="FFFFFF"/>
                </a:solidFill>
              </a:rPr>
              <a:t>Next</a:t>
            </a:r>
            <a:r>
              <a:rPr sz="1200" spc="5" dirty="0">
                <a:solidFill>
                  <a:srgbClr val="FFFFFF"/>
                </a:solidFill>
              </a:rPr>
              <a:t> </a:t>
            </a:r>
            <a:r>
              <a:rPr sz="1200" spc="-25" dirty="0">
                <a:solidFill>
                  <a:srgbClr val="FFFFFF"/>
                </a:solidFill>
              </a:rPr>
              <a:t>POI </a:t>
            </a:r>
            <a:r>
              <a:rPr sz="1200" spc="-10" dirty="0">
                <a:solidFill>
                  <a:srgbClr val="FFFFFF"/>
                </a:solidFill>
              </a:rPr>
              <a:t>Recommendation</a:t>
            </a:r>
            <a:endParaRPr sz="1200" dirty="0"/>
          </a:p>
        </p:txBody>
      </p:sp>
      <p:sp>
        <p:nvSpPr>
          <p:cNvPr id="8" name="object 8"/>
          <p:cNvSpPr txBox="1"/>
          <p:nvPr/>
        </p:nvSpPr>
        <p:spPr>
          <a:xfrm>
            <a:off x="290829" y="1244696"/>
            <a:ext cx="4041140" cy="123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95"/>
              </a:spcBef>
            </a:pPr>
            <a:r>
              <a:rPr sz="900" spc="-10" dirty="0">
                <a:latin typeface="Arial"/>
                <a:cs typeface="Arial"/>
              </a:rPr>
              <a:t>Tianhao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Huang</a:t>
            </a:r>
            <a:r>
              <a:rPr sz="900" b="0" spc="-15" baseline="37037" dirty="0">
                <a:latin typeface="Bookman Old Style"/>
                <a:cs typeface="Bookman Old Style"/>
              </a:rPr>
              <a:t>1</a:t>
            </a:r>
            <a:r>
              <a:rPr sz="900" spc="-10" dirty="0">
                <a:latin typeface="Arial"/>
                <a:cs typeface="Arial"/>
              </a:rPr>
              <a:t>,</a:t>
            </a:r>
            <a:r>
              <a:rPr sz="900" dirty="0">
                <a:latin typeface="Arial"/>
                <a:cs typeface="Arial"/>
              </a:rPr>
              <a:t> Xuan Pan</a:t>
            </a:r>
            <a:r>
              <a:rPr sz="900" b="0" baseline="37037" dirty="0">
                <a:latin typeface="Bookman Old Style"/>
                <a:cs typeface="Bookman Old Style"/>
              </a:rPr>
              <a:t>12</a:t>
            </a:r>
            <a:r>
              <a:rPr sz="900" dirty="0">
                <a:latin typeface="Arial"/>
                <a:cs typeface="Arial"/>
              </a:rPr>
              <a:t>, Xiangrui Cai</a:t>
            </a:r>
            <a:r>
              <a:rPr sz="900" b="0" baseline="37037" dirty="0">
                <a:latin typeface="Bookman Old Style"/>
                <a:cs typeface="Bookman Old Style"/>
              </a:rPr>
              <a:t>134</a:t>
            </a:r>
            <a:r>
              <a:rPr sz="900" dirty="0">
                <a:latin typeface="Arial"/>
                <a:cs typeface="Arial"/>
              </a:rPr>
              <a:t>, Ying Zhang</a:t>
            </a:r>
            <a:r>
              <a:rPr sz="900" b="0" baseline="37037" dirty="0">
                <a:latin typeface="Bookman Old Style"/>
                <a:cs typeface="Bookman Old Style"/>
              </a:rPr>
              <a:t>13</a:t>
            </a:r>
            <a:r>
              <a:rPr sz="900" dirty="0">
                <a:latin typeface="Arial"/>
                <a:cs typeface="Arial"/>
              </a:rPr>
              <a:t>, </a:t>
            </a:r>
            <a:r>
              <a:rPr sz="900" spc="-10" dirty="0">
                <a:latin typeface="Arial"/>
                <a:cs typeface="Arial"/>
              </a:rPr>
              <a:t>Xiaojie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Yuan</a:t>
            </a:r>
            <a:r>
              <a:rPr sz="900" b="0" spc="-15" baseline="37037" dirty="0">
                <a:latin typeface="Bookman Old Style"/>
                <a:cs typeface="Bookman Old Style"/>
              </a:rPr>
              <a:t>123</a:t>
            </a:r>
            <a:endParaRPr sz="900" baseline="37037">
              <a:latin typeface="Bookman Old Style"/>
              <a:cs typeface="Bookman Old Styl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Bookman Old Style"/>
              <a:cs typeface="Bookman Old Style"/>
            </a:endParaRPr>
          </a:p>
          <a:p>
            <a:pPr marL="24130" algn="ctr">
              <a:lnSpc>
                <a:spcPct val="100000"/>
              </a:lnSpc>
            </a:pPr>
            <a:r>
              <a:rPr sz="900" b="0" spc="-44" baseline="37037" dirty="0">
                <a:latin typeface="Bookman Old Style"/>
                <a:cs typeface="Bookman Old Style"/>
              </a:rPr>
              <a:t>1</a:t>
            </a:r>
            <a:r>
              <a:rPr sz="900" spc="-30" dirty="0">
                <a:latin typeface="Arial"/>
                <a:cs typeface="Arial"/>
              </a:rPr>
              <a:t>College</a:t>
            </a:r>
            <a:r>
              <a:rPr sz="900" dirty="0">
                <a:latin typeface="Arial"/>
                <a:cs typeface="Arial"/>
              </a:rPr>
              <a:t> of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Computer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40" dirty="0">
                <a:latin typeface="Arial"/>
                <a:cs typeface="Arial"/>
              </a:rPr>
              <a:t>Science,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Nankai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University</a:t>
            </a:r>
            <a:endParaRPr sz="90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  <a:spcBef>
                <a:spcPts val="15"/>
              </a:spcBef>
            </a:pPr>
            <a:r>
              <a:rPr sz="900" b="0" baseline="37037" dirty="0">
                <a:latin typeface="Bookman Old Style"/>
                <a:cs typeface="Bookman Old Style"/>
              </a:rPr>
              <a:t>2</a:t>
            </a:r>
            <a:r>
              <a:rPr sz="900" dirty="0">
                <a:latin typeface="Arial"/>
                <a:cs typeface="Arial"/>
              </a:rPr>
              <a:t>Tianjin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Key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Laboratory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Network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and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Data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Security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Technology</a:t>
            </a:r>
            <a:endParaRPr sz="90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  <a:spcBef>
                <a:spcPts val="20"/>
              </a:spcBef>
            </a:pPr>
            <a:r>
              <a:rPr sz="900" b="0" baseline="37037" dirty="0">
                <a:latin typeface="Bookman Old Style"/>
                <a:cs typeface="Bookman Old Style"/>
              </a:rPr>
              <a:t>3</a:t>
            </a:r>
            <a:r>
              <a:rPr sz="900" dirty="0">
                <a:latin typeface="Arial"/>
                <a:cs typeface="Arial"/>
              </a:rPr>
              <a:t>Key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Laboratory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Data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and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Intelligent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System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Security,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Ministry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Education</a:t>
            </a:r>
            <a:endParaRPr sz="900">
              <a:latin typeface="Arial"/>
              <a:cs typeface="Arial"/>
            </a:endParaRPr>
          </a:p>
          <a:p>
            <a:pPr marR="6350" algn="ctr">
              <a:lnSpc>
                <a:spcPct val="100000"/>
              </a:lnSpc>
              <a:spcBef>
                <a:spcPts val="15"/>
              </a:spcBef>
            </a:pPr>
            <a:r>
              <a:rPr sz="900" b="0" spc="-60" baseline="37037" dirty="0">
                <a:latin typeface="Bookman Old Style"/>
                <a:cs typeface="Bookman Old Style"/>
              </a:rPr>
              <a:t>4</a:t>
            </a:r>
            <a:r>
              <a:rPr sz="900" spc="-40" dirty="0">
                <a:latin typeface="Arial"/>
                <a:cs typeface="Arial"/>
              </a:rPr>
              <a:t>Science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and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Technology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Communication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Networks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Laboratory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Arial"/>
              <a:cs typeface="Arial"/>
            </a:endParaRPr>
          </a:p>
          <a:p>
            <a:pPr marR="6985" algn="ctr">
              <a:lnSpc>
                <a:spcPct val="100000"/>
              </a:lnSpc>
              <a:spcBef>
                <a:spcPts val="5"/>
              </a:spcBef>
            </a:pPr>
            <a:r>
              <a:rPr sz="900" spc="-10" dirty="0">
                <a:latin typeface="Arial"/>
                <a:cs typeface="Arial"/>
              </a:rPr>
              <a:t>2024.1</a:t>
            </a:r>
            <a:endParaRPr sz="9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6465" y="2736200"/>
            <a:ext cx="991490" cy="359634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11" name="object 11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1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421" y="-3661"/>
            <a:ext cx="3136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Method</a:t>
            </a:r>
            <a:endParaRPr sz="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0"/>
            <a:ext cx="4608195" cy="468630"/>
            <a:chOff x="0" y="50"/>
            <a:chExt cx="4608195" cy="468630"/>
          </a:xfrm>
        </p:grpSpPr>
        <p:sp>
          <p:nvSpPr>
            <p:cNvPr id="4" name="object 4"/>
            <p:cNvSpPr/>
            <p:nvPr/>
          </p:nvSpPr>
          <p:spPr>
            <a:xfrm>
              <a:off x="2303995" y="50"/>
              <a:ext cx="2304415" cy="113664"/>
            </a:xfrm>
            <a:custGeom>
              <a:avLst/>
              <a:gdLst/>
              <a:ahLst/>
              <a:cxnLst/>
              <a:rect l="l" t="t" r="r" b="b"/>
              <a:pathLst>
                <a:path w="2304415" h="113664">
                  <a:moveTo>
                    <a:pt x="2303995" y="0"/>
                  </a:moveTo>
                  <a:lnTo>
                    <a:pt x="0" y="0"/>
                  </a:lnTo>
                  <a:lnTo>
                    <a:pt x="0" y="113156"/>
                  </a:lnTo>
                  <a:lnTo>
                    <a:pt x="2303995" y="11315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3207"/>
              <a:ext cx="4608195" cy="355600"/>
            </a:xfrm>
            <a:custGeom>
              <a:avLst/>
              <a:gdLst/>
              <a:ahLst/>
              <a:cxnLst/>
              <a:rect l="l" t="t" r="r" b="b"/>
              <a:pathLst>
                <a:path w="4608195" h="355600">
                  <a:moveTo>
                    <a:pt x="4608004" y="0"/>
                  </a:moveTo>
                  <a:lnTo>
                    <a:pt x="0" y="0"/>
                  </a:lnTo>
                  <a:lnTo>
                    <a:pt x="0" y="355015"/>
                  </a:lnTo>
                  <a:lnTo>
                    <a:pt x="4608004" y="3550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Node</a:t>
            </a:r>
            <a:r>
              <a:rPr spc="-15" dirty="0"/>
              <a:t> </a:t>
            </a:r>
            <a:r>
              <a:rPr spc="-10" dirty="0"/>
              <a:t>Information Interaction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331" y="1463370"/>
            <a:ext cx="57810" cy="578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331" y="2260485"/>
            <a:ext cx="57810" cy="5781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1653" y="891037"/>
            <a:ext cx="2190750" cy="1923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604" indent="126364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Arial"/>
                <a:cs typeface="Arial"/>
              </a:rPr>
              <a:t>We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first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introduce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two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basic </a:t>
            </a:r>
            <a:r>
              <a:rPr sz="1000" spc="-30" dirty="0">
                <a:latin typeface="Arial"/>
                <a:cs typeface="Arial"/>
              </a:rPr>
              <a:t>operations,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whose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network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structures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are shown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Figure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3.</a:t>
            </a:r>
            <a:endParaRPr sz="1000" dirty="0">
              <a:latin typeface="Arial"/>
              <a:cs typeface="Arial"/>
            </a:endParaRPr>
          </a:p>
          <a:p>
            <a:pPr marL="265430" marR="5080">
              <a:lnSpc>
                <a:spcPct val="100000"/>
              </a:lnSpc>
              <a:spcBef>
                <a:spcPts val="285"/>
              </a:spcBef>
            </a:pPr>
            <a:r>
              <a:rPr sz="1000" spc="-30" dirty="0">
                <a:latin typeface="Arial"/>
                <a:cs typeface="Arial"/>
              </a:rPr>
              <a:t>Intra-hierarchy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Communication,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IAC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short.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used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realize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20" dirty="0">
                <a:latin typeface="Arial"/>
                <a:cs typeface="Arial"/>
              </a:rPr>
              <a:t>information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exchange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among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child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nodes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belonging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same </a:t>
            </a:r>
            <a:r>
              <a:rPr sz="1000" spc="-25" dirty="0">
                <a:latin typeface="Arial"/>
                <a:cs typeface="Arial"/>
              </a:rPr>
              <a:t>parent </a:t>
            </a:r>
            <a:r>
              <a:rPr sz="1000" spc="-10" dirty="0">
                <a:latin typeface="Arial"/>
                <a:cs typeface="Arial"/>
              </a:rPr>
              <a:t>node.</a:t>
            </a:r>
            <a:endParaRPr sz="1000" dirty="0">
              <a:latin typeface="Arial"/>
              <a:cs typeface="Arial"/>
            </a:endParaRPr>
          </a:p>
          <a:p>
            <a:pPr marL="265430" marR="8890">
              <a:lnSpc>
                <a:spcPct val="100000"/>
              </a:lnSpc>
              <a:spcBef>
                <a:spcPts val="275"/>
              </a:spcBef>
            </a:pPr>
            <a:r>
              <a:rPr sz="1000" spc="-35" dirty="0">
                <a:latin typeface="Arial"/>
                <a:cs typeface="Arial"/>
              </a:rPr>
              <a:t>Inter-</a:t>
            </a:r>
            <a:r>
              <a:rPr sz="1000" spc="-30" dirty="0">
                <a:latin typeface="Arial"/>
                <a:cs typeface="Arial"/>
              </a:rPr>
              <a:t>hierarchy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Communication,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IRC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short.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used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realize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85" dirty="0">
                <a:latin typeface="Arial"/>
                <a:cs typeface="Arial"/>
              </a:rPr>
              <a:t>message-</a:t>
            </a:r>
            <a:r>
              <a:rPr sz="1000" spc="-70" dirty="0">
                <a:latin typeface="Arial"/>
                <a:cs typeface="Arial"/>
              </a:rPr>
              <a:t>passing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child </a:t>
            </a:r>
            <a:r>
              <a:rPr sz="1000" spc="-65" dirty="0">
                <a:latin typeface="Arial"/>
                <a:cs typeface="Arial"/>
              </a:rPr>
              <a:t>nodes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parent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node.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375275" y="1011947"/>
            <a:ext cx="650240" cy="1028065"/>
            <a:chOff x="2375275" y="1011947"/>
            <a:chExt cx="650240" cy="1028065"/>
          </a:xfrm>
        </p:grpSpPr>
        <p:sp>
          <p:nvSpPr>
            <p:cNvPr id="11" name="object 11"/>
            <p:cNvSpPr/>
            <p:nvPr/>
          </p:nvSpPr>
          <p:spPr>
            <a:xfrm>
              <a:off x="2378133" y="1014805"/>
              <a:ext cx="592455" cy="977265"/>
            </a:xfrm>
            <a:custGeom>
              <a:avLst/>
              <a:gdLst/>
              <a:ahLst/>
              <a:cxnLst/>
              <a:rect l="l" t="t" r="r" b="b"/>
              <a:pathLst>
                <a:path w="592455" h="977264">
                  <a:moveTo>
                    <a:pt x="535798" y="0"/>
                  </a:moveTo>
                  <a:lnTo>
                    <a:pt x="56525" y="0"/>
                  </a:lnTo>
                  <a:lnTo>
                    <a:pt x="34522" y="4441"/>
                  </a:lnTo>
                  <a:lnTo>
                    <a:pt x="16555" y="16555"/>
                  </a:lnTo>
                  <a:lnTo>
                    <a:pt x="4441" y="34522"/>
                  </a:lnTo>
                  <a:lnTo>
                    <a:pt x="0" y="56525"/>
                  </a:lnTo>
                  <a:lnTo>
                    <a:pt x="0" y="920673"/>
                  </a:lnTo>
                  <a:lnTo>
                    <a:pt x="4441" y="942676"/>
                  </a:lnTo>
                  <a:lnTo>
                    <a:pt x="16555" y="960643"/>
                  </a:lnTo>
                  <a:lnTo>
                    <a:pt x="34522" y="972757"/>
                  </a:lnTo>
                  <a:lnTo>
                    <a:pt x="56525" y="977198"/>
                  </a:lnTo>
                  <a:lnTo>
                    <a:pt x="535798" y="977198"/>
                  </a:lnTo>
                  <a:lnTo>
                    <a:pt x="557801" y="972757"/>
                  </a:lnTo>
                  <a:lnTo>
                    <a:pt x="575769" y="960643"/>
                  </a:lnTo>
                  <a:lnTo>
                    <a:pt x="587882" y="942676"/>
                  </a:lnTo>
                  <a:lnTo>
                    <a:pt x="592324" y="920673"/>
                  </a:lnTo>
                  <a:lnTo>
                    <a:pt x="592324" y="56525"/>
                  </a:lnTo>
                  <a:lnTo>
                    <a:pt x="587882" y="34522"/>
                  </a:lnTo>
                  <a:lnTo>
                    <a:pt x="575769" y="16555"/>
                  </a:lnTo>
                  <a:lnTo>
                    <a:pt x="557801" y="4441"/>
                  </a:lnTo>
                  <a:lnTo>
                    <a:pt x="535798" y="0"/>
                  </a:lnTo>
                  <a:close/>
                </a:path>
              </a:pathLst>
            </a:custGeom>
            <a:solidFill>
              <a:srgbClr val="FCF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78133" y="1014805"/>
              <a:ext cx="592455" cy="977265"/>
            </a:xfrm>
            <a:custGeom>
              <a:avLst/>
              <a:gdLst/>
              <a:ahLst/>
              <a:cxnLst/>
              <a:rect l="l" t="t" r="r" b="b"/>
              <a:pathLst>
                <a:path w="592455" h="977264">
                  <a:moveTo>
                    <a:pt x="0" y="56525"/>
                  </a:moveTo>
                  <a:lnTo>
                    <a:pt x="4441" y="34522"/>
                  </a:lnTo>
                  <a:lnTo>
                    <a:pt x="16555" y="16555"/>
                  </a:lnTo>
                  <a:lnTo>
                    <a:pt x="34522" y="4441"/>
                  </a:lnTo>
                  <a:lnTo>
                    <a:pt x="56525" y="0"/>
                  </a:lnTo>
                  <a:lnTo>
                    <a:pt x="535798" y="0"/>
                  </a:lnTo>
                  <a:lnTo>
                    <a:pt x="557801" y="4441"/>
                  </a:lnTo>
                  <a:lnTo>
                    <a:pt x="575769" y="16555"/>
                  </a:lnTo>
                  <a:lnTo>
                    <a:pt x="587882" y="34522"/>
                  </a:lnTo>
                  <a:lnTo>
                    <a:pt x="592324" y="56525"/>
                  </a:lnTo>
                  <a:lnTo>
                    <a:pt x="592324" y="920673"/>
                  </a:lnTo>
                  <a:lnTo>
                    <a:pt x="587882" y="942676"/>
                  </a:lnTo>
                  <a:lnTo>
                    <a:pt x="575769" y="960643"/>
                  </a:lnTo>
                  <a:lnTo>
                    <a:pt x="557801" y="972757"/>
                  </a:lnTo>
                  <a:lnTo>
                    <a:pt x="535798" y="977198"/>
                  </a:lnTo>
                  <a:lnTo>
                    <a:pt x="56525" y="977198"/>
                  </a:lnTo>
                  <a:lnTo>
                    <a:pt x="34522" y="972757"/>
                  </a:lnTo>
                  <a:lnTo>
                    <a:pt x="16555" y="960643"/>
                  </a:lnTo>
                  <a:lnTo>
                    <a:pt x="4441" y="942676"/>
                  </a:lnTo>
                  <a:lnTo>
                    <a:pt x="0" y="920673"/>
                  </a:lnTo>
                  <a:lnTo>
                    <a:pt x="0" y="56525"/>
                  </a:lnTo>
                  <a:close/>
                </a:path>
              </a:pathLst>
            </a:custGeom>
            <a:ln w="5459">
              <a:solidFill>
                <a:srgbClr val="3152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10888" y="1035277"/>
              <a:ext cx="591185" cy="977265"/>
            </a:xfrm>
            <a:custGeom>
              <a:avLst/>
              <a:gdLst/>
              <a:ahLst/>
              <a:cxnLst/>
              <a:rect l="l" t="t" r="r" b="b"/>
              <a:pathLst>
                <a:path w="591185" h="977264">
                  <a:moveTo>
                    <a:pt x="525506" y="0"/>
                  </a:moveTo>
                  <a:lnTo>
                    <a:pt x="65453" y="0"/>
                  </a:lnTo>
                  <a:lnTo>
                    <a:pt x="39968" y="5141"/>
                  </a:lnTo>
                  <a:lnTo>
                    <a:pt x="19164" y="19164"/>
                  </a:lnTo>
                  <a:lnTo>
                    <a:pt x="5141" y="39968"/>
                  </a:lnTo>
                  <a:lnTo>
                    <a:pt x="0" y="65453"/>
                  </a:lnTo>
                  <a:lnTo>
                    <a:pt x="0" y="911745"/>
                  </a:lnTo>
                  <a:lnTo>
                    <a:pt x="5141" y="937230"/>
                  </a:lnTo>
                  <a:lnTo>
                    <a:pt x="19164" y="958034"/>
                  </a:lnTo>
                  <a:lnTo>
                    <a:pt x="39968" y="972057"/>
                  </a:lnTo>
                  <a:lnTo>
                    <a:pt x="65453" y="977198"/>
                  </a:lnTo>
                  <a:lnTo>
                    <a:pt x="525506" y="977198"/>
                  </a:lnTo>
                  <a:lnTo>
                    <a:pt x="550991" y="972057"/>
                  </a:lnTo>
                  <a:lnTo>
                    <a:pt x="571795" y="958034"/>
                  </a:lnTo>
                  <a:lnTo>
                    <a:pt x="585818" y="937230"/>
                  </a:lnTo>
                  <a:lnTo>
                    <a:pt x="590959" y="911745"/>
                  </a:lnTo>
                  <a:lnTo>
                    <a:pt x="590959" y="65453"/>
                  </a:lnTo>
                  <a:lnTo>
                    <a:pt x="585818" y="39968"/>
                  </a:lnTo>
                  <a:lnTo>
                    <a:pt x="571795" y="19164"/>
                  </a:lnTo>
                  <a:lnTo>
                    <a:pt x="550991" y="5141"/>
                  </a:lnTo>
                  <a:lnTo>
                    <a:pt x="525506" y="0"/>
                  </a:lnTo>
                  <a:close/>
                </a:path>
              </a:pathLst>
            </a:custGeom>
            <a:solidFill>
              <a:srgbClr val="FCF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10888" y="1035277"/>
              <a:ext cx="591185" cy="977265"/>
            </a:xfrm>
            <a:custGeom>
              <a:avLst/>
              <a:gdLst/>
              <a:ahLst/>
              <a:cxnLst/>
              <a:rect l="l" t="t" r="r" b="b"/>
              <a:pathLst>
                <a:path w="591185" h="977264">
                  <a:moveTo>
                    <a:pt x="0" y="65453"/>
                  </a:moveTo>
                  <a:lnTo>
                    <a:pt x="5141" y="39968"/>
                  </a:lnTo>
                  <a:lnTo>
                    <a:pt x="19164" y="19164"/>
                  </a:lnTo>
                  <a:lnTo>
                    <a:pt x="39968" y="5141"/>
                  </a:lnTo>
                  <a:lnTo>
                    <a:pt x="65453" y="0"/>
                  </a:lnTo>
                  <a:lnTo>
                    <a:pt x="525506" y="0"/>
                  </a:lnTo>
                  <a:lnTo>
                    <a:pt x="550991" y="5141"/>
                  </a:lnTo>
                  <a:lnTo>
                    <a:pt x="571795" y="19164"/>
                  </a:lnTo>
                  <a:lnTo>
                    <a:pt x="585818" y="39968"/>
                  </a:lnTo>
                  <a:lnTo>
                    <a:pt x="590959" y="65453"/>
                  </a:lnTo>
                  <a:lnTo>
                    <a:pt x="590959" y="911745"/>
                  </a:lnTo>
                  <a:lnTo>
                    <a:pt x="585818" y="937230"/>
                  </a:lnTo>
                  <a:lnTo>
                    <a:pt x="571795" y="958034"/>
                  </a:lnTo>
                  <a:lnTo>
                    <a:pt x="550991" y="972057"/>
                  </a:lnTo>
                  <a:lnTo>
                    <a:pt x="525506" y="977198"/>
                  </a:lnTo>
                  <a:lnTo>
                    <a:pt x="65453" y="977198"/>
                  </a:lnTo>
                  <a:lnTo>
                    <a:pt x="39968" y="972057"/>
                  </a:lnTo>
                  <a:lnTo>
                    <a:pt x="19164" y="958034"/>
                  </a:lnTo>
                  <a:lnTo>
                    <a:pt x="5141" y="937230"/>
                  </a:lnTo>
                  <a:lnTo>
                    <a:pt x="0" y="911745"/>
                  </a:lnTo>
                  <a:lnTo>
                    <a:pt x="0" y="65453"/>
                  </a:lnTo>
                  <a:close/>
                </a:path>
              </a:pathLst>
            </a:custGeom>
            <a:ln w="5459">
              <a:solidFill>
                <a:srgbClr val="3152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51832" y="1059843"/>
              <a:ext cx="570865" cy="977265"/>
            </a:xfrm>
            <a:custGeom>
              <a:avLst/>
              <a:gdLst/>
              <a:ahLst/>
              <a:cxnLst/>
              <a:rect l="l" t="t" r="r" b="b"/>
              <a:pathLst>
                <a:path w="570864" h="977264">
                  <a:moveTo>
                    <a:pt x="508502" y="0"/>
                  </a:moveTo>
                  <a:lnTo>
                    <a:pt x="61984" y="0"/>
                  </a:lnTo>
                  <a:lnTo>
                    <a:pt x="37857" y="4870"/>
                  </a:lnTo>
                  <a:lnTo>
                    <a:pt x="18154" y="18154"/>
                  </a:lnTo>
                  <a:lnTo>
                    <a:pt x="4870" y="37857"/>
                  </a:lnTo>
                  <a:lnTo>
                    <a:pt x="0" y="61984"/>
                  </a:lnTo>
                  <a:lnTo>
                    <a:pt x="0" y="915214"/>
                  </a:lnTo>
                  <a:lnTo>
                    <a:pt x="4870" y="939341"/>
                  </a:lnTo>
                  <a:lnTo>
                    <a:pt x="18154" y="959044"/>
                  </a:lnTo>
                  <a:lnTo>
                    <a:pt x="37857" y="972327"/>
                  </a:lnTo>
                  <a:lnTo>
                    <a:pt x="61984" y="977198"/>
                  </a:lnTo>
                  <a:lnTo>
                    <a:pt x="508502" y="977198"/>
                  </a:lnTo>
                  <a:lnTo>
                    <a:pt x="532630" y="972327"/>
                  </a:lnTo>
                  <a:lnTo>
                    <a:pt x="552332" y="959044"/>
                  </a:lnTo>
                  <a:lnTo>
                    <a:pt x="565616" y="939341"/>
                  </a:lnTo>
                  <a:lnTo>
                    <a:pt x="570487" y="915214"/>
                  </a:lnTo>
                  <a:lnTo>
                    <a:pt x="570487" y="61984"/>
                  </a:lnTo>
                  <a:lnTo>
                    <a:pt x="565616" y="37857"/>
                  </a:lnTo>
                  <a:lnTo>
                    <a:pt x="552332" y="18154"/>
                  </a:lnTo>
                  <a:lnTo>
                    <a:pt x="532630" y="4870"/>
                  </a:lnTo>
                  <a:lnTo>
                    <a:pt x="508502" y="0"/>
                  </a:lnTo>
                  <a:close/>
                </a:path>
              </a:pathLst>
            </a:custGeom>
            <a:solidFill>
              <a:srgbClr val="FCF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51832" y="1059843"/>
              <a:ext cx="570865" cy="977265"/>
            </a:xfrm>
            <a:custGeom>
              <a:avLst/>
              <a:gdLst/>
              <a:ahLst/>
              <a:cxnLst/>
              <a:rect l="l" t="t" r="r" b="b"/>
              <a:pathLst>
                <a:path w="570864" h="977264">
                  <a:moveTo>
                    <a:pt x="0" y="61984"/>
                  </a:moveTo>
                  <a:lnTo>
                    <a:pt x="4870" y="37857"/>
                  </a:lnTo>
                  <a:lnTo>
                    <a:pt x="18154" y="18154"/>
                  </a:lnTo>
                  <a:lnTo>
                    <a:pt x="37857" y="4870"/>
                  </a:lnTo>
                  <a:lnTo>
                    <a:pt x="61984" y="0"/>
                  </a:lnTo>
                  <a:lnTo>
                    <a:pt x="508502" y="0"/>
                  </a:lnTo>
                  <a:lnTo>
                    <a:pt x="532630" y="4870"/>
                  </a:lnTo>
                  <a:lnTo>
                    <a:pt x="552332" y="18154"/>
                  </a:lnTo>
                  <a:lnTo>
                    <a:pt x="565616" y="37857"/>
                  </a:lnTo>
                  <a:lnTo>
                    <a:pt x="570487" y="61984"/>
                  </a:lnTo>
                  <a:lnTo>
                    <a:pt x="570487" y="915214"/>
                  </a:lnTo>
                  <a:lnTo>
                    <a:pt x="565616" y="939341"/>
                  </a:lnTo>
                  <a:lnTo>
                    <a:pt x="552332" y="959044"/>
                  </a:lnTo>
                  <a:lnTo>
                    <a:pt x="532630" y="972327"/>
                  </a:lnTo>
                  <a:lnTo>
                    <a:pt x="508502" y="977198"/>
                  </a:lnTo>
                  <a:lnTo>
                    <a:pt x="61984" y="977198"/>
                  </a:lnTo>
                  <a:lnTo>
                    <a:pt x="37857" y="972327"/>
                  </a:lnTo>
                  <a:lnTo>
                    <a:pt x="18154" y="959044"/>
                  </a:lnTo>
                  <a:lnTo>
                    <a:pt x="4870" y="939341"/>
                  </a:lnTo>
                  <a:lnTo>
                    <a:pt x="0" y="915214"/>
                  </a:lnTo>
                  <a:lnTo>
                    <a:pt x="0" y="61984"/>
                  </a:lnTo>
                  <a:close/>
                </a:path>
              </a:pathLst>
            </a:custGeom>
            <a:ln w="5459">
              <a:solidFill>
                <a:srgbClr val="3152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552828" y="1121260"/>
              <a:ext cx="414020" cy="131445"/>
            </a:xfrm>
            <a:custGeom>
              <a:avLst/>
              <a:gdLst/>
              <a:ahLst/>
              <a:cxnLst/>
              <a:rect l="l" t="t" r="r" b="b"/>
              <a:pathLst>
                <a:path w="414019" h="131444">
                  <a:moveTo>
                    <a:pt x="391698" y="0"/>
                  </a:moveTo>
                  <a:lnTo>
                    <a:pt x="21836" y="0"/>
                  </a:lnTo>
                  <a:lnTo>
                    <a:pt x="13338" y="1716"/>
                  </a:lnTo>
                  <a:lnTo>
                    <a:pt x="6397" y="6397"/>
                  </a:lnTo>
                  <a:lnTo>
                    <a:pt x="1716" y="13338"/>
                  </a:lnTo>
                  <a:lnTo>
                    <a:pt x="0" y="21836"/>
                  </a:lnTo>
                  <a:lnTo>
                    <a:pt x="0" y="109184"/>
                  </a:lnTo>
                  <a:lnTo>
                    <a:pt x="1716" y="117682"/>
                  </a:lnTo>
                  <a:lnTo>
                    <a:pt x="6397" y="124623"/>
                  </a:lnTo>
                  <a:lnTo>
                    <a:pt x="13338" y="129304"/>
                  </a:lnTo>
                  <a:lnTo>
                    <a:pt x="21836" y="131021"/>
                  </a:lnTo>
                  <a:lnTo>
                    <a:pt x="391698" y="131021"/>
                  </a:lnTo>
                  <a:lnTo>
                    <a:pt x="400196" y="129304"/>
                  </a:lnTo>
                  <a:lnTo>
                    <a:pt x="407137" y="124623"/>
                  </a:lnTo>
                  <a:lnTo>
                    <a:pt x="411818" y="117682"/>
                  </a:lnTo>
                  <a:lnTo>
                    <a:pt x="413535" y="109184"/>
                  </a:lnTo>
                  <a:lnTo>
                    <a:pt x="413535" y="21836"/>
                  </a:lnTo>
                  <a:lnTo>
                    <a:pt x="411818" y="13338"/>
                  </a:lnTo>
                  <a:lnTo>
                    <a:pt x="407137" y="6397"/>
                  </a:lnTo>
                  <a:lnTo>
                    <a:pt x="400196" y="1716"/>
                  </a:lnTo>
                  <a:lnTo>
                    <a:pt x="391698" y="0"/>
                  </a:lnTo>
                  <a:close/>
                </a:path>
              </a:pathLst>
            </a:custGeom>
            <a:solidFill>
              <a:srgbClr val="D0CA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51463" y="1308238"/>
              <a:ext cx="415290" cy="87630"/>
            </a:xfrm>
            <a:custGeom>
              <a:avLst/>
              <a:gdLst/>
              <a:ahLst/>
              <a:cxnLst/>
              <a:rect l="l" t="t" r="r" b="b"/>
              <a:pathLst>
                <a:path w="415289" h="87630">
                  <a:moveTo>
                    <a:pt x="408360" y="0"/>
                  </a:moveTo>
                  <a:lnTo>
                    <a:pt x="6539" y="0"/>
                  </a:lnTo>
                  <a:lnTo>
                    <a:pt x="0" y="6539"/>
                  </a:lnTo>
                  <a:lnTo>
                    <a:pt x="0" y="14557"/>
                  </a:lnTo>
                  <a:lnTo>
                    <a:pt x="0" y="80807"/>
                  </a:lnTo>
                  <a:lnTo>
                    <a:pt x="6539" y="87347"/>
                  </a:lnTo>
                  <a:lnTo>
                    <a:pt x="408360" y="87347"/>
                  </a:lnTo>
                  <a:lnTo>
                    <a:pt x="414900" y="80807"/>
                  </a:lnTo>
                  <a:lnTo>
                    <a:pt x="414900" y="6539"/>
                  </a:lnTo>
                  <a:lnTo>
                    <a:pt x="408360" y="0"/>
                  </a:lnTo>
                  <a:close/>
                </a:path>
              </a:pathLst>
            </a:custGeom>
            <a:solidFill>
              <a:srgbClr val="AF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48914" y="1301110"/>
            <a:ext cx="220979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-10" dirty="0">
                <a:latin typeface="Times New Roman"/>
                <a:cs typeface="Times New Roman"/>
              </a:rPr>
              <a:t>Dropout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551463" y="1451542"/>
            <a:ext cx="415290" cy="87630"/>
          </a:xfrm>
          <a:custGeom>
            <a:avLst/>
            <a:gdLst/>
            <a:ahLst/>
            <a:cxnLst/>
            <a:rect l="l" t="t" r="r" b="b"/>
            <a:pathLst>
              <a:path w="415289" h="87630">
                <a:moveTo>
                  <a:pt x="408360" y="0"/>
                </a:moveTo>
                <a:lnTo>
                  <a:pt x="6539" y="0"/>
                </a:lnTo>
                <a:lnTo>
                  <a:pt x="0" y="6539"/>
                </a:lnTo>
                <a:lnTo>
                  <a:pt x="0" y="14557"/>
                </a:lnTo>
                <a:lnTo>
                  <a:pt x="0" y="80807"/>
                </a:lnTo>
                <a:lnTo>
                  <a:pt x="6539" y="87347"/>
                </a:lnTo>
                <a:lnTo>
                  <a:pt x="408360" y="87347"/>
                </a:lnTo>
                <a:lnTo>
                  <a:pt x="414900" y="80807"/>
                </a:lnTo>
                <a:lnTo>
                  <a:pt x="414900" y="6539"/>
                </a:lnTo>
                <a:lnTo>
                  <a:pt x="408360" y="0"/>
                </a:lnTo>
                <a:close/>
              </a:path>
            </a:pathLst>
          </a:custGeom>
          <a:solidFill>
            <a:srgbClr val="EFCC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592275" y="1444983"/>
            <a:ext cx="319405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-10" dirty="0">
                <a:latin typeface="Cambria Math"/>
                <a:cs typeface="Cambria Math"/>
              </a:rPr>
              <a:t>Add&amp;Norm</a:t>
            </a:r>
            <a:endParaRPr sz="45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539180" y="1611224"/>
            <a:ext cx="438150" cy="111125"/>
          </a:xfrm>
          <a:custGeom>
            <a:avLst/>
            <a:gdLst/>
            <a:ahLst/>
            <a:cxnLst/>
            <a:rect l="l" t="t" r="r" b="b"/>
            <a:pathLst>
              <a:path w="438150" h="111125">
                <a:moveTo>
                  <a:pt x="419676" y="0"/>
                </a:moveTo>
                <a:lnTo>
                  <a:pt x="18424" y="0"/>
                </a:lnTo>
                <a:lnTo>
                  <a:pt x="11251" y="1447"/>
                </a:lnTo>
                <a:lnTo>
                  <a:pt x="5395" y="5395"/>
                </a:lnTo>
                <a:lnTo>
                  <a:pt x="1447" y="11251"/>
                </a:lnTo>
                <a:lnTo>
                  <a:pt x="0" y="18424"/>
                </a:lnTo>
                <a:lnTo>
                  <a:pt x="0" y="92124"/>
                </a:lnTo>
                <a:lnTo>
                  <a:pt x="1447" y="99297"/>
                </a:lnTo>
                <a:lnTo>
                  <a:pt x="5395" y="105153"/>
                </a:lnTo>
                <a:lnTo>
                  <a:pt x="11251" y="109101"/>
                </a:lnTo>
                <a:lnTo>
                  <a:pt x="18424" y="110549"/>
                </a:lnTo>
                <a:lnTo>
                  <a:pt x="419676" y="110549"/>
                </a:lnTo>
                <a:lnTo>
                  <a:pt x="426850" y="109101"/>
                </a:lnTo>
                <a:lnTo>
                  <a:pt x="432706" y="105153"/>
                </a:lnTo>
                <a:lnTo>
                  <a:pt x="436654" y="99297"/>
                </a:lnTo>
                <a:lnTo>
                  <a:pt x="438101" y="92124"/>
                </a:lnTo>
                <a:lnTo>
                  <a:pt x="438101" y="18424"/>
                </a:lnTo>
                <a:lnTo>
                  <a:pt x="436654" y="11251"/>
                </a:lnTo>
                <a:lnTo>
                  <a:pt x="432706" y="5395"/>
                </a:lnTo>
                <a:lnTo>
                  <a:pt x="426850" y="1447"/>
                </a:lnTo>
                <a:lnTo>
                  <a:pt x="419676" y="0"/>
                </a:lnTo>
                <a:close/>
              </a:path>
            </a:pathLst>
          </a:custGeom>
          <a:solidFill>
            <a:srgbClr val="A7C5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584882" y="1615334"/>
            <a:ext cx="347980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dirty="0">
                <a:latin typeface="Times New Roman"/>
                <a:cs typeface="Times New Roman"/>
              </a:rPr>
              <a:t>Feed-</a:t>
            </a:r>
            <a:r>
              <a:rPr sz="450" spc="-10" dirty="0">
                <a:latin typeface="Times New Roman"/>
                <a:cs typeface="Times New Roman"/>
              </a:rPr>
              <a:t>forward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552828" y="1777730"/>
            <a:ext cx="414020" cy="87630"/>
          </a:xfrm>
          <a:custGeom>
            <a:avLst/>
            <a:gdLst/>
            <a:ahLst/>
            <a:cxnLst/>
            <a:rect l="l" t="t" r="r" b="b"/>
            <a:pathLst>
              <a:path w="414019" h="87630">
                <a:moveTo>
                  <a:pt x="406995" y="0"/>
                </a:moveTo>
                <a:lnTo>
                  <a:pt x="6539" y="0"/>
                </a:lnTo>
                <a:lnTo>
                  <a:pt x="0" y="6539"/>
                </a:lnTo>
                <a:lnTo>
                  <a:pt x="0" y="14557"/>
                </a:lnTo>
                <a:lnTo>
                  <a:pt x="0" y="80807"/>
                </a:lnTo>
                <a:lnTo>
                  <a:pt x="6539" y="87347"/>
                </a:lnTo>
                <a:lnTo>
                  <a:pt x="406995" y="87347"/>
                </a:lnTo>
                <a:lnTo>
                  <a:pt x="413535" y="80807"/>
                </a:lnTo>
                <a:lnTo>
                  <a:pt x="413535" y="6539"/>
                </a:lnTo>
                <a:lnTo>
                  <a:pt x="406995" y="0"/>
                </a:lnTo>
                <a:close/>
              </a:path>
            </a:pathLst>
          </a:custGeom>
          <a:solidFill>
            <a:srgbClr val="E9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649596" y="1769272"/>
            <a:ext cx="220979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-10" dirty="0">
                <a:latin typeface="Times New Roman"/>
                <a:cs typeface="Times New Roman"/>
              </a:rPr>
              <a:t>Dropout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552828" y="1923764"/>
            <a:ext cx="415290" cy="87630"/>
          </a:xfrm>
          <a:custGeom>
            <a:avLst/>
            <a:gdLst/>
            <a:ahLst/>
            <a:cxnLst/>
            <a:rect l="l" t="t" r="r" b="b"/>
            <a:pathLst>
              <a:path w="415289" h="87630">
                <a:moveTo>
                  <a:pt x="408360" y="0"/>
                </a:moveTo>
                <a:lnTo>
                  <a:pt x="6539" y="0"/>
                </a:lnTo>
                <a:lnTo>
                  <a:pt x="0" y="6539"/>
                </a:lnTo>
                <a:lnTo>
                  <a:pt x="0" y="14557"/>
                </a:lnTo>
                <a:lnTo>
                  <a:pt x="0" y="80807"/>
                </a:lnTo>
                <a:lnTo>
                  <a:pt x="6539" y="87347"/>
                </a:lnTo>
                <a:lnTo>
                  <a:pt x="408360" y="87347"/>
                </a:lnTo>
                <a:lnTo>
                  <a:pt x="414900" y="80807"/>
                </a:lnTo>
                <a:lnTo>
                  <a:pt x="414900" y="6539"/>
                </a:lnTo>
                <a:lnTo>
                  <a:pt x="408360" y="0"/>
                </a:lnTo>
                <a:close/>
              </a:path>
            </a:pathLst>
          </a:custGeom>
          <a:solidFill>
            <a:srgbClr val="B3C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593639" y="1916409"/>
            <a:ext cx="318770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-10" dirty="0">
                <a:latin typeface="Cambria Math"/>
                <a:cs typeface="Cambria Math"/>
              </a:rPr>
              <a:t>Add&amp;Norm</a:t>
            </a:r>
            <a:endParaRPr sz="45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84526" y="994333"/>
            <a:ext cx="293370" cy="1094740"/>
          </a:xfrm>
          <a:custGeom>
            <a:avLst/>
            <a:gdLst/>
            <a:ahLst/>
            <a:cxnLst/>
            <a:rect l="l" t="t" r="r" b="b"/>
            <a:pathLst>
              <a:path w="293369" h="1094739">
                <a:moveTo>
                  <a:pt x="291439" y="423379"/>
                </a:moveTo>
                <a:lnTo>
                  <a:pt x="277228" y="423379"/>
                </a:lnTo>
                <a:lnTo>
                  <a:pt x="277228" y="401256"/>
                </a:lnTo>
                <a:lnTo>
                  <a:pt x="271538" y="401256"/>
                </a:lnTo>
                <a:lnTo>
                  <a:pt x="271538" y="423379"/>
                </a:lnTo>
                <a:lnTo>
                  <a:pt x="257314" y="423379"/>
                </a:lnTo>
                <a:lnTo>
                  <a:pt x="274383" y="457504"/>
                </a:lnTo>
                <a:lnTo>
                  <a:pt x="288594" y="429069"/>
                </a:lnTo>
                <a:lnTo>
                  <a:pt x="291439" y="423379"/>
                </a:lnTo>
                <a:close/>
              </a:path>
              <a:path w="293369" h="1094739">
                <a:moveTo>
                  <a:pt x="291668" y="581977"/>
                </a:moveTo>
                <a:lnTo>
                  <a:pt x="277431" y="581888"/>
                </a:lnTo>
                <a:lnTo>
                  <a:pt x="277672" y="544563"/>
                </a:lnTo>
                <a:lnTo>
                  <a:pt x="271995" y="544563"/>
                </a:lnTo>
                <a:lnTo>
                  <a:pt x="271843" y="566801"/>
                </a:lnTo>
                <a:lnTo>
                  <a:pt x="271830" y="567016"/>
                </a:lnTo>
                <a:lnTo>
                  <a:pt x="271818" y="569125"/>
                </a:lnTo>
                <a:lnTo>
                  <a:pt x="269722" y="569125"/>
                </a:lnTo>
                <a:lnTo>
                  <a:pt x="271830" y="567016"/>
                </a:lnTo>
                <a:lnTo>
                  <a:pt x="271830" y="566801"/>
                </a:lnTo>
                <a:lnTo>
                  <a:pt x="0" y="566801"/>
                </a:lnTo>
                <a:lnTo>
                  <a:pt x="0" y="975893"/>
                </a:lnTo>
                <a:lnTo>
                  <a:pt x="34175" y="975893"/>
                </a:lnTo>
                <a:lnTo>
                  <a:pt x="34175" y="990117"/>
                </a:lnTo>
                <a:lnTo>
                  <a:pt x="62611" y="975893"/>
                </a:lnTo>
                <a:lnTo>
                  <a:pt x="68300" y="973048"/>
                </a:lnTo>
                <a:lnTo>
                  <a:pt x="62611" y="970216"/>
                </a:lnTo>
                <a:lnTo>
                  <a:pt x="34175" y="955992"/>
                </a:lnTo>
                <a:lnTo>
                  <a:pt x="34175" y="970216"/>
                </a:lnTo>
                <a:lnTo>
                  <a:pt x="5689" y="970216"/>
                </a:lnTo>
                <a:lnTo>
                  <a:pt x="5689" y="572477"/>
                </a:lnTo>
                <a:lnTo>
                  <a:pt x="271805" y="572477"/>
                </a:lnTo>
                <a:lnTo>
                  <a:pt x="271741" y="581850"/>
                </a:lnTo>
                <a:lnTo>
                  <a:pt x="257543" y="581748"/>
                </a:lnTo>
                <a:lnTo>
                  <a:pt x="274383" y="615988"/>
                </a:lnTo>
                <a:lnTo>
                  <a:pt x="288836" y="587552"/>
                </a:lnTo>
                <a:lnTo>
                  <a:pt x="291668" y="581977"/>
                </a:lnTo>
                <a:close/>
              </a:path>
              <a:path w="293369" h="1094739">
                <a:moveTo>
                  <a:pt x="291719" y="894410"/>
                </a:moveTo>
                <a:lnTo>
                  <a:pt x="277495" y="894575"/>
                </a:lnTo>
                <a:lnTo>
                  <a:pt x="277228" y="870699"/>
                </a:lnTo>
                <a:lnTo>
                  <a:pt x="271538" y="870800"/>
                </a:lnTo>
                <a:lnTo>
                  <a:pt x="271818" y="894638"/>
                </a:lnTo>
                <a:lnTo>
                  <a:pt x="257606" y="894803"/>
                </a:lnTo>
                <a:lnTo>
                  <a:pt x="275069" y="928751"/>
                </a:lnTo>
                <a:lnTo>
                  <a:pt x="288861" y="900315"/>
                </a:lnTo>
                <a:lnTo>
                  <a:pt x="291719" y="894410"/>
                </a:lnTo>
                <a:close/>
              </a:path>
              <a:path w="293369" h="1094739">
                <a:moveTo>
                  <a:pt x="291833" y="749223"/>
                </a:moveTo>
                <a:lnTo>
                  <a:pt x="277634" y="749515"/>
                </a:lnTo>
                <a:lnTo>
                  <a:pt x="277228" y="727392"/>
                </a:lnTo>
                <a:lnTo>
                  <a:pt x="271538" y="727506"/>
                </a:lnTo>
                <a:lnTo>
                  <a:pt x="271945" y="749630"/>
                </a:lnTo>
                <a:lnTo>
                  <a:pt x="257771" y="749909"/>
                </a:lnTo>
                <a:lnTo>
                  <a:pt x="275463" y="783691"/>
                </a:lnTo>
                <a:lnTo>
                  <a:pt x="288950" y="755307"/>
                </a:lnTo>
                <a:lnTo>
                  <a:pt x="291833" y="749223"/>
                </a:lnTo>
                <a:close/>
              </a:path>
              <a:path w="293369" h="1094739">
                <a:moveTo>
                  <a:pt x="291947" y="280187"/>
                </a:moveTo>
                <a:lnTo>
                  <a:pt x="277710" y="279971"/>
                </a:lnTo>
                <a:lnTo>
                  <a:pt x="278079" y="258013"/>
                </a:lnTo>
                <a:lnTo>
                  <a:pt x="272389" y="257898"/>
                </a:lnTo>
                <a:lnTo>
                  <a:pt x="272034" y="279895"/>
                </a:lnTo>
                <a:lnTo>
                  <a:pt x="257835" y="279679"/>
                </a:lnTo>
                <a:lnTo>
                  <a:pt x="274383" y="314083"/>
                </a:lnTo>
                <a:lnTo>
                  <a:pt x="289090" y="285699"/>
                </a:lnTo>
                <a:lnTo>
                  <a:pt x="291947" y="280187"/>
                </a:lnTo>
                <a:close/>
              </a:path>
              <a:path w="293369" h="1094739">
                <a:moveTo>
                  <a:pt x="292811" y="1060284"/>
                </a:moveTo>
                <a:lnTo>
                  <a:pt x="278587" y="1060284"/>
                </a:lnTo>
                <a:lnTo>
                  <a:pt x="278587" y="1016787"/>
                </a:lnTo>
                <a:lnTo>
                  <a:pt x="272897" y="1016787"/>
                </a:lnTo>
                <a:lnTo>
                  <a:pt x="272897" y="1060284"/>
                </a:lnTo>
                <a:lnTo>
                  <a:pt x="258686" y="1060284"/>
                </a:lnTo>
                <a:lnTo>
                  <a:pt x="275742" y="1094409"/>
                </a:lnTo>
                <a:lnTo>
                  <a:pt x="289966" y="1065974"/>
                </a:lnTo>
                <a:lnTo>
                  <a:pt x="292811" y="1060284"/>
                </a:lnTo>
                <a:close/>
              </a:path>
              <a:path w="293369" h="1094739">
                <a:moveTo>
                  <a:pt x="292862" y="92417"/>
                </a:moveTo>
                <a:lnTo>
                  <a:pt x="278650" y="92392"/>
                </a:lnTo>
                <a:lnTo>
                  <a:pt x="278765" y="0"/>
                </a:lnTo>
                <a:lnTo>
                  <a:pt x="273075" y="0"/>
                </a:lnTo>
                <a:lnTo>
                  <a:pt x="272973" y="77685"/>
                </a:lnTo>
                <a:lnTo>
                  <a:pt x="2387" y="77685"/>
                </a:lnTo>
                <a:lnTo>
                  <a:pt x="2387" y="504012"/>
                </a:lnTo>
                <a:lnTo>
                  <a:pt x="32816" y="504012"/>
                </a:lnTo>
                <a:lnTo>
                  <a:pt x="32816" y="518236"/>
                </a:lnTo>
                <a:lnTo>
                  <a:pt x="61239" y="504012"/>
                </a:lnTo>
                <a:lnTo>
                  <a:pt x="66929" y="501167"/>
                </a:lnTo>
                <a:lnTo>
                  <a:pt x="61239" y="498335"/>
                </a:lnTo>
                <a:lnTo>
                  <a:pt x="32816" y="484111"/>
                </a:lnTo>
                <a:lnTo>
                  <a:pt x="32816" y="498335"/>
                </a:lnTo>
                <a:lnTo>
                  <a:pt x="8077" y="498335"/>
                </a:lnTo>
                <a:lnTo>
                  <a:pt x="8077" y="83375"/>
                </a:lnTo>
                <a:lnTo>
                  <a:pt x="272783" y="83375"/>
                </a:lnTo>
                <a:lnTo>
                  <a:pt x="272783" y="92379"/>
                </a:lnTo>
                <a:lnTo>
                  <a:pt x="258737" y="92354"/>
                </a:lnTo>
                <a:lnTo>
                  <a:pt x="275742" y="126479"/>
                </a:lnTo>
                <a:lnTo>
                  <a:pt x="290029" y="98044"/>
                </a:lnTo>
                <a:lnTo>
                  <a:pt x="292862" y="924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75044" y="1096936"/>
            <a:ext cx="379095" cy="1676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20"/>
              </a:spcBef>
            </a:pPr>
            <a:r>
              <a:rPr sz="450" spc="-10" dirty="0">
                <a:latin typeface="Times New Roman"/>
                <a:cs typeface="Times New Roman"/>
              </a:rPr>
              <a:t>Multi−Head</a:t>
            </a:r>
            <a:endParaRPr sz="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450" spc="-10" dirty="0">
                <a:latin typeface="Times New Roman"/>
                <a:cs typeface="Times New Roman"/>
              </a:rPr>
              <a:t>Self−Attention</a:t>
            </a:r>
            <a:endParaRPr sz="45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194029" y="1099295"/>
            <a:ext cx="1259205" cy="812800"/>
            <a:chOff x="3194029" y="1099295"/>
            <a:chExt cx="1259205" cy="812800"/>
          </a:xfrm>
        </p:grpSpPr>
        <p:sp>
          <p:nvSpPr>
            <p:cNvPr id="31" name="object 31"/>
            <p:cNvSpPr/>
            <p:nvPr/>
          </p:nvSpPr>
          <p:spPr>
            <a:xfrm>
              <a:off x="3244783" y="1102152"/>
              <a:ext cx="1162050" cy="807085"/>
            </a:xfrm>
            <a:custGeom>
              <a:avLst/>
              <a:gdLst/>
              <a:ahLst/>
              <a:cxnLst/>
              <a:rect l="l" t="t" r="r" b="b"/>
              <a:pathLst>
                <a:path w="1162050" h="807085">
                  <a:moveTo>
                    <a:pt x="1069209" y="0"/>
                  </a:moveTo>
                  <a:lnTo>
                    <a:pt x="92237" y="0"/>
                  </a:lnTo>
                  <a:lnTo>
                    <a:pt x="56330" y="7246"/>
                  </a:lnTo>
                  <a:lnTo>
                    <a:pt x="27011" y="27011"/>
                  </a:lnTo>
                  <a:lnTo>
                    <a:pt x="7246" y="56330"/>
                  </a:lnTo>
                  <a:lnTo>
                    <a:pt x="0" y="92237"/>
                  </a:lnTo>
                  <a:lnTo>
                    <a:pt x="0" y="714360"/>
                  </a:lnTo>
                  <a:lnTo>
                    <a:pt x="7246" y="750268"/>
                  </a:lnTo>
                  <a:lnTo>
                    <a:pt x="27011" y="779586"/>
                  </a:lnTo>
                  <a:lnTo>
                    <a:pt x="56330" y="799351"/>
                  </a:lnTo>
                  <a:lnTo>
                    <a:pt x="92237" y="806598"/>
                  </a:lnTo>
                  <a:lnTo>
                    <a:pt x="1069209" y="806598"/>
                  </a:lnTo>
                  <a:lnTo>
                    <a:pt x="1105117" y="799351"/>
                  </a:lnTo>
                  <a:lnTo>
                    <a:pt x="1134435" y="779586"/>
                  </a:lnTo>
                  <a:lnTo>
                    <a:pt x="1154200" y="750268"/>
                  </a:lnTo>
                  <a:lnTo>
                    <a:pt x="1161447" y="714360"/>
                  </a:lnTo>
                  <a:lnTo>
                    <a:pt x="1161447" y="92237"/>
                  </a:lnTo>
                  <a:lnTo>
                    <a:pt x="1154200" y="56330"/>
                  </a:lnTo>
                  <a:lnTo>
                    <a:pt x="1134435" y="27011"/>
                  </a:lnTo>
                  <a:lnTo>
                    <a:pt x="1105117" y="7246"/>
                  </a:lnTo>
                  <a:lnTo>
                    <a:pt x="1069209" y="0"/>
                  </a:lnTo>
                  <a:close/>
                </a:path>
              </a:pathLst>
            </a:custGeom>
            <a:solidFill>
              <a:srgbClr val="FCF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44783" y="1102152"/>
              <a:ext cx="1162050" cy="807085"/>
            </a:xfrm>
            <a:custGeom>
              <a:avLst/>
              <a:gdLst/>
              <a:ahLst/>
              <a:cxnLst/>
              <a:rect l="l" t="t" r="r" b="b"/>
              <a:pathLst>
                <a:path w="1162050" h="807085">
                  <a:moveTo>
                    <a:pt x="0" y="92237"/>
                  </a:moveTo>
                  <a:lnTo>
                    <a:pt x="7246" y="56330"/>
                  </a:lnTo>
                  <a:lnTo>
                    <a:pt x="27011" y="27011"/>
                  </a:lnTo>
                  <a:lnTo>
                    <a:pt x="56330" y="7246"/>
                  </a:lnTo>
                  <a:lnTo>
                    <a:pt x="92237" y="0"/>
                  </a:lnTo>
                  <a:lnTo>
                    <a:pt x="1069209" y="0"/>
                  </a:lnTo>
                  <a:lnTo>
                    <a:pt x="1105117" y="7246"/>
                  </a:lnTo>
                  <a:lnTo>
                    <a:pt x="1134435" y="27011"/>
                  </a:lnTo>
                  <a:lnTo>
                    <a:pt x="1154200" y="56330"/>
                  </a:lnTo>
                  <a:lnTo>
                    <a:pt x="1161447" y="92237"/>
                  </a:lnTo>
                  <a:lnTo>
                    <a:pt x="1161447" y="714360"/>
                  </a:lnTo>
                  <a:lnTo>
                    <a:pt x="1154200" y="750268"/>
                  </a:lnTo>
                  <a:lnTo>
                    <a:pt x="1134435" y="779586"/>
                  </a:lnTo>
                  <a:lnTo>
                    <a:pt x="1105117" y="799351"/>
                  </a:lnTo>
                  <a:lnTo>
                    <a:pt x="1069209" y="806598"/>
                  </a:lnTo>
                  <a:lnTo>
                    <a:pt x="92237" y="806598"/>
                  </a:lnTo>
                  <a:lnTo>
                    <a:pt x="56330" y="799351"/>
                  </a:lnTo>
                  <a:lnTo>
                    <a:pt x="27011" y="779586"/>
                  </a:lnTo>
                  <a:lnTo>
                    <a:pt x="7246" y="750268"/>
                  </a:lnTo>
                  <a:lnTo>
                    <a:pt x="0" y="714360"/>
                  </a:lnTo>
                  <a:lnTo>
                    <a:pt x="0" y="92237"/>
                  </a:lnTo>
                  <a:close/>
                </a:path>
              </a:pathLst>
            </a:custGeom>
            <a:ln w="5459">
              <a:solidFill>
                <a:srgbClr val="3152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61561" y="1583928"/>
              <a:ext cx="185420" cy="182880"/>
            </a:xfrm>
            <a:custGeom>
              <a:avLst/>
              <a:gdLst/>
              <a:ahLst/>
              <a:cxnLst/>
              <a:rect l="l" t="t" r="r" b="b"/>
              <a:pathLst>
                <a:path w="185420" h="182880">
                  <a:moveTo>
                    <a:pt x="0" y="0"/>
                  </a:moveTo>
                  <a:lnTo>
                    <a:pt x="103611" y="0"/>
                  </a:lnTo>
                  <a:lnTo>
                    <a:pt x="103611" y="182712"/>
                  </a:lnTo>
                  <a:lnTo>
                    <a:pt x="185385" y="182712"/>
                  </a:lnTo>
                </a:path>
              </a:pathLst>
            </a:custGeom>
            <a:ln w="10918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99744" y="1728597"/>
              <a:ext cx="263525" cy="86360"/>
            </a:xfrm>
            <a:custGeom>
              <a:avLst/>
              <a:gdLst/>
              <a:ahLst/>
              <a:cxnLst/>
              <a:rect l="l" t="t" r="r" b="b"/>
              <a:pathLst>
                <a:path w="263525" h="86360">
                  <a:moveTo>
                    <a:pt x="0" y="0"/>
                  </a:moveTo>
                  <a:lnTo>
                    <a:pt x="263406" y="0"/>
                  </a:lnTo>
                </a:path>
                <a:path w="263525" h="86360">
                  <a:moveTo>
                    <a:pt x="0" y="85982"/>
                  </a:moveTo>
                  <a:lnTo>
                    <a:pt x="263406" y="85982"/>
                  </a:lnTo>
                </a:path>
              </a:pathLst>
            </a:custGeom>
            <a:ln w="10918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543144" y="1683824"/>
            <a:ext cx="139700" cy="977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" spc="-10" dirty="0">
                <a:latin typeface="Times New Roman"/>
                <a:cs typeface="Times New Roman"/>
              </a:rPr>
              <a:t>Self-</a:t>
            </a:r>
            <a:endParaRPr sz="4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35855" y="1749751"/>
            <a:ext cx="341630" cy="65405"/>
          </a:xfrm>
          <a:prstGeom prst="rect">
            <a:avLst/>
          </a:prstGeom>
          <a:solidFill>
            <a:srgbClr val="C1B9D9"/>
          </a:solidFill>
        </p:spPr>
        <p:txBody>
          <a:bodyPr vert="horz" wrap="square" lIns="0" tIns="21590" rIns="0" bIns="0" rtlCol="0">
            <a:spAutoFit/>
          </a:bodyPr>
          <a:lstStyle/>
          <a:p>
            <a:pPr marL="74930">
              <a:lnSpc>
                <a:spcPts val="335"/>
              </a:lnSpc>
              <a:spcBef>
                <a:spcPts val="170"/>
              </a:spcBef>
            </a:pPr>
            <a:r>
              <a:rPr sz="450" spc="-10" dirty="0">
                <a:latin typeface="Times New Roman"/>
                <a:cs typeface="Times New Roman"/>
              </a:rPr>
              <a:t>attention</a:t>
            </a:r>
            <a:endParaRPr sz="45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184476" y="1197433"/>
            <a:ext cx="1138555" cy="621665"/>
            <a:chOff x="3184476" y="1197433"/>
            <a:chExt cx="1138555" cy="621665"/>
          </a:xfrm>
        </p:grpSpPr>
        <p:sp>
          <p:nvSpPr>
            <p:cNvPr id="38" name="object 38"/>
            <p:cNvSpPr/>
            <p:nvPr/>
          </p:nvSpPr>
          <p:spPr>
            <a:xfrm>
              <a:off x="3344414" y="1596211"/>
              <a:ext cx="86360" cy="217170"/>
            </a:xfrm>
            <a:custGeom>
              <a:avLst/>
              <a:gdLst/>
              <a:ahLst/>
              <a:cxnLst/>
              <a:rect l="l" t="t" r="r" b="b"/>
              <a:pathLst>
                <a:path w="86360" h="217169">
                  <a:moveTo>
                    <a:pt x="0" y="131987"/>
                  </a:moveTo>
                  <a:lnTo>
                    <a:pt x="0" y="0"/>
                  </a:lnTo>
                </a:path>
                <a:path w="86360" h="217169">
                  <a:moveTo>
                    <a:pt x="85982" y="217117"/>
                  </a:moveTo>
                  <a:lnTo>
                    <a:pt x="85982" y="1364"/>
                  </a:lnTo>
                </a:path>
              </a:pathLst>
            </a:custGeom>
            <a:ln w="10918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313011" y="1512963"/>
              <a:ext cx="1010285" cy="116205"/>
            </a:xfrm>
            <a:custGeom>
              <a:avLst/>
              <a:gdLst/>
              <a:ahLst/>
              <a:cxnLst/>
              <a:rect l="l" t="t" r="r" b="b"/>
              <a:pathLst>
                <a:path w="1010285" h="116205">
                  <a:moveTo>
                    <a:pt x="147408" y="0"/>
                  </a:moveTo>
                  <a:lnTo>
                    <a:pt x="0" y="0"/>
                  </a:lnTo>
                  <a:lnTo>
                    <a:pt x="0" y="83248"/>
                  </a:lnTo>
                  <a:lnTo>
                    <a:pt x="147408" y="83248"/>
                  </a:lnTo>
                  <a:lnTo>
                    <a:pt x="147408" y="0"/>
                  </a:lnTo>
                  <a:close/>
                </a:path>
                <a:path w="1010285" h="116205">
                  <a:moveTo>
                    <a:pt x="580047" y="31394"/>
                  </a:moveTo>
                  <a:lnTo>
                    <a:pt x="432650" y="31394"/>
                  </a:lnTo>
                  <a:lnTo>
                    <a:pt x="432650" y="116014"/>
                  </a:lnTo>
                  <a:lnTo>
                    <a:pt x="580047" y="116014"/>
                  </a:lnTo>
                  <a:lnTo>
                    <a:pt x="580047" y="31394"/>
                  </a:lnTo>
                  <a:close/>
                </a:path>
                <a:path w="1010285" h="116205">
                  <a:moveTo>
                    <a:pt x="782040" y="31394"/>
                  </a:moveTo>
                  <a:lnTo>
                    <a:pt x="634644" y="31394"/>
                  </a:lnTo>
                  <a:lnTo>
                    <a:pt x="634644" y="114642"/>
                  </a:lnTo>
                  <a:lnTo>
                    <a:pt x="782040" y="114642"/>
                  </a:lnTo>
                  <a:lnTo>
                    <a:pt x="782040" y="31394"/>
                  </a:lnTo>
                  <a:close/>
                </a:path>
                <a:path w="1010285" h="116205">
                  <a:moveTo>
                    <a:pt x="1009954" y="31394"/>
                  </a:moveTo>
                  <a:lnTo>
                    <a:pt x="863930" y="31394"/>
                  </a:lnTo>
                  <a:lnTo>
                    <a:pt x="863930" y="114642"/>
                  </a:lnTo>
                  <a:lnTo>
                    <a:pt x="1009954" y="114642"/>
                  </a:lnTo>
                  <a:lnTo>
                    <a:pt x="1009954" y="31394"/>
                  </a:lnTo>
                  <a:close/>
                </a:path>
              </a:pathLst>
            </a:custGeom>
            <a:solidFill>
              <a:srgbClr val="AFCC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190191" y="1203148"/>
              <a:ext cx="1062990" cy="570865"/>
            </a:xfrm>
            <a:custGeom>
              <a:avLst/>
              <a:gdLst/>
              <a:ahLst/>
              <a:cxnLst/>
              <a:rect l="l" t="t" r="r" b="b"/>
              <a:pathLst>
                <a:path w="1062989" h="570864">
                  <a:moveTo>
                    <a:pt x="571852" y="567758"/>
                  </a:moveTo>
                  <a:lnTo>
                    <a:pt x="1062385" y="567758"/>
                  </a:lnTo>
                </a:path>
                <a:path w="1062989" h="570864">
                  <a:moveTo>
                    <a:pt x="629174" y="564289"/>
                  </a:moveTo>
                  <a:lnTo>
                    <a:pt x="629174" y="425818"/>
                  </a:lnTo>
                </a:path>
                <a:path w="1062989" h="570864">
                  <a:moveTo>
                    <a:pt x="831165" y="566734"/>
                  </a:moveTo>
                  <a:lnTo>
                    <a:pt x="831165" y="424453"/>
                  </a:lnTo>
                </a:path>
                <a:path w="1062989" h="570864">
                  <a:moveTo>
                    <a:pt x="1059087" y="570430"/>
                  </a:moveTo>
                  <a:lnTo>
                    <a:pt x="1059087" y="424453"/>
                  </a:lnTo>
                </a:path>
                <a:path w="1062989" h="570864">
                  <a:moveTo>
                    <a:pt x="154222" y="311288"/>
                  </a:moveTo>
                  <a:lnTo>
                    <a:pt x="154222" y="42308"/>
                  </a:lnTo>
                </a:path>
                <a:path w="1062989" h="570864">
                  <a:moveTo>
                    <a:pt x="240205" y="309469"/>
                  </a:moveTo>
                  <a:lnTo>
                    <a:pt x="240830" y="135115"/>
                  </a:lnTo>
                </a:path>
                <a:path w="1062989" h="570864">
                  <a:moveTo>
                    <a:pt x="0" y="0"/>
                  </a:moveTo>
                  <a:lnTo>
                    <a:pt x="117486" y="0"/>
                  </a:lnTo>
                </a:path>
              </a:pathLst>
            </a:custGeom>
            <a:ln w="10918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344147" y="1470987"/>
            <a:ext cx="102870" cy="132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i="1" spc="-65" dirty="0">
                <a:latin typeface="Symbol"/>
                <a:cs typeface="Symbol"/>
              </a:rPr>
              <a:t></a:t>
            </a:r>
            <a:endParaRPr sz="700">
              <a:latin typeface="Symbol"/>
              <a:cs typeface="Symbo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180381" y="1162204"/>
            <a:ext cx="1106170" cy="389255"/>
            <a:chOff x="3180381" y="1162204"/>
            <a:chExt cx="1106170" cy="389255"/>
          </a:xfrm>
        </p:grpSpPr>
        <p:sp>
          <p:nvSpPr>
            <p:cNvPr id="43" name="object 43"/>
            <p:cNvSpPr/>
            <p:nvPr/>
          </p:nvSpPr>
          <p:spPr>
            <a:xfrm>
              <a:off x="4021356" y="1461096"/>
              <a:ext cx="0" cy="83820"/>
            </a:xfrm>
            <a:custGeom>
              <a:avLst/>
              <a:gdLst/>
              <a:ahLst/>
              <a:cxnLst/>
              <a:rect l="l" t="t" r="r" b="b"/>
              <a:pathLst>
                <a:path h="83819">
                  <a:moveTo>
                    <a:pt x="0" y="83594"/>
                  </a:moveTo>
                  <a:lnTo>
                    <a:pt x="0" y="0"/>
                  </a:lnTo>
                </a:path>
              </a:pathLst>
            </a:custGeom>
            <a:ln w="10918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84506" y="1376478"/>
              <a:ext cx="75565" cy="85090"/>
            </a:xfrm>
            <a:custGeom>
              <a:avLst/>
              <a:gdLst/>
              <a:ahLst/>
              <a:cxnLst/>
              <a:rect l="l" t="t" r="r" b="b"/>
              <a:pathLst>
                <a:path w="75564" h="85090">
                  <a:moveTo>
                    <a:pt x="37532" y="0"/>
                  </a:moveTo>
                  <a:lnTo>
                    <a:pt x="22911" y="3324"/>
                  </a:lnTo>
                  <a:lnTo>
                    <a:pt x="10982" y="12389"/>
                  </a:lnTo>
                  <a:lnTo>
                    <a:pt x="2945" y="25837"/>
                  </a:lnTo>
                  <a:lnTo>
                    <a:pt x="0" y="42308"/>
                  </a:lnTo>
                  <a:lnTo>
                    <a:pt x="2945" y="58779"/>
                  </a:lnTo>
                  <a:lnTo>
                    <a:pt x="10982" y="72227"/>
                  </a:lnTo>
                  <a:lnTo>
                    <a:pt x="22911" y="81293"/>
                  </a:lnTo>
                  <a:lnTo>
                    <a:pt x="37532" y="84617"/>
                  </a:lnTo>
                  <a:lnTo>
                    <a:pt x="52153" y="81293"/>
                  </a:lnTo>
                  <a:lnTo>
                    <a:pt x="64081" y="72227"/>
                  </a:lnTo>
                  <a:lnTo>
                    <a:pt x="72118" y="58779"/>
                  </a:lnTo>
                  <a:lnTo>
                    <a:pt x="75064" y="42308"/>
                  </a:lnTo>
                  <a:lnTo>
                    <a:pt x="72118" y="25837"/>
                  </a:lnTo>
                  <a:lnTo>
                    <a:pt x="64081" y="12389"/>
                  </a:lnTo>
                  <a:lnTo>
                    <a:pt x="52153" y="3324"/>
                  </a:lnTo>
                  <a:lnTo>
                    <a:pt x="37532" y="0"/>
                  </a:lnTo>
                  <a:close/>
                </a:path>
              </a:pathLst>
            </a:custGeom>
            <a:solidFill>
              <a:srgbClr val="E9B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819365" y="1418787"/>
              <a:ext cx="165100" cy="127000"/>
            </a:xfrm>
            <a:custGeom>
              <a:avLst/>
              <a:gdLst/>
              <a:ahLst/>
              <a:cxnLst/>
              <a:rect l="l" t="t" r="r" b="b"/>
              <a:pathLst>
                <a:path w="165100" h="127000">
                  <a:moveTo>
                    <a:pt x="0" y="126414"/>
                  </a:moveTo>
                  <a:lnTo>
                    <a:pt x="0" y="0"/>
                  </a:lnTo>
                  <a:lnTo>
                    <a:pt x="164572" y="0"/>
                  </a:lnTo>
                </a:path>
              </a:pathLst>
            </a:custGeom>
            <a:ln w="10918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12428" y="1376478"/>
              <a:ext cx="74295" cy="85090"/>
            </a:xfrm>
            <a:custGeom>
              <a:avLst/>
              <a:gdLst/>
              <a:ahLst/>
              <a:cxnLst/>
              <a:rect l="l" t="t" r="r" b="b"/>
              <a:pathLst>
                <a:path w="74295" h="85090">
                  <a:moveTo>
                    <a:pt x="36849" y="0"/>
                  </a:moveTo>
                  <a:lnTo>
                    <a:pt x="22503" y="3324"/>
                  </a:lnTo>
                  <a:lnTo>
                    <a:pt x="10790" y="12389"/>
                  </a:lnTo>
                  <a:lnTo>
                    <a:pt x="2894" y="25837"/>
                  </a:lnTo>
                  <a:lnTo>
                    <a:pt x="0" y="42308"/>
                  </a:lnTo>
                  <a:lnTo>
                    <a:pt x="2894" y="58779"/>
                  </a:lnTo>
                  <a:lnTo>
                    <a:pt x="10790" y="72227"/>
                  </a:lnTo>
                  <a:lnTo>
                    <a:pt x="22503" y="81293"/>
                  </a:lnTo>
                  <a:lnTo>
                    <a:pt x="36849" y="84617"/>
                  </a:lnTo>
                  <a:lnTo>
                    <a:pt x="51196" y="81293"/>
                  </a:lnTo>
                  <a:lnTo>
                    <a:pt x="62908" y="72227"/>
                  </a:lnTo>
                  <a:lnTo>
                    <a:pt x="70804" y="58779"/>
                  </a:lnTo>
                  <a:lnTo>
                    <a:pt x="73699" y="42308"/>
                  </a:lnTo>
                  <a:lnTo>
                    <a:pt x="70804" y="25837"/>
                  </a:lnTo>
                  <a:lnTo>
                    <a:pt x="62908" y="12389"/>
                  </a:lnTo>
                  <a:lnTo>
                    <a:pt x="51196" y="3324"/>
                  </a:lnTo>
                  <a:lnTo>
                    <a:pt x="36849" y="0"/>
                  </a:lnTo>
                  <a:close/>
                </a:path>
              </a:pathLst>
            </a:custGeom>
            <a:solidFill>
              <a:srgbClr val="E9B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86096" y="1297319"/>
              <a:ext cx="1063625" cy="247650"/>
            </a:xfrm>
            <a:custGeom>
              <a:avLst/>
              <a:gdLst/>
              <a:ahLst/>
              <a:cxnLst/>
              <a:rect l="l" t="t" r="r" b="b"/>
              <a:pathLst>
                <a:path w="1063625" h="247650">
                  <a:moveTo>
                    <a:pt x="1063181" y="247086"/>
                  </a:moveTo>
                  <a:lnTo>
                    <a:pt x="1063181" y="163776"/>
                  </a:lnTo>
                </a:path>
                <a:path w="1063625" h="247650">
                  <a:moveTo>
                    <a:pt x="0" y="0"/>
                  </a:moveTo>
                  <a:lnTo>
                    <a:pt x="225533" y="284"/>
                  </a:lnTo>
                </a:path>
              </a:pathLst>
            </a:custGeom>
            <a:ln w="10918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07562" y="1162215"/>
              <a:ext cx="161290" cy="176530"/>
            </a:xfrm>
            <a:custGeom>
              <a:avLst/>
              <a:gdLst/>
              <a:ahLst/>
              <a:cxnLst/>
              <a:rect l="l" t="t" r="r" b="b"/>
              <a:pathLst>
                <a:path w="161289" h="176530">
                  <a:moveTo>
                    <a:pt x="75057" y="41617"/>
                  </a:moveTo>
                  <a:lnTo>
                    <a:pt x="72110" y="25425"/>
                  </a:lnTo>
                  <a:lnTo>
                    <a:pt x="64071" y="12192"/>
                  </a:lnTo>
                  <a:lnTo>
                    <a:pt x="52146" y="3263"/>
                  </a:lnTo>
                  <a:lnTo>
                    <a:pt x="37528" y="0"/>
                  </a:lnTo>
                  <a:lnTo>
                    <a:pt x="22910" y="3263"/>
                  </a:lnTo>
                  <a:lnTo>
                    <a:pt x="10972" y="12192"/>
                  </a:lnTo>
                  <a:lnTo>
                    <a:pt x="2946" y="25425"/>
                  </a:lnTo>
                  <a:lnTo>
                    <a:pt x="0" y="41617"/>
                  </a:lnTo>
                  <a:lnTo>
                    <a:pt x="2946" y="57823"/>
                  </a:lnTo>
                  <a:lnTo>
                    <a:pt x="10972" y="71056"/>
                  </a:lnTo>
                  <a:lnTo>
                    <a:pt x="22910" y="79971"/>
                  </a:lnTo>
                  <a:lnTo>
                    <a:pt x="37528" y="83248"/>
                  </a:lnTo>
                  <a:lnTo>
                    <a:pt x="52146" y="79971"/>
                  </a:lnTo>
                  <a:lnTo>
                    <a:pt x="64071" y="71056"/>
                  </a:lnTo>
                  <a:lnTo>
                    <a:pt x="72110" y="57823"/>
                  </a:lnTo>
                  <a:lnTo>
                    <a:pt x="75057" y="41617"/>
                  </a:lnTo>
                  <a:close/>
                </a:path>
                <a:path w="161289" h="176530">
                  <a:moveTo>
                    <a:pt x="161036" y="134429"/>
                  </a:moveTo>
                  <a:lnTo>
                    <a:pt x="158102" y="118237"/>
                  </a:lnTo>
                  <a:lnTo>
                    <a:pt x="150063" y="105003"/>
                  </a:lnTo>
                  <a:lnTo>
                    <a:pt x="138125" y="96075"/>
                  </a:lnTo>
                  <a:lnTo>
                    <a:pt x="123507" y="92798"/>
                  </a:lnTo>
                  <a:lnTo>
                    <a:pt x="108889" y="96075"/>
                  </a:lnTo>
                  <a:lnTo>
                    <a:pt x="96964" y="105003"/>
                  </a:lnTo>
                  <a:lnTo>
                    <a:pt x="88925" y="118237"/>
                  </a:lnTo>
                  <a:lnTo>
                    <a:pt x="85979" y="134429"/>
                  </a:lnTo>
                  <a:lnTo>
                    <a:pt x="88925" y="150622"/>
                  </a:lnTo>
                  <a:lnTo>
                    <a:pt x="96964" y="163855"/>
                  </a:lnTo>
                  <a:lnTo>
                    <a:pt x="108889" y="172783"/>
                  </a:lnTo>
                  <a:lnTo>
                    <a:pt x="123507" y="176060"/>
                  </a:lnTo>
                  <a:lnTo>
                    <a:pt x="138125" y="172783"/>
                  </a:lnTo>
                  <a:lnTo>
                    <a:pt x="150063" y="163855"/>
                  </a:lnTo>
                  <a:lnTo>
                    <a:pt x="158102" y="150622"/>
                  </a:lnTo>
                  <a:lnTo>
                    <a:pt x="161036" y="134429"/>
                  </a:lnTo>
                  <a:close/>
                </a:path>
              </a:pathLst>
            </a:custGeom>
            <a:solidFill>
              <a:srgbClr val="E9B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394156" y="1212669"/>
            <a:ext cx="7239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45" dirty="0">
                <a:latin typeface="Symbol"/>
                <a:cs typeface="Symbol"/>
              </a:rPr>
              <a:t></a:t>
            </a:r>
            <a:endParaRPr sz="750">
              <a:latin typeface="Symbol"/>
              <a:cs typeface="Symbo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376913" y="1160839"/>
            <a:ext cx="681355" cy="221615"/>
            <a:chOff x="3376913" y="1160839"/>
            <a:chExt cx="681355" cy="221615"/>
          </a:xfrm>
        </p:grpSpPr>
        <p:sp>
          <p:nvSpPr>
            <p:cNvPr id="51" name="object 51"/>
            <p:cNvSpPr/>
            <p:nvPr/>
          </p:nvSpPr>
          <p:spPr>
            <a:xfrm>
              <a:off x="3382628" y="1203148"/>
              <a:ext cx="640080" cy="173355"/>
            </a:xfrm>
            <a:custGeom>
              <a:avLst/>
              <a:gdLst/>
              <a:ahLst/>
              <a:cxnLst/>
              <a:rect l="l" t="t" r="r" b="b"/>
              <a:pathLst>
                <a:path w="640079" h="173355">
                  <a:moveTo>
                    <a:pt x="0" y="0"/>
                  </a:moveTo>
                  <a:lnTo>
                    <a:pt x="173841" y="0"/>
                  </a:lnTo>
                </a:path>
                <a:path w="640079" h="173355">
                  <a:moveTo>
                    <a:pt x="639808" y="173102"/>
                  </a:moveTo>
                  <a:lnTo>
                    <a:pt x="638727" y="43673"/>
                  </a:lnTo>
                </a:path>
                <a:path w="640079" h="173355">
                  <a:moveTo>
                    <a:pt x="85982" y="92977"/>
                  </a:moveTo>
                  <a:lnTo>
                    <a:pt x="210805" y="92977"/>
                  </a:lnTo>
                  <a:lnTo>
                    <a:pt x="210805" y="40944"/>
                  </a:lnTo>
                </a:path>
              </a:pathLst>
            </a:custGeom>
            <a:ln w="10918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555958" y="1160839"/>
              <a:ext cx="75565" cy="83820"/>
            </a:xfrm>
            <a:custGeom>
              <a:avLst/>
              <a:gdLst/>
              <a:ahLst/>
              <a:cxnLst/>
              <a:rect l="l" t="t" r="r" b="b"/>
              <a:pathLst>
                <a:path w="75564" h="83819">
                  <a:moveTo>
                    <a:pt x="37532" y="0"/>
                  </a:moveTo>
                  <a:lnTo>
                    <a:pt x="22911" y="3273"/>
                  </a:lnTo>
                  <a:lnTo>
                    <a:pt x="10982" y="12197"/>
                  </a:lnTo>
                  <a:lnTo>
                    <a:pt x="2945" y="25430"/>
                  </a:lnTo>
                  <a:lnTo>
                    <a:pt x="0" y="41626"/>
                  </a:lnTo>
                  <a:lnTo>
                    <a:pt x="2945" y="57822"/>
                  </a:lnTo>
                  <a:lnTo>
                    <a:pt x="10982" y="71055"/>
                  </a:lnTo>
                  <a:lnTo>
                    <a:pt x="22911" y="79979"/>
                  </a:lnTo>
                  <a:lnTo>
                    <a:pt x="37532" y="83252"/>
                  </a:lnTo>
                  <a:lnTo>
                    <a:pt x="52153" y="79979"/>
                  </a:lnTo>
                  <a:lnTo>
                    <a:pt x="64081" y="71055"/>
                  </a:lnTo>
                  <a:lnTo>
                    <a:pt x="72118" y="57822"/>
                  </a:lnTo>
                  <a:lnTo>
                    <a:pt x="75064" y="41626"/>
                  </a:lnTo>
                  <a:lnTo>
                    <a:pt x="72118" y="25430"/>
                  </a:lnTo>
                  <a:lnTo>
                    <a:pt x="64081" y="12197"/>
                  </a:lnTo>
                  <a:lnTo>
                    <a:pt x="52153" y="3273"/>
                  </a:lnTo>
                  <a:lnTo>
                    <a:pt x="37532" y="0"/>
                  </a:lnTo>
                  <a:close/>
                </a:path>
              </a:pathLst>
            </a:custGeom>
            <a:solidFill>
              <a:srgbClr val="E9B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31022" y="1203148"/>
              <a:ext cx="353060" cy="2540"/>
            </a:xfrm>
            <a:custGeom>
              <a:avLst/>
              <a:gdLst/>
              <a:ahLst/>
              <a:cxnLst/>
              <a:rect l="l" t="t" r="r" b="b"/>
              <a:pathLst>
                <a:path w="353060" h="2540">
                  <a:moveTo>
                    <a:pt x="0" y="0"/>
                  </a:moveTo>
                  <a:lnTo>
                    <a:pt x="352574" y="2502"/>
                  </a:lnTo>
                </a:path>
              </a:pathLst>
            </a:custGeom>
            <a:ln w="10918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983141" y="1163568"/>
              <a:ext cx="75565" cy="83820"/>
            </a:xfrm>
            <a:custGeom>
              <a:avLst/>
              <a:gdLst/>
              <a:ahLst/>
              <a:cxnLst/>
              <a:rect l="l" t="t" r="r" b="b"/>
              <a:pathLst>
                <a:path w="75564" h="83819">
                  <a:moveTo>
                    <a:pt x="37532" y="0"/>
                  </a:moveTo>
                  <a:lnTo>
                    <a:pt x="22911" y="3273"/>
                  </a:lnTo>
                  <a:lnTo>
                    <a:pt x="10982" y="12197"/>
                  </a:lnTo>
                  <a:lnTo>
                    <a:pt x="2945" y="25430"/>
                  </a:lnTo>
                  <a:lnTo>
                    <a:pt x="0" y="41626"/>
                  </a:lnTo>
                  <a:lnTo>
                    <a:pt x="2945" y="57822"/>
                  </a:lnTo>
                  <a:lnTo>
                    <a:pt x="10982" y="71055"/>
                  </a:lnTo>
                  <a:lnTo>
                    <a:pt x="22911" y="79979"/>
                  </a:lnTo>
                  <a:lnTo>
                    <a:pt x="37532" y="83252"/>
                  </a:lnTo>
                  <a:lnTo>
                    <a:pt x="52153" y="79979"/>
                  </a:lnTo>
                  <a:lnTo>
                    <a:pt x="64081" y="71055"/>
                  </a:lnTo>
                  <a:lnTo>
                    <a:pt x="72118" y="57822"/>
                  </a:lnTo>
                  <a:lnTo>
                    <a:pt x="75064" y="41626"/>
                  </a:lnTo>
                  <a:lnTo>
                    <a:pt x="72118" y="25430"/>
                  </a:lnTo>
                  <a:lnTo>
                    <a:pt x="64081" y="12197"/>
                  </a:lnTo>
                  <a:lnTo>
                    <a:pt x="52153" y="3273"/>
                  </a:lnTo>
                  <a:lnTo>
                    <a:pt x="37532" y="0"/>
                  </a:lnTo>
                  <a:close/>
                </a:path>
              </a:pathLst>
            </a:custGeom>
            <a:solidFill>
              <a:srgbClr val="E9B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983647" y="1125583"/>
            <a:ext cx="6794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30" dirty="0">
                <a:latin typeface="Symbol"/>
                <a:cs typeface="Symbol"/>
              </a:rPr>
              <a:t></a:t>
            </a:r>
            <a:endParaRPr sz="650">
              <a:latin typeface="Symbol"/>
              <a:cs typeface="Symbo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3777056" y="1200418"/>
            <a:ext cx="664210" cy="789940"/>
            <a:chOff x="3777056" y="1200418"/>
            <a:chExt cx="664210" cy="789940"/>
          </a:xfrm>
        </p:grpSpPr>
        <p:sp>
          <p:nvSpPr>
            <p:cNvPr id="57" name="object 57"/>
            <p:cNvSpPr/>
            <p:nvPr/>
          </p:nvSpPr>
          <p:spPr>
            <a:xfrm>
              <a:off x="3782515" y="1205877"/>
              <a:ext cx="466725" cy="784225"/>
            </a:xfrm>
            <a:custGeom>
              <a:avLst/>
              <a:gdLst/>
              <a:ahLst/>
              <a:cxnLst/>
              <a:rect l="l" t="t" r="r" b="b"/>
              <a:pathLst>
                <a:path w="466725" h="784225">
                  <a:moveTo>
                    <a:pt x="0" y="784136"/>
                  </a:moveTo>
                  <a:lnTo>
                    <a:pt x="0" y="565028"/>
                  </a:lnTo>
                </a:path>
                <a:path w="466725" h="784225">
                  <a:moveTo>
                    <a:pt x="274325" y="0"/>
                  </a:moveTo>
                  <a:lnTo>
                    <a:pt x="466307" y="0"/>
                  </a:lnTo>
                  <a:lnTo>
                    <a:pt x="466307" y="40489"/>
                  </a:lnTo>
                </a:path>
              </a:pathLst>
            </a:custGeom>
            <a:ln w="10918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59201" y="1244092"/>
              <a:ext cx="179070" cy="85090"/>
            </a:xfrm>
            <a:custGeom>
              <a:avLst/>
              <a:gdLst/>
              <a:ahLst/>
              <a:cxnLst/>
              <a:rect l="l" t="t" r="r" b="b"/>
              <a:pathLst>
                <a:path w="179070" h="85090">
                  <a:moveTo>
                    <a:pt x="89394" y="0"/>
                  </a:moveTo>
                  <a:lnTo>
                    <a:pt x="54602" y="3324"/>
                  </a:lnTo>
                  <a:lnTo>
                    <a:pt x="26187" y="12389"/>
                  </a:lnTo>
                  <a:lnTo>
                    <a:pt x="7026" y="25837"/>
                  </a:lnTo>
                  <a:lnTo>
                    <a:pt x="0" y="42308"/>
                  </a:lnTo>
                  <a:lnTo>
                    <a:pt x="7026" y="58779"/>
                  </a:lnTo>
                  <a:lnTo>
                    <a:pt x="26187" y="72227"/>
                  </a:lnTo>
                  <a:lnTo>
                    <a:pt x="54602" y="81293"/>
                  </a:lnTo>
                  <a:lnTo>
                    <a:pt x="89394" y="84617"/>
                  </a:lnTo>
                  <a:lnTo>
                    <a:pt x="124186" y="81293"/>
                  </a:lnTo>
                  <a:lnTo>
                    <a:pt x="152602" y="72227"/>
                  </a:lnTo>
                  <a:lnTo>
                    <a:pt x="171762" y="58779"/>
                  </a:lnTo>
                  <a:lnTo>
                    <a:pt x="178789" y="42308"/>
                  </a:lnTo>
                  <a:lnTo>
                    <a:pt x="171762" y="25837"/>
                  </a:lnTo>
                  <a:lnTo>
                    <a:pt x="152602" y="12389"/>
                  </a:lnTo>
                  <a:lnTo>
                    <a:pt x="124186" y="3324"/>
                  </a:lnTo>
                  <a:lnTo>
                    <a:pt x="89394" y="0"/>
                  </a:lnTo>
                  <a:close/>
                </a:path>
              </a:pathLst>
            </a:custGeom>
            <a:solidFill>
              <a:srgbClr val="E9B7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247913" y="1205877"/>
              <a:ext cx="193675" cy="170815"/>
            </a:xfrm>
            <a:custGeom>
              <a:avLst/>
              <a:gdLst/>
              <a:ahLst/>
              <a:cxnLst/>
              <a:rect l="l" t="t" r="r" b="b"/>
              <a:pathLst>
                <a:path w="193675" h="170815">
                  <a:moveTo>
                    <a:pt x="0" y="170714"/>
                  </a:moveTo>
                  <a:lnTo>
                    <a:pt x="0" y="122832"/>
                  </a:lnTo>
                </a:path>
                <a:path w="193675" h="170815">
                  <a:moveTo>
                    <a:pt x="1364" y="0"/>
                  </a:moveTo>
                  <a:lnTo>
                    <a:pt x="193347" y="0"/>
                  </a:lnTo>
                </a:path>
              </a:pathLst>
            </a:custGeom>
            <a:ln w="10918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773899" y="1504921"/>
            <a:ext cx="515620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8150" algn="l"/>
              </a:tabLst>
            </a:pPr>
            <a:r>
              <a:rPr sz="700" i="1" dirty="0">
                <a:latin typeface="Symbol"/>
                <a:cs typeface="Symbol"/>
              </a:rPr>
              <a:t></a:t>
            </a:r>
            <a:r>
              <a:rPr sz="700" spc="185" dirty="0">
                <a:latin typeface="Times New Roman"/>
                <a:cs typeface="Times New Roman"/>
              </a:rPr>
              <a:t>  </a:t>
            </a:r>
            <a:r>
              <a:rPr sz="550" spc="-20" dirty="0">
                <a:latin typeface="Times New Roman"/>
                <a:cs typeface="Times New Roman"/>
              </a:rPr>
              <a:t>tanh</a:t>
            </a:r>
            <a:r>
              <a:rPr sz="550" dirty="0">
                <a:latin typeface="Times New Roman"/>
                <a:cs typeface="Times New Roman"/>
              </a:rPr>
              <a:t>	</a:t>
            </a:r>
            <a:r>
              <a:rPr sz="1050" i="1" spc="-75" baseline="3968" dirty="0">
                <a:latin typeface="Symbol"/>
                <a:cs typeface="Symbol"/>
              </a:rPr>
              <a:t></a:t>
            </a:r>
            <a:endParaRPr sz="1050" baseline="3968">
              <a:latin typeface="Symbol"/>
              <a:cs typeface="Symbo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190859" y="1220062"/>
            <a:ext cx="113664" cy="11366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550" spc="-35" dirty="0">
                <a:latin typeface="Times New Roman"/>
                <a:cs typeface="Times New Roman"/>
              </a:rPr>
              <a:t>tanh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983889" y="1335818"/>
            <a:ext cx="288925" cy="1384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41300" algn="l"/>
              </a:tabLst>
            </a:pPr>
            <a:r>
              <a:rPr sz="750" spc="-50" dirty="0">
                <a:latin typeface="Symbol"/>
                <a:cs typeface="Symbol"/>
              </a:rPr>
              <a:t>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750" spc="-95" dirty="0">
                <a:latin typeface="Symbol"/>
                <a:cs typeface="Symbol"/>
              </a:rPr>
              <a:t></a:t>
            </a:r>
            <a:endParaRPr sz="750">
              <a:latin typeface="Symbol"/>
              <a:cs typeface="Symbo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308173" y="1121227"/>
            <a:ext cx="31496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0350" algn="l"/>
              </a:tabLst>
            </a:pPr>
            <a:r>
              <a:rPr sz="750" spc="-50" dirty="0">
                <a:latin typeface="Symbol"/>
                <a:cs typeface="Symbol"/>
              </a:rPr>
              <a:t></a:t>
            </a:r>
            <a:r>
              <a:rPr sz="750" dirty="0">
                <a:latin typeface="Times New Roman"/>
                <a:cs typeface="Times New Roman"/>
              </a:rPr>
              <a:t>	</a:t>
            </a:r>
            <a:r>
              <a:rPr sz="975" spc="-75" baseline="4273" dirty="0">
                <a:latin typeface="Symbol"/>
                <a:cs typeface="Symbol"/>
              </a:rPr>
              <a:t></a:t>
            </a:r>
            <a:endParaRPr sz="975" baseline="4273">
              <a:latin typeface="Symbol"/>
              <a:cs typeface="Symbo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431628" y="1125190"/>
            <a:ext cx="66675" cy="1377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700" b="1" spc="10" dirty="0">
                <a:latin typeface="Times New Roman"/>
                <a:cs typeface="Times New Roman"/>
              </a:rPr>
              <a:t>c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081438" y="1111541"/>
            <a:ext cx="116205" cy="23304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5240" marR="5080" indent="-3175">
              <a:lnSpc>
                <a:spcPts val="750"/>
              </a:lnSpc>
              <a:spcBef>
                <a:spcPts val="235"/>
              </a:spcBef>
            </a:pPr>
            <a:r>
              <a:rPr sz="700" b="1" spc="-25" dirty="0">
                <a:latin typeface="Times New Roman"/>
                <a:cs typeface="Times New Roman"/>
              </a:rPr>
              <a:t>c</a:t>
            </a:r>
            <a:r>
              <a:rPr sz="400" i="1" spc="-25" dirty="0">
                <a:latin typeface="Times New Roman"/>
                <a:cs typeface="Times New Roman"/>
              </a:rPr>
              <a:t>k</a:t>
            </a:r>
            <a:r>
              <a:rPr sz="400" spc="-25" dirty="0">
                <a:latin typeface="Times New Roman"/>
                <a:cs typeface="Times New Roman"/>
              </a:rPr>
              <a:t>1</a:t>
            </a:r>
            <a:r>
              <a:rPr sz="400" spc="500" dirty="0">
                <a:latin typeface="Times New Roman"/>
                <a:cs typeface="Times New Roman"/>
              </a:rPr>
              <a:t> </a:t>
            </a:r>
            <a:r>
              <a:rPr sz="700" b="1" spc="-25" dirty="0">
                <a:latin typeface="Times New Roman"/>
                <a:cs typeface="Times New Roman"/>
              </a:rPr>
              <a:t>c</a:t>
            </a:r>
            <a:r>
              <a:rPr sz="400" i="1" spc="-25" dirty="0">
                <a:latin typeface="Times New Roman"/>
                <a:cs typeface="Times New Roman"/>
              </a:rPr>
              <a:t>kn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081764" y="1631874"/>
            <a:ext cx="130810" cy="2374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970">
              <a:lnSpc>
                <a:spcPts val="819"/>
              </a:lnSpc>
              <a:spcBef>
                <a:spcPts val="125"/>
              </a:spcBef>
            </a:pPr>
            <a:r>
              <a:rPr sz="700" b="1" spc="-25" dirty="0">
                <a:latin typeface="Times New Roman"/>
                <a:cs typeface="Times New Roman"/>
              </a:rPr>
              <a:t>h</a:t>
            </a:r>
            <a:r>
              <a:rPr sz="400" i="1" spc="-25" dirty="0">
                <a:latin typeface="Times New Roman"/>
                <a:cs typeface="Times New Roman"/>
              </a:rPr>
              <a:t>k</a:t>
            </a:r>
            <a:r>
              <a:rPr sz="400" spc="-25" dirty="0">
                <a:latin typeface="Times New Roman"/>
                <a:cs typeface="Times New Roman"/>
              </a:rPr>
              <a:t>1</a:t>
            </a:r>
            <a:endParaRPr sz="400">
              <a:latin typeface="Times New Roman"/>
              <a:cs typeface="Times New Roman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latin typeface="Times New Roman"/>
                <a:cs typeface="Times New Roman"/>
              </a:rPr>
              <a:t>h</a:t>
            </a:r>
            <a:r>
              <a:rPr sz="400" i="1" spc="-25" dirty="0">
                <a:latin typeface="Times New Roman"/>
                <a:cs typeface="Times New Roman"/>
              </a:rPr>
              <a:t>kn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750549" y="1930887"/>
            <a:ext cx="186055" cy="33464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b="1" spc="5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730"/>
              </a:spcBef>
            </a:pPr>
            <a:r>
              <a:rPr sz="600" spc="-25" dirty="0">
                <a:latin typeface="Times New Roman"/>
                <a:cs typeface="Times New Roman"/>
              </a:rPr>
              <a:t>IRC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694749" y="2050869"/>
            <a:ext cx="160655" cy="2165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795"/>
              </a:lnSpc>
              <a:spcBef>
                <a:spcPts val="125"/>
              </a:spcBef>
            </a:pPr>
            <a:r>
              <a:rPr sz="700" b="1" spc="-25" dirty="0">
                <a:latin typeface="Times New Roman"/>
                <a:cs typeface="Times New Roman"/>
              </a:rPr>
              <a:t>e</a:t>
            </a:r>
            <a:r>
              <a:rPr sz="700" spc="-25" dirty="0">
                <a:latin typeface="Times New Roman"/>
                <a:cs typeface="Times New Roman"/>
              </a:rPr>
              <a:t>'</a:t>
            </a:r>
            <a:endParaRPr sz="700">
              <a:latin typeface="Times New Roman"/>
              <a:cs typeface="Times New Roman"/>
            </a:endParaRPr>
          </a:p>
          <a:p>
            <a:pPr marL="12700">
              <a:lnSpc>
                <a:spcPts val="675"/>
              </a:lnSpc>
            </a:pPr>
            <a:r>
              <a:rPr sz="600" spc="-25" dirty="0">
                <a:latin typeface="Times New Roman"/>
                <a:cs typeface="Times New Roman"/>
              </a:rPr>
              <a:t>IAC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440993" y="1694655"/>
            <a:ext cx="89535" cy="1365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00" b="1" spc="-25" dirty="0">
                <a:latin typeface="Times New Roman"/>
                <a:cs typeface="Times New Roman"/>
              </a:rPr>
              <a:t>e</a:t>
            </a:r>
            <a:r>
              <a:rPr sz="700" spc="-25" dirty="0">
                <a:latin typeface="Times New Roman"/>
                <a:cs typeface="Times New Roman"/>
              </a:rPr>
              <a:t>''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720123" y="869070"/>
            <a:ext cx="71755" cy="1511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800" b="1" spc="5" dirty="0">
                <a:latin typeface="Times New Roman"/>
                <a:cs typeface="Times New Roman"/>
              </a:rPr>
              <a:t>e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333472" y="2331448"/>
            <a:ext cx="2069464" cy="44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D0B6D"/>
                </a:solidFill>
                <a:latin typeface="Palatino Linotype"/>
                <a:cs typeface="Palatino Linotype"/>
              </a:rPr>
              <a:t>Figure:</a:t>
            </a:r>
            <a:r>
              <a:rPr sz="900" spc="25" dirty="0">
                <a:solidFill>
                  <a:srgbClr val="7D0B6D"/>
                </a:solidFill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Arial"/>
                <a:cs typeface="Arial"/>
              </a:rPr>
              <a:t>Network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structures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of</a:t>
            </a:r>
            <a:endParaRPr sz="900">
              <a:latin typeface="Arial"/>
              <a:cs typeface="Arial"/>
            </a:endParaRPr>
          </a:p>
          <a:p>
            <a:pPr marL="12700" marR="5080">
              <a:lnSpc>
                <a:spcPct val="101499"/>
              </a:lnSpc>
            </a:pPr>
            <a:r>
              <a:rPr sz="900" spc="-20" dirty="0">
                <a:latin typeface="Arial"/>
                <a:cs typeface="Arial"/>
              </a:rPr>
              <a:t>Intra-</a:t>
            </a:r>
            <a:r>
              <a:rPr sz="900" spc="-10" dirty="0">
                <a:latin typeface="Arial"/>
                <a:cs typeface="Arial"/>
              </a:rPr>
              <a:t>hierarchy</a:t>
            </a:r>
            <a:r>
              <a:rPr sz="900" spc="6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Communication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(IAC)</a:t>
            </a:r>
            <a:r>
              <a:rPr sz="900" spc="60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and </a:t>
            </a:r>
            <a:r>
              <a:rPr sz="900" spc="-20" dirty="0">
                <a:latin typeface="Arial"/>
                <a:cs typeface="Arial"/>
              </a:rPr>
              <a:t>Inter-</a:t>
            </a:r>
            <a:r>
              <a:rPr sz="900" spc="-10" dirty="0">
                <a:latin typeface="Arial"/>
                <a:cs typeface="Arial"/>
              </a:rPr>
              <a:t>hierarchy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Communication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(IRC).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73" name="object 73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5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5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5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78" name="object 7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79" name="object 7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10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421" y="-3661"/>
            <a:ext cx="3136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Method</a:t>
            </a:r>
            <a:endParaRPr sz="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0"/>
            <a:ext cx="4608195" cy="468630"/>
            <a:chOff x="0" y="50"/>
            <a:chExt cx="4608195" cy="468630"/>
          </a:xfrm>
        </p:grpSpPr>
        <p:sp>
          <p:nvSpPr>
            <p:cNvPr id="4" name="object 4"/>
            <p:cNvSpPr/>
            <p:nvPr/>
          </p:nvSpPr>
          <p:spPr>
            <a:xfrm>
              <a:off x="2303995" y="50"/>
              <a:ext cx="2304415" cy="113664"/>
            </a:xfrm>
            <a:custGeom>
              <a:avLst/>
              <a:gdLst/>
              <a:ahLst/>
              <a:cxnLst/>
              <a:rect l="l" t="t" r="r" b="b"/>
              <a:pathLst>
                <a:path w="2304415" h="113664">
                  <a:moveTo>
                    <a:pt x="2303995" y="0"/>
                  </a:moveTo>
                  <a:lnTo>
                    <a:pt x="0" y="0"/>
                  </a:lnTo>
                  <a:lnTo>
                    <a:pt x="0" y="113156"/>
                  </a:lnTo>
                  <a:lnTo>
                    <a:pt x="2303995" y="11315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3207"/>
              <a:ext cx="4608195" cy="355600"/>
            </a:xfrm>
            <a:custGeom>
              <a:avLst/>
              <a:gdLst/>
              <a:ahLst/>
              <a:cxnLst/>
              <a:rect l="l" t="t" r="r" b="b"/>
              <a:pathLst>
                <a:path w="4608195" h="355600">
                  <a:moveTo>
                    <a:pt x="4608004" y="0"/>
                  </a:moveTo>
                  <a:lnTo>
                    <a:pt x="0" y="0"/>
                  </a:lnTo>
                  <a:lnTo>
                    <a:pt x="0" y="355015"/>
                  </a:lnTo>
                  <a:lnTo>
                    <a:pt x="4608004" y="3550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Node</a:t>
            </a:r>
            <a:r>
              <a:rPr spc="-15" dirty="0"/>
              <a:t> </a:t>
            </a:r>
            <a:r>
              <a:rPr spc="-10" dirty="0"/>
              <a:t>Information Interaction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331" y="1009891"/>
            <a:ext cx="57810" cy="578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331" y="1503349"/>
            <a:ext cx="57810" cy="578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6331" y="1996795"/>
            <a:ext cx="57810" cy="578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6331" y="2490241"/>
            <a:ext cx="57810" cy="5781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6253" y="589386"/>
            <a:ext cx="2680970" cy="2644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162560" indent="126364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The </a:t>
            </a:r>
            <a:r>
              <a:rPr sz="1000" spc="-45" dirty="0">
                <a:latin typeface="Arial"/>
                <a:cs typeface="Arial"/>
              </a:rPr>
              <a:t>node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information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interaction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consists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of </a:t>
            </a:r>
            <a:r>
              <a:rPr sz="1000" dirty="0">
                <a:latin typeface="Arial"/>
                <a:cs typeface="Arial"/>
              </a:rPr>
              <a:t>four </a:t>
            </a:r>
            <a:r>
              <a:rPr sz="1000" spc="-50" dirty="0">
                <a:latin typeface="Arial"/>
                <a:cs typeface="Arial"/>
              </a:rPr>
              <a:t>steps,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90" dirty="0">
                <a:latin typeface="Arial"/>
                <a:cs typeface="Arial"/>
              </a:rPr>
              <a:t>as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shown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Figure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4.</a:t>
            </a:r>
            <a:endParaRPr sz="1000">
              <a:latin typeface="Arial"/>
              <a:cs typeface="Arial"/>
            </a:endParaRPr>
          </a:p>
          <a:p>
            <a:pPr marL="290830" marR="101600">
              <a:lnSpc>
                <a:spcPct val="100000"/>
              </a:lnSpc>
              <a:spcBef>
                <a:spcPts val="290"/>
              </a:spcBef>
            </a:pPr>
            <a:r>
              <a:rPr sz="1000" spc="-105" dirty="0">
                <a:latin typeface="Arial Black"/>
                <a:cs typeface="Arial Black"/>
              </a:rPr>
              <a:t>Step</a:t>
            </a:r>
            <a:r>
              <a:rPr sz="1000" spc="20" dirty="0">
                <a:latin typeface="Arial Black"/>
                <a:cs typeface="Arial Black"/>
              </a:rPr>
              <a:t> </a:t>
            </a:r>
            <a:r>
              <a:rPr sz="1000" dirty="0">
                <a:latin typeface="Arial Black"/>
                <a:cs typeface="Arial Black"/>
              </a:rPr>
              <a:t>1.</a:t>
            </a:r>
            <a:r>
              <a:rPr sz="1000" spc="-50" dirty="0">
                <a:latin typeface="Arial Black"/>
                <a:cs typeface="Arial Black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raw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check-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nodes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belonging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85" dirty="0">
                <a:latin typeface="Arial"/>
                <a:cs typeface="Arial"/>
              </a:rPr>
              <a:t>same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period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node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exchange </a:t>
            </a:r>
            <a:r>
              <a:rPr sz="1000" spc="-20" dirty="0">
                <a:latin typeface="Arial"/>
                <a:cs typeface="Arial"/>
              </a:rPr>
              <a:t>information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using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IAC.</a:t>
            </a:r>
            <a:endParaRPr sz="1000">
              <a:latin typeface="Arial"/>
              <a:cs typeface="Arial"/>
            </a:endParaRPr>
          </a:p>
          <a:p>
            <a:pPr marL="290830" marR="167005">
              <a:lnSpc>
                <a:spcPct val="100000"/>
              </a:lnSpc>
              <a:spcBef>
                <a:spcPts val="285"/>
              </a:spcBef>
            </a:pPr>
            <a:r>
              <a:rPr sz="1000" spc="-105" dirty="0">
                <a:latin typeface="Arial Black"/>
                <a:cs typeface="Arial Black"/>
              </a:rPr>
              <a:t>Step</a:t>
            </a:r>
            <a:r>
              <a:rPr sz="1000" spc="20" dirty="0">
                <a:latin typeface="Arial Black"/>
                <a:cs typeface="Arial Black"/>
              </a:rPr>
              <a:t> </a:t>
            </a:r>
            <a:r>
              <a:rPr sz="1000" dirty="0">
                <a:latin typeface="Arial Black"/>
                <a:cs typeface="Arial Black"/>
              </a:rPr>
              <a:t>2.</a:t>
            </a:r>
            <a:r>
              <a:rPr sz="1000" spc="-30" dirty="0">
                <a:latin typeface="Arial Black"/>
                <a:cs typeface="Arial Black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period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nodes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process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IRC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to </a:t>
            </a:r>
            <a:r>
              <a:rPr sz="1000" spc="-50" dirty="0">
                <a:latin typeface="Arial"/>
                <a:cs typeface="Arial"/>
              </a:rPr>
              <a:t>aggregate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check-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information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from </a:t>
            </a:r>
            <a:r>
              <a:rPr sz="1000" dirty="0">
                <a:latin typeface="Arial"/>
                <a:cs typeface="Arial"/>
              </a:rPr>
              <a:t>their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raw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check-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 nodes.</a:t>
            </a:r>
            <a:endParaRPr sz="1000">
              <a:latin typeface="Arial"/>
              <a:cs typeface="Arial"/>
            </a:endParaRPr>
          </a:p>
          <a:p>
            <a:pPr marL="290830" marR="73025">
              <a:lnSpc>
                <a:spcPct val="100000"/>
              </a:lnSpc>
              <a:spcBef>
                <a:spcPts val="285"/>
              </a:spcBef>
            </a:pPr>
            <a:r>
              <a:rPr sz="1000" spc="-105" dirty="0">
                <a:latin typeface="Arial Black"/>
                <a:cs typeface="Arial Black"/>
              </a:rPr>
              <a:t>Step</a:t>
            </a:r>
            <a:r>
              <a:rPr sz="1000" spc="20" dirty="0">
                <a:latin typeface="Arial Black"/>
                <a:cs typeface="Arial Black"/>
              </a:rPr>
              <a:t> </a:t>
            </a:r>
            <a:r>
              <a:rPr sz="1000" dirty="0">
                <a:latin typeface="Arial Black"/>
                <a:cs typeface="Arial Black"/>
              </a:rPr>
              <a:t>3.</a:t>
            </a:r>
            <a:r>
              <a:rPr sz="1000" spc="-10" dirty="0">
                <a:latin typeface="Arial Black"/>
                <a:cs typeface="Arial Black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period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nodes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belonging</a:t>
            </a:r>
            <a:r>
              <a:rPr sz="1000" dirty="0">
                <a:latin typeface="Arial"/>
                <a:cs typeface="Arial"/>
              </a:rPr>
              <a:t> to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80" dirty="0">
                <a:latin typeface="Arial"/>
                <a:cs typeface="Arial"/>
              </a:rPr>
              <a:t>same-</a:t>
            </a:r>
            <a:r>
              <a:rPr sz="1000" spc="-55" dirty="0">
                <a:latin typeface="Arial"/>
                <a:cs typeface="Arial"/>
              </a:rPr>
              <a:t>day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node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exchange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information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using </a:t>
            </a:r>
            <a:r>
              <a:rPr sz="1000" spc="-20" dirty="0">
                <a:latin typeface="Arial"/>
                <a:cs typeface="Arial"/>
              </a:rPr>
              <a:t>IAC.</a:t>
            </a:r>
            <a:endParaRPr sz="1000">
              <a:latin typeface="Arial"/>
              <a:cs typeface="Arial"/>
            </a:endParaRPr>
          </a:p>
          <a:p>
            <a:pPr marL="290830" marR="140335">
              <a:lnSpc>
                <a:spcPct val="100000"/>
              </a:lnSpc>
              <a:spcBef>
                <a:spcPts val="285"/>
              </a:spcBef>
            </a:pPr>
            <a:r>
              <a:rPr sz="1000" spc="-105" dirty="0">
                <a:latin typeface="Arial Black"/>
                <a:cs typeface="Arial Black"/>
              </a:rPr>
              <a:t>Step</a:t>
            </a:r>
            <a:r>
              <a:rPr sz="1000" spc="20" dirty="0">
                <a:latin typeface="Arial Black"/>
                <a:cs typeface="Arial Black"/>
              </a:rPr>
              <a:t> </a:t>
            </a:r>
            <a:r>
              <a:rPr sz="1000" dirty="0">
                <a:latin typeface="Arial Black"/>
                <a:cs typeface="Arial Black"/>
              </a:rPr>
              <a:t>4.</a:t>
            </a:r>
            <a:r>
              <a:rPr sz="1000" spc="-30" dirty="0">
                <a:latin typeface="Arial Black"/>
                <a:cs typeface="Arial Black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day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nodes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process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IRC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to </a:t>
            </a:r>
            <a:r>
              <a:rPr sz="1000" spc="-50" dirty="0">
                <a:latin typeface="Arial"/>
                <a:cs typeface="Arial"/>
              </a:rPr>
              <a:t>aggregate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period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preference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10" dirty="0">
                <a:latin typeface="Arial"/>
                <a:cs typeface="Arial"/>
              </a:rPr>
              <a:t> their </a:t>
            </a:r>
            <a:r>
              <a:rPr sz="1000" spc="-20" dirty="0">
                <a:latin typeface="Arial"/>
                <a:cs typeface="Arial"/>
              </a:rPr>
              <a:t>period </a:t>
            </a:r>
            <a:r>
              <a:rPr sz="1000" spc="-10" dirty="0">
                <a:latin typeface="Arial"/>
                <a:cs typeface="Arial"/>
              </a:rPr>
              <a:t>nodes.</a:t>
            </a:r>
            <a:endParaRPr sz="1000">
              <a:latin typeface="Arial"/>
              <a:cs typeface="Arial"/>
            </a:endParaRPr>
          </a:p>
          <a:p>
            <a:pPr marL="38100" marR="30480" indent="126364">
              <a:lnSpc>
                <a:spcPct val="100000"/>
              </a:lnSpc>
              <a:spcBef>
                <a:spcPts val="285"/>
              </a:spcBef>
            </a:pPr>
            <a:r>
              <a:rPr sz="1000" dirty="0">
                <a:latin typeface="Arial"/>
                <a:cs typeface="Arial"/>
              </a:rPr>
              <a:t>After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four-</a:t>
            </a:r>
            <a:r>
              <a:rPr sz="1000" spc="-10" dirty="0">
                <a:latin typeface="Arial"/>
                <a:cs typeface="Arial"/>
              </a:rPr>
              <a:t>step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node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interaction,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we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obtain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40" dirty="0">
                <a:latin typeface="Arial"/>
                <a:cs typeface="Arial"/>
              </a:rPr>
              <a:t>representation</a:t>
            </a:r>
            <a:r>
              <a:rPr sz="1000" dirty="0">
                <a:latin typeface="Arial"/>
                <a:cs typeface="Arial"/>
              </a:rPr>
              <a:t> of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root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node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denoted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90" dirty="0">
                <a:latin typeface="Arial"/>
                <a:cs typeface="Arial"/>
              </a:rPr>
              <a:t>as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20" dirty="0">
                <a:latin typeface="Euclid"/>
                <a:cs typeface="Euclid"/>
              </a:rPr>
              <a:t>e</a:t>
            </a:r>
            <a:r>
              <a:rPr sz="1050" spc="-30" baseline="27777" dirty="0">
                <a:latin typeface="Century"/>
                <a:cs typeface="Century"/>
              </a:rPr>
              <a:t>(</a:t>
            </a:r>
            <a:r>
              <a:rPr sz="1050" i="1" spc="-30" baseline="27777" dirty="0">
                <a:latin typeface="Arial"/>
                <a:cs typeface="Arial"/>
              </a:rPr>
              <a:t>k</a:t>
            </a:r>
            <a:r>
              <a:rPr sz="1050" spc="-30" baseline="27777" dirty="0">
                <a:latin typeface="Century"/>
                <a:cs typeface="Century"/>
              </a:rPr>
              <a:t>)</a:t>
            </a:r>
            <a:r>
              <a:rPr sz="1000" spc="-20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94708" y="1805226"/>
            <a:ext cx="741045" cy="393065"/>
            <a:chOff x="3694708" y="1805226"/>
            <a:chExt cx="741045" cy="393065"/>
          </a:xfrm>
        </p:grpSpPr>
        <p:sp>
          <p:nvSpPr>
            <p:cNvPr id="13" name="object 13"/>
            <p:cNvSpPr/>
            <p:nvPr/>
          </p:nvSpPr>
          <p:spPr>
            <a:xfrm>
              <a:off x="3717273" y="2018056"/>
              <a:ext cx="293370" cy="147320"/>
            </a:xfrm>
            <a:custGeom>
              <a:avLst/>
              <a:gdLst/>
              <a:ahLst/>
              <a:cxnLst/>
              <a:rect l="l" t="t" r="r" b="b"/>
              <a:pathLst>
                <a:path w="293370" h="147319">
                  <a:moveTo>
                    <a:pt x="287872" y="0"/>
                  </a:moveTo>
                  <a:lnTo>
                    <a:pt x="4938" y="0"/>
                  </a:lnTo>
                  <a:lnTo>
                    <a:pt x="0" y="4938"/>
                  </a:lnTo>
                  <a:lnTo>
                    <a:pt x="0" y="11067"/>
                  </a:lnTo>
                  <a:lnTo>
                    <a:pt x="0" y="142164"/>
                  </a:lnTo>
                  <a:lnTo>
                    <a:pt x="4938" y="147102"/>
                  </a:lnTo>
                  <a:lnTo>
                    <a:pt x="287872" y="147102"/>
                  </a:lnTo>
                  <a:lnTo>
                    <a:pt x="292810" y="142164"/>
                  </a:lnTo>
                  <a:lnTo>
                    <a:pt x="292810" y="4938"/>
                  </a:lnTo>
                  <a:lnTo>
                    <a:pt x="287872" y="0"/>
                  </a:lnTo>
                  <a:close/>
                </a:path>
              </a:pathLst>
            </a:custGeom>
            <a:solidFill>
              <a:srgbClr val="FCF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17273" y="2018056"/>
              <a:ext cx="293370" cy="147320"/>
            </a:xfrm>
            <a:custGeom>
              <a:avLst/>
              <a:gdLst/>
              <a:ahLst/>
              <a:cxnLst/>
              <a:rect l="l" t="t" r="r" b="b"/>
              <a:pathLst>
                <a:path w="293370" h="147319">
                  <a:moveTo>
                    <a:pt x="0" y="11067"/>
                  </a:moveTo>
                  <a:lnTo>
                    <a:pt x="0" y="4938"/>
                  </a:lnTo>
                  <a:lnTo>
                    <a:pt x="4938" y="0"/>
                  </a:lnTo>
                  <a:lnTo>
                    <a:pt x="11067" y="0"/>
                  </a:lnTo>
                  <a:lnTo>
                    <a:pt x="281743" y="0"/>
                  </a:lnTo>
                  <a:lnTo>
                    <a:pt x="287872" y="0"/>
                  </a:lnTo>
                  <a:lnTo>
                    <a:pt x="292810" y="4938"/>
                  </a:lnTo>
                  <a:lnTo>
                    <a:pt x="292810" y="11067"/>
                  </a:lnTo>
                  <a:lnTo>
                    <a:pt x="292810" y="136035"/>
                  </a:lnTo>
                  <a:lnTo>
                    <a:pt x="292810" y="142164"/>
                  </a:lnTo>
                  <a:lnTo>
                    <a:pt x="287872" y="147102"/>
                  </a:lnTo>
                  <a:lnTo>
                    <a:pt x="281743" y="147102"/>
                  </a:lnTo>
                  <a:lnTo>
                    <a:pt x="11067" y="147102"/>
                  </a:lnTo>
                  <a:lnTo>
                    <a:pt x="4938" y="147102"/>
                  </a:lnTo>
                  <a:lnTo>
                    <a:pt x="0" y="142164"/>
                  </a:lnTo>
                  <a:lnTo>
                    <a:pt x="0" y="136035"/>
                  </a:lnTo>
                  <a:lnTo>
                    <a:pt x="0" y="11067"/>
                  </a:lnTo>
                  <a:close/>
                </a:path>
              </a:pathLst>
            </a:custGeom>
            <a:ln w="3175">
              <a:solidFill>
                <a:srgbClr val="3152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21543" y="1806814"/>
              <a:ext cx="512445" cy="222885"/>
            </a:xfrm>
            <a:custGeom>
              <a:avLst/>
              <a:gdLst/>
              <a:ahLst/>
              <a:cxnLst/>
              <a:rect l="l" t="t" r="r" b="b"/>
              <a:pathLst>
                <a:path w="512445" h="222885">
                  <a:moveTo>
                    <a:pt x="504924" y="0"/>
                  </a:moveTo>
                  <a:lnTo>
                    <a:pt x="7494" y="0"/>
                  </a:lnTo>
                  <a:lnTo>
                    <a:pt x="0" y="7494"/>
                  </a:lnTo>
                  <a:lnTo>
                    <a:pt x="0" y="16732"/>
                  </a:lnTo>
                  <a:lnTo>
                    <a:pt x="0" y="214902"/>
                  </a:lnTo>
                  <a:lnTo>
                    <a:pt x="7494" y="222396"/>
                  </a:lnTo>
                  <a:lnTo>
                    <a:pt x="504924" y="222396"/>
                  </a:lnTo>
                  <a:lnTo>
                    <a:pt x="512419" y="214902"/>
                  </a:lnTo>
                  <a:lnTo>
                    <a:pt x="512419" y="7494"/>
                  </a:lnTo>
                  <a:lnTo>
                    <a:pt x="504924" y="0"/>
                  </a:lnTo>
                  <a:close/>
                </a:path>
              </a:pathLst>
            </a:custGeom>
            <a:solidFill>
              <a:srgbClr val="FCF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21543" y="1806814"/>
              <a:ext cx="512445" cy="222885"/>
            </a:xfrm>
            <a:custGeom>
              <a:avLst/>
              <a:gdLst/>
              <a:ahLst/>
              <a:cxnLst/>
              <a:rect l="l" t="t" r="r" b="b"/>
              <a:pathLst>
                <a:path w="512445" h="222885">
                  <a:moveTo>
                    <a:pt x="0" y="16732"/>
                  </a:moveTo>
                  <a:lnTo>
                    <a:pt x="0" y="7494"/>
                  </a:lnTo>
                  <a:lnTo>
                    <a:pt x="7494" y="0"/>
                  </a:lnTo>
                  <a:lnTo>
                    <a:pt x="16732" y="0"/>
                  </a:lnTo>
                  <a:lnTo>
                    <a:pt x="495687" y="0"/>
                  </a:lnTo>
                  <a:lnTo>
                    <a:pt x="504924" y="0"/>
                  </a:lnTo>
                  <a:lnTo>
                    <a:pt x="512419" y="7494"/>
                  </a:lnTo>
                  <a:lnTo>
                    <a:pt x="512419" y="16732"/>
                  </a:lnTo>
                  <a:lnTo>
                    <a:pt x="512419" y="205664"/>
                  </a:lnTo>
                  <a:lnTo>
                    <a:pt x="512419" y="214902"/>
                  </a:lnTo>
                  <a:lnTo>
                    <a:pt x="504924" y="222396"/>
                  </a:lnTo>
                  <a:lnTo>
                    <a:pt x="495687" y="222396"/>
                  </a:lnTo>
                  <a:lnTo>
                    <a:pt x="16732" y="222396"/>
                  </a:lnTo>
                  <a:lnTo>
                    <a:pt x="7494" y="222396"/>
                  </a:lnTo>
                  <a:lnTo>
                    <a:pt x="0" y="214902"/>
                  </a:lnTo>
                  <a:lnTo>
                    <a:pt x="0" y="205664"/>
                  </a:lnTo>
                  <a:lnTo>
                    <a:pt x="0" y="16732"/>
                  </a:lnTo>
                  <a:close/>
                </a:path>
              </a:pathLst>
            </a:custGeom>
            <a:ln w="3175">
              <a:solidFill>
                <a:srgbClr val="3152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06206" y="2018056"/>
              <a:ext cx="103505" cy="18415"/>
            </a:xfrm>
            <a:custGeom>
              <a:avLst/>
              <a:gdLst/>
              <a:ahLst/>
              <a:cxnLst/>
              <a:rect l="l" t="t" r="r" b="b"/>
              <a:pathLst>
                <a:path w="103504" h="18414">
                  <a:moveTo>
                    <a:pt x="103181" y="0"/>
                  </a:moveTo>
                  <a:lnTo>
                    <a:pt x="0" y="0"/>
                  </a:lnTo>
                  <a:lnTo>
                    <a:pt x="0" y="18126"/>
                  </a:lnTo>
                  <a:lnTo>
                    <a:pt x="103181" y="18126"/>
                  </a:lnTo>
                  <a:lnTo>
                    <a:pt x="103181" y="0"/>
                  </a:lnTo>
                  <a:close/>
                </a:path>
              </a:pathLst>
            </a:custGeom>
            <a:solidFill>
              <a:srgbClr val="FCF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40367" y="1942762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5">
                  <a:moveTo>
                    <a:pt x="26492" y="0"/>
                  </a:moveTo>
                  <a:lnTo>
                    <a:pt x="16176" y="2054"/>
                  </a:lnTo>
                  <a:lnTo>
                    <a:pt x="7756" y="7657"/>
                  </a:lnTo>
                  <a:lnTo>
                    <a:pt x="2080" y="15968"/>
                  </a:lnTo>
                  <a:lnTo>
                    <a:pt x="0" y="26143"/>
                  </a:lnTo>
                  <a:lnTo>
                    <a:pt x="2080" y="36319"/>
                  </a:lnTo>
                  <a:lnTo>
                    <a:pt x="7756" y="44629"/>
                  </a:lnTo>
                  <a:lnTo>
                    <a:pt x="16176" y="50232"/>
                  </a:lnTo>
                  <a:lnTo>
                    <a:pt x="26492" y="52287"/>
                  </a:lnTo>
                  <a:lnTo>
                    <a:pt x="36808" y="50232"/>
                  </a:lnTo>
                  <a:lnTo>
                    <a:pt x="45228" y="44629"/>
                  </a:lnTo>
                  <a:lnTo>
                    <a:pt x="50904" y="36319"/>
                  </a:lnTo>
                  <a:lnTo>
                    <a:pt x="52984" y="26143"/>
                  </a:lnTo>
                  <a:lnTo>
                    <a:pt x="50904" y="15968"/>
                  </a:lnTo>
                  <a:lnTo>
                    <a:pt x="45228" y="7657"/>
                  </a:lnTo>
                  <a:lnTo>
                    <a:pt x="36808" y="2054"/>
                  </a:lnTo>
                  <a:lnTo>
                    <a:pt x="26492" y="0"/>
                  </a:lnTo>
                  <a:close/>
                </a:path>
              </a:pathLst>
            </a:custGeom>
            <a:solidFill>
              <a:srgbClr val="315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40367" y="1942762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5">
                  <a:moveTo>
                    <a:pt x="0" y="26143"/>
                  </a:moveTo>
                  <a:lnTo>
                    <a:pt x="2080" y="15968"/>
                  </a:lnTo>
                  <a:lnTo>
                    <a:pt x="7756" y="7657"/>
                  </a:lnTo>
                  <a:lnTo>
                    <a:pt x="16176" y="2054"/>
                  </a:lnTo>
                  <a:lnTo>
                    <a:pt x="26492" y="0"/>
                  </a:lnTo>
                  <a:lnTo>
                    <a:pt x="36808" y="2054"/>
                  </a:lnTo>
                  <a:lnTo>
                    <a:pt x="45228" y="7657"/>
                  </a:lnTo>
                  <a:lnTo>
                    <a:pt x="50904" y="15968"/>
                  </a:lnTo>
                  <a:lnTo>
                    <a:pt x="52984" y="26143"/>
                  </a:lnTo>
                  <a:lnTo>
                    <a:pt x="50904" y="36319"/>
                  </a:lnTo>
                  <a:lnTo>
                    <a:pt x="45228" y="44629"/>
                  </a:lnTo>
                  <a:lnTo>
                    <a:pt x="36808" y="50232"/>
                  </a:lnTo>
                  <a:lnTo>
                    <a:pt x="26492" y="52287"/>
                  </a:lnTo>
                  <a:lnTo>
                    <a:pt x="16176" y="50232"/>
                  </a:lnTo>
                  <a:lnTo>
                    <a:pt x="7756" y="44629"/>
                  </a:lnTo>
                  <a:lnTo>
                    <a:pt x="2080" y="36319"/>
                  </a:lnTo>
                  <a:lnTo>
                    <a:pt x="0" y="26143"/>
                  </a:lnTo>
                  <a:close/>
                </a:path>
              </a:pathLst>
            </a:custGeom>
            <a:ln w="31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27208" y="1831215"/>
              <a:ext cx="53340" cy="55244"/>
            </a:xfrm>
            <a:custGeom>
              <a:avLst/>
              <a:gdLst/>
              <a:ahLst/>
              <a:cxnLst/>
              <a:rect l="l" t="t" r="r" b="b"/>
              <a:pathLst>
                <a:path w="53339" h="55244">
                  <a:moveTo>
                    <a:pt x="26492" y="0"/>
                  </a:moveTo>
                  <a:lnTo>
                    <a:pt x="16176" y="2162"/>
                  </a:lnTo>
                  <a:lnTo>
                    <a:pt x="7756" y="8061"/>
                  </a:lnTo>
                  <a:lnTo>
                    <a:pt x="2080" y="16813"/>
                  </a:lnTo>
                  <a:lnTo>
                    <a:pt x="0" y="27538"/>
                  </a:lnTo>
                  <a:lnTo>
                    <a:pt x="2080" y="38262"/>
                  </a:lnTo>
                  <a:lnTo>
                    <a:pt x="7756" y="47015"/>
                  </a:lnTo>
                  <a:lnTo>
                    <a:pt x="16176" y="52914"/>
                  </a:lnTo>
                  <a:lnTo>
                    <a:pt x="26492" y="55076"/>
                  </a:lnTo>
                  <a:lnTo>
                    <a:pt x="36808" y="52914"/>
                  </a:lnTo>
                  <a:lnTo>
                    <a:pt x="45228" y="47015"/>
                  </a:lnTo>
                  <a:lnTo>
                    <a:pt x="50904" y="38262"/>
                  </a:lnTo>
                  <a:lnTo>
                    <a:pt x="52984" y="27538"/>
                  </a:lnTo>
                  <a:lnTo>
                    <a:pt x="50904" y="16813"/>
                  </a:lnTo>
                  <a:lnTo>
                    <a:pt x="45228" y="8061"/>
                  </a:lnTo>
                  <a:lnTo>
                    <a:pt x="36808" y="2162"/>
                  </a:lnTo>
                  <a:lnTo>
                    <a:pt x="26492" y="0"/>
                  </a:lnTo>
                  <a:close/>
                </a:path>
              </a:pathLst>
            </a:custGeom>
            <a:solidFill>
              <a:srgbClr val="315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27208" y="1831215"/>
              <a:ext cx="53340" cy="55244"/>
            </a:xfrm>
            <a:custGeom>
              <a:avLst/>
              <a:gdLst/>
              <a:ahLst/>
              <a:cxnLst/>
              <a:rect l="l" t="t" r="r" b="b"/>
              <a:pathLst>
                <a:path w="53339" h="55244">
                  <a:moveTo>
                    <a:pt x="0" y="27538"/>
                  </a:moveTo>
                  <a:lnTo>
                    <a:pt x="2080" y="16813"/>
                  </a:lnTo>
                  <a:lnTo>
                    <a:pt x="7756" y="8061"/>
                  </a:lnTo>
                  <a:lnTo>
                    <a:pt x="16176" y="2162"/>
                  </a:lnTo>
                  <a:lnTo>
                    <a:pt x="26492" y="0"/>
                  </a:lnTo>
                  <a:lnTo>
                    <a:pt x="36808" y="2162"/>
                  </a:lnTo>
                  <a:lnTo>
                    <a:pt x="45228" y="8061"/>
                  </a:lnTo>
                  <a:lnTo>
                    <a:pt x="50904" y="16813"/>
                  </a:lnTo>
                  <a:lnTo>
                    <a:pt x="52984" y="27538"/>
                  </a:lnTo>
                  <a:lnTo>
                    <a:pt x="50904" y="38262"/>
                  </a:lnTo>
                  <a:lnTo>
                    <a:pt x="45228" y="47015"/>
                  </a:lnTo>
                  <a:lnTo>
                    <a:pt x="36808" y="52914"/>
                  </a:lnTo>
                  <a:lnTo>
                    <a:pt x="26492" y="55076"/>
                  </a:lnTo>
                  <a:lnTo>
                    <a:pt x="16176" y="52914"/>
                  </a:lnTo>
                  <a:lnTo>
                    <a:pt x="7756" y="47015"/>
                  </a:lnTo>
                  <a:lnTo>
                    <a:pt x="2080" y="38262"/>
                  </a:lnTo>
                  <a:lnTo>
                    <a:pt x="0" y="27538"/>
                  </a:lnTo>
                  <a:close/>
                </a:path>
              </a:pathLst>
            </a:custGeom>
            <a:ln w="31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85683" y="1878622"/>
              <a:ext cx="149860" cy="72390"/>
            </a:xfrm>
            <a:custGeom>
              <a:avLst/>
              <a:gdLst/>
              <a:ahLst/>
              <a:cxnLst/>
              <a:rect l="l" t="t" r="r" b="b"/>
              <a:pathLst>
                <a:path w="149860" h="72389">
                  <a:moveTo>
                    <a:pt x="149455" y="0"/>
                  </a:moveTo>
                  <a:lnTo>
                    <a:pt x="0" y="72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27208" y="1940670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5">
                  <a:moveTo>
                    <a:pt x="26492" y="0"/>
                  </a:moveTo>
                  <a:lnTo>
                    <a:pt x="16176" y="2054"/>
                  </a:lnTo>
                  <a:lnTo>
                    <a:pt x="7756" y="7657"/>
                  </a:lnTo>
                  <a:lnTo>
                    <a:pt x="2080" y="15968"/>
                  </a:lnTo>
                  <a:lnTo>
                    <a:pt x="0" y="26143"/>
                  </a:lnTo>
                  <a:lnTo>
                    <a:pt x="2080" y="36319"/>
                  </a:lnTo>
                  <a:lnTo>
                    <a:pt x="7756" y="44629"/>
                  </a:lnTo>
                  <a:lnTo>
                    <a:pt x="16176" y="50232"/>
                  </a:lnTo>
                  <a:lnTo>
                    <a:pt x="26492" y="52287"/>
                  </a:lnTo>
                  <a:lnTo>
                    <a:pt x="36808" y="50232"/>
                  </a:lnTo>
                  <a:lnTo>
                    <a:pt x="45228" y="44629"/>
                  </a:lnTo>
                  <a:lnTo>
                    <a:pt x="50904" y="36319"/>
                  </a:lnTo>
                  <a:lnTo>
                    <a:pt x="52984" y="26143"/>
                  </a:lnTo>
                  <a:lnTo>
                    <a:pt x="50904" y="15968"/>
                  </a:lnTo>
                  <a:lnTo>
                    <a:pt x="45228" y="7657"/>
                  </a:lnTo>
                  <a:lnTo>
                    <a:pt x="36808" y="2054"/>
                  </a:lnTo>
                  <a:lnTo>
                    <a:pt x="26492" y="0"/>
                  </a:lnTo>
                  <a:close/>
                </a:path>
              </a:pathLst>
            </a:custGeom>
            <a:solidFill>
              <a:srgbClr val="F1C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27208" y="1940670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5">
                  <a:moveTo>
                    <a:pt x="0" y="26143"/>
                  </a:moveTo>
                  <a:lnTo>
                    <a:pt x="2080" y="15968"/>
                  </a:lnTo>
                  <a:lnTo>
                    <a:pt x="7756" y="7657"/>
                  </a:lnTo>
                  <a:lnTo>
                    <a:pt x="16176" y="2054"/>
                  </a:lnTo>
                  <a:lnTo>
                    <a:pt x="26492" y="0"/>
                  </a:lnTo>
                  <a:lnTo>
                    <a:pt x="36808" y="2054"/>
                  </a:lnTo>
                  <a:lnTo>
                    <a:pt x="45228" y="7657"/>
                  </a:lnTo>
                  <a:lnTo>
                    <a:pt x="50904" y="15968"/>
                  </a:lnTo>
                  <a:lnTo>
                    <a:pt x="52984" y="26143"/>
                  </a:lnTo>
                  <a:lnTo>
                    <a:pt x="50904" y="36319"/>
                  </a:lnTo>
                  <a:lnTo>
                    <a:pt x="45228" y="44629"/>
                  </a:lnTo>
                  <a:lnTo>
                    <a:pt x="36808" y="50232"/>
                  </a:lnTo>
                  <a:lnTo>
                    <a:pt x="26492" y="52287"/>
                  </a:lnTo>
                  <a:lnTo>
                    <a:pt x="16176" y="50232"/>
                  </a:lnTo>
                  <a:lnTo>
                    <a:pt x="7756" y="44629"/>
                  </a:lnTo>
                  <a:lnTo>
                    <a:pt x="2080" y="36319"/>
                  </a:lnTo>
                  <a:lnTo>
                    <a:pt x="0" y="26143"/>
                  </a:lnTo>
                  <a:close/>
                </a:path>
              </a:pathLst>
            </a:custGeom>
            <a:ln w="31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53701" y="1886291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8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62154" y="1939973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26492" y="0"/>
                  </a:moveTo>
                  <a:lnTo>
                    <a:pt x="16176" y="2080"/>
                  </a:lnTo>
                  <a:lnTo>
                    <a:pt x="7756" y="7756"/>
                  </a:lnTo>
                  <a:lnTo>
                    <a:pt x="2080" y="16176"/>
                  </a:lnTo>
                  <a:lnTo>
                    <a:pt x="0" y="26492"/>
                  </a:lnTo>
                  <a:lnTo>
                    <a:pt x="2080" y="36808"/>
                  </a:lnTo>
                  <a:lnTo>
                    <a:pt x="7756" y="45228"/>
                  </a:lnTo>
                  <a:lnTo>
                    <a:pt x="16176" y="50904"/>
                  </a:lnTo>
                  <a:lnTo>
                    <a:pt x="26492" y="52984"/>
                  </a:lnTo>
                  <a:lnTo>
                    <a:pt x="36808" y="50904"/>
                  </a:lnTo>
                  <a:lnTo>
                    <a:pt x="45228" y="45228"/>
                  </a:lnTo>
                  <a:lnTo>
                    <a:pt x="50904" y="36808"/>
                  </a:lnTo>
                  <a:lnTo>
                    <a:pt x="52984" y="26492"/>
                  </a:lnTo>
                  <a:lnTo>
                    <a:pt x="50904" y="16176"/>
                  </a:lnTo>
                  <a:lnTo>
                    <a:pt x="45228" y="7756"/>
                  </a:lnTo>
                  <a:lnTo>
                    <a:pt x="36808" y="2080"/>
                  </a:lnTo>
                  <a:lnTo>
                    <a:pt x="26492" y="0"/>
                  </a:lnTo>
                  <a:close/>
                </a:path>
              </a:pathLst>
            </a:custGeom>
            <a:solidFill>
              <a:srgbClr val="F1C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62154" y="1939973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53339" h="53339">
                  <a:moveTo>
                    <a:pt x="0" y="26492"/>
                  </a:moveTo>
                  <a:lnTo>
                    <a:pt x="2080" y="16176"/>
                  </a:lnTo>
                  <a:lnTo>
                    <a:pt x="7756" y="7756"/>
                  </a:lnTo>
                  <a:lnTo>
                    <a:pt x="16176" y="2080"/>
                  </a:lnTo>
                  <a:lnTo>
                    <a:pt x="26492" y="0"/>
                  </a:lnTo>
                  <a:lnTo>
                    <a:pt x="36808" y="2080"/>
                  </a:lnTo>
                  <a:lnTo>
                    <a:pt x="45228" y="7756"/>
                  </a:lnTo>
                  <a:lnTo>
                    <a:pt x="50904" y="16176"/>
                  </a:lnTo>
                  <a:lnTo>
                    <a:pt x="52984" y="26492"/>
                  </a:lnTo>
                  <a:lnTo>
                    <a:pt x="50904" y="36808"/>
                  </a:lnTo>
                  <a:lnTo>
                    <a:pt x="45228" y="45228"/>
                  </a:lnTo>
                  <a:lnTo>
                    <a:pt x="36808" y="50904"/>
                  </a:lnTo>
                  <a:lnTo>
                    <a:pt x="26492" y="52984"/>
                  </a:lnTo>
                  <a:lnTo>
                    <a:pt x="16176" y="50904"/>
                  </a:lnTo>
                  <a:lnTo>
                    <a:pt x="7756" y="45228"/>
                  </a:lnTo>
                  <a:lnTo>
                    <a:pt x="2080" y="36808"/>
                  </a:lnTo>
                  <a:lnTo>
                    <a:pt x="0" y="26492"/>
                  </a:lnTo>
                  <a:close/>
                </a:path>
              </a:pathLst>
            </a:custGeom>
            <a:ln w="31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72524" y="1878622"/>
              <a:ext cx="259079" cy="168910"/>
            </a:xfrm>
            <a:custGeom>
              <a:avLst/>
              <a:gdLst/>
              <a:ahLst/>
              <a:cxnLst/>
              <a:rect l="l" t="t" r="r" b="b"/>
              <a:pathLst>
                <a:path w="259079" h="168910">
                  <a:moveTo>
                    <a:pt x="197008" y="106666"/>
                  </a:moveTo>
                  <a:lnTo>
                    <a:pt x="155468" y="168482"/>
                  </a:lnTo>
                </a:path>
                <a:path w="259079" h="168910">
                  <a:moveTo>
                    <a:pt x="234945" y="106666"/>
                  </a:moveTo>
                  <a:lnTo>
                    <a:pt x="258707" y="167901"/>
                  </a:lnTo>
                </a:path>
                <a:path w="259079" h="168910">
                  <a:moveTo>
                    <a:pt x="0" y="0"/>
                  </a:moveTo>
                  <a:lnTo>
                    <a:pt x="197385" y="695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40367" y="2082195"/>
              <a:ext cx="53340" cy="53975"/>
            </a:xfrm>
            <a:custGeom>
              <a:avLst/>
              <a:gdLst/>
              <a:ahLst/>
              <a:cxnLst/>
              <a:rect l="l" t="t" r="r" b="b"/>
              <a:pathLst>
                <a:path w="53339" h="53975">
                  <a:moveTo>
                    <a:pt x="26492" y="0"/>
                  </a:moveTo>
                  <a:lnTo>
                    <a:pt x="16176" y="2110"/>
                  </a:lnTo>
                  <a:lnTo>
                    <a:pt x="7756" y="7864"/>
                  </a:lnTo>
                  <a:lnTo>
                    <a:pt x="2080" y="16397"/>
                  </a:lnTo>
                  <a:lnTo>
                    <a:pt x="0" y="26841"/>
                  </a:lnTo>
                  <a:lnTo>
                    <a:pt x="2080" y="37284"/>
                  </a:lnTo>
                  <a:lnTo>
                    <a:pt x="7756" y="45817"/>
                  </a:lnTo>
                  <a:lnTo>
                    <a:pt x="16176" y="51571"/>
                  </a:lnTo>
                  <a:lnTo>
                    <a:pt x="26492" y="53682"/>
                  </a:lnTo>
                  <a:lnTo>
                    <a:pt x="36808" y="51571"/>
                  </a:lnTo>
                  <a:lnTo>
                    <a:pt x="45228" y="45817"/>
                  </a:lnTo>
                  <a:lnTo>
                    <a:pt x="50904" y="37284"/>
                  </a:lnTo>
                  <a:lnTo>
                    <a:pt x="52984" y="26841"/>
                  </a:lnTo>
                  <a:lnTo>
                    <a:pt x="50904" y="16397"/>
                  </a:lnTo>
                  <a:lnTo>
                    <a:pt x="45228" y="7864"/>
                  </a:lnTo>
                  <a:lnTo>
                    <a:pt x="36808" y="2110"/>
                  </a:lnTo>
                  <a:lnTo>
                    <a:pt x="26492" y="0"/>
                  </a:lnTo>
                  <a:close/>
                </a:path>
              </a:pathLst>
            </a:custGeom>
            <a:solidFill>
              <a:srgbClr val="F1C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40367" y="2082195"/>
              <a:ext cx="53340" cy="53975"/>
            </a:xfrm>
            <a:custGeom>
              <a:avLst/>
              <a:gdLst/>
              <a:ahLst/>
              <a:cxnLst/>
              <a:rect l="l" t="t" r="r" b="b"/>
              <a:pathLst>
                <a:path w="53339" h="53975">
                  <a:moveTo>
                    <a:pt x="0" y="26841"/>
                  </a:moveTo>
                  <a:lnTo>
                    <a:pt x="2080" y="16397"/>
                  </a:lnTo>
                  <a:lnTo>
                    <a:pt x="7756" y="7864"/>
                  </a:lnTo>
                  <a:lnTo>
                    <a:pt x="16176" y="2110"/>
                  </a:lnTo>
                  <a:lnTo>
                    <a:pt x="26492" y="0"/>
                  </a:lnTo>
                  <a:lnTo>
                    <a:pt x="36808" y="2110"/>
                  </a:lnTo>
                  <a:lnTo>
                    <a:pt x="45228" y="7864"/>
                  </a:lnTo>
                  <a:lnTo>
                    <a:pt x="50904" y="16397"/>
                  </a:lnTo>
                  <a:lnTo>
                    <a:pt x="52984" y="26841"/>
                  </a:lnTo>
                  <a:lnTo>
                    <a:pt x="50904" y="37284"/>
                  </a:lnTo>
                  <a:lnTo>
                    <a:pt x="45228" y="45817"/>
                  </a:lnTo>
                  <a:lnTo>
                    <a:pt x="36808" y="51571"/>
                  </a:lnTo>
                  <a:lnTo>
                    <a:pt x="26492" y="53682"/>
                  </a:lnTo>
                  <a:lnTo>
                    <a:pt x="16176" y="51571"/>
                  </a:lnTo>
                  <a:lnTo>
                    <a:pt x="7756" y="45817"/>
                  </a:lnTo>
                  <a:lnTo>
                    <a:pt x="2080" y="37284"/>
                  </a:lnTo>
                  <a:lnTo>
                    <a:pt x="0" y="26841"/>
                  </a:lnTo>
                  <a:close/>
                </a:path>
              </a:pathLst>
            </a:custGeom>
            <a:ln w="31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95661" y="1995049"/>
              <a:ext cx="271780" cy="201295"/>
            </a:xfrm>
            <a:custGeom>
              <a:avLst/>
              <a:gdLst/>
              <a:ahLst/>
              <a:cxnLst/>
              <a:rect l="l" t="t" r="r" b="b"/>
              <a:pathLst>
                <a:path w="271779" h="201294">
                  <a:moveTo>
                    <a:pt x="45926" y="131764"/>
                  </a:moveTo>
                  <a:lnTo>
                    <a:pt x="0" y="199709"/>
                  </a:lnTo>
                </a:path>
                <a:path w="271779" h="201294">
                  <a:moveTo>
                    <a:pt x="82963" y="131764"/>
                  </a:moveTo>
                  <a:lnTo>
                    <a:pt x="114335" y="200871"/>
                  </a:lnTo>
                </a:path>
                <a:path w="271779" h="201294">
                  <a:moveTo>
                    <a:pt x="271256" y="0"/>
                  </a:moveTo>
                  <a:lnTo>
                    <a:pt x="271198" y="869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33308" y="2083590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39" h="51435">
                  <a:moveTo>
                    <a:pt x="26492" y="0"/>
                  </a:moveTo>
                  <a:lnTo>
                    <a:pt x="16176" y="1998"/>
                  </a:lnTo>
                  <a:lnTo>
                    <a:pt x="7756" y="7450"/>
                  </a:lnTo>
                  <a:lnTo>
                    <a:pt x="2080" y="15539"/>
                  </a:lnTo>
                  <a:lnTo>
                    <a:pt x="0" y="25446"/>
                  </a:lnTo>
                  <a:lnTo>
                    <a:pt x="2080" y="35354"/>
                  </a:lnTo>
                  <a:lnTo>
                    <a:pt x="7756" y="43442"/>
                  </a:lnTo>
                  <a:lnTo>
                    <a:pt x="16176" y="48894"/>
                  </a:lnTo>
                  <a:lnTo>
                    <a:pt x="26492" y="50893"/>
                  </a:lnTo>
                  <a:lnTo>
                    <a:pt x="36808" y="48894"/>
                  </a:lnTo>
                  <a:lnTo>
                    <a:pt x="45228" y="43442"/>
                  </a:lnTo>
                  <a:lnTo>
                    <a:pt x="50904" y="35354"/>
                  </a:lnTo>
                  <a:lnTo>
                    <a:pt x="52984" y="25446"/>
                  </a:lnTo>
                  <a:lnTo>
                    <a:pt x="50904" y="15539"/>
                  </a:lnTo>
                  <a:lnTo>
                    <a:pt x="45228" y="7450"/>
                  </a:lnTo>
                  <a:lnTo>
                    <a:pt x="36808" y="1998"/>
                  </a:lnTo>
                  <a:lnTo>
                    <a:pt x="26492" y="0"/>
                  </a:lnTo>
                  <a:close/>
                </a:path>
              </a:pathLst>
            </a:custGeom>
            <a:solidFill>
              <a:srgbClr val="F1C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33308" y="2083590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39" h="51435">
                  <a:moveTo>
                    <a:pt x="0" y="25446"/>
                  </a:moveTo>
                  <a:lnTo>
                    <a:pt x="2080" y="15539"/>
                  </a:lnTo>
                  <a:lnTo>
                    <a:pt x="7756" y="7450"/>
                  </a:lnTo>
                  <a:lnTo>
                    <a:pt x="16176" y="1998"/>
                  </a:lnTo>
                  <a:lnTo>
                    <a:pt x="26492" y="0"/>
                  </a:lnTo>
                  <a:lnTo>
                    <a:pt x="36808" y="1998"/>
                  </a:lnTo>
                  <a:lnTo>
                    <a:pt x="45228" y="7450"/>
                  </a:lnTo>
                  <a:lnTo>
                    <a:pt x="50904" y="15539"/>
                  </a:lnTo>
                  <a:lnTo>
                    <a:pt x="52984" y="25446"/>
                  </a:lnTo>
                  <a:lnTo>
                    <a:pt x="50904" y="35354"/>
                  </a:lnTo>
                  <a:lnTo>
                    <a:pt x="45228" y="43442"/>
                  </a:lnTo>
                  <a:lnTo>
                    <a:pt x="36808" y="48894"/>
                  </a:lnTo>
                  <a:lnTo>
                    <a:pt x="26492" y="50893"/>
                  </a:lnTo>
                  <a:lnTo>
                    <a:pt x="16176" y="48894"/>
                  </a:lnTo>
                  <a:lnTo>
                    <a:pt x="7756" y="43442"/>
                  </a:lnTo>
                  <a:lnTo>
                    <a:pt x="2080" y="35354"/>
                  </a:lnTo>
                  <a:lnTo>
                    <a:pt x="0" y="25446"/>
                  </a:lnTo>
                  <a:close/>
                </a:path>
              </a:pathLst>
            </a:custGeom>
            <a:ln w="31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78624" y="1987380"/>
              <a:ext cx="377190" cy="104139"/>
            </a:xfrm>
            <a:custGeom>
              <a:avLst/>
              <a:gdLst/>
              <a:ahLst/>
              <a:cxnLst/>
              <a:rect l="l" t="t" r="r" b="b"/>
              <a:pathLst>
                <a:path w="377189" h="104139">
                  <a:moveTo>
                    <a:pt x="169615" y="0"/>
                  </a:moveTo>
                  <a:lnTo>
                    <a:pt x="0" y="103529"/>
                  </a:lnTo>
                </a:path>
                <a:path w="377189" h="104139">
                  <a:moveTo>
                    <a:pt x="375076" y="5577"/>
                  </a:moveTo>
                  <a:lnTo>
                    <a:pt x="376674" y="5928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31565" y="2069995"/>
              <a:ext cx="65405" cy="79375"/>
            </a:xfrm>
            <a:custGeom>
              <a:avLst/>
              <a:gdLst/>
              <a:ahLst/>
              <a:cxnLst/>
              <a:rect l="l" t="t" r="r" b="b"/>
              <a:pathLst>
                <a:path w="65404" h="79375">
                  <a:moveTo>
                    <a:pt x="0" y="78780"/>
                  </a:moveTo>
                  <a:lnTo>
                    <a:pt x="64836" y="78780"/>
                  </a:lnTo>
                  <a:lnTo>
                    <a:pt x="64836" y="0"/>
                  </a:lnTo>
                  <a:lnTo>
                    <a:pt x="0" y="0"/>
                  </a:lnTo>
                  <a:lnTo>
                    <a:pt x="0" y="78780"/>
                  </a:lnTo>
                  <a:close/>
                </a:path>
              </a:pathLst>
            </a:custGeom>
            <a:ln w="3485">
              <a:solidFill>
                <a:srgbClr val="2E528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94354" y="2128906"/>
              <a:ext cx="165100" cy="67945"/>
            </a:xfrm>
            <a:custGeom>
              <a:avLst/>
              <a:gdLst/>
              <a:ahLst/>
              <a:cxnLst/>
              <a:rect l="l" t="t" r="r" b="b"/>
              <a:pathLst>
                <a:path w="165100" h="67944">
                  <a:moveTo>
                    <a:pt x="55018" y="0"/>
                  </a:moveTo>
                  <a:lnTo>
                    <a:pt x="0" y="67886"/>
                  </a:lnTo>
                </a:path>
                <a:path w="165100" h="67944">
                  <a:moveTo>
                    <a:pt x="92723" y="0"/>
                  </a:moveTo>
                  <a:lnTo>
                    <a:pt x="164677" y="664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2849802" y="1835902"/>
            <a:ext cx="723900" cy="333375"/>
            <a:chOff x="2849802" y="1835902"/>
            <a:chExt cx="723900" cy="333375"/>
          </a:xfrm>
        </p:grpSpPr>
        <p:sp>
          <p:nvSpPr>
            <p:cNvPr id="38" name="object 38"/>
            <p:cNvSpPr/>
            <p:nvPr/>
          </p:nvSpPr>
          <p:spPr>
            <a:xfrm>
              <a:off x="3217403" y="1919058"/>
              <a:ext cx="354330" cy="104139"/>
            </a:xfrm>
            <a:custGeom>
              <a:avLst/>
              <a:gdLst/>
              <a:ahLst/>
              <a:cxnLst/>
              <a:rect l="l" t="t" r="r" b="b"/>
              <a:pathLst>
                <a:path w="354329" h="104139">
                  <a:moveTo>
                    <a:pt x="350676" y="0"/>
                  </a:moveTo>
                  <a:lnTo>
                    <a:pt x="3485" y="0"/>
                  </a:lnTo>
                  <a:lnTo>
                    <a:pt x="0" y="3485"/>
                  </a:lnTo>
                  <a:lnTo>
                    <a:pt x="0" y="7814"/>
                  </a:lnTo>
                  <a:lnTo>
                    <a:pt x="0" y="100392"/>
                  </a:lnTo>
                  <a:lnTo>
                    <a:pt x="3485" y="103878"/>
                  </a:lnTo>
                  <a:lnTo>
                    <a:pt x="350676" y="103878"/>
                  </a:lnTo>
                  <a:lnTo>
                    <a:pt x="354161" y="100392"/>
                  </a:lnTo>
                  <a:lnTo>
                    <a:pt x="354161" y="3485"/>
                  </a:lnTo>
                  <a:lnTo>
                    <a:pt x="350676" y="0"/>
                  </a:lnTo>
                  <a:close/>
                </a:path>
              </a:pathLst>
            </a:custGeom>
            <a:solidFill>
              <a:srgbClr val="FCF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17403" y="1919058"/>
              <a:ext cx="354330" cy="104139"/>
            </a:xfrm>
            <a:custGeom>
              <a:avLst/>
              <a:gdLst/>
              <a:ahLst/>
              <a:cxnLst/>
              <a:rect l="l" t="t" r="r" b="b"/>
              <a:pathLst>
                <a:path w="354329" h="104139">
                  <a:moveTo>
                    <a:pt x="0" y="7814"/>
                  </a:moveTo>
                  <a:lnTo>
                    <a:pt x="0" y="3485"/>
                  </a:lnTo>
                  <a:lnTo>
                    <a:pt x="3485" y="0"/>
                  </a:lnTo>
                  <a:lnTo>
                    <a:pt x="7814" y="0"/>
                  </a:lnTo>
                  <a:lnTo>
                    <a:pt x="346347" y="0"/>
                  </a:lnTo>
                  <a:lnTo>
                    <a:pt x="350676" y="0"/>
                  </a:lnTo>
                  <a:lnTo>
                    <a:pt x="354161" y="3485"/>
                  </a:lnTo>
                  <a:lnTo>
                    <a:pt x="354161" y="7814"/>
                  </a:lnTo>
                  <a:lnTo>
                    <a:pt x="354161" y="96064"/>
                  </a:lnTo>
                  <a:lnTo>
                    <a:pt x="354161" y="100392"/>
                  </a:lnTo>
                  <a:lnTo>
                    <a:pt x="350676" y="103878"/>
                  </a:lnTo>
                  <a:lnTo>
                    <a:pt x="346347" y="103878"/>
                  </a:lnTo>
                  <a:lnTo>
                    <a:pt x="7814" y="103878"/>
                  </a:lnTo>
                  <a:lnTo>
                    <a:pt x="3485" y="103878"/>
                  </a:lnTo>
                  <a:lnTo>
                    <a:pt x="0" y="100392"/>
                  </a:lnTo>
                  <a:lnTo>
                    <a:pt x="0" y="96064"/>
                  </a:lnTo>
                  <a:lnTo>
                    <a:pt x="0" y="7814"/>
                  </a:lnTo>
                  <a:close/>
                </a:path>
              </a:pathLst>
            </a:custGeom>
            <a:ln w="3175">
              <a:solidFill>
                <a:srgbClr val="3152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68993" y="1837489"/>
              <a:ext cx="53340" cy="55244"/>
            </a:xfrm>
            <a:custGeom>
              <a:avLst/>
              <a:gdLst/>
              <a:ahLst/>
              <a:cxnLst/>
              <a:rect l="l" t="t" r="r" b="b"/>
              <a:pathLst>
                <a:path w="53339" h="55244">
                  <a:moveTo>
                    <a:pt x="26492" y="0"/>
                  </a:moveTo>
                  <a:lnTo>
                    <a:pt x="16176" y="2162"/>
                  </a:lnTo>
                  <a:lnTo>
                    <a:pt x="7756" y="8061"/>
                  </a:lnTo>
                  <a:lnTo>
                    <a:pt x="2080" y="16813"/>
                  </a:lnTo>
                  <a:lnTo>
                    <a:pt x="0" y="27538"/>
                  </a:lnTo>
                  <a:lnTo>
                    <a:pt x="2080" y="38262"/>
                  </a:lnTo>
                  <a:lnTo>
                    <a:pt x="7756" y="47015"/>
                  </a:lnTo>
                  <a:lnTo>
                    <a:pt x="16176" y="52914"/>
                  </a:lnTo>
                  <a:lnTo>
                    <a:pt x="26492" y="55076"/>
                  </a:lnTo>
                  <a:lnTo>
                    <a:pt x="36808" y="52914"/>
                  </a:lnTo>
                  <a:lnTo>
                    <a:pt x="45228" y="47015"/>
                  </a:lnTo>
                  <a:lnTo>
                    <a:pt x="50904" y="38262"/>
                  </a:lnTo>
                  <a:lnTo>
                    <a:pt x="52984" y="27538"/>
                  </a:lnTo>
                  <a:lnTo>
                    <a:pt x="50904" y="16813"/>
                  </a:lnTo>
                  <a:lnTo>
                    <a:pt x="45228" y="8061"/>
                  </a:lnTo>
                  <a:lnTo>
                    <a:pt x="36808" y="2162"/>
                  </a:lnTo>
                  <a:lnTo>
                    <a:pt x="26492" y="0"/>
                  </a:lnTo>
                  <a:close/>
                </a:path>
              </a:pathLst>
            </a:custGeom>
            <a:solidFill>
              <a:srgbClr val="315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68993" y="1837489"/>
              <a:ext cx="53340" cy="55244"/>
            </a:xfrm>
            <a:custGeom>
              <a:avLst/>
              <a:gdLst/>
              <a:ahLst/>
              <a:cxnLst/>
              <a:rect l="l" t="t" r="r" b="b"/>
              <a:pathLst>
                <a:path w="53339" h="55244">
                  <a:moveTo>
                    <a:pt x="0" y="27538"/>
                  </a:moveTo>
                  <a:lnTo>
                    <a:pt x="2080" y="16813"/>
                  </a:lnTo>
                  <a:lnTo>
                    <a:pt x="7756" y="8061"/>
                  </a:lnTo>
                  <a:lnTo>
                    <a:pt x="16176" y="2162"/>
                  </a:lnTo>
                  <a:lnTo>
                    <a:pt x="26492" y="0"/>
                  </a:lnTo>
                  <a:lnTo>
                    <a:pt x="36808" y="2162"/>
                  </a:lnTo>
                  <a:lnTo>
                    <a:pt x="45228" y="8061"/>
                  </a:lnTo>
                  <a:lnTo>
                    <a:pt x="50904" y="16813"/>
                  </a:lnTo>
                  <a:lnTo>
                    <a:pt x="52984" y="27538"/>
                  </a:lnTo>
                  <a:lnTo>
                    <a:pt x="50904" y="38262"/>
                  </a:lnTo>
                  <a:lnTo>
                    <a:pt x="45228" y="47015"/>
                  </a:lnTo>
                  <a:lnTo>
                    <a:pt x="36808" y="52914"/>
                  </a:lnTo>
                  <a:lnTo>
                    <a:pt x="26492" y="55076"/>
                  </a:lnTo>
                  <a:lnTo>
                    <a:pt x="16176" y="52914"/>
                  </a:lnTo>
                  <a:lnTo>
                    <a:pt x="7756" y="47015"/>
                  </a:lnTo>
                  <a:lnTo>
                    <a:pt x="2080" y="38262"/>
                  </a:lnTo>
                  <a:lnTo>
                    <a:pt x="0" y="27538"/>
                  </a:lnTo>
                  <a:close/>
                </a:path>
              </a:pathLst>
            </a:custGeom>
            <a:ln w="31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82152" y="1949036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5">
                  <a:moveTo>
                    <a:pt x="26492" y="0"/>
                  </a:moveTo>
                  <a:lnTo>
                    <a:pt x="16176" y="2054"/>
                  </a:lnTo>
                  <a:lnTo>
                    <a:pt x="7756" y="7657"/>
                  </a:lnTo>
                  <a:lnTo>
                    <a:pt x="2080" y="15968"/>
                  </a:lnTo>
                  <a:lnTo>
                    <a:pt x="0" y="26143"/>
                  </a:lnTo>
                  <a:lnTo>
                    <a:pt x="2080" y="36319"/>
                  </a:lnTo>
                  <a:lnTo>
                    <a:pt x="7756" y="44629"/>
                  </a:lnTo>
                  <a:lnTo>
                    <a:pt x="16176" y="50232"/>
                  </a:lnTo>
                  <a:lnTo>
                    <a:pt x="26492" y="52287"/>
                  </a:lnTo>
                  <a:lnTo>
                    <a:pt x="36808" y="50232"/>
                  </a:lnTo>
                  <a:lnTo>
                    <a:pt x="45228" y="44629"/>
                  </a:lnTo>
                  <a:lnTo>
                    <a:pt x="50904" y="36319"/>
                  </a:lnTo>
                  <a:lnTo>
                    <a:pt x="52984" y="26143"/>
                  </a:lnTo>
                  <a:lnTo>
                    <a:pt x="50904" y="15968"/>
                  </a:lnTo>
                  <a:lnTo>
                    <a:pt x="45228" y="7657"/>
                  </a:lnTo>
                  <a:lnTo>
                    <a:pt x="36808" y="2054"/>
                  </a:lnTo>
                  <a:lnTo>
                    <a:pt x="26492" y="0"/>
                  </a:lnTo>
                  <a:close/>
                </a:path>
              </a:pathLst>
            </a:custGeom>
            <a:solidFill>
              <a:srgbClr val="315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82152" y="1949036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5">
                  <a:moveTo>
                    <a:pt x="0" y="26143"/>
                  </a:moveTo>
                  <a:lnTo>
                    <a:pt x="2080" y="15968"/>
                  </a:lnTo>
                  <a:lnTo>
                    <a:pt x="7756" y="7657"/>
                  </a:lnTo>
                  <a:lnTo>
                    <a:pt x="16176" y="2054"/>
                  </a:lnTo>
                  <a:lnTo>
                    <a:pt x="26492" y="0"/>
                  </a:lnTo>
                  <a:lnTo>
                    <a:pt x="36808" y="2054"/>
                  </a:lnTo>
                  <a:lnTo>
                    <a:pt x="45228" y="7657"/>
                  </a:lnTo>
                  <a:lnTo>
                    <a:pt x="50904" y="15968"/>
                  </a:lnTo>
                  <a:lnTo>
                    <a:pt x="52984" y="26143"/>
                  </a:lnTo>
                  <a:lnTo>
                    <a:pt x="50904" y="36319"/>
                  </a:lnTo>
                  <a:lnTo>
                    <a:pt x="45228" y="44629"/>
                  </a:lnTo>
                  <a:lnTo>
                    <a:pt x="36808" y="50232"/>
                  </a:lnTo>
                  <a:lnTo>
                    <a:pt x="26492" y="52287"/>
                  </a:lnTo>
                  <a:lnTo>
                    <a:pt x="16176" y="50232"/>
                  </a:lnTo>
                  <a:lnTo>
                    <a:pt x="7756" y="44629"/>
                  </a:lnTo>
                  <a:lnTo>
                    <a:pt x="2080" y="36319"/>
                  </a:lnTo>
                  <a:lnTo>
                    <a:pt x="0" y="26143"/>
                  </a:lnTo>
                  <a:close/>
                </a:path>
              </a:pathLst>
            </a:custGeom>
            <a:ln w="31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127468" y="1884199"/>
              <a:ext cx="149860" cy="72390"/>
            </a:xfrm>
            <a:custGeom>
              <a:avLst/>
              <a:gdLst/>
              <a:ahLst/>
              <a:cxnLst/>
              <a:rect l="l" t="t" r="r" b="b"/>
              <a:pathLst>
                <a:path w="149860" h="72389">
                  <a:moveTo>
                    <a:pt x="149455" y="0"/>
                  </a:moveTo>
                  <a:lnTo>
                    <a:pt x="0" y="7221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268993" y="1946247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5">
                  <a:moveTo>
                    <a:pt x="26492" y="0"/>
                  </a:moveTo>
                  <a:lnTo>
                    <a:pt x="16176" y="2054"/>
                  </a:lnTo>
                  <a:lnTo>
                    <a:pt x="7756" y="7657"/>
                  </a:lnTo>
                  <a:lnTo>
                    <a:pt x="2080" y="15968"/>
                  </a:lnTo>
                  <a:lnTo>
                    <a:pt x="0" y="26143"/>
                  </a:lnTo>
                  <a:lnTo>
                    <a:pt x="2080" y="36319"/>
                  </a:lnTo>
                  <a:lnTo>
                    <a:pt x="7756" y="44629"/>
                  </a:lnTo>
                  <a:lnTo>
                    <a:pt x="16176" y="50232"/>
                  </a:lnTo>
                  <a:lnTo>
                    <a:pt x="26492" y="52287"/>
                  </a:lnTo>
                  <a:lnTo>
                    <a:pt x="36808" y="50232"/>
                  </a:lnTo>
                  <a:lnTo>
                    <a:pt x="45228" y="44629"/>
                  </a:lnTo>
                  <a:lnTo>
                    <a:pt x="50904" y="36319"/>
                  </a:lnTo>
                  <a:lnTo>
                    <a:pt x="52984" y="26143"/>
                  </a:lnTo>
                  <a:lnTo>
                    <a:pt x="50904" y="15968"/>
                  </a:lnTo>
                  <a:lnTo>
                    <a:pt x="45228" y="7657"/>
                  </a:lnTo>
                  <a:lnTo>
                    <a:pt x="36808" y="2054"/>
                  </a:lnTo>
                  <a:lnTo>
                    <a:pt x="26492" y="0"/>
                  </a:lnTo>
                  <a:close/>
                </a:path>
              </a:pathLst>
            </a:custGeom>
            <a:solidFill>
              <a:srgbClr val="F1C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68993" y="1946247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5">
                  <a:moveTo>
                    <a:pt x="0" y="26143"/>
                  </a:moveTo>
                  <a:lnTo>
                    <a:pt x="2080" y="15968"/>
                  </a:lnTo>
                  <a:lnTo>
                    <a:pt x="7756" y="7657"/>
                  </a:lnTo>
                  <a:lnTo>
                    <a:pt x="16176" y="2054"/>
                  </a:lnTo>
                  <a:lnTo>
                    <a:pt x="26492" y="0"/>
                  </a:lnTo>
                  <a:lnTo>
                    <a:pt x="36808" y="2054"/>
                  </a:lnTo>
                  <a:lnTo>
                    <a:pt x="45228" y="7657"/>
                  </a:lnTo>
                  <a:lnTo>
                    <a:pt x="50904" y="15968"/>
                  </a:lnTo>
                  <a:lnTo>
                    <a:pt x="52984" y="26143"/>
                  </a:lnTo>
                  <a:lnTo>
                    <a:pt x="50904" y="36319"/>
                  </a:lnTo>
                  <a:lnTo>
                    <a:pt x="45228" y="44629"/>
                  </a:lnTo>
                  <a:lnTo>
                    <a:pt x="36808" y="50232"/>
                  </a:lnTo>
                  <a:lnTo>
                    <a:pt x="26492" y="52287"/>
                  </a:lnTo>
                  <a:lnTo>
                    <a:pt x="16176" y="50232"/>
                  </a:lnTo>
                  <a:lnTo>
                    <a:pt x="7756" y="44629"/>
                  </a:lnTo>
                  <a:lnTo>
                    <a:pt x="2080" y="36319"/>
                  </a:lnTo>
                  <a:lnTo>
                    <a:pt x="0" y="26143"/>
                  </a:lnTo>
                  <a:close/>
                </a:path>
              </a:pathLst>
            </a:custGeom>
            <a:ln w="31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95486" y="1892565"/>
              <a:ext cx="0" cy="53975"/>
            </a:xfrm>
            <a:custGeom>
              <a:avLst/>
              <a:gdLst/>
              <a:ahLst/>
              <a:cxnLst/>
              <a:rect l="l" t="t" r="r" b="b"/>
              <a:pathLst>
                <a:path h="53975">
                  <a:moveTo>
                    <a:pt x="0" y="0"/>
                  </a:moveTo>
                  <a:lnTo>
                    <a:pt x="0" y="538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51389" y="2063372"/>
              <a:ext cx="302895" cy="104139"/>
            </a:xfrm>
            <a:custGeom>
              <a:avLst/>
              <a:gdLst/>
              <a:ahLst/>
              <a:cxnLst/>
              <a:rect l="l" t="t" r="r" b="b"/>
              <a:pathLst>
                <a:path w="302894" h="104139">
                  <a:moveTo>
                    <a:pt x="299085" y="0"/>
                  </a:moveTo>
                  <a:lnTo>
                    <a:pt x="3485" y="0"/>
                  </a:lnTo>
                  <a:lnTo>
                    <a:pt x="0" y="3485"/>
                  </a:lnTo>
                  <a:lnTo>
                    <a:pt x="0" y="7814"/>
                  </a:lnTo>
                  <a:lnTo>
                    <a:pt x="0" y="100392"/>
                  </a:lnTo>
                  <a:lnTo>
                    <a:pt x="3485" y="103878"/>
                  </a:lnTo>
                  <a:lnTo>
                    <a:pt x="299085" y="103878"/>
                  </a:lnTo>
                  <a:lnTo>
                    <a:pt x="302571" y="100392"/>
                  </a:lnTo>
                  <a:lnTo>
                    <a:pt x="302571" y="3485"/>
                  </a:lnTo>
                  <a:lnTo>
                    <a:pt x="299085" y="0"/>
                  </a:lnTo>
                  <a:close/>
                </a:path>
              </a:pathLst>
            </a:custGeom>
            <a:solidFill>
              <a:srgbClr val="FCF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51389" y="2063372"/>
              <a:ext cx="302895" cy="104139"/>
            </a:xfrm>
            <a:custGeom>
              <a:avLst/>
              <a:gdLst/>
              <a:ahLst/>
              <a:cxnLst/>
              <a:rect l="l" t="t" r="r" b="b"/>
              <a:pathLst>
                <a:path w="302894" h="104139">
                  <a:moveTo>
                    <a:pt x="0" y="7814"/>
                  </a:moveTo>
                  <a:lnTo>
                    <a:pt x="0" y="3485"/>
                  </a:lnTo>
                  <a:lnTo>
                    <a:pt x="3485" y="0"/>
                  </a:lnTo>
                  <a:lnTo>
                    <a:pt x="7814" y="0"/>
                  </a:lnTo>
                  <a:lnTo>
                    <a:pt x="294757" y="0"/>
                  </a:lnTo>
                  <a:lnTo>
                    <a:pt x="299085" y="0"/>
                  </a:lnTo>
                  <a:lnTo>
                    <a:pt x="302571" y="3485"/>
                  </a:lnTo>
                  <a:lnTo>
                    <a:pt x="302571" y="7814"/>
                  </a:lnTo>
                  <a:lnTo>
                    <a:pt x="302571" y="96064"/>
                  </a:lnTo>
                  <a:lnTo>
                    <a:pt x="302571" y="100392"/>
                  </a:lnTo>
                  <a:lnTo>
                    <a:pt x="299085" y="103878"/>
                  </a:lnTo>
                  <a:lnTo>
                    <a:pt x="294757" y="103878"/>
                  </a:lnTo>
                  <a:lnTo>
                    <a:pt x="7814" y="103878"/>
                  </a:lnTo>
                  <a:lnTo>
                    <a:pt x="3485" y="103878"/>
                  </a:lnTo>
                  <a:lnTo>
                    <a:pt x="0" y="100392"/>
                  </a:lnTo>
                  <a:lnTo>
                    <a:pt x="0" y="96064"/>
                  </a:lnTo>
                  <a:lnTo>
                    <a:pt x="0" y="7814"/>
                  </a:lnTo>
                  <a:close/>
                </a:path>
              </a:pathLst>
            </a:custGeom>
            <a:ln w="3175">
              <a:solidFill>
                <a:srgbClr val="31528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0" name="object 5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90735" y="1175876"/>
            <a:ext cx="1694120" cy="485229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3255306" y="1388710"/>
            <a:ext cx="347345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dirty="0">
                <a:latin typeface="Times New Roman"/>
                <a:cs typeface="Times New Roman"/>
              </a:rPr>
              <a:t>s6</a:t>
            </a:r>
            <a:r>
              <a:rPr sz="400" spc="395" dirty="0">
                <a:latin typeface="Times New Roman"/>
                <a:cs typeface="Times New Roman"/>
              </a:rPr>
              <a:t>  </a:t>
            </a:r>
            <a:r>
              <a:rPr sz="400" dirty="0">
                <a:latin typeface="Times New Roman"/>
                <a:cs typeface="Times New Roman"/>
              </a:rPr>
              <a:t>s7</a:t>
            </a:r>
            <a:r>
              <a:rPr sz="400" spc="345" dirty="0">
                <a:latin typeface="Times New Roman"/>
                <a:cs typeface="Times New Roman"/>
              </a:rPr>
              <a:t> </a:t>
            </a:r>
            <a:r>
              <a:rPr sz="400" spc="-25" dirty="0">
                <a:latin typeface="Times New Roman"/>
                <a:cs typeface="Times New Roman"/>
              </a:rPr>
              <a:t>s8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122032" y="1388710"/>
            <a:ext cx="347345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dirty="0">
                <a:latin typeface="Times New Roman"/>
                <a:cs typeface="Times New Roman"/>
              </a:rPr>
              <a:t>s6</a:t>
            </a:r>
            <a:r>
              <a:rPr sz="400" spc="395" dirty="0">
                <a:latin typeface="Times New Roman"/>
                <a:cs typeface="Times New Roman"/>
              </a:rPr>
              <a:t>  </a:t>
            </a:r>
            <a:r>
              <a:rPr sz="400" dirty="0">
                <a:latin typeface="Times New Roman"/>
                <a:cs typeface="Times New Roman"/>
              </a:rPr>
              <a:t>s7</a:t>
            </a:r>
            <a:r>
              <a:rPr sz="400" spc="345" dirty="0">
                <a:latin typeface="Times New Roman"/>
                <a:cs typeface="Times New Roman"/>
              </a:rPr>
              <a:t> </a:t>
            </a:r>
            <a:r>
              <a:rPr sz="400" spc="-25" dirty="0">
                <a:latin typeface="Times New Roman"/>
                <a:cs typeface="Times New Roman"/>
              </a:rPr>
              <a:t>s8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95174" y="1538183"/>
            <a:ext cx="1736725" cy="25907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78840" algn="l"/>
              </a:tabLst>
            </a:pPr>
            <a:r>
              <a:rPr sz="400" dirty="0">
                <a:latin typeface="Times New Roman"/>
                <a:cs typeface="Times New Roman"/>
              </a:rPr>
              <a:t>s1</a:t>
            </a:r>
            <a:r>
              <a:rPr sz="400" spc="440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s2</a:t>
            </a:r>
            <a:r>
              <a:rPr sz="400" spc="210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s3</a:t>
            </a:r>
            <a:r>
              <a:rPr sz="400" spc="105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s4</a:t>
            </a:r>
            <a:r>
              <a:rPr sz="400" spc="240" dirty="0">
                <a:latin typeface="Times New Roman"/>
                <a:cs typeface="Times New Roman"/>
              </a:rPr>
              <a:t> </a:t>
            </a:r>
            <a:r>
              <a:rPr sz="400" spc="-25" dirty="0">
                <a:latin typeface="Times New Roman"/>
                <a:cs typeface="Times New Roman"/>
              </a:rPr>
              <a:t>s5</a:t>
            </a:r>
            <a:r>
              <a:rPr sz="400" dirty="0">
                <a:latin typeface="Times New Roman"/>
                <a:cs typeface="Times New Roman"/>
              </a:rPr>
              <a:t>	s1</a:t>
            </a:r>
            <a:r>
              <a:rPr sz="400" spc="440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s2</a:t>
            </a:r>
            <a:r>
              <a:rPr sz="400" spc="210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s3</a:t>
            </a:r>
            <a:r>
              <a:rPr sz="400" spc="105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s4</a:t>
            </a:r>
            <a:r>
              <a:rPr sz="400" spc="240" dirty="0">
                <a:latin typeface="Times New Roman"/>
                <a:cs typeface="Times New Roman"/>
              </a:rPr>
              <a:t> </a:t>
            </a:r>
            <a:r>
              <a:rPr sz="400" spc="-25" dirty="0">
                <a:latin typeface="Times New Roman"/>
                <a:cs typeface="Times New Roman"/>
              </a:rPr>
              <a:t>s5</a:t>
            </a: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</a:pPr>
            <a:r>
              <a:rPr sz="400" b="1" dirty="0">
                <a:latin typeface="Times New Roman"/>
                <a:cs typeface="Times New Roman"/>
              </a:rPr>
              <a:t>Step1.</a:t>
            </a:r>
            <a:r>
              <a:rPr sz="400" b="1" spc="15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IAC</a:t>
            </a:r>
            <a:r>
              <a:rPr sz="400" spc="15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for</a:t>
            </a:r>
            <a:r>
              <a:rPr sz="400" spc="15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raw</a:t>
            </a:r>
            <a:r>
              <a:rPr sz="400" spc="10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check-in</a:t>
            </a:r>
            <a:r>
              <a:rPr sz="400" spc="20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nodes</a:t>
            </a:r>
            <a:r>
              <a:rPr sz="400" spc="275" dirty="0">
                <a:latin typeface="Times New Roman"/>
                <a:cs typeface="Times New Roman"/>
              </a:rPr>
              <a:t>  </a:t>
            </a:r>
            <a:r>
              <a:rPr sz="400" b="1" dirty="0">
                <a:latin typeface="Times New Roman"/>
                <a:cs typeface="Times New Roman"/>
              </a:rPr>
              <a:t>Step2.</a:t>
            </a:r>
            <a:r>
              <a:rPr sz="400" b="1" spc="20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IRC</a:t>
            </a:r>
            <a:r>
              <a:rPr sz="400" spc="5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from</a:t>
            </a:r>
            <a:r>
              <a:rPr sz="400" spc="20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raw</a:t>
            </a:r>
            <a:r>
              <a:rPr sz="400" spc="10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check-in</a:t>
            </a:r>
            <a:r>
              <a:rPr sz="400" spc="15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nodes</a:t>
            </a:r>
            <a:r>
              <a:rPr sz="400" spc="10" dirty="0">
                <a:latin typeface="Times New Roman"/>
                <a:cs typeface="Times New Roman"/>
              </a:rPr>
              <a:t> </a:t>
            </a:r>
            <a:r>
              <a:rPr sz="400" spc="-25" dirty="0">
                <a:latin typeface="Times New Roman"/>
                <a:cs typeface="Times New Roman"/>
              </a:rPr>
              <a:t>to</a:t>
            </a:r>
            <a:endParaRPr sz="400">
              <a:latin typeface="Times New Roman"/>
              <a:cs typeface="Times New Roman"/>
            </a:endParaRPr>
          </a:p>
          <a:p>
            <a:pPr marL="1176020">
              <a:lnSpc>
                <a:spcPct val="100000"/>
              </a:lnSpc>
              <a:spcBef>
                <a:spcPts val="15"/>
              </a:spcBef>
            </a:pPr>
            <a:r>
              <a:rPr sz="400" dirty="0">
                <a:latin typeface="Times New Roman"/>
                <a:cs typeface="Times New Roman"/>
              </a:rPr>
              <a:t>period</a:t>
            </a:r>
            <a:r>
              <a:rPr sz="400" spc="10" dirty="0">
                <a:latin typeface="Times New Roman"/>
                <a:cs typeface="Times New Roman"/>
              </a:rPr>
              <a:t> </a:t>
            </a:r>
            <a:r>
              <a:rPr sz="400" spc="-10" dirty="0">
                <a:latin typeface="Times New Roman"/>
                <a:cs typeface="Times New Roman"/>
              </a:rPr>
              <a:t>nodes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260535" y="2048365"/>
            <a:ext cx="71755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spc="-25" dirty="0">
                <a:latin typeface="Times New Roman"/>
                <a:cs typeface="Times New Roman"/>
              </a:rPr>
              <a:t>s6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468825" y="1944660"/>
            <a:ext cx="104775" cy="109220"/>
            <a:chOff x="3468825" y="1944660"/>
            <a:chExt cx="104775" cy="109220"/>
          </a:xfrm>
        </p:grpSpPr>
        <p:sp>
          <p:nvSpPr>
            <p:cNvPr id="56" name="object 56"/>
            <p:cNvSpPr/>
            <p:nvPr/>
          </p:nvSpPr>
          <p:spPr>
            <a:xfrm>
              <a:off x="3503939" y="194624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26143" y="0"/>
                  </a:moveTo>
                  <a:lnTo>
                    <a:pt x="15968" y="2054"/>
                  </a:lnTo>
                  <a:lnTo>
                    <a:pt x="7657" y="7657"/>
                  </a:lnTo>
                  <a:lnTo>
                    <a:pt x="2054" y="15968"/>
                  </a:lnTo>
                  <a:lnTo>
                    <a:pt x="0" y="26143"/>
                  </a:lnTo>
                  <a:lnTo>
                    <a:pt x="2054" y="36319"/>
                  </a:lnTo>
                  <a:lnTo>
                    <a:pt x="7657" y="44629"/>
                  </a:lnTo>
                  <a:lnTo>
                    <a:pt x="15968" y="50232"/>
                  </a:lnTo>
                  <a:lnTo>
                    <a:pt x="26143" y="52287"/>
                  </a:lnTo>
                  <a:lnTo>
                    <a:pt x="36319" y="50232"/>
                  </a:lnTo>
                  <a:lnTo>
                    <a:pt x="44629" y="44629"/>
                  </a:lnTo>
                  <a:lnTo>
                    <a:pt x="50232" y="36319"/>
                  </a:lnTo>
                  <a:lnTo>
                    <a:pt x="52287" y="26143"/>
                  </a:lnTo>
                  <a:lnTo>
                    <a:pt x="50232" y="15968"/>
                  </a:lnTo>
                  <a:lnTo>
                    <a:pt x="44629" y="7657"/>
                  </a:lnTo>
                  <a:lnTo>
                    <a:pt x="36319" y="2054"/>
                  </a:lnTo>
                  <a:lnTo>
                    <a:pt x="26143" y="0"/>
                  </a:lnTo>
                  <a:close/>
                </a:path>
              </a:pathLst>
            </a:custGeom>
            <a:solidFill>
              <a:srgbClr val="F1C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03939" y="194624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0" y="26143"/>
                  </a:moveTo>
                  <a:lnTo>
                    <a:pt x="2054" y="15968"/>
                  </a:lnTo>
                  <a:lnTo>
                    <a:pt x="7657" y="7657"/>
                  </a:lnTo>
                  <a:lnTo>
                    <a:pt x="15968" y="2054"/>
                  </a:lnTo>
                  <a:lnTo>
                    <a:pt x="26143" y="0"/>
                  </a:lnTo>
                  <a:lnTo>
                    <a:pt x="36319" y="2054"/>
                  </a:lnTo>
                  <a:lnTo>
                    <a:pt x="44629" y="7657"/>
                  </a:lnTo>
                  <a:lnTo>
                    <a:pt x="50232" y="15968"/>
                  </a:lnTo>
                  <a:lnTo>
                    <a:pt x="52287" y="26143"/>
                  </a:lnTo>
                  <a:lnTo>
                    <a:pt x="50232" y="36319"/>
                  </a:lnTo>
                  <a:lnTo>
                    <a:pt x="44629" y="44629"/>
                  </a:lnTo>
                  <a:lnTo>
                    <a:pt x="36319" y="50232"/>
                  </a:lnTo>
                  <a:lnTo>
                    <a:pt x="26143" y="52287"/>
                  </a:lnTo>
                  <a:lnTo>
                    <a:pt x="15968" y="50232"/>
                  </a:lnTo>
                  <a:lnTo>
                    <a:pt x="7657" y="44629"/>
                  </a:lnTo>
                  <a:lnTo>
                    <a:pt x="2054" y="36319"/>
                  </a:lnTo>
                  <a:lnTo>
                    <a:pt x="0" y="26143"/>
                  </a:lnTo>
                  <a:close/>
                </a:path>
              </a:pathLst>
            </a:custGeom>
            <a:ln w="31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69778" y="1990866"/>
              <a:ext cx="102870" cy="62230"/>
            </a:xfrm>
            <a:custGeom>
              <a:avLst/>
              <a:gdLst/>
              <a:ahLst/>
              <a:cxnLst/>
              <a:rect l="l" t="t" r="r" b="b"/>
              <a:pathLst>
                <a:path w="102870" h="62230">
                  <a:moveTo>
                    <a:pt x="41539" y="0"/>
                  </a:moveTo>
                  <a:lnTo>
                    <a:pt x="0" y="61815"/>
                  </a:lnTo>
                </a:path>
                <a:path w="102870" h="62230">
                  <a:moveTo>
                    <a:pt x="78780" y="0"/>
                  </a:moveTo>
                  <a:lnTo>
                    <a:pt x="102541" y="6123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433519" y="2048871"/>
            <a:ext cx="174625" cy="88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" dirty="0">
                <a:latin typeface="Times New Roman"/>
                <a:cs typeface="Times New Roman"/>
              </a:rPr>
              <a:t>s7</a:t>
            </a:r>
            <a:r>
              <a:rPr sz="400" spc="340" dirty="0">
                <a:latin typeface="Times New Roman"/>
                <a:cs typeface="Times New Roman"/>
              </a:rPr>
              <a:t> </a:t>
            </a:r>
            <a:r>
              <a:rPr sz="400" spc="-25" dirty="0">
                <a:latin typeface="Times New Roman"/>
                <a:cs typeface="Times New Roman"/>
              </a:rPr>
              <a:t>s8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2835796" y="1883247"/>
            <a:ext cx="676910" cy="320040"/>
            <a:chOff x="2835796" y="1883247"/>
            <a:chExt cx="676910" cy="320040"/>
          </a:xfrm>
        </p:grpSpPr>
        <p:sp>
          <p:nvSpPr>
            <p:cNvPr id="61" name="object 61"/>
            <p:cNvSpPr/>
            <p:nvPr/>
          </p:nvSpPr>
          <p:spPr>
            <a:xfrm>
              <a:off x="3314309" y="1884199"/>
              <a:ext cx="197485" cy="69850"/>
            </a:xfrm>
            <a:custGeom>
              <a:avLst/>
              <a:gdLst/>
              <a:ahLst/>
              <a:cxnLst/>
              <a:rect l="l" t="t" r="r" b="b"/>
              <a:pathLst>
                <a:path w="197485" h="69850">
                  <a:moveTo>
                    <a:pt x="0" y="0"/>
                  </a:moveTo>
                  <a:lnTo>
                    <a:pt x="197385" y="6954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082152" y="2088470"/>
              <a:ext cx="53340" cy="53975"/>
            </a:xfrm>
            <a:custGeom>
              <a:avLst/>
              <a:gdLst/>
              <a:ahLst/>
              <a:cxnLst/>
              <a:rect l="l" t="t" r="r" b="b"/>
              <a:pathLst>
                <a:path w="53339" h="53975">
                  <a:moveTo>
                    <a:pt x="26492" y="0"/>
                  </a:moveTo>
                  <a:lnTo>
                    <a:pt x="16176" y="2110"/>
                  </a:lnTo>
                  <a:lnTo>
                    <a:pt x="7756" y="7864"/>
                  </a:lnTo>
                  <a:lnTo>
                    <a:pt x="2080" y="16397"/>
                  </a:lnTo>
                  <a:lnTo>
                    <a:pt x="0" y="26841"/>
                  </a:lnTo>
                  <a:lnTo>
                    <a:pt x="2080" y="37284"/>
                  </a:lnTo>
                  <a:lnTo>
                    <a:pt x="7756" y="45817"/>
                  </a:lnTo>
                  <a:lnTo>
                    <a:pt x="16176" y="51571"/>
                  </a:lnTo>
                  <a:lnTo>
                    <a:pt x="26492" y="53682"/>
                  </a:lnTo>
                  <a:lnTo>
                    <a:pt x="36808" y="51571"/>
                  </a:lnTo>
                  <a:lnTo>
                    <a:pt x="45228" y="45817"/>
                  </a:lnTo>
                  <a:lnTo>
                    <a:pt x="50904" y="37284"/>
                  </a:lnTo>
                  <a:lnTo>
                    <a:pt x="52984" y="26841"/>
                  </a:lnTo>
                  <a:lnTo>
                    <a:pt x="50904" y="16397"/>
                  </a:lnTo>
                  <a:lnTo>
                    <a:pt x="45228" y="7864"/>
                  </a:lnTo>
                  <a:lnTo>
                    <a:pt x="36808" y="2110"/>
                  </a:lnTo>
                  <a:lnTo>
                    <a:pt x="26492" y="0"/>
                  </a:lnTo>
                  <a:close/>
                </a:path>
              </a:pathLst>
            </a:custGeom>
            <a:solidFill>
              <a:srgbClr val="F1C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082152" y="2088470"/>
              <a:ext cx="53340" cy="53975"/>
            </a:xfrm>
            <a:custGeom>
              <a:avLst/>
              <a:gdLst/>
              <a:ahLst/>
              <a:cxnLst/>
              <a:rect l="l" t="t" r="r" b="b"/>
              <a:pathLst>
                <a:path w="53339" h="53975">
                  <a:moveTo>
                    <a:pt x="0" y="26841"/>
                  </a:moveTo>
                  <a:lnTo>
                    <a:pt x="2080" y="16397"/>
                  </a:lnTo>
                  <a:lnTo>
                    <a:pt x="7756" y="7864"/>
                  </a:lnTo>
                  <a:lnTo>
                    <a:pt x="16176" y="2110"/>
                  </a:lnTo>
                  <a:lnTo>
                    <a:pt x="26492" y="0"/>
                  </a:lnTo>
                  <a:lnTo>
                    <a:pt x="36808" y="2110"/>
                  </a:lnTo>
                  <a:lnTo>
                    <a:pt x="45228" y="7864"/>
                  </a:lnTo>
                  <a:lnTo>
                    <a:pt x="50904" y="16397"/>
                  </a:lnTo>
                  <a:lnTo>
                    <a:pt x="52984" y="26841"/>
                  </a:lnTo>
                  <a:lnTo>
                    <a:pt x="50904" y="37284"/>
                  </a:lnTo>
                  <a:lnTo>
                    <a:pt x="45228" y="45817"/>
                  </a:lnTo>
                  <a:lnTo>
                    <a:pt x="36808" y="51571"/>
                  </a:lnTo>
                  <a:lnTo>
                    <a:pt x="26492" y="53682"/>
                  </a:lnTo>
                  <a:lnTo>
                    <a:pt x="16176" y="51571"/>
                  </a:lnTo>
                  <a:lnTo>
                    <a:pt x="7756" y="45817"/>
                  </a:lnTo>
                  <a:lnTo>
                    <a:pt x="2080" y="37284"/>
                  </a:lnTo>
                  <a:lnTo>
                    <a:pt x="0" y="26841"/>
                  </a:lnTo>
                  <a:close/>
                </a:path>
              </a:pathLst>
            </a:custGeom>
            <a:ln w="31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36748" y="2001324"/>
              <a:ext cx="272415" cy="201295"/>
            </a:xfrm>
            <a:custGeom>
              <a:avLst/>
              <a:gdLst/>
              <a:ahLst/>
              <a:cxnLst/>
              <a:rect l="l" t="t" r="r" b="b"/>
              <a:pathLst>
                <a:path w="272414" h="201294">
                  <a:moveTo>
                    <a:pt x="45926" y="131764"/>
                  </a:moveTo>
                  <a:lnTo>
                    <a:pt x="0" y="199709"/>
                  </a:lnTo>
                </a:path>
                <a:path w="272414" h="201294">
                  <a:moveTo>
                    <a:pt x="83660" y="131764"/>
                  </a:moveTo>
                  <a:lnTo>
                    <a:pt x="115032" y="200871"/>
                  </a:lnTo>
                </a:path>
                <a:path w="272414" h="201294">
                  <a:moveTo>
                    <a:pt x="271954" y="0"/>
                  </a:moveTo>
                  <a:lnTo>
                    <a:pt x="271895" y="86913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875093" y="2089864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39" h="51435">
                  <a:moveTo>
                    <a:pt x="26492" y="0"/>
                  </a:moveTo>
                  <a:lnTo>
                    <a:pt x="16176" y="1998"/>
                  </a:lnTo>
                  <a:lnTo>
                    <a:pt x="7756" y="7450"/>
                  </a:lnTo>
                  <a:lnTo>
                    <a:pt x="2080" y="15539"/>
                  </a:lnTo>
                  <a:lnTo>
                    <a:pt x="0" y="25446"/>
                  </a:lnTo>
                  <a:lnTo>
                    <a:pt x="2080" y="35354"/>
                  </a:lnTo>
                  <a:lnTo>
                    <a:pt x="7756" y="43442"/>
                  </a:lnTo>
                  <a:lnTo>
                    <a:pt x="16176" y="48894"/>
                  </a:lnTo>
                  <a:lnTo>
                    <a:pt x="26492" y="50893"/>
                  </a:lnTo>
                  <a:lnTo>
                    <a:pt x="36808" y="48894"/>
                  </a:lnTo>
                  <a:lnTo>
                    <a:pt x="45228" y="43442"/>
                  </a:lnTo>
                  <a:lnTo>
                    <a:pt x="50904" y="35354"/>
                  </a:lnTo>
                  <a:lnTo>
                    <a:pt x="52984" y="25446"/>
                  </a:lnTo>
                  <a:lnTo>
                    <a:pt x="50904" y="15539"/>
                  </a:lnTo>
                  <a:lnTo>
                    <a:pt x="45228" y="7450"/>
                  </a:lnTo>
                  <a:lnTo>
                    <a:pt x="36808" y="1998"/>
                  </a:lnTo>
                  <a:lnTo>
                    <a:pt x="26492" y="0"/>
                  </a:lnTo>
                  <a:close/>
                </a:path>
              </a:pathLst>
            </a:custGeom>
            <a:solidFill>
              <a:srgbClr val="F1C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875093" y="2089864"/>
              <a:ext cx="53340" cy="51435"/>
            </a:xfrm>
            <a:custGeom>
              <a:avLst/>
              <a:gdLst/>
              <a:ahLst/>
              <a:cxnLst/>
              <a:rect l="l" t="t" r="r" b="b"/>
              <a:pathLst>
                <a:path w="53339" h="51435">
                  <a:moveTo>
                    <a:pt x="0" y="25446"/>
                  </a:moveTo>
                  <a:lnTo>
                    <a:pt x="2080" y="15539"/>
                  </a:lnTo>
                  <a:lnTo>
                    <a:pt x="7756" y="7450"/>
                  </a:lnTo>
                  <a:lnTo>
                    <a:pt x="16176" y="1998"/>
                  </a:lnTo>
                  <a:lnTo>
                    <a:pt x="26492" y="0"/>
                  </a:lnTo>
                  <a:lnTo>
                    <a:pt x="36808" y="1998"/>
                  </a:lnTo>
                  <a:lnTo>
                    <a:pt x="45228" y="7450"/>
                  </a:lnTo>
                  <a:lnTo>
                    <a:pt x="50904" y="15539"/>
                  </a:lnTo>
                  <a:lnTo>
                    <a:pt x="52984" y="25446"/>
                  </a:lnTo>
                  <a:lnTo>
                    <a:pt x="50904" y="35354"/>
                  </a:lnTo>
                  <a:lnTo>
                    <a:pt x="45228" y="43442"/>
                  </a:lnTo>
                  <a:lnTo>
                    <a:pt x="36808" y="48894"/>
                  </a:lnTo>
                  <a:lnTo>
                    <a:pt x="26492" y="50893"/>
                  </a:lnTo>
                  <a:lnTo>
                    <a:pt x="16176" y="48894"/>
                  </a:lnTo>
                  <a:lnTo>
                    <a:pt x="7756" y="43442"/>
                  </a:lnTo>
                  <a:lnTo>
                    <a:pt x="2080" y="35354"/>
                  </a:lnTo>
                  <a:lnTo>
                    <a:pt x="0" y="25446"/>
                  </a:lnTo>
                  <a:close/>
                </a:path>
              </a:pathLst>
            </a:custGeom>
            <a:ln w="317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920409" y="1993655"/>
              <a:ext cx="377190" cy="104139"/>
            </a:xfrm>
            <a:custGeom>
              <a:avLst/>
              <a:gdLst/>
              <a:ahLst/>
              <a:cxnLst/>
              <a:rect l="l" t="t" r="r" b="b"/>
              <a:pathLst>
                <a:path w="377189" h="104139">
                  <a:moveTo>
                    <a:pt x="169615" y="0"/>
                  </a:moveTo>
                  <a:lnTo>
                    <a:pt x="0" y="103529"/>
                  </a:lnTo>
                </a:path>
                <a:path w="377189" h="104139">
                  <a:moveTo>
                    <a:pt x="375076" y="4880"/>
                  </a:moveTo>
                  <a:lnTo>
                    <a:pt x="376674" y="5859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873350" y="2076270"/>
              <a:ext cx="64135" cy="79375"/>
            </a:xfrm>
            <a:custGeom>
              <a:avLst/>
              <a:gdLst/>
              <a:ahLst/>
              <a:cxnLst/>
              <a:rect l="l" t="t" r="r" b="b"/>
              <a:pathLst>
                <a:path w="64135" h="79375">
                  <a:moveTo>
                    <a:pt x="0" y="78780"/>
                  </a:moveTo>
                  <a:lnTo>
                    <a:pt x="64139" y="78780"/>
                  </a:lnTo>
                  <a:lnTo>
                    <a:pt x="64139" y="0"/>
                  </a:lnTo>
                  <a:lnTo>
                    <a:pt x="0" y="0"/>
                  </a:lnTo>
                  <a:lnTo>
                    <a:pt x="0" y="78780"/>
                  </a:lnTo>
                  <a:close/>
                </a:path>
              </a:pathLst>
            </a:custGeom>
            <a:ln w="3485">
              <a:solidFill>
                <a:srgbClr val="2E528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034744" y="2133786"/>
              <a:ext cx="165100" cy="67945"/>
            </a:xfrm>
            <a:custGeom>
              <a:avLst/>
              <a:gdLst/>
              <a:ahLst/>
              <a:cxnLst/>
              <a:rect l="l" t="t" r="r" b="b"/>
              <a:pathLst>
                <a:path w="165100" h="67944">
                  <a:moveTo>
                    <a:pt x="55018" y="0"/>
                  </a:moveTo>
                  <a:lnTo>
                    <a:pt x="0" y="67886"/>
                  </a:lnTo>
                </a:path>
                <a:path w="165100" h="67944">
                  <a:moveTo>
                    <a:pt x="92723" y="0"/>
                  </a:moveTo>
                  <a:lnTo>
                    <a:pt x="164677" y="6649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800490" y="2182243"/>
            <a:ext cx="749935" cy="18351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400" dirty="0">
                <a:latin typeface="Times New Roman"/>
                <a:cs typeface="Times New Roman"/>
              </a:rPr>
              <a:t>s1</a:t>
            </a:r>
            <a:r>
              <a:rPr sz="400" spc="440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s2</a:t>
            </a:r>
            <a:r>
              <a:rPr sz="400" spc="210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s3</a:t>
            </a:r>
            <a:r>
              <a:rPr sz="400" spc="105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s4</a:t>
            </a:r>
            <a:r>
              <a:rPr sz="400" spc="240" dirty="0">
                <a:latin typeface="Times New Roman"/>
                <a:cs typeface="Times New Roman"/>
              </a:rPr>
              <a:t> </a:t>
            </a:r>
            <a:r>
              <a:rPr sz="400" spc="-25" dirty="0">
                <a:latin typeface="Times New Roman"/>
                <a:cs typeface="Times New Roman"/>
              </a:rPr>
              <a:t>s5</a:t>
            </a:r>
            <a:endParaRPr sz="4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  <a:spcBef>
                <a:spcPts val="140"/>
              </a:spcBef>
            </a:pPr>
            <a:r>
              <a:rPr sz="400" b="1" dirty="0">
                <a:latin typeface="Times New Roman"/>
                <a:cs typeface="Times New Roman"/>
              </a:rPr>
              <a:t>Step3.</a:t>
            </a:r>
            <a:r>
              <a:rPr sz="400" b="1" spc="10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IAC</a:t>
            </a:r>
            <a:r>
              <a:rPr sz="400" spc="15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for</a:t>
            </a:r>
            <a:r>
              <a:rPr sz="400" spc="10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period </a:t>
            </a:r>
            <a:r>
              <a:rPr sz="400" spc="-10" dirty="0">
                <a:latin typeface="Times New Roman"/>
                <a:cs typeface="Times New Roman"/>
              </a:rPr>
              <a:t>nodes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926335" y="1934396"/>
            <a:ext cx="636905" cy="267970"/>
            <a:chOff x="2926335" y="1934396"/>
            <a:chExt cx="636905" cy="267970"/>
          </a:xfrm>
        </p:grpSpPr>
        <p:sp>
          <p:nvSpPr>
            <p:cNvPr id="72" name="object 72"/>
            <p:cNvSpPr/>
            <p:nvPr/>
          </p:nvSpPr>
          <p:spPr>
            <a:xfrm>
              <a:off x="3108644" y="2142152"/>
              <a:ext cx="1905" cy="59690"/>
            </a:xfrm>
            <a:custGeom>
              <a:avLst/>
              <a:gdLst/>
              <a:ahLst/>
              <a:cxnLst/>
              <a:rect l="l" t="t" r="r" b="b"/>
              <a:pathLst>
                <a:path w="1905" h="59689">
                  <a:moveTo>
                    <a:pt x="0" y="0"/>
                  </a:moveTo>
                  <a:lnTo>
                    <a:pt x="1365" y="591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76226" y="1936138"/>
              <a:ext cx="485775" cy="219710"/>
            </a:xfrm>
            <a:custGeom>
              <a:avLst/>
              <a:gdLst/>
              <a:ahLst/>
              <a:cxnLst/>
              <a:rect l="l" t="t" r="r" b="b"/>
              <a:pathLst>
                <a:path w="485775" h="219710">
                  <a:moveTo>
                    <a:pt x="0" y="219608"/>
                  </a:moveTo>
                  <a:lnTo>
                    <a:pt x="64836" y="219608"/>
                  </a:lnTo>
                  <a:lnTo>
                    <a:pt x="64836" y="140828"/>
                  </a:lnTo>
                  <a:lnTo>
                    <a:pt x="0" y="140828"/>
                  </a:lnTo>
                  <a:lnTo>
                    <a:pt x="0" y="219608"/>
                  </a:lnTo>
                  <a:close/>
                </a:path>
                <a:path w="485775" h="219710">
                  <a:moveTo>
                    <a:pt x="188932" y="78780"/>
                  </a:moveTo>
                  <a:lnTo>
                    <a:pt x="253072" y="78780"/>
                  </a:lnTo>
                  <a:lnTo>
                    <a:pt x="253072" y="0"/>
                  </a:lnTo>
                  <a:lnTo>
                    <a:pt x="188932" y="0"/>
                  </a:lnTo>
                  <a:lnTo>
                    <a:pt x="188932" y="78780"/>
                  </a:lnTo>
                  <a:close/>
                </a:path>
                <a:path w="485775" h="219710">
                  <a:moveTo>
                    <a:pt x="420392" y="80871"/>
                  </a:moveTo>
                  <a:lnTo>
                    <a:pt x="485229" y="80871"/>
                  </a:lnTo>
                  <a:lnTo>
                    <a:pt x="485229" y="1394"/>
                  </a:lnTo>
                  <a:lnTo>
                    <a:pt x="420392" y="1394"/>
                  </a:lnTo>
                  <a:lnTo>
                    <a:pt x="420392" y="80871"/>
                  </a:lnTo>
                  <a:close/>
                </a:path>
              </a:pathLst>
            </a:custGeom>
            <a:ln w="3485">
              <a:solidFill>
                <a:srgbClr val="2E528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926334" y="1962988"/>
              <a:ext cx="564515" cy="169545"/>
            </a:xfrm>
            <a:custGeom>
              <a:avLst/>
              <a:gdLst/>
              <a:ahLst/>
              <a:cxnLst/>
              <a:rect l="l" t="t" r="r" b="b"/>
              <a:pathLst>
                <a:path w="564514" h="169544">
                  <a:moveTo>
                    <a:pt x="158483" y="155816"/>
                  </a:moveTo>
                  <a:lnTo>
                    <a:pt x="149415" y="151282"/>
                  </a:lnTo>
                  <a:lnTo>
                    <a:pt x="131292" y="142214"/>
                  </a:lnTo>
                  <a:lnTo>
                    <a:pt x="131292" y="151282"/>
                  </a:lnTo>
                  <a:lnTo>
                    <a:pt x="27190" y="151282"/>
                  </a:lnTo>
                  <a:lnTo>
                    <a:pt x="27190" y="142214"/>
                  </a:lnTo>
                  <a:lnTo>
                    <a:pt x="0" y="155816"/>
                  </a:lnTo>
                  <a:lnTo>
                    <a:pt x="27190" y="169405"/>
                  </a:lnTo>
                  <a:lnTo>
                    <a:pt x="27190" y="160350"/>
                  </a:lnTo>
                  <a:lnTo>
                    <a:pt x="131292" y="160350"/>
                  </a:lnTo>
                  <a:lnTo>
                    <a:pt x="131292" y="169405"/>
                  </a:lnTo>
                  <a:lnTo>
                    <a:pt x="149415" y="160350"/>
                  </a:lnTo>
                  <a:lnTo>
                    <a:pt x="158483" y="155816"/>
                  </a:lnTo>
                  <a:close/>
                </a:path>
                <a:path w="564514" h="169544">
                  <a:moveTo>
                    <a:pt x="564235" y="13589"/>
                  </a:moveTo>
                  <a:lnTo>
                    <a:pt x="555167" y="9055"/>
                  </a:lnTo>
                  <a:lnTo>
                    <a:pt x="537044" y="0"/>
                  </a:lnTo>
                  <a:lnTo>
                    <a:pt x="537044" y="9055"/>
                  </a:lnTo>
                  <a:lnTo>
                    <a:pt x="432943" y="9055"/>
                  </a:lnTo>
                  <a:lnTo>
                    <a:pt x="432943" y="0"/>
                  </a:lnTo>
                  <a:lnTo>
                    <a:pt x="405752" y="13589"/>
                  </a:lnTo>
                  <a:lnTo>
                    <a:pt x="432943" y="27190"/>
                  </a:lnTo>
                  <a:lnTo>
                    <a:pt x="432943" y="18122"/>
                  </a:lnTo>
                  <a:lnTo>
                    <a:pt x="537044" y="18122"/>
                  </a:lnTo>
                  <a:lnTo>
                    <a:pt x="537044" y="27190"/>
                  </a:lnTo>
                  <a:lnTo>
                    <a:pt x="555167" y="18122"/>
                  </a:lnTo>
                  <a:lnTo>
                    <a:pt x="564235" y="13589"/>
                  </a:lnTo>
                  <a:close/>
                </a:path>
              </a:pathLst>
            </a:custGeom>
            <a:solidFill>
              <a:srgbClr val="096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3659112" y="2042875"/>
            <a:ext cx="845185" cy="3886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110"/>
              </a:spcBef>
            </a:pPr>
            <a:r>
              <a:rPr sz="400" dirty="0">
                <a:latin typeface="Times New Roman"/>
                <a:cs typeface="Times New Roman"/>
              </a:rPr>
              <a:t>s6</a:t>
            </a:r>
            <a:r>
              <a:rPr sz="400" spc="400" dirty="0">
                <a:latin typeface="Times New Roman"/>
                <a:cs typeface="Times New Roman"/>
              </a:rPr>
              <a:t>  </a:t>
            </a:r>
            <a:r>
              <a:rPr sz="400" dirty="0">
                <a:latin typeface="Times New Roman"/>
                <a:cs typeface="Times New Roman"/>
              </a:rPr>
              <a:t>s7</a:t>
            </a:r>
            <a:r>
              <a:rPr sz="400" spc="340" dirty="0">
                <a:latin typeface="Times New Roman"/>
                <a:cs typeface="Times New Roman"/>
              </a:rPr>
              <a:t> </a:t>
            </a:r>
            <a:r>
              <a:rPr sz="400" spc="-25" dirty="0">
                <a:latin typeface="Times New Roman"/>
                <a:cs typeface="Times New Roman"/>
              </a:rPr>
              <a:t>s8</a:t>
            </a:r>
            <a:endParaRPr sz="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400" dirty="0">
                <a:latin typeface="Times New Roman"/>
                <a:cs typeface="Times New Roman"/>
              </a:rPr>
              <a:t>s1</a:t>
            </a:r>
            <a:r>
              <a:rPr sz="400" spc="440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s2</a:t>
            </a:r>
            <a:r>
              <a:rPr sz="400" spc="220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s3</a:t>
            </a:r>
            <a:r>
              <a:rPr sz="400" spc="105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s4</a:t>
            </a:r>
            <a:r>
              <a:rPr sz="400" spc="240" dirty="0">
                <a:latin typeface="Times New Roman"/>
                <a:cs typeface="Times New Roman"/>
              </a:rPr>
              <a:t> </a:t>
            </a:r>
            <a:r>
              <a:rPr sz="400" spc="-25" dirty="0">
                <a:latin typeface="Times New Roman"/>
                <a:cs typeface="Times New Roman"/>
              </a:rPr>
              <a:t>s5</a:t>
            </a:r>
            <a:endParaRPr sz="400">
              <a:latin typeface="Times New Roman"/>
              <a:cs typeface="Times New Roman"/>
            </a:endParaRPr>
          </a:p>
          <a:p>
            <a:pPr marL="382270" marR="5080" indent="-327025">
              <a:lnSpc>
                <a:spcPct val="103099"/>
              </a:lnSpc>
              <a:spcBef>
                <a:spcPts val="190"/>
              </a:spcBef>
            </a:pPr>
            <a:r>
              <a:rPr sz="400" b="1" dirty="0">
                <a:latin typeface="Times New Roman"/>
                <a:cs typeface="Times New Roman"/>
              </a:rPr>
              <a:t>Step4.</a:t>
            </a:r>
            <a:r>
              <a:rPr sz="400" b="1" spc="20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IRC</a:t>
            </a:r>
            <a:r>
              <a:rPr sz="400" spc="15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from</a:t>
            </a:r>
            <a:r>
              <a:rPr sz="400" spc="25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period</a:t>
            </a:r>
            <a:r>
              <a:rPr sz="400" spc="15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nodes</a:t>
            </a:r>
            <a:r>
              <a:rPr sz="400" spc="10" dirty="0">
                <a:latin typeface="Times New Roman"/>
                <a:cs typeface="Times New Roman"/>
              </a:rPr>
              <a:t> </a:t>
            </a:r>
            <a:r>
              <a:rPr sz="400" dirty="0">
                <a:latin typeface="Times New Roman"/>
                <a:cs typeface="Times New Roman"/>
              </a:rPr>
              <a:t>to</a:t>
            </a:r>
            <a:r>
              <a:rPr sz="400" spc="20" dirty="0">
                <a:latin typeface="Times New Roman"/>
                <a:cs typeface="Times New Roman"/>
              </a:rPr>
              <a:t> </a:t>
            </a:r>
            <a:r>
              <a:rPr sz="400" spc="-25" dirty="0">
                <a:latin typeface="Times New Roman"/>
                <a:cs typeface="Times New Roman"/>
              </a:rPr>
              <a:t>day</a:t>
            </a:r>
            <a:r>
              <a:rPr sz="400" spc="500" dirty="0">
                <a:latin typeface="Times New Roman"/>
                <a:cs typeface="Times New Roman"/>
              </a:rPr>
              <a:t> </a:t>
            </a:r>
            <a:r>
              <a:rPr sz="400" spc="-10" dirty="0">
                <a:latin typeface="Times New Roman"/>
                <a:cs typeface="Times New Roman"/>
              </a:rPr>
              <a:t>nodes</a:t>
            </a:r>
            <a:endParaRPr sz="400">
              <a:latin typeface="Times New Roman"/>
              <a:cs typeface="Times New Roman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3795530" y="1816574"/>
            <a:ext cx="625475" cy="381000"/>
            <a:chOff x="3795530" y="1816574"/>
            <a:chExt cx="625475" cy="381000"/>
          </a:xfrm>
        </p:grpSpPr>
        <p:sp>
          <p:nvSpPr>
            <p:cNvPr id="77" name="object 77"/>
            <p:cNvSpPr/>
            <p:nvPr/>
          </p:nvSpPr>
          <p:spPr>
            <a:xfrm>
              <a:off x="3968254" y="2137272"/>
              <a:ext cx="1905" cy="59690"/>
            </a:xfrm>
            <a:custGeom>
              <a:avLst/>
              <a:gdLst/>
              <a:ahLst/>
              <a:cxnLst/>
              <a:rect l="l" t="t" r="r" b="b"/>
              <a:pathLst>
                <a:path w="1904" h="59689">
                  <a:moveTo>
                    <a:pt x="0" y="0"/>
                  </a:moveTo>
                  <a:lnTo>
                    <a:pt x="1365" y="5917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934441" y="1818317"/>
              <a:ext cx="485140" cy="330200"/>
            </a:xfrm>
            <a:custGeom>
              <a:avLst/>
              <a:gdLst/>
              <a:ahLst/>
              <a:cxnLst/>
              <a:rect l="l" t="t" r="r" b="b"/>
              <a:pathLst>
                <a:path w="485139" h="330200">
                  <a:moveTo>
                    <a:pt x="0" y="329760"/>
                  </a:moveTo>
                  <a:lnTo>
                    <a:pt x="64139" y="329760"/>
                  </a:lnTo>
                  <a:lnTo>
                    <a:pt x="64139" y="250980"/>
                  </a:lnTo>
                  <a:lnTo>
                    <a:pt x="0" y="250980"/>
                  </a:lnTo>
                  <a:lnTo>
                    <a:pt x="0" y="329760"/>
                  </a:lnTo>
                  <a:close/>
                </a:path>
                <a:path w="485139" h="330200">
                  <a:moveTo>
                    <a:pt x="0" y="191024"/>
                  </a:moveTo>
                  <a:lnTo>
                    <a:pt x="64139" y="191024"/>
                  </a:lnTo>
                  <a:lnTo>
                    <a:pt x="64139" y="112244"/>
                  </a:lnTo>
                  <a:lnTo>
                    <a:pt x="0" y="112244"/>
                  </a:lnTo>
                  <a:lnTo>
                    <a:pt x="0" y="191024"/>
                  </a:lnTo>
                  <a:close/>
                </a:path>
                <a:path w="485139" h="330200">
                  <a:moveTo>
                    <a:pt x="188235" y="188932"/>
                  </a:moveTo>
                  <a:lnTo>
                    <a:pt x="253072" y="188932"/>
                  </a:lnTo>
                  <a:lnTo>
                    <a:pt x="253072" y="110152"/>
                  </a:lnTo>
                  <a:lnTo>
                    <a:pt x="188235" y="110152"/>
                  </a:lnTo>
                  <a:lnTo>
                    <a:pt x="188235" y="188932"/>
                  </a:lnTo>
                  <a:close/>
                </a:path>
                <a:path w="485139" h="330200">
                  <a:moveTo>
                    <a:pt x="420392" y="191024"/>
                  </a:moveTo>
                  <a:lnTo>
                    <a:pt x="484532" y="191024"/>
                  </a:lnTo>
                  <a:lnTo>
                    <a:pt x="484532" y="112244"/>
                  </a:lnTo>
                  <a:lnTo>
                    <a:pt x="420392" y="112244"/>
                  </a:lnTo>
                  <a:lnTo>
                    <a:pt x="420392" y="191024"/>
                  </a:lnTo>
                  <a:close/>
                </a:path>
                <a:path w="485139" h="330200">
                  <a:moveTo>
                    <a:pt x="190327" y="78780"/>
                  </a:moveTo>
                  <a:lnTo>
                    <a:pt x="255163" y="78780"/>
                  </a:lnTo>
                  <a:lnTo>
                    <a:pt x="255163" y="0"/>
                  </a:lnTo>
                  <a:lnTo>
                    <a:pt x="190327" y="0"/>
                  </a:lnTo>
                  <a:lnTo>
                    <a:pt x="190327" y="78780"/>
                  </a:lnTo>
                  <a:close/>
                </a:path>
              </a:pathLst>
            </a:custGeom>
            <a:ln w="3485">
              <a:solidFill>
                <a:srgbClr val="2E528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795522" y="1867128"/>
              <a:ext cx="548005" cy="205104"/>
            </a:xfrm>
            <a:custGeom>
              <a:avLst/>
              <a:gdLst/>
              <a:ahLst/>
              <a:cxnLst/>
              <a:rect l="l" t="t" r="r" b="b"/>
              <a:pathLst>
                <a:path w="548004" h="205105">
                  <a:moveTo>
                    <a:pt x="125958" y="115023"/>
                  </a:moveTo>
                  <a:lnTo>
                    <a:pt x="95605" y="116827"/>
                  </a:lnTo>
                  <a:lnTo>
                    <a:pt x="100126" y="124675"/>
                  </a:lnTo>
                  <a:lnTo>
                    <a:pt x="0" y="182359"/>
                  </a:lnTo>
                  <a:lnTo>
                    <a:pt x="4533" y="190233"/>
                  </a:lnTo>
                  <a:lnTo>
                    <a:pt x="104660" y="132537"/>
                  </a:lnTo>
                  <a:lnTo>
                    <a:pt x="109194" y="140385"/>
                  </a:lnTo>
                  <a:lnTo>
                    <a:pt x="121081" y="122402"/>
                  </a:lnTo>
                  <a:lnTo>
                    <a:pt x="125958" y="115023"/>
                  </a:lnTo>
                  <a:close/>
                </a:path>
                <a:path w="548004" h="205105">
                  <a:moveTo>
                    <a:pt x="171424" y="169354"/>
                  </a:moveTo>
                  <a:lnTo>
                    <a:pt x="169151" y="164846"/>
                  </a:lnTo>
                  <a:lnTo>
                    <a:pt x="157734" y="142214"/>
                  </a:lnTo>
                  <a:lnTo>
                    <a:pt x="144233" y="169468"/>
                  </a:lnTo>
                  <a:lnTo>
                    <a:pt x="153301" y="169430"/>
                  </a:lnTo>
                  <a:lnTo>
                    <a:pt x="153403" y="204762"/>
                  </a:lnTo>
                  <a:lnTo>
                    <a:pt x="162471" y="204736"/>
                  </a:lnTo>
                  <a:lnTo>
                    <a:pt x="162369" y="169392"/>
                  </a:lnTo>
                  <a:lnTo>
                    <a:pt x="171424" y="169354"/>
                  </a:lnTo>
                  <a:close/>
                </a:path>
                <a:path w="548004" h="205105">
                  <a:moveTo>
                    <a:pt x="317944" y="0"/>
                  </a:moveTo>
                  <a:lnTo>
                    <a:pt x="287553" y="812"/>
                  </a:lnTo>
                  <a:lnTo>
                    <a:pt x="291820" y="8801"/>
                  </a:lnTo>
                  <a:lnTo>
                    <a:pt x="217639" y="48425"/>
                  </a:lnTo>
                  <a:lnTo>
                    <a:pt x="221907" y="56413"/>
                  </a:lnTo>
                  <a:lnTo>
                    <a:pt x="296087" y="16789"/>
                  </a:lnTo>
                  <a:lnTo>
                    <a:pt x="300367" y="24803"/>
                  </a:lnTo>
                  <a:lnTo>
                    <a:pt x="313207" y="6680"/>
                  </a:lnTo>
                  <a:lnTo>
                    <a:pt x="317944" y="0"/>
                  </a:lnTo>
                  <a:close/>
                </a:path>
                <a:path w="548004" h="205105">
                  <a:moveTo>
                    <a:pt x="359283" y="44234"/>
                  </a:moveTo>
                  <a:lnTo>
                    <a:pt x="356933" y="39268"/>
                  </a:lnTo>
                  <a:lnTo>
                    <a:pt x="346316" y="16725"/>
                  </a:lnTo>
                  <a:lnTo>
                    <a:pt x="332117" y="43599"/>
                  </a:lnTo>
                  <a:lnTo>
                    <a:pt x="341160" y="43815"/>
                  </a:lnTo>
                  <a:lnTo>
                    <a:pt x="340741" y="61925"/>
                  </a:lnTo>
                  <a:lnTo>
                    <a:pt x="349808" y="62128"/>
                  </a:lnTo>
                  <a:lnTo>
                    <a:pt x="350227" y="44030"/>
                  </a:lnTo>
                  <a:lnTo>
                    <a:pt x="359283" y="44234"/>
                  </a:lnTo>
                  <a:close/>
                </a:path>
                <a:path w="548004" h="205105">
                  <a:moveTo>
                    <a:pt x="547662" y="54178"/>
                  </a:moveTo>
                  <a:lnTo>
                    <a:pt x="430974" y="12534"/>
                  </a:lnTo>
                  <a:lnTo>
                    <a:pt x="431520" y="11010"/>
                  </a:lnTo>
                  <a:lnTo>
                    <a:pt x="434022" y="4000"/>
                  </a:lnTo>
                  <a:lnTo>
                    <a:pt x="403834" y="7670"/>
                  </a:lnTo>
                  <a:lnTo>
                    <a:pt x="424865" y="29603"/>
                  </a:lnTo>
                  <a:lnTo>
                    <a:pt x="427913" y="21069"/>
                  </a:lnTo>
                  <a:lnTo>
                    <a:pt x="544601" y="62687"/>
                  </a:lnTo>
                  <a:lnTo>
                    <a:pt x="547662" y="54178"/>
                  </a:lnTo>
                  <a:close/>
                </a:path>
              </a:pathLst>
            </a:custGeom>
            <a:solidFill>
              <a:srgbClr val="096A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2775508" y="2481181"/>
            <a:ext cx="175450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D0B6D"/>
                </a:solidFill>
                <a:latin typeface="Palatino Linotype"/>
                <a:cs typeface="Palatino Linotype"/>
              </a:rPr>
              <a:t>Figure:</a:t>
            </a:r>
            <a:r>
              <a:rPr sz="900" spc="30" dirty="0">
                <a:solidFill>
                  <a:srgbClr val="7D0B6D"/>
                </a:solidFill>
                <a:latin typeface="Palatino Linotype"/>
                <a:cs typeface="Palatino Linotype"/>
              </a:rPr>
              <a:t> </a:t>
            </a:r>
            <a:r>
              <a:rPr sz="900" spc="-35" dirty="0">
                <a:latin typeface="Arial"/>
                <a:cs typeface="Arial"/>
              </a:rPr>
              <a:t>Four-</a:t>
            </a:r>
            <a:r>
              <a:rPr sz="900" dirty="0">
                <a:latin typeface="Arial"/>
                <a:cs typeface="Arial"/>
              </a:rPr>
              <a:t>step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node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interaction.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82" name="object 82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86" name="object 86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8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8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8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88" name="object 8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11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421" y="-3661"/>
            <a:ext cx="3136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Method</a:t>
            </a:r>
            <a:endParaRPr sz="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0"/>
            <a:ext cx="4608195" cy="468630"/>
            <a:chOff x="0" y="50"/>
            <a:chExt cx="4608195" cy="468630"/>
          </a:xfrm>
        </p:grpSpPr>
        <p:sp>
          <p:nvSpPr>
            <p:cNvPr id="4" name="object 4"/>
            <p:cNvSpPr/>
            <p:nvPr/>
          </p:nvSpPr>
          <p:spPr>
            <a:xfrm>
              <a:off x="2303995" y="50"/>
              <a:ext cx="2304415" cy="113664"/>
            </a:xfrm>
            <a:custGeom>
              <a:avLst/>
              <a:gdLst/>
              <a:ahLst/>
              <a:cxnLst/>
              <a:rect l="l" t="t" r="r" b="b"/>
              <a:pathLst>
                <a:path w="2304415" h="113664">
                  <a:moveTo>
                    <a:pt x="2303995" y="0"/>
                  </a:moveTo>
                  <a:lnTo>
                    <a:pt x="0" y="0"/>
                  </a:lnTo>
                  <a:lnTo>
                    <a:pt x="0" y="113156"/>
                  </a:lnTo>
                  <a:lnTo>
                    <a:pt x="2303995" y="11315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3207"/>
              <a:ext cx="4608195" cy="355600"/>
            </a:xfrm>
            <a:custGeom>
              <a:avLst/>
              <a:gdLst/>
              <a:ahLst/>
              <a:cxnLst/>
              <a:rect l="l" t="t" r="r" b="b"/>
              <a:pathLst>
                <a:path w="4608195" h="355600">
                  <a:moveTo>
                    <a:pt x="4608004" y="0"/>
                  </a:moveTo>
                  <a:lnTo>
                    <a:pt x="0" y="0"/>
                  </a:lnTo>
                  <a:lnTo>
                    <a:pt x="0" y="355015"/>
                  </a:lnTo>
                  <a:lnTo>
                    <a:pt x="4608004" y="3550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Multitask</a:t>
            </a:r>
            <a:r>
              <a:rPr spc="55" dirty="0"/>
              <a:t> </a:t>
            </a:r>
            <a:r>
              <a:rPr spc="-20" dirty="0"/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8430" y="1069840"/>
            <a:ext cx="4428490" cy="759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 indent="126364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To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push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model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towards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learning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robust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representation,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we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design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 </a:t>
            </a:r>
            <a:r>
              <a:rPr sz="1000" spc="-10" dirty="0">
                <a:latin typeface="Arial"/>
                <a:cs typeface="Arial"/>
              </a:rPr>
              <a:t>multitask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training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framework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 </a:t>
            </a:r>
            <a:r>
              <a:rPr sz="1000" spc="-40" dirty="0">
                <a:latin typeface="Arial"/>
                <a:cs typeface="Arial"/>
              </a:rPr>
              <a:t>simultaneously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predict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next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POI,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geographical </a:t>
            </a:r>
            <a:r>
              <a:rPr sz="1000" spc="-25" dirty="0">
                <a:latin typeface="Arial"/>
                <a:cs typeface="Arial"/>
              </a:rPr>
              <a:t>cluster, and </a:t>
            </a:r>
            <a:r>
              <a:rPr sz="1000" spc="-10" dirty="0">
                <a:latin typeface="Arial"/>
                <a:cs typeface="Arial"/>
              </a:rPr>
              <a:t>category.</a:t>
            </a:r>
            <a:endParaRPr sz="1000">
              <a:latin typeface="Arial"/>
              <a:cs typeface="Arial"/>
            </a:endParaRPr>
          </a:p>
          <a:p>
            <a:pPr marL="1173480">
              <a:lnSpc>
                <a:spcPct val="100000"/>
              </a:lnSpc>
              <a:spcBef>
                <a:spcPts val="985"/>
              </a:spcBef>
              <a:tabLst>
                <a:tab pos="2241550" algn="l"/>
              </a:tabLst>
            </a:pPr>
            <a:r>
              <a:rPr sz="1000" spc="-520" dirty="0">
                <a:latin typeface="Euclid"/>
                <a:cs typeface="Euclid"/>
              </a:rPr>
              <a:t>y</a:t>
            </a:r>
            <a:r>
              <a:rPr sz="1000" spc="15" dirty="0">
                <a:latin typeface="Euclid"/>
                <a:cs typeface="Euclid"/>
              </a:rPr>
              <a:t>ˆ</a:t>
            </a:r>
            <a:r>
              <a:rPr sz="1050" i="1" spc="7" baseline="-11904" dirty="0">
                <a:latin typeface="Arial"/>
                <a:cs typeface="Arial"/>
              </a:rPr>
              <a:t>l</a:t>
            </a:r>
            <a:r>
              <a:rPr sz="1050" i="1" spc="277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Euclid"/>
                <a:cs typeface="Euclid"/>
              </a:rPr>
              <a:t>= e</a:t>
            </a:r>
            <a:r>
              <a:rPr sz="1050" baseline="31746" dirty="0">
                <a:latin typeface="Century"/>
                <a:cs typeface="Century"/>
              </a:rPr>
              <a:t>(</a:t>
            </a:r>
            <a:r>
              <a:rPr sz="1050" i="1" baseline="31746" dirty="0">
                <a:latin typeface="Arial"/>
                <a:cs typeface="Arial"/>
              </a:rPr>
              <a:t>k</a:t>
            </a:r>
            <a:r>
              <a:rPr sz="1050" baseline="31746" dirty="0">
                <a:latin typeface="Century"/>
                <a:cs typeface="Century"/>
              </a:rPr>
              <a:t>)</a:t>
            </a:r>
            <a:r>
              <a:rPr sz="1000" dirty="0">
                <a:latin typeface="Euclid"/>
                <a:cs typeface="Euclid"/>
              </a:rPr>
              <a:t>W</a:t>
            </a:r>
            <a:r>
              <a:rPr sz="1050" i="1" baseline="-11904" dirty="0">
                <a:latin typeface="Arial"/>
                <a:cs typeface="Arial"/>
              </a:rPr>
              <a:t>l</a:t>
            </a:r>
            <a:r>
              <a:rPr sz="1050" i="1" spc="195" baseline="-11904" dirty="0">
                <a:latin typeface="Arial"/>
                <a:cs typeface="Arial"/>
              </a:rPr>
              <a:t> </a:t>
            </a:r>
            <a:r>
              <a:rPr sz="1000" spc="-10" dirty="0">
                <a:latin typeface="Euclid"/>
                <a:cs typeface="Euclid"/>
              </a:rPr>
              <a:t>+</a:t>
            </a:r>
            <a:r>
              <a:rPr sz="1000" spc="-75" dirty="0">
                <a:latin typeface="Euclid"/>
                <a:cs typeface="Euclid"/>
              </a:rPr>
              <a:t> </a:t>
            </a:r>
            <a:r>
              <a:rPr sz="1000" spc="-25" dirty="0">
                <a:latin typeface="Euclid"/>
                <a:cs typeface="Euclid"/>
              </a:rPr>
              <a:t>b</a:t>
            </a:r>
            <a:r>
              <a:rPr sz="1050" i="1" spc="-37" baseline="-11904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,</a:t>
            </a:r>
            <a:r>
              <a:rPr sz="1000" dirty="0">
                <a:latin typeface="Arial"/>
                <a:cs typeface="Arial"/>
              </a:rPr>
              <a:t>	</a:t>
            </a:r>
            <a:r>
              <a:rPr sz="1000" spc="-535" dirty="0">
                <a:latin typeface="Euclid"/>
                <a:cs typeface="Euclid"/>
              </a:rPr>
              <a:t>y</a:t>
            </a:r>
            <a:r>
              <a:rPr sz="1000" dirty="0">
                <a:latin typeface="Euclid"/>
                <a:cs typeface="Euclid"/>
              </a:rPr>
              <a:t>ˆ</a:t>
            </a:r>
            <a:r>
              <a:rPr sz="1050" i="1" spc="-15" baseline="-11904" dirty="0">
                <a:latin typeface="Arial"/>
                <a:cs typeface="Arial"/>
              </a:rPr>
              <a:t>g</a:t>
            </a:r>
            <a:r>
              <a:rPr sz="1050" i="1" spc="262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Euclid"/>
                <a:cs typeface="Euclid"/>
              </a:rPr>
              <a:t>=</a:t>
            </a:r>
            <a:r>
              <a:rPr sz="1000" spc="-15" dirty="0">
                <a:latin typeface="Euclid"/>
                <a:cs typeface="Euclid"/>
              </a:rPr>
              <a:t> </a:t>
            </a:r>
            <a:r>
              <a:rPr sz="1000" dirty="0">
                <a:latin typeface="Euclid"/>
                <a:cs typeface="Euclid"/>
              </a:rPr>
              <a:t>e</a:t>
            </a:r>
            <a:r>
              <a:rPr sz="1050" baseline="31746" dirty="0">
                <a:latin typeface="Century"/>
                <a:cs typeface="Century"/>
              </a:rPr>
              <a:t>(</a:t>
            </a:r>
            <a:r>
              <a:rPr sz="1050" i="1" baseline="31746" dirty="0">
                <a:latin typeface="Arial"/>
                <a:cs typeface="Arial"/>
              </a:rPr>
              <a:t>k</a:t>
            </a:r>
            <a:r>
              <a:rPr sz="1050" baseline="31746" dirty="0">
                <a:latin typeface="Century"/>
                <a:cs typeface="Century"/>
              </a:rPr>
              <a:t>)</a:t>
            </a:r>
            <a:r>
              <a:rPr sz="1000" dirty="0">
                <a:latin typeface="Euclid"/>
                <a:cs typeface="Euclid"/>
              </a:rPr>
              <a:t>W</a:t>
            </a:r>
            <a:r>
              <a:rPr sz="1050" i="1" baseline="-11904" dirty="0">
                <a:latin typeface="Arial"/>
                <a:cs typeface="Arial"/>
              </a:rPr>
              <a:t>g</a:t>
            </a:r>
            <a:r>
              <a:rPr sz="1050" i="1" spc="179" baseline="-11904" dirty="0">
                <a:latin typeface="Arial"/>
                <a:cs typeface="Arial"/>
              </a:rPr>
              <a:t> </a:t>
            </a:r>
            <a:r>
              <a:rPr sz="1000" spc="-10" dirty="0">
                <a:latin typeface="Euclid"/>
                <a:cs typeface="Euclid"/>
              </a:rPr>
              <a:t>+</a:t>
            </a:r>
            <a:r>
              <a:rPr sz="1000" spc="-80" dirty="0">
                <a:latin typeface="Euclid"/>
                <a:cs typeface="Euclid"/>
              </a:rPr>
              <a:t> </a:t>
            </a:r>
            <a:r>
              <a:rPr sz="1000" spc="-25" dirty="0">
                <a:latin typeface="Euclid"/>
                <a:cs typeface="Euclid"/>
              </a:rPr>
              <a:t>b</a:t>
            </a:r>
            <a:r>
              <a:rPr sz="1050" i="1" spc="-37" baseline="-11904" dirty="0">
                <a:latin typeface="Arial"/>
                <a:cs typeface="Arial"/>
              </a:rPr>
              <a:t>g</a:t>
            </a:r>
            <a:r>
              <a:rPr sz="1000" spc="-25" dirty="0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430" y="1866689"/>
            <a:ext cx="4130040" cy="626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9079" algn="ctr">
              <a:lnSpc>
                <a:spcPct val="100000"/>
              </a:lnSpc>
              <a:spcBef>
                <a:spcPts val="95"/>
              </a:spcBef>
            </a:pPr>
            <a:r>
              <a:rPr sz="1000" spc="-535" dirty="0">
                <a:latin typeface="Euclid"/>
                <a:cs typeface="Euclid"/>
              </a:rPr>
              <a:t>y</a:t>
            </a:r>
            <a:r>
              <a:rPr sz="1000" dirty="0">
                <a:latin typeface="Euclid"/>
                <a:cs typeface="Euclid"/>
              </a:rPr>
              <a:t>ˆ</a:t>
            </a:r>
            <a:r>
              <a:rPr sz="1050" i="1" spc="-15" baseline="-11904" dirty="0">
                <a:latin typeface="Arial"/>
                <a:cs typeface="Arial"/>
              </a:rPr>
              <a:t>c</a:t>
            </a:r>
            <a:r>
              <a:rPr sz="1050" i="1" spc="262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Euclid"/>
                <a:cs typeface="Euclid"/>
              </a:rPr>
              <a:t>=</a:t>
            </a:r>
            <a:r>
              <a:rPr sz="1000" spc="-15" dirty="0">
                <a:latin typeface="Euclid"/>
                <a:cs typeface="Euclid"/>
              </a:rPr>
              <a:t> </a:t>
            </a:r>
            <a:r>
              <a:rPr sz="1000" dirty="0">
                <a:latin typeface="Euclid"/>
                <a:cs typeface="Euclid"/>
              </a:rPr>
              <a:t>e</a:t>
            </a:r>
            <a:r>
              <a:rPr sz="1050" baseline="31746" dirty="0">
                <a:latin typeface="Century"/>
                <a:cs typeface="Century"/>
              </a:rPr>
              <a:t>(</a:t>
            </a:r>
            <a:r>
              <a:rPr sz="1050" i="1" baseline="31746" dirty="0">
                <a:latin typeface="Arial"/>
                <a:cs typeface="Arial"/>
              </a:rPr>
              <a:t>k</a:t>
            </a:r>
            <a:r>
              <a:rPr sz="1050" baseline="31746" dirty="0">
                <a:latin typeface="Century"/>
                <a:cs typeface="Century"/>
              </a:rPr>
              <a:t>)</a:t>
            </a:r>
            <a:r>
              <a:rPr sz="1000" dirty="0">
                <a:latin typeface="Euclid"/>
                <a:cs typeface="Euclid"/>
              </a:rPr>
              <a:t>W</a:t>
            </a:r>
            <a:r>
              <a:rPr sz="1050" i="1" baseline="-11904" dirty="0">
                <a:latin typeface="Arial"/>
                <a:cs typeface="Arial"/>
              </a:rPr>
              <a:t>c</a:t>
            </a:r>
            <a:r>
              <a:rPr sz="1050" i="1" spc="172" baseline="-11904" dirty="0">
                <a:latin typeface="Arial"/>
                <a:cs typeface="Arial"/>
              </a:rPr>
              <a:t> </a:t>
            </a:r>
            <a:r>
              <a:rPr sz="1000" spc="-10" dirty="0">
                <a:latin typeface="Euclid"/>
                <a:cs typeface="Euclid"/>
              </a:rPr>
              <a:t>+</a:t>
            </a:r>
            <a:r>
              <a:rPr sz="1000" spc="-80" dirty="0">
                <a:latin typeface="Euclid"/>
                <a:cs typeface="Euclid"/>
              </a:rPr>
              <a:t> </a:t>
            </a:r>
            <a:r>
              <a:rPr sz="1000" spc="-25" dirty="0">
                <a:latin typeface="Euclid"/>
                <a:cs typeface="Euclid"/>
              </a:rPr>
              <a:t>b</a:t>
            </a:r>
            <a:r>
              <a:rPr sz="1050" i="1" spc="-37" baseline="-11904" dirty="0">
                <a:latin typeface="Arial"/>
                <a:cs typeface="Arial"/>
              </a:rPr>
              <a:t>c</a:t>
            </a:r>
            <a:r>
              <a:rPr sz="1000" spc="-25" dirty="0">
                <a:latin typeface="Arial"/>
                <a:cs typeface="Arial"/>
              </a:rPr>
              <a:t>,</a:t>
            </a:r>
            <a:endParaRPr sz="1000">
              <a:latin typeface="Arial"/>
              <a:cs typeface="Arial"/>
            </a:endParaRPr>
          </a:p>
          <a:p>
            <a:pPr marL="38100" marR="30480">
              <a:lnSpc>
                <a:spcPct val="100000"/>
              </a:lnSpc>
              <a:spcBef>
                <a:spcPts val="1140"/>
              </a:spcBef>
            </a:pPr>
            <a:r>
              <a:rPr sz="1000" spc="-60" dirty="0">
                <a:latin typeface="Arial"/>
                <a:cs typeface="Arial"/>
              </a:rPr>
              <a:t>where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Euclid"/>
                <a:cs typeface="Euclid"/>
              </a:rPr>
              <a:t>W</a:t>
            </a:r>
            <a:r>
              <a:rPr sz="1050" i="1" baseline="-11904" dirty="0">
                <a:latin typeface="Arial"/>
                <a:cs typeface="Arial"/>
              </a:rPr>
              <a:t>l</a:t>
            </a:r>
            <a:r>
              <a:rPr sz="1050" i="1" spc="104" baseline="-11904" dirty="0">
                <a:latin typeface="Arial"/>
                <a:cs typeface="Arial"/>
              </a:rPr>
              <a:t> </a:t>
            </a:r>
            <a:r>
              <a:rPr sz="1000" i="1" spc="60" dirty="0">
                <a:latin typeface="DejaVu Sans Mono"/>
                <a:cs typeface="DejaVu Sans Mono"/>
              </a:rPr>
              <a:t>∈</a:t>
            </a:r>
            <a:r>
              <a:rPr sz="1000" i="1" spc="-325" dirty="0">
                <a:latin typeface="DejaVu Sans Mono"/>
                <a:cs typeface="DejaVu Sans Mono"/>
              </a:rPr>
              <a:t> </a:t>
            </a:r>
            <a:r>
              <a:rPr sz="1000" dirty="0">
                <a:latin typeface="Century"/>
                <a:cs typeface="Century"/>
              </a:rPr>
              <a:t>R</a:t>
            </a:r>
            <a:r>
              <a:rPr sz="1050" i="1" baseline="27777" dirty="0">
                <a:latin typeface="Arial"/>
                <a:cs typeface="Arial"/>
              </a:rPr>
              <a:t>d</a:t>
            </a:r>
            <a:r>
              <a:rPr sz="1050" i="1" baseline="27777" dirty="0">
                <a:latin typeface="DejaVu Sans Mono"/>
                <a:cs typeface="DejaVu Sans Mono"/>
              </a:rPr>
              <a:t>×|L|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Euclid"/>
                <a:cs typeface="Euclid"/>
              </a:rPr>
              <a:t>W</a:t>
            </a:r>
            <a:r>
              <a:rPr sz="1050" i="1" baseline="-11904" dirty="0">
                <a:latin typeface="Arial"/>
                <a:cs typeface="Arial"/>
              </a:rPr>
              <a:t>g</a:t>
            </a:r>
            <a:r>
              <a:rPr sz="1050" i="1" spc="150" baseline="-11904" dirty="0">
                <a:latin typeface="Arial"/>
                <a:cs typeface="Arial"/>
              </a:rPr>
              <a:t> </a:t>
            </a:r>
            <a:r>
              <a:rPr sz="1000" i="1" spc="60" dirty="0">
                <a:latin typeface="DejaVu Sans Mono"/>
                <a:cs typeface="DejaVu Sans Mono"/>
              </a:rPr>
              <a:t>∈</a:t>
            </a:r>
            <a:r>
              <a:rPr sz="1000" i="1" spc="-325" dirty="0">
                <a:latin typeface="DejaVu Sans Mono"/>
                <a:cs typeface="DejaVu Sans Mono"/>
              </a:rPr>
              <a:t> </a:t>
            </a:r>
            <a:r>
              <a:rPr sz="1000" dirty="0">
                <a:latin typeface="Century"/>
                <a:cs typeface="Century"/>
              </a:rPr>
              <a:t>R</a:t>
            </a:r>
            <a:r>
              <a:rPr sz="1050" i="1" baseline="27777" dirty="0">
                <a:latin typeface="Arial"/>
                <a:cs typeface="Arial"/>
              </a:rPr>
              <a:t>d</a:t>
            </a:r>
            <a:r>
              <a:rPr sz="1050" i="1" baseline="27777" dirty="0">
                <a:latin typeface="DejaVu Sans Mono"/>
                <a:cs typeface="DejaVu Sans Mono"/>
              </a:rPr>
              <a:t>×|G|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Euclid"/>
                <a:cs typeface="Euclid"/>
              </a:rPr>
              <a:t>W</a:t>
            </a:r>
            <a:r>
              <a:rPr sz="1050" i="1" baseline="-11904" dirty="0">
                <a:latin typeface="Arial"/>
                <a:cs typeface="Arial"/>
              </a:rPr>
              <a:t>c</a:t>
            </a:r>
            <a:r>
              <a:rPr sz="1050" i="1" spc="150" baseline="-11904" dirty="0">
                <a:latin typeface="Arial"/>
                <a:cs typeface="Arial"/>
              </a:rPr>
              <a:t> </a:t>
            </a:r>
            <a:r>
              <a:rPr sz="1000" i="1" spc="60" dirty="0">
                <a:latin typeface="DejaVu Sans Mono"/>
                <a:cs typeface="DejaVu Sans Mono"/>
              </a:rPr>
              <a:t>∈</a:t>
            </a:r>
            <a:r>
              <a:rPr sz="1000" i="1" spc="-325" dirty="0">
                <a:latin typeface="DejaVu Sans Mono"/>
                <a:cs typeface="DejaVu Sans Mono"/>
              </a:rPr>
              <a:t> </a:t>
            </a:r>
            <a:r>
              <a:rPr sz="1000" dirty="0">
                <a:latin typeface="Century"/>
                <a:cs typeface="Century"/>
              </a:rPr>
              <a:t>R</a:t>
            </a:r>
            <a:r>
              <a:rPr sz="1050" i="1" baseline="27777" dirty="0">
                <a:latin typeface="Arial"/>
                <a:cs typeface="Arial"/>
              </a:rPr>
              <a:t>d</a:t>
            </a:r>
            <a:r>
              <a:rPr sz="1050" i="1" baseline="27777" dirty="0">
                <a:latin typeface="DejaVu Sans Mono"/>
                <a:cs typeface="DejaVu Sans Mono"/>
              </a:rPr>
              <a:t>×|C|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Euclid"/>
                <a:cs typeface="Euclid"/>
              </a:rPr>
              <a:t>b</a:t>
            </a:r>
            <a:r>
              <a:rPr sz="1050" i="1" baseline="-11904" dirty="0">
                <a:latin typeface="Arial"/>
                <a:cs typeface="Arial"/>
              </a:rPr>
              <a:t>l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Euclid"/>
                <a:cs typeface="Euclid"/>
              </a:rPr>
              <a:t>b</a:t>
            </a:r>
            <a:r>
              <a:rPr sz="1050" i="1" baseline="-11904" dirty="0">
                <a:latin typeface="Arial"/>
                <a:cs typeface="Arial"/>
              </a:rPr>
              <a:t>g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and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Euclid"/>
                <a:cs typeface="Euclid"/>
              </a:rPr>
              <a:t>b</a:t>
            </a:r>
            <a:r>
              <a:rPr sz="1050" i="1" baseline="-11904" dirty="0">
                <a:latin typeface="Arial"/>
                <a:cs typeface="Arial"/>
              </a:rPr>
              <a:t>c</a:t>
            </a:r>
            <a:r>
              <a:rPr sz="1050" i="1" spc="225" baseline="-11904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are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learnable </a:t>
            </a:r>
            <a:r>
              <a:rPr sz="1000" spc="-50" dirty="0">
                <a:latin typeface="Arial"/>
                <a:cs typeface="Arial"/>
              </a:rPr>
              <a:t>parameters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85" dirty="0">
                <a:latin typeface="Arial"/>
                <a:cs typeface="Arial"/>
              </a:rPr>
              <a:t>dense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layers.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7078" y="1866689"/>
            <a:ext cx="187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(1)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11" name="object 11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12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421" y="-3661"/>
            <a:ext cx="3136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Method</a:t>
            </a:r>
            <a:endParaRPr sz="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0"/>
            <a:ext cx="4608195" cy="468630"/>
            <a:chOff x="0" y="50"/>
            <a:chExt cx="4608195" cy="468630"/>
          </a:xfrm>
        </p:grpSpPr>
        <p:sp>
          <p:nvSpPr>
            <p:cNvPr id="4" name="object 4"/>
            <p:cNvSpPr/>
            <p:nvPr/>
          </p:nvSpPr>
          <p:spPr>
            <a:xfrm>
              <a:off x="2303995" y="50"/>
              <a:ext cx="2304415" cy="113664"/>
            </a:xfrm>
            <a:custGeom>
              <a:avLst/>
              <a:gdLst/>
              <a:ahLst/>
              <a:cxnLst/>
              <a:rect l="l" t="t" r="r" b="b"/>
              <a:pathLst>
                <a:path w="2304415" h="113664">
                  <a:moveTo>
                    <a:pt x="2303995" y="0"/>
                  </a:moveTo>
                  <a:lnTo>
                    <a:pt x="0" y="0"/>
                  </a:lnTo>
                  <a:lnTo>
                    <a:pt x="0" y="113156"/>
                  </a:lnTo>
                  <a:lnTo>
                    <a:pt x="2303995" y="11315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3207"/>
              <a:ext cx="4608195" cy="355600"/>
            </a:xfrm>
            <a:custGeom>
              <a:avLst/>
              <a:gdLst/>
              <a:ahLst/>
              <a:cxnLst/>
              <a:rect l="l" t="t" r="r" b="b"/>
              <a:pathLst>
                <a:path w="4608195" h="355600">
                  <a:moveTo>
                    <a:pt x="4608004" y="0"/>
                  </a:moveTo>
                  <a:lnTo>
                    <a:pt x="0" y="0"/>
                  </a:lnTo>
                  <a:lnTo>
                    <a:pt x="0" y="355015"/>
                  </a:lnTo>
                  <a:lnTo>
                    <a:pt x="4608004" y="3550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Multitask</a:t>
            </a:r>
            <a:r>
              <a:rPr spc="55" dirty="0"/>
              <a:t> </a:t>
            </a:r>
            <a:r>
              <a:rPr spc="-20" dirty="0"/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5614" y="1152873"/>
            <a:ext cx="25507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Our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loss</a:t>
            </a:r>
            <a:r>
              <a:rPr sz="1000" spc="-10" dirty="0">
                <a:latin typeface="Arial"/>
                <a:cs typeface="Arial"/>
              </a:rPr>
              <a:t> function </a:t>
            </a:r>
            <a:r>
              <a:rPr sz="1000" spc="-30" dirty="0">
                <a:latin typeface="Arial"/>
                <a:cs typeface="Arial"/>
              </a:rPr>
              <a:t>can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be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represented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90" dirty="0">
                <a:latin typeface="Arial"/>
                <a:cs typeface="Arial"/>
              </a:rPr>
              <a:t>as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follows: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97560" y="1591323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686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84860" y="1570525"/>
            <a:ext cx="161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Euclid"/>
                <a:cs typeface="Euclid"/>
              </a:rPr>
              <a:t>2</a:t>
            </a:r>
            <a:r>
              <a:rPr sz="1000" i="1" spc="-25" dirty="0">
                <a:latin typeface="Georgia"/>
                <a:cs typeface="Georgia"/>
              </a:rPr>
              <a:t>σ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24953" y="1564897"/>
            <a:ext cx="7620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5" dirty="0">
                <a:latin typeface="Century"/>
                <a:cs typeface="Century"/>
              </a:rPr>
              <a:t>2</a:t>
            </a:r>
            <a:endParaRPr sz="700">
              <a:latin typeface="Century"/>
              <a:cs typeface="Century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28053" y="1540665"/>
            <a:ext cx="70421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8655" algn="l"/>
              </a:tabLst>
            </a:pPr>
            <a:r>
              <a:rPr sz="700" spc="-10" dirty="0">
                <a:latin typeface="Arial"/>
                <a:cs typeface="Arial"/>
              </a:rPr>
              <a:t>final</a:t>
            </a:r>
            <a:r>
              <a:rPr sz="700" dirty="0">
                <a:latin typeface="Arial"/>
                <a:cs typeface="Arial"/>
              </a:rPr>
              <a:t>	</a:t>
            </a:r>
            <a:r>
              <a:rPr sz="700" i="1" spc="-50" dirty="0">
                <a:latin typeface="Arial"/>
                <a:cs typeface="Arial"/>
              </a:rPr>
              <a:t>l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95425" y="1591323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686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51649" y="1398135"/>
            <a:ext cx="1109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9905" algn="l"/>
                <a:tab pos="1032510" algn="l"/>
              </a:tabLst>
            </a:pPr>
            <a:r>
              <a:rPr sz="1000" spc="-50" dirty="0">
                <a:latin typeface="Euclid"/>
                <a:cs typeface="Euclid"/>
              </a:rPr>
              <a:t>1</a:t>
            </a:r>
            <a:r>
              <a:rPr sz="1000" dirty="0">
                <a:latin typeface="Euclid"/>
                <a:cs typeface="Euclid"/>
              </a:rPr>
              <a:t>	</a:t>
            </a:r>
            <a:r>
              <a:rPr sz="1000" spc="-50" dirty="0">
                <a:latin typeface="Euclid"/>
                <a:cs typeface="Euclid"/>
              </a:rPr>
              <a:t>1</a:t>
            </a:r>
            <a:r>
              <a:rPr sz="1000" dirty="0">
                <a:latin typeface="Euclid"/>
                <a:cs typeface="Euclid"/>
              </a:rPr>
              <a:t>	</a:t>
            </a:r>
            <a:r>
              <a:rPr sz="1000" spc="-50" dirty="0">
                <a:latin typeface="Euclid"/>
                <a:cs typeface="Euclid"/>
              </a:rPr>
              <a:t>1</a:t>
            </a:r>
            <a:endParaRPr sz="1000">
              <a:latin typeface="Euclid"/>
              <a:cs typeface="Euclid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17916" y="1591323"/>
            <a:ext cx="197485" cy="0"/>
          </a:xfrm>
          <a:custGeom>
            <a:avLst/>
            <a:gdLst/>
            <a:ahLst/>
            <a:cxnLst/>
            <a:rect l="l" t="t" r="r" b="b"/>
            <a:pathLst>
              <a:path w="197485">
                <a:moveTo>
                  <a:pt x="0" y="0"/>
                </a:moveTo>
                <a:lnTo>
                  <a:pt x="196862" y="0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82725" y="1570525"/>
            <a:ext cx="6838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4670" algn="l"/>
              </a:tabLst>
            </a:pPr>
            <a:r>
              <a:rPr sz="1000" spc="-25" dirty="0">
                <a:latin typeface="Euclid"/>
                <a:cs typeface="Euclid"/>
              </a:rPr>
              <a:t>2</a:t>
            </a:r>
            <a:r>
              <a:rPr sz="1000" i="1" spc="-25" dirty="0">
                <a:latin typeface="Georgia"/>
                <a:cs typeface="Georgia"/>
              </a:rPr>
              <a:t>σ</a:t>
            </a:r>
            <a:r>
              <a:rPr sz="1000" i="1" dirty="0">
                <a:latin typeface="Georgia"/>
                <a:cs typeface="Georgia"/>
              </a:rPr>
              <a:t>	</a:t>
            </a:r>
            <a:r>
              <a:rPr sz="1000" spc="-25" dirty="0">
                <a:latin typeface="Euclid"/>
                <a:cs typeface="Euclid"/>
              </a:rPr>
              <a:t>2</a:t>
            </a:r>
            <a:r>
              <a:rPr sz="1000" i="1" spc="-25" dirty="0">
                <a:latin typeface="Georgia"/>
                <a:cs typeface="Georgia"/>
              </a:rPr>
              <a:t>σ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2831" y="1571932"/>
            <a:ext cx="59880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4670" algn="l"/>
              </a:tabLst>
            </a:pPr>
            <a:r>
              <a:rPr sz="700" spc="-50" dirty="0">
                <a:latin typeface="Century"/>
                <a:cs typeface="Century"/>
              </a:rPr>
              <a:t>2</a:t>
            </a:r>
            <a:r>
              <a:rPr sz="700" dirty="0">
                <a:latin typeface="Century"/>
                <a:cs typeface="Century"/>
              </a:rPr>
              <a:t>	</a:t>
            </a:r>
            <a:r>
              <a:rPr sz="700" spc="-50" dirty="0">
                <a:latin typeface="Century"/>
                <a:cs typeface="Century"/>
              </a:rPr>
              <a:t>2</a:t>
            </a:r>
            <a:endParaRPr sz="700">
              <a:latin typeface="Century"/>
              <a:cs typeface="Century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20419" y="1646608"/>
            <a:ext cx="107505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09905" algn="l"/>
                <a:tab pos="1032510" algn="l"/>
              </a:tabLst>
            </a:pPr>
            <a:r>
              <a:rPr sz="700" i="1" spc="-50" dirty="0">
                <a:latin typeface="Arial"/>
                <a:cs typeface="Arial"/>
              </a:rPr>
              <a:t>l</a:t>
            </a:r>
            <a:r>
              <a:rPr sz="700" i="1" dirty="0">
                <a:latin typeface="Arial"/>
                <a:cs typeface="Arial"/>
              </a:rPr>
              <a:t>	</a:t>
            </a:r>
            <a:r>
              <a:rPr sz="1050" i="1" spc="-75" baseline="3968" dirty="0">
                <a:latin typeface="Arial"/>
                <a:cs typeface="Arial"/>
              </a:rPr>
              <a:t>g</a:t>
            </a:r>
            <a:r>
              <a:rPr sz="1050" i="1" baseline="3968" dirty="0">
                <a:latin typeface="Arial"/>
                <a:cs typeface="Arial"/>
              </a:rPr>
              <a:t>	</a:t>
            </a:r>
            <a:r>
              <a:rPr sz="1050" i="1" spc="-525" baseline="3968" dirty="0">
                <a:latin typeface="Arial"/>
                <a:cs typeface="Arial"/>
              </a:rPr>
              <a:t>c</a:t>
            </a:r>
            <a:endParaRPr sz="1050" baseline="3968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82039" y="1540665"/>
            <a:ext cx="127444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4670" algn="l"/>
                <a:tab pos="992505" algn="l"/>
              </a:tabLst>
            </a:pPr>
            <a:r>
              <a:rPr sz="700" i="1" spc="-50" dirty="0">
                <a:latin typeface="Arial"/>
                <a:cs typeface="Arial"/>
              </a:rPr>
              <a:t>g</a:t>
            </a:r>
            <a:r>
              <a:rPr sz="700" i="1" dirty="0">
                <a:latin typeface="Arial"/>
                <a:cs typeface="Arial"/>
              </a:rPr>
              <a:t>	</a:t>
            </a:r>
            <a:r>
              <a:rPr sz="700" i="1" spc="-50" dirty="0">
                <a:latin typeface="Arial"/>
                <a:cs typeface="Arial"/>
              </a:rPr>
              <a:t>c</a:t>
            </a:r>
            <a:r>
              <a:rPr sz="700" i="1" dirty="0">
                <a:latin typeface="Arial"/>
                <a:cs typeface="Arial"/>
              </a:rPr>
              <a:t>	l</a:t>
            </a:r>
            <a:r>
              <a:rPr sz="700" i="1" spc="420" dirty="0">
                <a:latin typeface="Arial"/>
                <a:cs typeface="Arial"/>
              </a:rPr>
              <a:t> </a:t>
            </a:r>
            <a:r>
              <a:rPr sz="700" i="1" dirty="0">
                <a:latin typeface="Arial"/>
                <a:cs typeface="Arial"/>
              </a:rPr>
              <a:t>g</a:t>
            </a:r>
            <a:r>
              <a:rPr sz="700" i="1" spc="420" dirty="0">
                <a:latin typeface="Arial"/>
                <a:cs typeface="Arial"/>
              </a:rPr>
              <a:t> </a:t>
            </a:r>
            <a:r>
              <a:rPr sz="700" i="1" spc="-50" dirty="0">
                <a:latin typeface="Arial"/>
                <a:cs typeface="Arial"/>
              </a:rPr>
              <a:t>c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0779" y="1483733"/>
            <a:ext cx="25571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7975" algn="l"/>
                <a:tab pos="668655" algn="l"/>
                <a:tab pos="1166495" algn="l"/>
                <a:tab pos="1689100" algn="l"/>
              </a:tabLst>
            </a:pPr>
            <a:r>
              <a:rPr sz="1000" i="1" spc="30" dirty="0">
                <a:latin typeface="DejaVu Sans Mono"/>
                <a:cs typeface="DejaVu Sans Mono"/>
              </a:rPr>
              <a:t>L</a:t>
            </a:r>
            <a:r>
              <a:rPr sz="1000" i="1" dirty="0">
                <a:latin typeface="DejaVu Sans Mono"/>
                <a:cs typeface="DejaVu Sans Mono"/>
              </a:rPr>
              <a:t>	</a:t>
            </a:r>
            <a:r>
              <a:rPr sz="1000" spc="-50" dirty="0">
                <a:latin typeface="Euclid"/>
                <a:cs typeface="Euclid"/>
              </a:rPr>
              <a:t>=</a:t>
            </a:r>
            <a:r>
              <a:rPr sz="1000" dirty="0">
                <a:latin typeface="Euclid"/>
                <a:cs typeface="Euclid"/>
              </a:rPr>
              <a:t>	</a:t>
            </a:r>
            <a:r>
              <a:rPr sz="1000" i="1" spc="80" dirty="0">
                <a:latin typeface="DejaVu Sans Mono"/>
                <a:cs typeface="DejaVu Sans Mono"/>
              </a:rPr>
              <a:t>L</a:t>
            </a:r>
            <a:r>
              <a:rPr sz="1000" i="1" spc="-155" dirty="0">
                <a:latin typeface="DejaVu Sans Mono"/>
                <a:cs typeface="DejaVu Sans Mono"/>
              </a:rPr>
              <a:t> </a:t>
            </a:r>
            <a:r>
              <a:rPr sz="1000" spc="-50" dirty="0">
                <a:latin typeface="Euclid"/>
                <a:cs typeface="Euclid"/>
              </a:rPr>
              <a:t>+</a:t>
            </a:r>
            <a:r>
              <a:rPr sz="1000" dirty="0">
                <a:latin typeface="Euclid"/>
                <a:cs typeface="Euclid"/>
              </a:rPr>
              <a:t>	</a:t>
            </a:r>
            <a:r>
              <a:rPr sz="1000" i="1" spc="80" dirty="0">
                <a:latin typeface="DejaVu Sans Mono"/>
                <a:cs typeface="DejaVu Sans Mono"/>
              </a:rPr>
              <a:t>L</a:t>
            </a:r>
            <a:r>
              <a:rPr sz="1000" i="1" spc="40" dirty="0">
                <a:latin typeface="DejaVu Sans Mono"/>
                <a:cs typeface="DejaVu Sans Mono"/>
              </a:rPr>
              <a:t> </a:t>
            </a:r>
            <a:r>
              <a:rPr sz="1000" spc="-50" dirty="0">
                <a:latin typeface="Euclid"/>
                <a:cs typeface="Euclid"/>
              </a:rPr>
              <a:t>+</a:t>
            </a:r>
            <a:r>
              <a:rPr sz="1000" dirty="0">
                <a:latin typeface="Euclid"/>
                <a:cs typeface="Euclid"/>
              </a:rPr>
              <a:t>	</a:t>
            </a:r>
            <a:r>
              <a:rPr sz="1000" i="1" spc="80" dirty="0">
                <a:latin typeface="DejaVu Sans Mono"/>
                <a:cs typeface="DejaVu Sans Mono"/>
              </a:rPr>
              <a:t>L</a:t>
            </a:r>
            <a:r>
              <a:rPr sz="1000" i="1" spc="-5" dirty="0">
                <a:latin typeface="DejaVu Sans Mono"/>
                <a:cs typeface="DejaVu Sans Mono"/>
              </a:rPr>
              <a:t> </a:t>
            </a:r>
            <a:r>
              <a:rPr sz="1000" spc="-10" dirty="0">
                <a:latin typeface="Euclid"/>
                <a:cs typeface="Euclid"/>
              </a:rPr>
              <a:t>+</a:t>
            </a:r>
            <a:r>
              <a:rPr sz="1000" spc="-114" dirty="0">
                <a:latin typeface="Euclid"/>
                <a:cs typeface="Euclid"/>
              </a:rPr>
              <a:t> </a:t>
            </a:r>
            <a:r>
              <a:rPr sz="1000" spc="-10" dirty="0">
                <a:latin typeface="Euclid"/>
                <a:cs typeface="Euclid"/>
              </a:rPr>
              <a:t>log</a:t>
            </a:r>
            <a:r>
              <a:rPr sz="1000" spc="-170" dirty="0">
                <a:latin typeface="Euclid"/>
                <a:cs typeface="Euclid"/>
              </a:rPr>
              <a:t> </a:t>
            </a:r>
            <a:r>
              <a:rPr sz="1000" i="1" dirty="0">
                <a:latin typeface="Georgia"/>
                <a:cs typeface="Georgia"/>
              </a:rPr>
              <a:t>σ</a:t>
            </a:r>
            <a:r>
              <a:rPr sz="1000" i="1" spc="-15" dirty="0">
                <a:latin typeface="Georgia"/>
                <a:cs typeface="Georgia"/>
              </a:rPr>
              <a:t> </a:t>
            </a:r>
            <a:r>
              <a:rPr sz="1000" i="1" dirty="0">
                <a:latin typeface="Georgia"/>
                <a:cs typeface="Georgia"/>
              </a:rPr>
              <a:t>σ</a:t>
            </a:r>
            <a:r>
              <a:rPr sz="1000" i="1" spc="180" dirty="0">
                <a:latin typeface="Georgia"/>
                <a:cs typeface="Georgia"/>
              </a:rPr>
              <a:t> </a:t>
            </a:r>
            <a:r>
              <a:rPr sz="1000" i="1" dirty="0">
                <a:latin typeface="Georgia"/>
                <a:cs typeface="Georgia"/>
              </a:rPr>
              <a:t>σ</a:t>
            </a:r>
            <a:r>
              <a:rPr sz="1000" i="1" spc="135" dirty="0">
                <a:latin typeface="Georgia"/>
                <a:cs typeface="Georgia"/>
              </a:rPr>
              <a:t> </a:t>
            </a:r>
            <a:r>
              <a:rPr sz="1000" i="1" spc="-50" dirty="0">
                <a:latin typeface="Georgia"/>
                <a:cs typeface="Georgia"/>
              </a:rPr>
              <a:t>,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22345" y="1483733"/>
            <a:ext cx="1873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"/>
                <a:cs typeface="Arial"/>
              </a:rPr>
              <a:t>(2)</a:t>
            </a:r>
            <a:endParaRPr sz="10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3697" y="1846941"/>
            <a:ext cx="424561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000" spc="-60" dirty="0">
                <a:latin typeface="Arial"/>
                <a:cs typeface="Arial"/>
              </a:rPr>
              <a:t>where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Georgia"/>
                <a:cs typeface="Georgia"/>
              </a:rPr>
              <a:t>σ</a:t>
            </a:r>
            <a:r>
              <a:rPr sz="1050" i="1" baseline="-11904" dirty="0">
                <a:latin typeface="Arial"/>
                <a:cs typeface="Arial"/>
              </a:rPr>
              <a:t>l</a:t>
            </a:r>
            <a:r>
              <a:rPr sz="1000" i="1" dirty="0">
                <a:latin typeface="Georgia"/>
                <a:cs typeface="Georgia"/>
              </a:rPr>
              <a:t>,</a:t>
            </a:r>
            <a:r>
              <a:rPr sz="1000" i="1" spc="-80" dirty="0">
                <a:latin typeface="Georgia"/>
                <a:cs typeface="Georgia"/>
              </a:rPr>
              <a:t> </a:t>
            </a:r>
            <a:r>
              <a:rPr sz="1000" i="1" dirty="0">
                <a:latin typeface="Georgia"/>
                <a:cs typeface="Georgia"/>
              </a:rPr>
              <a:t>σ</a:t>
            </a:r>
            <a:r>
              <a:rPr sz="1050" i="1" baseline="-11904" dirty="0">
                <a:latin typeface="Arial"/>
                <a:cs typeface="Arial"/>
              </a:rPr>
              <a:t>g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Georgia"/>
                <a:cs typeface="Georgia"/>
              </a:rPr>
              <a:t>σ</a:t>
            </a:r>
            <a:r>
              <a:rPr sz="1050" i="1" baseline="-11904" dirty="0">
                <a:latin typeface="Arial"/>
                <a:cs typeface="Arial"/>
              </a:rPr>
              <a:t>c</a:t>
            </a:r>
            <a:r>
              <a:rPr sz="1050" i="1" spc="187" baseline="-11904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are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learnable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parameters,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and</a:t>
            </a:r>
            <a:r>
              <a:rPr sz="1000" dirty="0">
                <a:latin typeface="Arial"/>
                <a:cs typeface="Arial"/>
              </a:rPr>
              <a:t> 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last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term </a:t>
            </a:r>
            <a:r>
              <a:rPr sz="1000" spc="-80" dirty="0">
                <a:latin typeface="Arial"/>
                <a:cs typeface="Arial"/>
              </a:rPr>
              <a:t>serves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90" dirty="0">
                <a:latin typeface="Arial"/>
                <a:cs typeface="Arial"/>
              </a:rPr>
              <a:t>as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 </a:t>
            </a:r>
            <a:r>
              <a:rPr sz="1000" spc="-30" dirty="0">
                <a:latin typeface="Arial"/>
                <a:cs typeface="Arial"/>
              </a:rPr>
              <a:t>regularization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term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denoising,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i="1" spc="50" dirty="0">
                <a:latin typeface="DejaVu Sans Mono"/>
                <a:cs typeface="DejaVu Sans Mono"/>
              </a:rPr>
              <a:t>L</a:t>
            </a:r>
            <a:r>
              <a:rPr sz="1050" i="1" spc="75" baseline="-11904" dirty="0">
                <a:latin typeface="Arial"/>
                <a:cs typeface="Arial"/>
              </a:rPr>
              <a:t>l</a:t>
            </a:r>
            <a:r>
              <a:rPr sz="1000" i="1" spc="50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i="1" dirty="0">
                <a:latin typeface="DejaVu Sans Mono"/>
                <a:cs typeface="DejaVu Sans Mono"/>
              </a:rPr>
              <a:t>L</a:t>
            </a:r>
            <a:r>
              <a:rPr sz="1050" i="1" baseline="-11904" dirty="0">
                <a:latin typeface="Arial"/>
                <a:cs typeface="Arial"/>
              </a:rPr>
              <a:t>g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and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i="1" dirty="0">
                <a:latin typeface="DejaVu Sans Mono"/>
                <a:cs typeface="DejaVu Sans Mono"/>
              </a:rPr>
              <a:t>L</a:t>
            </a:r>
            <a:r>
              <a:rPr sz="1050" i="1" baseline="-11904" dirty="0">
                <a:latin typeface="Arial"/>
                <a:cs typeface="Arial"/>
              </a:rPr>
              <a:t>c</a:t>
            </a:r>
            <a:r>
              <a:rPr sz="1050" i="1" spc="225" baseline="-11904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are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cross-</a:t>
            </a:r>
            <a:r>
              <a:rPr sz="1000" spc="-40" dirty="0">
                <a:latin typeface="Arial"/>
                <a:cs typeface="Arial"/>
              </a:rPr>
              <a:t>entropy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loss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next </a:t>
            </a:r>
            <a:r>
              <a:rPr sz="1000" dirty="0">
                <a:latin typeface="Arial"/>
                <a:cs typeface="Arial"/>
              </a:rPr>
              <a:t>POI,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geographical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cluster,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category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respectively.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They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formulated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as:</a:t>
            </a:r>
            <a:endParaRPr sz="1000" dirty="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54" name="object 54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13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4195" y="-3661"/>
            <a:ext cx="4984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Experiments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13664"/>
          </a:xfrm>
          <a:custGeom>
            <a:avLst/>
            <a:gdLst/>
            <a:ahLst/>
            <a:cxnLst/>
            <a:rect l="l" t="t" r="r" b="b"/>
            <a:pathLst>
              <a:path w="2304415" h="113664">
                <a:moveTo>
                  <a:pt x="2303995" y="0"/>
                </a:moveTo>
                <a:lnTo>
                  <a:pt x="0" y="0"/>
                </a:lnTo>
                <a:lnTo>
                  <a:pt x="0" y="113156"/>
                </a:lnTo>
                <a:lnTo>
                  <a:pt x="2303995" y="113156"/>
                </a:lnTo>
                <a:lnTo>
                  <a:pt x="2303995" y="0"/>
                </a:lnTo>
                <a:close/>
              </a:path>
            </a:pathLst>
          </a:custGeom>
          <a:solidFill>
            <a:srgbClr val="CA9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5729" y="1345717"/>
            <a:ext cx="4507865" cy="500380"/>
            <a:chOff x="75729" y="1345717"/>
            <a:chExt cx="4507865" cy="500380"/>
          </a:xfrm>
        </p:grpSpPr>
        <p:sp>
          <p:nvSpPr>
            <p:cNvPr id="5" name="object 5"/>
            <p:cNvSpPr/>
            <p:nvPr/>
          </p:nvSpPr>
          <p:spPr>
            <a:xfrm>
              <a:off x="75729" y="1345717"/>
              <a:ext cx="4457065" cy="82550"/>
            </a:xfrm>
            <a:custGeom>
              <a:avLst/>
              <a:gdLst/>
              <a:ahLst/>
              <a:cxnLst/>
              <a:rect l="l" t="t" r="r" b="b"/>
              <a:pathLst>
                <a:path w="4457065" h="82550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56607" y="82384"/>
                  </a:lnTo>
                  <a:lnTo>
                    <a:pt x="4456607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530" y="1408978"/>
              <a:ext cx="4457065" cy="437515"/>
            </a:xfrm>
            <a:custGeom>
              <a:avLst/>
              <a:gdLst/>
              <a:ahLst/>
              <a:cxnLst/>
              <a:rect l="l" t="t" r="r" b="b"/>
              <a:pathLst>
                <a:path w="4457065" h="437514">
                  <a:moveTo>
                    <a:pt x="4456607" y="0"/>
                  </a:moveTo>
                  <a:lnTo>
                    <a:pt x="0" y="0"/>
                  </a:lnTo>
                  <a:lnTo>
                    <a:pt x="0" y="436992"/>
                  </a:lnTo>
                  <a:lnTo>
                    <a:pt x="4456607" y="436992"/>
                  </a:lnTo>
                  <a:lnTo>
                    <a:pt x="44566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729" y="1390141"/>
              <a:ext cx="4457065" cy="405130"/>
            </a:xfrm>
            <a:custGeom>
              <a:avLst/>
              <a:gdLst/>
              <a:ahLst/>
              <a:cxnLst/>
              <a:rect l="l" t="t" r="r" b="b"/>
              <a:pathLst>
                <a:path w="4457065" h="405130">
                  <a:moveTo>
                    <a:pt x="4456607" y="0"/>
                  </a:moveTo>
                  <a:lnTo>
                    <a:pt x="0" y="0"/>
                  </a:lnTo>
                  <a:lnTo>
                    <a:pt x="0" y="354228"/>
                  </a:lnTo>
                  <a:lnTo>
                    <a:pt x="4008" y="373953"/>
                  </a:lnTo>
                  <a:lnTo>
                    <a:pt x="14922" y="390106"/>
                  </a:lnTo>
                  <a:lnTo>
                    <a:pt x="31075" y="401020"/>
                  </a:lnTo>
                  <a:lnTo>
                    <a:pt x="50800" y="405028"/>
                  </a:lnTo>
                  <a:lnTo>
                    <a:pt x="4405806" y="405028"/>
                  </a:lnTo>
                  <a:lnTo>
                    <a:pt x="4425531" y="401020"/>
                  </a:lnTo>
                  <a:lnTo>
                    <a:pt x="4441684" y="390106"/>
                  </a:lnTo>
                  <a:lnTo>
                    <a:pt x="4452598" y="373953"/>
                  </a:lnTo>
                  <a:lnTo>
                    <a:pt x="4456607" y="354228"/>
                  </a:lnTo>
                  <a:lnTo>
                    <a:pt x="4456607" y="0"/>
                  </a:lnTo>
                  <a:close/>
                </a:path>
              </a:pathLst>
            </a:custGeom>
            <a:solidFill>
              <a:srgbClr val="7E0C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83105" y="1455544"/>
            <a:ext cx="8420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Experiments</a:t>
            </a:r>
            <a:endParaRPr sz="12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10" name="object 10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14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4195" y="-3661"/>
            <a:ext cx="4984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Experiments</a:t>
            </a:r>
            <a:endParaRPr sz="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0"/>
            <a:ext cx="4608195" cy="468630"/>
            <a:chOff x="0" y="50"/>
            <a:chExt cx="4608195" cy="468630"/>
          </a:xfrm>
        </p:grpSpPr>
        <p:sp>
          <p:nvSpPr>
            <p:cNvPr id="4" name="object 4"/>
            <p:cNvSpPr/>
            <p:nvPr/>
          </p:nvSpPr>
          <p:spPr>
            <a:xfrm>
              <a:off x="2303995" y="50"/>
              <a:ext cx="2304415" cy="113664"/>
            </a:xfrm>
            <a:custGeom>
              <a:avLst/>
              <a:gdLst/>
              <a:ahLst/>
              <a:cxnLst/>
              <a:rect l="l" t="t" r="r" b="b"/>
              <a:pathLst>
                <a:path w="2304415" h="113664">
                  <a:moveTo>
                    <a:pt x="2303995" y="0"/>
                  </a:moveTo>
                  <a:lnTo>
                    <a:pt x="0" y="0"/>
                  </a:lnTo>
                  <a:lnTo>
                    <a:pt x="0" y="113156"/>
                  </a:lnTo>
                  <a:lnTo>
                    <a:pt x="2303995" y="11315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3207"/>
              <a:ext cx="4608195" cy="355600"/>
            </a:xfrm>
            <a:custGeom>
              <a:avLst/>
              <a:gdLst/>
              <a:ahLst/>
              <a:cxnLst/>
              <a:rect l="l" t="t" r="r" b="b"/>
              <a:pathLst>
                <a:path w="4608195" h="355600">
                  <a:moveTo>
                    <a:pt x="4608004" y="0"/>
                  </a:moveTo>
                  <a:lnTo>
                    <a:pt x="0" y="0"/>
                  </a:lnTo>
                  <a:lnTo>
                    <a:pt x="0" y="355015"/>
                  </a:lnTo>
                  <a:lnTo>
                    <a:pt x="4608004" y="3550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Experiment</a:t>
            </a:r>
            <a:r>
              <a:rPr spc="25" dirty="0"/>
              <a:t> </a:t>
            </a:r>
            <a:r>
              <a:rPr spc="-10" dirty="0"/>
              <a:t>Setup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830" y="630268"/>
            <a:ext cx="4380865" cy="1240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6364">
              <a:lnSpc>
                <a:spcPct val="100000"/>
              </a:lnSpc>
              <a:spcBef>
                <a:spcPts val="95"/>
              </a:spcBef>
            </a:pPr>
            <a:r>
              <a:rPr sz="1000" spc="-35" dirty="0">
                <a:latin typeface="Arial"/>
                <a:cs typeface="Arial"/>
              </a:rPr>
              <a:t>Following </a:t>
            </a:r>
            <a:r>
              <a:rPr sz="1000" spc="-45" dirty="0">
                <a:latin typeface="Arial"/>
                <a:cs typeface="Arial"/>
              </a:rPr>
              <a:t>previous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study,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we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exclude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inactive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users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who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have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fewer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10 </a:t>
            </a:r>
            <a:r>
              <a:rPr sz="1000" spc="-50" dirty="0">
                <a:latin typeface="Arial"/>
                <a:cs typeface="Arial"/>
              </a:rPr>
              <a:t>check-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records.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We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also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eliminate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unpopular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POIs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visited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less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10 times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by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remaining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users.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Considering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substantial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-10" dirty="0">
                <a:latin typeface="Arial"/>
                <a:cs typeface="Arial"/>
              </a:rPr>
              <a:t> interval </a:t>
            </a:r>
            <a:r>
              <a:rPr sz="1000" spc="-50" dirty="0">
                <a:latin typeface="Arial"/>
                <a:cs typeface="Arial"/>
              </a:rPr>
              <a:t>between </a:t>
            </a:r>
            <a:r>
              <a:rPr sz="1000" dirty="0">
                <a:latin typeface="Arial"/>
                <a:cs typeface="Arial"/>
              </a:rPr>
              <a:t>two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records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85" dirty="0">
                <a:latin typeface="Arial"/>
                <a:cs typeface="Arial"/>
              </a:rPr>
              <a:t>weakens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25" dirty="0">
                <a:latin typeface="Arial"/>
                <a:cs typeface="Arial"/>
              </a:rPr>
              <a:t>temporal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dependency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between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them,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we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divide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40" dirty="0">
                <a:latin typeface="Arial"/>
                <a:cs typeface="Arial"/>
              </a:rPr>
              <a:t>complete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check-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90" dirty="0">
                <a:latin typeface="Arial"/>
                <a:cs typeface="Arial"/>
              </a:rPr>
              <a:t>sequences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users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into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trajectories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24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hours.</a:t>
            </a:r>
            <a:r>
              <a:rPr sz="1000" spc="10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Additionally,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requirement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convert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trajectories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into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Mobility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Tree,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we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discard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all trajectories </a:t>
            </a:r>
            <a:r>
              <a:rPr sz="1000" dirty="0">
                <a:latin typeface="Arial"/>
                <a:cs typeface="Arial"/>
              </a:rPr>
              <a:t>with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length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less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2.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statistical </a:t>
            </a:r>
            <a:r>
              <a:rPr sz="1000" spc="-30" dirty="0">
                <a:latin typeface="Arial"/>
                <a:cs typeface="Arial"/>
              </a:rPr>
              <a:t>details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processed </a:t>
            </a:r>
            <a:r>
              <a:rPr sz="1000" spc="-45" dirty="0">
                <a:latin typeface="Arial"/>
                <a:cs typeface="Arial"/>
              </a:rPr>
              <a:t>datasets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presented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 </a:t>
            </a:r>
            <a:r>
              <a:rPr sz="1000" spc="-35" dirty="0">
                <a:latin typeface="Arial"/>
                <a:cs typeface="Arial"/>
              </a:rPr>
              <a:t>Table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1.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87997" y="1975789"/>
          <a:ext cx="3431540" cy="740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0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spc="-10" dirty="0">
                          <a:latin typeface="Arial Black"/>
                          <a:cs typeface="Arial Black"/>
                        </a:rPr>
                        <a:t>dataset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2095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spc="-20" dirty="0">
                          <a:latin typeface="Arial Black"/>
                          <a:cs typeface="Arial Black"/>
                        </a:rPr>
                        <a:t>user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2095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spc="-25" dirty="0">
                          <a:latin typeface="Arial Black"/>
                          <a:cs typeface="Arial Black"/>
                        </a:rPr>
                        <a:t>POI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2095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spc="-10" dirty="0">
                          <a:latin typeface="Arial Black"/>
                          <a:cs typeface="Arial Black"/>
                        </a:rPr>
                        <a:t>category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2095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spc="-130" dirty="0">
                          <a:latin typeface="Arial Black"/>
                          <a:cs typeface="Arial Black"/>
                        </a:rPr>
                        <a:t>check-</a:t>
                      </a:r>
                      <a:r>
                        <a:rPr sz="1000" spc="-25" dirty="0">
                          <a:latin typeface="Arial Black"/>
                          <a:cs typeface="Arial Black"/>
                        </a:rPr>
                        <a:t>in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2095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spc="-10" dirty="0">
                          <a:latin typeface="Arial Black"/>
                          <a:cs typeface="Arial Black"/>
                        </a:rPr>
                        <a:t>trajectory</a:t>
                      </a:r>
                      <a:endParaRPr sz="1000">
                        <a:latin typeface="Arial Black"/>
                        <a:cs typeface="Arial Black"/>
                      </a:endParaRPr>
                    </a:p>
                  </a:txBody>
                  <a:tcPr marL="0" marR="0" marT="2095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275"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15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NYC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1,075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5,099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150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318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075"/>
                        </a:lnSpc>
                        <a:spcBef>
                          <a:spcPts val="1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104,074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150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14,160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TKY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2,281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7,844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291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361,430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75"/>
                        </a:lnSpc>
                        <a:spcBef>
                          <a:spcPts val="1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44,692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CA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4,318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9,923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301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250,780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spc="-10" dirty="0">
                          <a:latin typeface="Arial"/>
                          <a:cs typeface="Arial"/>
                        </a:rPr>
                        <a:t>32,920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190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49336" y="2782006"/>
            <a:ext cx="19094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dirty="0">
                <a:solidFill>
                  <a:srgbClr val="7D0B6D"/>
                </a:solidFill>
                <a:latin typeface="Palatino Linotype"/>
                <a:cs typeface="Palatino Linotype"/>
              </a:rPr>
              <a:t>Table:</a:t>
            </a:r>
            <a:r>
              <a:rPr sz="900" spc="60" dirty="0">
                <a:solidFill>
                  <a:srgbClr val="7D0B6D"/>
                </a:solidFill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Arial"/>
                <a:cs typeface="Arial"/>
              </a:rPr>
              <a:t>Statistics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three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datasets.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11" name="object 11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15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4195" y="-3661"/>
            <a:ext cx="4984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Experiments</a:t>
            </a:r>
            <a:endParaRPr sz="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0"/>
            <a:ext cx="4608195" cy="468630"/>
            <a:chOff x="0" y="50"/>
            <a:chExt cx="4608195" cy="468630"/>
          </a:xfrm>
        </p:grpSpPr>
        <p:sp>
          <p:nvSpPr>
            <p:cNvPr id="4" name="object 4"/>
            <p:cNvSpPr/>
            <p:nvPr/>
          </p:nvSpPr>
          <p:spPr>
            <a:xfrm>
              <a:off x="2303995" y="50"/>
              <a:ext cx="2304415" cy="113664"/>
            </a:xfrm>
            <a:custGeom>
              <a:avLst/>
              <a:gdLst/>
              <a:ahLst/>
              <a:cxnLst/>
              <a:rect l="l" t="t" r="r" b="b"/>
              <a:pathLst>
                <a:path w="2304415" h="113664">
                  <a:moveTo>
                    <a:pt x="2303995" y="0"/>
                  </a:moveTo>
                  <a:lnTo>
                    <a:pt x="0" y="0"/>
                  </a:lnTo>
                  <a:lnTo>
                    <a:pt x="0" y="113156"/>
                  </a:lnTo>
                  <a:lnTo>
                    <a:pt x="2303995" y="11315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3207"/>
              <a:ext cx="4608195" cy="355600"/>
            </a:xfrm>
            <a:custGeom>
              <a:avLst/>
              <a:gdLst/>
              <a:ahLst/>
              <a:cxnLst/>
              <a:rect l="l" t="t" r="r" b="b"/>
              <a:pathLst>
                <a:path w="4608195" h="355600">
                  <a:moveTo>
                    <a:pt x="4608004" y="0"/>
                  </a:moveTo>
                  <a:lnTo>
                    <a:pt x="0" y="0"/>
                  </a:lnTo>
                  <a:lnTo>
                    <a:pt x="0" y="355015"/>
                  </a:lnTo>
                  <a:lnTo>
                    <a:pt x="4608004" y="3550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Main</a:t>
            </a:r>
            <a:r>
              <a:rPr spc="15" dirty="0"/>
              <a:t> </a:t>
            </a:r>
            <a:r>
              <a:rPr spc="-10" dirty="0"/>
              <a:t>Results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830" y="512462"/>
            <a:ext cx="4369435" cy="936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6364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Arial"/>
                <a:cs typeface="Arial"/>
              </a:rPr>
              <a:t>We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compare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performance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our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proposed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model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and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baselines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20" dirty="0">
                <a:latin typeface="Arial"/>
                <a:cs typeface="Arial"/>
              </a:rPr>
              <a:t>three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datasets.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We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take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Acc</a:t>
            </a:r>
            <a:r>
              <a:rPr sz="1000" spc="-10" dirty="0">
                <a:latin typeface="Euclid"/>
                <a:cs typeface="Euclid"/>
              </a:rPr>
              <a:t>@1</a:t>
            </a:r>
            <a:r>
              <a:rPr sz="1000" spc="-10" dirty="0">
                <a:latin typeface="Arial"/>
                <a:cs typeface="Arial"/>
              </a:rPr>
              <a:t>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Acc</a:t>
            </a:r>
            <a:r>
              <a:rPr sz="1000" spc="-10" dirty="0">
                <a:latin typeface="Euclid"/>
                <a:cs typeface="Euclid"/>
              </a:rPr>
              <a:t>@5</a:t>
            </a:r>
            <a:r>
              <a:rPr sz="1000" spc="-10" dirty="0">
                <a:latin typeface="Arial"/>
                <a:cs typeface="Arial"/>
              </a:rPr>
              <a:t>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Acc</a:t>
            </a:r>
            <a:r>
              <a:rPr sz="1000" spc="-10" dirty="0">
                <a:latin typeface="Euclid"/>
                <a:cs typeface="Euclid"/>
              </a:rPr>
              <a:t>@10</a:t>
            </a:r>
            <a:r>
              <a:rPr sz="1000" spc="-10" dirty="0">
                <a:latin typeface="Arial"/>
                <a:cs typeface="Arial"/>
              </a:rPr>
              <a:t>,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i="1" spc="-20" dirty="0">
                <a:latin typeface="Arial"/>
                <a:cs typeface="Arial"/>
              </a:rPr>
              <a:t>Acc</a:t>
            </a:r>
            <a:r>
              <a:rPr sz="1000" spc="-20" dirty="0">
                <a:latin typeface="Euclid"/>
                <a:cs typeface="Euclid"/>
              </a:rPr>
              <a:t>@20</a:t>
            </a:r>
            <a:r>
              <a:rPr sz="1000" spc="-65" dirty="0">
                <a:latin typeface="Euclid"/>
                <a:cs typeface="Euclid"/>
              </a:rPr>
              <a:t>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i="1" spc="-10" dirty="0">
                <a:latin typeface="Arial"/>
                <a:cs typeface="Arial"/>
              </a:rPr>
              <a:t>MRR</a:t>
            </a:r>
            <a:r>
              <a:rPr sz="1000" i="1" spc="-25" dirty="0">
                <a:latin typeface="Arial"/>
                <a:cs typeface="Arial"/>
              </a:rPr>
              <a:t> </a:t>
            </a:r>
            <a:r>
              <a:rPr sz="1000" spc="-90" dirty="0">
                <a:latin typeface="Arial"/>
                <a:cs typeface="Arial"/>
              </a:rPr>
              <a:t>as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35" dirty="0">
                <a:latin typeface="Arial"/>
                <a:cs typeface="Arial"/>
              </a:rPr>
              <a:t>evaluation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metrics.</a:t>
            </a:r>
            <a:r>
              <a:rPr sz="1000" spc="9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For</a:t>
            </a:r>
            <a:r>
              <a:rPr sz="1000" dirty="0">
                <a:latin typeface="Arial"/>
                <a:cs typeface="Arial"/>
              </a:rPr>
              <a:t> all </a:t>
            </a:r>
            <a:r>
              <a:rPr sz="1000" spc="-45" dirty="0">
                <a:latin typeface="Arial"/>
                <a:cs typeface="Arial"/>
              </a:rPr>
              <a:t>models,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we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85" dirty="0">
                <a:latin typeface="Arial"/>
                <a:cs typeface="Arial"/>
              </a:rPr>
              <a:t>use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80" dirty="0">
                <a:latin typeface="Arial"/>
                <a:cs typeface="Arial"/>
              </a:rPr>
              <a:t>same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data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preprocessing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method </a:t>
            </a:r>
            <a:r>
              <a:rPr sz="1000" spc="-20" dirty="0">
                <a:latin typeface="Arial"/>
                <a:cs typeface="Arial"/>
              </a:rPr>
              <a:t>following</a:t>
            </a:r>
            <a:r>
              <a:rPr sz="1000" spc="-10" dirty="0">
                <a:latin typeface="Arial"/>
                <a:cs typeface="Arial"/>
              </a:rPr>
              <a:t> GETNext.</a:t>
            </a:r>
            <a:r>
              <a:rPr sz="1000" spc="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experimental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results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presentd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Table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show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our </a:t>
            </a:r>
            <a:r>
              <a:rPr sz="1000" spc="-55" dirty="0">
                <a:latin typeface="Arial"/>
                <a:cs typeface="Arial"/>
              </a:rPr>
              <a:t>proposed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model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MTNet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outperformes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other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state-</a:t>
            </a:r>
            <a:r>
              <a:rPr sz="1000" spc="-25" dirty="0">
                <a:latin typeface="Arial"/>
                <a:cs typeface="Arial"/>
              </a:rPr>
              <a:t>of-</a:t>
            </a:r>
            <a:r>
              <a:rPr sz="1000" spc="-30" dirty="0">
                <a:latin typeface="Arial"/>
                <a:cs typeface="Arial"/>
              </a:rPr>
              <a:t>the-</a:t>
            </a:r>
            <a:r>
              <a:rPr sz="1000" dirty="0">
                <a:latin typeface="Arial"/>
                <a:cs typeface="Arial"/>
              </a:rPr>
              <a:t>art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baselines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across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all </a:t>
            </a:r>
            <a:r>
              <a:rPr sz="1000" spc="-45" dirty="0">
                <a:latin typeface="Arial"/>
                <a:cs typeface="Arial"/>
              </a:rPr>
              <a:t>datasets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terms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evaluation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metrics.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6858" y="1628377"/>
            <a:ext cx="4335145" cy="0"/>
          </a:xfrm>
          <a:custGeom>
            <a:avLst/>
            <a:gdLst/>
            <a:ahLst/>
            <a:cxnLst/>
            <a:rect l="l" t="t" r="r" b="b"/>
            <a:pathLst>
              <a:path w="4335145">
                <a:moveTo>
                  <a:pt x="0" y="0"/>
                </a:moveTo>
                <a:lnTo>
                  <a:pt x="4334869" y="0"/>
                </a:lnTo>
              </a:path>
            </a:pathLst>
          </a:custGeom>
          <a:ln w="48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6682" y="1625972"/>
            <a:ext cx="161925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25" dirty="0">
                <a:latin typeface="Arial Black"/>
                <a:cs typeface="Arial Black"/>
              </a:rPr>
              <a:t>NYC</a:t>
            </a:r>
            <a:endParaRPr sz="45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87679" y="1625972"/>
            <a:ext cx="161925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25" dirty="0">
                <a:latin typeface="Arial Black"/>
                <a:cs typeface="Arial Black"/>
              </a:rPr>
              <a:t>TKY</a:t>
            </a:r>
            <a:endParaRPr sz="45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55056" y="1625972"/>
            <a:ext cx="113664" cy="990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" spc="-25" dirty="0">
                <a:latin typeface="Arial Black"/>
                <a:cs typeface="Arial Black"/>
              </a:rPr>
              <a:t>CA</a:t>
            </a:r>
            <a:endParaRPr sz="450">
              <a:latin typeface="Arial Black"/>
              <a:cs typeface="Arial Black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46858" y="1721737"/>
          <a:ext cx="4329423" cy="1085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7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0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4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28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41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09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288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6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2889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85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</a:pPr>
                      <a:r>
                        <a:rPr sz="450" i="1" spc="-1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450" spc="-10" dirty="0">
                          <a:latin typeface="Euclid"/>
                          <a:cs typeface="Euclid"/>
                        </a:rPr>
                        <a:t>@1</a:t>
                      </a:r>
                      <a:endParaRPr sz="450">
                        <a:latin typeface="Euclid"/>
                        <a:cs typeface="Euclid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</a:pPr>
                      <a:r>
                        <a:rPr sz="450" i="1" spc="-1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450" spc="-10" dirty="0">
                          <a:latin typeface="Euclid"/>
                          <a:cs typeface="Euclid"/>
                        </a:rPr>
                        <a:t>@5</a:t>
                      </a:r>
                      <a:endParaRPr sz="450">
                        <a:latin typeface="Euclid"/>
                        <a:cs typeface="Euclid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</a:pPr>
                      <a:r>
                        <a:rPr sz="450" i="1" spc="-1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450" spc="-10" dirty="0">
                          <a:latin typeface="Euclid"/>
                          <a:cs typeface="Euclid"/>
                        </a:rPr>
                        <a:t>@10</a:t>
                      </a:r>
                      <a:endParaRPr sz="450">
                        <a:latin typeface="Euclid"/>
                        <a:cs typeface="Euclid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">
                        <a:lnSpc>
                          <a:spcPts val="495"/>
                        </a:lnSpc>
                      </a:pPr>
                      <a:r>
                        <a:rPr sz="450" i="1" spc="-1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450" spc="-10" dirty="0">
                          <a:latin typeface="Euclid"/>
                          <a:cs typeface="Euclid"/>
                        </a:rPr>
                        <a:t>@20</a:t>
                      </a:r>
                      <a:endParaRPr sz="450">
                        <a:latin typeface="Euclid"/>
                        <a:cs typeface="Euclid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</a:pPr>
                      <a:r>
                        <a:rPr sz="450" i="1" spc="-25" dirty="0">
                          <a:latin typeface="Arial"/>
                          <a:cs typeface="Arial"/>
                        </a:rPr>
                        <a:t>MRR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95"/>
                        </a:lnSpc>
                      </a:pPr>
                      <a:r>
                        <a:rPr sz="450" i="1" spc="-1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450" spc="-10" dirty="0">
                          <a:latin typeface="Euclid"/>
                          <a:cs typeface="Euclid"/>
                        </a:rPr>
                        <a:t>@1</a:t>
                      </a:r>
                      <a:endParaRPr sz="450">
                        <a:latin typeface="Euclid"/>
                        <a:cs typeface="Euclid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</a:pPr>
                      <a:r>
                        <a:rPr sz="450" i="1" spc="-1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450" spc="-10" dirty="0">
                          <a:latin typeface="Euclid"/>
                          <a:cs typeface="Euclid"/>
                        </a:rPr>
                        <a:t>@5</a:t>
                      </a:r>
                      <a:endParaRPr sz="450">
                        <a:latin typeface="Euclid"/>
                        <a:cs typeface="Euclid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</a:pPr>
                      <a:r>
                        <a:rPr sz="450" i="1" spc="-1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450" spc="-10" dirty="0">
                          <a:latin typeface="Euclid"/>
                          <a:cs typeface="Euclid"/>
                        </a:rPr>
                        <a:t>@10</a:t>
                      </a:r>
                      <a:endParaRPr sz="450">
                        <a:latin typeface="Euclid"/>
                        <a:cs typeface="Euclid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</a:pPr>
                      <a:r>
                        <a:rPr sz="450" i="1" spc="-1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450" spc="-10" dirty="0">
                          <a:latin typeface="Euclid"/>
                          <a:cs typeface="Euclid"/>
                        </a:rPr>
                        <a:t>@20</a:t>
                      </a:r>
                      <a:endParaRPr sz="450">
                        <a:latin typeface="Euclid"/>
                        <a:cs typeface="Euclid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</a:pPr>
                      <a:r>
                        <a:rPr sz="450" i="1" spc="-25" dirty="0">
                          <a:latin typeface="Arial"/>
                          <a:cs typeface="Arial"/>
                        </a:rPr>
                        <a:t>MRR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95"/>
                        </a:lnSpc>
                      </a:pPr>
                      <a:r>
                        <a:rPr sz="450" i="1" spc="-1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450" spc="-10" dirty="0">
                          <a:latin typeface="Euclid"/>
                          <a:cs typeface="Euclid"/>
                        </a:rPr>
                        <a:t>@1</a:t>
                      </a:r>
                      <a:endParaRPr sz="450">
                        <a:latin typeface="Euclid"/>
                        <a:cs typeface="Euclid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</a:pPr>
                      <a:r>
                        <a:rPr sz="450" i="1" spc="-1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450" spc="-10" dirty="0">
                          <a:latin typeface="Euclid"/>
                          <a:cs typeface="Euclid"/>
                        </a:rPr>
                        <a:t>@5</a:t>
                      </a:r>
                      <a:endParaRPr sz="450">
                        <a:latin typeface="Euclid"/>
                        <a:cs typeface="Euclid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</a:pPr>
                      <a:r>
                        <a:rPr sz="450" i="1" spc="-1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450" spc="-10" dirty="0">
                          <a:latin typeface="Euclid"/>
                          <a:cs typeface="Euclid"/>
                        </a:rPr>
                        <a:t>@10</a:t>
                      </a:r>
                      <a:endParaRPr sz="450">
                        <a:latin typeface="Euclid"/>
                        <a:cs typeface="Euclid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</a:pPr>
                      <a:r>
                        <a:rPr sz="450" i="1" spc="-1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450" spc="-10" dirty="0">
                          <a:latin typeface="Euclid"/>
                          <a:cs typeface="Euclid"/>
                        </a:rPr>
                        <a:t>@20</a:t>
                      </a:r>
                      <a:endParaRPr sz="450">
                        <a:latin typeface="Euclid"/>
                        <a:cs typeface="Euclid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5"/>
                        </a:lnSpc>
                      </a:pPr>
                      <a:r>
                        <a:rPr sz="450" i="1" spc="-25" dirty="0">
                          <a:latin typeface="Arial"/>
                          <a:cs typeface="Arial"/>
                        </a:rPr>
                        <a:t>MRR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"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FPMC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0.1003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0.2126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0.2970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0.3323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0.1701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0.0814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0.2045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0.2746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0.3450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0.1344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0.0383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0.0702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0.1159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0.1682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0.0911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"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PRME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0.1159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0.2236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0.3105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0.3643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0.1712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0.1052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0.2728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0.2944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0.3560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0.1786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0.0521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0.1034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0.1425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0.1954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0.1002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25"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LSTM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0.1305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0.2719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0.3283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0.3568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0.1857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0.1335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0.2728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0.3277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0.3598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0.1834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0.0665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0.1306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0.1784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0.2211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0.1201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"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ST-</a:t>
                      </a:r>
                      <a:r>
                        <a:rPr sz="450" spc="-25" dirty="0">
                          <a:latin typeface="Arial"/>
                          <a:cs typeface="Arial"/>
                        </a:rPr>
                        <a:t>RNN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0.1483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0.2923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0.3622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0.4502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0.2198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0.1409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0.3022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0.3577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0.4753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0.2212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0.0799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0.1423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0.1940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0.2477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0.1429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25"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ASGNN*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0.1320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0.3233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0.3738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0.4039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0.2128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-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-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-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-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-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-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-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-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-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dirty="0">
                          <a:latin typeface="Arial"/>
                          <a:cs typeface="Arial"/>
                        </a:rPr>
                        <a:t>-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025"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STGN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0.1716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0.3381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0.4122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0.5017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0.2598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0.1689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0.3391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0.3848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0.4514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0.2422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0.0810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0.1842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0.2579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0.3095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0.1675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025"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STGCN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0.1799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0.3425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0.4279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0.5214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0.2788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0.1716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0.3453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0.3927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0.4763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0.2504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0.0961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0.2097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0.2613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0.3245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0.1712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025"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PLSPL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0.1917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0.3678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0.4523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0.5370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0.2806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0.1889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0.3523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0.4150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0.4880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0.2542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0.1072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0.2278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0.2995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0.3401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0.1847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025"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CFPRec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0.1692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0.3867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0.4894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0.5589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0.2680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0.2052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0.4028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0.4769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0.5316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0.0473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0.1420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0.1874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0.2229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0.0911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3025"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20" dirty="0">
                          <a:latin typeface="Arial"/>
                          <a:cs typeface="Arial"/>
                        </a:rPr>
                        <a:t>STAN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0.2231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0.4582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0.5734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0.6328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0.3253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0.1963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0.3798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0.4464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0.5119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0.2852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0.1104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0.2348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0.3018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0.3502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0.1869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65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GETNext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0.2435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0.5089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0.6143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0.6880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0.3621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0.2254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0.4417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0.5287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0.5829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0.3262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0.1357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0.2852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0.3590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0.4241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4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0.2103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0645"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MTNet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 Black"/>
                          <a:cs typeface="Arial Black"/>
                        </a:rPr>
                        <a:t>0.2620</a:t>
                      </a:r>
                      <a:endParaRPr sz="450">
                        <a:latin typeface="Arial Black"/>
                        <a:cs typeface="Arial Black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 Black"/>
                          <a:cs typeface="Arial Black"/>
                        </a:rPr>
                        <a:t>0.5381</a:t>
                      </a:r>
                      <a:endParaRPr sz="450">
                        <a:latin typeface="Arial Black"/>
                        <a:cs typeface="Arial Black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 Black"/>
                          <a:cs typeface="Arial Black"/>
                        </a:rPr>
                        <a:t>0.6321</a:t>
                      </a:r>
                      <a:endParaRPr sz="450">
                        <a:latin typeface="Arial Black"/>
                        <a:cs typeface="Arial Black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 Black"/>
                          <a:cs typeface="Arial Black"/>
                        </a:rPr>
                        <a:t>0.6936</a:t>
                      </a:r>
                      <a:endParaRPr sz="450">
                        <a:latin typeface="Arial Black"/>
                        <a:cs typeface="Arial Black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 Black"/>
                          <a:cs typeface="Arial Black"/>
                        </a:rPr>
                        <a:t>0.3855</a:t>
                      </a:r>
                      <a:endParaRPr sz="450">
                        <a:latin typeface="Arial Black"/>
                        <a:cs typeface="Arial Black"/>
                      </a:endParaRPr>
                    </a:p>
                  </a:txBody>
                  <a:tcPr marL="0" marR="0" marT="1333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 Black"/>
                          <a:cs typeface="Arial Black"/>
                        </a:rPr>
                        <a:t>0.2575</a:t>
                      </a:r>
                      <a:endParaRPr sz="450">
                        <a:latin typeface="Arial Black"/>
                        <a:cs typeface="Arial Black"/>
                      </a:endParaRPr>
                    </a:p>
                  </a:txBody>
                  <a:tcPr marL="0" marR="0" marT="1333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 Black"/>
                          <a:cs typeface="Arial Black"/>
                        </a:rPr>
                        <a:t>0.4977</a:t>
                      </a:r>
                      <a:endParaRPr sz="450">
                        <a:latin typeface="Arial Black"/>
                        <a:cs typeface="Arial Black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 Black"/>
                          <a:cs typeface="Arial Black"/>
                        </a:rPr>
                        <a:t>0.5848</a:t>
                      </a:r>
                      <a:endParaRPr sz="450">
                        <a:latin typeface="Arial Black"/>
                        <a:cs typeface="Arial Black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 Black"/>
                          <a:cs typeface="Arial Black"/>
                        </a:rPr>
                        <a:t>0.6581</a:t>
                      </a:r>
                      <a:endParaRPr sz="450">
                        <a:latin typeface="Arial Black"/>
                        <a:cs typeface="Arial Black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 Black"/>
                          <a:cs typeface="Arial Black"/>
                        </a:rPr>
                        <a:t>0.3659</a:t>
                      </a:r>
                      <a:endParaRPr sz="450">
                        <a:latin typeface="Arial Black"/>
                        <a:cs typeface="Arial Black"/>
                      </a:endParaRPr>
                    </a:p>
                  </a:txBody>
                  <a:tcPr marL="0" marR="0" marT="13335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 Black"/>
                          <a:cs typeface="Arial Black"/>
                        </a:rPr>
                        <a:t>0.1453</a:t>
                      </a:r>
                      <a:endParaRPr sz="450">
                        <a:latin typeface="Arial Black"/>
                        <a:cs typeface="Arial Black"/>
                      </a:endParaRPr>
                    </a:p>
                  </a:txBody>
                  <a:tcPr marL="0" marR="0" marT="13335" marB="0">
                    <a:lnL w="3175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 Black"/>
                          <a:cs typeface="Arial Black"/>
                        </a:rPr>
                        <a:t>0.3419</a:t>
                      </a:r>
                      <a:endParaRPr sz="450">
                        <a:latin typeface="Arial Black"/>
                        <a:cs typeface="Arial Black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 Black"/>
                          <a:cs typeface="Arial Black"/>
                        </a:rPr>
                        <a:t>0.4163</a:t>
                      </a:r>
                      <a:endParaRPr sz="450">
                        <a:latin typeface="Arial Black"/>
                        <a:cs typeface="Arial Black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 Black"/>
                          <a:cs typeface="Arial Black"/>
                        </a:rPr>
                        <a:t>0.4908</a:t>
                      </a:r>
                      <a:endParaRPr sz="450">
                        <a:latin typeface="Arial Black"/>
                        <a:cs typeface="Arial Black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4"/>
                        </a:lnSpc>
                        <a:spcBef>
                          <a:spcPts val="105"/>
                        </a:spcBef>
                      </a:pPr>
                      <a:r>
                        <a:rPr sz="450" spc="-10" dirty="0">
                          <a:latin typeface="Arial Black"/>
                          <a:cs typeface="Arial Black"/>
                        </a:rPr>
                        <a:t>0.2367</a:t>
                      </a:r>
                      <a:endParaRPr sz="450">
                        <a:latin typeface="Arial Black"/>
                        <a:cs typeface="Arial Black"/>
                      </a:endParaRPr>
                    </a:p>
                  </a:txBody>
                  <a:tcPr marL="0" marR="0" marT="13335" marB="0">
                    <a:lnT w="3175">
                      <a:solidFill>
                        <a:srgbClr val="000000"/>
                      </a:solidFill>
                      <a:prstDash val="solid"/>
                    </a:lnT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4455"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i="1" spc="-10" dirty="0">
                          <a:latin typeface="Arial"/>
                          <a:cs typeface="Arial"/>
                        </a:rPr>
                        <a:t>Impro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7.60%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5.74%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2.90%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58419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0.81%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6.46%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14.24%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12.68%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10.61%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12.90%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12.17%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9.45%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lnL w="3175">
                      <a:solidFill>
                        <a:srgbClr val="000000"/>
                      </a:solidFill>
                      <a:prstDash val="solid"/>
                    </a:lnL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19.88%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15.96%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15.73%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25"/>
                        </a:lnSpc>
                        <a:spcBef>
                          <a:spcPts val="40"/>
                        </a:spcBef>
                      </a:pPr>
                      <a:r>
                        <a:rPr sz="450" spc="-10" dirty="0">
                          <a:latin typeface="Arial"/>
                          <a:cs typeface="Arial"/>
                        </a:rPr>
                        <a:t>12.55%</a:t>
                      </a:r>
                      <a:endParaRPr sz="450">
                        <a:latin typeface="Arial"/>
                        <a:cs typeface="Arial"/>
                      </a:endParaRPr>
                    </a:p>
                  </a:txBody>
                  <a:tcPr marL="0" marR="0" marT="5080" marB="0"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113830" y="2885993"/>
            <a:ext cx="4147820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dirty="0">
                <a:solidFill>
                  <a:srgbClr val="7D0B6D"/>
                </a:solidFill>
                <a:latin typeface="Palatino Linotype"/>
                <a:cs typeface="Palatino Linotype"/>
              </a:rPr>
              <a:t>Table:</a:t>
            </a:r>
            <a:r>
              <a:rPr sz="900" spc="35" dirty="0">
                <a:solidFill>
                  <a:srgbClr val="7D0B6D"/>
                </a:solidFill>
                <a:latin typeface="Palatino Linotype"/>
                <a:cs typeface="Palatino Linotype"/>
              </a:rPr>
              <a:t> </a:t>
            </a:r>
            <a:r>
              <a:rPr sz="900" spc="-10" dirty="0">
                <a:latin typeface="Arial"/>
                <a:cs typeface="Arial"/>
              </a:rPr>
              <a:t>We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present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results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40" dirty="0">
                <a:latin typeface="Arial"/>
                <a:cs typeface="Arial"/>
              </a:rPr>
              <a:t>ascending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order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based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model’s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performance, </a:t>
            </a:r>
            <a:r>
              <a:rPr sz="900" dirty="0">
                <a:latin typeface="Arial"/>
                <a:cs typeface="Arial"/>
              </a:rPr>
              <a:t>highlighting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best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results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bold,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and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underlining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second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best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results.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15" name="object 15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16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4195" y="-3661"/>
            <a:ext cx="4984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Experiments</a:t>
            </a:r>
            <a:endParaRPr sz="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0"/>
            <a:ext cx="4608195" cy="468630"/>
            <a:chOff x="0" y="50"/>
            <a:chExt cx="4608195" cy="468630"/>
          </a:xfrm>
        </p:grpSpPr>
        <p:sp>
          <p:nvSpPr>
            <p:cNvPr id="4" name="object 4"/>
            <p:cNvSpPr/>
            <p:nvPr/>
          </p:nvSpPr>
          <p:spPr>
            <a:xfrm>
              <a:off x="2303995" y="50"/>
              <a:ext cx="2304415" cy="113664"/>
            </a:xfrm>
            <a:custGeom>
              <a:avLst/>
              <a:gdLst/>
              <a:ahLst/>
              <a:cxnLst/>
              <a:rect l="l" t="t" r="r" b="b"/>
              <a:pathLst>
                <a:path w="2304415" h="113664">
                  <a:moveTo>
                    <a:pt x="2303995" y="0"/>
                  </a:moveTo>
                  <a:lnTo>
                    <a:pt x="0" y="0"/>
                  </a:lnTo>
                  <a:lnTo>
                    <a:pt x="0" y="113156"/>
                  </a:lnTo>
                  <a:lnTo>
                    <a:pt x="2303995" y="11315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3207"/>
              <a:ext cx="4608195" cy="355600"/>
            </a:xfrm>
            <a:custGeom>
              <a:avLst/>
              <a:gdLst/>
              <a:ahLst/>
              <a:cxnLst/>
              <a:rect l="l" t="t" r="r" b="b"/>
              <a:pathLst>
                <a:path w="4608195" h="355600">
                  <a:moveTo>
                    <a:pt x="4608004" y="0"/>
                  </a:moveTo>
                  <a:lnTo>
                    <a:pt x="0" y="0"/>
                  </a:lnTo>
                  <a:lnTo>
                    <a:pt x="0" y="355015"/>
                  </a:lnTo>
                  <a:lnTo>
                    <a:pt x="4608004" y="3550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Impact</a:t>
            </a:r>
            <a:r>
              <a:rPr spc="95" dirty="0"/>
              <a:t> </a:t>
            </a:r>
            <a:r>
              <a:rPr dirty="0"/>
              <a:t>of</a:t>
            </a:r>
            <a:r>
              <a:rPr spc="100" dirty="0"/>
              <a:t> </a:t>
            </a:r>
            <a:r>
              <a:rPr dirty="0"/>
              <a:t>Time</a:t>
            </a:r>
            <a:r>
              <a:rPr spc="100" dirty="0"/>
              <a:t> </a:t>
            </a:r>
            <a:r>
              <a:rPr dirty="0"/>
              <a:t>Slot</a:t>
            </a:r>
            <a:r>
              <a:rPr spc="100" dirty="0"/>
              <a:t> </a:t>
            </a:r>
            <a:r>
              <a:rPr spc="-10" dirty="0"/>
              <a:t>Factor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6364">
              <a:lnSpc>
                <a:spcPct val="100000"/>
              </a:lnSpc>
              <a:spcBef>
                <a:spcPts val="95"/>
              </a:spcBef>
            </a:pPr>
            <a:r>
              <a:rPr dirty="0"/>
              <a:t>In</a:t>
            </a:r>
            <a:r>
              <a:rPr spc="1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30" dirty="0"/>
              <a:t>implementation,</a:t>
            </a:r>
            <a:r>
              <a:rPr spc="15" dirty="0"/>
              <a:t> </a:t>
            </a:r>
            <a:r>
              <a:rPr spc="-80" dirty="0"/>
              <a:t>we</a:t>
            </a:r>
            <a:r>
              <a:rPr spc="15" dirty="0"/>
              <a:t> </a:t>
            </a:r>
            <a:r>
              <a:rPr spc="-10" dirty="0"/>
              <a:t>convert </a:t>
            </a:r>
            <a:r>
              <a:rPr spc="-35" dirty="0"/>
              <a:t>timestamps</a:t>
            </a:r>
            <a:r>
              <a:rPr spc="-5" dirty="0"/>
              <a:t> </a:t>
            </a:r>
            <a:r>
              <a:rPr dirty="0"/>
              <a:t>to </a:t>
            </a:r>
            <a:r>
              <a:rPr spc="-40" dirty="0"/>
              <a:t>integers</a:t>
            </a:r>
            <a:r>
              <a:rPr dirty="0"/>
              <a:t> </a:t>
            </a:r>
            <a:r>
              <a:rPr spc="-30" dirty="0"/>
              <a:t>ranging</a:t>
            </a:r>
            <a:r>
              <a:rPr dirty="0"/>
              <a:t> from</a:t>
            </a:r>
            <a:r>
              <a:rPr spc="-5" dirty="0"/>
              <a:t> </a:t>
            </a:r>
            <a:r>
              <a:rPr dirty="0"/>
              <a:t>1 </a:t>
            </a:r>
            <a:r>
              <a:rPr spc="-25" dirty="0"/>
              <a:t>to </a:t>
            </a:r>
            <a:r>
              <a:rPr spc="-10" dirty="0"/>
              <a:t>24</a:t>
            </a:r>
            <a:r>
              <a:rPr spc="-15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spc="-50" dirty="0"/>
              <a:t>check-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time</a:t>
            </a:r>
            <a:r>
              <a:rPr spc="-10" dirty="0"/>
              <a:t> </a:t>
            </a:r>
            <a:r>
              <a:rPr spc="-50" dirty="0"/>
              <a:t>embedding</a:t>
            </a:r>
            <a:r>
              <a:rPr spc="-10" dirty="0"/>
              <a:t> </a:t>
            </a:r>
            <a:r>
              <a:rPr spc="-20" dirty="0"/>
              <a:t>learning. </a:t>
            </a:r>
            <a:r>
              <a:rPr spc="-10" dirty="0"/>
              <a:t>Then,</a:t>
            </a:r>
            <a:r>
              <a:rPr spc="-3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25" dirty="0"/>
              <a:t>integer</a:t>
            </a:r>
            <a:r>
              <a:rPr spc="-10" dirty="0"/>
              <a:t> </a:t>
            </a:r>
            <a:r>
              <a:rPr spc="-25" dirty="0"/>
              <a:t>times</a:t>
            </a:r>
            <a:r>
              <a:rPr spc="-10" dirty="0"/>
              <a:t> </a:t>
            </a:r>
            <a:r>
              <a:rPr spc="-50" dirty="0"/>
              <a:t>are</a:t>
            </a:r>
            <a:r>
              <a:rPr spc="-15" dirty="0"/>
              <a:t> </a:t>
            </a:r>
            <a:r>
              <a:rPr spc="-75" dirty="0"/>
              <a:t>assigned</a:t>
            </a:r>
            <a:r>
              <a:rPr spc="5" dirty="0"/>
              <a:t> </a:t>
            </a:r>
            <a:r>
              <a:rPr spc="-25" dirty="0"/>
              <a:t>to </a:t>
            </a:r>
            <a:r>
              <a:rPr dirty="0"/>
              <a:t>their</a:t>
            </a:r>
            <a:r>
              <a:rPr spc="-15" dirty="0"/>
              <a:t> </a:t>
            </a:r>
            <a:r>
              <a:rPr spc="-50" dirty="0"/>
              <a:t>corresponding</a:t>
            </a:r>
            <a:r>
              <a:rPr spc="-10" dirty="0"/>
              <a:t> </a:t>
            </a:r>
            <a:r>
              <a:rPr dirty="0"/>
              <a:t>time</a:t>
            </a:r>
            <a:r>
              <a:rPr spc="-15" dirty="0"/>
              <a:t> </a:t>
            </a:r>
            <a:r>
              <a:rPr spc="-10" dirty="0"/>
              <a:t>slots.</a:t>
            </a:r>
            <a:r>
              <a:rPr spc="80" dirty="0"/>
              <a:t> </a:t>
            </a:r>
            <a:r>
              <a:rPr spc="-25" dirty="0"/>
              <a:t>To </a:t>
            </a:r>
            <a:r>
              <a:rPr spc="-30" dirty="0"/>
              <a:t>investigate</a:t>
            </a:r>
            <a:r>
              <a:rPr spc="-1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35" dirty="0"/>
              <a:t>influence</a:t>
            </a:r>
            <a:r>
              <a:rPr spc="-10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time</a:t>
            </a:r>
            <a:r>
              <a:rPr spc="-15" dirty="0"/>
              <a:t> </a:t>
            </a:r>
            <a:r>
              <a:rPr spc="-20" dirty="0"/>
              <a:t>slot </a:t>
            </a:r>
            <a:r>
              <a:rPr dirty="0"/>
              <a:t>factor</a:t>
            </a:r>
            <a:r>
              <a:rPr spc="-15" dirty="0"/>
              <a:t> </a:t>
            </a:r>
            <a:r>
              <a:rPr dirty="0"/>
              <a:t>on</a:t>
            </a:r>
            <a:r>
              <a:rPr spc="-5" dirty="0"/>
              <a:t> </a:t>
            </a:r>
            <a:r>
              <a:rPr dirty="0"/>
              <a:t>MTNet, </a:t>
            </a:r>
            <a:r>
              <a:rPr spc="-80" dirty="0"/>
              <a:t>we</a:t>
            </a:r>
            <a:r>
              <a:rPr spc="10" dirty="0"/>
              <a:t> </a:t>
            </a:r>
            <a:r>
              <a:rPr spc="-10" dirty="0"/>
              <a:t>conduct </a:t>
            </a:r>
            <a:r>
              <a:rPr spc="-45" dirty="0"/>
              <a:t>experiments</a:t>
            </a:r>
            <a:r>
              <a:rPr spc="-5" dirty="0"/>
              <a:t> </a:t>
            </a:r>
            <a:r>
              <a:rPr dirty="0"/>
              <a:t>with</a:t>
            </a:r>
            <a:r>
              <a:rPr spc="5" dirty="0"/>
              <a:t> </a:t>
            </a:r>
            <a:r>
              <a:rPr spc="-40" dirty="0"/>
              <a:t>various</a:t>
            </a:r>
            <a:r>
              <a:rPr spc="5" dirty="0"/>
              <a:t> </a:t>
            </a:r>
            <a:r>
              <a:rPr spc="-45" dirty="0"/>
              <a:t>numbers</a:t>
            </a:r>
            <a:r>
              <a:rPr spc="10" dirty="0"/>
              <a:t> </a:t>
            </a:r>
            <a:r>
              <a:rPr spc="-25" dirty="0"/>
              <a:t>of </a:t>
            </a:r>
            <a:r>
              <a:rPr spc="-20" dirty="0"/>
              <a:t>period </a:t>
            </a:r>
            <a:r>
              <a:rPr spc="-10" dirty="0"/>
              <a:t>nodes.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668575" y="901348"/>
            <a:ext cx="706755" cy="600710"/>
            <a:chOff x="2668575" y="901348"/>
            <a:chExt cx="706755" cy="600710"/>
          </a:xfrm>
        </p:grpSpPr>
        <p:sp>
          <p:nvSpPr>
            <p:cNvPr id="9" name="object 9"/>
            <p:cNvSpPr/>
            <p:nvPr/>
          </p:nvSpPr>
          <p:spPr>
            <a:xfrm>
              <a:off x="2668575" y="1277735"/>
              <a:ext cx="64769" cy="215265"/>
            </a:xfrm>
            <a:custGeom>
              <a:avLst/>
              <a:gdLst/>
              <a:ahLst/>
              <a:cxnLst/>
              <a:rect l="l" t="t" r="r" b="b"/>
              <a:pathLst>
                <a:path w="64769" h="215265">
                  <a:moveTo>
                    <a:pt x="64241" y="0"/>
                  </a:moveTo>
                  <a:lnTo>
                    <a:pt x="0" y="0"/>
                  </a:lnTo>
                  <a:lnTo>
                    <a:pt x="0" y="215077"/>
                  </a:lnTo>
                  <a:lnTo>
                    <a:pt x="64241" y="215077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E6DA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48877" y="1363766"/>
              <a:ext cx="64769" cy="129539"/>
            </a:xfrm>
            <a:custGeom>
              <a:avLst/>
              <a:gdLst/>
              <a:ahLst/>
              <a:cxnLst/>
              <a:rect l="l" t="t" r="r" b="b"/>
              <a:pathLst>
                <a:path w="64769" h="129540">
                  <a:moveTo>
                    <a:pt x="64241" y="0"/>
                  </a:moveTo>
                  <a:lnTo>
                    <a:pt x="0" y="0"/>
                  </a:lnTo>
                  <a:lnTo>
                    <a:pt x="0" y="129046"/>
                  </a:lnTo>
                  <a:lnTo>
                    <a:pt x="64241" y="129046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8EC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29179" y="1150839"/>
              <a:ext cx="64769" cy="342265"/>
            </a:xfrm>
            <a:custGeom>
              <a:avLst/>
              <a:gdLst/>
              <a:ahLst/>
              <a:cxnLst/>
              <a:rect l="l" t="t" r="r" b="b"/>
              <a:pathLst>
                <a:path w="64769" h="342265">
                  <a:moveTo>
                    <a:pt x="64241" y="0"/>
                  </a:moveTo>
                  <a:lnTo>
                    <a:pt x="0" y="0"/>
                  </a:lnTo>
                  <a:lnTo>
                    <a:pt x="0" y="341973"/>
                  </a:lnTo>
                  <a:lnTo>
                    <a:pt x="64241" y="341973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FFB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09480" y="987379"/>
              <a:ext cx="64769" cy="505459"/>
            </a:xfrm>
            <a:custGeom>
              <a:avLst/>
              <a:gdLst/>
              <a:ahLst/>
              <a:cxnLst/>
              <a:rect l="l" t="t" r="r" b="b"/>
              <a:pathLst>
                <a:path w="64769" h="505459">
                  <a:moveTo>
                    <a:pt x="64241" y="0"/>
                  </a:moveTo>
                  <a:lnTo>
                    <a:pt x="0" y="0"/>
                  </a:lnTo>
                  <a:lnTo>
                    <a:pt x="0" y="505433"/>
                  </a:lnTo>
                  <a:lnTo>
                    <a:pt x="64241" y="505433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BDB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89782" y="1191703"/>
              <a:ext cx="64769" cy="301625"/>
            </a:xfrm>
            <a:custGeom>
              <a:avLst/>
              <a:gdLst/>
              <a:ahLst/>
              <a:cxnLst/>
              <a:rect l="l" t="t" r="r" b="b"/>
              <a:pathLst>
                <a:path w="64769" h="301625">
                  <a:moveTo>
                    <a:pt x="64241" y="0"/>
                  </a:moveTo>
                  <a:lnTo>
                    <a:pt x="0" y="0"/>
                  </a:lnTo>
                  <a:lnTo>
                    <a:pt x="0" y="301109"/>
                  </a:lnTo>
                  <a:lnTo>
                    <a:pt x="64241" y="301109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82A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0084" y="901348"/>
              <a:ext cx="64769" cy="591820"/>
            </a:xfrm>
            <a:custGeom>
              <a:avLst/>
              <a:gdLst/>
              <a:ahLst/>
              <a:cxnLst/>
              <a:rect l="l" t="t" r="r" b="b"/>
              <a:pathLst>
                <a:path w="64769" h="591819">
                  <a:moveTo>
                    <a:pt x="64241" y="0"/>
                  </a:moveTo>
                  <a:lnTo>
                    <a:pt x="0" y="0"/>
                  </a:lnTo>
                  <a:lnTo>
                    <a:pt x="0" y="591464"/>
                  </a:lnTo>
                  <a:lnTo>
                    <a:pt x="64241" y="591464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FA7F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0385" y="1146537"/>
              <a:ext cx="64769" cy="346710"/>
            </a:xfrm>
            <a:custGeom>
              <a:avLst/>
              <a:gdLst/>
              <a:ahLst/>
              <a:cxnLst/>
              <a:rect l="l" t="t" r="r" b="b"/>
              <a:pathLst>
                <a:path w="64769" h="346709">
                  <a:moveTo>
                    <a:pt x="64241" y="0"/>
                  </a:moveTo>
                  <a:lnTo>
                    <a:pt x="0" y="0"/>
                  </a:lnTo>
                  <a:lnTo>
                    <a:pt x="0" y="346275"/>
                  </a:lnTo>
                  <a:lnTo>
                    <a:pt x="64241" y="346275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30687" y="1245473"/>
              <a:ext cx="64769" cy="247650"/>
            </a:xfrm>
            <a:custGeom>
              <a:avLst/>
              <a:gdLst/>
              <a:ahLst/>
              <a:cxnLst/>
              <a:rect l="l" t="t" r="r" b="b"/>
              <a:pathLst>
                <a:path w="64770" h="247650">
                  <a:moveTo>
                    <a:pt x="64241" y="0"/>
                  </a:moveTo>
                  <a:lnTo>
                    <a:pt x="0" y="0"/>
                  </a:lnTo>
                  <a:lnTo>
                    <a:pt x="0" y="247339"/>
                  </a:lnTo>
                  <a:lnTo>
                    <a:pt x="64241" y="247339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10989" y="1241171"/>
              <a:ext cx="64769" cy="252095"/>
            </a:xfrm>
            <a:custGeom>
              <a:avLst/>
              <a:gdLst/>
              <a:ahLst/>
              <a:cxnLst/>
              <a:rect l="l" t="t" r="r" b="b"/>
              <a:pathLst>
                <a:path w="64770" h="252094">
                  <a:moveTo>
                    <a:pt x="64241" y="0"/>
                  </a:moveTo>
                  <a:lnTo>
                    <a:pt x="0" y="0"/>
                  </a:lnTo>
                  <a:lnTo>
                    <a:pt x="0" y="251641"/>
                  </a:lnTo>
                  <a:lnTo>
                    <a:pt x="64241" y="251641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00696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00696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80998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80998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61299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61299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41601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41601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21903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21903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02204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02204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82506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82506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62808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262808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43109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43109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672325" y="1485441"/>
            <a:ext cx="715010" cy="135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dirty="0">
                <a:latin typeface="Verdana"/>
                <a:cs typeface="Verdana"/>
              </a:rPr>
              <a:t>2</a:t>
            </a:r>
            <a:r>
              <a:rPr sz="350" b="1" spc="254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3</a:t>
            </a:r>
            <a:r>
              <a:rPr sz="350" b="1" spc="254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4</a:t>
            </a:r>
            <a:r>
              <a:rPr sz="350" b="1" spc="254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6</a:t>
            </a:r>
            <a:r>
              <a:rPr sz="350" b="1" spc="254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8</a:t>
            </a:r>
            <a:r>
              <a:rPr sz="350" b="1" spc="130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12</a:t>
            </a:r>
            <a:r>
              <a:rPr sz="350" b="1" spc="15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16</a:t>
            </a:r>
            <a:r>
              <a:rPr sz="350" b="1" spc="10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20</a:t>
            </a:r>
            <a:r>
              <a:rPr sz="350" b="1" spc="15" dirty="0">
                <a:latin typeface="Verdana"/>
                <a:cs typeface="Verdana"/>
              </a:rPr>
              <a:t> </a:t>
            </a:r>
            <a:r>
              <a:rPr sz="350" b="1" spc="-25" dirty="0">
                <a:latin typeface="Verdana"/>
                <a:cs typeface="Verdana"/>
              </a:rPr>
              <a:t>24</a:t>
            </a:r>
            <a:endParaRPr sz="350">
              <a:latin typeface="Verdana"/>
              <a:cs typeface="Verdana"/>
            </a:endParaRPr>
          </a:p>
          <a:p>
            <a:pPr marL="27940">
              <a:lnSpc>
                <a:spcPct val="100000"/>
              </a:lnSpc>
              <a:spcBef>
                <a:spcPts val="15"/>
              </a:spcBef>
            </a:pPr>
            <a:r>
              <a:rPr sz="350" b="1" dirty="0">
                <a:latin typeface="Verdana"/>
                <a:cs typeface="Verdana"/>
              </a:rPr>
              <a:t>number</a:t>
            </a:r>
            <a:r>
              <a:rPr sz="350" b="1" spc="80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of</a:t>
            </a:r>
            <a:r>
              <a:rPr sz="350" b="1" spc="80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period</a:t>
            </a:r>
            <a:r>
              <a:rPr sz="350" b="1" spc="85" dirty="0">
                <a:latin typeface="Verdana"/>
                <a:cs typeface="Verdana"/>
              </a:rPr>
              <a:t> </a:t>
            </a:r>
            <a:r>
              <a:rPr sz="350" b="1" spc="-10" dirty="0">
                <a:latin typeface="Verdana"/>
                <a:cs typeface="Verdana"/>
              </a:rPr>
              <a:t>nodes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623992" y="1491860"/>
            <a:ext cx="10795" cy="1905"/>
            <a:chOff x="2623992" y="1491860"/>
            <a:chExt cx="10795" cy="1905"/>
          </a:xfrm>
        </p:grpSpPr>
        <p:sp>
          <p:nvSpPr>
            <p:cNvPr id="38" name="object 38"/>
            <p:cNvSpPr/>
            <p:nvPr/>
          </p:nvSpPr>
          <p:spPr>
            <a:xfrm>
              <a:off x="2624944" y="149281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24944" y="149281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2461466" y="1451729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0.230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623992" y="1384321"/>
            <a:ext cx="10795" cy="1905"/>
            <a:chOff x="2623992" y="1384321"/>
            <a:chExt cx="10795" cy="1905"/>
          </a:xfrm>
        </p:grpSpPr>
        <p:sp>
          <p:nvSpPr>
            <p:cNvPr id="42" name="object 42"/>
            <p:cNvSpPr/>
            <p:nvPr/>
          </p:nvSpPr>
          <p:spPr>
            <a:xfrm>
              <a:off x="2624944" y="1385274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24944" y="1385274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461466" y="1344190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0.235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623992" y="1276782"/>
            <a:ext cx="10795" cy="1905"/>
            <a:chOff x="2623992" y="1276782"/>
            <a:chExt cx="10795" cy="1905"/>
          </a:xfrm>
        </p:grpSpPr>
        <p:sp>
          <p:nvSpPr>
            <p:cNvPr id="46" name="object 46"/>
            <p:cNvSpPr/>
            <p:nvPr/>
          </p:nvSpPr>
          <p:spPr>
            <a:xfrm>
              <a:off x="2624944" y="127773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624944" y="127773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461466" y="1236651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0.240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2623992" y="1169243"/>
            <a:ext cx="10795" cy="1905"/>
            <a:chOff x="2623992" y="1169243"/>
            <a:chExt cx="10795" cy="1905"/>
          </a:xfrm>
        </p:grpSpPr>
        <p:sp>
          <p:nvSpPr>
            <p:cNvPr id="50" name="object 50"/>
            <p:cNvSpPr/>
            <p:nvPr/>
          </p:nvSpPr>
          <p:spPr>
            <a:xfrm>
              <a:off x="2624944" y="117019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624944" y="117019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2461466" y="1129112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0.245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623992" y="1061704"/>
            <a:ext cx="10795" cy="1905"/>
            <a:chOff x="2623992" y="1061704"/>
            <a:chExt cx="10795" cy="1905"/>
          </a:xfrm>
        </p:grpSpPr>
        <p:sp>
          <p:nvSpPr>
            <p:cNvPr id="54" name="object 54"/>
            <p:cNvSpPr/>
            <p:nvPr/>
          </p:nvSpPr>
          <p:spPr>
            <a:xfrm>
              <a:off x="2624944" y="1062657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624944" y="1062657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461466" y="1021573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0.250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623992" y="954165"/>
            <a:ext cx="10795" cy="1905"/>
            <a:chOff x="2623992" y="954165"/>
            <a:chExt cx="10795" cy="1905"/>
          </a:xfrm>
        </p:grpSpPr>
        <p:sp>
          <p:nvSpPr>
            <p:cNvPr id="58" name="object 58"/>
            <p:cNvSpPr/>
            <p:nvPr/>
          </p:nvSpPr>
          <p:spPr>
            <a:xfrm>
              <a:off x="2624944" y="955118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624944" y="955118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461466" y="914034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0.255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2623992" y="846626"/>
            <a:ext cx="10795" cy="1905"/>
            <a:chOff x="2623992" y="846626"/>
            <a:chExt cx="10795" cy="1905"/>
          </a:xfrm>
        </p:grpSpPr>
        <p:sp>
          <p:nvSpPr>
            <p:cNvPr id="62" name="object 62"/>
            <p:cNvSpPr/>
            <p:nvPr/>
          </p:nvSpPr>
          <p:spPr>
            <a:xfrm>
              <a:off x="2624944" y="84757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624944" y="84757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461466" y="806495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0.260</a:t>
            </a:r>
            <a:endParaRPr sz="350">
              <a:latin typeface="Verdana"/>
              <a:cs typeface="Verdan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406089" y="1070819"/>
            <a:ext cx="71755" cy="19939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50" b="1" spc="-10" dirty="0">
                <a:latin typeface="Verdana"/>
                <a:cs typeface="Verdana"/>
              </a:rPr>
              <a:t>Acc@1</a:t>
            </a:r>
            <a:endParaRPr sz="350">
              <a:latin typeface="Verdana"/>
              <a:cs typeface="Verdan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2633243" y="847579"/>
            <a:ext cx="777875" cy="645795"/>
          </a:xfrm>
          <a:custGeom>
            <a:avLst/>
            <a:gdLst/>
            <a:ahLst/>
            <a:cxnLst/>
            <a:rect l="l" t="t" r="r" b="b"/>
            <a:pathLst>
              <a:path w="777875" h="645794">
                <a:moveTo>
                  <a:pt x="0" y="645233"/>
                </a:moveTo>
                <a:lnTo>
                  <a:pt x="0" y="0"/>
                </a:lnTo>
              </a:path>
              <a:path w="777875" h="645794">
                <a:moveTo>
                  <a:pt x="777320" y="645233"/>
                </a:moveTo>
                <a:lnTo>
                  <a:pt x="777320" y="0"/>
                </a:lnTo>
              </a:path>
              <a:path w="777875" h="645794">
                <a:moveTo>
                  <a:pt x="0" y="645233"/>
                </a:moveTo>
                <a:lnTo>
                  <a:pt x="777320" y="645233"/>
                </a:lnTo>
              </a:path>
              <a:path w="777875" h="645794">
                <a:moveTo>
                  <a:pt x="0" y="0"/>
                </a:moveTo>
                <a:lnTo>
                  <a:pt x="7773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7" name="object 67"/>
          <p:cNvGrpSpPr/>
          <p:nvPr/>
        </p:nvGrpSpPr>
        <p:grpSpPr>
          <a:xfrm>
            <a:off x="3711183" y="906940"/>
            <a:ext cx="706755" cy="595630"/>
            <a:chOff x="3711183" y="906940"/>
            <a:chExt cx="706755" cy="595630"/>
          </a:xfrm>
        </p:grpSpPr>
        <p:sp>
          <p:nvSpPr>
            <p:cNvPr id="68" name="object 68"/>
            <p:cNvSpPr/>
            <p:nvPr/>
          </p:nvSpPr>
          <p:spPr>
            <a:xfrm>
              <a:off x="3711183" y="1273433"/>
              <a:ext cx="64769" cy="219710"/>
            </a:xfrm>
            <a:custGeom>
              <a:avLst/>
              <a:gdLst/>
              <a:ahLst/>
              <a:cxnLst/>
              <a:rect l="l" t="t" r="r" b="b"/>
              <a:pathLst>
                <a:path w="64770" h="219709">
                  <a:moveTo>
                    <a:pt x="64241" y="0"/>
                  </a:moveTo>
                  <a:lnTo>
                    <a:pt x="0" y="0"/>
                  </a:lnTo>
                  <a:lnTo>
                    <a:pt x="0" y="219379"/>
                  </a:lnTo>
                  <a:lnTo>
                    <a:pt x="64241" y="219379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E6DA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791484" y="1353442"/>
              <a:ext cx="64769" cy="139700"/>
            </a:xfrm>
            <a:custGeom>
              <a:avLst/>
              <a:gdLst/>
              <a:ahLst/>
              <a:cxnLst/>
              <a:rect l="l" t="t" r="r" b="b"/>
              <a:pathLst>
                <a:path w="64770" h="139700">
                  <a:moveTo>
                    <a:pt x="64241" y="0"/>
                  </a:moveTo>
                  <a:lnTo>
                    <a:pt x="0" y="0"/>
                  </a:lnTo>
                  <a:lnTo>
                    <a:pt x="0" y="139370"/>
                  </a:lnTo>
                  <a:lnTo>
                    <a:pt x="64241" y="139370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8EC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71786" y="994692"/>
              <a:ext cx="64769" cy="498475"/>
            </a:xfrm>
            <a:custGeom>
              <a:avLst/>
              <a:gdLst/>
              <a:ahLst/>
              <a:cxnLst/>
              <a:rect l="l" t="t" r="r" b="b"/>
              <a:pathLst>
                <a:path w="64770" h="498475">
                  <a:moveTo>
                    <a:pt x="64241" y="0"/>
                  </a:moveTo>
                  <a:lnTo>
                    <a:pt x="0" y="0"/>
                  </a:lnTo>
                  <a:lnTo>
                    <a:pt x="0" y="498120"/>
                  </a:lnTo>
                  <a:lnTo>
                    <a:pt x="64241" y="498120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FFB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952088" y="1170196"/>
              <a:ext cx="64769" cy="323215"/>
            </a:xfrm>
            <a:custGeom>
              <a:avLst/>
              <a:gdLst/>
              <a:ahLst/>
              <a:cxnLst/>
              <a:rect l="l" t="t" r="r" b="b"/>
              <a:pathLst>
                <a:path w="64770" h="323215">
                  <a:moveTo>
                    <a:pt x="64241" y="0"/>
                  </a:moveTo>
                  <a:lnTo>
                    <a:pt x="0" y="0"/>
                  </a:lnTo>
                  <a:lnTo>
                    <a:pt x="0" y="322616"/>
                  </a:lnTo>
                  <a:lnTo>
                    <a:pt x="64241" y="322616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BDB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032389" y="1113415"/>
              <a:ext cx="64769" cy="379730"/>
            </a:xfrm>
            <a:custGeom>
              <a:avLst/>
              <a:gdLst/>
              <a:ahLst/>
              <a:cxnLst/>
              <a:rect l="l" t="t" r="r" b="b"/>
              <a:pathLst>
                <a:path w="64770" h="379730">
                  <a:moveTo>
                    <a:pt x="64241" y="0"/>
                  </a:moveTo>
                  <a:lnTo>
                    <a:pt x="0" y="0"/>
                  </a:lnTo>
                  <a:lnTo>
                    <a:pt x="0" y="379397"/>
                  </a:lnTo>
                  <a:lnTo>
                    <a:pt x="64241" y="379397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82A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12691" y="906940"/>
              <a:ext cx="64769" cy="586105"/>
            </a:xfrm>
            <a:custGeom>
              <a:avLst/>
              <a:gdLst/>
              <a:ahLst/>
              <a:cxnLst/>
              <a:rect l="l" t="t" r="r" b="b"/>
              <a:pathLst>
                <a:path w="64770" h="586105">
                  <a:moveTo>
                    <a:pt x="64241" y="0"/>
                  </a:moveTo>
                  <a:lnTo>
                    <a:pt x="0" y="0"/>
                  </a:lnTo>
                  <a:lnTo>
                    <a:pt x="0" y="585872"/>
                  </a:lnTo>
                  <a:lnTo>
                    <a:pt x="64241" y="585872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FA7F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192993" y="1103091"/>
              <a:ext cx="64769" cy="389890"/>
            </a:xfrm>
            <a:custGeom>
              <a:avLst/>
              <a:gdLst/>
              <a:ahLst/>
              <a:cxnLst/>
              <a:rect l="l" t="t" r="r" b="b"/>
              <a:pathLst>
                <a:path w="64770" h="389890">
                  <a:moveTo>
                    <a:pt x="64241" y="0"/>
                  </a:moveTo>
                  <a:lnTo>
                    <a:pt x="0" y="0"/>
                  </a:lnTo>
                  <a:lnTo>
                    <a:pt x="0" y="389721"/>
                  </a:lnTo>
                  <a:lnTo>
                    <a:pt x="64241" y="389721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273294" y="1343118"/>
              <a:ext cx="64769" cy="149860"/>
            </a:xfrm>
            <a:custGeom>
              <a:avLst/>
              <a:gdLst/>
              <a:ahLst/>
              <a:cxnLst/>
              <a:rect l="l" t="t" r="r" b="b"/>
              <a:pathLst>
                <a:path w="64770" h="149859">
                  <a:moveTo>
                    <a:pt x="64241" y="0"/>
                  </a:moveTo>
                  <a:lnTo>
                    <a:pt x="0" y="0"/>
                  </a:lnTo>
                  <a:lnTo>
                    <a:pt x="0" y="149694"/>
                  </a:lnTo>
                  <a:lnTo>
                    <a:pt x="64241" y="149694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353596" y="1224395"/>
              <a:ext cx="64769" cy="268605"/>
            </a:xfrm>
            <a:custGeom>
              <a:avLst/>
              <a:gdLst/>
              <a:ahLst/>
              <a:cxnLst/>
              <a:rect l="l" t="t" r="r" b="b"/>
              <a:pathLst>
                <a:path w="64770" h="268605">
                  <a:moveTo>
                    <a:pt x="64241" y="0"/>
                  </a:moveTo>
                  <a:lnTo>
                    <a:pt x="0" y="0"/>
                  </a:lnTo>
                  <a:lnTo>
                    <a:pt x="0" y="268417"/>
                  </a:lnTo>
                  <a:lnTo>
                    <a:pt x="64241" y="268417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743303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743303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823605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823605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903907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903907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984208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984208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064510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064510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144812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144812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225113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225113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4305415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305415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4385717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385717" y="149281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90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3714933" y="1485441"/>
            <a:ext cx="715010" cy="135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dirty="0">
                <a:latin typeface="Verdana"/>
                <a:cs typeface="Verdana"/>
              </a:rPr>
              <a:t>2</a:t>
            </a:r>
            <a:r>
              <a:rPr sz="350" b="1" spc="254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3</a:t>
            </a:r>
            <a:r>
              <a:rPr sz="350" b="1" spc="254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4</a:t>
            </a:r>
            <a:r>
              <a:rPr sz="350" b="1" spc="254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6</a:t>
            </a:r>
            <a:r>
              <a:rPr sz="350" b="1" spc="254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8</a:t>
            </a:r>
            <a:r>
              <a:rPr sz="350" b="1" spc="130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12</a:t>
            </a:r>
            <a:r>
              <a:rPr sz="350" b="1" spc="15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16</a:t>
            </a:r>
            <a:r>
              <a:rPr sz="350" b="1" spc="10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20</a:t>
            </a:r>
            <a:r>
              <a:rPr sz="350" b="1" spc="15" dirty="0">
                <a:latin typeface="Verdana"/>
                <a:cs typeface="Verdana"/>
              </a:rPr>
              <a:t> </a:t>
            </a:r>
            <a:r>
              <a:rPr sz="350" b="1" spc="-25" dirty="0">
                <a:latin typeface="Verdana"/>
                <a:cs typeface="Verdana"/>
              </a:rPr>
              <a:t>24</a:t>
            </a:r>
            <a:endParaRPr sz="350">
              <a:latin typeface="Verdana"/>
              <a:cs typeface="Verdana"/>
            </a:endParaRPr>
          </a:p>
          <a:p>
            <a:pPr marL="27940">
              <a:lnSpc>
                <a:spcPct val="100000"/>
              </a:lnSpc>
              <a:spcBef>
                <a:spcPts val="15"/>
              </a:spcBef>
            </a:pPr>
            <a:r>
              <a:rPr sz="350" b="1" dirty="0">
                <a:latin typeface="Verdana"/>
                <a:cs typeface="Verdana"/>
              </a:rPr>
              <a:t>number</a:t>
            </a:r>
            <a:r>
              <a:rPr sz="350" b="1" spc="80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of</a:t>
            </a:r>
            <a:r>
              <a:rPr sz="350" b="1" spc="80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period</a:t>
            </a:r>
            <a:r>
              <a:rPr sz="350" b="1" spc="85" dirty="0">
                <a:latin typeface="Verdana"/>
                <a:cs typeface="Verdana"/>
              </a:rPr>
              <a:t> </a:t>
            </a:r>
            <a:r>
              <a:rPr sz="350" b="1" spc="-10" dirty="0">
                <a:latin typeface="Verdana"/>
                <a:cs typeface="Verdana"/>
              </a:rPr>
              <a:t>nodes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3666599" y="1491860"/>
            <a:ext cx="10795" cy="1905"/>
            <a:chOff x="3666599" y="1491860"/>
            <a:chExt cx="10795" cy="1905"/>
          </a:xfrm>
        </p:grpSpPr>
        <p:sp>
          <p:nvSpPr>
            <p:cNvPr id="97" name="object 97"/>
            <p:cNvSpPr/>
            <p:nvPr/>
          </p:nvSpPr>
          <p:spPr>
            <a:xfrm>
              <a:off x="3667551" y="149281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667551" y="149281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3504073" y="1451729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0.475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3666599" y="1362813"/>
            <a:ext cx="10795" cy="1905"/>
            <a:chOff x="3666599" y="1362813"/>
            <a:chExt cx="10795" cy="1905"/>
          </a:xfrm>
        </p:grpSpPr>
        <p:sp>
          <p:nvSpPr>
            <p:cNvPr id="101" name="object 101"/>
            <p:cNvSpPr/>
            <p:nvPr/>
          </p:nvSpPr>
          <p:spPr>
            <a:xfrm>
              <a:off x="3667551" y="136376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3667551" y="136376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3504073" y="1322682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0.480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3666599" y="1233766"/>
            <a:ext cx="10795" cy="1905"/>
            <a:chOff x="3666599" y="1233766"/>
            <a:chExt cx="10795" cy="1905"/>
          </a:xfrm>
        </p:grpSpPr>
        <p:sp>
          <p:nvSpPr>
            <p:cNvPr id="105" name="object 105"/>
            <p:cNvSpPr/>
            <p:nvPr/>
          </p:nvSpPr>
          <p:spPr>
            <a:xfrm>
              <a:off x="3667551" y="123471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667551" y="123471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3504073" y="1193636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0.485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3666599" y="1104720"/>
            <a:ext cx="10795" cy="1905"/>
            <a:chOff x="3666599" y="1104720"/>
            <a:chExt cx="10795" cy="1905"/>
          </a:xfrm>
        </p:grpSpPr>
        <p:sp>
          <p:nvSpPr>
            <p:cNvPr id="109" name="object 109"/>
            <p:cNvSpPr/>
            <p:nvPr/>
          </p:nvSpPr>
          <p:spPr>
            <a:xfrm>
              <a:off x="3667551" y="110567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3667551" y="1105672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3504073" y="1064589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0.490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3666599" y="975673"/>
            <a:ext cx="10795" cy="1905"/>
            <a:chOff x="3666599" y="975673"/>
            <a:chExt cx="10795" cy="1905"/>
          </a:xfrm>
        </p:grpSpPr>
        <p:sp>
          <p:nvSpPr>
            <p:cNvPr id="113" name="object 113"/>
            <p:cNvSpPr/>
            <p:nvPr/>
          </p:nvSpPr>
          <p:spPr>
            <a:xfrm>
              <a:off x="3667551" y="97662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3667551" y="976625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3504073" y="935542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0.495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3666599" y="846626"/>
            <a:ext cx="10795" cy="1905"/>
            <a:chOff x="3666599" y="846626"/>
            <a:chExt cx="10795" cy="1905"/>
          </a:xfrm>
        </p:grpSpPr>
        <p:sp>
          <p:nvSpPr>
            <p:cNvPr id="117" name="object 117"/>
            <p:cNvSpPr/>
            <p:nvPr/>
          </p:nvSpPr>
          <p:spPr>
            <a:xfrm>
              <a:off x="3667551" y="84757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3667551" y="84757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3504073" y="806495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0.500</a:t>
            </a:r>
            <a:endParaRPr sz="350">
              <a:latin typeface="Verdana"/>
              <a:cs typeface="Verdana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3448696" y="1070819"/>
            <a:ext cx="71755" cy="19939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50" b="1" spc="-10" dirty="0">
                <a:latin typeface="Verdana"/>
                <a:cs typeface="Verdana"/>
              </a:rPr>
              <a:t>Acc@5</a:t>
            </a:r>
            <a:endParaRPr sz="350">
              <a:latin typeface="Verdana"/>
              <a:cs typeface="Verdana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3675850" y="847579"/>
            <a:ext cx="777875" cy="645795"/>
          </a:xfrm>
          <a:custGeom>
            <a:avLst/>
            <a:gdLst/>
            <a:ahLst/>
            <a:cxnLst/>
            <a:rect l="l" t="t" r="r" b="b"/>
            <a:pathLst>
              <a:path w="777875" h="645794">
                <a:moveTo>
                  <a:pt x="0" y="645233"/>
                </a:moveTo>
                <a:lnTo>
                  <a:pt x="0" y="0"/>
                </a:lnTo>
              </a:path>
              <a:path w="777875" h="645794">
                <a:moveTo>
                  <a:pt x="777320" y="645233"/>
                </a:moveTo>
                <a:lnTo>
                  <a:pt x="777320" y="0"/>
                </a:lnTo>
              </a:path>
              <a:path w="777875" h="645794">
                <a:moveTo>
                  <a:pt x="0" y="645233"/>
                </a:moveTo>
                <a:lnTo>
                  <a:pt x="777320" y="645233"/>
                </a:lnTo>
              </a:path>
              <a:path w="777875" h="645794">
                <a:moveTo>
                  <a:pt x="0" y="0"/>
                </a:moveTo>
                <a:lnTo>
                  <a:pt x="7773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2" name="object 122"/>
          <p:cNvGrpSpPr/>
          <p:nvPr/>
        </p:nvGrpSpPr>
        <p:grpSpPr>
          <a:xfrm>
            <a:off x="2668575" y="1811008"/>
            <a:ext cx="706755" cy="520700"/>
            <a:chOff x="2668575" y="1811008"/>
            <a:chExt cx="706755" cy="520700"/>
          </a:xfrm>
        </p:grpSpPr>
        <p:sp>
          <p:nvSpPr>
            <p:cNvPr id="123" name="object 123"/>
            <p:cNvSpPr/>
            <p:nvPr/>
          </p:nvSpPr>
          <p:spPr>
            <a:xfrm>
              <a:off x="2668575" y="2097492"/>
              <a:ext cx="64769" cy="224790"/>
            </a:xfrm>
            <a:custGeom>
              <a:avLst/>
              <a:gdLst/>
              <a:ahLst/>
              <a:cxnLst/>
              <a:rect l="l" t="t" r="r" b="b"/>
              <a:pathLst>
                <a:path w="64769" h="224789">
                  <a:moveTo>
                    <a:pt x="64241" y="0"/>
                  </a:moveTo>
                  <a:lnTo>
                    <a:pt x="0" y="0"/>
                  </a:lnTo>
                  <a:lnTo>
                    <a:pt x="0" y="224541"/>
                  </a:lnTo>
                  <a:lnTo>
                    <a:pt x="64241" y="224541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E6DA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748877" y="2203310"/>
              <a:ext cx="64769" cy="118745"/>
            </a:xfrm>
            <a:custGeom>
              <a:avLst/>
              <a:gdLst/>
              <a:ahLst/>
              <a:cxnLst/>
              <a:rect l="l" t="t" r="r" b="b"/>
              <a:pathLst>
                <a:path w="64769" h="118744">
                  <a:moveTo>
                    <a:pt x="64241" y="0"/>
                  </a:moveTo>
                  <a:lnTo>
                    <a:pt x="0" y="0"/>
                  </a:lnTo>
                  <a:lnTo>
                    <a:pt x="0" y="118723"/>
                  </a:lnTo>
                  <a:lnTo>
                    <a:pt x="64241" y="118723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8EC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2829179" y="2092330"/>
              <a:ext cx="64769" cy="229870"/>
            </a:xfrm>
            <a:custGeom>
              <a:avLst/>
              <a:gdLst/>
              <a:ahLst/>
              <a:cxnLst/>
              <a:rect l="l" t="t" r="r" b="b"/>
              <a:pathLst>
                <a:path w="64769" h="229869">
                  <a:moveTo>
                    <a:pt x="64241" y="0"/>
                  </a:moveTo>
                  <a:lnTo>
                    <a:pt x="0" y="0"/>
                  </a:lnTo>
                  <a:lnTo>
                    <a:pt x="0" y="229703"/>
                  </a:lnTo>
                  <a:lnTo>
                    <a:pt x="64241" y="229703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FFB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909480" y="2203310"/>
              <a:ext cx="64769" cy="118745"/>
            </a:xfrm>
            <a:custGeom>
              <a:avLst/>
              <a:gdLst/>
              <a:ahLst/>
              <a:cxnLst/>
              <a:rect l="l" t="t" r="r" b="b"/>
              <a:pathLst>
                <a:path w="64769" h="118744">
                  <a:moveTo>
                    <a:pt x="64241" y="0"/>
                  </a:moveTo>
                  <a:lnTo>
                    <a:pt x="0" y="0"/>
                  </a:lnTo>
                  <a:lnTo>
                    <a:pt x="0" y="118723"/>
                  </a:lnTo>
                  <a:lnTo>
                    <a:pt x="64241" y="118723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BDB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989782" y="2022645"/>
              <a:ext cx="64769" cy="299720"/>
            </a:xfrm>
            <a:custGeom>
              <a:avLst/>
              <a:gdLst/>
              <a:ahLst/>
              <a:cxnLst/>
              <a:rect l="l" t="t" r="r" b="b"/>
              <a:pathLst>
                <a:path w="64769" h="299719">
                  <a:moveTo>
                    <a:pt x="64241" y="0"/>
                  </a:moveTo>
                  <a:lnTo>
                    <a:pt x="0" y="0"/>
                  </a:lnTo>
                  <a:lnTo>
                    <a:pt x="0" y="299388"/>
                  </a:lnTo>
                  <a:lnTo>
                    <a:pt x="64241" y="299388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82A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3070084" y="1811008"/>
              <a:ext cx="64769" cy="511175"/>
            </a:xfrm>
            <a:custGeom>
              <a:avLst/>
              <a:gdLst/>
              <a:ahLst/>
              <a:cxnLst/>
              <a:rect l="l" t="t" r="r" b="b"/>
              <a:pathLst>
                <a:path w="64769" h="511175">
                  <a:moveTo>
                    <a:pt x="64241" y="0"/>
                  </a:moveTo>
                  <a:lnTo>
                    <a:pt x="0" y="0"/>
                  </a:lnTo>
                  <a:lnTo>
                    <a:pt x="0" y="511025"/>
                  </a:lnTo>
                  <a:lnTo>
                    <a:pt x="64241" y="511025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FA7F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129"/>
            <p:cNvSpPr/>
            <p:nvPr/>
          </p:nvSpPr>
          <p:spPr>
            <a:xfrm>
              <a:off x="3150385" y="2043292"/>
              <a:ext cx="64769" cy="278765"/>
            </a:xfrm>
            <a:custGeom>
              <a:avLst/>
              <a:gdLst/>
              <a:ahLst/>
              <a:cxnLst/>
              <a:rect l="l" t="t" r="r" b="b"/>
              <a:pathLst>
                <a:path w="64769" h="278764">
                  <a:moveTo>
                    <a:pt x="64241" y="0"/>
                  </a:moveTo>
                  <a:lnTo>
                    <a:pt x="0" y="0"/>
                  </a:lnTo>
                  <a:lnTo>
                    <a:pt x="0" y="278741"/>
                  </a:lnTo>
                  <a:lnTo>
                    <a:pt x="64241" y="278741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230687" y="2141368"/>
              <a:ext cx="64769" cy="180975"/>
            </a:xfrm>
            <a:custGeom>
              <a:avLst/>
              <a:gdLst/>
              <a:ahLst/>
              <a:cxnLst/>
              <a:rect l="l" t="t" r="r" b="b"/>
              <a:pathLst>
                <a:path w="64770" h="180975">
                  <a:moveTo>
                    <a:pt x="64241" y="0"/>
                  </a:moveTo>
                  <a:lnTo>
                    <a:pt x="0" y="0"/>
                  </a:lnTo>
                  <a:lnTo>
                    <a:pt x="0" y="180665"/>
                  </a:lnTo>
                  <a:lnTo>
                    <a:pt x="64241" y="180665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310989" y="2125882"/>
              <a:ext cx="64769" cy="196215"/>
            </a:xfrm>
            <a:custGeom>
              <a:avLst/>
              <a:gdLst/>
              <a:ahLst/>
              <a:cxnLst/>
              <a:rect l="l" t="t" r="r" b="b"/>
              <a:pathLst>
                <a:path w="64770" h="196214">
                  <a:moveTo>
                    <a:pt x="64241" y="0"/>
                  </a:moveTo>
                  <a:lnTo>
                    <a:pt x="0" y="0"/>
                  </a:lnTo>
                  <a:lnTo>
                    <a:pt x="0" y="196151"/>
                  </a:lnTo>
                  <a:lnTo>
                    <a:pt x="64241" y="196151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2700696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2700696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780998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780998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2861299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2861299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2941601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2941601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3021903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" name="object 141"/>
            <p:cNvSpPr/>
            <p:nvPr/>
          </p:nvSpPr>
          <p:spPr>
            <a:xfrm>
              <a:off x="3021903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102204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3102204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3182506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182506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3262808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147"/>
            <p:cNvSpPr/>
            <p:nvPr/>
          </p:nvSpPr>
          <p:spPr>
            <a:xfrm>
              <a:off x="3262808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343109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3343109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0" name="object 150"/>
          <p:cNvSpPr txBox="1"/>
          <p:nvPr/>
        </p:nvSpPr>
        <p:spPr>
          <a:xfrm>
            <a:off x="2688196" y="2367170"/>
            <a:ext cx="66802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dirty="0">
                <a:latin typeface="Verdana"/>
                <a:cs typeface="Verdana"/>
              </a:rPr>
              <a:t>number</a:t>
            </a:r>
            <a:r>
              <a:rPr sz="350" b="1" spc="80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of</a:t>
            </a:r>
            <a:r>
              <a:rPr sz="350" b="1" spc="80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period</a:t>
            </a:r>
            <a:r>
              <a:rPr sz="350" b="1" spc="85" dirty="0">
                <a:latin typeface="Verdana"/>
                <a:cs typeface="Verdana"/>
              </a:rPr>
              <a:t> </a:t>
            </a:r>
            <a:r>
              <a:rPr sz="350" b="1" spc="-10" dirty="0">
                <a:latin typeface="Verdana"/>
                <a:cs typeface="Verdana"/>
              </a:rPr>
              <a:t>nodes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151" name="object 151"/>
          <p:cNvGrpSpPr/>
          <p:nvPr/>
        </p:nvGrpSpPr>
        <p:grpSpPr>
          <a:xfrm>
            <a:off x="2623992" y="2321081"/>
            <a:ext cx="10795" cy="1905"/>
            <a:chOff x="2623992" y="2321081"/>
            <a:chExt cx="10795" cy="1905"/>
          </a:xfrm>
        </p:grpSpPr>
        <p:sp>
          <p:nvSpPr>
            <p:cNvPr id="152" name="object 152"/>
            <p:cNvSpPr/>
            <p:nvPr/>
          </p:nvSpPr>
          <p:spPr>
            <a:xfrm>
              <a:off x="2624944" y="2322033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153"/>
            <p:cNvSpPr/>
            <p:nvPr/>
          </p:nvSpPr>
          <p:spPr>
            <a:xfrm>
              <a:off x="2624944" y="2322033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4" name="object 154"/>
          <p:cNvSpPr txBox="1"/>
          <p:nvPr/>
        </p:nvSpPr>
        <p:spPr>
          <a:xfrm>
            <a:off x="2461466" y="2280950"/>
            <a:ext cx="925830" cy="114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45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0.565</a:t>
            </a:r>
            <a:endParaRPr sz="350">
              <a:latin typeface="Verdana"/>
              <a:cs typeface="Verdana"/>
            </a:endParaRPr>
          </a:p>
          <a:p>
            <a:pPr marL="223520">
              <a:lnSpc>
                <a:spcPts val="345"/>
              </a:lnSpc>
            </a:pPr>
            <a:r>
              <a:rPr sz="350" b="1" dirty="0">
                <a:latin typeface="Verdana"/>
                <a:cs typeface="Verdana"/>
              </a:rPr>
              <a:t>2</a:t>
            </a:r>
            <a:r>
              <a:rPr sz="350" b="1" spc="254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3</a:t>
            </a:r>
            <a:r>
              <a:rPr sz="350" b="1" spc="254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4</a:t>
            </a:r>
            <a:r>
              <a:rPr sz="350" b="1" spc="254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6</a:t>
            </a:r>
            <a:r>
              <a:rPr sz="350" b="1" spc="254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8</a:t>
            </a:r>
            <a:r>
              <a:rPr sz="350" b="1" spc="130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12</a:t>
            </a:r>
            <a:r>
              <a:rPr sz="350" b="1" spc="15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16</a:t>
            </a:r>
            <a:r>
              <a:rPr sz="350" b="1" spc="10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20</a:t>
            </a:r>
            <a:r>
              <a:rPr sz="350" b="1" spc="15" dirty="0">
                <a:latin typeface="Verdana"/>
                <a:cs typeface="Verdana"/>
              </a:rPr>
              <a:t> </a:t>
            </a:r>
            <a:r>
              <a:rPr sz="350" b="1" spc="-25" dirty="0">
                <a:latin typeface="Verdana"/>
                <a:cs typeface="Verdana"/>
              </a:rPr>
              <a:t>24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155" name="object 155"/>
          <p:cNvGrpSpPr/>
          <p:nvPr/>
        </p:nvGrpSpPr>
        <p:grpSpPr>
          <a:xfrm>
            <a:off x="2623992" y="2192034"/>
            <a:ext cx="10795" cy="1905"/>
            <a:chOff x="2623992" y="2192034"/>
            <a:chExt cx="10795" cy="1905"/>
          </a:xfrm>
        </p:grpSpPr>
        <p:sp>
          <p:nvSpPr>
            <p:cNvPr id="156" name="object 156"/>
            <p:cNvSpPr/>
            <p:nvPr/>
          </p:nvSpPr>
          <p:spPr>
            <a:xfrm>
              <a:off x="2624944" y="219298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2624944" y="219298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8" name="object 158"/>
          <p:cNvSpPr txBox="1"/>
          <p:nvPr/>
        </p:nvSpPr>
        <p:spPr>
          <a:xfrm>
            <a:off x="2461466" y="2151903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0.570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159" name="object 159"/>
          <p:cNvGrpSpPr/>
          <p:nvPr/>
        </p:nvGrpSpPr>
        <p:grpSpPr>
          <a:xfrm>
            <a:off x="2623992" y="2062987"/>
            <a:ext cx="10795" cy="1905"/>
            <a:chOff x="2623992" y="2062987"/>
            <a:chExt cx="10795" cy="1905"/>
          </a:xfrm>
        </p:grpSpPr>
        <p:sp>
          <p:nvSpPr>
            <p:cNvPr id="160" name="object 160"/>
            <p:cNvSpPr/>
            <p:nvPr/>
          </p:nvSpPr>
          <p:spPr>
            <a:xfrm>
              <a:off x="2624944" y="2063940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1" name="object 161"/>
            <p:cNvSpPr/>
            <p:nvPr/>
          </p:nvSpPr>
          <p:spPr>
            <a:xfrm>
              <a:off x="2624944" y="2063940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2" name="object 162"/>
          <p:cNvSpPr txBox="1"/>
          <p:nvPr/>
        </p:nvSpPr>
        <p:spPr>
          <a:xfrm>
            <a:off x="2461466" y="2022856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0.575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163" name="object 163"/>
          <p:cNvGrpSpPr/>
          <p:nvPr/>
        </p:nvGrpSpPr>
        <p:grpSpPr>
          <a:xfrm>
            <a:off x="2623992" y="1933940"/>
            <a:ext cx="10795" cy="1905"/>
            <a:chOff x="2623992" y="1933940"/>
            <a:chExt cx="10795" cy="1905"/>
          </a:xfrm>
        </p:grpSpPr>
        <p:sp>
          <p:nvSpPr>
            <p:cNvPr id="164" name="object 164"/>
            <p:cNvSpPr/>
            <p:nvPr/>
          </p:nvSpPr>
          <p:spPr>
            <a:xfrm>
              <a:off x="2624944" y="1934893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165"/>
            <p:cNvSpPr/>
            <p:nvPr/>
          </p:nvSpPr>
          <p:spPr>
            <a:xfrm>
              <a:off x="2624944" y="1934893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6" name="object 166"/>
          <p:cNvSpPr txBox="1"/>
          <p:nvPr/>
        </p:nvSpPr>
        <p:spPr>
          <a:xfrm>
            <a:off x="2461466" y="1893809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0.580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167" name="object 167"/>
          <p:cNvGrpSpPr/>
          <p:nvPr/>
        </p:nvGrpSpPr>
        <p:grpSpPr>
          <a:xfrm>
            <a:off x="2623992" y="1804894"/>
            <a:ext cx="10795" cy="1905"/>
            <a:chOff x="2623992" y="1804894"/>
            <a:chExt cx="10795" cy="1905"/>
          </a:xfrm>
        </p:grpSpPr>
        <p:sp>
          <p:nvSpPr>
            <p:cNvPr id="168" name="object 168"/>
            <p:cNvSpPr/>
            <p:nvPr/>
          </p:nvSpPr>
          <p:spPr>
            <a:xfrm>
              <a:off x="2624944" y="180584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624944" y="180584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0" name="object 170"/>
          <p:cNvSpPr txBox="1"/>
          <p:nvPr/>
        </p:nvSpPr>
        <p:spPr>
          <a:xfrm>
            <a:off x="2461466" y="1764763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0.585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171" name="object 171"/>
          <p:cNvGrpSpPr/>
          <p:nvPr/>
        </p:nvGrpSpPr>
        <p:grpSpPr>
          <a:xfrm>
            <a:off x="2623992" y="1675847"/>
            <a:ext cx="10795" cy="1905"/>
            <a:chOff x="2623992" y="1675847"/>
            <a:chExt cx="10795" cy="1905"/>
          </a:xfrm>
        </p:grpSpPr>
        <p:sp>
          <p:nvSpPr>
            <p:cNvPr id="172" name="object 172"/>
            <p:cNvSpPr/>
            <p:nvPr/>
          </p:nvSpPr>
          <p:spPr>
            <a:xfrm>
              <a:off x="2624944" y="167679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3" name="object 173"/>
            <p:cNvSpPr/>
            <p:nvPr/>
          </p:nvSpPr>
          <p:spPr>
            <a:xfrm>
              <a:off x="2624944" y="167679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4" name="object 174"/>
          <p:cNvSpPr txBox="1"/>
          <p:nvPr/>
        </p:nvSpPr>
        <p:spPr>
          <a:xfrm>
            <a:off x="2461466" y="1635716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0.590</a:t>
            </a:r>
            <a:endParaRPr sz="350">
              <a:latin typeface="Verdana"/>
              <a:cs typeface="Verdana"/>
            </a:endParaRPr>
          </a:p>
        </p:txBody>
      </p:sp>
      <p:sp>
        <p:nvSpPr>
          <p:cNvPr id="175" name="object 175"/>
          <p:cNvSpPr txBox="1"/>
          <p:nvPr/>
        </p:nvSpPr>
        <p:spPr>
          <a:xfrm>
            <a:off x="2406089" y="1883540"/>
            <a:ext cx="71755" cy="231775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50" b="1" spc="-10" dirty="0">
                <a:latin typeface="Verdana"/>
                <a:cs typeface="Verdana"/>
              </a:rPr>
              <a:t>Acc@10</a:t>
            </a:r>
            <a:endParaRPr sz="350">
              <a:latin typeface="Verdana"/>
              <a:cs typeface="Verdana"/>
            </a:endParaRPr>
          </a:p>
        </p:txBody>
      </p:sp>
      <p:sp>
        <p:nvSpPr>
          <p:cNvPr id="176" name="object 176"/>
          <p:cNvSpPr/>
          <p:nvPr/>
        </p:nvSpPr>
        <p:spPr>
          <a:xfrm>
            <a:off x="2633243" y="1676799"/>
            <a:ext cx="777875" cy="645795"/>
          </a:xfrm>
          <a:custGeom>
            <a:avLst/>
            <a:gdLst/>
            <a:ahLst/>
            <a:cxnLst/>
            <a:rect l="l" t="t" r="r" b="b"/>
            <a:pathLst>
              <a:path w="777875" h="645794">
                <a:moveTo>
                  <a:pt x="0" y="645233"/>
                </a:moveTo>
                <a:lnTo>
                  <a:pt x="0" y="0"/>
                </a:lnTo>
              </a:path>
              <a:path w="777875" h="645794">
                <a:moveTo>
                  <a:pt x="777320" y="645233"/>
                </a:moveTo>
                <a:lnTo>
                  <a:pt x="777320" y="0"/>
                </a:lnTo>
              </a:path>
              <a:path w="777875" h="645794">
                <a:moveTo>
                  <a:pt x="0" y="645233"/>
                </a:moveTo>
                <a:lnTo>
                  <a:pt x="777320" y="645233"/>
                </a:lnTo>
              </a:path>
              <a:path w="777875" h="645794">
                <a:moveTo>
                  <a:pt x="0" y="0"/>
                </a:moveTo>
                <a:lnTo>
                  <a:pt x="7773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7" name="object 177"/>
          <p:cNvGrpSpPr/>
          <p:nvPr/>
        </p:nvGrpSpPr>
        <p:grpSpPr>
          <a:xfrm>
            <a:off x="3711183" y="1782618"/>
            <a:ext cx="706755" cy="549275"/>
            <a:chOff x="3711183" y="1782618"/>
            <a:chExt cx="706755" cy="549275"/>
          </a:xfrm>
        </p:grpSpPr>
        <p:sp>
          <p:nvSpPr>
            <p:cNvPr id="178" name="object 178"/>
            <p:cNvSpPr/>
            <p:nvPr/>
          </p:nvSpPr>
          <p:spPr>
            <a:xfrm>
              <a:off x="3711183" y="2131044"/>
              <a:ext cx="64769" cy="191135"/>
            </a:xfrm>
            <a:custGeom>
              <a:avLst/>
              <a:gdLst/>
              <a:ahLst/>
              <a:cxnLst/>
              <a:rect l="l" t="t" r="r" b="b"/>
              <a:pathLst>
                <a:path w="64770" h="191135">
                  <a:moveTo>
                    <a:pt x="64241" y="0"/>
                  </a:moveTo>
                  <a:lnTo>
                    <a:pt x="0" y="0"/>
                  </a:lnTo>
                  <a:lnTo>
                    <a:pt x="0" y="190989"/>
                  </a:lnTo>
                  <a:lnTo>
                    <a:pt x="64241" y="190989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E6DA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9" name="object 179"/>
            <p:cNvSpPr/>
            <p:nvPr/>
          </p:nvSpPr>
          <p:spPr>
            <a:xfrm>
              <a:off x="3791484" y="2252348"/>
              <a:ext cx="64769" cy="69850"/>
            </a:xfrm>
            <a:custGeom>
              <a:avLst/>
              <a:gdLst/>
              <a:ahLst/>
              <a:cxnLst/>
              <a:rect l="l" t="t" r="r" b="b"/>
              <a:pathLst>
                <a:path w="64770" h="69850">
                  <a:moveTo>
                    <a:pt x="64241" y="0"/>
                  </a:moveTo>
                  <a:lnTo>
                    <a:pt x="0" y="0"/>
                  </a:lnTo>
                  <a:lnTo>
                    <a:pt x="0" y="69685"/>
                  </a:lnTo>
                  <a:lnTo>
                    <a:pt x="64241" y="69685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8ECF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0" name="object 180"/>
            <p:cNvSpPr/>
            <p:nvPr/>
          </p:nvSpPr>
          <p:spPr>
            <a:xfrm>
              <a:off x="3871786" y="1991673"/>
              <a:ext cx="64769" cy="330835"/>
            </a:xfrm>
            <a:custGeom>
              <a:avLst/>
              <a:gdLst/>
              <a:ahLst/>
              <a:cxnLst/>
              <a:rect l="l" t="t" r="r" b="b"/>
              <a:pathLst>
                <a:path w="64770" h="330835">
                  <a:moveTo>
                    <a:pt x="64241" y="0"/>
                  </a:moveTo>
                  <a:lnTo>
                    <a:pt x="0" y="0"/>
                  </a:lnTo>
                  <a:lnTo>
                    <a:pt x="0" y="330359"/>
                  </a:lnTo>
                  <a:lnTo>
                    <a:pt x="64241" y="330359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FFBD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1" name="object 181"/>
            <p:cNvSpPr/>
            <p:nvPr/>
          </p:nvSpPr>
          <p:spPr>
            <a:xfrm>
              <a:off x="3952088" y="1924569"/>
              <a:ext cx="64769" cy="397510"/>
            </a:xfrm>
            <a:custGeom>
              <a:avLst/>
              <a:gdLst/>
              <a:ahLst/>
              <a:cxnLst/>
              <a:rect l="l" t="t" r="r" b="b"/>
              <a:pathLst>
                <a:path w="64770" h="397510">
                  <a:moveTo>
                    <a:pt x="64241" y="0"/>
                  </a:moveTo>
                  <a:lnTo>
                    <a:pt x="0" y="0"/>
                  </a:lnTo>
                  <a:lnTo>
                    <a:pt x="0" y="397464"/>
                  </a:lnTo>
                  <a:lnTo>
                    <a:pt x="64241" y="397464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BDB8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2" name="object 182"/>
            <p:cNvSpPr/>
            <p:nvPr/>
          </p:nvSpPr>
          <p:spPr>
            <a:xfrm>
              <a:off x="4032389" y="2038130"/>
              <a:ext cx="64769" cy="284480"/>
            </a:xfrm>
            <a:custGeom>
              <a:avLst/>
              <a:gdLst/>
              <a:ahLst/>
              <a:cxnLst/>
              <a:rect l="l" t="t" r="r" b="b"/>
              <a:pathLst>
                <a:path w="64770" h="284480">
                  <a:moveTo>
                    <a:pt x="64241" y="0"/>
                  </a:moveTo>
                  <a:lnTo>
                    <a:pt x="0" y="0"/>
                  </a:lnTo>
                  <a:lnTo>
                    <a:pt x="0" y="283902"/>
                  </a:lnTo>
                  <a:lnTo>
                    <a:pt x="64241" y="283902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82AF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183"/>
            <p:cNvSpPr/>
            <p:nvPr/>
          </p:nvSpPr>
          <p:spPr>
            <a:xfrm>
              <a:off x="4112691" y="1782618"/>
              <a:ext cx="64769" cy="539750"/>
            </a:xfrm>
            <a:custGeom>
              <a:avLst/>
              <a:gdLst/>
              <a:ahLst/>
              <a:cxnLst/>
              <a:rect l="l" t="t" r="r" b="b"/>
              <a:pathLst>
                <a:path w="64770" h="539750">
                  <a:moveTo>
                    <a:pt x="64241" y="0"/>
                  </a:moveTo>
                  <a:lnTo>
                    <a:pt x="0" y="0"/>
                  </a:lnTo>
                  <a:lnTo>
                    <a:pt x="0" y="539415"/>
                  </a:lnTo>
                  <a:lnTo>
                    <a:pt x="64241" y="539415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FA7F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4" name="object 184"/>
            <p:cNvSpPr/>
            <p:nvPr/>
          </p:nvSpPr>
          <p:spPr>
            <a:xfrm>
              <a:off x="4192993" y="2020064"/>
              <a:ext cx="64769" cy="302260"/>
            </a:xfrm>
            <a:custGeom>
              <a:avLst/>
              <a:gdLst/>
              <a:ahLst/>
              <a:cxnLst/>
              <a:rect l="l" t="t" r="r" b="b"/>
              <a:pathLst>
                <a:path w="64770" h="302260">
                  <a:moveTo>
                    <a:pt x="64241" y="0"/>
                  </a:moveTo>
                  <a:lnTo>
                    <a:pt x="0" y="0"/>
                  </a:lnTo>
                  <a:lnTo>
                    <a:pt x="0" y="301969"/>
                  </a:lnTo>
                  <a:lnTo>
                    <a:pt x="64241" y="301969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5" name="object 185"/>
            <p:cNvSpPr/>
            <p:nvPr/>
          </p:nvSpPr>
          <p:spPr>
            <a:xfrm>
              <a:off x="4273294" y="2143949"/>
              <a:ext cx="64769" cy="178435"/>
            </a:xfrm>
            <a:custGeom>
              <a:avLst/>
              <a:gdLst/>
              <a:ahLst/>
              <a:cxnLst/>
              <a:rect l="l" t="t" r="r" b="b"/>
              <a:pathLst>
                <a:path w="64770" h="178435">
                  <a:moveTo>
                    <a:pt x="64241" y="0"/>
                  </a:moveTo>
                  <a:lnTo>
                    <a:pt x="0" y="0"/>
                  </a:lnTo>
                  <a:lnTo>
                    <a:pt x="0" y="178084"/>
                  </a:lnTo>
                  <a:lnTo>
                    <a:pt x="64241" y="178084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00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6" name="object 186"/>
            <p:cNvSpPr/>
            <p:nvPr/>
          </p:nvSpPr>
          <p:spPr>
            <a:xfrm>
              <a:off x="4353596" y="2120720"/>
              <a:ext cx="64769" cy="201930"/>
            </a:xfrm>
            <a:custGeom>
              <a:avLst/>
              <a:gdLst/>
              <a:ahLst/>
              <a:cxnLst/>
              <a:rect l="l" t="t" r="r" b="b"/>
              <a:pathLst>
                <a:path w="64770" h="201930">
                  <a:moveTo>
                    <a:pt x="64241" y="0"/>
                  </a:moveTo>
                  <a:lnTo>
                    <a:pt x="0" y="0"/>
                  </a:lnTo>
                  <a:lnTo>
                    <a:pt x="0" y="201312"/>
                  </a:lnTo>
                  <a:lnTo>
                    <a:pt x="64241" y="201312"/>
                  </a:lnTo>
                  <a:lnTo>
                    <a:pt x="6424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7" name="object 187"/>
            <p:cNvSpPr/>
            <p:nvPr/>
          </p:nvSpPr>
          <p:spPr>
            <a:xfrm>
              <a:off x="3743303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8" name="object 188"/>
            <p:cNvSpPr/>
            <p:nvPr/>
          </p:nvSpPr>
          <p:spPr>
            <a:xfrm>
              <a:off x="3743303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9" name="object 189"/>
            <p:cNvSpPr/>
            <p:nvPr/>
          </p:nvSpPr>
          <p:spPr>
            <a:xfrm>
              <a:off x="3823605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0" name="object 190"/>
            <p:cNvSpPr/>
            <p:nvPr/>
          </p:nvSpPr>
          <p:spPr>
            <a:xfrm>
              <a:off x="3823605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1" name="object 191"/>
            <p:cNvSpPr/>
            <p:nvPr/>
          </p:nvSpPr>
          <p:spPr>
            <a:xfrm>
              <a:off x="3903907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2" name="object 192"/>
            <p:cNvSpPr/>
            <p:nvPr/>
          </p:nvSpPr>
          <p:spPr>
            <a:xfrm>
              <a:off x="3903907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3" name="object 193"/>
            <p:cNvSpPr/>
            <p:nvPr/>
          </p:nvSpPr>
          <p:spPr>
            <a:xfrm>
              <a:off x="3984208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4" name="object 194"/>
            <p:cNvSpPr/>
            <p:nvPr/>
          </p:nvSpPr>
          <p:spPr>
            <a:xfrm>
              <a:off x="3984208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5" name="object 195"/>
            <p:cNvSpPr/>
            <p:nvPr/>
          </p:nvSpPr>
          <p:spPr>
            <a:xfrm>
              <a:off x="4064510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6" name="object 196"/>
            <p:cNvSpPr/>
            <p:nvPr/>
          </p:nvSpPr>
          <p:spPr>
            <a:xfrm>
              <a:off x="4064510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7" name="object 197"/>
            <p:cNvSpPr/>
            <p:nvPr/>
          </p:nvSpPr>
          <p:spPr>
            <a:xfrm>
              <a:off x="4144812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8" name="object 198"/>
            <p:cNvSpPr/>
            <p:nvPr/>
          </p:nvSpPr>
          <p:spPr>
            <a:xfrm>
              <a:off x="4144812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9" name="object 199"/>
            <p:cNvSpPr/>
            <p:nvPr/>
          </p:nvSpPr>
          <p:spPr>
            <a:xfrm>
              <a:off x="4225113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0" name="object 200"/>
            <p:cNvSpPr/>
            <p:nvPr/>
          </p:nvSpPr>
          <p:spPr>
            <a:xfrm>
              <a:off x="4225113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1" name="object 201"/>
            <p:cNvSpPr/>
            <p:nvPr/>
          </p:nvSpPr>
          <p:spPr>
            <a:xfrm>
              <a:off x="4305415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202"/>
            <p:cNvSpPr/>
            <p:nvPr/>
          </p:nvSpPr>
          <p:spPr>
            <a:xfrm>
              <a:off x="4305415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3" name="object 203"/>
            <p:cNvSpPr/>
            <p:nvPr/>
          </p:nvSpPr>
          <p:spPr>
            <a:xfrm>
              <a:off x="4385717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4" name="object 204"/>
            <p:cNvSpPr/>
            <p:nvPr/>
          </p:nvSpPr>
          <p:spPr>
            <a:xfrm>
              <a:off x="4385717" y="2322033"/>
              <a:ext cx="0" cy="8890"/>
            </a:xfrm>
            <a:custGeom>
              <a:avLst/>
              <a:gdLst/>
              <a:ahLst/>
              <a:cxnLst/>
              <a:rect l="l" t="t" r="r" b="b"/>
              <a:pathLst>
                <a:path h="8889">
                  <a:moveTo>
                    <a:pt x="0" y="0"/>
                  </a:moveTo>
                  <a:lnTo>
                    <a:pt x="0" y="829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5" name="object 205"/>
          <p:cNvSpPr txBox="1"/>
          <p:nvPr/>
        </p:nvSpPr>
        <p:spPr>
          <a:xfrm>
            <a:off x="3730804" y="2367170"/>
            <a:ext cx="668020" cy="83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" b="1" dirty="0">
                <a:latin typeface="Verdana"/>
                <a:cs typeface="Verdana"/>
              </a:rPr>
              <a:t>number</a:t>
            </a:r>
            <a:r>
              <a:rPr sz="350" b="1" spc="80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of</a:t>
            </a:r>
            <a:r>
              <a:rPr sz="350" b="1" spc="80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period</a:t>
            </a:r>
            <a:r>
              <a:rPr sz="350" b="1" spc="85" dirty="0">
                <a:latin typeface="Verdana"/>
                <a:cs typeface="Verdana"/>
              </a:rPr>
              <a:t> </a:t>
            </a:r>
            <a:r>
              <a:rPr sz="350" b="1" spc="-10" dirty="0">
                <a:latin typeface="Verdana"/>
                <a:cs typeface="Verdana"/>
              </a:rPr>
              <a:t>nodes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206" name="object 206"/>
          <p:cNvGrpSpPr/>
          <p:nvPr/>
        </p:nvGrpSpPr>
        <p:grpSpPr>
          <a:xfrm>
            <a:off x="3666599" y="2321081"/>
            <a:ext cx="10795" cy="1905"/>
            <a:chOff x="3666599" y="2321081"/>
            <a:chExt cx="10795" cy="1905"/>
          </a:xfrm>
        </p:grpSpPr>
        <p:sp>
          <p:nvSpPr>
            <p:cNvPr id="207" name="object 207"/>
            <p:cNvSpPr/>
            <p:nvPr/>
          </p:nvSpPr>
          <p:spPr>
            <a:xfrm>
              <a:off x="3667551" y="2322033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8" name="object 208"/>
            <p:cNvSpPr/>
            <p:nvPr/>
          </p:nvSpPr>
          <p:spPr>
            <a:xfrm>
              <a:off x="3667551" y="2322033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9" name="object 209"/>
          <p:cNvSpPr txBox="1"/>
          <p:nvPr/>
        </p:nvSpPr>
        <p:spPr>
          <a:xfrm>
            <a:off x="3504073" y="2280950"/>
            <a:ext cx="925830" cy="114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45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0.345</a:t>
            </a:r>
            <a:endParaRPr sz="350">
              <a:latin typeface="Verdana"/>
              <a:cs typeface="Verdana"/>
            </a:endParaRPr>
          </a:p>
          <a:p>
            <a:pPr marL="223520">
              <a:lnSpc>
                <a:spcPts val="345"/>
              </a:lnSpc>
            </a:pPr>
            <a:r>
              <a:rPr sz="350" b="1" dirty="0">
                <a:latin typeface="Verdana"/>
                <a:cs typeface="Verdana"/>
              </a:rPr>
              <a:t>2</a:t>
            </a:r>
            <a:r>
              <a:rPr sz="350" b="1" spc="254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3</a:t>
            </a:r>
            <a:r>
              <a:rPr sz="350" b="1" spc="254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4</a:t>
            </a:r>
            <a:r>
              <a:rPr sz="350" b="1" spc="254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6</a:t>
            </a:r>
            <a:r>
              <a:rPr sz="350" b="1" spc="254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8</a:t>
            </a:r>
            <a:r>
              <a:rPr sz="350" b="1" spc="130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12</a:t>
            </a:r>
            <a:r>
              <a:rPr sz="350" b="1" spc="15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16</a:t>
            </a:r>
            <a:r>
              <a:rPr sz="350" b="1" spc="10" dirty="0">
                <a:latin typeface="Verdana"/>
                <a:cs typeface="Verdana"/>
              </a:rPr>
              <a:t> </a:t>
            </a:r>
            <a:r>
              <a:rPr sz="350" b="1" dirty="0">
                <a:latin typeface="Verdana"/>
                <a:cs typeface="Verdana"/>
              </a:rPr>
              <a:t>20</a:t>
            </a:r>
            <a:r>
              <a:rPr sz="350" b="1" spc="15" dirty="0">
                <a:latin typeface="Verdana"/>
                <a:cs typeface="Verdana"/>
              </a:rPr>
              <a:t> </a:t>
            </a:r>
            <a:r>
              <a:rPr sz="350" b="1" spc="-25" dirty="0">
                <a:latin typeface="Verdana"/>
                <a:cs typeface="Verdana"/>
              </a:rPr>
              <a:t>24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210" name="object 210"/>
          <p:cNvGrpSpPr/>
          <p:nvPr/>
        </p:nvGrpSpPr>
        <p:grpSpPr>
          <a:xfrm>
            <a:off x="3666599" y="2192034"/>
            <a:ext cx="10795" cy="1905"/>
            <a:chOff x="3666599" y="2192034"/>
            <a:chExt cx="10795" cy="1905"/>
          </a:xfrm>
        </p:grpSpPr>
        <p:sp>
          <p:nvSpPr>
            <p:cNvPr id="211" name="object 211"/>
            <p:cNvSpPr/>
            <p:nvPr/>
          </p:nvSpPr>
          <p:spPr>
            <a:xfrm>
              <a:off x="3667551" y="219298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12"/>
            <p:cNvSpPr/>
            <p:nvPr/>
          </p:nvSpPr>
          <p:spPr>
            <a:xfrm>
              <a:off x="3667551" y="219298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3" name="object 213"/>
          <p:cNvSpPr txBox="1"/>
          <p:nvPr/>
        </p:nvSpPr>
        <p:spPr>
          <a:xfrm>
            <a:off x="3504073" y="2151903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0.350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214" name="object 214"/>
          <p:cNvGrpSpPr/>
          <p:nvPr/>
        </p:nvGrpSpPr>
        <p:grpSpPr>
          <a:xfrm>
            <a:off x="3666599" y="2062987"/>
            <a:ext cx="10795" cy="1905"/>
            <a:chOff x="3666599" y="2062987"/>
            <a:chExt cx="10795" cy="1905"/>
          </a:xfrm>
        </p:grpSpPr>
        <p:sp>
          <p:nvSpPr>
            <p:cNvPr id="215" name="object 215"/>
            <p:cNvSpPr/>
            <p:nvPr/>
          </p:nvSpPr>
          <p:spPr>
            <a:xfrm>
              <a:off x="3667551" y="2063940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216"/>
            <p:cNvSpPr/>
            <p:nvPr/>
          </p:nvSpPr>
          <p:spPr>
            <a:xfrm>
              <a:off x="3667551" y="2063940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7" name="object 217"/>
          <p:cNvSpPr txBox="1"/>
          <p:nvPr/>
        </p:nvSpPr>
        <p:spPr>
          <a:xfrm>
            <a:off x="3504073" y="2022856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0.355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218" name="object 218"/>
          <p:cNvGrpSpPr/>
          <p:nvPr/>
        </p:nvGrpSpPr>
        <p:grpSpPr>
          <a:xfrm>
            <a:off x="3666599" y="1933940"/>
            <a:ext cx="10795" cy="1905"/>
            <a:chOff x="3666599" y="1933940"/>
            <a:chExt cx="10795" cy="1905"/>
          </a:xfrm>
        </p:grpSpPr>
        <p:sp>
          <p:nvSpPr>
            <p:cNvPr id="219" name="object 219"/>
            <p:cNvSpPr/>
            <p:nvPr/>
          </p:nvSpPr>
          <p:spPr>
            <a:xfrm>
              <a:off x="3667551" y="1934893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220"/>
            <p:cNvSpPr/>
            <p:nvPr/>
          </p:nvSpPr>
          <p:spPr>
            <a:xfrm>
              <a:off x="3667551" y="1934893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1" name="object 221"/>
          <p:cNvSpPr txBox="1"/>
          <p:nvPr/>
        </p:nvSpPr>
        <p:spPr>
          <a:xfrm>
            <a:off x="3504073" y="1893809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0.360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222" name="object 222"/>
          <p:cNvGrpSpPr/>
          <p:nvPr/>
        </p:nvGrpSpPr>
        <p:grpSpPr>
          <a:xfrm>
            <a:off x="3666599" y="1804894"/>
            <a:ext cx="10795" cy="1905"/>
            <a:chOff x="3666599" y="1804894"/>
            <a:chExt cx="10795" cy="1905"/>
          </a:xfrm>
        </p:grpSpPr>
        <p:sp>
          <p:nvSpPr>
            <p:cNvPr id="223" name="object 223"/>
            <p:cNvSpPr/>
            <p:nvPr/>
          </p:nvSpPr>
          <p:spPr>
            <a:xfrm>
              <a:off x="3667551" y="180584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224"/>
            <p:cNvSpPr/>
            <p:nvPr/>
          </p:nvSpPr>
          <p:spPr>
            <a:xfrm>
              <a:off x="3667551" y="1805846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5" name="object 225"/>
          <p:cNvSpPr txBox="1"/>
          <p:nvPr/>
        </p:nvSpPr>
        <p:spPr>
          <a:xfrm>
            <a:off x="3504073" y="1764763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0.365</a:t>
            </a:r>
            <a:endParaRPr sz="350">
              <a:latin typeface="Verdana"/>
              <a:cs typeface="Verdana"/>
            </a:endParaRPr>
          </a:p>
        </p:txBody>
      </p:sp>
      <p:grpSp>
        <p:nvGrpSpPr>
          <p:cNvPr id="226" name="object 226"/>
          <p:cNvGrpSpPr/>
          <p:nvPr/>
        </p:nvGrpSpPr>
        <p:grpSpPr>
          <a:xfrm>
            <a:off x="3666599" y="1675847"/>
            <a:ext cx="10795" cy="1905"/>
            <a:chOff x="3666599" y="1675847"/>
            <a:chExt cx="10795" cy="1905"/>
          </a:xfrm>
        </p:grpSpPr>
        <p:sp>
          <p:nvSpPr>
            <p:cNvPr id="227" name="object 227"/>
            <p:cNvSpPr/>
            <p:nvPr/>
          </p:nvSpPr>
          <p:spPr>
            <a:xfrm>
              <a:off x="3667551" y="167679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228"/>
            <p:cNvSpPr/>
            <p:nvPr/>
          </p:nvSpPr>
          <p:spPr>
            <a:xfrm>
              <a:off x="3667551" y="1676799"/>
              <a:ext cx="8890" cy="0"/>
            </a:xfrm>
            <a:custGeom>
              <a:avLst/>
              <a:gdLst/>
              <a:ahLst/>
              <a:cxnLst/>
              <a:rect l="l" t="t" r="r" b="b"/>
              <a:pathLst>
                <a:path w="8889">
                  <a:moveTo>
                    <a:pt x="8298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9" name="object 229"/>
          <p:cNvSpPr txBox="1"/>
          <p:nvPr/>
        </p:nvSpPr>
        <p:spPr>
          <a:xfrm>
            <a:off x="3504073" y="1635716"/>
            <a:ext cx="168275" cy="80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" b="1" spc="-10" dirty="0">
                <a:latin typeface="Verdana"/>
                <a:cs typeface="Verdana"/>
              </a:rPr>
              <a:t>0.370</a:t>
            </a:r>
            <a:endParaRPr sz="350">
              <a:latin typeface="Verdana"/>
              <a:cs typeface="Verdana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3448696" y="1926635"/>
            <a:ext cx="71755" cy="146050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50" b="1" spc="-25" dirty="0">
                <a:latin typeface="Verdana"/>
                <a:cs typeface="Verdana"/>
              </a:rPr>
              <a:t>MRR</a:t>
            </a:r>
            <a:endParaRPr sz="350">
              <a:latin typeface="Verdana"/>
              <a:cs typeface="Verdana"/>
            </a:endParaRPr>
          </a:p>
        </p:txBody>
      </p:sp>
      <p:sp>
        <p:nvSpPr>
          <p:cNvPr id="231" name="object 231"/>
          <p:cNvSpPr/>
          <p:nvPr/>
        </p:nvSpPr>
        <p:spPr>
          <a:xfrm>
            <a:off x="3675850" y="1676799"/>
            <a:ext cx="777875" cy="645795"/>
          </a:xfrm>
          <a:custGeom>
            <a:avLst/>
            <a:gdLst/>
            <a:ahLst/>
            <a:cxnLst/>
            <a:rect l="l" t="t" r="r" b="b"/>
            <a:pathLst>
              <a:path w="777875" h="645794">
                <a:moveTo>
                  <a:pt x="0" y="645233"/>
                </a:moveTo>
                <a:lnTo>
                  <a:pt x="0" y="0"/>
                </a:lnTo>
              </a:path>
              <a:path w="777875" h="645794">
                <a:moveTo>
                  <a:pt x="777320" y="645233"/>
                </a:moveTo>
                <a:lnTo>
                  <a:pt x="777320" y="0"/>
                </a:lnTo>
              </a:path>
              <a:path w="777875" h="645794">
                <a:moveTo>
                  <a:pt x="0" y="645233"/>
                </a:moveTo>
                <a:lnTo>
                  <a:pt x="777320" y="645233"/>
                </a:lnTo>
              </a:path>
              <a:path w="777875" h="645794">
                <a:moveTo>
                  <a:pt x="0" y="0"/>
                </a:moveTo>
                <a:lnTo>
                  <a:pt x="7773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2" name="object 232"/>
          <p:cNvSpPr txBox="1"/>
          <p:nvPr/>
        </p:nvSpPr>
        <p:spPr>
          <a:xfrm>
            <a:off x="2333472" y="2548377"/>
            <a:ext cx="2155825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dirty="0">
                <a:solidFill>
                  <a:srgbClr val="7D0B6D"/>
                </a:solidFill>
                <a:latin typeface="Palatino Linotype"/>
                <a:cs typeface="Palatino Linotype"/>
              </a:rPr>
              <a:t>Figure:</a:t>
            </a:r>
            <a:r>
              <a:rPr sz="900" spc="105" dirty="0">
                <a:solidFill>
                  <a:srgbClr val="7D0B6D"/>
                </a:solidFill>
                <a:latin typeface="Palatino Linotype"/>
                <a:cs typeface="Palatino Linotype"/>
              </a:rPr>
              <a:t> </a:t>
            </a:r>
            <a:r>
              <a:rPr sz="900" spc="-35" dirty="0">
                <a:latin typeface="Arial"/>
                <a:cs typeface="Arial"/>
              </a:rPr>
              <a:t>Performance</a:t>
            </a:r>
            <a:r>
              <a:rPr sz="900" spc="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8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MTNet</a:t>
            </a:r>
            <a:r>
              <a:rPr sz="900" spc="8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with </a:t>
            </a:r>
            <a:r>
              <a:rPr sz="900" dirty="0">
                <a:latin typeface="Arial"/>
                <a:cs typeface="Arial"/>
              </a:rPr>
              <a:t>different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period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node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numbers</a:t>
            </a:r>
            <a:r>
              <a:rPr sz="900" dirty="0">
                <a:latin typeface="Arial"/>
                <a:cs typeface="Arial"/>
              </a:rPr>
              <a:t> of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2,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3, 4,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6,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dirty="0">
                <a:latin typeface="Arial"/>
                <a:cs typeface="Arial"/>
              </a:rPr>
              <a:t>8,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12,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16,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20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and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24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TKY.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33" name="object 233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234" name="object 234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235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236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7" name="object 23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238" name="object 238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239" name="object 2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240" name="object 2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17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4195" y="-3661"/>
            <a:ext cx="4984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Experiments</a:t>
            </a:r>
            <a:endParaRPr sz="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0"/>
            <a:ext cx="4608195" cy="468630"/>
            <a:chOff x="0" y="50"/>
            <a:chExt cx="4608195" cy="468630"/>
          </a:xfrm>
        </p:grpSpPr>
        <p:sp>
          <p:nvSpPr>
            <p:cNvPr id="4" name="object 4"/>
            <p:cNvSpPr/>
            <p:nvPr/>
          </p:nvSpPr>
          <p:spPr>
            <a:xfrm>
              <a:off x="2303995" y="50"/>
              <a:ext cx="2304415" cy="113664"/>
            </a:xfrm>
            <a:custGeom>
              <a:avLst/>
              <a:gdLst/>
              <a:ahLst/>
              <a:cxnLst/>
              <a:rect l="l" t="t" r="r" b="b"/>
              <a:pathLst>
                <a:path w="2304415" h="113664">
                  <a:moveTo>
                    <a:pt x="2303995" y="0"/>
                  </a:moveTo>
                  <a:lnTo>
                    <a:pt x="0" y="0"/>
                  </a:lnTo>
                  <a:lnTo>
                    <a:pt x="0" y="113156"/>
                  </a:lnTo>
                  <a:lnTo>
                    <a:pt x="2303995" y="11315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3207"/>
              <a:ext cx="4608195" cy="355600"/>
            </a:xfrm>
            <a:custGeom>
              <a:avLst/>
              <a:gdLst/>
              <a:ahLst/>
              <a:cxnLst/>
              <a:rect l="l" t="t" r="r" b="b"/>
              <a:pathLst>
                <a:path w="4608195" h="355600">
                  <a:moveTo>
                    <a:pt x="4608004" y="0"/>
                  </a:moveTo>
                  <a:lnTo>
                    <a:pt x="0" y="0"/>
                  </a:lnTo>
                  <a:lnTo>
                    <a:pt x="0" y="355015"/>
                  </a:lnTo>
                  <a:lnTo>
                    <a:pt x="4608004" y="3550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Ablation</a:t>
            </a:r>
            <a:r>
              <a:rPr spc="5" dirty="0"/>
              <a:t> </a:t>
            </a:r>
            <a:r>
              <a:rPr spc="-20" dirty="0"/>
              <a:t>Study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331" y="1101445"/>
            <a:ext cx="57810" cy="578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331" y="1291234"/>
            <a:ext cx="57810" cy="5781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830" y="642231"/>
            <a:ext cx="4359910" cy="747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6364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Arial"/>
                <a:cs typeface="Arial"/>
              </a:rPr>
              <a:t>We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conduct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ablation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study</a:t>
            </a:r>
            <a:r>
              <a:rPr sz="1000" dirty="0">
                <a:latin typeface="Arial"/>
                <a:cs typeface="Arial"/>
              </a:rPr>
              <a:t> 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evaluate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contributions</a:t>
            </a:r>
            <a:r>
              <a:rPr sz="1000" dirty="0">
                <a:latin typeface="Arial"/>
                <a:cs typeface="Arial"/>
              </a:rPr>
              <a:t> 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each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component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MTNet.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We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perform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total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eight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experiments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three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datasets:</a:t>
            </a:r>
            <a:endParaRPr sz="10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  <a:spcBef>
                <a:spcPts val="595"/>
              </a:spcBef>
            </a:pPr>
            <a:r>
              <a:rPr sz="1000" dirty="0">
                <a:latin typeface="Arial"/>
                <a:cs typeface="Arial"/>
              </a:rPr>
              <a:t>Full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model;</a:t>
            </a:r>
            <a:endParaRPr sz="1000">
              <a:latin typeface="Arial"/>
              <a:cs typeface="Arial"/>
            </a:endParaRPr>
          </a:p>
          <a:p>
            <a:pPr marL="223520">
              <a:lnSpc>
                <a:spcPct val="100000"/>
              </a:lnSpc>
              <a:spcBef>
                <a:spcPts val="295"/>
              </a:spcBef>
            </a:pPr>
            <a:r>
              <a:rPr sz="1000" spc="-10" dirty="0">
                <a:latin typeface="Arial"/>
                <a:cs typeface="Arial"/>
              </a:rPr>
              <a:t>Model</a:t>
            </a:r>
            <a:r>
              <a:rPr sz="1000" dirty="0">
                <a:latin typeface="Arial"/>
                <a:cs typeface="Arial"/>
              </a:rPr>
              <a:t> without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multi-</a:t>
            </a:r>
            <a:r>
              <a:rPr sz="1000" dirty="0">
                <a:latin typeface="Arial"/>
                <a:cs typeface="Arial"/>
              </a:rPr>
              <a:t>task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learning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700" y="1326229"/>
            <a:ext cx="1885950" cy="180975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spc="-10" dirty="0">
                <a:latin typeface="Arial"/>
                <a:cs typeface="Arial"/>
              </a:rPr>
              <a:t>mechanism;</a:t>
            </a:r>
            <a:endParaRPr sz="1000">
              <a:latin typeface="Arial"/>
              <a:cs typeface="Arial"/>
            </a:endParaRPr>
          </a:p>
          <a:p>
            <a:pPr marL="12700" marR="509905">
              <a:lnSpc>
                <a:spcPct val="100000"/>
              </a:lnSpc>
              <a:spcBef>
                <a:spcPts val="295"/>
              </a:spcBef>
            </a:pPr>
            <a:r>
              <a:rPr sz="1000" spc="-10" dirty="0">
                <a:latin typeface="Arial"/>
                <a:cs typeface="Arial"/>
              </a:rPr>
              <a:t>Model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without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geography </a:t>
            </a:r>
            <a:r>
              <a:rPr sz="1000" spc="-10" dirty="0">
                <a:latin typeface="Arial"/>
                <a:cs typeface="Arial"/>
              </a:rPr>
              <a:t>prediction;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latin typeface="Arial"/>
                <a:cs typeface="Arial"/>
              </a:rPr>
              <a:t>Model </a:t>
            </a:r>
            <a:r>
              <a:rPr sz="1000" dirty="0">
                <a:latin typeface="Arial"/>
                <a:cs typeface="Arial"/>
              </a:rPr>
              <a:t>without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category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prediction;</a:t>
            </a:r>
            <a:endParaRPr sz="1000">
              <a:latin typeface="Arial"/>
              <a:cs typeface="Arial"/>
            </a:endParaRPr>
          </a:p>
          <a:p>
            <a:pPr marL="12700" marR="269875">
              <a:lnSpc>
                <a:spcPct val="100000"/>
              </a:lnSpc>
              <a:spcBef>
                <a:spcPts val="290"/>
              </a:spcBef>
            </a:pPr>
            <a:r>
              <a:rPr sz="1000" spc="-10" dirty="0">
                <a:latin typeface="Arial"/>
                <a:cs typeface="Arial"/>
              </a:rPr>
              <a:t>Model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without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multi-</a:t>
            </a:r>
            <a:r>
              <a:rPr sz="1000" spc="-15" dirty="0">
                <a:latin typeface="Arial"/>
                <a:cs typeface="Arial"/>
              </a:rPr>
              <a:t>objective </a:t>
            </a:r>
            <a:r>
              <a:rPr sz="1000" spc="-25" dirty="0">
                <a:latin typeface="Arial"/>
                <a:cs typeface="Arial"/>
              </a:rPr>
              <a:t>prediction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task;</a:t>
            </a:r>
            <a:endParaRPr sz="1000">
              <a:latin typeface="Arial"/>
              <a:cs typeface="Arial"/>
            </a:endParaRPr>
          </a:p>
          <a:p>
            <a:pPr marL="12700" marR="815975">
              <a:lnSpc>
                <a:spcPts val="1490"/>
              </a:lnSpc>
              <a:spcBef>
                <a:spcPts val="100"/>
              </a:spcBef>
            </a:pPr>
            <a:r>
              <a:rPr sz="1000" spc="-10" dirty="0">
                <a:latin typeface="Arial"/>
                <a:cs typeface="Arial"/>
              </a:rPr>
              <a:t>Model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without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IAC; </a:t>
            </a:r>
            <a:r>
              <a:rPr sz="1000" spc="-10" dirty="0">
                <a:latin typeface="Arial"/>
                <a:cs typeface="Arial"/>
              </a:rPr>
              <a:t>Model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without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IRC;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00"/>
              </a:spcBef>
            </a:pPr>
            <a:r>
              <a:rPr sz="1000" spc="-10" dirty="0">
                <a:latin typeface="Arial"/>
                <a:cs typeface="Arial"/>
              </a:rPr>
              <a:t>Model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without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current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period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node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dirty="0">
                <a:latin typeface="Arial"/>
                <a:cs typeface="Arial"/>
              </a:rPr>
              <a:t>last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check-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node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prediction;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6331" y="1632851"/>
            <a:ext cx="57810" cy="5781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6331" y="1974469"/>
            <a:ext cx="57810" cy="5781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6331" y="2164257"/>
            <a:ext cx="57810" cy="5781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6331" y="2505887"/>
            <a:ext cx="57810" cy="5781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16331" y="2695676"/>
            <a:ext cx="57810" cy="5781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6331" y="2885452"/>
            <a:ext cx="57810" cy="5781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2391763" y="1874711"/>
            <a:ext cx="358140" cy="2063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520">
              <a:lnSpc>
                <a:spcPts val="715"/>
              </a:lnSpc>
              <a:spcBef>
                <a:spcPts val="90"/>
              </a:spcBef>
            </a:pPr>
            <a:r>
              <a:rPr sz="600" i="1" spc="-10" dirty="0">
                <a:latin typeface="Arial"/>
                <a:cs typeface="Arial"/>
              </a:rPr>
              <a:t>w</a:t>
            </a:r>
            <a:r>
              <a:rPr sz="600" spc="-10" dirty="0">
                <a:latin typeface="Euclid"/>
                <a:cs typeface="Euclid"/>
              </a:rPr>
              <a:t>/</a:t>
            </a:r>
            <a:r>
              <a:rPr sz="600" i="1" spc="-10" dirty="0">
                <a:latin typeface="Arial"/>
                <a:cs typeface="Arial"/>
              </a:rPr>
              <a:t>o</a:t>
            </a:r>
            <a:r>
              <a:rPr sz="600" i="1" spc="-20" dirty="0">
                <a:latin typeface="Arial"/>
                <a:cs typeface="Arial"/>
              </a:rPr>
              <a:t> </a:t>
            </a:r>
            <a:r>
              <a:rPr sz="600" spc="-25" dirty="0">
                <a:latin typeface="Arial"/>
                <a:cs typeface="Arial"/>
              </a:rPr>
              <a:t>cat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ts val="715"/>
              </a:lnSpc>
            </a:pPr>
            <a:r>
              <a:rPr sz="600" i="1" spc="-30" dirty="0">
                <a:latin typeface="Arial"/>
                <a:cs typeface="Arial"/>
              </a:rPr>
              <a:t>w</a:t>
            </a:r>
            <a:endParaRPr sz="600">
              <a:latin typeface="Arial"/>
              <a:cs typeface="Arial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346173" y="1435460"/>
          <a:ext cx="2178685" cy="9296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01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Variants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600" i="1" spc="-1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600" spc="-10" dirty="0">
                          <a:latin typeface="Euclid"/>
                          <a:cs typeface="Euclid"/>
                        </a:rPr>
                        <a:t>@1</a:t>
                      </a:r>
                      <a:endParaRPr sz="600">
                        <a:latin typeface="Euclid"/>
                        <a:cs typeface="Euclid"/>
                      </a:endParaRPr>
                    </a:p>
                  </a:txBody>
                  <a:tcPr marL="0" marR="0" marT="1143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600" i="1" spc="-1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600" spc="-10" dirty="0">
                          <a:latin typeface="Euclid"/>
                          <a:cs typeface="Euclid"/>
                        </a:rPr>
                        <a:t>@5</a:t>
                      </a:r>
                      <a:endParaRPr sz="600">
                        <a:latin typeface="Euclid"/>
                        <a:cs typeface="Euclid"/>
                      </a:endParaRPr>
                    </a:p>
                  </a:txBody>
                  <a:tcPr marL="0" marR="0" marT="1143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600" i="1" spc="-1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600" spc="-10" dirty="0">
                          <a:latin typeface="Euclid"/>
                          <a:cs typeface="Euclid"/>
                        </a:rPr>
                        <a:t>@10</a:t>
                      </a:r>
                      <a:endParaRPr sz="600">
                        <a:latin typeface="Euclid"/>
                        <a:cs typeface="Euclid"/>
                      </a:endParaRPr>
                    </a:p>
                  </a:txBody>
                  <a:tcPr marL="0" marR="0" marT="1143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08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600" i="1" spc="-10" dirty="0">
                          <a:latin typeface="Arial"/>
                          <a:cs typeface="Arial"/>
                        </a:rPr>
                        <a:t>Acc</a:t>
                      </a:r>
                      <a:r>
                        <a:rPr sz="600" spc="-10" dirty="0">
                          <a:latin typeface="Euclid"/>
                          <a:cs typeface="Euclid"/>
                        </a:rPr>
                        <a:t>@20</a:t>
                      </a:r>
                      <a:endParaRPr sz="600">
                        <a:latin typeface="Euclid"/>
                        <a:cs typeface="Euclid"/>
                      </a:endParaRPr>
                    </a:p>
                  </a:txBody>
                  <a:tcPr marL="0" marR="0" marT="1143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600" i="1" spc="-25" dirty="0">
                          <a:latin typeface="Arial"/>
                          <a:cs typeface="Arial"/>
                        </a:rPr>
                        <a:t>MRR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600" dirty="0">
                          <a:latin typeface="Arial"/>
                          <a:cs typeface="Arial"/>
                        </a:rPr>
                        <a:t>Full</a:t>
                      </a:r>
                      <a:r>
                        <a:rPr sz="6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Model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600" spc="-10" dirty="0">
                          <a:latin typeface="Arial Black"/>
                          <a:cs typeface="Arial Black"/>
                        </a:rPr>
                        <a:t>0.2575</a:t>
                      </a:r>
                      <a:endParaRPr sz="600">
                        <a:latin typeface="Arial Black"/>
                        <a:cs typeface="Arial Black"/>
                      </a:endParaRPr>
                    </a:p>
                  </a:txBody>
                  <a:tcPr marL="0" marR="0" marT="1079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600" spc="-10" dirty="0">
                          <a:latin typeface="Arial Black"/>
                          <a:cs typeface="Arial Black"/>
                        </a:rPr>
                        <a:t>0.4977</a:t>
                      </a:r>
                      <a:endParaRPr sz="600">
                        <a:latin typeface="Arial Black"/>
                        <a:cs typeface="Arial Black"/>
                      </a:endParaRPr>
                    </a:p>
                  </a:txBody>
                  <a:tcPr marL="0" marR="0" marT="1079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600" spc="-10" dirty="0">
                          <a:latin typeface="Arial Black"/>
                          <a:cs typeface="Arial Black"/>
                        </a:rPr>
                        <a:t>0.5848</a:t>
                      </a:r>
                      <a:endParaRPr sz="600">
                        <a:latin typeface="Arial Black"/>
                        <a:cs typeface="Arial Black"/>
                      </a:endParaRPr>
                    </a:p>
                  </a:txBody>
                  <a:tcPr marL="0" marR="0" marT="1079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600" spc="-10" dirty="0">
                          <a:latin typeface="Arial Black"/>
                          <a:cs typeface="Arial Black"/>
                        </a:rPr>
                        <a:t>0.6581</a:t>
                      </a:r>
                      <a:endParaRPr sz="600">
                        <a:latin typeface="Arial Black"/>
                        <a:cs typeface="Arial Black"/>
                      </a:endParaRPr>
                    </a:p>
                  </a:txBody>
                  <a:tcPr marL="0" marR="0" marT="1079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600" spc="-10" dirty="0">
                          <a:latin typeface="Arial Black"/>
                          <a:cs typeface="Arial Black"/>
                        </a:rPr>
                        <a:t>0.3659</a:t>
                      </a:r>
                      <a:endParaRPr sz="600">
                        <a:latin typeface="Arial Black"/>
                        <a:cs typeface="Arial Black"/>
                      </a:endParaRPr>
                    </a:p>
                  </a:txBody>
                  <a:tcPr marL="0" marR="0" marT="10795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FDF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95"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85"/>
                        </a:spcBef>
                      </a:pPr>
                      <a:r>
                        <a:rPr sz="600" i="1" spc="-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600" spc="-10" dirty="0">
                          <a:latin typeface="Euclid"/>
                          <a:cs typeface="Euclid"/>
                        </a:rPr>
                        <a:t>/</a:t>
                      </a:r>
                      <a:r>
                        <a:rPr sz="600" i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6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multitask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8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0.2410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8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0.4770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8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0.5631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605"/>
                        </a:lnSpc>
                        <a:spcBef>
                          <a:spcPts val="8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0.6332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8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0.3499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10795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170"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i="1" spc="-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600" spc="-10" dirty="0">
                          <a:latin typeface="Euclid"/>
                          <a:cs typeface="Euclid"/>
                        </a:rPr>
                        <a:t>/</a:t>
                      </a:r>
                      <a:r>
                        <a:rPr sz="600" i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6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coo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0.2353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0.4766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0.5595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0.6311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0.3453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1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0.2398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0.4799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0.5659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0.6349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0.3484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70">
                <a:tc>
                  <a:txBody>
                    <a:bodyPr/>
                    <a:lstStyle/>
                    <a:p>
                      <a:pPr marL="51435"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dirty="0">
                          <a:latin typeface="Euclid"/>
                          <a:cs typeface="Euclid"/>
                        </a:rPr>
                        <a:t>/</a:t>
                      </a:r>
                      <a:r>
                        <a:rPr sz="600" i="1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6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10" dirty="0">
                          <a:latin typeface="Arial"/>
                          <a:cs typeface="Arial"/>
                        </a:rPr>
                        <a:t>coo&amp;cat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0.2377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0.4791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0.5669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0.6330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0.3474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70"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i="1" spc="-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600" spc="-10" dirty="0">
                          <a:latin typeface="Euclid"/>
                          <a:cs typeface="Euclid"/>
                        </a:rPr>
                        <a:t>/</a:t>
                      </a:r>
                      <a:r>
                        <a:rPr sz="600" i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6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IAC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0.2353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0.4757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0.5631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0.6328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0.3469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0170"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i="1" spc="-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600" spc="-10" dirty="0">
                          <a:latin typeface="Euclid"/>
                          <a:cs typeface="Euclid"/>
                        </a:rPr>
                        <a:t>/</a:t>
                      </a:r>
                      <a:r>
                        <a:rPr sz="600" i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6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5" dirty="0">
                          <a:latin typeface="Arial"/>
                          <a:cs typeface="Arial"/>
                        </a:rPr>
                        <a:t>IRC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0.2391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0.4713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0.5504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0.6211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605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0.3453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0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i="1" spc="-10" dirty="0">
                          <a:latin typeface="Arial"/>
                          <a:cs typeface="Arial"/>
                        </a:rPr>
                        <a:t>w</a:t>
                      </a:r>
                      <a:r>
                        <a:rPr sz="600" spc="-10" dirty="0">
                          <a:latin typeface="Euclid"/>
                          <a:cs typeface="Euclid"/>
                        </a:rPr>
                        <a:t>/</a:t>
                      </a:r>
                      <a:r>
                        <a:rPr sz="600" i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6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600" spc="-20" dirty="0">
                          <a:latin typeface="Arial"/>
                          <a:cs typeface="Arial"/>
                        </a:rPr>
                        <a:t>node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0.2478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0.4806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0.5686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0.6366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600" spc="-10" dirty="0">
                          <a:latin typeface="Arial"/>
                          <a:cs typeface="Arial"/>
                        </a:rPr>
                        <a:t>0.3567</a:t>
                      </a:r>
                      <a:endParaRPr sz="6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2333472" y="2430140"/>
            <a:ext cx="2106930" cy="3016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dirty="0">
                <a:solidFill>
                  <a:srgbClr val="7D0B6D"/>
                </a:solidFill>
                <a:latin typeface="Palatino Linotype"/>
                <a:cs typeface="Palatino Linotype"/>
              </a:rPr>
              <a:t>Table:</a:t>
            </a:r>
            <a:r>
              <a:rPr sz="900" spc="75" dirty="0">
                <a:solidFill>
                  <a:srgbClr val="7D0B6D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latin typeface="Arial"/>
                <a:cs typeface="Arial"/>
              </a:rPr>
              <a:t>Ablation</a:t>
            </a:r>
            <a:r>
              <a:rPr sz="900" spc="50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studies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TKY.</a:t>
            </a:r>
            <a:r>
              <a:rPr sz="900" spc="5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5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best </a:t>
            </a:r>
            <a:r>
              <a:rPr sz="900" spc="-25" dirty="0">
                <a:latin typeface="Arial"/>
                <a:cs typeface="Arial"/>
              </a:rPr>
              <a:t>results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are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highlighted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bold.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21" name="object 21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11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11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11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18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4195" y="-3661"/>
            <a:ext cx="4984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7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Experiments</a:t>
            </a:r>
            <a:endParaRPr sz="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0"/>
            <a:ext cx="4608195" cy="468630"/>
            <a:chOff x="0" y="50"/>
            <a:chExt cx="4608195" cy="468630"/>
          </a:xfrm>
        </p:grpSpPr>
        <p:sp>
          <p:nvSpPr>
            <p:cNvPr id="4" name="object 4"/>
            <p:cNvSpPr/>
            <p:nvPr/>
          </p:nvSpPr>
          <p:spPr>
            <a:xfrm>
              <a:off x="2303995" y="50"/>
              <a:ext cx="2304415" cy="113664"/>
            </a:xfrm>
            <a:custGeom>
              <a:avLst/>
              <a:gdLst/>
              <a:ahLst/>
              <a:cxnLst/>
              <a:rect l="l" t="t" r="r" b="b"/>
              <a:pathLst>
                <a:path w="2304415" h="113664">
                  <a:moveTo>
                    <a:pt x="2303995" y="0"/>
                  </a:moveTo>
                  <a:lnTo>
                    <a:pt x="0" y="0"/>
                  </a:lnTo>
                  <a:lnTo>
                    <a:pt x="0" y="113156"/>
                  </a:lnTo>
                  <a:lnTo>
                    <a:pt x="2303995" y="11315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3207"/>
              <a:ext cx="4608195" cy="355600"/>
            </a:xfrm>
            <a:custGeom>
              <a:avLst/>
              <a:gdLst/>
              <a:ahLst/>
              <a:cxnLst/>
              <a:rect l="l" t="t" r="r" b="b"/>
              <a:pathLst>
                <a:path w="4608195" h="355600">
                  <a:moveTo>
                    <a:pt x="4608004" y="0"/>
                  </a:moveTo>
                  <a:lnTo>
                    <a:pt x="0" y="0"/>
                  </a:lnTo>
                  <a:lnTo>
                    <a:pt x="0" y="355015"/>
                  </a:lnTo>
                  <a:lnTo>
                    <a:pt x="4608004" y="3550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Visualization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1653" y="664697"/>
            <a:ext cx="2202815" cy="2454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6364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Arial"/>
                <a:cs typeface="Arial"/>
              </a:rPr>
              <a:t>We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conduct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experiment</a:t>
            </a:r>
            <a:r>
              <a:rPr sz="1000" dirty="0">
                <a:latin typeface="Arial"/>
                <a:cs typeface="Arial"/>
              </a:rPr>
              <a:t> to </a:t>
            </a:r>
            <a:r>
              <a:rPr sz="1000" spc="-45" dirty="0">
                <a:latin typeface="Arial"/>
                <a:cs typeface="Arial"/>
              </a:rPr>
              <a:t>visualize </a:t>
            </a:r>
            <a:r>
              <a:rPr sz="1000" spc="-10" dirty="0">
                <a:latin typeface="Arial"/>
                <a:cs typeface="Arial"/>
              </a:rPr>
              <a:t>trajectory </a:t>
            </a:r>
            <a:r>
              <a:rPr sz="1000" spc="-55" dirty="0">
                <a:latin typeface="Arial"/>
                <a:cs typeface="Arial"/>
              </a:rPr>
              <a:t>embeddings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users.</a:t>
            </a:r>
            <a:endParaRPr sz="1000">
              <a:latin typeface="Arial"/>
              <a:cs typeface="Arial"/>
            </a:endParaRPr>
          </a:p>
          <a:p>
            <a:pPr marL="12700" marR="194945" indent="126364">
              <a:lnSpc>
                <a:spcPts val="1200"/>
              </a:lnSpc>
              <a:spcBef>
                <a:spcPts val="30"/>
              </a:spcBef>
            </a:pPr>
            <a:r>
              <a:rPr sz="1000" spc="-10" dirty="0">
                <a:latin typeface="Arial"/>
                <a:cs typeface="Arial"/>
              </a:rPr>
              <a:t>While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we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can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observe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effective </a:t>
            </a:r>
            <a:r>
              <a:rPr sz="1000" spc="-20" dirty="0">
                <a:latin typeface="Arial"/>
                <a:cs typeface="Arial"/>
              </a:rPr>
              <a:t>differentiation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among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users,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sheer </a:t>
            </a:r>
            <a:r>
              <a:rPr sz="1000" spc="-35" dirty="0">
                <a:latin typeface="Arial"/>
                <a:cs typeface="Arial"/>
              </a:rPr>
              <a:t>volume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 </a:t>
            </a:r>
            <a:r>
              <a:rPr sz="1000" spc="-75" dirty="0">
                <a:latin typeface="Arial"/>
                <a:cs typeface="Arial"/>
              </a:rPr>
              <a:t>users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(over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2000)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makes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it hard</a:t>
            </a:r>
            <a:r>
              <a:rPr sz="1000" dirty="0">
                <a:latin typeface="Arial"/>
                <a:cs typeface="Arial"/>
              </a:rPr>
              <a:t> to </a:t>
            </a:r>
            <a:r>
              <a:rPr sz="1000" spc="-40" dirty="0">
                <a:latin typeface="Arial"/>
                <a:cs typeface="Arial"/>
              </a:rPr>
              <a:t>discern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individual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patterns.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ts val="1140"/>
              </a:lnSpc>
            </a:pPr>
            <a:r>
              <a:rPr sz="1000" spc="-35" dirty="0">
                <a:latin typeface="Arial"/>
                <a:cs typeface="Arial"/>
              </a:rPr>
              <a:t>Therefore,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we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intentionally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selected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users</a:t>
            </a:r>
            <a:endParaRPr sz="1000">
              <a:latin typeface="Arial"/>
              <a:cs typeface="Arial"/>
            </a:endParaRPr>
          </a:p>
          <a:p>
            <a:pPr marL="12700" marR="46990">
              <a:lnSpc>
                <a:spcPts val="1200"/>
              </a:lnSpc>
              <a:spcBef>
                <a:spcPts val="40"/>
              </a:spcBef>
            </a:pPr>
            <a:r>
              <a:rPr sz="1000" dirty="0">
                <a:latin typeface="Arial"/>
                <a:cs typeface="Arial"/>
              </a:rPr>
              <a:t>with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substantial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trajectory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count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(over </a:t>
            </a:r>
            <a:r>
              <a:rPr sz="1000" spc="-10" dirty="0">
                <a:latin typeface="Arial"/>
                <a:cs typeface="Arial"/>
              </a:rPr>
              <a:t>150)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ensure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clear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presentation,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as </a:t>
            </a:r>
            <a:r>
              <a:rPr sz="1000" spc="-35" dirty="0">
                <a:latin typeface="Arial"/>
                <a:cs typeface="Arial"/>
              </a:rPr>
              <a:t>depicted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Figure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  <a:hlinkClick r:id="rId3" action="ppaction://hlinksldjump"/>
              </a:rPr>
              <a:t>6a</a:t>
            </a:r>
            <a:r>
              <a:rPr sz="1000" spc="-25" dirty="0">
                <a:latin typeface="Arial"/>
                <a:cs typeface="Arial"/>
              </a:rPr>
              <a:t>.</a:t>
            </a:r>
            <a:endParaRPr sz="1000">
              <a:latin typeface="Arial"/>
              <a:cs typeface="Arial"/>
            </a:endParaRPr>
          </a:p>
          <a:p>
            <a:pPr marL="139065">
              <a:lnSpc>
                <a:spcPts val="1145"/>
              </a:lnSpc>
            </a:pPr>
            <a:r>
              <a:rPr sz="1000" dirty="0">
                <a:latin typeface="Arial"/>
                <a:cs typeface="Arial"/>
              </a:rPr>
              <a:t>In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Figure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  <a:hlinkClick r:id="rId3" action="ppaction://hlinksldjump"/>
              </a:rPr>
              <a:t>6b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90" dirty="0">
                <a:latin typeface="Arial"/>
                <a:cs typeface="Arial"/>
              </a:rPr>
              <a:t>as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shown,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when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user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is</a:t>
            </a:r>
            <a:endParaRPr sz="1000">
              <a:latin typeface="Arial"/>
              <a:cs typeface="Arial"/>
            </a:endParaRPr>
          </a:p>
          <a:p>
            <a:pPr marL="12700" marR="48895">
              <a:lnSpc>
                <a:spcPts val="1200"/>
              </a:lnSpc>
              <a:spcBef>
                <a:spcPts val="35"/>
              </a:spcBef>
            </a:pPr>
            <a:r>
              <a:rPr sz="1000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 different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periods,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their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trajectory </a:t>
            </a:r>
            <a:r>
              <a:rPr sz="1000" spc="-50" dirty="0">
                <a:latin typeface="Arial"/>
                <a:cs typeface="Arial"/>
              </a:rPr>
              <a:t>representations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also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exhibit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distinct </a:t>
            </a:r>
            <a:r>
              <a:rPr sz="1000" spc="-25" dirty="0">
                <a:latin typeface="Arial"/>
                <a:cs typeface="Arial"/>
              </a:rPr>
              <a:t>variations.</a:t>
            </a:r>
            <a:r>
              <a:rPr sz="1000" spc="1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This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demonstrates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30" dirty="0">
                <a:latin typeface="Arial"/>
                <a:cs typeface="Arial"/>
              </a:rPr>
              <a:t>model can </a:t>
            </a:r>
            <a:r>
              <a:rPr sz="1000" spc="-35" dirty="0">
                <a:latin typeface="Arial"/>
                <a:cs typeface="Arial"/>
              </a:rPr>
              <a:t>learn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unique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preferences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users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during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different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slots.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49274" y="929646"/>
            <a:ext cx="861060" cy="855344"/>
            <a:chOff x="2549274" y="929646"/>
            <a:chExt cx="861060" cy="855344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84370" y="1241579"/>
              <a:ext cx="238220" cy="2196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49274" y="929646"/>
              <a:ext cx="860688" cy="85514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246632" y="927610"/>
            <a:ext cx="150495" cy="23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00" dirty="0">
                <a:latin typeface="Times New Roman"/>
                <a:cs typeface="Times New Roman"/>
              </a:rPr>
              <a:t>User</a:t>
            </a:r>
            <a:r>
              <a:rPr sz="200" spc="85" dirty="0">
                <a:latin typeface="Times New Roman"/>
                <a:cs typeface="Times New Roman"/>
              </a:rPr>
              <a:t> </a:t>
            </a:r>
            <a:r>
              <a:rPr sz="200" spc="-25" dirty="0">
                <a:latin typeface="Times New Roman"/>
                <a:cs typeface="Times New Roman"/>
              </a:rPr>
              <a:t>ID</a:t>
            </a:r>
            <a:endParaRPr sz="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65405">
              <a:lnSpc>
                <a:spcPct val="100000"/>
              </a:lnSpc>
            </a:pPr>
            <a:r>
              <a:rPr sz="200" spc="-25" dirty="0">
                <a:latin typeface="Lucida Sans"/>
                <a:cs typeface="Lucida Sans"/>
              </a:rPr>
              <a:t>811</a:t>
            </a:r>
            <a:endParaRPr sz="200">
              <a:latin typeface="Lucida Sans"/>
              <a:cs typeface="Lucida Sans"/>
            </a:endParaRPr>
          </a:p>
          <a:p>
            <a:pPr marL="65405">
              <a:lnSpc>
                <a:spcPct val="100000"/>
              </a:lnSpc>
              <a:spcBef>
                <a:spcPts val="65"/>
              </a:spcBef>
            </a:pPr>
            <a:r>
              <a:rPr sz="200" spc="-20" dirty="0">
                <a:latin typeface="Lucida Sans"/>
                <a:cs typeface="Lucida Sans"/>
              </a:rPr>
              <a:t>1128</a:t>
            </a:r>
            <a:endParaRPr sz="200">
              <a:latin typeface="Lucida Sans"/>
              <a:cs typeface="Lucida Sans"/>
            </a:endParaRPr>
          </a:p>
          <a:p>
            <a:pPr marL="65405">
              <a:lnSpc>
                <a:spcPct val="100000"/>
              </a:lnSpc>
              <a:spcBef>
                <a:spcPts val="85"/>
              </a:spcBef>
            </a:pPr>
            <a:r>
              <a:rPr sz="200" spc="-20" dirty="0">
                <a:latin typeface="Lucida Sans"/>
                <a:cs typeface="Lucida Sans"/>
              </a:rPr>
              <a:t>1889</a:t>
            </a:r>
            <a:endParaRPr sz="2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100">
              <a:latin typeface="Lucida Sans"/>
              <a:cs typeface="Lucida Sans"/>
            </a:endParaRPr>
          </a:p>
          <a:p>
            <a:pPr marL="65405">
              <a:lnSpc>
                <a:spcPct val="100000"/>
              </a:lnSpc>
            </a:pPr>
            <a:r>
              <a:rPr sz="200" spc="-25" dirty="0">
                <a:latin typeface="Lucida Sans"/>
                <a:cs typeface="Lucida Sans"/>
              </a:rPr>
              <a:t>200</a:t>
            </a:r>
            <a:endParaRPr sz="200">
              <a:latin typeface="Lucida Sans"/>
              <a:cs typeface="Lucida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99434" y="1136466"/>
            <a:ext cx="97790" cy="149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200" spc="-20" dirty="0">
                <a:latin typeface="Lucida Sans"/>
                <a:cs typeface="Lucida Sans"/>
              </a:rPr>
              <a:t>1223</a:t>
            </a:r>
            <a:endParaRPr sz="2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00" spc="-25" dirty="0">
                <a:latin typeface="Lucida Sans"/>
                <a:cs typeface="Lucida Sans"/>
              </a:rPr>
              <a:t>548</a:t>
            </a:r>
            <a:endParaRPr sz="200">
              <a:latin typeface="Lucida Sans"/>
              <a:cs typeface="Lucida Sans"/>
            </a:endParaRPr>
          </a:p>
          <a:p>
            <a:pPr>
              <a:lnSpc>
                <a:spcPct val="100000"/>
              </a:lnSpc>
            </a:pPr>
            <a:endParaRPr sz="1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</a:pPr>
            <a:r>
              <a:rPr sz="200" spc="-20" dirty="0">
                <a:latin typeface="Lucida Sans"/>
                <a:cs typeface="Lucida Sans"/>
              </a:rPr>
              <a:t>1078</a:t>
            </a:r>
            <a:endParaRPr sz="200">
              <a:latin typeface="Lucida Sans"/>
              <a:cs typeface="Lucida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33472" y="1837307"/>
            <a:ext cx="2091055" cy="10172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95"/>
              </a:spcBef>
              <a:tabLst>
                <a:tab pos="1485900" algn="l"/>
              </a:tabLst>
            </a:pPr>
            <a:r>
              <a:rPr sz="800" spc="-25" dirty="0">
                <a:solidFill>
                  <a:srgbClr val="7D0B6D"/>
                </a:solidFill>
                <a:latin typeface="Palatino Linotype"/>
                <a:cs typeface="Palatino Linotype"/>
              </a:rPr>
              <a:t>(a)</a:t>
            </a:r>
            <a:r>
              <a:rPr sz="800" dirty="0">
                <a:solidFill>
                  <a:srgbClr val="7D0B6D"/>
                </a:solidFill>
                <a:latin typeface="Palatino Linotype"/>
                <a:cs typeface="Palatino Linotype"/>
              </a:rPr>
              <a:t>	</a:t>
            </a:r>
            <a:r>
              <a:rPr sz="800" spc="-25" dirty="0">
                <a:solidFill>
                  <a:srgbClr val="7D0B6D"/>
                </a:solidFill>
                <a:latin typeface="Palatino Linotype"/>
                <a:cs typeface="Palatino Linotype"/>
              </a:rPr>
              <a:t>(b)</a:t>
            </a:r>
            <a:endParaRPr sz="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Palatino Linotype"/>
              <a:cs typeface="Palatino Linotype"/>
            </a:endParaRPr>
          </a:p>
          <a:p>
            <a:pPr marL="12700" marR="5080">
              <a:lnSpc>
                <a:spcPct val="101499"/>
              </a:lnSpc>
            </a:pPr>
            <a:r>
              <a:rPr sz="900" dirty="0">
                <a:solidFill>
                  <a:srgbClr val="7D0B6D"/>
                </a:solidFill>
                <a:latin typeface="Palatino Linotype"/>
                <a:cs typeface="Palatino Linotype"/>
              </a:rPr>
              <a:t>Figure:</a:t>
            </a:r>
            <a:r>
              <a:rPr sz="900" spc="55" dirty="0">
                <a:solidFill>
                  <a:srgbClr val="7D0B6D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latin typeface="Arial"/>
                <a:cs typeface="Arial"/>
              </a:rPr>
              <a:t>(a)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Visualization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different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spc="-55" dirty="0">
                <a:latin typeface="Arial"/>
                <a:cs typeface="Arial"/>
              </a:rPr>
              <a:t>users</a:t>
            </a:r>
            <a:r>
              <a:rPr sz="900" dirty="0">
                <a:latin typeface="Arial"/>
                <a:cs typeface="Arial"/>
              </a:rPr>
              <a:t> within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unified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period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(20:00-</a:t>
            </a:r>
            <a:r>
              <a:rPr sz="900" spc="-10" dirty="0">
                <a:latin typeface="Arial"/>
                <a:cs typeface="Arial"/>
              </a:rPr>
              <a:t>22:00)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6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TKY.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(b)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Visualization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7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clustering </a:t>
            </a:r>
            <a:r>
              <a:rPr sz="900" spc="-25" dirty="0">
                <a:latin typeface="Arial"/>
                <a:cs typeface="Arial"/>
              </a:rPr>
              <a:t>results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user’s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trajectories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different periods.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46397" y="1515278"/>
            <a:ext cx="244608" cy="236731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3494131" y="944497"/>
            <a:ext cx="812800" cy="671195"/>
            <a:chOff x="3494131" y="944497"/>
            <a:chExt cx="812800" cy="67119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94131" y="960160"/>
              <a:ext cx="449336" cy="65508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987335" y="945777"/>
              <a:ext cx="318770" cy="332740"/>
            </a:xfrm>
            <a:custGeom>
              <a:avLst/>
              <a:gdLst/>
              <a:ahLst/>
              <a:cxnLst/>
              <a:rect l="l" t="t" r="r" b="b"/>
              <a:pathLst>
                <a:path w="318770" h="332740">
                  <a:moveTo>
                    <a:pt x="6142" y="332405"/>
                  </a:moveTo>
                  <a:lnTo>
                    <a:pt x="312163" y="332405"/>
                  </a:lnTo>
                  <a:lnTo>
                    <a:pt x="316257" y="332405"/>
                  </a:lnTo>
                  <a:lnTo>
                    <a:pt x="318305" y="330358"/>
                  </a:lnTo>
                  <a:lnTo>
                    <a:pt x="318305" y="326263"/>
                  </a:lnTo>
                  <a:lnTo>
                    <a:pt x="318305" y="6142"/>
                  </a:lnTo>
                  <a:lnTo>
                    <a:pt x="318305" y="2047"/>
                  </a:lnTo>
                  <a:lnTo>
                    <a:pt x="316257" y="0"/>
                  </a:lnTo>
                  <a:lnTo>
                    <a:pt x="312163" y="0"/>
                  </a:lnTo>
                  <a:lnTo>
                    <a:pt x="6142" y="0"/>
                  </a:lnTo>
                  <a:lnTo>
                    <a:pt x="2047" y="0"/>
                  </a:lnTo>
                  <a:lnTo>
                    <a:pt x="0" y="2047"/>
                  </a:lnTo>
                  <a:lnTo>
                    <a:pt x="0" y="6142"/>
                  </a:lnTo>
                  <a:lnTo>
                    <a:pt x="0" y="326263"/>
                  </a:lnTo>
                  <a:lnTo>
                    <a:pt x="0" y="330358"/>
                  </a:lnTo>
                  <a:lnTo>
                    <a:pt x="2047" y="332405"/>
                  </a:lnTo>
                  <a:lnTo>
                    <a:pt x="6142" y="332405"/>
                  </a:lnTo>
                  <a:close/>
                </a:path>
              </a:pathLst>
            </a:custGeom>
            <a:ln w="3175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22653" y="1018221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9714" y="0"/>
                  </a:moveTo>
                  <a:lnTo>
                    <a:pt x="5641" y="0"/>
                  </a:lnTo>
                  <a:lnTo>
                    <a:pt x="3688" y="808"/>
                  </a:lnTo>
                  <a:lnTo>
                    <a:pt x="808" y="3688"/>
                  </a:lnTo>
                  <a:lnTo>
                    <a:pt x="0" y="5641"/>
                  </a:lnTo>
                  <a:lnTo>
                    <a:pt x="0" y="9714"/>
                  </a:lnTo>
                  <a:lnTo>
                    <a:pt x="808" y="11667"/>
                  </a:lnTo>
                  <a:lnTo>
                    <a:pt x="3688" y="14546"/>
                  </a:lnTo>
                  <a:lnTo>
                    <a:pt x="5641" y="15355"/>
                  </a:lnTo>
                  <a:lnTo>
                    <a:pt x="7677" y="15355"/>
                  </a:lnTo>
                  <a:lnTo>
                    <a:pt x="9714" y="15355"/>
                  </a:lnTo>
                  <a:lnTo>
                    <a:pt x="11667" y="14546"/>
                  </a:lnTo>
                  <a:lnTo>
                    <a:pt x="14546" y="11667"/>
                  </a:lnTo>
                  <a:lnTo>
                    <a:pt x="15355" y="9714"/>
                  </a:lnTo>
                  <a:lnTo>
                    <a:pt x="15355" y="5641"/>
                  </a:lnTo>
                  <a:lnTo>
                    <a:pt x="14546" y="3688"/>
                  </a:lnTo>
                  <a:lnTo>
                    <a:pt x="11667" y="808"/>
                  </a:lnTo>
                  <a:lnTo>
                    <a:pt x="9714" y="0"/>
                  </a:lnTo>
                  <a:close/>
                </a:path>
              </a:pathLst>
            </a:custGeom>
            <a:solidFill>
              <a:srgbClr val="6C70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22653" y="1018221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7677" y="15355"/>
                  </a:moveTo>
                  <a:lnTo>
                    <a:pt x="9714" y="15355"/>
                  </a:lnTo>
                  <a:lnTo>
                    <a:pt x="11667" y="14546"/>
                  </a:lnTo>
                  <a:lnTo>
                    <a:pt x="13107" y="13107"/>
                  </a:lnTo>
                  <a:lnTo>
                    <a:pt x="14546" y="11667"/>
                  </a:lnTo>
                  <a:lnTo>
                    <a:pt x="15355" y="9714"/>
                  </a:lnTo>
                  <a:lnTo>
                    <a:pt x="15355" y="7677"/>
                  </a:lnTo>
                  <a:lnTo>
                    <a:pt x="15355" y="5641"/>
                  </a:lnTo>
                  <a:lnTo>
                    <a:pt x="14546" y="3688"/>
                  </a:lnTo>
                  <a:lnTo>
                    <a:pt x="13107" y="2248"/>
                  </a:lnTo>
                  <a:lnTo>
                    <a:pt x="11667" y="808"/>
                  </a:lnTo>
                  <a:lnTo>
                    <a:pt x="9714" y="0"/>
                  </a:lnTo>
                  <a:lnTo>
                    <a:pt x="7677" y="0"/>
                  </a:lnTo>
                  <a:lnTo>
                    <a:pt x="5641" y="0"/>
                  </a:lnTo>
                  <a:lnTo>
                    <a:pt x="3688" y="808"/>
                  </a:lnTo>
                  <a:lnTo>
                    <a:pt x="2248" y="2248"/>
                  </a:lnTo>
                  <a:lnTo>
                    <a:pt x="808" y="3688"/>
                  </a:lnTo>
                  <a:lnTo>
                    <a:pt x="0" y="5641"/>
                  </a:lnTo>
                  <a:lnTo>
                    <a:pt x="0" y="7677"/>
                  </a:lnTo>
                  <a:lnTo>
                    <a:pt x="0" y="9714"/>
                  </a:lnTo>
                  <a:lnTo>
                    <a:pt x="808" y="11667"/>
                  </a:lnTo>
                  <a:lnTo>
                    <a:pt x="2248" y="13107"/>
                  </a:lnTo>
                  <a:lnTo>
                    <a:pt x="3688" y="14546"/>
                  </a:lnTo>
                  <a:lnTo>
                    <a:pt x="5641" y="15355"/>
                  </a:lnTo>
                  <a:lnTo>
                    <a:pt x="7677" y="15355"/>
                  </a:lnTo>
                  <a:close/>
                </a:path>
              </a:pathLst>
            </a:custGeom>
            <a:ln w="3175">
              <a:solidFill>
                <a:srgbClr val="6C70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022653" y="1063329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9714" y="0"/>
                  </a:moveTo>
                  <a:lnTo>
                    <a:pt x="5641" y="0"/>
                  </a:lnTo>
                  <a:lnTo>
                    <a:pt x="3688" y="808"/>
                  </a:lnTo>
                  <a:lnTo>
                    <a:pt x="808" y="3688"/>
                  </a:lnTo>
                  <a:lnTo>
                    <a:pt x="0" y="5641"/>
                  </a:lnTo>
                  <a:lnTo>
                    <a:pt x="0" y="9714"/>
                  </a:lnTo>
                  <a:lnTo>
                    <a:pt x="808" y="11667"/>
                  </a:lnTo>
                  <a:lnTo>
                    <a:pt x="3688" y="14546"/>
                  </a:lnTo>
                  <a:lnTo>
                    <a:pt x="5641" y="15355"/>
                  </a:lnTo>
                  <a:lnTo>
                    <a:pt x="7677" y="15355"/>
                  </a:lnTo>
                  <a:lnTo>
                    <a:pt x="9714" y="15355"/>
                  </a:lnTo>
                  <a:lnTo>
                    <a:pt x="11667" y="14546"/>
                  </a:lnTo>
                  <a:lnTo>
                    <a:pt x="14546" y="11667"/>
                  </a:lnTo>
                  <a:lnTo>
                    <a:pt x="15355" y="9714"/>
                  </a:lnTo>
                  <a:lnTo>
                    <a:pt x="15355" y="5641"/>
                  </a:lnTo>
                  <a:lnTo>
                    <a:pt x="14546" y="3688"/>
                  </a:lnTo>
                  <a:lnTo>
                    <a:pt x="11667" y="808"/>
                  </a:lnTo>
                  <a:lnTo>
                    <a:pt x="9714" y="0"/>
                  </a:lnTo>
                  <a:close/>
                </a:path>
              </a:pathLst>
            </a:custGeom>
            <a:solidFill>
              <a:srgbClr val="D92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022653" y="1063329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7677" y="15355"/>
                  </a:moveTo>
                  <a:lnTo>
                    <a:pt x="9714" y="15355"/>
                  </a:lnTo>
                  <a:lnTo>
                    <a:pt x="11667" y="14546"/>
                  </a:lnTo>
                  <a:lnTo>
                    <a:pt x="13107" y="13107"/>
                  </a:lnTo>
                  <a:lnTo>
                    <a:pt x="14546" y="11667"/>
                  </a:lnTo>
                  <a:lnTo>
                    <a:pt x="15355" y="9714"/>
                  </a:lnTo>
                  <a:lnTo>
                    <a:pt x="15355" y="7677"/>
                  </a:lnTo>
                  <a:lnTo>
                    <a:pt x="15355" y="5641"/>
                  </a:lnTo>
                  <a:lnTo>
                    <a:pt x="14546" y="3688"/>
                  </a:lnTo>
                  <a:lnTo>
                    <a:pt x="13107" y="2248"/>
                  </a:lnTo>
                  <a:lnTo>
                    <a:pt x="11667" y="808"/>
                  </a:lnTo>
                  <a:lnTo>
                    <a:pt x="9714" y="0"/>
                  </a:lnTo>
                  <a:lnTo>
                    <a:pt x="7677" y="0"/>
                  </a:lnTo>
                  <a:lnTo>
                    <a:pt x="5641" y="0"/>
                  </a:lnTo>
                  <a:lnTo>
                    <a:pt x="3688" y="808"/>
                  </a:lnTo>
                  <a:lnTo>
                    <a:pt x="2248" y="2248"/>
                  </a:lnTo>
                  <a:lnTo>
                    <a:pt x="808" y="3688"/>
                  </a:lnTo>
                  <a:lnTo>
                    <a:pt x="0" y="5641"/>
                  </a:lnTo>
                  <a:lnTo>
                    <a:pt x="0" y="7677"/>
                  </a:lnTo>
                  <a:lnTo>
                    <a:pt x="0" y="9714"/>
                  </a:lnTo>
                  <a:lnTo>
                    <a:pt x="808" y="11667"/>
                  </a:lnTo>
                  <a:lnTo>
                    <a:pt x="2248" y="13107"/>
                  </a:lnTo>
                  <a:lnTo>
                    <a:pt x="3688" y="14546"/>
                  </a:lnTo>
                  <a:lnTo>
                    <a:pt x="5641" y="15355"/>
                  </a:lnTo>
                  <a:lnTo>
                    <a:pt x="7677" y="15355"/>
                  </a:lnTo>
                  <a:close/>
                </a:path>
              </a:pathLst>
            </a:custGeom>
            <a:ln w="3175">
              <a:solidFill>
                <a:srgbClr val="D9240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2653" y="1108436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9714" y="0"/>
                  </a:moveTo>
                  <a:lnTo>
                    <a:pt x="5641" y="0"/>
                  </a:lnTo>
                  <a:lnTo>
                    <a:pt x="3688" y="808"/>
                  </a:lnTo>
                  <a:lnTo>
                    <a:pt x="808" y="3688"/>
                  </a:lnTo>
                  <a:lnTo>
                    <a:pt x="0" y="5641"/>
                  </a:lnTo>
                  <a:lnTo>
                    <a:pt x="0" y="9714"/>
                  </a:lnTo>
                  <a:lnTo>
                    <a:pt x="808" y="11667"/>
                  </a:lnTo>
                  <a:lnTo>
                    <a:pt x="3688" y="14546"/>
                  </a:lnTo>
                  <a:lnTo>
                    <a:pt x="5641" y="15355"/>
                  </a:lnTo>
                  <a:lnTo>
                    <a:pt x="7677" y="15355"/>
                  </a:lnTo>
                  <a:lnTo>
                    <a:pt x="9714" y="15355"/>
                  </a:lnTo>
                  <a:lnTo>
                    <a:pt x="11667" y="14546"/>
                  </a:lnTo>
                  <a:lnTo>
                    <a:pt x="14546" y="11667"/>
                  </a:lnTo>
                  <a:lnTo>
                    <a:pt x="15355" y="9714"/>
                  </a:lnTo>
                  <a:lnTo>
                    <a:pt x="15355" y="5641"/>
                  </a:lnTo>
                  <a:lnTo>
                    <a:pt x="14546" y="3688"/>
                  </a:lnTo>
                  <a:lnTo>
                    <a:pt x="11667" y="808"/>
                  </a:lnTo>
                  <a:lnTo>
                    <a:pt x="9714" y="0"/>
                  </a:lnTo>
                  <a:close/>
                </a:path>
              </a:pathLst>
            </a:custGeom>
            <a:solidFill>
              <a:srgbClr val="3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2653" y="1108436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7677" y="15355"/>
                  </a:moveTo>
                  <a:lnTo>
                    <a:pt x="9714" y="15355"/>
                  </a:lnTo>
                  <a:lnTo>
                    <a:pt x="11667" y="14546"/>
                  </a:lnTo>
                  <a:lnTo>
                    <a:pt x="13107" y="13107"/>
                  </a:lnTo>
                  <a:lnTo>
                    <a:pt x="14546" y="11667"/>
                  </a:lnTo>
                  <a:lnTo>
                    <a:pt x="15355" y="9714"/>
                  </a:lnTo>
                  <a:lnTo>
                    <a:pt x="15355" y="7677"/>
                  </a:lnTo>
                  <a:lnTo>
                    <a:pt x="15355" y="5641"/>
                  </a:lnTo>
                  <a:lnTo>
                    <a:pt x="14546" y="3688"/>
                  </a:lnTo>
                  <a:lnTo>
                    <a:pt x="13107" y="2248"/>
                  </a:lnTo>
                  <a:lnTo>
                    <a:pt x="11667" y="808"/>
                  </a:lnTo>
                  <a:lnTo>
                    <a:pt x="9714" y="0"/>
                  </a:lnTo>
                  <a:lnTo>
                    <a:pt x="7677" y="0"/>
                  </a:lnTo>
                  <a:lnTo>
                    <a:pt x="5641" y="0"/>
                  </a:lnTo>
                  <a:lnTo>
                    <a:pt x="3688" y="808"/>
                  </a:lnTo>
                  <a:lnTo>
                    <a:pt x="2248" y="2248"/>
                  </a:lnTo>
                  <a:lnTo>
                    <a:pt x="808" y="3688"/>
                  </a:lnTo>
                  <a:lnTo>
                    <a:pt x="0" y="5641"/>
                  </a:lnTo>
                  <a:lnTo>
                    <a:pt x="0" y="7677"/>
                  </a:lnTo>
                  <a:lnTo>
                    <a:pt x="0" y="9714"/>
                  </a:lnTo>
                  <a:lnTo>
                    <a:pt x="808" y="11667"/>
                  </a:lnTo>
                  <a:lnTo>
                    <a:pt x="2248" y="13107"/>
                  </a:lnTo>
                  <a:lnTo>
                    <a:pt x="3688" y="14546"/>
                  </a:lnTo>
                  <a:lnTo>
                    <a:pt x="5641" y="15355"/>
                  </a:lnTo>
                  <a:lnTo>
                    <a:pt x="7677" y="15355"/>
                  </a:lnTo>
                  <a:close/>
                </a:path>
              </a:pathLst>
            </a:custGeom>
            <a:ln w="3175">
              <a:solidFill>
                <a:srgbClr val="356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2653" y="1153544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9714" y="0"/>
                  </a:moveTo>
                  <a:lnTo>
                    <a:pt x="5641" y="0"/>
                  </a:lnTo>
                  <a:lnTo>
                    <a:pt x="3688" y="808"/>
                  </a:lnTo>
                  <a:lnTo>
                    <a:pt x="808" y="3688"/>
                  </a:lnTo>
                  <a:lnTo>
                    <a:pt x="0" y="5641"/>
                  </a:lnTo>
                  <a:lnTo>
                    <a:pt x="0" y="9714"/>
                  </a:lnTo>
                  <a:lnTo>
                    <a:pt x="808" y="11667"/>
                  </a:lnTo>
                  <a:lnTo>
                    <a:pt x="3688" y="14546"/>
                  </a:lnTo>
                  <a:lnTo>
                    <a:pt x="5641" y="15355"/>
                  </a:lnTo>
                  <a:lnTo>
                    <a:pt x="7677" y="15355"/>
                  </a:lnTo>
                  <a:lnTo>
                    <a:pt x="9714" y="15355"/>
                  </a:lnTo>
                  <a:lnTo>
                    <a:pt x="11667" y="14546"/>
                  </a:lnTo>
                  <a:lnTo>
                    <a:pt x="14546" y="11667"/>
                  </a:lnTo>
                  <a:lnTo>
                    <a:pt x="15355" y="9714"/>
                  </a:lnTo>
                  <a:lnTo>
                    <a:pt x="15355" y="5641"/>
                  </a:lnTo>
                  <a:lnTo>
                    <a:pt x="14546" y="3688"/>
                  </a:lnTo>
                  <a:lnTo>
                    <a:pt x="11667" y="808"/>
                  </a:lnTo>
                  <a:lnTo>
                    <a:pt x="9714" y="0"/>
                  </a:lnTo>
                  <a:close/>
                </a:path>
              </a:pathLst>
            </a:custGeom>
            <a:solidFill>
              <a:srgbClr val="BE54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022653" y="1153544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7677" y="15355"/>
                  </a:moveTo>
                  <a:lnTo>
                    <a:pt x="9714" y="15355"/>
                  </a:lnTo>
                  <a:lnTo>
                    <a:pt x="11667" y="14546"/>
                  </a:lnTo>
                  <a:lnTo>
                    <a:pt x="13107" y="13107"/>
                  </a:lnTo>
                  <a:lnTo>
                    <a:pt x="14546" y="11667"/>
                  </a:lnTo>
                  <a:lnTo>
                    <a:pt x="15355" y="9714"/>
                  </a:lnTo>
                  <a:lnTo>
                    <a:pt x="15355" y="7677"/>
                  </a:lnTo>
                  <a:lnTo>
                    <a:pt x="15355" y="5641"/>
                  </a:lnTo>
                  <a:lnTo>
                    <a:pt x="14546" y="3688"/>
                  </a:lnTo>
                  <a:lnTo>
                    <a:pt x="13107" y="2248"/>
                  </a:lnTo>
                  <a:lnTo>
                    <a:pt x="11667" y="808"/>
                  </a:lnTo>
                  <a:lnTo>
                    <a:pt x="9714" y="0"/>
                  </a:lnTo>
                  <a:lnTo>
                    <a:pt x="7677" y="0"/>
                  </a:lnTo>
                  <a:lnTo>
                    <a:pt x="5641" y="0"/>
                  </a:lnTo>
                  <a:lnTo>
                    <a:pt x="3688" y="808"/>
                  </a:lnTo>
                  <a:lnTo>
                    <a:pt x="2248" y="2248"/>
                  </a:lnTo>
                  <a:lnTo>
                    <a:pt x="808" y="3688"/>
                  </a:lnTo>
                  <a:lnTo>
                    <a:pt x="0" y="5641"/>
                  </a:lnTo>
                  <a:lnTo>
                    <a:pt x="0" y="7677"/>
                  </a:lnTo>
                  <a:lnTo>
                    <a:pt x="0" y="9714"/>
                  </a:lnTo>
                  <a:lnTo>
                    <a:pt x="808" y="11667"/>
                  </a:lnTo>
                  <a:lnTo>
                    <a:pt x="2248" y="13107"/>
                  </a:lnTo>
                  <a:lnTo>
                    <a:pt x="3688" y="14546"/>
                  </a:lnTo>
                  <a:lnTo>
                    <a:pt x="5641" y="15355"/>
                  </a:lnTo>
                  <a:lnTo>
                    <a:pt x="7677" y="15355"/>
                  </a:lnTo>
                  <a:close/>
                </a:path>
              </a:pathLst>
            </a:custGeom>
            <a:ln w="3175">
              <a:solidFill>
                <a:srgbClr val="BE54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22653" y="1198652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9714" y="0"/>
                  </a:moveTo>
                  <a:lnTo>
                    <a:pt x="5641" y="0"/>
                  </a:lnTo>
                  <a:lnTo>
                    <a:pt x="3688" y="808"/>
                  </a:lnTo>
                  <a:lnTo>
                    <a:pt x="808" y="3688"/>
                  </a:lnTo>
                  <a:lnTo>
                    <a:pt x="0" y="5641"/>
                  </a:lnTo>
                  <a:lnTo>
                    <a:pt x="0" y="9714"/>
                  </a:lnTo>
                  <a:lnTo>
                    <a:pt x="808" y="11667"/>
                  </a:lnTo>
                  <a:lnTo>
                    <a:pt x="3688" y="14546"/>
                  </a:lnTo>
                  <a:lnTo>
                    <a:pt x="5641" y="15355"/>
                  </a:lnTo>
                  <a:lnTo>
                    <a:pt x="7677" y="15355"/>
                  </a:lnTo>
                  <a:lnTo>
                    <a:pt x="9714" y="15355"/>
                  </a:lnTo>
                  <a:lnTo>
                    <a:pt x="11667" y="14546"/>
                  </a:lnTo>
                  <a:lnTo>
                    <a:pt x="14546" y="11667"/>
                  </a:lnTo>
                  <a:lnTo>
                    <a:pt x="15355" y="9714"/>
                  </a:lnTo>
                  <a:lnTo>
                    <a:pt x="15355" y="5641"/>
                  </a:lnTo>
                  <a:lnTo>
                    <a:pt x="14546" y="3688"/>
                  </a:lnTo>
                  <a:lnTo>
                    <a:pt x="11667" y="808"/>
                  </a:lnTo>
                  <a:lnTo>
                    <a:pt x="9714" y="0"/>
                  </a:lnTo>
                  <a:close/>
                </a:path>
              </a:pathLst>
            </a:custGeom>
            <a:solidFill>
              <a:srgbClr val="FBBE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22653" y="1198652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7677" y="15355"/>
                  </a:moveTo>
                  <a:lnTo>
                    <a:pt x="9714" y="15355"/>
                  </a:lnTo>
                  <a:lnTo>
                    <a:pt x="11667" y="14546"/>
                  </a:lnTo>
                  <a:lnTo>
                    <a:pt x="13107" y="13107"/>
                  </a:lnTo>
                  <a:lnTo>
                    <a:pt x="14546" y="11667"/>
                  </a:lnTo>
                  <a:lnTo>
                    <a:pt x="15355" y="9714"/>
                  </a:lnTo>
                  <a:lnTo>
                    <a:pt x="15355" y="7677"/>
                  </a:lnTo>
                  <a:lnTo>
                    <a:pt x="15355" y="5641"/>
                  </a:lnTo>
                  <a:lnTo>
                    <a:pt x="14546" y="3688"/>
                  </a:lnTo>
                  <a:lnTo>
                    <a:pt x="13107" y="2248"/>
                  </a:lnTo>
                  <a:lnTo>
                    <a:pt x="11667" y="808"/>
                  </a:lnTo>
                  <a:lnTo>
                    <a:pt x="9714" y="0"/>
                  </a:lnTo>
                  <a:lnTo>
                    <a:pt x="7677" y="0"/>
                  </a:lnTo>
                  <a:lnTo>
                    <a:pt x="5641" y="0"/>
                  </a:lnTo>
                  <a:lnTo>
                    <a:pt x="3688" y="808"/>
                  </a:lnTo>
                  <a:lnTo>
                    <a:pt x="2248" y="2248"/>
                  </a:lnTo>
                  <a:lnTo>
                    <a:pt x="808" y="3688"/>
                  </a:lnTo>
                  <a:lnTo>
                    <a:pt x="0" y="5641"/>
                  </a:lnTo>
                  <a:lnTo>
                    <a:pt x="0" y="7677"/>
                  </a:lnTo>
                  <a:lnTo>
                    <a:pt x="0" y="9714"/>
                  </a:lnTo>
                  <a:lnTo>
                    <a:pt x="808" y="11667"/>
                  </a:lnTo>
                  <a:lnTo>
                    <a:pt x="2248" y="13107"/>
                  </a:lnTo>
                  <a:lnTo>
                    <a:pt x="3688" y="14546"/>
                  </a:lnTo>
                  <a:lnTo>
                    <a:pt x="5641" y="15355"/>
                  </a:lnTo>
                  <a:lnTo>
                    <a:pt x="7677" y="15355"/>
                  </a:lnTo>
                  <a:close/>
                </a:path>
              </a:pathLst>
            </a:custGeom>
            <a:ln w="3175">
              <a:solidFill>
                <a:srgbClr val="FBBE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22653" y="124376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9714" y="0"/>
                  </a:moveTo>
                  <a:lnTo>
                    <a:pt x="5641" y="0"/>
                  </a:lnTo>
                  <a:lnTo>
                    <a:pt x="3688" y="808"/>
                  </a:lnTo>
                  <a:lnTo>
                    <a:pt x="808" y="3688"/>
                  </a:lnTo>
                  <a:lnTo>
                    <a:pt x="0" y="5641"/>
                  </a:lnTo>
                  <a:lnTo>
                    <a:pt x="0" y="9714"/>
                  </a:lnTo>
                  <a:lnTo>
                    <a:pt x="808" y="11667"/>
                  </a:lnTo>
                  <a:lnTo>
                    <a:pt x="3688" y="14546"/>
                  </a:lnTo>
                  <a:lnTo>
                    <a:pt x="5641" y="15355"/>
                  </a:lnTo>
                  <a:lnTo>
                    <a:pt x="7677" y="15355"/>
                  </a:lnTo>
                  <a:lnTo>
                    <a:pt x="9714" y="15355"/>
                  </a:lnTo>
                  <a:lnTo>
                    <a:pt x="11667" y="14546"/>
                  </a:lnTo>
                  <a:lnTo>
                    <a:pt x="14546" y="11667"/>
                  </a:lnTo>
                  <a:lnTo>
                    <a:pt x="15355" y="9714"/>
                  </a:lnTo>
                  <a:lnTo>
                    <a:pt x="15355" y="5641"/>
                  </a:lnTo>
                  <a:lnTo>
                    <a:pt x="14546" y="3688"/>
                  </a:lnTo>
                  <a:lnTo>
                    <a:pt x="11667" y="808"/>
                  </a:lnTo>
                  <a:lnTo>
                    <a:pt x="9714" y="0"/>
                  </a:lnTo>
                  <a:close/>
                </a:path>
              </a:pathLst>
            </a:custGeom>
            <a:solidFill>
              <a:srgbClr val="66F1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22653" y="1243760"/>
              <a:ext cx="15875" cy="15875"/>
            </a:xfrm>
            <a:custGeom>
              <a:avLst/>
              <a:gdLst/>
              <a:ahLst/>
              <a:cxnLst/>
              <a:rect l="l" t="t" r="r" b="b"/>
              <a:pathLst>
                <a:path w="15875" h="15875">
                  <a:moveTo>
                    <a:pt x="7677" y="15355"/>
                  </a:moveTo>
                  <a:lnTo>
                    <a:pt x="9714" y="15355"/>
                  </a:lnTo>
                  <a:lnTo>
                    <a:pt x="11667" y="14546"/>
                  </a:lnTo>
                  <a:lnTo>
                    <a:pt x="13107" y="13107"/>
                  </a:lnTo>
                  <a:lnTo>
                    <a:pt x="14546" y="11667"/>
                  </a:lnTo>
                  <a:lnTo>
                    <a:pt x="15355" y="9714"/>
                  </a:lnTo>
                  <a:lnTo>
                    <a:pt x="15355" y="7677"/>
                  </a:lnTo>
                  <a:lnTo>
                    <a:pt x="15355" y="5641"/>
                  </a:lnTo>
                  <a:lnTo>
                    <a:pt x="14546" y="3688"/>
                  </a:lnTo>
                  <a:lnTo>
                    <a:pt x="13107" y="2248"/>
                  </a:lnTo>
                  <a:lnTo>
                    <a:pt x="11667" y="808"/>
                  </a:lnTo>
                  <a:lnTo>
                    <a:pt x="9714" y="0"/>
                  </a:lnTo>
                  <a:lnTo>
                    <a:pt x="7677" y="0"/>
                  </a:lnTo>
                  <a:lnTo>
                    <a:pt x="5641" y="0"/>
                  </a:lnTo>
                  <a:lnTo>
                    <a:pt x="3688" y="808"/>
                  </a:lnTo>
                  <a:lnTo>
                    <a:pt x="2248" y="2248"/>
                  </a:lnTo>
                  <a:lnTo>
                    <a:pt x="808" y="3688"/>
                  </a:lnTo>
                  <a:lnTo>
                    <a:pt x="0" y="5641"/>
                  </a:lnTo>
                  <a:lnTo>
                    <a:pt x="0" y="7677"/>
                  </a:lnTo>
                  <a:lnTo>
                    <a:pt x="0" y="9714"/>
                  </a:lnTo>
                  <a:lnTo>
                    <a:pt x="808" y="11667"/>
                  </a:lnTo>
                  <a:lnTo>
                    <a:pt x="2248" y="13107"/>
                  </a:lnTo>
                  <a:lnTo>
                    <a:pt x="3688" y="14546"/>
                  </a:lnTo>
                  <a:lnTo>
                    <a:pt x="5641" y="15355"/>
                  </a:lnTo>
                  <a:lnTo>
                    <a:pt x="7677" y="15355"/>
                  </a:lnTo>
                  <a:close/>
                </a:path>
              </a:pathLst>
            </a:custGeom>
            <a:ln w="3175">
              <a:solidFill>
                <a:srgbClr val="66F1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464141" y="930421"/>
            <a:ext cx="857250" cy="85153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R="95250" algn="r">
              <a:lnSpc>
                <a:spcPct val="100000"/>
              </a:lnSpc>
              <a:spcBef>
                <a:spcPts val="140"/>
              </a:spcBef>
            </a:pPr>
            <a:r>
              <a:rPr sz="300" dirty="0">
                <a:latin typeface="Times New Roman"/>
                <a:cs typeface="Times New Roman"/>
              </a:rPr>
              <a:t>time</a:t>
            </a:r>
            <a:r>
              <a:rPr sz="300" spc="40" dirty="0">
                <a:latin typeface="Times New Roman"/>
                <a:cs typeface="Times New Roman"/>
              </a:rPr>
              <a:t> </a:t>
            </a:r>
            <a:r>
              <a:rPr sz="300" spc="-20" dirty="0">
                <a:latin typeface="Times New Roman"/>
                <a:cs typeface="Times New Roman"/>
              </a:rPr>
              <a:t>slot</a:t>
            </a:r>
            <a:endParaRPr sz="300">
              <a:latin typeface="Times New Roman"/>
              <a:cs typeface="Times New Roman"/>
            </a:endParaRPr>
          </a:p>
          <a:p>
            <a:pPr marR="59055" algn="r">
              <a:lnSpc>
                <a:spcPct val="100000"/>
              </a:lnSpc>
              <a:spcBef>
                <a:spcPts val="114"/>
              </a:spcBef>
            </a:pPr>
            <a:r>
              <a:rPr sz="200" dirty="0">
                <a:latin typeface="Lucida Fax"/>
                <a:cs typeface="Lucida Fax"/>
              </a:rPr>
              <a:t>0:00</a:t>
            </a:r>
            <a:r>
              <a:rPr sz="200" spc="70" dirty="0">
                <a:latin typeface="Lucida Fax"/>
                <a:cs typeface="Lucida Fax"/>
              </a:rPr>
              <a:t> </a:t>
            </a:r>
            <a:r>
              <a:rPr sz="200" dirty="0">
                <a:latin typeface="Lucida Fax"/>
                <a:cs typeface="Lucida Fax"/>
              </a:rPr>
              <a:t>-</a:t>
            </a:r>
            <a:r>
              <a:rPr sz="200" spc="70" dirty="0">
                <a:latin typeface="Lucida Fax"/>
                <a:cs typeface="Lucida Fax"/>
              </a:rPr>
              <a:t> </a:t>
            </a:r>
            <a:r>
              <a:rPr sz="200" spc="-20" dirty="0">
                <a:latin typeface="Lucida Fax"/>
                <a:cs typeface="Lucida Fax"/>
              </a:rPr>
              <a:t>4:00</a:t>
            </a:r>
            <a:endParaRPr sz="200">
              <a:latin typeface="Lucida Fax"/>
              <a:cs typeface="Lucida Fax"/>
            </a:endParaRPr>
          </a:p>
          <a:p>
            <a:pPr marR="59055" algn="r">
              <a:lnSpc>
                <a:spcPct val="100000"/>
              </a:lnSpc>
              <a:spcBef>
                <a:spcPts val="114"/>
              </a:spcBef>
            </a:pPr>
            <a:r>
              <a:rPr sz="200" dirty="0">
                <a:latin typeface="Lucida Fax"/>
                <a:cs typeface="Lucida Fax"/>
              </a:rPr>
              <a:t>4:00</a:t>
            </a:r>
            <a:r>
              <a:rPr sz="200" spc="70" dirty="0">
                <a:latin typeface="Lucida Fax"/>
                <a:cs typeface="Lucida Fax"/>
              </a:rPr>
              <a:t> </a:t>
            </a:r>
            <a:r>
              <a:rPr sz="200" dirty="0">
                <a:latin typeface="Lucida Fax"/>
                <a:cs typeface="Lucida Fax"/>
              </a:rPr>
              <a:t>-</a:t>
            </a:r>
            <a:r>
              <a:rPr sz="200" spc="70" dirty="0">
                <a:latin typeface="Lucida Fax"/>
                <a:cs typeface="Lucida Fax"/>
              </a:rPr>
              <a:t> </a:t>
            </a:r>
            <a:r>
              <a:rPr sz="200" spc="-20" dirty="0">
                <a:latin typeface="Lucida Fax"/>
                <a:cs typeface="Lucida Fax"/>
              </a:rPr>
              <a:t>8:00</a:t>
            </a:r>
            <a:endParaRPr sz="200">
              <a:latin typeface="Lucida Fax"/>
              <a:cs typeface="Lucida Fax"/>
            </a:endParaRPr>
          </a:p>
          <a:p>
            <a:pPr marR="39370" algn="r">
              <a:lnSpc>
                <a:spcPct val="100000"/>
              </a:lnSpc>
              <a:spcBef>
                <a:spcPts val="114"/>
              </a:spcBef>
            </a:pPr>
            <a:r>
              <a:rPr sz="200" dirty="0">
                <a:latin typeface="Lucida Fax"/>
                <a:cs typeface="Lucida Fax"/>
              </a:rPr>
              <a:t>8:00</a:t>
            </a:r>
            <a:r>
              <a:rPr sz="200" spc="70" dirty="0">
                <a:latin typeface="Lucida Fax"/>
                <a:cs typeface="Lucida Fax"/>
              </a:rPr>
              <a:t> </a:t>
            </a:r>
            <a:r>
              <a:rPr sz="200" dirty="0">
                <a:latin typeface="Lucida Fax"/>
                <a:cs typeface="Lucida Fax"/>
              </a:rPr>
              <a:t>-</a:t>
            </a:r>
            <a:r>
              <a:rPr sz="200" spc="70" dirty="0">
                <a:latin typeface="Lucida Fax"/>
                <a:cs typeface="Lucida Fax"/>
              </a:rPr>
              <a:t> </a:t>
            </a:r>
            <a:r>
              <a:rPr sz="200" spc="-10" dirty="0">
                <a:latin typeface="Lucida Fax"/>
                <a:cs typeface="Lucida Fax"/>
              </a:rPr>
              <a:t>12:00</a:t>
            </a:r>
            <a:endParaRPr sz="200">
              <a:latin typeface="Lucida Fax"/>
              <a:cs typeface="Lucida Fax"/>
            </a:endParaRPr>
          </a:p>
          <a:p>
            <a:pPr marR="19685" algn="r">
              <a:lnSpc>
                <a:spcPct val="100000"/>
              </a:lnSpc>
              <a:spcBef>
                <a:spcPts val="114"/>
              </a:spcBef>
            </a:pPr>
            <a:r>
              <a:rPr sz="200" dirty="0">
                <a:latin typeface="Lucida Fax"/>
                <a:cs typeface="Lucida Fax"/>
              </a:rPr>
              <a:t>12:00</a:t>
            </a:r>
            <a:r>
              <a:rPr sz="200" spc="80" dirty="0">
                <a:latin typeface="Lucida Fax"/>
                <a:cs typeface="Lucida Fax"/>
              </a:rPr>
              <a:t> </a:t>
            </a:r>
            <a:r>
              <a:rPr sz="200" dirty="0">
                <a:latin typeface="Lucida Fax"/>
                <a:cs typeface="Lucida Fax"/>
              </a:rPr>
              <a:t>-</a:t>
            </a:r>
            <a:r>
              <a:rPr sz="200" spc="85" dirty="0">
                <a:latin typeface="Lucida Fax"/>
                <a:cs typeface="Lucida Fax"/>
              </a:rPr>
              <a:t> </a:t>
            </a:r>
            <a:r>
              <a:rPr sz="200" spc="-10" dirty="0">
                <a:latin typeface="Lucida Fax"/>
                <a:cs typeface="Lucida Fax"/>
              </a:rPr>
              <a:t>16:00</a:t>
            </a:r>
            <a:endParaRPr sz="200">
              <a:latin typeface="Lucida Fax"/>
              <a:cs typeface="Lucida Fax"/>
            </a:endParaRPr>
          </a:p>
          <a:p>
            <a:pPr marR="19685" algn="r">
              <a:lnSpc>
                <a:spcPct val="100000"/>
              </a:lnSpc>
              <a:spcBef>
                <a:spcPts val="114"/>
              </a:spcBef>
            </a:pPr>
            <a:r>
              <a:rPr sz="200" dirty="0">
                <a:latin typeface="Lucida Fax"/>
                <a:cs typeface="Lucida Fax"/>
              </a:rPr>
              <a:t>16:00</a:t>
            </a:r>
            <a:r>
              <a:rPr sz="200" spc="80" dirty="0">
                <a:latin typeface="Lucida Fax"/>
                <a:cs typeface="Lucida Fax"/>
              </a:rPr>
              <a:t> </a:t>
            </a:r>
            <a:r>
              <a:rPr sz="200" dirty="0">
                <a:latin typeface="Lucida Fax"/>
                <a:cs typeface="Lucida Fax"/>
              </a:rPr>
              <a:t>-</a:t>
            </a:r>
            <a:r>
              <a:rPr sz="200" spc="85" dirty="0">
                <a:latin typeface="Lucida Fax"/>
                <a:cs typeface="Lucida Fax"/>
              </a:rPr>
              <a:t> </a:t>
            </a:r>
            <a:r>
              <a:rPr sz="200" spc="-10" dirty="0">
                <a:latin typeface="Lucida Fax"/>
                <a:cs typeface="Lucida Fax"/>
              </a:rPr>
              <a:t>20:00</a:t>
            </a:r>
            <a:endParaRPr sz="200">
              <a:latin typeface="Lucida Fax"/>
              <a:cs typeface="Lucida Fax"/>
            </a:endParaRPr>
          </a:p>
          <a:p>
            <a:pPr marR="19685" algn="r">
              <a:lnSpc>
                <a:spcPct val="100000"/>
              </a:lnSpc>
              <a:spcBef>
                <a:spcPts val="114"/>
              </a:spcBef>
            </a:pPr>
            <a:r>
              <a:rPr sz="200" dirty="0">
                <a:latin typeface="Lucida Fax"/>
                <a:cs typeface="Lucida Fax"/>
              </a:rPr>
              <a:t>20:00</a:t>
            </a:r>
            <a:r>
              <a:rPr sz="200" spc="80" dirty="0">
                <a:latin typeface="Lucida Fax"/>
                <a:cs typeface="Lucida Fax"/>
              </a:rPr>
              <a:t> </a:t>
            </a:r>
            <a:r>
              <a:rPr sz="200" dirty="0">
                <a:latin typeface="Lucida Fax"/>
                <a:cs typeface="Lucida Fax"/>
              </a:rPr>
              <a:t>-</a:t>
            </a:r>
            <a:r>
              <a:rPr sz="200" spc="85" dirty="0">
                <a:latin typeface="Lucida Fax"/>
                <a:cs typeface="Lucida Fax"/>
              </a:rPr>
              <a:t> </a:t>
            </a:r>
            <a:r>
              <a:rPr sz="200" spc="-10" dirty="0">
                <a:latin typeface="Lucida Fax"/>
                <a:cs typeface="Lucida Fax"/>
              </a:rPr>
              <a:t>24:00</a:t>
            </a:r>
            <a:endParaRPr sz="200">
              <a:latin typeface="Lucida Fax"/>
              <a:cs typeface="Lucida Fax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32" name="object 32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8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8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8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19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0"/>
            <a:ext cx="4608195" cy="468630"/>
            <a:chOff x="0" y="50"/>
            <a:chExt cx="4608195" cy="468630"/>
          </a:xfrm>
        </p:grpSpPr>
        <p:sp>
          <p:nvSpPr>
            <p:cNvPr id="3" name="object 3"/>
            <p:cNvSpPr/>
            <p:nvPr/>
          </p:nvSpPr>
          <p:spPr>
            <a:xfrm>
              <a:off x="2303995" y="50"/>
              <a:ext cx="2304415" cy="113664"/>
            </a:xfrm>
            <a:custGeom>
              <a:avLst/>
              <a:gdLst/>
              <a:ahLst/>
              <a:cxnLst/>
              <a:rect l="l" t="t" r="r" b="b"/>
              <a:pathLst>
                <a:path w="2304415" h="113664">
                  <a:moveTo>
                    <a:pt x="2303995" y="0"/>
                  </a:moveTo>
                  <a:lnTo>
                    <a:pt x="0" y="0"/>
                  </a:lnTo>
                  <a:lnTo>
                    <a:pt x="0" y="113156"/>
                  </a:lnTo>
                  <a:lnTo>
                    <a:pt x="2303995" y="11315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3207"/>
              <a:ext cx="4608195" cy="355600"/>
            </a:xfrm>
            <a:custGeom>
              <a:avLst/>
              <a:gdLst/>
              <a:ahLst/>
              <a:cxnLst/>
              <a:rect l="l" t="t" r="r" b="b"/>
              <a:pathLst>
                <a:path w="4608195" h="355600">
                  <a:moveTo>
                    <a:pt x="4608004" y="0"/>
                  </a:moveTo>
                  <a:lnTo>
                    <a:pt x="0" y="0"/>
                  </a:lnTo>
                  <a:lnTo>
                    <a:pt x="0" y="355015"/>
                  </a:lnTo>
                  <a:lnTo>
                    <a:pt x="4608004" y="3550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5300" y="175524"/>
            <a:ext cx="7207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7D0B6D"/>
                </a:solidFill>
                <a:latin typeface="Palatino Linotype"/>
                <a:cs typeface="Palatino Linotype"/>
              </a:rPr>
              <a:t>Contents</a:t>
            </a:r>
            <a:endParaRPr sz="1400">
              <a:latin typeface="Palatino Linotype"/>
              <a:cs typeface="Palatino Linotyp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420" y="887387"/>
            <a:ext cx="141782" cy="1417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420" y="1243228"/>
            <a:ext cx="141782" cy="14178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420" y="1599069"/>
            <a:ext cx="141782" cy="14178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9420" y="1954923"/>
            <a:ext cx="141782" cy="14178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9420" y="2310764"/>
            <a:ext cx="141782" cy="14178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39420" y="2666606"/>
            <a:ext cx="141782" cy="14178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47015" y="831923"/>
            <a:ext cx="1447800" cy="19869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50" baseline="3968" dirty="0">
                <a:solidFill>
                  <a:srgbClr val="F1E6F0"/>
                </a:solidFill>
                <a:latin typeface="Palatino Linotype"/>
                <a:cs typeface="Palatino Linotype"/>
              </a:rPr>
              <a:t>1</a:t>
            </a:r>
            <a:r>
              <a:rPr sz="1050" spc="345" baseline="3968" dirty="0">
                <a:solidFill>
                  <a:srgbClr val="F1E6F0"/>
                </a:solidFill>
                <a:latin typeface="Palatino Linotype"/>
                <a:cs typeface="Palatino Linotype"/>
              </a:rPr>
              <a:t>  </a:t>
            </a:r>
            <a:r>
              <a:rPr sz="1200" spc="-10" dirty="0">
                <a:latin typeface="Palatino Linotype"/>
                <a:cs typeface="Palatino Linotype"/>
                <a:hlinkClick r:id="rId8" action="ppaction://hlinksldjump"/>
              </a:rPr>
              <a:t>Abstruct</a:t>
            </a:r>
            <a:endParaRPr sz="12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360"/>
              </a:spcBef>
            </a:pPr>
            <a:r>
              <a:rPr sz="1050" baseline="3968" dirty="0">
                <a:solidFill>
                  <a:srgbClr val="F1E6F0"/>
                </a:solidFill>
                <a:latin typeface="Palatino Linotype"/>
                <a:cs typeface="Palatino Linotype"/>
              </a:rPr>
              <a:t>2</a:t>
            </a:r>
            <a:r>
              <a:rPr sz="1050" spc="345" baseline="3968" dirty="0">
                <a:solidFill>
                  <a:srgbClr val="F1E6F0"/>
                </a:solidFill>
                <a:latin typeface="Palatino Linotype"/>
                <a:cs typeface="Palatino Linotype"/>
              </a:rPr>
              <a:t>  </a:t>
            </a:r>
            <a:r>
              <a:rPr sz="1200" spc="-10" dirty="0">
                <a:latin typeface="Palatino Linotype"/>
                <a:cs typeface="Palatino Linotype"/>
                <a:hlinkClick r:id="rId9" action="ppaction://hlinksldjump"/>
              </a:rPr>
              <a:t>Introduction</a:t>
            </a:r>
            <a:endParaRPr sz="12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365"/>
              </a:spcBef>
            </a:pPr>
            <a:r>
              <a:rPr sz="1050" baseline="7936" dirty="0">
                <a:solidFill>
                  <a:srgbClr val="F1E6F0"/>
                </a:solidFill>
                <a:latin typeface="Palatino Linotype"/>
                <a:cs typeface="Palatino Linotype"/>
              </a:rPr>
              <a:t>3</a:t>
            </a:r>
            <a:r>
              <a:rPr sz="1050" spc="345" baseline="7936" dirty="0">
                <a:solidFill>
                  <a:srgbClr val="F1E6F0"/>
                </a:solidFill>
                <a:latin typeface="Palatino Linotype"/>
                <a:cs typeface="Palatino Linotype"/>
              </a:rPr>
              <a:t>  </a:t>
            </a:r>
            <a:r>
              <a:rPr sz="1200" spc="-10" dirty="0">
                <a:latin typeface="Palatino Linotype"/>
                <a:cs typeface="Palatino Linotype"/>
                <a:hlinkClick r:id="rId10" action="ppaction://hlinksldjump"/>
              </a:rPr>
              <a:t>Method</a:t>
            </a:r>
            <a:endParaRPr sz="12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360"/>
              </a:spcBef>
            </a:pPr>
            <a:r>
              <a:rPr sz="1050" baseline="3968" dirty="0">
                <a:solidFill>
                  <a:srgbClr val="F1E6F0"/>
                </a:solidFill>
                <a:latin typeface="Palatino Linotype"/>
                <a:cs typeface="Palatino Linotype"/>
              </a:rPr>
              <a:t>4</a:t>
            </a:r>
            <a:r>
              <a:rPr sz="1050" spc="345" baseline="3968" dirty="0">
                <a:solidFill>
                  <a:srgbClr val="F1E6F0"/>
                </a:solidFill>
                <a:latin typeface="Palatino Linotype"/>
                <a:cs typeface="Palatino Linotype"/>
              </a:rPr>
              <a:t>  </a:t>
            </a:r>
            <a:r>
              <a:rPr sz="1200" spc="-10" dirty="0">
                <a:latin typeface="Palatino Linotype"/>
                <a:cs typeface="Palatino Linotype"/>
                <a:hlinkClick r:id="rId11" action="ppaction://hlinksldjump"/>
              </a:rPr>
              <a:t>Experiments</a:t>
            </a:r>
            <a:endParaRPr sz="12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360"/>
              </a:spcBef>
            </a:pPr>
            <a:r>
              <a:rPr sz="1050" baseline="7936" dirty="0">
                <a:solidFill>
                  <a:srgbClr val="F1E6F0"/>
                </a:solidFill>
                <a:latin typeface="Palatino Linotype"/>
                <a:cs typeface="Palatino Linotype"/>
              </a:rPr>
              <a:t>5</a:t>
            </a:r>
            <a:r>
              <a:rPr sz="1050" spc="345" baseline="7936" dirty="0">
                <a:solidFill>
                  <a:srgbClr val="F1E6F0"/>
                </a:solidFill>
                <a:latin typeface="Palatino Linotype"/>
                <a:cs typeface="Palatino Linotype"/>
              </a:rPr>
              <a:t>  </a:t>
            </a:r>
            <a:r>
              <a:rPr sz="1200" spc="-10" dirty="0">
                <a:latin typeface="Palatino Linotype"/>
                <a:cs typeface="Palatino Linotype"/>
                <a:hlinkClick r:id="rId12" action="ppaction://hlinksldjump"/>
              </a:rPr>
              <a:t>Conclusion</a:t>
            </a:r>
            <a:endParaRPr sz="1200">
              <a:latin typeface="Palatino Linotype"/>
              <a:cs typeface="Palatino Linotype"/>
            </a:endParaRPr>
          </a:p>
          <a:p>
            <a:pPr marL="38100">
              <a:lnSpc>
                <a:spcPct val="100000"/>
              </a:lnSpc>
              <a:spcBef>
                <a:spcPts val="1365"/>
              </a:spcBef>
            </a:pPr>
            <a:r>
              <a:rPr sz="1050" baseline="7936" dirty="0">
                <a:solidFill>
                  <a:srgbClr val="F1E6F0"/>
                </a:solidFill>
                <a:latin typeface="Palatino Linotype"/>
                <a:cs typeface="Palatino Linotype"/>
              </a:rPr>
              <a:t>6</a:t>
            </a:r>
            <a:r>
              <a:rPr sz="1050" spc="345" baseline="7936" dirty="0">
                <a:solidFill>
                  <a:srgbClr val="F1E6F0"/>
                </a:solidFill>
                <a:latin typeface="Palatino Linotype"/>
                <a:cs typeface="Palatino Linotype"/>
              </a:rPr>
              <a:t>  </a:t>
            </a:r>
            <a:r>
              <a:rPr sz="1200" spc="-55" dirty="0">
                <a:latin typeface="Palatino Linotype"/>
                <a:cs typeface="Palatino Linotype"/>
                <a:hlinkClick r:id="rId13" action="ppaction://hlinksldjump"/>
              </a:rPr>
              <a:t>Acknowledgements</a:t>
            </a:r>
            <a:endParaRPr sz="1200">
              <a:latin typeface="Palatino Linotype"/>
              <a:cs typeface="Palatino Linotype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14" name="object 14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14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14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14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2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3288" y="-3661"/>
            <a:ext cx="4394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Conclusion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13664"/>
          </a:xfrm>
          <a:custGeom>
            <a:avLst/>
            <a:gdLst/>
            <a:ahLst/>
            <a:cxnLst/>
            <a:rect l="l" t="t" r="r" b="b"/>
            <a:pathLst>
              <a:path w="2304415" h="113664">
                <a:moveTo>
                  <a:pt x="2303995" y="0"/>
                </a:moveTo>
                <a:lnTo>
                  <a:pt x="0" y="0"/>
                </a:lnTo>
                <a:lnTo>
                  <a:pt x="0" y="113156"/>
                </a:lnTo>
                <a:lnTo>
                  <a:pt x="2303995" y="113156"/>
                </a:lnTo>
                <a:lnTo>
                  <a:pt x="2303995" y="0"/>
                </a:lnTo>
                <a:close/>
              </a:path>
            </a:pathLst>
          </a:custGeom>
          <a:solidFill>
            <a:srgbClr val="CA9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5729" y="1355838"/>
            <a:ext cx="4507865" cy="477520"/>
            <a:chOff x="75729" y="1355838"/>
            <a:chExt cx="4507865" cy="477520"/>
          </a:xfrm>
        </p:grpSpPr>
        <p:sp>
          <p:nvSpPr>
            <p:cNvPr id="5" name="object 5"/>
            <p:cNvSpPr/>
            <p:nvPr/>
          </p:nvSpPr>
          <p:spPr>
            <a:xfrm>
              <a:off x="75729" y="1355838"/>
              <a:ext cx="4457065" cy="82550"/>
            </a:xfrm>
            <a:custGeom>
              <a:avLst/>
              <a:gdLst/>
              <a:ahLst/>
              <a:cxnLst/>
              <a:rect l="l" t="t" r="r" b="b"/>
              <a:pathLst>
                <a:path w="4457065" h="82550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56607" y="82384"/>
                  </a:lnTo>
                  <a:lnTo>
                    <a:pt x="4456607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530" y="1419104"/>
              <a:ext cx="4457065" cy="414655"/>
            </a:xfrm>
            <a:custGeom>
              <a:avLst/>
              <a:gdLst/>
              <a:ahLst/>
              <a:cxnLst/>
              <a:rect l="l" t="t" r="r" b="b"/>
              <a:pathLst>
                <a:path w="4457065" h="414655">
                  <a:moveTo>
                    <a:pt x="4456607" y="0"/>
                  </a:moveTo>
                  <a:lnTo>
                    <a:pt x="0" y="0"/>
                  </a:lnTo>
                  <a:lnTo>
                    <a:pt x="0" y="414217"/>
                  </a:lnTo>
                  <a:lnTo>
                    <a:pt x="4456607" y="414217"/>
                  </a:lnTo>
                  <a:lnTo>
                    <a:pt x="44566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729" y="1400267"/>
              <a:ext cx="4457065" cy="382270"/>
            </a:xfrm>
            <a:custGeom>
              <a:avLst/>
              <a:gdLst/>
              <a:ahLst/>
              <a:cxnLst/>
              <a:rect l="l" t="t" r="r" b="b"/>
              <a:pathLst>
                <a:path w="4457065" h="382269">
                  <a:moveTo>
                    <a:pt x="4456607" y="0"/>
                  </a:moveTo>
                  <a:lnTo>
                    <a:pt x="0" y="0"/>
                  </a:lnTo>
                  <a:lnTo>
                    <a:pt x="0" y="331453"/>
                  </a:lnTo>
                  <a:lnTo>
                    <a:pt x="4008" y="351178"/>
                  </a:lnTo>
                  <a:lnTo>
                    <a:pt x="14922" y="367331"/>
                  </a:lnTo>
                  <a:lnTo>
                    <a:pt x="31075" y="378245"/>
                  </a:lnTo>
                  <a:lnTo>
                    <a:pt x="50800" y="382253"/>
                  </a:lnTo>
                  <a:lnTo>
                    <a:pt x="4405806" y="382253"/>
                  </a:lnTo>
                  <a:lnTo>
                    <a:pt x="4425531" y="378245"/>
                  </a:lnTo>
                  <a:lnTo>
                    <a:pt x="4441684" y="367331"/>
                  </a:lnTo>
                  <a:lnTo>
                    <a:pt x="4452598" y="351178"/>
                  </a:lnTo>
                  <a:lnTo>
                    <a:pt x="4456607" y="331453"/>
                  </a:lnTo>
                  <a:lnTo>
                    <a:pt x="4456607" y="0"/>
                  </a:lnTo>
                  <a:close/>
                </a:path>
              </a:pathLst>
            </a:custGeom>
            <a:solidFill>
              <a:srgbClr val="7E0C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935708" y="1469158"/>
            <a:ext cx="7366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Conclusion</a:t>
            </a:r>
            <a:endParaRPr sz="12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10" name="object 10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20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23288" y="-3661"/>
            <a:ext cx="4394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Conclusion</a:t>
            </a:r>
            <a:endParaRPr sz="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0"/>
            <a:ext cx="4608195" cy="468630"/>
            <a:chOff x="0" y="50"/>
            <a:chExt cx="4608195" cy="468630"/>
          </a:xfrm>
        </p:grpSpPr>
        <p:sp>
          <p:nvSpPr>
            <p:cNvPr id="4" name="object 4"/>
            <p:cNvSpPr/>
            <p:nvPr/>
          </p:nvSpPr>
          <p:spPr>
            <a:xfrm>
              <a:off x="2303995" y="50"/>
              <a:ext cx="2304415" cy="113664"/>
            </a:xfrm>
            <a:custGeom>
              <a:avLst/>
              <a:gdLst/>
              <a:ahLst/>
              <a:cxnLst/>
              <a:rect l="l" t="t" r="r" b="b"/>
              <a:pathLst>
                <a:path w="2304415" h="113664">
                  <a:moveTo>
                    <a:pt x="2303995" y="0"/>
                  </a:moveTo>
                  <a:lnTo>
                    <a:pt x="0" y="0"/>
                  </a:lnTo>
                  <a:lnTo>
                    <a:pt x="0" y="113156"/>
                  </a:lnTo>
                  <a:lnTo>
                    <a:pt x="2303995" y="11315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3207"/>
              <a:ext cx="4608195" cy="355600"/>
            </a:xfrm>
            <a:custGeom>
              <a:avLst/>
              <a:gdLst/>
              <a:ahLst/>
              <a:cxnLst/>
              <a:rect l="l" t="t" r="r" b="b"/>
              <a:pathLst>
                <a:path w="4608195" h="355600">
                  <a:moveTo>
                    <a:pt x="4608004" y="0"/>
                  </a:moveTo>
                  <a:lnTo>
                    <a:pt x="0" y="0"/>
                  </a:lnTo>
                  <a:lnTo>
                    <a:pt x="0" y="355015"/>
                  </a:lnTo>
                  <a:lnTo>
                    <a:pt x="4608004" y="3550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Conclusion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830" y="779175"/>
            <a:ext cx="4384040" cy="2151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6364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This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paper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introduces</a:t>
            </a:r>
            <a:r>
              <a:rPr sz="1000" dirty="0">
                <a:latin typeface="Arial"/>
                <a:cs typeface="Arial"/>
              </a:rPr>
              <a:t> MTNet,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which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leverages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novel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user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check-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description </a:t>
            </a:r>
            <a:r>
              <a:rPr sz="1000" spc="-10" dirty="0">
                <a:latin typeface="Arial"/>
                <a:cs typeface="Arial"/>
              </a:rPr>
              <a:t>structure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Mobility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Tree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next </a:t>
            </a:r>
            <a:r>
              <a:rPr sz="1000" dirty="0">
                <a:latin typeface="Arial"/>
                <a:cs typeface="Arial"/>
              </a:rPr>
              <a:t>POI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recommendation.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Mobility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70" dirty="0">
                <a:latin typeface="Arial"/>
                <a:cs typeface="Arial"/>
              </a:rPr>
              <a:t>Tree</a:t>
            </a:r>
            <a:r>
              <a:rPr sz="1000" spc="70" dirty="0">
                <a:latin typeface="Book Antiqua"/>
                <a:cs typeface="Book Antiqua"/>
              </a:rPr>
              <a:t>’ </a:t>
            </a:r>
            <a:r>
              <a:rPr sz="1000" spc="-120" dirty="0">
                <a:latin typeface="Arial"/>
                <a:cs typeface="Arial"/>
              </a:rPr>
              <a:t>s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distinctive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attribute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lies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multi-</a:t>
            </a:r>
            <a:r>
              <a:rPr sz="1000" spc="-25" dirty="0">
                <a:latin typeface="Arial"/>
                <a:cs typeface="Arial"/>
              </a:rPr>
              <a:t>granularity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slot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nodes,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specially </a:t>
            </a:r>
            <a:r>
              <a:rPr sz="1000" spc="-60" dirty="0">
                <a:latin typeface="Arial"/>
                <a:cs typeface="Arial"/>
              </a:rPr>
              <a:t>designed</a:t>
            </a:r>
            <a:r>
              <a:rPr sz="1000" dirty="0">
                <a:latin typeface="Arial"/>
                <a:cs typeface="Arial"/>
              </a:rPr>
              <a:t> to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encapsulate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users</a:t>
            </a:r>
            <a:r>
              <a:rPr sz="1000" dirty="0">
                <a:latin typeface="Book Antiqua"/>
                <a:cs typeface="Book Antiqua"/>
              </a:rPr>
              <a:t>’</a:t>
            </a:r>
            <a:r>
              <a:rPr sz="1000" dirty="0">
                <a:latin typeface="Arial"/>
                <a:cs typeface="Arial"/>
              </a:rPr>
              <a:t>diverse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preferences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across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different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periods.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We </a:t>
            </a:r>
            <a:r>
              <a:rPr sz="1000" spc="-65" dirty="0">
                <a:latin typeface="Arial"/>
                <a:cs typeface="Arial"/>
              </a:rPr>
              <a:t>propose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four-</a:t>
            </a:r>
            <a:r>
              <a:rPr sz="1000" spc="-10" dirty="0">
                <a:latin typeface="Arial"/>
                <a:cs typeface="Arial"/>
              </a:rPr>
              <a:t>step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node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interaction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operation,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which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facilitates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the</a:t>
            </a:r>
            <a:r>
              <a:rPr sz="1000" spc="50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comprehensive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propagation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aggregation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check-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features,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traversing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from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leaf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nodes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root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node.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pursuit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more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robust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representation, </a:t>
            </a:r>
            <a:r>
              <a:rPr sz="1000" dirty="0">
                <a:latin typeface="Arial"/>
                <a:cs typeface="Arial"/>
              </a:rPr>
              <a:t>MTNet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adopts</a:t>
            </a:r>
            <a:r>
              <a:rPr sz="1000" dirty="0">
                <a:latin typeface="Arial"/>
                <a:cs typeface="Arial"/>
              </a:rPr>
              <a:t> 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multitasking</a:t>
            </a:r>
            <a:r>
              <a:rPr sz="1000" dirty="0">
                <a:latin typeface="Arial"/>
                <a:cs typeface="Arial"/>
              </a:rPr>
              <a:t> training </a:t>
            </a:r>
            <a:r>
              <a:rPr sz="1000" spc="-25" dirty="0">
                <a:latin typeface="Arial"/>
                <a:cs typeface="Arial"/>
              </a:rPr>
              <a:t>strategy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 </a:t>
            </a:r>
            <a:r>
              <a:rPr sz="1000" spc="-40" dirty="0">
                <a:latin typeface="Arial"/>
                <a:cs typeface="Arial"/>
              </a:rPr>
              <a:t>involves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simultaneous </a:t>
            </a:r>
            <a:r>
              <a:rPr sz="1000" spc="-25" dirty="0">
                <a:latin typeface="Arial"/>
                <a:cs typeface="Arial"/>
              </a:rPr>
              <a:t>prediction</a:t>
            </a:r>
            <a:r>
              <a:rPr sz="1000" dirty="0">
                <a:latin typeface="Arial"/>
                <a:cs typeface="Arial"/>
              </a:rPr>
              <a:t> of the </a:t>
            </a:r>
            <a:r>
              <a:rPr sz="1000" spc="-10" dirty="0">
                <a:latin typeface="Arial"/>
                <a:cs typeface="Arial"/>
              </a:rPr>
              <a:t>next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POI with the </a:t>
            </a:r>
            <a:r>
              <a:rPr sz="1000" spc="-25" dirty="0">
                <a:latin typeface="Arial"/>
                <a:cs typeface="Arial"/>
              </a:rPr>
              <a:t>contextual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information,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thereby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improving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40" dirty="0">
                <a:latin typeface="Arial"/>
                <a:cs typeface="Arial"/>
              </a:rPr>
              <a:t>recommendation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performance.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Our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experiments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three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realworld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LBSN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datasets </a:t>
            </a:r>
            <a:r>
              <a:rPr sz="1000" spc="-70" dirty="0">
                <a:latin typeface="Arial"/>
                <a:cs typeface="Arial"/>
              </a:rPr>
              <a:t>suggested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MTNet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outperforms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ten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state-</a:t>
            </a:r>
            <a:r>
              <a:rPr sz="1000" spc="-30" dirty="0">
                <a:latin typeface="Arial"/>
                <a:cs typeface="Arial"/>
              </a:rPr>
              <a:t>of-</a:t>
            </a:r>
            <a:r>
              <a:rPr sz="1000" spc="-35" dirty="0">
                <a:latin typeface="Arial"/>
                <a:cs typeface="Arial"/>
              </a:rPr>
              <a:t>the-</a:t>
            </a:r>
            <a:r>
              <a:rPr sz="1000" dirty="0">
                <a:latin typeface="Arial"/>
                <a:cs typeface="Arial"/>
              </a:rPr>
              <a:t>art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methods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next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POI </a:t>
            </a:r>
            <a:r>
              <a:rPr sz="1000" spc="-40" dirty="0">
                <a:latin typeface="Arial"/>
                <a:cs typeface="Arial"/>
              </a:rPr>
              <a:t>recommendation.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future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work,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we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will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expand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tree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structure </a:t>
            </a:r>
            <a:r>
              <a:rPr sz="1000" spc="-20" dirty="0">
                <a:latin typeface="Arial"/>
                <a:cs typeface="Arial"/>
              </a:rPr>
              <a:t>with </a:t>
            </a:r>
            <a:r>
              <a:rPr sz="1000" spc="-60" dirty="0">
                <a:latin typeface="Arial"/>
                <a:cs typeface="Arial"/>
              </a:rPr>
              <a:t>heterogeneous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nodes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facilitate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more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spatial-</a:t>
            </a:r>
            <a:r>
              <a:rPr sz="1000" spc="-25" dirty="0">
                <a:latin typeface="Arial"/>
                <a:cs typeface="Arial"/>
              </a:rPr>
              <a:t>temporal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context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interaction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for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slot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preference</a:t>
            </a:r>
            <a:r>
              <a:rPr sz="1000" spc="-10" dirty="0">
                <a:latin typeface="Arial"/>
                <a:cs typeface="Arial"/>
              </a:rPr>
              <a:t> exploration.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9" name="object 9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21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692" y="-3661"/>
            <a:ext cx="7315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5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Acknowledgements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13664"/>
          </a:xfrm>
          <a:custGeom>
            <a:avLst/>
            <a:gdLst/>
            <a:ahLst/>
            <a:cxnLst/>
            <a:rect l="l" t="t" r="r" b="b"/>
            <a:pathLst>
              <a:path w="2304415" h="113664">
                <a:moveTo>
                  <a:pt x="2303995" y="0"/>
                </a:moveTo>
                <a:lnTo>
                  <a:pt x="0" y="0"/>
                </a:lnTo>
                <a:lnTo>
                  <a:pt x="0" y="113156"/>
                </a:lnTo>
                <a:lnTo>
                  <a:pt x="2303995" y="113156"/>
                </a:lnTo>
                <a:lnTo>
                  <a:pt x="2303995" y="0"/>
                </a:lnTo>
                <a:close/>
              </a:path>
            </a:pathLst>
          </a:custGeom>
          <a:solidFill>
            <a:srgbClr val="CA9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5729" y="1342757"/>
            <a:ext cx="4507865" cy="507365"/>
            <a:chOff x="75729" y="1342757"/>
            <a:chExt cx="4507865" cy="507365"/>
          </a:xfrm>
        </p:grpSpPr>
        <p:sp>
          <p:nvSpPr>
            <p:cNvPr id="5" name="object 5"/>
            <p:cNvSpPr/>
            <p:nvPr/>
          </p:nvSpPr>
          <p:spPr>
            <a:xfrm>
              <a:off x="75729" y="1342757"/>
              <a:ext cx="4457065" cy="82550"/>
            </a:xfrm>
            <a:custGeom>
              <a:avLst/>
              <a:gdLst/>
              <a:ahLst/>
              <a:cxnLst/>
              <a:rect l="l" t="t" r="r" b="b"/>
              <a:pathLst>
                <a:path w="4457065" h="82550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56607" y="82384"/>
                  </a:lnTo>
                  <a:lnTo>
                    <a:pt x="4456607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530" y="1406006"/>
              <a:ext cx="4457065" cy="443865"/>
            </a:xfrm>
            <a:custGeom>
              <a:avLst/>
              <a:gdLst/>
              <a:ahLst/>
              <a:cxnLst/>
              <a:rect l="l" t="t" r="r" b="b"/>
              <a:pathLst>
                <a:path w="4457065" h="443864">
                  <a:moveTo>
                    <a:pt x="4456607" y="0"/>
                  </a:moveTo>
                  <a:lnTo>
                    <a:pt x="0" y="0"/>
                  </a:lnTo>
                  <a:lnTo>
                    <a:pt x="0" y="443673"/>
                  </a:lnTo>
                  <a:lnTo>
                    <a:pt x="4456607" y="443673"/>
                  </a:lnTo>
                  <a:lnTo>
                    <a:pt x="44566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729" y="1387169"/>
              <a:ext cx="4457065" cy="412115"/>
            </a:xfrm>
            <a:custGeom>
              <a:avLst/>
              <a:gdLst/>
              <a:ahLst/>
              <a:cxnLst/>
              <a:rect l="l" t="t" r="r" b="b"/>
              <a:pathLst>
                <a:path w="4457065" h="412114">
                  <a:moveTo>
                    <a:pt x="4456607" y="0"/>
                  </a:moveTo>
                  <a:lnTo>
                    <a:pt x="0" y="0"/>
                  </a:lnTo>
                  <a:lnTo>
                    <a:pt x="0" y="360909"/>
                  </a:lnTo>
                  <a:lnTo>
                    <a:pt x="4008" y="380633"/>
                  </a:lnTo>
                  <a:lnTo>
                    <a:pt x="14922" y="396786"/>
                  </a:lnTo>
                  <a:lnTo>
                    <a:pt x="31075" y="407701"/>
                  </a:lnTo>
                  <a:lnTo>
                    <a:pt x="50800" y="411709"/>
                  </a:lnTo>
                  <a:lnTo>
                    <a:pt x="4405806" y="411709"/>
                  </a:lnTo>
                  <a:lnTo>
                    <a:pt x="4425531" y="407701"/>
                  </a:lnTo>
                  <a:lnTo>
                    <a:pt x="4441684" y="396786"/>
                  </a:lnTo>
                  <a:lnTo>
                    <a:pt x="4452598" y="380633"/>
                  </a:lnTo>
                  <a:lnTo>
                    <a:pt x="4456607" y="360909"/>
                  </a:lnTo>
                  <a:lnTo>
                    <a:pt x="4456607" y="0"/>
                  </a:lnTo>
                  <a:close/>
                </a:path>
              </a:pathLst>
            </a:custGeom>
            <a:solidFill>
              <a:srgbClr val="7E0C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6530" y="1406006"/>
            <a:ext cx="4457065" cy="44386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R="93345" algn="ctr">
              <a:lnSpc>
                <a:spcPct val="100000"/>
              </a:lnSpc>
              <a:spcBef>
                <a:spcPts val="500"/>
              </a:spcBef>
            </a:pPr>
            <a:r>
              <a:rPr sz="1200" spc="-1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Acknowledgements</a:t>
            </a:r>
            <a:endParaRPr sz="12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10" name="object 10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22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30692" y="-3661"/>
            <a:ext cx="73152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5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Acknowledgements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13664"/>
          </a:xfrm>
          <a:custGeom>
            <a:avLst/>
            <a:gdLst/>
            <a:ahLst/>
            <a:cxnLst/>
            <a:rect l="l" t="t" r="r" b="b"/>
            <a:pathLst>
              <a:path w="2304415" h="113664">
                <a:moveTo>
                  <a:pt x="2303995" y="0"/>
                </a:moveTo>
                <a:lnTo>
                  <a:pt x="0" y="0"/>
                </a:lnTo>
                <a:lnTo>
                  <a:pt x="0" y="113156"/>
                </a:lnTo>
                <a:lnTo>
                  <a:pt x="2303995" y="113156"/>
                </a:lnTo>
                <a:lnTo>
                  <a:pt x="2303995" y="0"/>
                </a:lnTo>
                <a:close/>
              </a:path>
            </a:pathLst>
          </a:custGeom>
          <a:solidFill>
            <a:srgbClr val="CA9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3830" y="1151679"/>
            <a:ext cx="4349750" cy="633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6364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This</a:t>
            </a:r>
            <a:r>
              <a:rPr sz="1000" spc="-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0000"/>
                </a:solidFill>
                <a:latin typeface="Arial"/>
                <a:cs typeface="Arial"/>
              </a:rPr>
              <a:t>work</a:t>
            </a:r>
            <a:r>
              <a:rPr sz="10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85" dirty="0">
                <a:solidFill>
                  <a:srgbClr val="000000"/>
                </a:solidFill>
                <a:latin typeface="Arial"/>
                <a:cs typeface="Arial"/>
              </a:rPr>
              <a:t>was</a:t>
            </a:r>
            <a:r>
              <a:rPr sz="1000" spc="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000000"/>
                </a:solidFill>
                <a:latin typeface="Arial"/>
                <a:cs typeface="Arial"/>
              </a:rPr>
              <a:t>supported</a:t>
            </a:r>
            <a:r>
              <a:rPr sz="10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00"/>
                </a:solidFill>
                <a:latin typeface="Arial"/>
                <a:cs typeface="Arial"/>
              </a:rPr>
              <a:t>by</a:t>
            </a:r>
            <a:r>
              <a:rPr sz="10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0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00"/>
                </a:solidFill>
                <a:latin typeface="Arial"/>
                <a:cs typeface="Arial"/>
              </a:rPr>
              <a:t>National</a:t>
            </a:r>
            <a:r>
              <a:rPr sz="10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00"/>
                </a:solidFill>
                <a:latin typeface="Arial"/>
                <a:cs typeface="Arial"/>
              </a:rPr>
              <a:t>Key</a:t>
            </a:r>
            <a:r>
              <a:rPr sz="10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R&amp;D</a:t>
            </a:r>
            <a:r>
              <a:rPr sz="1000" spc="-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000000"/>
                </a:solidFill>
                <a:latin typeface="Arial"/>
                <a:cs typeface="Arial"/>
              </a:rPr>
              <a:t>Program</a:t>
            </a:r>
            <a:r>
              <a:rPr sz="10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000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00"/>
                </a:solidFill>
                <a:latin typeface="Arial"/>
                <a:cs typeface="Arial"/>
              </a:rPr>
              <a:t>China </a:t>
            </a:r>
            <a:r>
              <a:rPr sz="1000" spc="-40" dirty="0">
                <a:solidFill>
                  <a:srgbClr val="000000"/>
                </a:solidFill>
                <a:latin typeface="Arial"/>
                <a:cs typeface="Arial"/>
              </a:rPr>
              <a:t>(2022YFB3103202),</a:t>
            </a: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 the</a:t>
            </a:r>
            <a:r>
              <a:rPr sz="10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00"/>
                </a:solidFill>
                <a:latin typeface="Arial"/>
                <a:cs typeface="Arial"/>
              </a:rPr>
              <a:t>National</a:t>
            </a:r>
            <a:r>
              <a:rPr sz="10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00"/>
                </a:solidFill>
                <a:latin typeface="Arial"/>
                <a:cs typeface="Arial"/>
              </a:rPr>
              <a:t>Natural</a:t>
            </a:r>
            <a:r>
              <a:rPr sz="10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000000"/>
                </a:solidFill>
                <a:latin typeface="Arial"/>
                <a:cs typeface="Arial"/>
              </a:rPr>
              <a:t>Science</a:t>
            </a:r>
            <a:r>
              <a:rPr sz="10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000000"/>
                </a:solidFill>
                <a:latin typeface="Arial"/>
                <a:cs typeface="Arial"/>
              </a:rPr>
              <a:t>Foundation</a:t>
            </a:r>
            <a:r>
              <a:rPr sz="10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000" spc="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000000"/>
                </a:solidFill>
                <a:latin typeface="Arial"/>
                <a:cs typeface="Arial"/>
              </a:rPr>
              <a:t>China</a:t>
            </a: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000000"/>
                </a:solidFill>
                <a:latin typeface="Arial"/>
                <a:cs typeface="Arial"/>
              </a:rPr>
              <a:t>(No. </a:t>
            </a:r>
            <a:r>
              <a:rPr sz="1000" spc="-50" dirty="0">
                <a:solidFill>
                  <a:srgbClr val="000000"/>
                </a:solidFill>
                <a:latin typeface="Arial"/>
                <a:cs typeface="Arial"/>
              </a:rPr>
              <a:t>U1936206,</a:t>
            </a:r>
            <a:r>
              <a:rPr sz="10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45" dirty="0">
                <a:solidFill>
                  <a:srgbClr val="000000"/>
                </a:solidFill>
                <a:latin typeface="Arial"/>
                <a:cs typeface="Arial"/>
              </a:rPr>
              <a:t>62002178,</a:t>
            </a:r>
            <a:r>
              <a:rPr sz="10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40" dirty="0">
                <a:solidFill>
                  <a:srgbClr val="000000"/>
                </a:solidFill>
                <a:latin typeface="Arial"/>
                <a:cs typeface="Arial"/>
              </a:rPr>
              <a:t>62272250),</a:t>
            </a: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000000"/>
                </a:solidFill>
                <a:latin typeface="Arial"/>
                <a:cs typeface="Arial"/>
              </a:rPr>
              <a:t>and</a:t>
            </a:r>
            <a:r>
              <a:rPr sz="10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0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00"/>
                </a:solidFill>
                <a:latin typeface="Arial"/>
                <a:cs typeface="Arial"/>
              </a:rPr>
              <a:t>Natural</a:t>
            </a: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70" dirty="0">
                <a:solidFill>
                  <a:srgbClr val="000000"/>
                </a:solidFill>
                <a:latin typeface="Arial"/>
                <a:cs typeface="Arial"/>
              </a:rPr>
              <a:t>Science</a:t>
            </a: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30" dirty="0">
                <a:solidFill>
                  <a:srgbClr val="000000"/>
                </a:solidFill>
                <a:latin typeface="Arial"/>
                <a:cs typeface="Arial"/>
              </a:rPr>
              <a:t>Foundation</a:t>
            </a:r>
            <a:r>
              <a:rPr sz="10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0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00"/>
                </a:solidFill>
                <a:latin typeface="Arial"/>
                <a:cs typeface="Arial"/>
              </a:rPr>
              <a:t>Tianjin, </a:t>
            </a:r>
            <a:r>
              <a:rPr sz="1000" spc="-30" dirty="0">
                <a:solidFill>
                  <a:srgbClr val="000000"/>
                </a:solidFill>
                <a:latin typeface="Arial"/>
                <a:cs typeface="Arial"/>
              </a:rPr>
              <a:t>China</a:t>
            </a:r>
            <a:r>
              <a:rPr sz="10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000000"/>
                </a:solidFill>
                <a:latin typeface="Arial"/>
                <a:cs typeface="Arial"/>
              </a:rPr>
              <a:t>(No.</a:t>
            </a:r>
            <a:r>
              <a:rPr sz="1000" spc="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000000"/>
                </a:solidFill>
                <a:latin typeface="Arial"/>
                <a:cs typeface="Arial"/>
              </a:rPr>
              <a:t>22JCJQJC00150).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6" name="object 6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23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3564" y="-3661"/>
            <a:ext cx="3587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Abstruct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13664"/>
          </a:xfrm>
          <a:custGeom>
            <a:avLst/>
            <a:gdLst/>
            <a:ahLst/>
            <a:cxnLst/>
            <a:rect l="l" t="t" r="r" b="b"/>
            <a:pathLst>
              <a:path w="2304415" h="113664">
                <a:moveTo>
                  <a:pt x="2303995" y="0"/>
                </a:moveTo>
                <a:lnTo>
                  <a:pt x="0" y="0"/>
                </a:lnTo>
                <a:lnTo>
                  <a:pt x="0" y="113156"/>
                </a:lnTo>
                <a:lnTo>
                  <a:pt x="2303995" y="113156"/>
                </a:lnTo>
                <a:lnTo>
                  <a:pt x="2303995" y="0"/>
                </a:lnTo>
                <a:close/>
              </a:path>
            </a:pathLst>
          </a:custGeom>
          <a:solidFill>
            <a:srgbClr val="CA9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5729" y="1355915"/>
            <a:ext cx="4507865" cy="477520"/>
            <a:chOff x="75729" y="1355915"/>
            <a:chExt cx="4507865" cy="477520"/>
          </a:xfrm>
        </p:grpSpPr>
        <p:sp>
          <p:nvSpPr>
            <p:cNvPr id="5" name="object 5"/>
            <p:cNvSpPr/>
            <p:nvPr/>
          </p:nvSpPr>
          <p:spPr>
            <a:xfrm>
              <a:off x="75729" y="1355915"/>
              <a:ext cx="4457065" cy="82550"/>
            </a:xfrm>
            <a:custGeom>
              <a:avLst/>
              <a:gdLst/>
              <a:ahLst/>
              <a:cxnLst/>
              <a:rect l="l" t="t" r="r" b="b"/>
              <a:pathLst>
                <a:path w="4457065" h="82550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56607" y="82384"/>
                  </a:lnTo>
                  <a:lnTo>
                    <a:pt x="4456607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530" y="1419167"/>
              <a:ext cx="4457065" cy="414655"/>
            </a:xfrm>
            <a:custGeom>
              <a:avLst/>
              <a:gdLst/>
              <a:ahLst/>
              <a:cxnLst/>
              <a:rect l="l" t="t" r="r" b="b"/>
              <a:pathLst>
                <a:path w="4457065" h="414655">
                  <a:moveTo>
                    <a:pt x="4456607" y="0"/>
                  </a:moveTo>
                  <a:lnTo>
                    <a:pt x="0" y="0"/>
                  </a:lnTo>
                  <a:lnTo>
                    <a:pt x="0" y="414065"/>
                  </a:lnTo>
                  <a:lnTo>
                    <a:pt x="4456607" y="414065"/>
                  </a:lnTo>
                  <a:lnTo>
                    <a:pt x="44566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729" y="1400330"/>
              <a:ext cx="4457065" cy="382270"/>
            </a:xfrm>
            <a:custGeom>
              <a:avLst/>
              <a:gdLst/>
              <a:ahLst/>
              <a:cxnLst/>
              <a:rect l="l" t="t" r="r" b="b"/>
              <a:pathLst>
                <a:path w="4457065" h="382269">
                  <a:moveTo>
                    <a:pt x="4456607" y="0"/>
                  </a:moveTo>
                  <a:lnTo>
                    <a:pt x="0" y="0"/>
                  </a:lnTo>
                  <a:lnTo>
                    <a:pt x="0" y="331301"/>
                  </a:lnTo>
                  <a:lnTo>
                    <a:pt x="4008" y="351026"/>
                  </a:lnTo>
                  <a:lnTo>
                    <a:pt x="14922" y="367179"/>
                  </a:lnTo>
                  <a:lnTo>
                    <a:pt x="31075" y="378093"/>
                  </a:lnTo>
                  <a:lnTo>
                    <a:pt x="50800" y="382102"/>
                  </a:lnTo>
                  <a:lnTo>
                    <a:pt x="4405806" y="382102"/>
                  </a:lnTo>
                  <a:lnTo>
                    <a:pt x="4425531" y="378093"/>
                  </a:lnTo>
                  <a:lnTo>
                    <a:pt x="4441684" y="367179"/>
                  </a:lnTo>
                  <a:lnTo>
                    <a:pt x="4452598" y="351026"/>
                  </a:lnTo>
                  <a:lnTo>
                    <a:pt x="4456607" y="331301"/>
                  </a:lnTo>
                  <a:lnTo>
                    <a:pt x="4456607" y="0"/>
                  </a:lnTo>
                  <a:close/>
                </a:path>
              </a:pathLst>
            </a:custGeom>
            <a:solidFill>
              <a:srgbClr val="7E0C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03882" y="1470733"/>
            <a:ext cx="6007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Abstruct</a:t>
            </a:r>
            <a:endParaRPr sz="12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10" name="object 10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3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3564" y="-3661"/>
            <a:ext cx="3587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Abstruct</a:t>
            </a:r>
            <a:endParaRPr sz="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0"/>
            <a:ext cx="4608195" cy="468630"/>
            <a:chOff x="0" y="50"/>
            <a:chExt cx="4608195" cy="468630"/>
          </a:xfrm>
        </p:grpSpPr>
        <p:sp>
          <p:nvSpPr>
            <p:cNvPr id="4" name="object 4"/>
            <p:cNvSpPr/>
            <p:nvPr/>
          </p:nvSpPr>
          <p:spPr>
            <a:xfrm>
              <a:off x="2303995" y="50"/>
              <a:ext cx="2304415" cy="113664"/>
            </a:xfrm>
            <a:custGeom>
              <a:avLst/>
              <a:gdLst/>
              <a:ahLst/>
              <a:cxnLst/>
              <a:rect l="l" t="t" r="r" b="b"/>
              <a:pathLst>
                <a:path w="2304415" h="113664">
                  <a:moveTo>
                    <a:pt x="2303995" y="0"/>
                  </a:moveTo>
                  <a:lnTo>
                    <a:pt x="0" y="0"/>
                  </a:lnTo>
                  <a:lnTo>
                    <a:pt x="0" y="113156"/>
                  </a:lnTo>
                  <a:lnTo>
                    <a:pt x="2303995" y="11315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3207"/>
              <a:ext cx="4608195" cy="355600"/>
            </a:xfrm>
            <a:custGeom>
              <a:avLst/>
              <a:gdLst/>
              <a:ahLst/>
              <a:cxnLst/>
              <a:rect l="l" t="t" r="r" b="b"/>
              <a:pathLst>
                <a:path w="4608195" h="355600">
                  <a:moveTo>
                    <a:pt x="4608004" y="0"/>
                  </a:moveTo>
                  <a:lnTo>
                    <a:pt x="0" y="0"/>
                  </a:lnTo>
                  <a:lnTo>
                    <a:pt x="0" y="355015"/>
                  </a:lnTo>
                  <a:lnTo>
                    <a:pt x="4608004" y="3550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Abstruct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3830" y="1082845"/>
            <a:ext cx="4378325" cy="1391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6364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In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paper,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we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introduce </a:t>
            </a:r>
            <a:r>
              <a:rPr sz="1000" spc="-10" dirty="0">
                <a:latin typeface="Arial"/>
                <a:cs typeface="Arial"/>
              </a:rPr>
              <a:t>an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innovative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data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structure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termed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40" dirty="0">
                <a:latin typeface="Book Antiqua"/>
                <a:cs typeface="Book Antiqua"/>
              </a:rPr>
              <a:t>“</a:t>
            </a:r>
            <a:r>
              <a:rPr sz="1000" spc="40" dirty="0">
                <a:latin typeface="Arial"/>
                <a:cs typeface="Arial"/>
              </a:rPr>
              <a:t>Mobility </a:t>
            </a:r>
            <a:r>
              <a:rPr sz="1000" dirty="0">
                <a:latin typeface="Arial"/>
                <a:cs typeface="Arial"/>
              </a:rPr>
              <a:t>Tree</a:t>
            </a:r>
            <a:r>
              <a:rPr sz="1000" dirty="0">
                <a:latin typeface="Book Antiqua"/>
                <a:cs typeface="Book Antiqua"/>
              </a:rPr>
              <a:t>”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tailored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hierarchically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describing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users</a:t>
            </a:r>
            <a:r>
              <a:rPr sz="1000" dirty="0">
                <a:latin typeface="Book Antiqua"/>
                <a:cs typeface="Book Antiqua"/>
              </a:rPr>
              <a:t>’</a:t>
            </a:r>
            <a:r>
              <a:rPr sz="1000" dirty="0">
                <a:latin typeface="Arial"/>
                <a:cs typeface="Arial"/>
              </a:rPr>
              <a:t>check-in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records.</a:t>
            </a:r>
            <a:r>
              <a:rPr sz="1000" spc="1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Mobility </a:t>
            </a:r>
            <a:r>
              <a:rPr sz="1000" spc="-50" dirty="0">
                <a:latin typeface="Arial"/>
                <a:cs typeface="Arial"/>
              </a:rPr>
              <a:t>Tree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90" dirty="0">
                <a:latin typeface="Arial"/>
                <a:cs typeface="Arial"/>
              </a:rPr>
              <a:t>encompasses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multi-</a:t>
            </a:r>
            <a:r>
              <a:rPr sz="1000" spc="-10" dirty="0">
                <a:latin typeface="Arial"/>
                <a:cs typeface="Arial"/>
              </a:rPr>
              <a:t>granularity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slot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nodes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learn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user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preferences </a:t>
            </a:r>
            <a:r>
              <a:rPr sz="1000" spc="-70" dirty="0">
                <a:latin typeface="Arial"/>
                <a:cs typeface="Arial"/>
              </a:rPr>
              <a:t>across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varying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temporal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periods.</a:t>
            </a:r>
            <a:r>
              <a:rPr sz="1000" spc="10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Meanwhile,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we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propose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Mobility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Tree </a:t>
            </a:r>
            <a:r>
              <a:rPr sz="1000" spc="-30" dirty="0">
                <a:latin typeface="Arial"/>
                <a:cs typeface="Arial"/>
              </a:rPr>
              <a:t>Network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(MTNet),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multitask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framework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personalized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preference</a:t>
            </a:r>
            <a:r>
              <a:rPr sz="1000" spc="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learning </a:t>
            </a:r>
            <a:r>
              <a:rPr sz="1000" spc="-75" dirty="0">
                <a:latin typeface="Arial"/>
                <a:cs typeface="Arial"/>
              </a:rPr>
              <a:t>based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Mobility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Trees.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We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develop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four-</a:t>
            </a:r>
            <a:r>
              <a:rPr sz="1000" spc="-10" dirty="0">
                <a:latin typeface="Arial"/>
                <a:cs typeface="Arial"/>
              </a:rPr>
              <a:t>step </a:t>
            </a:r>
            <a:r>
              <a:rPr sz="1000" spc="-45" dirty="0">
                <a:latin typeface="Arial"/>
                <a:cs typeface="Arial"/>
              </a:rPr>
              <a:t>node</a:t>
            </a:r>
            <a:r>
              <a:rPr sz="1000" spc="-10" dirty="0">
                <a:latin typeface="Arial"/>
                <a:cs typeface="Arial"/>
              </a:rPr>
              <a:t> interaction </a:t>
            </a:r>
            <a:r>
              <a:rPr sz="1000" spc="-25" dirty="0">
                <a:latin typeface="Arial"/>
                <a:cs typeface="Arial"/>
              </a:rPr>
              <a:t>operation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to </a:t>
            </a:r>
            <a:r>
              <a:rPr sz="1000" spc="-45" dirty="0">
                <a:latin typeface="Arial"/>
                <a:cs typeface="Arial"/>
              </a:rPr>
              <a:t>propagate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feature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information</a:t>
            </a:r>
            <a:r>
              <a:rPr sz="1000" dirty="0">
                <a:latin typeface="Arial"/>
                <a:cs typeface="Arial"/>
              </a:rPr>
              <a:t> from the </a:t>
            </a:r>
            <a:r>
              <a:rPr sz="1000" spc="-20" dirty="0">
                <a:latin typeface="Arial"/>
                <a:cs typeface="Arial"/>
              </a:rPr>
              <a:t>leaf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nodes</a:t>
            </a:r>
            <a:r>
              <a:rPr sz="1000" dirty="0">
                <a:latin typeface="Arial"/>
                <a:cs typeface="Arial"/>
              </a:rPr>
              <a:t> to the root </a:t>
            </a:r>
            <a:r>
              <a:rPr sz="1000" spc="-25" dirty="0">
                <a:latin typeface="Arial"/>
                <a:cs typeface="Arial"/>
              </a:rPr>
              <a:t>node.</a:t>
            </a:r>
            <a:r>
              <a:rPr sz="1000" spc="9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Additionally, </a:t>
            </a:r>
            <a:r>
              <a:rPr sz="1000" spc="-80" dirty="0">
                <a:latin typeface="Arial"/>
                <a:cs typeface="Arial"/>
              </a:rPr>
              <a:t>we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adopt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multitask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training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strategy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push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model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towards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learning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 </a:t>
            </a:r>
            <a:r>
              <a:rPr sz="1000" spc="-20" dirty="0">
                <a:latin typeface="Arial"/>
                <a:cs typeface="Arial"/>
              </a:rPr>
              <a:t>robust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representation.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9" name="object 9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4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556" y="-3661"/>
            <a:ext cx="49974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13664"/>
          </a:xfrm>
          <a:custGeom>
            <a:avLst/>
            <a:gdLst/>
            <a:ahLst/>
            <a:cxnLst/>
            <a:rect l="l" t="t" r="r" b="b"/>
            <a:pathLst>
              <a:path w="2304415" h="113664">
                <a:moveTo>
                  <a:pt x="2303995" y="0"/>
                </a:moveTo>
                <a:lnTo>
                  <a:pt x="0" y="0"/>
                </a:lnTo>
                <a:lnTo>
                  <a:pt x="0" y="113156"/>
                </a:lnTo>
                <a:lnTo>
                  <a:pt x="2303995" y="113156"/>
                </a:lnTo>
                <a:lnTo>
                  <a:pt x="2303995" y="0"/>
                </a:lnTo>
                <a:close/>
              </a:path>
            </a:pathLst>
          </a:custGeom>
          <a:solidFill>
            <a:srgbClr val="CA9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5729" y="1357261"/>
            <a:ext cx="4507865" cy="474345"/>
            <a:chOff x="75729" y="1357261"/>
            <a:chExt cx="4507865" cy="474345"/>
          </a:xfrm>
        </p:grpSpPr>
        <p:sp>
          <p:nvSpPr>
            <p:cNvPr id="5" name="object 5"/>
            <p:cNvSpPr/>
            <p:nvPr/>
          </p:nvSpPr>
          <p:spPr>
            <a:xfrm>
              <a:off x="75729" y="1357261"/>
              <a:ext cx="4457065" cy="82550"/>
            </a:xfrm>
            <a:custGeom>
              <a:avLst/>
              <a:gdLst/>
              <a:ahLst/>
              <a:cxnLst/>
              <a:rect l="l" t="t" r="r" b="b"/>
              <a:pathLst>
                <a:path w="4457065" h="82550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56607" y="82384"/>
                  </a:lnTo>
                  <a:lnTo>
                    <a:pt x="4456607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530" y="1420514"/>
              <a:ext cx="4457065" cy="411480"/>
            </a:xfrm>
            <a:custGeom>
              <a:avLst/>
              <a:gdLst/>
              <a:ahLst/>
              <a:cxnLst/>
              <a:rect l="l" t="t" r="r" b="b"/>
              <a:pathLst>
                <a:path w="4457065" h="411480">
                  <a:moveTo>
                    <a:pt x="4456607" y="0"/>
                  </a:moveTo>
                  <a:lnTo>
                    <a:pt x="0" y="0"/>
                  </a:lnTo>
                  <a:lnTo>
                    <a:pt x="0" y="411029"/>
                  </a:lnTo>
                  <a:lnTo>
                    <a:pt x="4456607" y="411029"/>
                  </a:lnTo>
                  <a:lnTo>
                    <a:pt x="44566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729" y="1401678"/>
              <a:ext cx="4457065" cy="379095"/>
            </a:xfrm>
            <a:custGeom>
              <a:avLst/>
              <a:gdLst/>
              <a:ahLst/>
              <a:cxnLst/>
              <a:rect l="l" t="t" r="r" b="b"/>
              <a:pathLst>
                <a:path w="4457065" h="379094">
                  <a:moveTo>
                    <a:pt x="4456607" y="0"/>
                  </a:moveTo>
                  <a:lnTo>
                    <a:pt x="0" y="0"/>
                  </a:lnTo>
                  <a:lnTo>
                    <a:pt x="0" y="328265"/>
                  </a:lnTo>
                  <a:lnTo>
                    <a:pt x="4008" y="347989"/>
                  </a:lnTo>
                  <a:lnTo>
                    <a:pt x="14922" y="364142"/>
                  </a:lnTo>
                  <a:lnTo>
                    <a:pt x="31075" y="375056"/>
                  </a:lnTo>
                  <a:lnTo>
                    <a:pt x="50800" y="379065"/>
                  </a:lnTo>
                  <a:lnTo>
                    <a:pt x="4405806" y="379065"/>
                  </a:lnTo>
                  <a:lnTo>
                    <a:pt x="4425531" y="375056"/>
                  </a:lnTo>
                  <a:lnTo>
                    <a:pt x="4441684" y="364142"/>
                  </a:lnTo>
                  <a:lnTo>
                    <a:pt x="4452598" y="347989"/>
                  </a:lnTo>
                  <a:lnTo>
                    <a:pt x="4456607" y="328265"/>
                  </a:lnTo>
                  <a:lnTo>
                    <a:pt x="4456607" y="0"/>
                  </a:lnTo>
                  <a:close/>
                </a:path>
              </a:pathLst>
            </a:custGeom>
            <a:solidFill>
              <a:srgbClr val="7E0C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6530" y="1420514"/>
            <a:ext cx="4457065" cy="4114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R="93980" algn="ctr">
              <a:lnSpc>
                <a:spcPct val="100000"/>
              </a:lnSpc>
              <a:spcBef>
                <a:spcPts val="475"/>
              </a:spcBef>
            </a:pPr>
            <a:r>
              <a:rPr sz="1200" spc="-10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</a:t>
            </a:r>
            <a:endParaRPr sz="12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10" name="object 10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5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556" y="-3661"/>
            <a:ext cx="49974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</a:t>
            </a:r>
            <a:endParaRPr sz="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0"/>
            <a:ext cx="4608195" cy="468630"/>
            <a:chOff x="0" y="50"/>
            <a:chExt cx="4608195" cy="468630"/>
          </a:xfrm>
        </p:grpSpPr>
        <p:sp>
          <p:nvSpPr>
            <p:cNvPr id="4" name="object 4"/>
            <p:cNvSpPr/>
            <p:nvPr/>
          </p:nvSpPr>
          <p:spPr>
            <a:xfrm>
              <a:off x="2303995" y="50"/>
              <a:ext cx="2304415" cy="113664"/>
            </a:xfrm>
            <a:custGeom>
              <a:avLst/>
              <a:gdLst/>
              <a:ahLst/>
              <a:cxnLst/>
              <a:rect l="l" t="t" r="r" b="b"/>
              <a:pathLst>
                <a:path w="2304415" h="113664">
                  <a:moveTo>
                    <a:pt x="2303995" y="0"/>
                  </a:moveTo>
                  <a:lnTo>
                    <a:pt x="0" y="0"/>
                  </a:lnTo>
                  <a:lnTo>
                    <a:pt x="0" y="113156"/>
                  </a:lnTo>
                  <a:lnTo>
                    <a:pt x="2303995" y="11315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3207"/>
              <a:ext cx="4608195" cy="355600"/>
            </a:xfrm>
            <a:custGeom>
              <a:avLst/>
              <a:gdLst/>
              <a:ahLst/>
              <a:cxnLst/>
              <a:rect l="l" t="t" r="r" b="b"/>
              <a:pathLst>
                <a:path w="4608195" h="355600">
                  <a:moveTo>
                    <a:pt x="4608004" y="0"/>
                  </a:moveTo>
                  <a:lnTo>
                    <a:pt x="0" y="0"/>
                  </a:lnTo>
                  <a:lnTo>
                    <a:pt x="0" y="355015"/>
                  </a:lnTo>
                  <a:lnTo>
                    <a:pt x="4608004" y="3550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Motivation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901182" y="1567264"/>
            <a:ext cx="2813685" cy="661035"/>
            <a:chOff x="901182" y="1567264"/>
            <a:chExt cx="2813685" cy="661035"/>
          </a:xfrm>
        </p:grpSpPr>
        <p:sp>
          <p:nvSpPr>
            <p:cNvPr id="8" name="object 8"/>
            <p:cNvSpPr/>
            <p:nvPr/>
          </p:nvSpPr>
          <p:spPr>
            <a:xfrm>
              <a:off x="901182" y="1567264"/>
              <a:ext cx="2813685" cy="661035"/>
            </a:xfrm>
            <a:custGeom>
              <a:avLst/>
              <a:gdLst/>
              <a:ahLst/>
              <a:cxnLst/>
              <a:rect l="l" t="t" r="r" b="b"/>
              <a:pathLst>
                <a:path w="2813685" h="661035">
                  <a:moveTo>
                    <a:pt x="2766676" y="0"/>
                  </a:moveTo>
                  <a:lnTo>
                    <a:pt x="46398" y="0"/>
                  </a:lnTo>
                  <a:lnTo>
                    <a:pt x="28345" y="3648"/>
                  </a:lnTo>
                  <a:lnTo>
                    <a:pt x="13596" y="13596"/>
                  </a:lnTo>
                  <a:lnTo>
                    <a:pt x="3648" y="28345"/>
                  </a:lnTo>
                  <a:lnTo>
                    <a:pt x="0" y="46398"/>
                  </a:lnTo>
                  <a:lnTo>
                    <a:pt x="0" y="614095"/>
                  </a:lnTo>
                  <a:lnTo>
                    <a:pt x="3648" y="632149"/>
                  </a:lnTo>
                  <a:lnTo>
                    <a:pt x="13596" y="646898"/>
                  </a:lnTo>
                  <a:lnTo>
                    <a:pt x="28345" y="656845"/>
                  </a:lnTo>
                  <a:lnTo>
                    <a:pt x="46398" y="660494"/>
                  </a:lnTo>
                  <a:lnTo>
                    <a:pt x="2766676" y="660494"/>
                  </a:lnTo>
                  <a:lnTo>
                    <a:pt x="2784729" y="656845"/>
                  </a:lnTo>
                  <a:lnTo>
                    <a:pt x="2799478" y="646898"/>
                  </a:lnTo>
                  <a:lnTo>
                    <a:pt x="2809426" y="632149"/>
                  </a:lnTo>
                  <a:lnTo>
                    <a:pt x="2813074" y="614095"/>
                  </a:lnTo>
                  <a:lnTo>
                    <a:pt x="2813074" y="46398"/>
                  </a:lnTo>
                  <a:lnTo>
                    <a:pt x="2809426" y="28345"/>
                  </a:lnTo>
                  <a:lnTo>
                    <a:pt x="2799478" y="13596"/>
                  </a:lnTo>
                  <a:lnTo>
                    <a:pt x="2784729" y="3648"/>
                  </a:lnTo>
                  <a:lnTo>
                    <a:pt x="2766676" y="0"/>
                  </a:lnTo>
                  <a:close/>
                </a:path>
              </a:pathLst>
            </a:custGeom>
            <a:solidFill>
              <a:srgbClr val="EFF4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61300" y="1773377"/>
              <a:ext cx="605155" cy="302260"/>
            </a:xfrm>
            <a:custGeom>
              <a:avLst/>
              <a:gdLst/>
              <a:ahLst/>
              <a:cxnLst/>
              <a:rect l="l" t="t" r="r" b="b"/>
              <a:pathLst>
                <a:path w="605155" h="302260">
                  <a:moveTo>
                    <a:pt x="1955" y="48387"/>
                  </a:moveTo>
                  <a:lnTo>
                    <a:pt x="0" y="43611"/>
                  </a:lnTo>
                  <a:lnTo>
                    <a:pt x="0" y="45199"/>
                  </a:lnTo>
                  <a:lnTo>
                    <a:pt x="723" y="46837"/>
                  </a:lnTo>
                  <a:lnTo>
                    <a:pt x="1955" y="48387"/>
                  </a:lnTo>
                  <a:close/>
                </a:path>
                <a:path w="605155" h="302260">
                  <a:moveTo>
                    <a:pt x="1955" y="32778"/>
                  </a:moveTo>
                  <a:lnTo>
                    <a:pt x="0" y="28155"/>
                  </a:lnTo>
                  <a:lnTo>
                    <a:pt x="0" y="43167"/>
                  </a:lnTo>
                  <a:lnTo>
                    <a:pt x="1955" y="47752"/>
                  </a:lnTo>
                  <a:lnTo>
                    <a:pt x="1955" y="32778"/>
                  </a:lnTo>
                  <a:close/>
                </a:path>
                <a:path w="605155" h="302260">
                  <a:moveTo>
                    <a:pt x="503504" y="283375"/>
                  </a:moveTo>
                  <a:lnTo>
                    <a:pt x="503466" y="283768"/>
                  </a:lnTo>
                  <a:lnTo>
                    <a:pt x="503021" y="284607"/>
                  </a:lnTo>
                  <a:lnTo>
                    <a:pt x="503021" y="284962"/>
                  </a:lnTo>
                  <a:lnTo>
                    <a:pt x="502424" y="285673"/>
                  </a:lnTo>
                  <a:lnTo>
                    <a:pt x="501827" y="286232"/>
                  </a:lnTo>
                  <a:lnTo>
                    <a:pt x="501827" y="301853"/>
                  </a:lnTo>
                  <a:lnTo>
                    <a:pt x="502424" y="301256"/>
                  </a:lnTo>
                  <a:lnTo>
                    <a:pt x="502945" y="300659"/>
                  </a:lnTo>
                  <a:lnTo>
                    <a:pt x="503339" y="300062"/>
                  </a:lnTo>
                  <a:lnTo>
                    <a:pt x="503339" y="299021"/>
                  </a:lnTo>
                  <a:lnTo>
                    <a:pt x="503466" y="298780"/>
                  </a:lnTo>
                  <a:lnTo>
                    <a:pt x="503504" y="298386"/>
                  </a:lnTo>
                  <a:lnTo>
                    <a:pt x="503504" y="283375"/>
                  </a:lnTo>
                  <a:close/>
                </a:path>
                <a:path w="605155" h="302260">
                  <a:moveTo>
                    <a:pt x="503936" y="282689"/>
                  </a:moveTo>
                  <a:lnTo>
                    <a:pt x="503859" y="283057"/>
                  </a:lnTo>
                  <a:lnTo>
                    <a:pt x="503745" y="298221"/>
                  </a:lnTo>
                  <a:lnTo>
                    <a:pt x="503859" y="297865"/>
                  </a:lnTo>
                  <a:lnTo>
                    <a:pt x="503936" y="282689"/>
                  </a:lnTo>
                  <a:close/>
                </a:path>
                <a:path w="605155" h="302260">
                  <a:moveTo>
                    <a:pt x="604189" y="596"/>
                  </a:moveTo>
                  <a:lnTo>
                    <a:pt x="604024" y="1231"/>
                  </a:lnTo>
                  <a:lnTo>
                    <a:pt x="603745" y="1905"/>
                  </a:lnTo>
                  <a:lnTo>
                    <a:pt x="603389" y="2552"/>
                  </a:lnTo>
                  <a:lnTo>
                    <a:pt x="602945" y="3429"/>
                  </a:lnTo>
                  <a:lnTo>
                    <a:pt x="602157" y="4343"/>
                  </a:lnTo>
                  <a:lnTo>
                    <a:pt x="601243" y="5219"/>
                  </a:lnTo>
                  <a:lnTo>
                    <a:pt x="601243" y="20751"/>
                  </a:lnTo>
                  <a:lnTo>
                    <a:pt x="602195" y="19875"/>
                  </a:lnTo>
                  <a:lnTo>
                    <a:pt x="602945" y="18961"/>
                  </a:lnTo>
                  <a:lnTo>
                    <a:pt x="603465" y="18084"/>
                  </a:lnTo>
                  <a:lnTo>
                    <a:pt x="603745" y="17487"/>
                  </a:lnTo>
                  <a:lnTo>
                    <a:pt x="604024" y="16802"/>
                  </a:lnTo>
                  <a:lnTo>
                    <a:pt x="604189" y="16129"/>
                  </a:lnTo>
                  <a:lnTo>
                    <a:pt x="604189" y="596"/>
                  </a:lnTo>
                  <a:close/>
                </a:path>
                <a:path w="605155" h="302260">
                  <a:moveTo>
                    <a:pt x="604227" y="43611"/>
                  </a:moveTo>
                  <a:lnTo>
                    <a:pt x="602437" y="48387"/>
                  </a:lnTo>
                  <a:lnTo>
                    <a:pt x="603631" y="46799"/>
                  </a:lnTo>
                  <a:lnTo>
                    <a:pt x="604227" y="45199"/>
                  </a:lnTo>
                  <a:lnTo>
                    <a:pt x="604227" y="43611"/>
                  </a:lnTo>
                  <a:close/>
                </a:path>
                <a:path w="605155" h="302260">
                  <a:moveTo>
                    <a:pt x="604227" y="28155"/>
                  </a:moveTo>
                  <a:lnTo>
                    <a:pt x="602437" y="32778"/>
                  </a:lnTo>
                  <a:lnTo>
                    <a:pt x="602437" y="47752"/>
                  </a:lnTo>
                  <a:lnTo>
                    <a:pt x="604227" y="43167"/>
                  </a:lnTo>
                  <a:lnTo>
                    <a:pt x="604227" y="28155"/>
                  </a:lnTo>
                  <a:close/>
                </a:path>
                <a:path w="605155" h="302260">
                  <a:moveTo>
                    <a:pt x="604583" y="0"/>
                  </a:moveTo>
                  <a:lnTo>
                    <a:pt x="604507" y="558"/>
                  </a:lnTo>
                  <a:lnTo>
                    <a:pt x="604342" y="1117"/>
                  </a:lnTo>
                  <a:lnTo>
                    <a:pt x="604342" y="16090"/>
                  </a:lnTo>
                  <a:lnTo>
                    <a:pt x="604583" y="15011"/>
                  </a:lnTo>
                  <a:lnTo>
                    <a:pt x="604583" y="0"/>
                  </a:lnTo>
                  <a:close/>
                </a:path>
              </a:pathLst>
            </a:custGeom>
            <a:solidFill>
              <a:srgbClr val="8B33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66442" y="1801812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317" y="596"/>
                  </a:moveTo>
                  <a:lnTo>
                    <a:pt x="114" y="76"/>
                  </a:lnTo>
                  <a:lnTo>
                    <a:pt x="152" y="355"/>
                  </a:lnTo>
                  <a:lnTo>
                    <a:pt x="317" y="596"/>
                  </a:lnTo>
                  <a:close/>
                </a:path>
              </a:pathLst>
            </a:custGeom>
            <a:solidFill>
              <a:srgbClr val="136D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97594" y="1777199"/>
              <a:ext cx="604520" cy="302260"/>
            </a:xfrm>
            <a:custGeom>
              <a:avLst/>
              <a:gdLst/>
              <a:ahLst/>
              <a:cxnLst/>
              <a:rect l="l" t="t" r="r" b="b"/>
              <a:pathLst>
                <a:path w="604520" h="302260">
                  <a:moveTo>
                    <a:pt x="1943" y="33096"/>
                  </a:moveTo>
                  <a:lnTo>
                    <a:pt x="0" y="28321"/>
                  </a:lnTo>
                  <a:lnTo>
                    <a:pt x="0" y="43611"/>
                  </a:lnTo>
                  <a:lnTo>
                    <a:pt x="0" y="43891"/>
                  </a:lnTo>
                  <a:lnTo>
                    <a:pt x="0" y="45199"/>
                  </a:lnTo>
                  <a:lnTo>
                    <a:pt x="711" y="46837"/>
                  </a:lnTo>
                  <a:lnTo>
                    <a:pt x="1701" y="48094"/>
                  </a:lnTo>
                  <a:lnTo>
                    <a:pt x="1943" y="48666"/>
                  </a:lnTo>
                  <a:lnTo>
                    <a:pt x="1943" y="48387"/>
                  </a:lnTo>
                  <a:lnTo>
                    <a:pt x="1943" y="33096"/>
                  </a:lnTo>
                  <a:close/>
                </a:path>
                <a:path w="604520" h="302260">
                  <a:moveTo>
                    <a:pt x="503326" y="283527"/>
                  </a:moveTo>
                  <a:lnTo>
                    <a:pt x="503250" y="283972"/>
                  </a:lnTo>
                  <a:lnTo>
                    <a:pt x="502970" y="284403"/>
                  </a:lnTo>
                  <a:lnTo>
                    <a:pt x="502767" y="284848"/>
                  </a:lnTo>
                  <a:lnTo>
                    <a:pt x="502767" y="286016"/>
                  </a:lnTo>
                  <a:lnTo>
                    <a:pt x="502412" y="286397"/>
                  </a:lnTo>
                  <a:lnTo>
                    <a:pt x="501815" y="286956"/>
                  </a:lnTo>
                  <a:lnTo>
                    <a:pt x="501815" y="302006"/>
                  </a:lnTo>
                  <a:lnTo>
                    <a:pt x="502932" y="300850"/>
                  </a:lnTo>
                  <a:lnTo>
                    <a:pt x="503326" y="300253"/>
                  </a:lnTo>
                  <a:lnTo>
                    <a:pt x="503326" y="299097"/>
                  </a:lnTo>
                  <a:lnTo>
                    <a:pt x="503326" y="285280"/>
                  </a:lnTo>
                  <a:lnTo>
                    <a:pt x="503326" y="283527"/>
                  </a:lnTo>
                  <a:close/>
                </a:path>
                <a:path w="604520" h="302260">
                  <a:moveTo>
                    <a:pt x="503923" y="282930"/>
                  </a:moveTo>
                  <a:lnTo>
                    <a:pt x="503847" y="283337"/>
                  </a:lnTo>
                  <a:lnTo>
                    <a:pt x="503732" y="299262"/>
                  </a:lnTo>
                  <a:lnTo>
                    <a:pt x="503847" y="298869"/>
                  </a:lnTo>
                  <a:lnTo>
                    <a:pt x="503923" y="282930"/>
                  </a:lnTo>
                  <a:close/>
                </a:path>
                <a:path w="604520" h="302260">
                  <a:moveTo>
                    <a:pt x="604012" y="1397"/>
                  </a:moveTo>
                  <a:lnTo>
                    <a:pt x="603859" y="1993"/>
                  </a:lnTo>
                  <a:lnTo>
                    <a:pt x="603542" y="2628"/>
                  </a:lnTo>
                  <a:lnTo>
                    <a:pt x="603135" y="3263"/>
                  </a:lnTo>
                  <a:lnTo>
                    <a:pt x="603135" y="3848"/>
                  </a:lnTo>
                  <a:lnTo>
                    <a:pt x="602932" y="4178"/>
                  </a:lnTo>
                  <a:lnTo>
                    <a:pt x="602145" y="5054"/>
                  </a:lnTo>
                  <a:lnTo>
                    <a:pt x="601230" y="5892"/>
                  </a:lnTo>
                  <a:lnTo>
                    <a:pt x="601230" y="20866"/>
                  </a:lnTo>
                  <a:lnTo>
                    <a:pt x="602183" y="20027"/>
                  </a:lnTo>
                  <a:lnTo>
                    <a:pt x="602932" y="19151"/>
                  </a:lnTo>
                  <a:lnTo>
                    <a:pt x="603453" y="18326"/>
                  </a:lnTo>
                  <a:lnTo>
                    <a:pt x="603453" y="17780"/>
                  </a:lnTo>
                  <a:lnTo>
                    <a:pt x="603542" y="17640"/>
                  </a:lnTo>
                  <a:lnTo>
                    <a:pt x="603859" y="17005"/>
                  </a:lnTo>
                  <a:lnTo>
                    <a:pt x="604012" y="16370"/>
                  </a:lnTo>
                  <a:lnTo>
                    <a:pt x="604012" y="1397"/>
                  </a:lnTo>
                  <a:close/>
                </a:path>
                <a:path w="604520" h="302260">
                  <a:moveTo>
                    <a:pt x="604215" y="28321"/>
                  </a:moveTo>
                  <a:lnTo>
                    <a:pt x="602424" y="33096"/>
                  </a:lnTo>
                  <a:lnTo>
                    <a:pt x="602424" y="48387"/>
                  </a:lnTo>
                  <a:lnTo>
                    <a:pt x="602424" y="48666"/>
                  </a:lnTo>
                  <a:lnTo>
                    <a:pt x="602627" y="48120"/>
                  </a:lnTo>
                  <a:lnTo>
                    <a:pt x="603618" y="46799"/>
                  </a:lnTo>
                  <a:lnTo>
                    <a:pt x="604215" y="45199"/>
                  </a:lnTo>
                  <a:lnTo>
                    <a:pt x="604215" y="43891"/>
                  </a:lnTo>
                  <a:lnTo>
                    <a:pt x="604215" y="43611"/>
                  </a:lnTo>
                  <a:lnTo>
                    <a:pt x="604215" y="28321"/>
                  </a:lnTo>
                  <a:close/>
                </a:path>
                <a:path w="604520" h="302260">
                  <a:moveTo>
                    <a:pt x="604367" y="0"/>
                  </a:moveTo>
                  <a:lnTo>
                    <a:pt x="604253" y="558"/>
                  </a:lnTo>
                  <a:lnTo>
                    <a:pt x="604088" y="1117"/>
                  </a:lnTo>
                  <a:lnTo>
                    <a:pt x="604088" y="16090"/>
                  </a:lnTo>
                  <a:lnTo>
                    <a:pt x="604253" y="15570"/>
                  </a:lnTo>
                  <a:lnTo>
                    <a:pt x="604367" y="0"/>
                  </a:lnTo>
                  <a:close/>
                </a:path>
              </a:pathLst>
            </a:custGeom>
            <a:solidFill>
              <a:srgbClr val="8B332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02647" y="1805520"/>
              <a:ext cx="635" cy="1270"/>
            </a:xfrm>
            <a:custGeom>
              <a:avLst/>
              <a:gdLst/>
              <a:ahLst/>
              <a:cxnLst/>
              <a:rect l="l" t="t" r="r" b="b"/>
              <a:pathLst>
                <a:path w="635" h="1269">
                  <a:moveTo>
                    <a:pt x="393" y="711"/>
                  </a:moveTo>
                  <a:lnTo>
                    <a:pt x="228" y="317"/>
                  </a:lnTo>
                  <a:lnTo>
                    <a:pt x="190" y="190"/>
                  </a:lnTo>
                  <a:lnTo>
                    <a:pt x="0" y="0"/>
                  </a:lnTo>
                  <a:lnTo>
                    <a:pt x="152" y="241"/>
                  </a:lnTo>
                  <a:lnTo>
                    <a:pt x="228" y="469"/>
                  </a:lnTo>
                  <a:lnTo>
                    <a:pt x="393" y="711"/>
                  </a:lnTo>
                  <a:close/>
                </a:path>
              </a:pathLst>
            </a:custGeom>
            <a:solidFill>
              <a:srgbClr val="136D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02138" y="876183"/>
            <a:ext cx="2813685" cy="629285"/>
            <a:chOff x="902138" y="876183"/>
            <a:chExt cx="2813685" cy="629285"/>
          </a:xfrm>
        </p:grpSpPr>
        <p:sp>
          <p:nvSpPr>
            <p:cNvPr id="14" name="object 14"/>
            <p:cNvSpPr/>
            <p:nvPr/>
          </p:nvSpPr>
          <p:spPr>
            <a:xfrm>
              <a:off x="902138" y="876183"/>
              <a:ext cx="2813685" cy="629285"/>
            </a:xfrm>
            <a:custGeom>
              <a:avLst/>
              <a:gdLst/>
              <a:ahLst/>
              <a:cxnLst/>
              <a:rect l="l" t="t" r="r" b="b"/>
              <a:pathLst>
                <a:path w="2813685" h="629285">
                  <a:moveTo>
                    <a:pt x="2768866" y="0"/>
                  </a:moveTo>
                  <a:lnTo>
                    <a:pt x="44208" y="0"/>
                  </a:lnTo>
                  <a:lnTo>
                    <a:pt x="27000" y="3474"/>
                  </a:lnTo>
                  <a:lnTo>
                    <a:pt x="12948" y="12948"/>
                  </a:lnTo>
                  <a:lnTo>
                    <a:pt x="3474" y="27000"/>
                  </a:lnTo>
                  <a:lnTo>
                    <a:pt x="0" y="44208"/>
                  </a:lnTo>
                  <a:lnTo>
                    <a:pt x="0" y="584742"/>
                  </a:lnTo>
                  <a:lnTo>
                    <a:pt x="3474" y="601950"/>
                  </a:lnTo>
                  <a:lnTo>
                    <a:pt x="12948" y="616002"/>
                  </a:lnTo>
                  <a:lnTo>
                    <a:pt x="27000" y="625476"/>
                  </a:lnTo>
                  <a:lnTo>
                    <a:pt x="44208" y="628951"/>
                  </a:lnTo>
                  <a:lnTo>
                    <a:pt x="2768866" y="628951"/>
                  </a:lnTo>
                  <a:lnTo>
                    <a:pt x="2786073" y="625476"/>
                  </a:lnTo>
                  <a:lnTo>
                    <a:pt x="2800126" y="616002"/>
                  </a:lnTo>
                  <a:lnTo>
                    <a:pt x="2809600" y="601950"/>
                  </a:lnTo>
                  <a:lnTo>
                    <a:pt x="2813074" y="584742"/>
                  </a:lnTo>
                  <a:lnTo>
                    <a:pt x="2813074" y="44208"/>
                  </a:lnTo>
                  <a:lnTo>
                    <a:pt x="2809600" y="27000"/>
                  </a:lnTo>
                  <a:lnTo>
                    <a:pt x="2800126" y="12948"/>
                  </a:lnTo>
                  <a:lnTo>
                    <a:pt x="2786073" y="3474"/>
                  </a:lnTo>
                  <a:lnTo>
                    <a:pt x="2768866" y="0"/>
                  </a:lnTo>
                  <a:close/>
                </a:path>
              </a:pathLst>
            </a:custGeom>
            <a:solidFill>
              <a:srgbClr val="FCF5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832" y="998024"/>
              <a:ext cx="149643" cy="20829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275205" y="984501"/>
            <a:ext cx="63436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26084" algn="l"/>
              </a:tabLst>
            </a:pPr>
            <a:r>
              <a:rPr sz="600" spc="-10" dirty="0">
                <a:latin typeface="Times New Roman"/>
                <a:cs typeface="Times New Roman"/>
              </a:rPr>
              <a:t>Aug.1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900" spc="-15" baseline="4629" dirty="0">
                <a:latin typeface="Times New Roman"/>
                <a:cs typeface="Times New Roman"/>
              </a:rPr>
              <a:t>Aug.1</a:t>
            </a:r>
            <a:endParaRPr sz="900" baseline="462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65946" y="981037"/>
            <a:ext cx="22034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" marR="5080" indent="-6350">
              <a:lnSpc>
                <a:spcPct val="100000"/>
              </a:lnSpc>
              <a:spcBef>
                <a:spcPts val="125"/>
              </a:spcBef>
            </a:pPr>
            <a:r>
              <a:rPr sz="600" spc="-10" dirty="0">
                <a:latin typeface="Times New Roman"/>
                <a:cs typeface="Times New Roman"/>
              </a:rPr>
              <a:t>Aug.3</a:t>
            </a:r>
            <a:r>
              <a:rPr sz="600" spc="500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Times New Roman"/>
                <a:cs typeface="Times New Roman"/>
              </a:rPr>
              <a:t>17:10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87587" y="982311"/>
            <a:ext cx="21971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" marR="5080" indent="-6350">
              <a:lnSpc>
                <a:spcPct val="100000"/>
              </a:lnSpc>
              <a:spcBef>
                <a:spcPts val="125"/>
              </a:spcBef>
            </a:pPr>
            <a:r>
              <a:rPr sz="600" spc="-10" dirty="0">
                <a:latin typeface="Times New Roman"/>
                <a:cs typeface="Times New Roman"/>
              </a:rPr>
              <a:t>Aug.4</a:t>
            </a:r>
            <a:r>
              <a:rPr sz="600" spc="500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Times New Roman"/>
                <a:cs typeface="Times New Roman"/>
              </a:rPr>
              <a:t>19:00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45064" y="1060667"/>
            <a:ext cx="9715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b="1" spc="10" dirty="0">
                <a:latin typeface="Times New Roman"/>
                <a:cs typeface="Times New Roman"/>
              </a:rPr>
              <a:t>…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10780" y="983163"/>
            <a:ext cx="41148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125"/>
              </a:spcBef>
            </a:pPr>
            <a:r>
              <a:rPr sz="600" spc="-10" dirty="0">
                <a:latin typeface="Times New Roman"/>
                <a:cs typeface="Times New Roman"/>
              </a:rPr>
              <a:t>Aug.4</a:t>
            </a:r>
            <a:endParaRPr sz="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</a:pPr>
            <a:r>
              <a:rPr sz="825" b="1" baseline="20202" dirty="0">
                <a:latin typeface="Times New Roman"/>
                <a:cs typeface="Times New Roman"/>
              </a:rPr>
              <a:t>…</a:t>
            </a:r>
            <a:r>
              <a:rPr sz="825" b="1" spc="690" baseline="20202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Times New Roman"/>
                <a:cs typeface="Times New Roman"/>
              </a:rPr>
              <a:t>16:10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14870" y="892740"/>
            <a:ext cx="253682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483234" algn="l"/>
              </a:tabLst>
            </a:pPr>
            <a:r>
              <a:rPr sz="825" b="1" baseline="20202" dirty="0">
                <a:latin typeface="Times New Roman"/>
                <a:cs typeface="Times New Roman"/>
              </a:rPr>
              <a:t>…</a:t>
            </a:r>
            <a:r>
              <a:rPr sz="825" b="1" spc="300" baseline="20202" dirty="0">
                <a:latin typeface="Times New Roman"/>
                <a:cs typeface="Times New Roman"/>
              </a:rPr>
              <a:t>  </a:t>
            </a:r>
            <a:r>
              <a:rPr sz="600" spc="-20" dirty="0">
                <a:latin typeface="Times New Roman"/>
                <a:cs typeface="Times New Roman"/>
              </a:rPr>
              <a:t>Mall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900" baseline="4629" dirty="0">
                <a:latin typeface="Times New Roman"/>
                <a:cs typeface="Times New Roman"/>
              </a:rPr>
              <a:t>Restaurant</a:t>
            </a:r>
            <a:r>
              <a:rPr sz="900" spc="60" baseline="4629" dirty="0">
                <a:latin typeface="Times New Roman"/>
                <a:cs typeface="Times New Roman"/>
              </a:rPr>
              <a:t> </a:t>
            </a:r>
            <a:r>
              <a:rPr sz="900" baseline="4629" dirty="0">
                <a:latin typeface="Times New Roman"/>
                <a:cs typeface="Times New Roman"/>
              </a:rPr>
              <a:t>1</a:t>
            </a:r>
            <a:r>
              <a:rPr sz="900" spc="555" baseline="4629" dirty="0">
                <a:latin typeface="Times New Roman"/>
                <a:cs typeface="Times New Roman"/>
              </a:rPr>
              <a:t> </a:t>
            </a:r>
            <a:r>
              <a:rPr sz="825" b="1" baseline="20202" dirty="0">
                <a:latin typeface="Times New Roman"/>
                <a:cs typeface="Times New Roman"/>
              </a:rPr>
              <a:t>…</a:t>
            </a:r>
            <a:r>
              <a:rPr sz="825" b="1" spc="367" baseline="20202" dirty="0">
                <a:latin typeface="Times New Roman"/>
                <a:cs typeface="Times New Roman"/>
              </a:rPr>
              <a:t> </a:t>
            </a:r>
            <a:r>
              <a:rPr sz="900" baseline="4629" dirty="0">
                <a:latin typeface="Times New Roman"/>
                <a:cs typeface="Times New Roman"/>
              </a:rPr>
              <a:t>Supermarket</a:t>
            </a:r>
            <a:r>
              <a:rPr sz="900" spc="719" baseline="4629" dirty="0">
                <a:latin typeface="Times New Roman"/>
                <a:cs typeface="Times New Roman"/>
              </a:rPr>
              <a:t> </a:t>
            </a:r>
            <a:r>
              <a:rPr sz="825" b="1" baseline="20202" dirty="0">
                <a:latin typeface="Times New Roman"/>
                <a:cs typeface="Times New Roman"/>
              </a:rPr>
              <a:t>…</a:t>
            </a:r>
            <a:r>
              <a:rPr sz="825" b="1" spc="359" baseline="20202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Cinema</a:t>
            </a:r>
            <a:r>
              <a:rPr sz="600" spc="235" dirty="0">
                <a:latin typeface="Times New Roman"/>
                <a:cs typeface="Times New Roman"/>
              </a:rPr>
              <a:t>  </a:t>
            </a:r>
            <a:r>
              <a:rPr sz="600" dirty="0">
                <a:latin typeface="Times New Roman"/>
                <a:cs typeface="Times New Roman"/>
              </a:rPr>
              <a:t>Restaurant</a:t>
            </a:r>
            <a:r>
              <a:rPr sz="600" spc="4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2</a:t>
            </a:r>
            <a:r>
              <a:rPr sz="600" spc="235" dirty="0">
                <a:latin typeface="Times New Roman"/>
                <a:cs typeface="Times New Roman"/>
              </a:rPr>
              <a:t> </a:t>
            </a:r>
            <a:r>
              <a:rPr sz="825" b="1" spc="-75" baseline="15151" dirty="0">
                <a:latin typeface="Times New Roman"/>
                <a:cs typeface="Times New Roman"/>
              </a:rPr>
              <a:t>…</a:t>
            </a:r>
            <a:endParaRPr sz="825" baseline="15151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28628" y="1062284"/>
            <a:ext cx="97790" cy="1117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50" b="1" spc="15" dirty="0">
                <a:latin typeface="Times New Roman"/>
                <a:cs typeface="Times New Roman"/>
              </a:rPr>
              <a:t>…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42606" y="1206908"/>
            <a:ext cx="604520" cy="257810"/>
            <a:chOff x="1642606" y="1206908"/>
            <a:chExt cx="604520" cy="257810"/>
          </a:xfrm>
        </p:grpSpPr>
        <p:sp>
          <p:nvSpPr>
            <p:cNvPr id="24" name="object 24"/>
            <p:cNvSpPr/>
            <p:nvPr/>
          </p:nvSpPr>
          <p:spPr>
            <a:xfrm>
              <a:off x="1642606" y="1354906"/>
              <a:ext cx="601980" cy="109855"/>
            </a:xfrm>
            <a:custGeom>
              <a:avLst/>
              <a:gdLst/>
              <a:ahLst/>
              <a:cxnLst/>
              <a:rect l="l" t="t" r="r" b="b"/>
              <a:pathLst>
                <a:path w="601980" h="109855">
                  <a:moveTo>
                    <a:pt x="0" y="0"/>
                  </a:moveTo>
                  <a:lnTo>
                    <a:pt x="0" y="29113"/>
                  </a:lnTo>
                  <a:lnTo>
                    <a:pt x="7987" y="47619"/>
                  </a:lnTo>
                  <a:lnTo>
                    <a:pt x="66438" y="79536"/>
                  </a:lnTo>
                  <a:lnTo>
                    <a:pt x="113268" y="91993"/>
                  </a:lnTo>
                  <a:lnTo>
                    <a:pt x="169410" y="101481"/>
                  </a:lnTo>
                  <a:lnTo>
                    <a:pt x="233049" y="107524"/>
                  </a:lnTo>
                  <a:lnTo>
                    <a:pt x="302368" y="109644"/>
                  </a:lnTo>
                  <a:lnTo>
                    <a:pt x="375810" y="107263"/>
                  </a:lnTo>
                  <a:lnTo>
                    <a:pt x="442710" y="100498"/>
                  </a:lnTo>
                  <a:lnTo>
                    <a:pt x="500901" y="89919"/>
                  </a:lnTo>
                  <a:lnTo>
                    <a:pt x="548216" y="76095"/>
                  </a:lnTo>
                  <a:lnTo>
                    <a:pt x="601550" y="40982"/>
                  </a:lnTo>
                  <a:lnTo>
                    <a:pt x="601550" y="11868"/>
                  </a:lnTo>
                  <a:lnTo>
                    <a:pt x="582488" y="30479"/>
                  </a:lnTo>
                  <a:lnTo>
                    <a:pt x="548216" y="46981"/>
                  </a:lnTo>
                  <a:lnTo>
                    <a:pt x="500901" y="60806"/>
                  </a:lnTo>
                  <a:lnTo>
                    <a:pt x="442710" y="71385"/>
                  </a:lnTo>
                  <a:lnTo>
                    <a:pt x="375810" y="78149"/>
                  </a:lnTo>
                  <a:lnTo>
                    <a:pt x="302368" y="80530"/>
                  </a:lnTo>
                  <a:lnTo>
                    <a:pt x="233037" y="78410"/>
                  </a:lnTo>
                  <a:lnTo>
                    <a:pt x="169393" y="72368"/>
                  </a:lnTo>
                  <a:lnTo>
                    <a:pt x="113251" y="62880"/>
                  </a:lnTo>
                  <a:lnTo>
                    <a:pt x="66426" y="50422"/>
                  </a:lnTo>
                  <a:lnTo>
                    <a:pt x="30732" y="35472"/>
                  </a:lnTo>
                  <a:lnTo>
                    <a:pt x="7985" y="185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9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42606" y="1283256"/>
              <a:ext cx="604520" cy="161925"/>
            </a:xfrm>
            <a:custGeom>
              <a:avLst/>
              <a:gdLst/>
              <a:ahLst/>
              <a:cxnLst/>
              <a:rect l="l" t="t" r="r" b="b"/>
              <a:pathLst>
                <a:path w="604519" h="161925">
                  <a:moveTo>
                    <a:pt x="302089" y="0"/>
                  </a:moveTo>
                  <a:lnTo>
                    <a:pt x="232824" y="2130"/>
                  </a:lnTo>
                  <a:lnTo>
                    <a:pt x="169239" y="8200"/>
                  </a:lnTo>
                  <a:lnTo>
                    <a:pt x="113149" y="17725"/>
                  </a:lnTo>
                  <a:lnTo>
                    <a:pt x="66366" y="30221"/>
                  </a:lnTo>
                  <a:lnTo>
                    <a:pt x="30705" y="45203"/>
                  </a:lnTo>
                  <a:lnTo>
                    <a:pt x="0" y="80689"/>
                  </a:lnTo>
                  <a:lnTo>
                    <a:pt x="7978" y="99259"/>
                  </a:lnTo>
                  <a:lnTo>
                    <a:pt x="66366" y="131273"/>
                  </a:lnTo>
                  <a:lnTo>
                    <a:pt x="113149" y="143765"/>
                  </a:lnTo>
                  <a:lnTo>
                    <a:pt x="169239" y="153277"/>
                  </a:lnTo>
                  <a:lnTo>
                    <a:pt x="232824" y="159334"/>
                  </a:lnTo>
                  <a:lnTo>
                    <a:pt x="302089" y="161459"/>
                  </a:lnTo>
                  <a:lnTo>
                    <a:pt x="371371" y="159332"/>
                  </a:lnTo>
                  <a:lnTo>
                    <a:pt x="434972" y="153270"/>
                  </a:lnTo>
                  <a:lnTo>
                    <a:pt x="491077" y="143752"/>
                  </a:lnTo>
                  <a:lnTo>
                    <a:pt x="537872" y="131256"/>
                  </a:lnTo>
                  <a:lnTo>
                    <a:pt x="573544" y="116261"/>
                  </a:lnTo>
                  <a:lnTo>
                    <a:pt x="604258" y="80689"/>
                  </a:lnTo>
                  <a:lnTo>
                    <a:pt x="596277" y="62187"/>
                  </a:lnTo>
                  <a:lnTo>
                    <a:pt x="537872" y="30221"/>
                  </a:lnTo>
                  <a:lnTo>
                    <a:pt x="491077" y="17725"/>
                  </a:lnTo>
                  <a:lnTo>
                    <a:pt x="434972" y="8200"/>
                  </a:lnTo>
                  <a:lnTo>
                    <a:pt x="371371" y="2130"/>
                  </a:lnTo>
                  <a:lnTo>
                    <a:pt x="302089" y="0"/>
                  </a:lnTo>
                  <a:close/>
                </a:path>
              </a:pathLst>
            </a:custGeom>
            <a:solidFill>
              <a:srgbClr val="F8E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1296" y="1206908"/>
              <a:ext cx="176832" cy="17683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44225" y="1390080"/>
              <a:ext cx="194945" cy="12700"/>
            </a:xfrm>
            <a:custGeom>
              <a:avLst/>
              <a:gdLst/>
              <a:ahLst/>
              <a:cxnLst/>
              <a:rect l="l" t="t" r="r" b="b"/>
              <a:pathLst>
                <a:path w="194944" h="12700">
                  <a:moveTo>
                    <a:pt x="189047" y="0"/>
                  </a:moveTo>
                  <a:lnTo>
                    <a:pt x="5386" y="0"/>
                  </a:lnTo>
                  <a:lnTo>
                    <a:pt x="0" y="5385"/>
                  </a:lnTo>
                  <a:lnTo>
                    <a:pt x="0" y="12150"/>
                  </a:lnTo>
                  <a:lnTo>
                    <a:pt x="194440" y="12029"/>
                  </a:lnTo>
                  <a:lnTo>
                    <a:pt x="194440" y="5385"/>
                  </a:lnTo>
                  <a:lnTo>
                    <a:pt x="189047" y="0"/>
                  </a:lnTo>
                  <a:close/>
                </a:path>
              </a:pathLst>
            </a:custGeom>
            <a:solidFill>
              <a:srgbClr val="E1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56377" y="1280726"/>
              <a:ext cx="170180" cy="109855"/>
            </a:xfrm>
            <a:custGeom>
              <a:avLst/>
              <a:gdLst/>
              <a:ahLst/>
              <a:cxnLst/>
              <a:rect l="l" t="t" r="r" b="b"/>
              <a:pathLst>
                <a:path w="170180" h="109855">
                  <a:moveTo>
                    <a:pt x="170131" y="0"/>
                  </a:moveTo>
                  <a:lnTo>
                    <a:pt x="0" y="0"/>
                  </a:lnTo>
                  <a:lnTo>
                    <a:pt x="0" y="109354"/>
                  </a:lnTo>
                  <a:lnTo>
                    <a:pt x="170131" y="109354"/>
                  </a:lnTo>
                  <a:lnTo>
                    <a:pt x="170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44225" y="1280727"/>
              <a:ext cx="27940" cy="12700"/>
            </a:xfrm>
            <a:custGeom>
              <a:avLst/>
              <a:gdLst/>
              <a:ahLst/>
              <a:cxnLst/>
              <a:rect l="l" t="t" r="r" b="b"/>
              <a:pathLst>
                <a:path w="27939" h="12700">
                  <a:moveTo>
                    <a:pt x="27776" y="0"/>
                  </a:moveTo>
                  <a:lnTo>
                    <a:pt x="0" y="0"/>
                  </a:lnTo>
                  <a:lnTo>
                    <a:pt x="0" y="6708"/>
                  </a:lnTo>
                  <a:lnTo>
                    <a:pt x="6221" y="12150"/>
                  </a:lnTo>
                  <a:lnTo>
                    <a:pt x="21558" y="12150"/>
                  </a:lnTo>
                  <a:lnTo>
                    <a:pt x="27776" y="6708"/>
                  </a:lnTo>
                  <a:lnTo>
                    <a:pt x="27776" y="0"/>
                  </a:lnTo>
                  <a:close/>
                </a:path>
              </a:pathLst>
            </a:custGeom>
            <a:solidFill>
              <a:srgbClr val="DF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772005" y="1280727"/>
              <a:ext cx="27940" cy="12700"/>
            </a:xfrm>
            <a:custGeom>
              <a:avLst/>
              <a:gdLst/>
              <a:ahLst/>
              <a:cxnLst/>
              <a:rect l="l" t="t" r="r" b="b"/>
              <a:pathLst>
                <a:path w="27939" h="12700">
                  <a:moveTo>
                    <a:pt x="27769" y="0"/>
                  </a:moveTo>
                  <a:lnTo>
                    <a:pt x="0" y="0"/>
                  </a:lnTo>
                  <a:lnTo>
                    <a:pt x="0" y="6708"/>
                  </a:lnTo>
                  <a:lnTo>
                    <a:pt x="6219" y="12150"/>
                  </a:lnTo>
                  <a:lnTo>
                    <a:pt x="21555" y="12150"/>
                  </a:lnTo>
                  <a:lnTo>
                    <a:pt x="27769" y="6708"/>
                  </a:lnTo>
                  <a:lnTo>
                    <a:pt x="27769" y="0"/>
                  </a:lnTo>
                  <a:close/>
                </a:path>
              </a:pathLst>
            </a:custGeom>
            <a:solidFill>
              <a:srgbClr val="CF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99787" y="1280727"/>
              <a:ext cx="27940" cy="12700"/>
            </a:xfrm>
            <a:custGeom>
              <a:avLst/>
              <a:gdLst/>
              <a:ahLst/>
              <a:cxnLst/>
              <a:rect l="l" t="t" r="r" b="b"/>
              <a:pathLst>
                <a:path w="27939" h="12700">
                  <a:moveTo>
                    <a:pt x="27773" y="0"/>
                  </a:moveTo>
                  <a:lnTo>
                    <a:pt x="0" y="0"/>
                  </a:lnTo>
                  <a:lnTo>
                    <a:pt x="0" y="6708"/>
                  </a:lnTo>
                  <a:lnTo>
                    <a:pt x="6215" y="12150"/>
                  </a:lnTo>
                  <a:lnTo>
                    <a:pt x="21544" y="12150"/>
                  </a:lnTo>
                  <a:lnTo>
                    <a:pt x="27773" y="6708"/>
                  </a:lnTo>
                  <a:lnTo>
                    <a:pt x="27773" y="0"/>
                  </a:lnTo>
                  <a:close/>
                </a:path>
              </a:pathLst>
            </a:custGeom>
            <a:solidFill>
              <a:srgbClr val="DF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827555" y="1280731"/>
              <a:ext cx="83820" cy="12700"/>
            </a:xfrm>
            <a:custGeom>
              <a:avLst/>
              <a:gdLst/>
              <a:ahLst/>
              <a:cxnLst/>
              <a:rect l="l" t="t" r="r" b="b"/>
              <a:pathLst>
                <a:path w="83819" h="12700">
                  <a:moveTo>
                    <a:pt x="27774" y="0"/>
                  </a:moveTo>
                  <a:lnTo>
                    <a:pt x="0" y="0"/>
                  </a:lnTo>
                  <a:lnTo>
                    <a:pt x="0" y="6705"/>
                  </a:lnTo>
                  <a:lnTo>
                    <a:pt x="6210" y="12153"/>
                  </a:lnTo>
                  <a:lnTo>
                    <a:pt x="21539" y="12153"/>
                  </a:lnTo>
                  <a:lnTo>
                    <a:pt x="27774" y="6705"/>
                  </a:lnTo>
                  <a:lnTo>
                    <a:pt x="27774" y="0"/>
                  </a:lnTo>
                  <a:close/>
                </a:path>
                <a:path w="83819" h="12700">
                  <a:moveTo>
                    <a:pt x="83312" y="0"/>
                  </a:moveTo>
                  <a:lnTo>
                    <a:pt x="55549" y="0"/>
                  </a:lnTo>
                  <a:lnTo>
                    <a:pt x="55549" y="6705"/>
                  </a:lnTo>
                  <a:lnTo>
                    <a:pt x="61760" y="12153"/>
                  </a:lnTo>
                  <a:lnTo>
                    <a:pt x="77101" y="12153"/>
                  </a:lnTo>
                  <a:lnTo>
                    <a:pt x="83312" y="6705"/>
                  </a:lnTo>
                  <a:lnTo>
                    <a:pt x="83312" y="0"/>
                  </a:lnTo>
                  <a:close/>
                </a:path>
              </a:pathLst>
            </a:custGeom>
            <a:solidFill>
              <a:srgbClr val="CF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55330" y="1280731"/>
              <a:ext cx="83820" cy="12700"/>
            </a:xfrm>
            <a:custGeom>
              <a:avLst/>
              <a:gdLst/>
              <a:ahLst/>
              <a:cxnLst/>
              <a:rect l="l" t="t" r="r" b="b"/>
              <a:pathLst>
                <a:path w="83819" h="12700">
                  <a:moveTo>
                    <a:pt x="27774" y="0"/>
                  </a:moveTo>
                  <a:lnTo>
                    <a:pt x="0" y="0"/>
                  </a:lnTo>
                  <a:lnTo>
                    <a:pt x="0" y="6705"/>
                  </a:lnTo>
                  <a:lnTo>
                    <a:pt x="6210" y="12153"/>
                  </a:lnTo>
                  <a:lnTo>
                    <a:pt x="21551" y="12153"/>
                  </a:lnTo>
                  <a:lnTo>
                    <a:pt x="27774" y="6705"/>
                  </a:lnTo>
                  <a:lnTo>
                    <a:pt x="27774" y="0"/>
                  </a:lnTo>
                  <a:close/>
                </a:path>
                <a:path w="83819" h="12700">
                  <a:moveTo>
                    <a:pt x="83324" y="0"/>
                  </a:moveTo>
                  <a:lnTo>
                    <a:pt x="55549" y="0"/>
                  </a:lnTo>
                  <a:lnTo>
                    <a:pt x="55549" y="6705"/>
                  </a:lnTo>
                  <a:lnTo>
                    <a:pt x="61772" y="12153"/>
                  </a:lnTo>
                  <a:lnTo>
                    <a:pt x="77101" y="12153"/>
                  </a:lnTo>
                  <a:lnTo>
                    <a:pt x="83324" y="6705"/>
                  </a:lnTo>
                  <a:lnTo>
                    <a:pt x="83324" y="0"/>
                  </a:lnTo>
                  <a:close/>
                </a:path>
              </a:pathLst>
            </a:custGeom>
            <a:solidFill>
              <a:srgbClr val="DF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44225" y="1219975"/>
              <a:ext cx="52705" cy="60960"/>
            </a:xfrm>
            <a:custGeom>
              <a:avLst/>
              <a:gdLst/>
              <a:ahLst/>
              <a:cxnLst/>
              <a:rect l="l" t="t" r="r" b="b"/>
              <a:pathLst>
                <a:path w="52705" h="60959">
                  <a:moveTo>
                    <a:pt x="52081" y="0"/>
                  </a:moveTo>
                  <a:lnTo>
                    <a:pt x="27776" y="0"/>
                  </a:lnTo>
                  <a:lnTo>
                    <a:pt x="0" y="60752"/>
                  </a:lnTo>
                  <a:lnTo>
                    <a:pt x="27776" y="60752"/>
                  </a:lnTo>
                  <a:lnTo>
                    <a:pt x="52081" y="0"/>
                  </a:lnTo>
                  <a:close/>
                </a:path>
              </a:pathLst>
            </a:custGeom>
            <a:solidFill>
              <a:srgbClr val="F955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72002" y="1219975"/>
              <a:ext cx="45720" cy="60960"/>
            </a:xfrm>
            <a:custGeom>
              <a:avLst/>
              <a:gdLst/>
              <a:ahLst/>
              <a:cxnLst/>
              <a:rect l="l" t="t" r="r" b="b"/>
              <a:pathLst>
                <a:path w="45719" h="60959">
                  <a:moveTo>
                    <a:pt x="45140" y="0"/>
                  </a:moveTo>
                  <a:lnTo>
                    <a:pt x="24304" y="0"/>
                  </a:lnTo>
                  <a:lnTo>
                    <a:pt x="0" y="60752"/>
                  </a:lnTo>
                  <a:lnTo>
                    <a:pt x="27773" y="60752"/>
                  </a:lnTo>
                  <a:lnTo>
                    <a:pt x="45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99775" y="1219975"/>
              <a:ext cx="38735" cy="60960"/>
            </a:xfrm>
            <a:custGeom>
              <a:avLst/>
              <a:gdLst/>
              <a:ahLst/>
              <a:cxnLst/>
              <a:rect l="l" t="t" r="r" b="b"/>
              <a:pathLst>
                <a:path w="38735" h="60959">
                  <a:moveTo>
                    <a:pt x="38191" y="0"/>
                  </a:moveTo>
                  <a:lnTo>
                    <a:pt x="17367" y="0"/>
                  </a:lnTo>
                  <a:lnTo>
                    <a:pt x="0" y="60752"/>
                  </a:lnTo>
                  <a:lnTo>
                    <a:pt x="27785" y="60752"/>
                  </a:lnTo>
                  <a:lnTo>
                    <a:pt x="38191" y="0"/>
                  </a:lnTo>
                  <a:close/>
                </a:path>
              </a:pathLst>
            </a:custGeom>
            <a:solidFill>
              <a:srgbClr val="F955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27560" y="1219975"/>
              <a:ext cx="27940" cy="60960"/>
            </a:xfrm>
            <a:custGeom>
              <a:avLst/>
              <a:gdLst/>
              <a:ahLst/>
              <a:cxnLst/>
              <a:rect l="l" t="t" r="r" b="b"/>
              <a:pathLst>
                <a:path w="27939" h="60959">
                  <a:moveTo>
                    <a:pt x="27772" y="0"/>
                  </a:moveTo>
                  <a:lnTo>
                    <a:pt x="10405" y="0"/>
                  </a:lnTo>
                  <a:lnTo>
                    <a:pt x="0" y="60752"/>
                  </a:lnTo>
                  <a:lnTo>
                    <a:pt x="27773" y="60752"/>
                  </a:lnTo>
                  <a:lnTo>
                    <a:pt x="27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893524" y="1219975"/>
              <a:ext cx="45720" cy="60960"/>
            </a:xfrm>
            <a:custGeom>
              <a:avLst/>
              <a:gdLst/>
              <a:ahLst/>
              <a:cxnLst/>
              <a:rect l="l" t="t" r="r" b="b"/>
              <a:pathLst>
                <a:path w="45719" h="60959">
                  <a:moveTo>
                    <a:pt x="20836" y="0"/>
                  </a:moveTo>
                  <a:lnTo>
                    <a:pt x="0" y="0"/>
                  </a:lnTo>
                  <a:lnTo>
                    <a:pt x="17354" y="60752"/>
                  </a:lnTo>
                  <a:lnTo>
                    <a:pt x="45140" y="60752"/>
                  </a:lnTo>
                  <a:lnTo>
                    <a:pt x="20836" y="0"/>
                  </a:lnTo>
                  <a:close/>
                </a:path>
              </a:pathLst>
            </a:custGeom>
            <a:solidFill>
              <a:srgbClr val="F955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72688" y="1219975"/>
              <a:ext cx="38735" cy="60960"/>
            </a:xfrm>
            <a:custGeom>
              <a:avLst/>
              <a:gdLst/>
              <a:ahLst/>
              <a:cxnLst/>
              <a:rect l="l" t="t" r="r" b="b"/>
              <a:pathLst>
                <a:path w="38735" h="60959">
                  <a:moveTo>
                    <a:pt x="20836" y="0"/>
                  </a:moveTo>
                  <a:lnTo>
                    <a:pt x="0" y="0"/>
                  </a:lnTo>
                  <a:lnTo>
                    <a:pt x="10418" y="60752"/>
                  </a:lnTo>
                  <a:lnTo>
                    <a:pt x="38191" y="60752"/>
                  </a:lnTo>
                  <a:lnTo>
                    <a:pt x="20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55333" y="1219975"/>
              <a:ext cx="27940" cy="60960"/>
            </a:xfrm>
            <a:custGeom>
              <a:avLst/>
              <a:gdLst/>
              <a:ahLst/>
              <a:cxnLst/>
              <a:rect l="l" t="t" r="r" b="b"/>
              <a:pathLst>
                <a:path w="27939" h="60959">
                  <a:moveTo>
                    <a:pt x="17354" y="0"/>
                  </a:moveTo>
                  <a:lnTo>
                    <a:pt x="0" y="0"/>
                  </a:lnTo>
                  <a:lnTo>
                    <a:pt x="0" y="60752"/>
                  </a:lnTo>
                  <a:lnTo>
                    <a:pt x="27773" y="60752"/>
                  </a:lnTo>
                  <a:lnTo>
                    <a:pt x="17354" y="0"/>
                  </a:lnTo>
                  <a:close/>
                </a:path>
              </a:pathLst>
            </a:custGeom>
            <a:solidFill>
              <a:srgbClr val="F955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768529" y="1305027"/>
              <a:ext cx="85090" cy="48895"/>
            </a:xfrm>
            <a:custGeom>
              <a:avLst/>
              <a:gdLst/>
              <a:ahLst/>
              <a:cxnLst/>
              <a:rect l="l" t="t" r="r" b="b"/>
              <a:pathLst>
                <a:path w="85089" h="48894">
                  <a:moveTo>
                    <a:pt x="85065" y="0"/>
                  </a:moveTo>
                  <a:lnTo>
                    <a:pt x="0" y="0"/>
                  </a:lnTo>
                  <a:lnTo>
                    <a:pt x="0" y="48601"/>
                  </a:lnTo>
                  <a:lnTo>
                    <a:pt x="85065" y="48601"/>
                  </a:lnTo>
                  <a:lnTo>
                    <a:pt x="85065" y="0"/>
                  </a:lnTo>
                  <a:close/>
                </a:path>
              </a:pathLst>
            </a:custGeom>
            <a:solidFill>
              <a:srgbClr val="6E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768525" y="1305039"/>
              <a:ext cx="146050" cy="85090"/>
            </a:xfrm>
            <a:custGeom>
              <a:avLst/>
              <a:gdLst/>
              <a:ahLst/>
              <a:cxnLst/>
              <a:rect l="l" t="t" r="r" b="b"/>
              <a:pathLst>
                <a:path w="146050" h="85090">
                  <a:moveTo>
                    <a:pt x="85064" y="0"/>
                  </a:moveTo>
                  <a:lnTo>
                    <a:pt x="0" y="48590"/>
                  </a:lnTo>
                  <a:lnTo>
                    <a:pt x="85064" y="48590"/>
                  </a:lnTo>
                  <a:lnTo>
                    <a:pt x="85064" y="0"/>
                  </a:lnTo>
                  <a:close/>
                </a:path>
                <a:path w="146050" h="85090">
                  <a:moveTo>
                    <a:pt x="145834" y="48590"/>
                  </a:moveTo>
                  <a:lnTo>
                    <a:pt x="103301" y="48590"/>
                  </a:lnTo>
                  <a:lnTo>
                    <a:pt x="103301" y="85051"/>
                  </a:lnTo>
                  <a:lnTo>
                    <a:pt x="145834" y="85051"/>
                  </a:lnTo>
                  <a:lnTo>
                    <a:pt x="145834" y="48590"/>
                  </a:lnTo>
                  <a:close/>
                </a:path>
                <a:path w="146050" h="85090">
                  <a:moveTo>
                    <a:pt x="145834" y="0"/>
                  </a:moveTo>
                  <a:lnTo>
                    <a:pt x="103301" y="0"/>
                  </a:lnTo>
                  <a:lnTo>
                    <a:pt x="103301" y="39484"/>
                  </a:lnTo>
                  <a:lnTo>
                    <a:pt x="145834" y="39484"/>
                  </a:lnTo>
                  <a:lnTo>
                    <a:pt x="145834" y="0"/>
                  </a:lnTo>
                  <a:close/>
                </a:path>
              </a:pathLst>
            </a:custGeom>
            <a:solidFill>
              <a:srgbClr val="40C8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52975" y="1347119"/>
              <a:ext cx="97790" cy="22225"/>
            </a:xfrm>
            <a:custGeom>
              <a:avLst/>
              <a:gdLst/>
              <a:ahLst/>
              <a:cxnLst/>
              <a:rect l="l" t="t" r="r" b="b"/>
              <a:pathLst>
                <a:path w="97789" h="22225">
                  <a:moveTo>
                    <a:pt x="32902" y="0"/>
                  </a:moveTo>
                  <a:lnTo>
                    <a:pt x="18809" y="0"/>
                  </a:lnTo>
                  <a:lnTo>
                    <a:pt x="12490" y="5604"/>
                  </a:lnTo>
                  <a:lnTo>
                    <a:pt x="11086" y="13025"/>
                  </a:lnTo>
                  <a:lnTo>
                    <a:pt x="9999" y="12083"/>
                  </a:lnTo>
                  <a:lnTo>
                    <a:pt x="8704" y="11527"/>
                  </a:lnTo>
                  <a:lnTo>
                    <a:pt x="3193" y="11527"/>
                  </a:lnTo>
                  <a:lnTo>
                    <a:pt x="0" y="16205"/>
                  </a:lnTo>
                  <a:lnTo>
                    <a:pt x="437" y="21697"/>
                  </a:lnTo>
                  <a:lnTo>
                    <a:pt x="97510" y="21697"/>
                  </a:lnTo>
                  <a:lnTo>
                    <a:pt x="96041" y="14852"/>
                  </a:lnTo>
                  <a:lnTo>
                    <a:pt x="91119" y="9443"/>
                  </a:lnTo>
                  <a:lnTo>
                    <a:pt x="83769" y="5888"/>
                  </a:lnTo>
                  <a:lnTo>
                    <a:pt x="75016" y="4610"/>
                  </a:lnTo>
                  <a:lnTo>
                    <a:pt x="67952" y="4610"/>
                  </a:lnTo>
                  <a:lnTo>
                    <a:pt x="61661" y="6932"/>
                  </a:lnTo>
                  <a:lnTo>
                    <a:pt x="57522" y="10562"/>
                  </a:lnTo>
                  <a:lnTo>
                    <a:pt x="55635" y="6971"/>
                  </a:lnTo>
                  <a:lnTo>
                    <a:pt x="52521" y="4610"/>
                  </a:lnTo>
                  <a:lnTo>
                    <a:pt x="45653" y="4610"/>
                  </a:lnTo>
                  <a:lnTo>
                    <a:pt x="42730" y="6713"/>
                  </a:lnTo>
                  <a:lnTo>
                    <a:pt x="40822" y="9926"/>
                  </a:lnTo>
                  <a:lnTo>
                    <a:pt x="38468" y="4100"/>
                  </a:lnTo>
                  <a:lnTo>
                    <a:pt x="32902" y="0"/>
                  </a:lnTo>
                  <a:close/>
                </a:path>
              </a:pathLst>
            </a:custGeom>
            <a:solidFill>
              <a:srgbClr val="0D95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753339" y="1368817"/>
              <a:ext cx="97790" cy="21590"/>
            </a:xfrm>
            <a:custGeom>
              <a:avLst/>
              <a:gdLst/>
              <a:ahLst/>
              <a:cxnLst/>
              <a:rect l="l" t="t" r="r" b="b"/>
              <a:pathLst>
                <a:path w="97789" h="21590">
                  <a:moveTo>
                    <a:pt x="97218" y="0"/>
                  </a:moveTo>
                  <a:lnTo>
                    <a:pt x="0" y="0"/>
                  </a:lnTo>
                  <a:lnTo>
                    <a:pt x="0" y="21263"/>
                  </a:lnTo>
                  <a:lnTo>
                    <a:pt x="97218" y="21263"/>
                  </a:lnTo>
                  <a:lnTo>
                    <a:pt x="97218" y="0"/>
                  </a:lnTo>
                  <a:close/>
                </a:path>
              </a:pathLst>
            </a:custGeom>
            <a:solidFill>
              <a:srgbClr val="9C60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753339" y="1368817"/>
              <a:ext cx="97790" cy="6350"/>
            </a:xfrm>
            <a:custGeom>
              <a:avLst/>
              <a:gdLst/>
              <a:ahLst/>
              <a:cxnLst/>
              <a:rect l="l" t="t" r="r" b="b"/>
              <a:pathLst>
                <a:path w="97789" h="6350">
                  <a:moveTo>
                    <a:pt x="97218" y="0"/>
                  </a:moveTo>
                  <a:lnTo>
                    <a:pt x="0" y="0"/>
                  </a:lnTo>
                  <a:lnTo>
                    <a:pt x="0" y="6075"/>
                  </a:lnTo>
                  <a:lnTo>
                    <a:pt x="97218" y="6075"/>
                  </a:lnTo>
                  <a:lnTo>
                    <a:pt x="97218" y="0"/>
                  </a:lnTo>
                  <a:close/>
                </a:path>
              </a:pathLst>
            </a:custGeom>
            <a:solidFill>
              <a:srgbClr val="AE7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68913" y="1039455"/>
            <a:ext cx="1059180" cy="3492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3845">
              <a:lnSpc>
                <a:spcPct val="100000"/>
              </a:lnSpc>
              <a:spcBef>
                <a:spcPts val="415"/>
              </a:spcBef>
              <a:tabLst>
                <a:tab pos="838200" algn="l"/>
              </a:tabLst>
            </a:pPr>
            <a:r>
              <a:rPr sz="825" b="1" baseline="20202" dirty="0">
                <a:latin typeface="Times New Roman"/>
                <a:cs typeface="Times New Roman"/>
              </a:rPr>
              <a:t>…</a:t>
            </a:r>
            <a:r>
              <a:rPr sz="825" b="1" spc="615" baseline="20202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Times New Roman"/>
                <a:cs typeface="Times New Roman"/>
              </a:rPr>
              <a:t>14:50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900" spc="-15" baseline="4629" dirty="0">
                <a:latin typeface="Times New Roman"/>
                <a:cs typeface="Times New Roman"/>
              </a:rPr>
              <a:t>18:30</a:t>
            </a:r>
            <a:endParaRPr sz="900" baseline="4629">
              <a:latin typeface="Times New Roman"/>
              <a:cs typeface="Times New Roman"/>
            </a:endParaRPr>
          </a:p>
          <a:p>
            <a:pPr marL="38100">
              <a:lnSpc>
                <a:spcPts val="595"/>
              </a:lnSpc>
              <a:spcBef>
                <a:spcPts val="320"/>
              </a:spcBef>
            </a:pPr>
            <a:r>
              <a:rPr sz="600" spc="-20" dirty="0">
                <a:latin typeface="Times New Roman"/>
                <a:cs typeface="Times New Roman"/>
              </a:rPr>
              <a:t>Mary</a:t>
            </a:r>
            <a:endParaRPr sz="600">
              <a:latin typeface="Times New Roman"/>
              <a:cs typeface="Times New Roman"/>
            </a:endParaRPr>
          </a:p>
          <a:p>
            <a:pPr marL="243840">
              <a:lnSpc>
                <a:spcPts val="595"/>
              </a:lnSpc>
            </a:pPr>
            <a:r>
              <a:rPr sz="600" b="1" dirty="0">
                <a:latin typeface="Times New Roman"/>
                <a:cs typeface="Times New Roman"/>
              </a:rPr>
              <a:t>14:00</a:t>
            </a:r>
            <a:r>
              <a:rPr sz="600" b="1" spc="25" dirty="0">
                <a:latin typeface="Times New Roman"/>
                <a:cs typeface="Times New Roman"/>
              </a:rPr>
              <a:t> </a:t>
            </a:r>
            <a:r>
              <a:rPr sz="600" b="1" dirty="0">
                <a:latin typeface="Times New Roman"/>
                <a:cs typeface="Times New Roman"/>
              </a:rPr>
              <a:t>~</a:t>
            </a:r>
            <a:r>
              <a:rPr sz="600" b="1" spc="40" dirty="0">
                <a:latin typeface="Times New Roman"/>
                <a:cs typeface="Times New Roman"/>
              </a:rPr>
              <a:t> </a:t>
            </a:r>
            <a:r>
              <a:rPr sz="600" b="1" spc="-20" dirty="0">
                <a:latin typeface="Times New Roman"/>
                <a:cs typeface="Times New Roman"/>
              </a:rPr>
              <a:t>18:00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463529" y="1247640"/>
            <a:ext cx="480059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dirty="0">
                <a:latin typeface="Times New Roman"/>
                <a:cs typeface="Times New Roman"/>
              </a:rPr>
              <a:t>18:00</a:t>
            </a:r>
            <a:r>
              <a:rPr sz="600" b="1" spc="25" dirty="0">
                <a:latin typeface="Times New Roman"/>
                <a:cs typeface="Times New Roman"/>
              </a:rPr>
              <a:t> </a:t>
            </a:r>
            <a:r>
              <a:rPr sz="600" b="1" dirty="0">
                <a:latin typeface="Times New Roman"/>
                <a:cs typeface="Times New Roman"/>
              </a:rPr>
              <a:t>~</a:t>
            </a:r>
            <a:r>
              <a:rPr sz="600" b="1" spc="40" dirty="0">
                <a:latin typeface="Times New Roman"/>
                <a:cs typeface="Times New Roman"/>
              </a:rPr>
              <a:t> </a:t>
            </a:r>
            <a:r>
              <a:rPr sz="600" b="1" spc="-10" dirty="0">
                <a:latin typeface="Times New Roman"/>
                <a:cs typeface="Times New Roman"/>
              </a:rPr>
              <a:t>22:00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87574" y="973680"/>
            <a:ext cx="2589530" cy="495934"/>
            <a:chOff x="1087574" y="973680"/>
            <a:chExt cx="2589530" cy="495934"/>
          </a:xfrm>
        </p:grpSpPr>
        <p:sp>
          <p:nvSpPr>
            <p:cNvPr id="49" name="object 49"/>
            <p:cNvSpPr/>
            <p:nvPr/>
          </p:nvSpPr>
          <p:spPr>
            <a:xfrm>
              <a:off x="2978888" y="1358809"/>
              <a:ext cx="601980" cy="110489"/>
            </a:xfrm>
            <a:custGeom>
              <a:avLst/>
              <a:gdLst/>
              <a:ahLst/>
              <a:cxnLst/>
              <a:rect l="l" t="t" r="r" b="b"/>
              <a:pathLst>
                <a:path w="601979" h="110490">
                  <a:moveTo>
                    <a:pt x="0" y="0"/>
                  </a:moveTo>
                  <a:lnTo>
                    <a:pt x="0" y="29352"/>
                  </a:lnTo>
                  <a:lnTo>
                    <a:pt x="7987" y="47992"/>
                  </a:lnTo>
                  <a:lnTo>
                    <a:pt x="66438" y="80144"/>
                  </a:lnTo>
                  <a:lnTo>
                    <a:pt x="113268" y="92695"/>
                  </a:lnTo>
                  <a:lnTo>
                    <a:pt x="169410" y="102255"/>
                  </a:lnTo>
                  <a:lnTo>
                    <a:pt x="233049" y="108344"/>
                  </a:lnTo>
                  <a:lnTo>
                    <a:pt x="302368" y="110480"/>
                  </a:lnTo>
                  <a:lnTo>
                    <a:pt x="375810" y="108080"/>
                  </a:lnTo>
                  <a:lnTo>
                    <a:pt x="442710" y="101261"/>
                  </a:lnTo>
                  <a:lnTo>
                    <a:pt x="500901" y="90596"/>
                  </a:lnTo>
                  <a:lnTo>
                    <a:pt x="548216" y="76659"/>
                  </a:lnTo>
                  <a:lnTo>
                    <a:pt x="601550" y="41260"/>
                  </a:lnTo>
                  <a:lnTo>
                    <a:pt x="601550" y="11948"/>
                  </a:lnTo>
                  <a:lnTo>
                    <a:pt x="582488" y="30694"/>
                  </a:lnTo>
                  <a:lnTo>
                    <a:pt x="548216" y="47319"/>
                  </a:lnTo>
                  <a:lnTo>
                    <a:pt x="500901" y="61249"/>
                  </a:lnTo>
                  <a:lnTo>
                    <a:pt x="442710" y="71910"/>
                  </a:lnTo>
                  <a:lnTo>
                    <a:pt x="375810" y="78727"/>
                  </a:lnTo>
                  <a:lnTo>
                    <a:pt x="302368" y="81128"/>
                  </a:lnTo>
                  <a:lnTo>
                    <a:pt x="233037" y="78991"/>
                  </a:lnTo>
                  <a:lnTo>
                    <a:pt x="169393" y="72902"/>
                  </a:lnTo>
                  <a:lnTo>
                    <a:pt x="113251" y="63342"/>
                  </a:lnTo>
                  <a:lnTo>
                    <a:pt x="66426" y="50791"/>
                  </a:lnTo>
                  <a:lnTo>
                    <a:pt x="30732" y="35730"/>
                  </a:lnTo>
                  <a:lnTo>
                    <a:pt x="7985" y="18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8E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78888" y="1287080"/>
              <a:ext cx="604520" cy="161925"/>
            </a:xfrm>
            <a:custGeom>
              <a:avLst/>
              <a:gdLst/>
              <a:ahLst/>
              <a:cxnLst/>
              <a:rect l="l" t="t" r="r" b="b"/>
              <a:pathLst>
                <a:path w="604520" h="161925">
                  <a:moveTo>
                    <a:pt x="302089" y="0"/>
                  </a:moveTo>
                  <a:lnTo>
                    <a:pt x="232824" y="2130"/>
                  </a:lnTo>
                  <a:lnTo>
                    <a:pt x="169239" y="8200"/>
                  </a:lnTo>
                  <a:lnTo>
                    <a:pt x="113149" y="17725"/>
                  </a:lnTo>
                  <a:lnTo>
                    <a:pt x="66366" y="30221"/>
                  </a:lnTo>
                  <a:lnTo>
                    <a:pt x="30705" y="45203"/>
                  </a:lnTo>
                  <a:lnTo>
                    <a:pt x="0" y="80689"/>
                  </a:lnTo>
                  <a:lnTo>
                    <a:pt x="7978" y="99259"/>
                  </a:lnTo>
                  <a:lnTo>
                    <a:pt x="66366" y="131273"/>
                  </a:lnTo>
                  <a:lnTo>
                    <a:pt x="113149" y="143765"/>
                  </a:lnTo>
                  <a:lnTo>
                    <a:pt x="169239" y="153277"/>
                  </a:lnTo>
                  <a:lnTo>
                    <a:pt x="232824" y="159334"/>
                  </a:lnTo>
                  <a:lnTo>
                    <a:pt x="302089" y="161459"/>
                  </a:lnTo>
                  <a:lnTo>
                    <a:pt x="371371" y="159332"/>
                  </a:lnTo>
                  <a:lnTo>
                    <a:pt x="434972" y="153270"/>
                  </a:lnTo>
                  <a:lnTo>
                    <a:pt x="491077" y="143752"/>
                  </a:lnTo>
                  <a:lnTo>
                    <a:pt x="537872" y="131256"/>
                  </a:lnTo>
                  <a:lnTo>
                    <a:pt x="573544" y="116261"/>
                  </a:lnTo>
                  <a:lnTo>
                    <a:pt x="604258" y="80689"/>
                  </a:lnTo>
                  <a:lnTo>
                    <a:pt x="596277" y="62187"/>
                  </a:lnTo>
                  <a:lnTo>
                    <a:pt x="537872" y="30221"/>
                  </a:lnTo>
                  <a:lnTo>
                    <a:pt x="491077" y="17725"/>
                  </a:lnTo>
                  <a:lnTo>
                    <a:pt x="434972" y="8200"/>
                  </a:lnTo>
                  <a:lnTo>
                    <a:pt x="371371" y="2130"/>
                  </a:lnTo>
                  <a:lnTo>
                    <a:pt x="302089" y="0"/>
                  </a:lnTo>
                  <a:close/>
                </a:path>
              </a:pathLst>
            </a:custGeom>
            <a:solidFill>
              <a:srgbClr val="DCE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9613" y="1199242"/>
              <a:ext cx="255913" cy="22780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087574" y="973680"/>
              <a:ext cx="2589530" cy="67310"/>
            </a:xfrm>
            <a:custGeom>
              <a:avLst/>
              <a:gdLst/>
              <a:ahLst/>
              <a:cxnLst/>
              <a:rect l="l" t="t" r="r" b="b"/>
              <a:pathLst>
                <a:path w="2589529" h="67309">
                  <a:moveTo>
                    <a:pt x="2522137" y="0"/>
                  </a:moveTo>
                  <a:lnTo>
                    <a:pt x="2522137" y="66909"/>
                  </a:lnTo>
                  <a:lnTo>
                    <a:pt x="2575664" y="40145"/>
                  </a:lnTo>
                  <a:lnTo>
                    <a:pt x="2528867" y="40145"/>
                  </a:lnTo>
                  <a:lnTo>
                    <a:pt x="2528867" y="26763"/>
                  </a:lnTo>
                  <a:lnTo>
                    <a:pt x="2575664" y="26763"/>
                  </a:lnTo>
                  <a:lnTo>
                    <a:pt x="2522137" y="0"/>
                  </a:lnTo>
                  <a:close/>
                </a:path>
                <a:path w="2589529" h="67309">
                  <a:moveTo>
                    <a:pt x="2522137" y="26763"/>
                  </a:moveTo>
                  <a:lnTo>
                    <a:pt x="0" y="26763"/>
                  </a:lnTo>
                  <a:lnTo>
                    <a:pt x="0" y="40145"/>
                  </a:lnTo>
                  <a:lnTo>
                    <a:pt x="2522137" y="40145"/>
                  </a:lnTo>
                  <a:lnTo>
                    <a:pt x="2522137" y="26763"/>
                  </a:lnTo>
                  <a:close/>
                </a:path>
                <a:path w="2589529" h="67309">
                  <a:moveTo>
                    <a:pt x="2575664" y="26763"/>
                  </a:moveTo>
                  <a:lnTo>
                    <a:pt x="2528867" y="26763"/>
                  </a:lnTo>
                  <a:lnTo>
                    <a:pt x="2528867" y="40145"/>
                  </a:lnTo>
                  <a:lnTo>
                    <a:pt x="2575664" y="40145"/>
                  </a:lnTo>
                  <a:lnTo>
                    <a:pt x="2589046" y="33454"/>
                  </a:lnTo>
                  <a:lnTo>
                    <a:pt x="2575664" y="26763"/>
                  </a:lnTo>
                  <a:close/>
                </a:path>
              </a:pathLst>
            </a:custGeom>
            <a:solidFill>
              <a:srgbClr val="315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94313" y="1924399"/>
            <a:ext cx="189230" cy="1206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spc="-10" dirty="0">
                <a:latin typeface="Times New Roman"/>
                <a:cs typeface="Times New Roman"/>
              </a:rPr>
              <a:t>Peter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16168" y="1733388"/>
            <a:ext cx="9715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b="1" spc="10" dirty="0">
                <a:latin typeface="Times New Roman"/>
                <a:cs typeface="Times New Roman"/>
              </a:rPr>
              <a:t>…</a:t>
            </a:r>
            <a:endParaRPr sz="5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95391" y="1658577"/>
            <a:ext cx="22034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" marR="5080" indent="-6350">
              <a:lnSpc>
                <a:spcPct val="100000"/>
              </a:lnSpc>
              <a:spcBef>
                <a:spcPts val="125"/>
              </a:spcBef>
            </a:pPr>
            <a:r>
              <a:rPr sz="600" spc="-10" dirty="0">
                <a:latin typeface="Times New Roman"/>
                <a:cs typeface="Times New Roman"/>
              </a:rPr>
              <a:t>Aug.2</a:t>
            </a:r>
            <a:r>
              <a:rPr sz="600" spc="500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Times New Roman"/>
                <a:cs typeface="Times New Roman"/>
              </a:rPr>
              <a:t>12:30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15966" y="1658274"/>
            <a:ext cx="22034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8415" marR="5080" indent="-6350">
              <a:lnSpc>
                <a:spcPct val="100000"/>
              </a:lnSpc>
              <a:spcBef>
                <a:spcPts val="125"/>
              </a:spcBef>
            </a:pPr>
            <a:r>
              <a:rPr sz="600" spc="-10" dirty="0">
                <a:latin typeface="Times New Roman"/>
                <a:cs typeface="Times New Roman"/>
              </a:rPr>
              <a:t>Aug.2</a:t>
            </a:r>
            <a:r>
              <a:rPr sz="600" spc="500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Times New Roman"/>
                <a:cs typeface="Times New Roman"/>
              </a:rPr>
              <a:t>13:10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34829" y="1658274"/>
            <a:ext cx="22034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050" marR="5080" indent="-6985">
              <a:lnSpc>
                <a:spcPct val="100000"/>
              </a:lnSpc>
              <a:spcBef>
                <a:spcPts val="125"/>
              </a:spcBef>
            </a:pPr>
            <a:r>
              <a:rPr sz="600" spc="-10" dirty="0">
                <a:latin typeface="Times New Roman"/>
                <a:cs typeface="Times New Roman"/>
              </a:rPr>
              <a:t>Aug.2</a:t>
            </a:r>
            <a:r>
              <a:rPr sz="600" spc="500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Times New Roman"/>
                <a:cs typeface="Times New Roman"/>
              </a:rPr>
              <a:t>14:30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312724" y="1658856"/>
            <a:ext cx="219710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050" marR="5080" indent="-6985">
              <a:lnSpc>
                <a:spcPct val="100000"/>
              </a:lnSpc>
              <a:spcBef>
                <a:spcPts val="125"/>
              </a:spcBef>
            </a:pPr>
            <a:r>
              <a:rPr sz="600" spc="-10" dirty="0">
                <a:latin typeface="Times New Roman"/>
                <a:cs typeface="Times New Roman"/>
              </a:rPr>
              <a:t>Aug.6</a:t>
            </a:r>
            <a:r>
              <a:rPr sz="600" spc="500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Times New Roman"/>
                <a:cs typeface="Times New Roman"/>
              </a:rPr>
              <a:t>16:30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605494" y="1728808"/>
            <a:ext cx="9715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b="1" spc="10" dirty="0">
                <a:latin typeface="Times New Roman"/>
                <a:cs typeface="Times New Roman"/>
              </a:rPr>
              <a:t>…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632091" y="2008749"/>
            <a:ext cx="1965960" cy="183515"/>
            <a:chOff x="1632091" y="2008749"/>
            <a:chExt cx="1965960" cy="183515"/>
          </a:xfrm>
        </p:grpSpPr>
        <p:sp>
          <p:nvSpPr>
            <p:cNvPr id="61" name="object 61"/>
            <p:cNvSpPr/>
            <p:nvPr/>
          </p:nvSpPr>
          <p:spPr>
            <a:xfrm>
              <a:off x="1633047" y="2082309"/>
              <a:ext cx="600710" cy="109855"/>
            </a:xfrm>
            <a:custGeom>
              <a:avLst/>
              <a:gdLst/>
              <a:ahLst/>
              <a:cxnLst/>
              <a:rect l="l" t="t" r="r" b="b"/>
              <a:pathLst>
                <a:path w="600710" h="109855">
                  <a:moveTo>
                    <a:pt x="0" y="0"/>
                  </a:moveTo>
                  <a:lnTo>
                    <a:pt x="0" y="29113"/>
                  </a:lnTo>
                  <a:lnTo>
                    <a:pt x="7973" y="47619"/>
                  </a:lnTo>
                  <a:lnTo>
                    <a:pt x="66322" y="79536"/>
                  </a:lnTo>
                  <a:lnTo>
                    <a:pt x="113071" y="91993"/>
                  </a:lnTo>
                  <a:lnTo>
                    <a:pt x="169117" y="101481"/>
                  </a:lnTo>
                  <a:lnTo>
                    <a:pt x="232648" y="107524"/>
                  </a:lnTo>
                  <a:lnTo>
                    <a:pt x="301850" y="109644"/>
                  </a:lnTo>
                  <a:lnTo>
                    <a:pt x="375179" y="107263"/>
                  </a:lnTo>
                  <a:lnTo>
                    <a:pt x="441981" y="100498"/>
                  </a:lnTo>
                  <a:lnTo>
                    <a:pt x="500090" y="89919"/>
                  </a:lnTo>
                  <a:lnTo>
                    <a:pt x="547339" y="76095"/>
                  </a:lnTo>
                  <a:lnTo>
                    <a:pt x="600594" y="40982"/>
                  </a:lnTo>
                  <a:lnTo>
                    <a:pt x="600594" y="11868"/>
                  </a:lnTo>
                  <a:lnTo>
                    <a:pt x="581562" y="30479"/>
                  </a:lnTo>
                  <a:lnTo>
                    <a:pt x="547339" y="46981"/>
                  </a:lnTo>
                  <a:lnTo>
                    <a:pt x="500090" y="60806"/>
                  </a:lnTo>
                  <a:lnTo>
                    <a:pt x="441981" y="71385"/>
                  </a:lnTo>
                  <a:lnTo>
                    <a:pt x="375179" y="78149"/>
                  </a:lnTo>
                  <a:lnTo>
                    <a:pt x="301850" y="80530"/>
                  </a:lnTo>
                  <a:lnTo>
                    <a:pt x="232648" y="78410"/>
                  </a:lnTo>
                  <a:lnTo>
                    <a:pt x="169117" y="72368"/>
                  </a:lnTo>
                  <a:lnTo>
                    <a:pt x="113071" y="62880"/>
                  </a:lnTo>
                  <a:lnTo>
                    <a:pt x="66322" y="50422"/>
                  </a:lnTo>
                  <a:lnTo>
                    <a:pt x="30685" y="35472"/>
                  </a:lnTo>
                  <a:lnTo>
                    <a:pt x="7973" y="185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81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632091" y="2009704"/>
              <a:ext cx="604520" cy="161925"/>
            </a:xfrm>
            <a:custGeom>
              <a:avLst/>
              <a:gdLst/>
              <a:ahLst/>
              <a:cxnLst/>
              <a:rect l="l" t="t" r="r" b="b"/>
              <a:pathLst>
                <a:path w="604519" h="161925">
                  <a:moveTo>
                    <a:pt x="302089" y="0"/>
                  </a:moveTo>
                  <a:lnTo>
                    <a:pt x="232824" y="2130"/>
                  </a:lnTo>
                  <a:lnTo>
                    <a:pt x="169239" y="8200"/>
                  </a:lnTo>
                  <a:lnTo>
                    <a:pt x="113149" y="17725"/>
                  </a:lnTo>
                  <a:lnTo>
                    <a:pt x="66366" y="30221"/>
                  </a:lnTo>
                  <a:lnTo>
                    <a:pt x="30705" y="45203"/>
                  </a:lnTo>
                  <a:lnTo>
                    <a:pt x="0" y="80689"/>
                  </a:lnTo>
                  <a:lnTo>
                    <a:pt x="7978" y="99259"/>
                  </a:lnTo>
                  <a:lnTo>
                    <a:pt x="66366" y="131273"/>
                  </a:lnTo>
                  <a:lnTo>
                    <a:pt x="113149" y="143765"/>
                  </a:lnTo>
                  <a:lnTo>
                    <a:pt x="169239" y="153277"/>
                  </a:lnTo>
                  <a:lnTo>
                    <a:pt x="232824" y="159334"/>
                  </a:lnTo>
                  <a:lnTo>
                    <a:pt x="302089" y="161459"/>
                  </a:lnTo>
                  <a:lnTo>
                    <a:pt x="371371" y="159332"/>
                  </a:lnTo>
                  <a:lnTo>
                    <a:pt x="434972" y="153270"/>
                  </a:lnTo>
                  <a:lnTo>
                    <a:pt x="491077" y="143752"/>
                  </a:lnTo>
                  <a:lnTo>
                    <a:pt x="537872" y="131256"/>
                  </a:lnTo>
                  <a:lnTo>
                    <a:pt x="573544" y="116261"/>
                  </a:lnTo>
                  <a:lnTo>
                    <a:pt x="604258" y="80689"/>
                  </a:lnTo>
                  <a:lnTo>
                    <a:pt x="596277" y="62187"/>
                  </a:lnTo>
                  <a:lnTo>
                    <a:pt x="537872" y="30221"/>
                  </a:lnTo>
                  <a:lnTo>
                    <a:pt x="491077" y="17725"/>
                  </a:lnTo>
                  <a:lnTo>
                    <a:pt x="434972" y="8200"/>
                  </a:lnTo>
                  <a:lnTo>
                    <a:pt x="371371" y="2130"/>
                  </a:lnTo>
                  <a:lnTo>
                    <a:pt x="302089" y="0"/>
                  </a:lnTo>
                  <a:close/>
                </a:path>
              </a:pathLst>
            </a:custGeom>
            <a:solidFill>
              <a:srgbClr val="FAEC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993226" y="2080477"/>
              <a:ext cx="601980" cy="110489"/>
            </a:xfrm>
            <a:custGeom>
              <a:avLst/>
              <a:gdLst/>
              <a:ahLst/>
              <a:cxnLst/>
              <a:rect l="l" t="t" r="r" b="b"/>
              <a:pathLst>
                <a:path w="601979" h="110489">
                  <a:moveTo>
                    <a:pt x="0" y="0"/>
                  </a:moveTo>
                  <a:lnTo>
                    <a:pt x="0" y="29352"/>
                  </a:lnTo>
                  <a:lnTo>
                    <a:pt x="7987" y="47992"/>
                  </a:lnTo>
                  <a:lnTo>
                    <a:pt x="66438" y="80144"/>
                  </a:lnTo>
                  <a:lnTo>
                    <a:pt x="113268" y="92695"/>
                  </a:lnTo>
                  <a:lnTo>
                    <a:pt x="169410" y="102255"/>
                  </a:lnTo>
                  <a:lnTo>
                    <a:pt x="233049" y="108344"/>
                  </a:lnTo>
                  <a:lnTo>
                    <a:pt x="302368" y="110480"/>
                  </a:lnTo>
                  <a:lnTo>
                    <a:pt x="375810" y="108080"/>
                  </a:lnTo>
                  <a:lnTo>
                    <a:pt x="442710" y="101261"/>
                  </a:lnTo>
                  <a:lnTo>
                    <a:pt x="500901" y="90596"/>
                  </a:lnTo>
                  <a:lnTo>
                    <a:pt x="548216" y="76659"/>
                  </a:lnTo>
                  <a:lnTo>
                    <a:pt x="601550" y="41260"/>
                  </a:lnTo>
                  <a:lnTo>
                    <a:pt x="601550" y="11948"/>
                  </a:lnTo>
                  <a:lnTo>
                    <a:pt x="582488" y="30694"/>
                  </a:lnTo>
                  <a:lnTo>
                    <a:pt x="548216" y="47319"/>
                  </a:lnTo>
                  <a:lnTo>
                    <a:pt x="500901" y="61249"/>
                  </a:lnTo>
                  <a:lnTo>
                    <a:pt x="442710" y="71910"/>
                  </a:lnTo>
                  <a:lnTo>
                    <a:pt x="375810" y="78727"/>
                  </a:lnTo>
                  <a:lnTo>
                    <a:pt x="302368" y="81128"/>
                  </a:lnTo>
                  <a:lnTo>
                    <a:pt x="233037" y="78991"/>
                  </a:lnTo>
                  <a:lnTo>
                    <a:pt x="169393" y="72902"/>
                  </a:lnTo>
                  <a:lnTo>
                    <a:pt x="113251" y="63342"/>
                  </a:lnTo>
                  <a:lnTo>
                    <a:pt x="66426" y="50791"/>
                  </a:lnTo>
                  <a:lnTo>
                    <a:pt x="30732" y="35730"/>
                  </a:lnTo>
                  <a:lnTo>
                    <a:pt x="7985" y="186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A9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93226" y="2008749"/>
              <a:ext cx="604520" cy="161925"/>
            </a:xfrm>
            <a:custGeom>
              <a:avLst/>
              <a:gdLst/>
              <a:ahLst/>
              <a:cxnLst/>
              <a:rect l="l" t="t" r="r" b="b"/>
              <a:pathLst>
                <a:path w="604520" h="161925">
                  <a:moveTo>
                    <a:pt x="302089" y="0"/>
                  </a:moveTo>
                  <a:lnTo>
                    <a:pt x="232824" y="2130"/>
                  </a:lnTo>
                  <a:lnTo>
                    <a:pt x="169239" y="8200"/>
                  </a:lnTo>
                  <a:lnTo>
                    <a:pt x="113149" y="17725"/>
                  </a:lnTo>
                  <a:lnTo>
                    <a:pt x="66366" y="30221"/>
                  </a:lnTo>
                  <a:lnTo>
                    <a:pt x="30705" y="45203"/>
                  </a:lnTo>
                  <a:lnTo>
                    <a:pt x="0" y="80689"/>
                  </a:lnTo>
                  <a:lnTo>
                    <a:pt x="7978" y="99259"/>
                  </a:lnTo>
                  <a:lnTo>
                    <a:pt x="66366" y="131273"/>
                  </a:lnTo>
                  <a:lnTo>
                    <a:pt x="113149" y="143765"/>
                  </a:lnTo>
                  <a:lnTo>
                    <a:pt x="169239" y="153277"/>
                  </a:lnTo>
                  <a:lnTo>
                    <a:pt x="232824" y="159334"/>
                  </a:lnTo>
                  <a:lnTo>
                    <a:pt x="302089" y="161459"/>
                  </a:lnTo>
                  <a:lnTo>
                    <a:pt x="371371" y="159332"/>
                  </a:lnTo>
                  <a:lnTo>
                    <a:pt x="434972" y="153270"/>
                  </a:lnTo>
                  <a:lnTo>
                    <a:pt x="491077" y="143752"/>
                  </a:lnTo>
                  <a:lnTo>
                    <a:pt x="537872" y="131256"/>
                  </a:lnTo>
                  <a:lnTo>
                    <a:pt x="573544" y="116261"/>
                  </a:lnTo>
                  <a:lnTo>
                    <a:pt x="604258" y="80689"/>
                  </a:lnTo>
                  <a:lnTo>
                    <a:pt x="596277" y="62187"/>
                  </a:lnTo>
                  <a:lnTo>
                    <a:pt x="537872" y="30221"/>
                  </a:lnTo>
                  <a:lnTo>
                    <a:pt x="491077" y="17725"/>
                  </a:lnTo>
                  <a:lnTo>
                    <a:pt x="434972" y="8200"/>
                  </a:lnTo>
                  <a:lnTo>
                    <a:pt x="371371" y="2130"/>
                  </a:lnTo>
                  <a:lnTo>
                    <a:pt x="302089" y="0"/>
                  </a:lnTo>
                  <a:close/>
                </a:path>
              </a:pathLst>
            </a:custGeom>
            <a:solidFill>
              <a:srgbClr val="F8E3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1100204" y="1996949"/>
            <a:ext cx="47942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dirty="0">
                <a:latin typeface="Times New Roman"/>
                <a:cs typeface="Times New Roman"/>
              </a:rPr>
              <a:t>10:00</a:t>
            </a:r>
            <a:r>
              <a:rPr sz="600" b="1" spc="25" dirty="0">
                <a:latin typeface="Times New Roman"/>
                <a:cs typeface="Times New Roman"/>
              </a:rPr>
              <a:t> </a:t>
            </a:r>
            <a:r>
              <a:rPr sz="600" b="1" dirty="0">
                <a:latin typeface="Times New Roman"/>
                <a:cs typeface="Times New Roman"/>
              </a:rPr>
              <a:t>~</a:t>
            </a:r>
            <a:r>
              <a:rPr sz="600" b="1" spc="40" dirty="0">
                <a:latin typeface="Times New Roman"/>
                <a:cs typeface="Times New Roman"/>
              </a:rPr>
              <a:t> </a:t>
            </a:r>
            <a:r>
              <a:rPr sz="600" b="1" spc="-20" dirty="0">
                <a:latin typeface="Times New Roman"/>
                <a:cs typeface="Times New Roman"/>
              </a:rPr>
              <a:t>14:00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463529" y="1988505"/>
            <a:ext cx="480059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b="1" dirty="0">
                <a:latin typeface="Times New Roman"/>
                <a:cs typeface="Times New Roman"/>
              </a:rPr>
              <a:t>14:00</a:t>
            </a:r>
            <a:r>
              <a:rPr sz="600" b="1" spc="25" dirty="0">
                <a:latin typeface="Times New Roman"/>
                <a:cs typeface="Times New Roman"/>
              </a:rPr>
              <a:t> </a:t>
            </a:r>
            <a:r>
              <a:rPr sz="600" b="1" dirty="0">
                <a:latin typeface="Times New Roman"/>
                <a:cs typeface="Times New Roman"/>
              </a:rPr>
              <a:t>~</a:t>
            </a:r>
            <a:r>
              <a:rPr sz="600" b="1" spc="40" dirty="0">
                <a:latin typeface="Times New Roman"/>
                <a:cs typeface="Times New Roman"/>
              </a:rPr>
              <a:t> </a:t>
            </a:r>
            <a:r>
              <a:rPr sz="600" b="1" spc="-10" dirty="0">
                <a:latin typeface="Times New Roman"/>
                <a:cs typeface="Times New Roman"/>
              </a:rPr>
              <a:t>18:00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435610" y="1659692"/>
            <a:ext cx="683895" cy="2127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476250" algn="l"/>
              </a:tabLst>
            </a:pPr>
            <a:r>
              <a:rPr sz="600" spc="-10" dirty="0">
                <a:latin typeface="Times New Roman"/>
                <a:cs typeface="Times New Roman"/>
              </a:rPr>
              <a:t>Aug.2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600" spc="-10" dirty="0">
                <a:latin typeface="Times New Roman"/>
                <a:cs typeface="Times New Roman"/>
              </a:rPr>
              <a:t>Aug.6</a:t>
            </a:r>
            <a:endParaRPr sz="600">
              <a:latin typeface="Times New Roman"/>
              <a:cs typeface="Times New Roman"/>
            </a:endParaRPr>
          </a:p>
          <a:p>
            <a:pPr marL="19050">
              <a:lnSpc>
                <a:spcPct val="100000"/>
              </a:lnSpc>
              <a:tabLst>
                <a:tab pos="481965" algn="l"/>
              </a:tabLst>
            </a:pPr>
            <a:r>
              <a:rPr sz="600" spc="-10" dirty="0">
                <a:latin typeface="Times New Roman"/>
                <a:cs typeface="Times New Roman"/>
              </a:rPr>
              <a:t>15:50</a:t>
            </a:r>
            <a:r>
              <a:rPr sz="600" dirty="0">
                <a:latin typeface="Times New Roman"/>
                <a:cs typeface="Times New Roman"/>
              </a:rPr>
              <a:t>	</a:t>
            </a:r>
            <a:r>
              <a:rPr sz="600" spc="-10" dirty="0">
                <a:latin typeface="Times New Roman"/>
                <a:cs typeface="Times New Roman"/>
              </a:rPr>
              <a:t>12:50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90768" y="1567930"/>
            <a:ext cx="273748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25" b="1" baseline="20202" dirty="0">
                <a:latin typeface="Times New Roman"/>
                <a:cs typeface="Times New Roman"/>
              </a:rPr>
              <a:t>…</a:t>
            </a:r>
            <a:r>
              <a:rPr sz="600" dirty="0">
                <a:latin typeface="Times New Roman"/>
                <a:cs typeface="Times New Roman"/>
              </a:rPr>
              <a:t>Supermarket</a:t>
            </a:r>
            <a:r>
              <a:rPr sz="600" spc="5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Restaurant</a:t>
            </a:r>
            <a:r>
              <a:rPr sz="600" spc="8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2</a:t>
            </a:r>
            <a:r>
              <a:rPr sz="600" spc="16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Bookshop</a:t>
            </a:r>
            <a:r>
              <a:rPr sz="600" spc="6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1</a:t>
            </a:r>
            <a:r>
              <a:rPr sz="600" spc="5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Bookshop</a:t>
            </a:r>
            <a:r>
              <a:rPr sz="600" spc="7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2</a:t>
            </a:r>
            <a:r>
              <a:rPr sz="825" b="1" baseline="20202" dirty="0">
                <a:latin typeface="Times New Roman"/>
                <a:cs typeface="Times New Roman"/>
              </a:rPr>
              <a:t>…</a:t>
            </a:r>
            <a:r>
              <a:rPr sz="600" dirty="0">
                <a:latin typeface="Times New Roman"/>
                <a:cs typeface="Times New Roman"/>
              </a:rPr>
              <a:t>Restaurant</a:t>
            </a:r>
            <a:r>
              <a:rPr sz="600" spc="9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2</a:t>
            </a:r>
            <a:r>
              <a:rPr sz="600" spc="10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Bookshop</a:t>
            </a:r>
            <a:r>
              <a:rPr sz="600" spc="70" dirty="0">
                <a:latin typeface="Times New Roman"/>
                <a:cs typeface="Times New Roman"/>
              </a:rPr>
              <a:t> </a:t>
            </a:r>
            <a:r>
              <a:rPr sz="600" spc="-25" dirty="0">
                <a:latin typeface="Times New Roman"/>
                <a:cs typeface="Times New Roman"/>
              </a:rPr>
              <a:t>1</a:t>
            </a:r>
            <a:r>
              <a:rPr sz="825" b="1" spc="-37" baseline="25252" dirty="0">
                <a:latin typeface="Times New Roman"/>
                <a:cs typeface="Times New Roman"/>
              </a:rPr>
              <a:t>…</a:t>
            </a:r>
            <a:endParaRPr sz="825" baseline="25252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729057" y="1733388"/>
            <a:ext cx="97155" cy="1117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50" b="1" spc="10" dirty="0">
                <a:latin typeface="Times New Roman"/>
                <a:cs typeface="Times New Roman"/>
              </a:rPr>
              <a:t>…</a:t>
            </a:r>
            <a:endParaRPr sz="55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917305" y="1649467"/>
            <a:ext cx="2756535" cy="502284"/>
            <a:chOff x="917305" y="1649467"/>
            <a:chExt cx="2756535" cy="502284"/>
          </a:xfrm>
        </p:grpSpPr>
        <p:pic>
          <p:nvPicPr>
            <p:cNvPr id="71" name="object 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82803" y="1918062"/>
              <a:ext cx="211243" cy="211243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7305" y="1728323"/>
              <a:ext cx="149090" cy="211132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5688" y="1924669"/>
              <a:ext cx="255913" cy="226989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084706" y="1649467"/>
              <a:ext cx="2589530" cy="67310"/>
            </a:xfrm>
            <a:custGeom>
              <a:avLst/>
              <a:gdLst/>
              <a:ahLst/>
              <a:cxnLst/>
              <a:rect l="l" t="t" r="r" b="b"/>
              <a:pathLst>
                <a:path w="2589529" h="67310">
                  <a:moveTo>
                    <a:pt x="2522137" y="0"/>
                  </a:moveTo>
                  <a:lnTo>
                    <a:pt x="2522137" y="66909"/>
                  </a:lnTo>
                  <a:lnTo>
                    <a:pt x="2575664" y="40145"/>
                  </a:lnTo>
                  <a:lnTo>
                    <a:pt x="2528867" y="40145"/>
                  </a:lnTo>
                  <a:lnTo>
                    <a:pt x="2528867" y="26763"/>
                  </a:lnTo>
                  <a:lnTo>
                    <a:pt x="2575664" y="26763"/>
                  </a:lnTo>
                  <a:lnTo>
                    <a:pt x="2522137" y="0"/>
                  </a:lnTo>
                  <a:close/>
                </a:path>
                <a:path w="2589529" h="67310">
                  <a:moveTo>
                    <a:pt x="2522137" y="26763"/>
                  </a:moveTo>
                  <a:lnTo>
                    <a:pt x="0" y="26763"/>
                  </a:lnTo>
                  <a:lnTo>
                    <a:pt x="0" y="40145"/>
                  </a:lnTo>
                  <a:lnTo>
                    <a:pt x="2522137" y="40145"/>
                  </a:lnTo>
                  <a:lnTo>
                    <a:pt x="2522137" y="26763"/>
                  </a:lnTo>
                  <a:close/>
                </a:path>
                <a:path w="2589529" h="67310">
                  <a:moveTo>
                    <a:pt x="2575664" y="26763"/>
                  </a:moveTo>
                  <a:lnTo>
                    <a:pt x="2528867" y="26763"/>
                  </a:lnTo>
                  <a:lnTo>
                    <a:pt x="2528867" y="40145"/>
                  </a:lnTo>
                  <a:lnTo>
                    <a:pt x="2575664" y="40145"/>
                  </a:lnTo>
                  <a:lnTo>
                    <a:pt x="2589046" y="33454"/>
                  </a:lnTo>
                  <a:lnTo>
                    <a:pt x="2575664" y="26763"/>
                  </a:lnTo>
                  <a:close/>
                </a:path>
              </a:pathLst>
            </a:custGeom>
            <a:solidFill>
              <a:srgbClr val="315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983188" y="2126087"/>
              <a:ext cx="194945" cy="12700"/>
            </a:xfrm>
            <a:custGeom>
              <a:avLst/>
              <a:gdLst/>
              <a:ahLst/>
              <a:cxnLst/>
              <a:rect l="l" t="t" r="r" b="b"/>
              <a:pathLst>
                <a:path w="194944" h="12700">
                  <a:moveTo>
                    <a:pt x="189047" y="0"/>
                  </a:moveTo>
                  <a:lnTo>
                    <a:pt x="5386" y="0"/>
                  </a:lnTo>
                  <a:lnTo>
                    <a:pt x="0" y="5385"/>
                  </a:lnTo>
                  <a:lnTo>
                    <a:pt x="0" y="12150"/>
                  </a:lnTo>
                  <a:lnTo>
                    <a:pt x="194440" y="12028"/>
                  </a:lnTo>
                  <a:lnTo>
                    <a:pt x="194440" y="5385"/>
                  </a:lnTo>
                  <a:lnTo>
                    <a:pt x="189047" y="0"/>
                  </a:lnTo>
                  <a:close/>
                </a:path>
              </a:pathLst>
            </a:custGeom>
            <a:solidFill>
              <a:srgbClr val="E1E3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95340" y="2016733"/>
              <a:ext cx="170180" cy="109855"/>
            </a:xfrm>
            <a:custGeom>
              <a:avLst/>
              <a:gdLst/>
              <a:ahLst/>
              <a:cxnLst/>
              <a:rect l="l" t="t" r="r" b="b"/>
              <a:pathLst>
                <a:path w="170180" h="109855">
                  <a:moveTo>
                    <a:pt x="170131" y="0"/>
                  </a:moveTo>
                  <a:lnTo>
                    <a:pt x="0" y="0"/>
                  </a:lnTo>
                  <a:lnTo>
                    <a:pt x="0" y="109354"/>
                  </a:lnTo>
                  <a:lnTo>
                    <a:pt x="170131" y="109354"/>
                  </a:lnTo>
                  <a:lnTo>
                    <a:pt x="170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983188" y="2016734"/>
              <a:ext cx="27940" cy="12700"/>
            </a:xfrm>
            <a:custGeom>
              <a:avLst/>
              <a:gdLst/>
              <a:ahLst/>
              <a:cxnLst/>
              <a:rect l="l" t="t" r="r" b="b"/>
              <a:pathLst>
                <a:path w="27939" h="12700">
                  <a:moveTo>
                    <a:pt x="27776" y="0"/>
                  </a:moveTo>
                  <a:lnTo>
                    <a:pt x="0" y="0"/>
                  </a:lnTo>
                  <a:lnTo>
                    <a:pt x="0" y="6708"/>
                  </a:lnTo>
                  <a:lnTo>
                    <a:pt x="6221" y="12150"/>
                  </a:lnTo>
                  <a:lnTo>
                    <a:pt x="21558" y="12150"/>
                  </a:lnTo>
                  <a:lnTo>
                    <a:pt x="27776" y="6708"/>
                  </a:lnTo>
                  <a:lnTo>
                    <a:pt x="27776" y="0"/>
                  </a:lnTo>
                  <a:close/>
                </a:path>
              </a:pathLst>
            </a:custGeom>
            <a:solidFill>
              <a:srgbClr val="DF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010969" y="2016734"/>
              <a:ext cx="27940" cy="12700"/>
            </a:xfrm>
            <a:custGeom>
              <a:avLst/>
              <a:gdLst/>
              <a:ahLst/>
              <a:cxnLst/>
              <a:rect l="l" t="t" r="r" b="b"/>
              <a:pathLst>
                <a:path w="27939" h="12700">
                  <a:moveTo>
                    <a:pt x="27769" y="0"/>
                  </a:moveTo>
                  <a:lnTo>
                    <a:pt x="0" y="0"/>
                  </a:lnTo>
                  <a:lnTo>
                    <a:pt x="0" y="6708"/>
                  </a:lnTo>
                  <a:lnTo>
                    <a:pt x="6219" y="12150"/>
                  </a:lnTo>
                  <a:lnTo>
                    <a:pt x="21555" y="12150"/>
                  </a:lnTo>
                  <a:lnTo>
                    <a:pt x="27769" y="6708"/>
                  </a:lnTo>
                  <a:lnTo>
                    <a:pt x="27769" y="0"/>
                  </a:lnTo>
                  <a:close/>
                </a:path>
              </a:pathLst>
            </a:custGeom>
            <a:solidFill>
              <a:srgbClr val="CF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038751" y="2016734"/>
              <a:ext cx="27940" cy="12700"/>
            </a:xfrm>
            <a:custGeom>
              <a:avLst/>
              <a:gdLst/>
              <a:ahLst/>
              <a:cxnLst/>
              <a:rect l="l" t="t" r="r" b="b"/>
              <a:pathLst>
                <a:path w="27939" h="12700">
                  <a:moveTo>
                    <a:pt x="27773" y="0"/>
                  </a:moveTo>
                  <a:lnTo>
                    <a:pt x="0" y="0"/>
                  </a:lnTo>
                  <a:lnTo>
                    <a:pt x="0" y="6708"/>
                  </a:lnTo>
                  <a:lnTo>
                    <a:pt x="6215" y="12150"/>
                  </a:lnTo>
                  <a:lnTo>
                    <a:pt x="21544" y="12150"/>
                  </a:lnTo>
                  <a:lnTo>
                    <a:pt x="27773" y="6708"/>
                  </a:lnTo>
                  <a:lnTo>
                    <a:pt x="27773" y="0"/>
                  </a:lnTo>
                  <a:close/>
                </a:path>
              </a:pathLst>
            </a:custGeom>
            <a:solidFill>
              <a:srgbClr val="DF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66518" y="2016734"/>
              <a:ext cx="83820" cy="12700"/>
            </a:xfrm>
            <a:custGeom>
              <a:avLst/>
              <a:gdLst/>
              <a:ahLst/>
              <a:cxnLst/>
              <a:rect l="l" t="t" r="r" b="b"/>
              <a:pathLst>
                <a:path w="83819" h="12700">
                  <a:moveTo>
                    <a:pt x="27774" y="0"/>
                  </a:moveTo>
                  <a:lnTo>
                    <a:pt x="0" y="0"/>
                  </a:lnTo>
                  <a:lnTo>
                    <a:pt x="0" y="6718"/>
                  </a:lnTo>
                  <a:lnTo>
                    <a:pt x="6210" y="12153"/>
                  </a:lnTo>
                  <a:lnTo>
                    <a:pt x="21539" y="12153"/>
                  </a:lnTo>
                  <a:lnTo>
                    <a:pt x="27774" y="6718"/>
                  </a:lnTo>
                  <a:lnTo>
                    <a:pt x="27774" y="0"/>
                  </a:lnTo>
                  <a:close/>
                </a:path>
                <a:path w="83819" h="12700">
                  <a:moveTo>
                    <a:pt x="83312" y="0"/>
                  </a:moveTo>
                  <a:lnTo>
                    <a:pt x="55549" y="0"/>
                  </a:lnTo>
                  <a:lnTo>
                    <a:pt x="55549" y="6718"/>
                  </a:lnTo>
                  <a:lnTo>
                    <a:pt x="61760" y="12153"/>
                  </a:lnTo>
                  <a:lnTo>
                    <a:pt x="77101" y="12153"/>
                  </a:lnTo>
                  <a:lnTo>
                    <a:pt x="83312" y="6718"/>
                  </a:lnTo>
                  <a:lnTo>
                    <a:pt x="83312" y="0"/>
                  </a:lnTo>
                  <a:close/>
                </a:path>
              </a:pathLst>
            </a:custGeom>
            <a:solidFill>
              <a:srgbClr val="CF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094293" y="2016734"/>
              <a:ext cx="83820" cy="12700"/>
            </a:xfrm>
            <a:custGeom>
              <a:avLst/>
              <a:gdLst/>
              <a:ahLst/>
              <a:cxnLst/>
              <a:rect l="l" t="t" r="r" b="b"/>
              <a:pathLst>
                <a:path w="83819" h="12700">
                  <a:moveTo>
                    <a:pt x="27774" y="0"/>
                  </a:moveTo>
                  <a:lnTo>
                    <a:pt x="0" y="0"/>
                  </a:lnTo>
                  <a:lnTo>
                    <a:pt x="0" y="6718"/>
                  </a:lnTo>
                  <a:lnTo>
                    <a:pt x="6210" y="12153"/>
                  </a:lnTo>
                  <a:lnTo>
                    <a:pt x="21551" y="12153"/>
                  </a:lnTo>
                  <a:lnTo>
                    <a:pt x="27774" y="6718"/>
                  </a:lnTo>
                  <a:lnTo>
                    <a:pt x="27774" y="0"/>
                  </a:lnTo>
                  <a:close/>
                </a:path>
                <a:path w="83819" h="12700">
                  <a:moveTo>
                    <a:pt x="83324" y="0"/>
                  </a:moveTo>
                  <a:lnTo>
                    <a:pt x="55549" y="0"/>
                  </a:lnTo>
                  <a:lnTo>
                    <a:pt x="55549" y="6718"/>
                  </a:lnTo>
                  <a:lnTo>
                    <a:pt x="61772" y="12153"/>
                  </a:lnTo>
                  <a:lnTo>
                    <a:pt x="77101" y="12153"/>
                  </a:lnTo>
                  <a:lnTo>
                    <a:pt x="83324" y="6718"/>
                  </a:lnTo>
                  <a:lnTo>
                    <a:pt x="83324" y="0"/>
                  </a:lnTo>
                  <a:close/>
                </a:path>
              </a:pathLst>
            </a:custGeom>
            <a:solidFill>
              <a:srgbClr val="DF2C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1983188" y="1955981"/>
              <a:ext cx="52705" cy="60960"/>
            </a:xfrm>
            <a:custGeom>
              <a:avLst/>
              <a:gdLst/>
              <a:ahLst/>
              <a:cxnLst/>
              <a:rect l="l" t="t" r="r" b="b"/>
              <a:pathLst>
                <a:path w="52705" h="60960">
                  <a:moveTo>
                    <a:pt x="52081" y="0"/>
                  </a:moveTo>
                  <a:lnTo>
                    <a:pt x="27776" y="0"/>
                  </a:lnTo>
                  <a:lnTo>
                    <a:pt x="0" y="60752"/>
                  </a:lnTo>
                  <a:lnTo>
                    <a:pt x="27776" y="60752"/>
                  </a:lnTo>
                  <a:lnTo>
                    <a:pt x="52081" y="0"/>
                  </a:lnTo>
                  <a:close/>
                </a:path>
              </a:pathLst>
            </a:custGeom>
            <a:solidFill>
              <a:srgbClr val="F955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010965" y="1955981"/>
              <a:ext cx="45720" cy="60960"/>
            </a:xfrm>
            <a:custGeom>
              <a:avLst/>
              <a:gdLst/>
              <a:ahLst/>
              <a:cxnLst/>
              <a:rect l="l" t="t" r="r" b="b"/>
              <a:pathLst>
                <a:path w="45719" h="60960">
                  <a:moveTo>
                    <a:pt x="45140" y="0"/>
                  </a:moveTo>
                  <a:lnTo>
                    <a:pt x="24304" y="0"/>
                  </a:lnTo>
                  <a:lnTo>
                    <a:pt x="0" y="60752"/>
                  </a:lnTo>
                  <a:lnTo>
                    <a:pt x="27773" y="60752"/>
                  </a:lnTo>
                  <a:lnTo>
                    <a:pt x="451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038738" y="1955981"/>
              <a:ext cx="38735" cy="60960"/>
            </a:xfrm>
            <a:custGeom>
              <a:avLst/>
              <a:gdLst/>
              <a:ahLst/>
              <a:cxnLst/>
              <a:rect l="l" t="t" r="r" b="b"/>
              <a:pathLst>
                <a:path w="38735" h="60960">
                  <a:moveTo>
                    <a:pt x="38191" y="0"/>
                  </a:moveTo>
                  <a:lnTo>
                    <a:pt x="17367" y="0"/>
                  </a:lnTo>
                  <a:lnTo>
                    <a:pt x="0" y="60752"/>
                  </a:lnTo>
                  <a:lnTo>
                    <a:pt x="27785" y="60752"/>
                  </a:lnTo>
                  <a:lnTo>
                    <a:pt x="38191" y="0"/>
                  </a:lnTo>
                  <a:close/>
                </a:path>
              </a:pathLst>
            </a:custGeom>
            <a:solidFill>
              <a:srgbClr val="F955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066524" y="1955981"/>
              <a:ext cx="27940" cy="60960"/>
            </a:xfrm>
            <a:custGeom>
              <a:avLst/>
              <a:gdLst/>
              <a:ahLst/>
              <a:cxnLst/>
              <a:rect l="l" t="t" r="r" b="b"/>
              <a:pathLst>
                <a:path w="27939" h="60960">
                  <a:moveTo>
                    <a:pt x="27772" y="0"/>
                  </a:moveTo>
                  <a:lnTo>
                    <a:pt x="10405" y="0"/>
                  </a:lnTo>
                  <a:lnTo>
                    <a:pt x="0" y="60752"/>
                  </a:lnTo>
                  <a:lnTo>
                    <a:pt x="27773" y="60752"/>
                  </a:lnTo>
                  <a:lnTo>
                    <a:pt x="277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132488" y="1955981"/>
              <a:ext cx="45720" cy="60960"/>
            </a:xfrm>
            <a:custGeom>
              <a:avLst/>
              <a:gdLst/>
              <a:ahLst/>
              <a:cxnLst/>
              <a:rect l="l" t="t" r="r" b="b"/>
              <a:pathLst>
                <a:path w="45719" h="60960">
                  <a:moveTo>
                    <a:pt x="20836" y="0"/>
                  </a:moveTo>
                  <a:lnTo>
                    <a:pt x="0" y="0"/>
                  </a:lnTo>
                  <a:lnTo>
                    <a:pt x="17354" y="60752"/>
                  </a:lnTo>
                  <a:lnTo>
                    <a:pt x="45140" y="60752"/>
                  </a:lnTo>
                  <a:lnTo>
                    <a:pt x="20836" y="0"/>
                  </a:lnTo>
                  <a:close/>
                </a:path>
              </a:pathLst>
            </a:custGeom>
            <a:solidFill>
              <a:srgbClr val="F955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111652" y="1955981"/>
              <a:ext cx="38735" cy="60960"/>
            </a:xfrm>
            <a:custGeom>
              <a:avLst/>
              <a:gdLst/>
              <a:ahLst/>
              <a:cxnLst/>
              <a:rect l="l" t="t" r="r" b="b"/>
              <a:pathLst>
                <a:path w="38735" h="60960">
                  <a:moveTo>
                    <a:pt x="20836" y="0"/>
                  </a:moveTo>
                  <a:lnTo>
                    <a:pt x="0" y="0"/>
                  </a:lnTo>
                  <a:lnTo>
                    <a:pt x="10418" y="60752"/>
                  </a:lnTo>
                  <a:lnTo>
                    <a:pt x="38191" y="60752"/>
                  </a:lnTo>
                  <a:lnTo>
                    <a:pt x="20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094297" y="1955981"/>
              <a:ext cx="27940" cy="60960"/>
            </a:xfrm>
            <a:custGeom>
              <a:avLst/>
              <a:gdLst/>
              <a:ahLst/>
              <a:cxnLst/>
              <a:rect l="l" t="t" r="r" b="b"/>
              <a:pathLst>
                <a:path w="27939" h="60960">
                  <a:moveTo>
                    <a:pt x="17354" y="0"/>
                  </a:moveTo>
                  <a:lnTo>
                    <a:pt x="0" y="0"/>
                  </a:lnTo>
                  <a:lnTo>
                    <a:pt x="0" y="60752"/>
                  </a:lnTo>
                  <a:lnTo>
                    <a:pt x="27773" y="60752"/>
                  </a:lnTo>
                  <a:lnTo>
                    <a:pt x="17354" y="0"/>
                  </a:lnTo>
                  <a:close/>
                </a:path>
              </a:pathLst>
            </a:custGeom>
            <a:solidFill>
              <a:srgbClr val="F955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007493" y="2041033"/>
              <a:ext cx="85090" cy="48895"/>
            </a:xfrm>
            <a:custGeom>
              <a:avLst/>
              <a:gdLst/>
              <a:ahLst/>
              <a:cxnLst/>
              <a:rect l="l" t="t" r="r" b="b"/>
              <a:pathLst>
                <a:path w="85089" h="48894">
                  <a:moveTo>
                    <a:pt x="85065" y="0"/>
                  </a:moveTo>
                  <a:lnTo>
                    <a:pt x="0" y="0"/>
                  </a:lnTo>
                  <a:lnTo>
                    <a:pt x="0" y="48601"/>
                  </a:lnTo>
                  <a:lnTo>
                    <a:pt x="85065" y="48601"/>
                  </a:lnTo>
                  <a:lnTo>
                    <a:pt x="85065" y="0"/>
                  </a:lnTo>
                  <a:close/>
                </a:path>
              </a:pathLst>
            </a:custGeom>
            <a:solidFill>
              <a:srgbClr val="6EDA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007489" y="2041042"/>
              <a:ext cx="146050" cy="85090"/>
            </a:xfrm>
            <a:custGeom>
              <a:avLst/>
              <a:gdLst/>
              <a:ahLst/>
              <a:cxnLst/>
              <a:rect l="l" t="t" r="r" b="b"/>
              <a:pathLst>
                <a:path w="146050" h="85089">
                  <a:moveTo>
                    <a:pt x="85064" y="0"/>
                  </a:moveTo>
                  <a:lnTo>
                    <a:pt x="0" y="48602"/>
                  </a:lnTo>
                  <a:lnTo>
                    <a:pt x="85064" y="48602"/>
                  </a:lnTo>
                  <a:lnTo>
                    <a:pt x="85064" y="0"/>
                  </a:lnTo>
                  <a:close/>
                </a:path>
                <a:path w="146050" h="85089">
                  <a:moveTo>
                    <a:pt x="145834" y="48602"/>
                  </a:moveTo>
                  <a:lnTo>
                    <a:pt x="103301" y="48602"/>
                  </a:lnTo>
                  <a:lnTo>
                    <a:pt x="103301" y="85051"/>
                  </a:lnTo>
                  <a:lnTo>
                    <a:pt x="145834" y="85051"/>
                  </a:lnTo>
                  <a:lnTo>
                    <a:pt x="145834" y="48602"/>
                  </a:lnTo>
                  <a:close/>
                </a:path>
                <a:path w="146050" h="85089">
                  <a:moveTo>
                    <a:pt x="145834" y="0"/>
                  </a:moveTo>
                  <a:lnTo>
                    <a:pt x="103301" y="0"/>
                  </a:lnTo>
                  <a:lnTo>
                    <a:pt x="103301" y="39484"/>
                  </a:lnTo>
                  <a:lnTo>
                    <a:pt x="145834" y="39484"/>
                  </a:lnTo>
                  <a:lnTo>
                    <a:pt x="145834" y="0"/>
                  </a:lnTo>
                  <a:close/>
                </a:path>
              </a:pathLst>
            </a:custGeom>
            <a:solidFill>
              <a:srgbClr val="40C8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991938" y="2083126"/>
              <a:ext cx="97790" cy="22225"/>
            </a:xfrm>
            <a:custGeom>
              <a:avLst/>
              <a:gdLst/>
              <a:ahLst/>
              <a:cxnLst/>
              <a:rect l="l" t="t" r="r" b="b"/>
              <a:pathLst>
                <a:path w="97789" h="22225">
                  <a:moveTo>
                    <a:pt x="32902" y="0"/>
                  </a:moveTo>
                  <a:lnTo>
                    <a:pt x="18809" y="0"/>
                  </a:lnTo>
                  <a:lnTo>
                    <a:pt x="12490" y="5604"/>
                  </a:lnTo>
                  <a:lnTo>
                    <a:pt x="11086" y="13025"/>
                  </a:lnTo>
                  <a:lnTo>
                    <a:pt x="9999" y="12083"/>
                  </a:lnTo>
                  <a:lnTo>
                    <a:pt x="8704" y="11527"/>
                  </a:lnTo>
                  <a:lnTo>
                    <a:pt x="3193" y="11527"/>
                  </a:lnTo>
                  <a:lnTo>
                    <a:pt x="0" y="16205"/>
                  </a:lnTo>
                  <a:lnTo>
                    <a:pt x="437" y="21697"/>
                  </a:lnTo>
                  <a:lnTo>
                    <a:pt x="97510" y="21697"/>
                  </a:lnTo>
                  <a:lnTo>
                    <a:pt x="96041" y="14852"/>
                  </a:lnTo>
                  <a:lnTo>
                    <a:pt x="91119" y="9443"/>
                  </a:lnTo>
                  <a:lnTo>
                    <a:pt x="83769" y="5888"/>
                  </a:lnTo>
                  <a:lnTo>
                    <a:pt x="75016" y="4610"/>
                  </a:lnTo>
                  <a:lnTo>
                    <a:pt x="67952" y="4610"/>
                  </a:lnTo>
                  <a:lnTo>
                    <a:pt x="61661" y="6932"/>
                  </a:lnTo>
                  <a:lnTo>
                    <a:pt x="57522" y="10562"/>
                  </a:lnTo>
                  <a:lnTo>
                    <a:pt x="55635" y="6971"/>
                  </a:lnTo>
                  <a:lnTo>
                    <a:pt x="52521" y="4610"/>
                  </a:lnTo>
                  <a:lnTo>
                    <a:pt x="45653" y="4610"/>
                  </a:lnTo>
                  <a:lnTo>
                    <a:pt x="42730" y="6713"/>
                  </a:lnTo>
                  <a:lnTo>
                    <a:pt x="40822" y="9926"/>
                  </a:lnTo>
                  <a:lnTo>
                    <a:pt x="38468" y="4100"/>
                  </a:lnTo>
                  <a:lnTo>
                    <a:pt x="32902" y="0"/>
                  </a:lnTo>
                  <a:close/>
                </a:path>
              </a:pathLst>
            </a:custGeom>
            <a:solidFill>
              <a:srgbClr val="0D95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992302" y="2104823"/>
              <a:ext cx="97790" cy="21590"/>
            </a:xfrm>
            <a:custGeom>
              <a:avLst/>
              <a:gdLst/>
              <a:ahLst/>
              <a:cxnLst/>
              <a:rect l="l" t="t" r="r" b="b"/>
              <a:pathLst>
                <a:path w="97789" h="21589">
                  <a:moveTo>
                    <a:pt x="97218" y="0"/>
                  </a:moveTo>
                  <a:lnTo>
                    <a:pt x="0" y="0"/>
                  </a:lnTo>
                  <a:lnTo>
                    <a:pt x="0" y="21263"/>
                  </a:lnTo>
                  <a:lnTo>
                    <a:pt x="97218" y="21263"/>
                  </a:lnTo>
                  <a:lnTo>
                    <a:pt x="97218" y="0"/>
                  </a:lnTo>
                  <a:close/>
                </a:path>
              </a:pathLst>
            </a:custGeom>
            <a:solidFill>
              <a:srgbClr val="9C60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1992302" y="2104823"/>
              <a:ext cx="97790" cy="6350"/>
            </a:xfrm>
            <a:custGeom>
              <a:avLst/>
              <a:gdLst/>
              <a:ahLst/>
              <a:cxnLst/>
              <a:rect l="l" t="t" r="r" b="b"/>
              <a:pathLst>
                <a:path w="97789" h="6350">
                  <a:moveTo>
                    <a:pt x="97218" y="0"/>
                  </a:moveTo>
                  <a:lnTo>
                    <a:pt x="0" y="0"/>
                  </a:lnTo>
                  <a:lnTo>
                    <a:pt x="0" y="6075"/>
                  </a:lnTo>
                  <a:lnTo>
                    <a:pt x="97218" y="6075"/>
                  </a:lnTo>
                  <a:lnTo>
                    <a:pt x="97218" y="0"/>
                  </a:lnTo>
                  <a:close/>
                </a:path>
              </a:pathLst>
            </a:custGeom>
            <a:solidFill>
              <a:srgbClr val="AE76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113830" y="2298275"/>
            <a:ext cx="4345940" cy="44069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80"/>
              </a:spcBef>
            </a:pPr>
            <a:r>
              <a:rPr sz="900" dirty="0">
                <a:solidFill>
                  <a:srgbClr val="7D0B6D"/>
                </a:solidFill>
                <a:latin typeface="Palatino Linotype"/>
                <a:cs typeface="Palatino Linotype"/>
              </a:rPr>
              <a:t>Figure:</a:t>
            </a:r>
            <a:r>
              <a:rPr sz="900" spc="35" dirty="0">
                <a:solidFill>
                  <a:srgbClr val="7D0B6D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latin typeface="Arial"/>
                <a:cs typeface="Arial"/>
              </a:rPr>
              <a:t>Mary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and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Peter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exhibit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varying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preferences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35" dirty="0">
                <a:latin typeface="Arial"/>
                <a:cs typeface="Arial"/>
              </a:rPr>
              <a:t>evolve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over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distinct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periods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in one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day.</a:t>
            </a:r>
            <a:r>
              <a:rPr sz="900" spc="9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For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example,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during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period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“14:00</a:t>
            </a:r>
            <a:r>
              <a:rPr sz="900" i="1" dirty="0">
                <a:latin typeface="DejaVu Sans Mono"/>
                <a:cs typeface="DejaVu Sans Mono"/>
              </a:rPr>
              <a:t>∼</a:t>
            </a:r>
            <a:r>
              <a:rPr sz="900" dirty="0">
                <a:latin typeface="Arial"/>
                <a:cs typeface="Arial"/>
              </a:rPr>
              <a:t>18:00”,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Mary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35" dirty="0">
                <a:latin typeface="Arial"/>
                <a:cs typeface="Arial"/>
              </a:rPr>
              <a:t>prefers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go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shopping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mall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watch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movie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cinema,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whereas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Peter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likes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visit</a:t>
            </a:r>
            <a:r>
              <a:rPr sz="900" spc="10" dirty="0">
                <a:latin typeface="Arial"/>
                <a:cs typeface="Arial"/>
              </a:rPr>
              <a:t> </a:t>
            </a:r>
            <a:r>
              <a:rPr sz="900" spc="-40" dirty="0">
                <a:latin typeface="Arial"/>
                <a:cs typeface="Arial"/>
              </a:rPr>
              <a:t>several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bookstores.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96" name="object 96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100" name="object 100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9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9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9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6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2556" y="-3661"/>
            <a:ext cx="49974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6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Introduction</a:t>
            </a:r>
            <a:endParaRPr sz="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0"/>
            <a:ext cx="4608195" cy="468630"/>
            <a:chOff x="0" y="50"/>
            <a:chExt cx="4608195" cy="468630"/>
          </a:xfrm>
        </p:grpSpPr>
        <p:sp>
          <p:nvSpPr>
            <p:cNvPr id="4" name="object 4"/>
            <p:cNvSpPr/>
            <p:nvPr/>
          </p:nvSpPr>
          <p:spPr>
            <a:xfrm>
              <a:off x="2303995" y="50"/>
              <a:ext cx="2304415" cy="113664"/>
            </a:xfrm>
            <a:custGeom>
              <a:avLst/>
              <a:gdLst/>
              <a:ahLst/>
              <a:cxnLst/>
              <a:rect l="l" t="t" r="r" b="b"/>
              <a:pathLst>
                <a:path w="2304415" h="113664">
                  <a:moveTo>
                    <a:pt x="2303995" y="0"/>
                  </a:moveTo>
                  <a:lnTo>
                    <a:pt x="0" y="0"/>
                  </a:lnTo>
                  <a:lnTo>
                    <a:pt x="0" y="113156"/>
                  </a:lnTo>
                  <a:lnTo>
                    <a:pt x="2303995" y="11315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3207"/>
              <a:ext cx="4608195" cy="355600"/>
            </a:xfrm>
            <a:custGeom>
              <a:avLst/>
              <a:gdLst/>
              <a:ahLst/>
              <a:cxnLst/>
              <a:rect l="l" t="t" r="r" b="b"/>
              <a:pathLst>
                <a:path w="4608195" h="355600">
                  <a:moveTo>
                    <a:pt x="4608004" y="0"/>
                  </a:moveTo>
                  <a:lnTo>
                    <a:pt x="0" y="0"/>
                  </a:lnTo>
                  <a:lnTo>
                    <a:pt x="0" y="355015"/>
                  </a:lnTo>
                  <a:lnTo>
                    <a:pt x="4608004" y="3550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300" y="175524"/>
            <a:ext cx="7740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Summary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508" y="895464"/>
            <a:ext cx="57810" cy="5781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66877" y="816577"/>
            <a:ext cx="4127500" cy="2075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953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introduce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novel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hierarchical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check-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description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method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named </a:t>
            </a:r>
            <a:r>
              <a:rPr sz="1000" dirty="0">
                <a:latin typeface="Arial"/>
                <a:cs typeface="Arial"/>
              </a:rPr>
              <a:t>Mobility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Tree.</a:t>
            </a:r>
            <a:r>
              <a:rPr sz="1000" spc="9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Concretely,</a:t>
            </a:r>
            <a:r>
              <a:rPr sz="1000" dirty="0">
                <a:latin typeface="Arial"/>
                <a:cs typeface="Arial"/>
              </a:rPr>
              <a:t> the </a:t>
            </a:r>
            <a:r>
              <a:rPr sz="1000" spc="-40" dirty="0">
                <a:latin typeface="Arial"/>
                <a:cs typeface="Arial"/>
              </a:rPr>
              <a:t>trees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consist</a:t>
            </a:r>
            <a:r>
              <a:rPr sz="1000" dirty="0">
                <a:latin typeface="Arial"/>
                <a:cs typeface="Arial"/>
              </a:rPr>
              <a:t> 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multi-</a:t>
            </a:r>
            <a:r>
              <a:rPr sz="1000" spc="-10" dirty="0">
                <a:latin typeface="Arial"/>
                <a:cs typeface="Arial"/>
              </a:rPr>
              <a:t>granularity</a:t>
            </a:r>
            <a:r>
              <a:rPr sz="1000" dirty="0">
                <a:latin typeface="Arial"/>
                <a:cs typeface="Arial"/>
              </a:rPr>
              <a:t> time </a:t>
            </a:r>
            <a:r>
              <a:rPr sz="1000" spc="-20" dirty="0">
                <a:latin typeface="Arial"/>
                <a:cs typeface="Arial"/>
              </a:rPr>
              <a:t>slot </a:t>
            </a:r>
            <a:r>
              <a:rPr sz="1000" spc="-65" dirty="0">
                <a:latin typeface="Arial"/>
                <a:cs typeface="Arial"/>
              </a:rPr>
              <a:t>nodes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capture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users</a:t>
            </a:r>
            <a:r>
              <a:rPr sz="1000" dirty="0">
                <a:latin typeface="Book Antiqua"/>
                <a:cs typeface="Book Antiqua"/>
              </a:rPr>
              <a:t>’</a:t>
            </a:r>
            <a:r>
              <a:rPr sz="1000" dirty="0">
                <a:latin typeface="Arial"/>
                <a:cs typeface="Arial"/>
              </a:rPr>
              <a:t>distinct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preferences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across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diverse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periods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have </a:t>
            </a:r>
            <a:r>
              <a:rPr sz="1000" spc="-65" dirty="0">
                <a:latin typeface="Arial"/>
                <a:cs typeface="Arial"/>
              </a:rPr>
              <a:t>been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ignored</a:t>
            </a:r>
            <a:r>
              <a:rPr sz="1000" dirty="0">
                <a:latin typeface="Arial"/>
                <a:cs typeface="Arial"/>
              </a:rPr>
              <a:t> in </a:t>
            </a:r>
            <a:r>
              <a:rPr sz="1000" spc="-45" dirty="0">
                <a:latin typeface="Arial"/>
                <a:cs typeface="Arial"/>
              </a:rPr>
              <a:t>previous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works.</a:t>
            </a:r>
            <a:endParaRPr sz="1000">
              <a:latin typeface="Arial"/>
              <a:cs typeface="Arial"/>
            </a:endParaRPr>
          </a:p>
          <a:p>
            <a:pPr marL="12700" marR="80645">
              <a:lnSpc>
                <a:spcPct val="100000"/>
              </a:lnSpc>
              <a:spcBef>
                <a:spcPts val="280"/>
              </a:spcBef>
            </a:pPr>
            <a:r>
              <a:rPr sz="1000" spc="-40" dirty="0">
                <a:latin typeface="Arial"/>
                <a:cs typeface="Arial"/>
              </a:rPr>
              <a:t>We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propose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Mobility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Tree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Network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(MTNet)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grasp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users</a:t>
            </a:r>
            <a:r>
              <a:rPr sz="1000" spc="-10" dirty="0">
                <a:latin typeface="Book Antiqua"/>
                <a:cs typeface="Book Antiqua"/>
              </a:rPr>
              <a:t>’</a:t>
            </a:r>
            <a:r>
              <a:rPr sz="1000" spc="-10" dirty="0">
                <a:latin typeface="Arial"/>
                <a:cs typeface="Arial"/>
              </a:rPr>
              <a:t>dynamic </a:t>
            </a:r>
            <a:r>
              <a:rPr sz="1000" spc="-65" dirty="0">
                <a:latin typeface="Arial"/>
                <a:cs typeface="Arial"/>
              </a:rPr>
              <a:t>preferences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next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POI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recommendation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task.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particular,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we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devise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a </a:t>
            </a:r>
            <a:r>
              <a:rPr sz="1000" spc="-35" dirty="0">
                <a:latin typeface="Arial"/>
                <a:cs typeface="Arial"/>
              </a:rPr>
              <a:t>four-</a:t>
            </a:r>
            <a:r>
              <a:rPr sz="1000" spc="-10" dirty="0">
                <a:latin typeface="Arial"/>
                <a:cs typeface="Arial"/>
              </a:rPr>
              <a:t>step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node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interaction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operation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95" dirty="0">
                <a:latin typeface="Arial"/>
                <a:cs typeface="Arial"/>
              </a:rPr>
              <a:t>message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passing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Mobility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Trees </a:t>
            </a:r>
            <a:r>
              <a:rPr sz="1000" spc="-25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adopt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multitask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training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strategy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push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towards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learning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0" dirty="0">
                <a:latin typeface="Arial"/>
                <a:cs typeface="Arial"/>
              </a:rPr>
              <a:t> robust representation.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275"/>
              </a:spcBef>
            </a:pPr>
            <a:r>
              <a:rPr sz="1000" spc="-50" dirty="0">
                <a:latin typeface="Arial"/>
                <a:cs typeface="Arial"/>
              </a:rPr>
              <a:t>Extensive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experiments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are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conducted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three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real-</a:t>
            </a:r>
            <a:r>
              <a:rPr sz="1000" spc="-25" dirty="0">
                <a:latin typeface="Arial"/>
                <a:cs typeface="Arial"/>
              </a:rPr>
              <a:t>world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LBSN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datasets.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35" dirty="0">
                <a:latin typeface="Arial"/>
                <a:cs typeface="Arial"/>
              </a:rPr>
              <a:t>results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demonstrate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superiority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MTNet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when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compared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ten</a:t>
            </a:r>
            <a:endParaRPr sz="1000">
              <a:latin typeface="Arial"/>
              <a:cs typeface="Arial"/>
            </a:endParaRPr>
          </a:p>
          <a:p>
            <a:pPr marL="12700" marR="85725">
              <a:lnSpc>
                <a:spcPts val="1200"/>
              </a:lnSpc>
              <a:spcBef>
                <a:spcPts val="35"/>
              </a:spcBef>
            </a:pPr>
            <a:r>
              <a:rPr sz="1000" spc="-35" dirty="0">
                <a:latin typeface="Arial"/>
                <a:cs typeface="Arial"/>
              </a:rPr>
              <a:t>state-</a:t>
            </a:r>
            <a:r>
              <a:rPr sz="1000" spc="-30" dirty="0">
                <a:latin typeface="Arial"/>
                <a:cs typeface="Arial"/>
              </a:rPr>
              <a:t>of-</a:t>
            </a:r>
            <a:r>
              <a:rPr sz="1000" spc="-35" dirty="0">
                <a:latin typeface="Arial"/>
                <a:cs typeface="Arial"/>
              </a:rPr>
              <a:t>the-</a:t>
            </a:r>
            <a:r>
              <a:rPr sz="1000" dirty="0">
                <a:latin typeface="Arial"/>
                <a:cs typeface="Arial"/>
              </a:rPr>
              <a:t>art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baselines.</a:t>
            </a:r>
            <a:r>
              <a:rPr sz="1000" spc="11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We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also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provide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in-</a:t>
            </a:r>
            <a:r>
              <a:rPr sz="1000" spc="-10" dirty="0">
                <a:latin typeface="Arial"/>
                <a:cs typeface="Arial"/>
              </a:rPr>
              <a:t>depth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analysis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proposed </a:t>
            </a:r>
            <a:r>
              <a:rPr sz="1000" spc="-30" dirty="0">
                <a:latin typeface="Arial"/>
                <a:cs typeface="Arial"/>
              </a:rPr>
              <a:t>model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via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ablation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study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visualization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analysis.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8508" y="1540751"/>
            <a:ext cx="57810" cy="578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8508" y="2337854"/>
            <a:ext cx="57810" cy="5781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12" name="object 12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6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6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6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7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421" y="-3661"/>
            <a:ext cx="3136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Method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50"/>
            <a:ext cx="2304415" cy="113664"/>
          </a:xfrm>
          <a:custGeom>
            <a:avLst/>
            <a:gdLst/>
            <a:ahLst/>
            <a:cxnLst/>
            <a:rect l="l" t="t" r="r" b="b"/>
            <a:pathLst>
              <a:path w="2304415" h="113664">
                <a:moveTo>
                  <a:pt x="2303995" y="0"/>
                </a:moveTo>
                <a:lnTo>
                  <a:pt x="0" y="0"/>
                </a:lnTo>
                <a:lnTo>
                  <a:pt x="0" y="113156"/>
                </a:lnTo>
                <a:lnTo>
                  <a:pt x="2303995" y="113156"/>
                </a:lnTo>
                <a:lnTo>
                  <a:pt x="2303995" y="0"/>
                </a:lnTo>
                <a:close/>
              </a:path>
            </a:pathLst>
          </a:custGeom>
          <a:solidFill>
            <a:srgbClr val="CA9EC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5729" y="1357261"/>
            <a:ext cx="4507865" cy="474345"/>
            <a:chOff x="75729" y="1357261"/>
            <a:chExt cx="4507865" cy="474345"/>
          </a:xfrm>
        </p:grpSpPr>
        <p:sp>
          <p:nvSpPr>
            <p:cNvPr id="5" name="object 5"/>
            <p:cNvSpPr/>
            <p:nvPr/>
          </p:nvSpPr>
          <p:spPr>
            <a:xfrm>
              <a:off x="75729" y="1357261"/>
              <a:ext cx="4457065" cy="82550"/>
            </a:xfrm>
            <a:custGeom>
              <a:avLst/>
              <a:gdLst/>
              <a:ahLst/>
              <a:cxnLst/>
              <a:rect l="l" t="t" r="r" b="b"/>
              <a:pathLst>
                <a:path w="4457065" h="82550">
                  <a:moveTo>
                    <a:pt x="440580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56607" y="82384"/>
                  </a:lnTo>
                  <a:lnTo>
                    <a:pt x="4456607" y="50800"/>
                  </a:lnTo>
                  <a:lnTo>
                    <a:pt x="4452598" y="31075"/>
                  </a:lnTo>
                  <a:lnTo>
                    <a:pt x="4441684" y="14922"/>
                  </a:lnTo>
                  <a:lnTo>
                    <a:pt x="4425531" y="4008"/>
                  </a:lnTo>
                  <a:lnTo>
                    <a:pt x="440580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530" y="1420514"/>
              <a:ext cx="4457065" cy="411480"/>
            </a:xfrm>
            <a:custGeom>
              <a:avLst/>
              <a:gdLst/>
              <a:ahLst/>
              <a:cxnLst/>
              <a:rect l="l" t="t" r="r" b="b"/>
              <a:pathLst>
                <a:path w="4457065" h="411480">
                  <a:moveTo>
                    <a:pt x="4456607" y="0"/>
                  </a:moveTo>
                  <a:lnTo>
                    <a:pt x="0" y="0"/>
                  </a:lnTo>
                  <a:lnTo>
                    <a:pt x="0" y="411029"/>
                  </a:lnTo>
                  <a:lnTo>
                    <a:pt x="4456607" y="411029"/>
                  </a:lnTo>
                  <a:lnTo>
                    <a:pt x="44566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729" y="1401678"/>
              <a:ext cx="4457065" cy="379095"/>
            </a:xfrm>
            <a:custGeom>
              <a:avLst/>
              <a:gdLst/>
              <a:ahLst/>
              <a:cxnLst/>
              <a:rect l="l" t="t" r="r" b="b"/>
              <a:pathLst>
                <a:path w="4457065" h="379094">
                  <a:moveTo>
                    <a:pt x="4456607" y="0"/>
                  </a:moveTo>
                  <a:lnTo>
                    <a:pt x="0" y="0"/>
                  </a:lnTo>
                  <a:lnTo>
                    <a:pt x="0" y="328265"/>
                  </a:lnTo>
                  <a:lnTo>
                    <a:pt x="4008" y="347989"/>
                  </a:lnTo>
                  <a:lnTo>
                    <a:pt x="14922" y="364142"/>
                  </a:lnTo>
                  <a:lnTo>
                    <a:pt x="31075" y="375056"/>
                  </a:lnTo>
                  <a:lnTo>
                    <a:pt x="50800" y="379065"/>
                  </a:lnTo>
                  <a:lnTo>
                    <a:pt x="4405806" y="379065"/>
                  </a:lnTo>
                  <a:lnTo>
                    <a:pt x="4425531" y="375056"/>
                  </a:lnTo>
                  <a:lnTo>
                    <a:pt x="4441684" y="364142"/>
                  </a:lnTo>
                  <a:lnTo>
                    <a:pt x="4452598" y="347989"/>
                  </a:lnTo>
                  <a:lnTo>
                    <a:pt x="4456607" y="328265"/>
                  </a:lnTo>
                  <a:lnTo>
                    <a:pt x="4456607" y="0"/>
                  </a:lnTo>
                  <a:close/>
                </a:path>
              </a:pathLst>
            </a:custGeom>
            <a:solidFill>
              <a:srgbClr val="7E0C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39416" y="1469057"/>
            <a:ext cx="5295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Method</a:t>
            </a:r>
            <a:endParaRPr sz="1200">
              <a:latin typeface="Palatino Linotype"/>
              <a:cs typeface="Palatino Linotype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10" name="object 10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3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8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8421" y="-3661"/>
            <a:ext cx="31369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2" action="ppaction://hlinksldjump"/>
              </a:rPr>
              <a:t>Method</a:t>
            </a:r>
            <a:endParaRPr sz="500">
              <a:latin typeface="Palatino Linotype"/>
              <a:cs typeface="Palatino Linotype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0"/>
            <a:ext cx="4608195" cy="468630"/>
            <a:chOff x="0" y="50"/>
            <a:chExt cx="4608195" cy="468630"/>
          </a:xfrm>
        </p:grpSpPr>
        <p:sp>
          <p:nvSpPr>
            <p:cNvPr id="4" name="object 4"/>
            <p:cNvSpPr/>
            <p:nvPr/>
          </p:nvSpPr>
          <p:spPr>
            <a:xfrm>
              <a:off x="2303995" y="50"/>
              <a:ext cx="2304415" cy="113664"/>
            </a:xfrm>
            <a:custGeom>
              <a:avLst/>
              <a:gdLst/>
              <a:ahLst/>
              <a:cxnLst/>
              <a:rect l="l" t="t" r="r" b="b"/>
              <a:pathLst>
                <a:path w="2304415" h="113664">
                  <a:moveTo>
                    <a:pt x="2303995" y="0"/>
                  </a:moveTo>
                  <a:lnTo>
                    <a:pt x="0" y="0"/>
                  </a:lnTo>
                  <a:lnTo>
                    <a:pt x="0" y="113156"/>
                  </a:lnTo>
                  <a:lnTo>
                    <a:pt x="2303995" y="113156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3207"/>
              <a:ext cx="4608195" cy="355600"/>
            </a:xfrm>
            <a:custGeom>
              <a:avLst/>
              <a:gdLst/>
              <a:ahLst/>
              <a:cxnLst/>
              <a:rect l="l" t="t" r="r" b="b"/>
              <a:pathLst>
                <a:path w="4608195" h="355600">
                  <a:moveTo>
                    <a:pt x="4608004" y="0"/>
                  </a:moveTo>
                  <a:lnTo>
                    <a:pt x="0" y="0"/>
                  </a:lnTo>
                  <a:lnTo>
                    <a:pt x="0" y="355015"/>
                  </a:lnTo>
                  <a:lnTo>
                    <a:pt x="4608004" y="35501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Construction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Mobility</a:t>
            </a:r>
            <a:r>
              <a:rPr spc="-5" dirty="0"/>
              <a:t> </a:t>
            </a:r>
            <a:r>
              <a:rPr spc="-20" dirty="0"/>
              <a:t>Tree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253" y="667123"/>
            <a:ext cx="2253615" cy="2454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3655" indent="126364" algn="just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latin typeface="Arial"/>
                <a:cs typeface="Arial"/>
              </a:rPr>
              <a:t>Taking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trajectory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Figure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90" dirty="0">
                <a:latin typeface="Arial"/>
                <a:cs typeface="Arial"/>
              </a:rPr>
              <a:t>as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an </a:t>
            </a:r>
            <a:r>
              <a:rPr sz="1000" spc="-50" dirty="0">
                <a:latin typeface="Arial"/>
                <a:cs typeface="Arial"/>
              </a:rPr>
              <a:t>example,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user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has</a:t>
            </a:r>
            <a:r>
              <a:rPr sz="1000" dirty="0">
                <a:latin typeface="Arial"/>
                <a:cs typeface="Arial"/>
              </a:rPr>
              <a:t> a</a:t>
            </a:r>
            <a:r>
              <a:rPr sz="1000" spc="-10" dirty="0">
                <a:latin typeface="Arial"/>
                <a:cs typeface="Arial"/>
              </a:rPr>
              <a:t> trajectory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across </a:t>
            </a:r>
            <a:r>
              <a:rPr sz="1000" dirty="0">
                <a:latin typeface="Arial"/>
                <a:cs typeface="Arial"/>
              </a:rPr>
              <a:t>two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days.</a:t>
            </a:r>
            <a:r>
              <a:rPr sz="1000" i="1" spc="-60" dirty="0">
                <a:latin typeface="DejaVu Sans Mono"/>
                <a:cs typeface="DejaVu Sans Mono"/>
              </a:rPr>
              <a:t>{</a:t>
            </a:r>
            <a:r>
              <a:rPr sz="1000" i="1" spc="-60" dirty="0">
                <a:latin typeface="Arial"/>
                <a:cs typeface="Arial"/>
              </a:rPr>
              <a:t>s</a:t>
            </a:r>
            <a:r>
              <a:rPr sz="1050" spc="-89" baseline="-11904" dirty="0">
                <a:latin typeface="Century"/>
                <a:cs typeface="Century"/>
              </a:rPr>
              <a:t>1</a:t>
            </a:r>
            <a:r>
              <a:rPr sz="1000" i="1" spc="-60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i="1" spc="-30" dirty="0">
                <a:latin typeface="Arial"/>
                <a:cs typeface="Arial"/>
              </a:rPr>
              <a:t>s</a:t>
            </a:r>
            <a:r>
              <a:rPr sz="1050" spc="-44" baseline="-11904" dirty="0">
                <a:latin typeface="Century"/>
                <a:cs typeface="Century"/>
              </a:rPr>
              <a:t>2</a:t>
            </a:r>
            <a:r>
              <a:rPr sz="1000" i="1" spc="-30" dirty="0">
                <a:latin typeface="Georgia"/>
                <a:cs typeface="Georgia"/>
              </a:rPr>
              <a:t>,</a:t>
            </a:r>
            <a:r>
              <a:rPr sz="1000" i="1" spc="-80" dirty="0">
                <a:latin typeface="Georgia"/>
                <a:cs typeface="Georgia"/>
              </a:rPr>
              <a:t> </a:t>
            </a:r>
            <a:r>
              <a:rPr sz="1000" i="1" dirty="0">
                <a:latin typeface="Georgia"/>
                <a:cs typeface="Georgia"/>
              </a:rPr>
              <a:t>.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i="1" dirty="0">
                <a:latin typeface="Georgia"/>
                <a:cs typeface="Georgia"/>
              </a:rPr>
              <a:t>.</a:t>
            </a:r>
            <a:r>
              <a:rPr sz="1000" i="1" spc="-80" dirty="0">
                <a:latin typeface="Georgia"/>
                <a:cs typeface="Georgia"/>
              </a:rPr>
              <a:t> </a:t>
            </a:r>
            <a:r>
              <a:rPr sz="1000" i="1" dirty="0">
                <a:latin typeface="Georgia"/>
                <a:cs typeface="Georgia"/>
              </a:rPr>
              <a:t>.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i="1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i="1" spc="-65" dirty="0">
                <a:latin typeface="Arial"/>
                <a:cs typeface="Arial"/>
              </a:rPr>
              <a:t>s</a:t>
            </a:r>
            <a:r>
              <a:rPr sz="1050" spc="-97" baseline="-11904" dirty="0">
                <a:latin typeface="Century"/>
                <a:cs typeface="Century"/>
              </a:rPr>
              <a:t>5</a:t>
            </a:r>
            <a:r>
              <a:rPr sz="1000" i="1" spc="-65" dirty="0">
                <a:latin typeface="DejaVu Sans Mono"/>
                <a:cs typeface="DejaVu Sans Mono"/>
              </a:rPr>
              <a:t>}</a:t>
            </a:r>
            <a:r>
              <a:rPr sz="1000" i="1" spc="-275" dirty="0">
                <a:latin typeface="DejaVu Sans Mono"/>
                <a:cs typeface="DejaVu Sans Mono"/>
              </a:rPr>
              <a:t> </a:t>
            </a:r>
            <a:r>
              <a:rPr sz="1000" spc="-50" dirty="0">
                <a:latin typeface="Arial"/>
                <a:cs typeface="Arial"/>
              </a:rPr>
              <a:t>are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the</a:t>
            </a:r>
            <a:endParaRPr sz="1000">
              <a:latin typeface="Arial"/>
              <a:cs typeface="Arial"/>
            </a:endParaRPr>
          </a:p>
          <a:p>
            <a:pPr marL="38100" algn="just">
              <a:lnSpc>
                <a:spcPts val="1185"/>
              </a:lnSpc>
            </a:pPr>
            <a:r>
              <a:rPr sz="1000" spc="-60" dirty="0">
                <a:latin typeface="Arial"/>
                <a:cs typeface="Arial"/>
              </a:rPr>
              <a:t>check-</a:t>
            </a:r>
            <a:r>
              <a:rPr sz="1000" spc="-20" dirty="0">
                <a:latin typeface="Arial"/>
                <a:cs typeface="Arial"/>
              </a:rPr>
              <a:t>ins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Aug.</a:t>
            </a:r>
            <a:r>
              <a:rPr sz="1000" spc="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DejaVu Sans Mono"/>
                <a:cs typeface="DejaVu Sans Mono"/>
              </a:rPr>
              <a:t>{</a:t>
            </a:r>
            <a:r>
              <a:rPr sz="1000" i="1" spc="-50" dirty="0">
                <a:latin typeface="Arial"/>
                <a:cs typeface="Arial"/>
              </a:rPr>
              <a:t>s</a:t>
            </a:r>
            <a:r>
              <a:rPr sz="1050" spc="-75" baseline="-11904" dirty="0">
                <a:latin typeface="Century"/>
                <a:cs typeface="Century"/>
              </a:rPr>
              <a:t>6</a:t>
            </a:r>
            <a:r>
              <a:rPr sz="1000" i="1" spc="-50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i="1" spc="-30" dirty="0">
                <a:latin typeface="Arial"/>
                <a:cs typeface="Arial"/>
              </a:rPr>
              <a:t>s</a:t>
            </a:r>
            <a:r>
              <a:rPr sz="1050" spc="-44" baseline="-11904" dirty="0">
                <a:latin typeface="Century"/>
                <a:cs typeface="Century"/>
              </a:rPr>
              <a:t>7</a:t>
            </a:r>
            <a:r>
              <a:rPr sz="1000" i="1" spc="-30" dirty="0">
                <a:latin typeface="Georgia"/>
                <a:cs typeface="Georgia"/>
              </a:rPr>
              <a:t>,</a:t>
            </a:r>
            <a:r>
              <a:rPr sz="1000" i="1" spc="-75" dirty="0">
                <a:latin typeface="Georgia"/>
                <a:cs typeface="Georgia"/>
              </a:rPr>
              <a:t> </a:t>
            </a:r>
            <a:r>
              <a:rPr sz="1000" i="1" spc="-25" dirty="0">
                <a:latin typeface="Arial"/>
                <a:cs typeface="Arial"/>
              </a:rPr>
              <a:t>s</a:t>
            </a:r>
            <a:r>
              <a:rPr sz="1050" spc="-37" baseline="-11904" dirty="0">
                <a:latin typeface="Century"/>
                <a:cs typeface="Century"/>
              </a:rPr>
              <a:t>8</a:t>
            </a:r>
            <a:r>
              <a:rPr sz="1000" i="1" spc="-25" dirty="0">
                <a:latin typeface="DejaVu Sans Mono"/>
                <a:cs typeface="DejaVu Sans Mono"/>
              </a:rPr>
              <a:t>}</a:t>
            </a:r>
            <a:endParaRPr sz="1000">
              <a:latin typeface="DejaVu Sans Mono"/>
              <a:cs typeface="DejaVu Sans Mono"/>
            </a:endParaRPr>
          </a:p>
          <a:p>
            <a:pPr marL="38100" algn="just">
              <a:lnSpc>
                <a:spcPts val="1195"/>
              </a:lnSpc>
            </a:pPr>
            <a:r>
              <a:rPr sz="1000" spc="-50" dirty="0">
                <a:latin typeface="Arial"/>
                <a:cs typeface="Arial"/>
              </a:rPr>
              <a:t>are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check-</a:t>
            </a:r>
            <a:r>
              <a:rPr sz="1000" spc="-20" dirty="0">
                <a:latin typeface="Arial"/>
                <a:cs typeface="Arial"/>
              </a:rPr>
              <a:t>ins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Aug.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2.</a:t>
            </a:r>
            <a:endParaRPr sz="1000">
              <a:latin typeface="Arial"/>
              <a:cs typeface="Arial"/>
            </a:endParaRPr>
          </a:p>
          <a:p>
            <a:pPr marL="38100" marR="66040" indent="126364" algn="just">
              <a:lnSpc>
                <a:spcPts val="1200"/>
              </a:lnSpc>
              <a:spcBef>
                <a:spcPts val="40"/>
              </a:spcBef>
            </a:pP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we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divide</a:t>
            </a:r>
            <a:r>
              <a:rPr sz="1000" dirty="0">
                <a:latin typeface="Arial"/>
                <a:cs typeface="Arial"/>
              </a:rPr>
              <a:t> the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day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into four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periods, </a:t>
            </a:r>
            <a:r>
              <a:rPr sz="1000" spc="-65" dirty="0">
                <a:latin typeface="Arial"/>
                <a:cs typeface="Arial"/>
              </a:rPr>
              <a:t>each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day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has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periods</a:t>
            </a:r>
            <a:r>
              <a:rPr sz="1000" dirty="0">
                <a:latin typeface="Arial"/>
                <a:cs typeface="Arial"/>
              </a:rPr>
              <a:t> 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“0:00 </a:t>
            </a:r>
            <a:r>
              <a:rPr sz="1000" spc="-10" dirty="0">
                <a:latin typeface="Arial"/>
                <a:cs typeface="Arial"/>
              </a:rPr>
              <a:t>6:00,” </a:t>
            </a:r>
            <a:r>
              <a:rPr sz="1000" dirty="0">
                <a:latin typeface="Arial"/>
                <a:cs typeface="Arial"/>
              </a:rPr>
              <a:t>“6:00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12:00,”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“12:00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18:00,”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and</a:t>
            </a:r>
            <a:endParaRPr sz="1000">
              <a:latin typeface="Arial"/>
              <a:cs typeface="Arial"/>
            </a:endParaRPr>
          </a:p>
          <a:p>
            <a:pPr marL="38100" algn="just">
              <a:lnSpc>
                <a:spcPts val="1145"/>
              </a:lnSpc>
            </a:pPr>
            <a:r>
              <a:rPr sz="1000" dirty="0">
                <a:latin typeface="Arial"/>
                <a:cs typeface="Arial"/>
              </a:rPr>
              <a:t>“18:00</a:t>
            </a:r>
            <a:r>
              <a:rPr sz="1000" spc="-6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24:00”.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Therefore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we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can </a:t>
            </a:r>
            <a:r>
              <a:rPr sz="1000" spc="-10" dirty="0">
                <a:latin typeface="Arial"/>
                <a:cs typeface="Arial"/>
              </a:rPr>
              <a:t>divide</a:t>
            </a:r>
            <a:endParaRPr sz="1000">
              <a:latin typeface="Arial"/>
              <a:cs typeface="Arial"/>
            </a:endParaRPr>
          </a:p>
          <a:p>
            <a:pPr marL="38100" marR="30480" algn="just">
              <a:lnSpc>
                <a:spcPts val="1200"/>
              </a:lnSpc>
              <a:spcBef>
                <a:spcPts val="35"/>
              </a:spcBef>
            </a:pPr>
            <a:r>
              <a:rPr sz="1000" dirty="0">
                <a:latin typeface="Arial"/>
                <a:cs typeface="Arial"/>
              </a:rPr>
              <a:t>the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check-</a:t>
            </a:r>
            <a:r>
              <a:rPr sz="1000" spc="-20" dirty="0">
                <a:latin typeface="Arial"/>
                <a:cs typeface="Arial"/>
              </a:rPr>
              <a:t>ins </a:t>
            </a:r>
            <a:r>
              <a:rPr sz="1000" dirty="0">
                <a:latin typeface="Arial"/>
                <a:cs typeface="Arial"/>
              </a:rPr>
              <a:t>from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two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70" dirty="0">
                <a:latin typeface="Arial"/>
                <a:cs typeface="Arial"/>
              </a:rPr>
              <a:t>days</a:t>
            </a:r>
            <a:r>
              <a:rPr sz="1000" dirty="0">
                <a:latin typeface="Arial"/>
                <a:cs typeface="Arial"/>
              </a:rPr>
              <a:t> into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four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periods.</a:t>
            </a:r>
            <a:endParaRPr sz="1000">
              <a:latin typeface="Arial"/>
              <a:cs typeface="Arial"/>
            </a:endParaRPr>
          </a:p>
          <a:p>
            <a:pPr marL="164465" algn="just">
              <a:lnSpc>
                <a:spcPts val="1150"/>
              </a:lnSpc>
            </a:pPr>
            <a:r>
              <a:rPr sz="1000" spc="-10" dirty="0">
                <a:latin typeface="Arial"/>
                <a:cs typeface="Arial"/>
              </a:rPr>
              <a:t>Then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we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can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construct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Mobility</a:t>
            </a:r>
            <a:endParaRPr sz="1000">
              <a:latin typeface="Arial"/>
              <a:cs typeface="Arial"/>
            </a:endParaRPr>
          </a:p>
          <a:p>
            <a:pPr marL="38100" marR="30480">
              <a:lnSpc>
                <a:spcPts val="1200"/>
              </a:lnSpc>
              <a:spcBef>
                <a:spcPts val="40"/>
              </a:spcBef>
            </a:pPr>
            <a:r>
              <a:rPr sz="1000" spc="-50" dirty="0">
                <a:latin typeface="Arial"/>
                <a:cs typeface="Arial"/>
              </a:rPr>
              <a:t>Tree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according</a:t>
            </a:r>
            <a:r>
              <a:rPr sz="1000" dirty="0">
                <a:latin typeface="Arial"/>
                <a:cs typeface="Arial"/>
              </a:rPr>
              <a:t> to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45" dirty="0">
                <a:latin typeface="Arial"/>
                <a:cs typeface="Arial"/>
              </a:rPr>
              <a:t>arrangement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periods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90" dirty="0">
                <a:latin typeface="Arial"/>
                <a:cs typeface="Arial"/>
              </a:rPr>
              <a:t>as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slot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nodes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and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raw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check-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nodes,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90" dirty="0">
                <a:latin typeface="Arial"/>
                <a:cs typeface="Arial"/>
              </a:rPr>
              <a:t>as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spc="-65" dirty="0">
                <a:latin typeface="Arial"/>
                <a:cs typeface="Arial"/>
              </a:rPr>
              <a:t>shown</a:t>
            </a:r>
            <a:r>
              <a:rPr sz="1000" dirty="0">
                <a:latin typeface="Arial"/>
                <a:cs typeface="Arial"/>
              </a:rPr>
              <a:t> 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the </a:t>
            </a:r>
            <a:r>
              <a:rPr sz="1000" spc="-10" dirty="0">
                <a:latin typeface="Arial"/>
                <a:cs typeface="Arial"/>
              </a:rPr>
              <a:t>figure.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46657" y="1624485"/>
            <a:ext cx="1666239" cy="796925"/>
            <a:chOff x="2546657" y="1624485"/>
            <a:chExt cx="1666239" cy="7969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18637" y="1850360"/>
              <a:ext cx="92727" cy="903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392064" y="1765954"/>
              <a:ext cx="818515" cy="400685"/>
            </a:xfrm>
            <a:custGeom>
              <a:avLst/>
              <a:gdLst/>
              <a:ahLst/>
              <a:cxnLst/>
              <a:rect l="l" t="t" r="r" b="b"/>
              <a:pathLst>
                <a:path w="818514" h="400685">
                  <a:moveTo>
                    <a:pt x="0" y="400629"/>
                  </a:moveTo>
                  <a:lnTo>
                    <a:pt x="817902" y="400629"/>
                  </a:lnTo>
                  <a:lnTo>
                    <a:pt x="817902" y="0"/>
                  </a:lnTo>
                  <a:lnTo>
                    <a:pt x="0" y="0"/>
                  </a:lnTo>
                  <a:lnTo>
                    <a:pt x="0" y="400629"/>
                  </a:lnTo>
                  <a:close/>
                </a:path>
              </a:pathLst>
            </a:custGeom>
            <a:ln w="4755">
              <a:solidFill>
                <a:srgbClr val="2E528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01435" y="1624485"/>
              <a:ext cx="92727" cy="951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95910" y="1704136"/>
              <a:ext cx="321310" cy="161925"/>
            </a:xfrm>
            <a:custGeom>
              <a:avLst/>
              <a:gdLst/>
              <a:ahLst/>
              <a:cxnLst/>
              <a:rect l="l" t="t" r="r" b="b"/>
              <a:pathLst>
                <a:path w="321310" h="161925">
                  <a:moveTo>
                    <a:pt x="321127" y="0"/>
                  </a:moveTo>
                  <a:lnTo>
                    <a:pt x="0" y="1618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1435" y="1717213"/>
              <a:ext cx="92727" cy="21993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41295" y="1846793"/>
              <a:ext cx="138744" cy="17723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578707" y="1704136"/>
              <a:ext cx="396875" cy="158115"/>
            </a:xfrm>
            <a:custGeom>
              <a:avLst/>
              <a:gdLst/>
              <a:ahLst/>
              <a:cxnLst/>
              <a:rect l="l" t="t" r="r" b="b"/>
              <a:pathLst>
                <a:path w="396875" h="158114">
                  <a:moveTo>
                    <a:pt x="0" y="0"/>
                  </a:moveTo>
                  <a:lnTo>
                    <a:pt x="396320" y="157517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19826" y="2069101"/>
              <a:ext cx="89535" cy="88265"/>
            </a:xfrm>
            <a:custGeom>
              <a:avLst/>
              <a:gdLst/>
              <a:ahLst/>
              <a:cxnLst/>
              <a:rect l="l" t="t" r="r" b="b"/>
              <a:pathLst>
                <a:path w="89535" h="88264">
                  <a:moveTo>
                    <a:pt x="44580" y="0"/>
                  </a:moveTo>
                  <a:lnTo>
                    <a:pt x="27228" y="3459"/>
                  </a:lnTo>
                  <a:lnTo>
                    <a:pt x="13058" y="12891"/>
                  </a:lnTo>
                  <a:lnTo>
                    <a:pt x="3503" y="26873"/>
                  </a:lnTo>
                  <a:lnTo>
                    <a:pt x="0" y="43986"/>
                  </a:lnTo>
                  <a:lnTo>
                    <a:pt x="3503" y="61098"/>
                  </a:lnTo>
                  <a:lnTo>
                    <a:pt x="13058" y="75080"/>
                  </a:lnTo>
                  <a:lnTo>
                    <a:pt x="27228" y="84512"/>
                  </a:lnTo>
                  <a:lnTo>
                    <a:pt x="44580" y="87972"/>
                  </a:lnTo>
                  <a:lnTo>
                    <a:pt x="61931" y="84512"/>
                  </a:lnTo>
                  <a:lnTo>
                    <a:pt x="76102" y="75080"/>
                  </a:lnTo>
                  <a:lnTo>
                    <a:pt x="85657" y="61098"/>
                  </a:lnTo>
                  <a:lnTo>
                    <a:pt x="89160" y="43986"/>
                  </a:lnTo>
                  <a:lnTo>
                    <a:pt x="85657" y="26873"/>
                  </a:lnTo>
                  <a:lnTo>
                    <a:pt x="76102" y="12891"/>
                  </a:lnTo>
                  <a:lnTo>
                    <a:pt x="61931" y="3459"/>
                  </a:lnTo>
                  <a:lnTo>
                    <a:pt x="44580" y="0"/>
                  </a:lnTo>
                  <a:close/>
                </a:path>
              </a:pathLst>
            </a:custGeom>
            <a:solidFill>
              <a:srgbClr val="F1C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19826" y="2069101"/>
              <a:ext cx="89535" cy="88265"/>
            </a:xfrm>
            <a:custGeom>
              <a:avLst/>
              <a:gdLst/>
              <a:ahLst/>
              <a:cxnLst/>
              <a:rect l="l" t="t" r="r" b="b"/>
              <a:pathLst>
                <a:path w="89535" h="88264">
                  <a:moveTo>
                    <a:pt x="0" y="43986"/>
                  </a:moveTo>
                  <a:lnTo>
                    <a:pt x="3503" y="26873"/>
                  </a:lnTo>
                  <a:lnTo>
                    <a:pt x="13058" y="12891"/>
                  </a:lnTo>
                  <a:lnTo>
                    <a:pt x="27228" y="3459"/>
                  </a:lnTo>
                  <a:lnTo>
                    <a:pt x="44580" y="0"/>
                  </a:lnTo>
                  <a:lnTo>
                    <a:pt x="61931" y="3459"/>
                  </a:lnTo>
                  <a:lnTo>
                    <a:pt x="76102" y="12891"/>
                  </a:lnTo>
                  <a:lnTo>
                    <a:pt x="85657" y="26873"/>
                  </a:lnTo>
                  <a:lnTo>
                    <a:pt x="89160" y="43986"/>
                  </a:lnTo>
                  <a:lnTo>
                    <a:pt x="85657" y="61098"/>
                  </a:lnTo>
                  <a:lnTo>
                    <a:pt x="76102" y="75080"/>
                  </a:lnTo>
                  <a:lnTo>
                    <a:pt x="61931" y="84512"/>
                  </a:lnTo>
                  <a:lnTo>
                    <a:pt x="44580" y="87972"/>
                  </a:lnTo>
                  <a:lnTo>
                    <a:pt x="27228" y="84512"/>
                  </a:lnTo>
                  <a:lnTo>
                    <a:pt x="13058" y="75080"/>
                  </a:lnTo>
                  <a:lnTo>
                    <a:pt x="3503" y="61098"/>
                  </a:lnTo>
                  <a:lnTo>
                    <a:pt x="0" y="43986"/>
                  </a:lnTo>
                  <a:close/>
                </a:path>
              </a:pathLst>
            </a:custGeom>
            <a:ln w="475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93043" y="1938332"/>
              <a:ext cx="472440" cy="323215"/>
            </a:xfrm>
            <a:custGeom>
              <a:avLst/>
              <a:gdLst/>
              <a:ahLst/>
              <a:cxnLst/>
              <a:rect l="l" t="t" r="r" b="b"/>
              <a:pathLst>
                <a:path w="472439" h="323214">
                  <a:moveTo>
                    <a:pt x="472057" y="0"/>
                  </a:moveTo>
                  <a:lnTo>
                    <a:pt x="471958" y="130620"/>
                  </a:lnTo>
                </a:path>
                <a:path w="472439" h="323214">
                  <a:moveTo>
                    <a:pt x="471413" y="218741"/>
                  </a:moveTo>
                  <a:lnTo>
                    <a:pt x="470769" y="323158"/>
                  </a:lnTo>
                </a:path>
                <a:path w="472439" h="323214">
                  <a:moveTo>
                    <a:pt x="85183" y="204475"/>
                  </a:moveTo>
                  <a:lnTo>
                    <a:pt x="0" y="315629"/>
                  </a:lnTo>
                </a:path>
                <a:path w="472439" h="323214">
                  <a:moveTo>
                    <a:pt x="147412" y="204475"/>
                  </a:moveTo>
                  <a:lnTo>
                    <a:pt x="201523" y="31756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65560" y="2071479"/>
              <a:ext cx="88265" cy="83820"/>
            </a:xfrm>
            <a:custGeom>
              <a:avLst/>
              <a:gdLst/>
              <a:ahLst/>
              <a:cxnLst/>
              <a:rect l="l" t="t" r="r" b="b"/>
              <a:pathLst>
                <a:path w="88264" h="83819">
                  <a:moveTo>
                    <a:pt x="43986" y="0"/>
                  </a:moveTo>
                  <a:lnTo>
                    <a:pt x="26865" y="3269"/>
                  </a:lnTo>
                  <a:lnTo>
                    <a:pt x="12883" y="12185"/>
                  </a:lnTo>
                  <a:lnTo>
                    <a:pt x="3456" y="25410"/>
                  </a:lnTo>
                  <a:lnTo>
                    <a:pt x="0" y="41608"/>
                  </a:lnTo>
                  <a:lnTo>
                    <a:pt x="3456" y="57805"/>
                  </a:lnTo>
                  <a:lnTo>
                    <a:pt x="12883" y="71031"/>
                  </a:lnTo>
                  <a:lnTo>
                    <a:pt x="26865" y="79947"/>
                  </a:lnTo>
                  <a:lnTo>
                    <a:pt x="43986" y="83216"/>
                  </a:lnTo>
                  <a:lnTo>
                    <a:pt x="61106" y="79947"/>
                  </a:lnTo>
                  <a:lnTo>
                    <a:pt x="75088" y="71031"/>
                  </a:lnTo>
                  <a:lnTo>
                    <a:pt x="84515" y="57805"/>
                  </a:lnTo>
                  <a:lnTo>
                    <a:pt x="87972" y="41608"/>
                  </a:lnTo>
                  <a:lnTo>
                    <a:pt x="84515" y="25410"/>
                  </a:lnTo>
                  <a:lnTo>
                    <a:pt x="75088" y="12185"/>
                  </a:lnTo>
                  <a:lnTo>
                    <a:pt x="61106" y="3269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F1C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65560" y="2071479"/>
              <a:ext cx="88265" cy="83820"/>
            </a:xfrm>
            <a:custGeom>
              <a:avLst/>
              <a:gdLst/>
              <a:ahLst/>
              <a:cxnLst/>
              <a:rect l="l" t="t" r="r" b="b"/>
              <a:pathLst>
                <a:path w="88264" h="83819">
                  <a:moveTo>
                    <a:pt x="0" y="41608"/>
                  </a:moveTo>
                  <a:lnTo>
                    <a:pt x="3456" y="25410"/>
                  </a:lnTo>
                  <a:lnTo>
                    <a:pt x="12883" y="12185"/>
                  </a:lnTo>
                  <a:lnTo>
                    <a:pt x="26865" y="3269"/>
                  </a:lnTo>
                  <a:lnTo>
                    <a:pt x="43986" y="0"/>
                  </a:lnTo>
                  <a:lnTo>
                    <a:pt x="61106" y="3269"/>
                  </a:lnTo>
                  <a:lnTo>
                    <a:pt x="75088" y="12185"/>
                  </a:lnTo>
                  <a:lnTo>
                    <a:pt x="84515" y="25410"/>
                  </a:lnTo>
                  <a:lnTo>
                    <a:pt x="87972" y="41608"/>
                  </a:lnTo>
                  <a:lnTo>
                    <a:pt x="84515" y="57805"/>
                  </a:lnTo>
                  <a:lnTo>
                    <a:pt x="75088" y="71031"/>
                  </a:lnTo>
                  <a:lnTo>
                    <a:pt x="61106" y="79947"/>
                  </a:lnTo>
                  <a:lnTo>
                    <a:pt x="43986" y="83216"/>
                  </a:lnTo>
                  <a:lnTo>
                    <a:pt x="26865" y="79947"/>
                  </a:lnTo>
                  <a:lnTo>
                    <a:pt x="12883" y="71031"/>
                  </a:lnTo>
                  <a:lnTo>
                    <a:pt x="3456" y="57805"/>
                  </a:lnTo>
                  <a:lnTo>
                    <a:pt x="0" y="41608"/>
                  </a:lnTo>
                  <a:close/>
                </a:path>
              </a:pathLst>
            </a:custGeom>
            <a:ln w="475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40455" y="1926444"/>
              <a:ext cx="707390" cy="158115"/>
            </a:xfrm>
            <a:custGeom>
              <a:avLst/>
              <a:gdLst/>
              <a:ahLst/>
              <a:cxnLst/>
              <a:rect l="l" t="t" r="r" b="b"/>
              <a:pathLst>
                <a:path w="707389" h="158114">
                  <a:moveTo>
                    <a:pt x="293141" y="0"/>
                  </a:moveTo>
                  <a:lnTo>
                    <a:pt x="0" y="157814"/>
                  </a:lnTo>
                </a:path>
                <a:path w="707389" h="158114">
                  <a:moveTo>
                    <a:pt x="707293" y="8321"/>
                  </a:moveTo>
                  <a:lnTo>
                    <a:pt x="706153" y="962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49197" y="1973996"/>
              <a:ext cx="825500" cy="445134"/>
            </a:xfrm>
            <a:custGeom>
              <a:avLst/>
              <a:gdLst/>
              <a:ahLst/>
              <a:cxnLst/>
              <a:rect l="l" t="t" r="r" b="b"/>
              <a:pathLst>
                <a:path w="825500" h="445135">
                  <a:moveTo>
                    <a:pt x="0" y="444615"/>
                  </a:moveTo>
                  <a:lnTo>
                    <a:pt x="825035" y="444615"/>
                  </a:lnTo>
                  <a:lnTo>
                    <a:pt x="825035" y="0"/>
                  </a:lnTo>
                  <a:lnTo>
                    <a:pt x="0" y="0"/>
                  </a:lnTo>
                  <a:lnTo>
                    <a:pt x="0" y="444615"/>
                  </a:lnTo>
                  <a:close/>
                </a:path>
              </a:pathLst>
            </a:custGeom>
            <a:ln w="4755">
              <a:solidFill>
                <a:srgbClr val="2E528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655378" y="2400066"/>
            <a:ext cx="64008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dirty="0">
                <a:solidFill>
                  <a:srgbClr val="315287"/>
                </a:solidFill>
                <a:latin typeface="Times New Roman"/>
                <a:cs typeface="Times New Roman"/>
              </a:rPr>
              <a:t>Day n-1</a:t>
            </a:r>
            <a:r>
              <a:rPr sz="700" spc="160" dirty="0">
                <a:solidFill>
                  <a:srgbClr val="315287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315287"/>
                </a:solidFill>
                <a:latin typeface="Times New Roman"/>
                <a:cs typeface="Times New Roman"/>
              </a:rPr>
              <a:t>(Aug</a:t>
            </a:r>
            <a:r>
              <a:rPr sz="700" spc="-5" dirty="0">
                <a:solidFill>
                  <a:srgbClr val="315287"/>
                </a:solidFill>
                <a:latin typeface="Times New Roman"/>
                <a:cs typeface="Times New Roman"/>
              </a:rPr>
              <a:t> </a:t>
            </a:r>
            <a:r>
              <a:rPr sz="700" spc="-25" dirty="0">
                <a:solidFill>
                  <a:srgbClr val="315287"/>
                </a:solidFill>
                <a:latin typeface="Times New Roman"/>
                <a:cs typeface="Times New Roman"/>
              </a:rPr>
              <a:t>1)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027018" y="1512737"/>
            <a:ext cx="836294" cy="1002665"/>
            <a:chOff x="3027018" y="1512737"/>
            <a:chExt cx="836294" cy="1002665"/>
          </a:xfrm>
        </p:grpSpPr>
        <p:sp>
          <p:nvSpPr>
            <p:cNvPr id="25" name="object 25"/>
            <p:cNvSpPr/>
            <p:nvPr/>
          </p:nvSpPr>
          <p:spPr>
            <a:xfrm>
              <a:off x="3405141" y="2457842"/>
              <a:ext cx="53975" cy="55244"/>
            </a:xfrm>
            <a:custGeom>
              <a:avLst/>
              <a:gdLst/>
              <a:ahLst/>
              <a:cxnLst/>
              <a:rect l="l" t="t" r="r" b="b"/>
              <a:pathLst>
                <a:path w="53975" h="55244">
                  <a:moveTo>
                    <a:pt x="26748" y="0"/>
                  </a:moveTo>
                  <a:lnTo>
                    <a:pt x="16341" y="2147"/>
                  </a:lnTo>
                  <a:lnTo>
                    <a:pt x="7838" y="8005"/>
                  </a:lnTo>
                  <a:lnTo>
                    <a:pt x="2103" y="16696"/>
                  </a:lnTo>
                  <a:lnTo>
                    <a:pt x="0" y="27342"/>
                  </a:lnTo>
                  <a:lnTo>
                    <a:pt x="2103" y="37988"/>
                  </a:lnTo>
                  <a:lnTo>
                    <a:pt x="7838" y="46679"/>
                  </a:lnTo>
                  <a:lnTo>
                    <a:pt x="16341" y="52537"/>
                  </a:lnTo>
                  <a:lnTo>
                    <a:pt x="26748" y="54685"/>
                  </a:lnTo>
                  <a:lnTo>
                    <a:pt x="37155" y="52537"/>
                  </a:lnTo>
                  <a:lnTo>
                    <a:pt x="45657" y="46679"/>
                  </a:lnTo>
                  <a:lnTo>
                    <a:pt x="51392" y="37988"/>
                  </a:lnTo>
                  <a:lnTo>
                    <a:pt x="53496" y="27342"/>
                  </a:lnTo>
                  <a:lnTo>
                    <a:pt x="51392" y="16696"/>
                  </a:lnTo>
                  <a:lnTo>
                    <a:pt x="45657" y="8005"/>
                  </a:lnTo>
                  <a:lnTo>
                    <a:pt x="37155" y="2147"/>
                  </a:lnTo>
                  <a:lnTo>
                    <a:pt x="26748" y="0"/>
                  </a:lnTo>
                  <a:close/>
                </a:path>
              </a:pathLst>
            </a:custGeom>
            <a:solidFill>
              <a:srgbClr val="31528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05141" y="2457842"/>
              <a:ext cx="53975" cy="55244"/>
            </a:xfrm>
            <a:custGeom>
              <a:avLst/>
              <a:gdLst/>
              <a:ahLst/>
              <a:cxnLst/>
              <a:rect l="l" t="t" r="r" b="b"/>
              <a:pathLst>
                <a:path w="53975" h="55244">
                  <a:moveTo>
                    <a:pt x="0" y="27342"/>
                  </a:moveTo>
                  <a:lnTo>
                    <a:pt x="2103" y="16696"/>
                  </a:lnTo>
                  <a:lnTo>
                    <a:pt x="7838" y="8005"/>
                  </a:lnTo>
                  <a:lnTo>
                    <a:pt x="16341" y="2147"/>
                  </a:lnTo>
                  <a:lnTo>
                    <a:pt x="26748" y="0"/>
                  </a:lnTo>
                  <a:lnTo>
                    <a:pt x="37155" y="2147"/>
                  </a:lnTo>
                  <a:lnTo>
                    <a:pt x="45657" y="8005"/>
                  </a:lnTo>
                  <a:lnTo>
                    <a:pt x="51392" y="16696"/>
                  </a:lnTo>
                  <a:lnTo>
                    <a:pt x="53496" y="27342"/>
                  </a:lnTo>
                  <a:lnTo>
                    <a:pt x="51392" y="37988"/>
                  </a:lnTo>
                  <a:lnTo>
                    <a:pt x="45657" y="46679"/>
                  </a:lnTo>
                  <a:lnTo>
                    <a:pt x="37155" y="52537"/>
                  </a:lnTo>
                  <a:lnTo>
                    <a:pt x="26748" y="54685"/>
                  </a:lnTo>
                  <a:lnTo>
                    <a:pt x="16341" y="52537"/>
                  </a:lnTo>
                  <a:lnTo>
                    <a:pt x="7838" y="46679"/>
                  </a:lnTo>
                  <a:lnTo>
                    <a:pt x="2103" y="37988"/>
                  </a:lnTo>
                  <a:lnTo>
                    <a:pt x="0" y="27342"/>
                  </a:lnTo>
                  <a:close/>
                </a:path>
              </a:pathLst>
            </a:custGeom>
            <a:ln w="475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08148" y="245784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26153" y="0"/>
                  </a:moveTo>
                  <a:lnTo>
                    <a:pt x="15965" y="2052"/>
                  </a:lnTo>
                  <a:lnTo>
                    <a:pt x="7652" y="7652"/>
                  </a:lnTo>
                  <a:lnTo>
                    <a:pt x="2052" y="15965"/>
                  </a:lnTo>
                  <a:lnTo>
                    <a:pt x="0" y="26153"/>
                  </a:lnTo>
                  <a:lnTo>
                    <a:pt x="2052" y="36342"/>
                  </a:lnTo>
                  <a:lnTo>
                    <a:pt x="7652" y="44654"/>
                  </a:lnTo>
                  <a:lnTo>
                    <a:pt x="15965" y="50255"/>
                  </a:lnTo>
                  <a:lnTo>
                    <a:pt x="26153" y="52307"/>
                  </a:lnTo>
                  <a:lnTo>
                    <a:pt x="36342" y="50255"/>
                  </a:lnTo>
                  <a:lnTo>
                    <a:pt x="44654" y="44654"/>
                  </a:lnTo>
                  <a:lnTo>
                    <a:pt x="50255" y="36342"/>
                  </a:lnTo>
                  <a:lnTo>
                    <a:pt x="52307" y="26153"/>
                  </a:lnTo>
                  <a:lnTo>
                    <a:pt x="50255" y="15965"/>
                  </a:lnTo>
                  <a:lnTo>
                    <a:pt x="44654" y="7652"/>
                  </a:lnTo>
                  <a:lnTo>
                    <a:pt x="36342" y="2052"/>
                  </a:lnTo>
                  <a:lnTo>
                    <a:pt x="26153" y="0"/>
                  </a:lnTo>
                  <a:close/>
                </a:path>
              </a:pathLst>
            </a:custGeom>
            <a:solidFill>
              <a:srgbClr val="F1C6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08148" y="245784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4" h="52705">
                  <a:moveTo>
                    <a:pt x="0" y="26153"/>
                  </a:moveTo>
                  <a:lnTo>
                    <a:pt x="2052" y="15965"/>
                  </a:lnTo>
                  <a:lnTo>
                    <a:pt x="7652" y="7652"/>
                  </a:lnTo>
                  <a:lnTo>
                    <a:pt x="15965" y="2052"/>
                  </a:lnTo>
                  <a:lnTo>
                    <a:pt x="26153" y="0"/>
                  </a:lnTo>
                  <a:lnTo>
                    <a:pt x="36342" y="2052"/>
                  </a:lnTo>
                  <a:lnTo>
                    <a:pt x="44654" y="7652"/>
                  </a:lnTo>
                  <a:lnTo>
                    <a:pt x="50255" y="15965"/>
                  </a:lnTo>
                  <a:lnTo>
                    <a:pt x="52307" y="26153"/>
                  </a:lnTo>
                  <a:lnTo>
                    <a:pt x="50255" y="36342"/>
                  </a:lnTo>
                  <a:lnTo>
                    <a:pt x="44654" y="44654"/>
                  </a:lnTo>
                  <a:lnTo>
                    <a:pt x="36342" y="50255"/>
                  </a:lnTo>
                  <a:lnTo>
                    <a:pt x="26153" y="52307"/>
                  </a:lnTo>
                  <a:lnTo>
                    <a:pt x="15965" y="50255"/>
                  </a:lnTo>
                  <a:lnTo>
                    <a:pt x="7652" y="44654"/>
                  </a:lnTo>
                  <a:lnTo>
                    <a:pt x="2052" y="36342"/>
                  </a:lnTo>
                  <a:lnTo>
                    <a:pt x="0" y="26153"/>
                  </a:lnTo>
                  <a:close/>
                </a:path>
              </a:pathLst>
            </a:custGeom>
            <a:ln w="475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55071" y="1512737"/>
              <a:ext cx="123636" cy="12244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028288" y="2145185"/>
              <a:ext cx="262890" cy="117475"/>
            </a:xfrm>
            <a:custGeom>
              <a:avLst/>
              <a:gdLst/>
              <a:ahLst/>
              <a:cxnLst/>
              <a:rect l="l" t="t" r="r" b="b"/>
              <a:pathLst>
                <a:path w="262889" h="117475">
                  <a:moveTo>
                    <a:pt x="104863" y="0"/>
                  </a:moveTo>
                  <a:lnTo>
                    <a:pt x="0" y="111252"/>
                  </a:lnTo>
                </a:path>
                <a:path w="262889" h="117475">
                  <a:moveTo>
                    <a:pt x="167622" y="0"/>
                  </a:moveTo>
                  <a:lnTo>
                    <a:pt x="262430" y="11729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2678777" y="1032606"/>
            <a:ext cx="1654175" cy="90170"/>
          </a:xfrm>
          <a:custGeom>
            <a:avLst/>
            <a:gdLst/>
            <a:ahLst/>
            <a:cxnLst/>
            <a:rect l="l" t="t" r="r" b="b"/>
            <a:pathLst>
              <a:path w="1654175" h="90169">
                <a:moveTo>
                  <a:pt x="0" y="28036"/>
                </a:moveTo>
                <a:lnTo>
                  <a:pt x="42536" y="40407"/>
                </a:lnTo>
                <a:lnTo>
                  <a:pt x="85750" y="52335"/>
                </a:lnTo>
                <a:lnTo>
                  <a:pt x="130318" y="63376"/>
                </a:lnTo>
                <a:lnTo>
                  <a:pt x="176916" y="73087"/>
                </a:lnTo>
                <a:lnTo>
                  <a:pt x="226223" y="81023"/>
                </a:lnTo>
                <a:lnTo>
                  <a:pt x="278915" y="86742"/>
                </a:lnTo>
                <a:lnTo>
                  <a:pt x="335669" y="89801"/>
                </a:lnTo>
                <a:lnTo>
                  <a:pt x="397162" y="89755"/>
                </a:lnTo>
                <a:lnTo>
                  <a:pt x="437913" y="87374"/>
                </a:lnTo>
                <a:lnTo>
                  <a:pt x="481083" y="82666"/>
                </a:lnTo>
                <a:lnTo>
                  <a:pt x="526357" y="76061"/>
                </a:lnTo>
                <a:lnTo>
                  <a:pt x="573420" y="67987"/>
                </a:lnTo>
                <a:lnTo>
                  <a:pt x="621955" y="58872"/>
                </a:lnTo>
                <a:lnTo>
                  <a:pt x="671647" y="49147"/>
                </a:lnTo>
                <a:lnTo>
                  <a:pt x="722181" y="39240"/>
                </a:lnTo>
                <a:lnTo>
                  <a:pt x="773242" y="29580"/>
                </a:lnTo>
                <a:lnTo>
                  <a:pt x="824513" y="20596"/>
                </a:lnTo>
                <a:lnTo>
                  <a:pt x="875680" y="12717"/>
                </a:lnTo>
                <a:lnTo>
                  <a:pt x="926427" y="6372"/>
                </a:lnTo>
                <a:lnTo>
                  <a:pt x="976438" y="1990"/>
                </a:lnTo>
                <a:lnTo>
                  <a:pt x="1025399" y="0"/>
                </a:lnTo>
                <a:lnTo>
                  <a:pt x="1073728" y="52"/>
                </a:lnTo>
                <a:lnTo>
                  <a:pt x="1122055" y="1439"/>
                </a:lnTo>
                <a:lnTo>
                  <a:pt x="1170381" y="4049"/>
                </a:lnTo>
                <a:lnTo>
                  <a:pt x="1218707" y="7770"/>
                </a:lnTo>
                <a:lnTo>
                  <a:pt x="1267031" y="12492"/>
                </a:lnTo>
                <a:lnTo>
                  <a:pt x="1315356" y="18102"/>
                </a:lnTo>
                <a:lnTo>
                  <a:pt x="1363680" y="24490"/>
                </a:lnTo>
                <a:lnTo>
                  <a:pt x="1412004" y="31545"/>
                </a:lnTo>
                <a:lnTo>
                  <a:pt x="1460328" y="39154"/>
                </a:lnTo>
                <a:lnTo>
                  <a:pt x="1508654" y="47207"/>
                </a:lnTo>
                <a:lnTo>
                  <a:pt x="1556980" y="55592"/>
                </a:lnTo>
                <a:lnTo>
                  <a:pt x="1605307" y="64198"/>
                </a:lnTo>
                <a:lnTo>
                  <a:pt x="1653636" y="72913"/>
                </a:lnTo>
              </a:path>
            </a:pathLst>
          </a:custGeom>
          <a:ln w="4755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751770" y="1106194"/>
            <a:ext cx="9207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latin typeface="Times New Roman"/>
                <a:cs typeface="Times New Roman"/>
              </a:rPr>
              <a:t>s1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49113" y="1133517"/>
            <a:ext cx="9207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latin typeface="Times New Roman"/>
                <a:cs typeface="Times New Roman"/>
              </a:rPr>
              <a:t>s2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41225" y="955185"/>
            <a:ext cx="466090" cy="285750"/>
          </a:xfrm>
          <a:prstGeom prst="rect">
            <a:avLst/>
          </a:prstGeom>
          <a:ln w="4755">
            <a:solidFill>
              <a:srgbClr val="2E528F"/>
            </a:solidFill>
          </a:ln>
        </p:spPr>
        <p:txBody>
          <a:bodyPr vert="horz" wrap="square" lIns="0" tIns="12065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950"/>
              </a:spcBef>
            </a:pPr>
            <a:r>
              <a:rPr sz="1050" baseline="-27777" dirty="0">
                <a:latin typeface="Times New Roman"/>
                <a:cs typeface="Times New Roman"/>
              </a:rPr>
              <a:t>s3</a:t>
            </a:r>
            <a:r>
              <a:rPr sz="1050" spc="284" baseline="-27777" dirty="0">
                <a:latin typeface="Times New Roman"/>
                <a:cs typeface="Times New Roman"/>
              </a:rPr>
              <a:t> </a:t>
            </a:r>
            <a:r>
              <a:rPr sz="1050" baseline="-7936" dirty="0">
                <a:latin typeface="Times New Roman"/>
                <a:cs typeface="Times New Roman"/>
              </a:rPr>
              <a:t>s4</a:t>
            </a:r>
            <a:r>
              <a:rPr sz="1050" spc="195" baseline="-7936" dirty="0">
                <a:latin typeface="Times New Roman"/>
                <a:cs typeface="Times New Roman"/>
              </a:rPr>
              <a:t> </a:t>
            </a:r>
            <a:r>
              <a:rPr sz="700" spc="-25" dirty="0">
                <a:latin typeface="Times New Roman"/>
                <a:cs typeface="Times New Roman"/>
              </a:rPr>
              <a:t>s5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66680" y="915954"/>
            <a:ext cx="217804" cy="285750"/>
          </a:xfrm>
          <a:prstGeom prst="rect">
            <a:avLst/>
          </a:prstGeom>
          <a:ln w="4755">
            <a:solidFill>
              <a:srgbClr val="2E528F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850">
              <a:latin typeface="Times New Roman"/>
              <a:cs typeface="Times New Roman"/>
            </a:endParaRPr>
          </a:p>
          <a:p>
            <a:pPr marL="69850">
              <a:lnSpc>
                <a:spcPct val="100000"/>
              </a:lnSpc>
            </a:pPr>
            <a:r>
              <a:rPr sz="700" spc="-25" dirty="0">
                <a:latin typeface="Times New Roman"/>
                <a:cs typeface="Times New Roman"/>
              </a:rPr>
              <a:t>s6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40106" y="965884"/>
            <a:ext cx="353695" cy="285750"/>
          </a:xfrm>
          <a:prstGeom prst="rect">
            <a:avLst/>
          </a:prstGeom>
          <a:ln w="4755">
            <a:solidFill>
              <a:srgbClr val="2E528F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750">
              <a:latin typeface="Times New Roman"/>
              <a:cs typeface="Times New Roman"/>
            </a:endParaRPr>
          </a:p>
          <a:p>
            <a:pPr marL="43815">
              <a:lnSpc>
                <a:spcPct val="100000"/>
              </a:lnSpc>
            </a:pPr>
            <a:r>
              <a:rPr sz="700" dirty="0">
                <a:latin typeface="Times New Roman"/>
                <a:cs typeface="Times New Roman"/>
              </a:rPr>
              <a:t>s7</a:t>
            </a:r>
            <a:r>
              <a:rPr sz="700" spc="175" dirty="0">
                <a:latin typeface="Times New Roman"/>
                <a:cs typeface="Times New Roman"/>
              </a:rPr>
              <a:t>  </a:t>
            </a:r>
            <a:r>
              <a:rPr sz="1050" spc="-37" baseline="-11904" dirty="0">
                <a:latin typeface="Times New Roman"/>
                <a:cs typeface="Times New Roman"/>
              </a:rPr>
              <a:t>s8</a:t>
            </a:r>
            <a:endParaRPr sz="1050" baseline="-11904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715630" y="1006303"/>
            <a:ext cx="1505585" cy="300990"/>
            <a:chOff x="2715630" y="1006303"/>
            <a:chExt cx="1505585" cy="300990"/>
          </a:xfrm>
        </p:grpSpPr>
        <p:sp>
          <p:nvSpPr>
            <p:cNvPr id="38" name="object 38"/>
            <p:cNvSpPr/>
            <p:nvPr/>
          </p:nvSpPr>
          <p:spPr>
            <a:xfrm>
              <a:off x="2776854" y="1073471"/>
              <a:ext cx="45720" cy="53975"/>
            </a:xfrm>
            <a:custGeom>
              <a:avLst/>
              <a:gdLst/>
              <a:ahLst/>
              <a:cxnLst/>
              <a:rect l="l" t="t" r="r" b="b"/>
              <a:pathLst>
                <a:path w="45719" h="53975">
                  <a:moveTo>
                    <a:pt x="22587" y="0"/>
                  </a:moveTo>
                  <a:lnTo>
                    <a:pt x="13796" y="2103"/>
                  </a:lnTo>
                  <a:lnTo>
                    <a:pt x="6616" y="7838"/>
                  </a:lnTo>
                  <a:lnTo>
                    <a:pt x="1775" y="16341"/>
                  </a:lnTo>
                  <a:lnTo>
                    <a:pt x="0" y="26748"/>
                  </a:lnTo>
                  <a:lnTo>
                    <a:pt x="1775" y="37155"/>
                  </a:lnTo>
                  <a:lnTo>
                    <a:pt x="6616" y="45657"/>
                  </a:lnTo>
                  <a:lnTo>
                    <a:pt x="13796" y="51392"/>
                  </a:lnTo>
                  <a:lnTo>
                    <a:pt x="22587" y="53496"/>
                  </a:lnTo>
                  <a:lnTo>
                    <a:pt x="31378" y="51392"/>
                  </a:lnTo>
                  <a:lnTo>
                    <a:pt x="38558" y="45657"/>
                  </a:lnTo>
                  <a:lnTo>
                    <a:pt x="43399" y="37155"/>
                  </a:lnTo>
                  <a:lnTo>
                    <a:pt x="45174" y="26748"/>
                  </a:lnTo>
                  <a:lnTo>
                    <a:pt x="43399" y="16341"/>
                  </a:lnTo>
                  <a:lnTo>
                    <a:pt x="38558" y="7838"/>
                  </a:lnTo>
                  <a:lnTo>
                    <a:pt x="31378" y="2103"/>
                  </a:lnTo>
                  <a:lnTo>
                    <a:pt x="22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776854" y="1073471"/>
              <a:ext cx="45720" cy="53975"/>
            </a:xfrm>
            <a:custGeom>
              <a:avLst/>
              <a:gdLst/>
              <a:ahLst/>
              <a:cxnLst/>
              <a:rect l="l" t="t" r="r" b="b"/>
              <a:pathLst>
                <a:path w="45719" h="53975">
                  <a:moveTo>
                    <a:pt x="0" y="26748"/>
                  </a:moveTo>
                  <a:lnTo>
                    <a:pt x="1775" y="16341"/>
                  </a:lnTo>
                  <a:lnTo>
                    <a:pt x="6616" y="7838"/>
                  </a:lnTo>
                  <a:lnTo>
                    <a:pt x="13796" y="2103"/>
                  </a:lnTo>
                  <a:lnTo>
                    <a:pt x="22587" y="0"/>
                  </a:lnTo>
                  <a:lnTo>
                    <a:pt x="31378" y="2103"/>
                  </a:lnTo>
                  <a:lnTo>
                    <a:pt x="38558" y="7838"/>
                  </a:lnTo>
                  <a:lnTo>
                    <a:pt x="43399" y="16341"/>
                  </a:lnTo>
                  <a:lnTo>
                    <a:pt x="45174" y="26748"/>
                  </a:lnTo>
                  <a:lnTo>
                    <a:pt x="43399" y="37155"/>
                  </a:lnTo>
                  <a:lnTo>
                    <a:pt x="38558" y="45657"/>
                  </a:lnTo>
                  <a:lnTo>
                    <a:pt x="31378" y="51392"/>
                  </a:lnTo>
                  <a:lnTo>
                    <a:pt x="22587" y="53496"/>
                  </a:lnTo>
                  <a:lnTo>
                    <a:pt x="13796" y="51392"/>
                  </a:lnTo>
                  <a:lnTo>
                    <a:pt x="6616" y="45657"/>
                  </a:lnTo>
                  <a:lnTo>
                    <a:pt x="1775" y="37155"/>
                  </a:lnTo>
                  <a:lnTo>
                    <a:pt x="0" y="26748"/>
                  </a:lnTo>
                  <a:close/>
                </a:path>
              </a:pathLst>
            </a:custGeom>
            <a:ln w="832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67064" y="1093681"/>
              <a:ext cx="45720" cy="55244"/>
            </a:xfrm>
            <a:custGeom>
              <a:avLst/>
              <a:gdLst/>
              <a:ahLst/>
              <a:cxnLst/>
              <a:rect l="l" t="t" r="r" b="b"/>
              <a:pathLst>
                <a:path w="45719" h="55244">
                  <a:moveTo>
                    <a:pt x="22587" y="0"/>
                  </a:moveTo>
                  <a:lnTo>
                    <a:pt x="13796" y="2147"/>
                  </a:lnTo>
                  <a:lnTo>
                    <a:pt x="6616" y="8005"/>
                  </a:lnTo>
                  <a:lnTo>
                    <a:pt x="1775" y="16696"/>
                  </a:lnTo>
                  <a:lnTo>
                    <a:pt x="0" y="27342"/>
                  </a:lnTo>
                  <a:lnTo>
                    <a:pt x="1775" y="37988"/>
                  </a:lnTo>
                  <a:lnTo>
                    <a:pt x="6616" y="46679"/>
                  </a:lnTo>
                  <a:lnTo>
                    <a:pt x="13796" y="52537"/>
                  </a:lnTo>
                  <a:lnTo>
                    <a:pt x="22587" y="54685"/>
                  </a:lnTo>
                  <a:lnTo>
                    <a:pt x="31382" y="52537"/>
                  </a:lnTo>
                  <a:lnTo>
                    <a:pt x="38562" y="46679"/>
                  </a:lnTo>
                  <a:lnTo>
                    <a:pt x="43400" y="37988"/>
                  </a:lnTo>
                  <a:lnTo>
                    <a:pt x="45174" y="27342"/>
                  </a:lnTo>
                  <a:lnTo>
                    <a:pt x="43400" y="16696"/>
                  </a:lnTo>
                  <a:lnTo>
                    <a:pt x="38562" y="8005"/>
                  </a:lnTo>
                  <a:lnTo>
                    <a:pt x="31382" y="2147"/>
                  </a:lnTo>
                  <a:lnTo>
                    <a:pt x="22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67064" y="1093681"/>
              <a:ext cx="45720" cy="55244"/>
            </a:xfrm>
            <a:custGeom>
              <a:avLst/>
              <a:gdLst/>
              <a:ahLst/>
              <a:cxnLst/>
              <a:rect l="l" t="t" r="r" b="b"/>
              <a:pathLst>
                <a:path w="45719" h="55244">
                  <a:moveTo>
                    <a:pt x="0" y="27342"/>
                  </a:moveTo>
                  <a:lnTo>
                    <a:pt x="1775" y="16696"/>
                  </a:lnTo>
                  <a:lnTo>
                    <a:pt x="6616" y="8005"/>
                  </a:lnTo>
                  <a:lnTo>
                    <a:pt x="13796" y="2147"/>
                  </a:lnTo>
                  <a:lnTo>
                    <a:pt x="22587" y="0"/>
                  </a:lnTo>
                  <a:lnTo>
                    <a:pt x="31382" y="2147"/>
                  </a:lnTo>
                  <a:lnTo>
                    <a:pt x="38562" y="8005"/>
                  </a:lnTo>
                  <a:lnTo>
                    <a:pt x="43400" y="16696"/>
                  </a:lnTo>
                  <a:lnTo>
                    <a:pt x="45174" y="27342"/>
                  </a:lnTo>
                  <a:lnTo>
                    <a:pt x="43400" y="37988"/>
                  </a:lnTo>
                  <a:lnTo>
                    <a:pt x="38562" y="46679"/>
                  </a:lnTo>
                  <a:lnTo>
                    <a:pt x="31382" y="52537"/>
                  </a:lnTo>
                  <a:lnTo>
                    <a:pt x="22587" y="54685"/>
                  </a:lnTo>
                  <a:lnTo>
                    <a:pt x="13796" y="52537"/>
                  </a:lnTo>
                  <a:lnTo>
                    <a:pt x="6616" y="46679"/>
                  </a:lnTo>
                  <a:lnTo>
                    <a:pt x="1775" y="37988"/>
                  </a:lnTo>
                  <a:lnTo>
                    <a:pt x="0" y="27342"/>
                  </a:lnTo>
                  <a:close/>
                </a:path>
              </a:pathLst>
            </a:custGeom>
            <a:ln w="832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230980" y="1078226"/>
              <a:ext cx="45720" cy="53975"/>
            </a:xfrm>
            <a:custGeom>
              <a:avLst/>
              <a:gdLst/>
              <a:ahLst/>
              <a:cxnLst/>
              <a:rect l="l" t="t" r="r" b="b"/>
              <a:pathLst>
                <a:path w="45720" h="53975">
                  <a:moveTo>
                    <a:pt x="22587" y="0"/>
                  </a:moveTo>
                  <a:lnTo>
                    <a:pt x="13792" y="2103"/>
                  </a:lnTo>
                  <a:lnTo>
                    <a:pt x="6612" y="7838"/>
                  </a:lnTo>
                  <a:lnTo>
                    <a:pt x="1773" y="16341"/>
                  </a:lnTo>
                  <a:lnTo>
                    <a:pt x="0" y="26748"/>
                  </a:lnTo>
                  <a:lnTo>
                    <a:pt x="1773" y="37155"/>
                  </a:lnTo>
                  <a:lnTo>
                    <a:pt x="6612" y="45657"/>
                  </a:lnTo>
                  <a:lnTo>
                    <a:pt x="13792" y="51392"/>
                  </a:lnTo>
                  <a:lnTo>
                    <a:pt x="22587" y="53496"/>
                  </a:lnTo>
                  <a:lnTo>
                    <a:pt x="31382" y="51392"/>
                  </a:lnTo>
                  <a:lnTo>
                    <a:pt x="38562" y="45657"/>
                  </a:lnTo>
                  <a:lnTo>
                    <a:pt x="43400" y="37155"/>
                  </a:lnTo>
                  <a:lnTo>
                    <a:pt x="45174" y="26748"/>
                  </a:lnTo>
                  <a:lnTo>
                    <a:pt x="43400" y="16341"/>
                  </a:lnTo>
                  <a:lnTo>
                    <a:pt x="38562" y="7838"/>
                  </a:lnTo>
                  <a:lnTo>
                    <a:pt x="31382" y="2103"/>
                  </a:lnTo>
                  <a:lnTo>
                    <a:pt x="22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230980" y="1078226"/>
              <a:ext cx="45720" cy="53975"/>
            </a:xfrm>
            <a:custGeom>
              <a:avLst/>
              <a:gdLst/>
              <a:ahLst/>
              <a:cxnLst/>
              <a:rect l="l" t="t" r="r" b="b"/>
              <a:pathLst>
                <a:path w="45720" h="53975">
                  <a:moveTo>
                    <a:pt x="0" y="26748"/>
                  </a:moveTo>
                  <a:lnTo>
                    <a:pt x="1773" y="16341"/>
                  </a:lnTo>
                  <a:lnTo>
                    <a:pt x="6612" y="7838"/>
                  </a:lnTo>
                  <a:lnTo>
                    <a:pt x="13792" y="2103"/>
                  </a:lnTo>
                  <a:lnTo>
                    <a:pt x="22587" y="0"/>
                  </a:lnTo>
                  <a:lnTo>
                    <a:pt x="31382" y="2103"/>
                  </a:lnTo>
                  <a:lnTo>
                    <a:pt x="38562" y="7838"/>
                  </a:lnTo>
                  <a:lnTo>
                    <a:pt x="43400" y="16341"/>
                  </a:lnTo>
                  <a:lnTo>
                    <a:pt x="45174" y="26748"/>
                  </a:lnTo>
                  <a:lnTo>
                    <a:pt x="43400" y="37155"/>
                  </a:lnTo>
                  <a:lnTo>
                    <a:pt x="38562" y="45657"/>
                  </a:lnTo>
                  <a:lnTo>
                    <a:pt x="31382" y="51392"/>
                  </a:lnTo>
                  <a:lnTo>
                    <a:pt x="22587" y="53496"/>
                  </a:lnTo>
                  <a:lnTo>
                    <a:pt x="13792" y="51392"/>
                  </a:lnTo>
                  <a:lnTo>
                    <a:pt x="6612" y="45657"/>
                  </a:lnTo>
                  <a:lnTo>
                    <a:pt x="1773" y="37155"/>
                  </a:lnTo>
                  <a:lnTo>
                    <a:pt x="0" y="26748"/>
                  </a:lnTo>
                  <a:close/>
                </a:path>
              </a:pathLst>
            </a:custGeom>
            <a:ln w="832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356994" y="1047317"/>
              <a:ext cx="44450" cy="53975"/>
            </a:xfrm>
            <a:custGeom>
              <a:avLst/>
              <a:gdLst/>
              <a:ahLst/>
              <a:cxnLst/>
              <a:rect l="l" t="t" r="r" b="b"/>
              <a:pathLst>
                <a:path w="44450" h="53975">
                  <a:moveTo>
                    <a:pt x="21993" y="0"/>
                  </a:moveTo>
                  <a:lnTo>
                    <a:pt x="13436" y="2103"/>
                  </a:lnTo>
                  <a:lnTo>
                    <a:pt x="6445" y="7838"/>
                  </a:lnTo>
                  <a:lnTo>
                    <a:pt x="1729" y="16341"/>
                  </a:lnTo>
                  <a:lnTo>
                    <a:pt x="0" y="26748"/>
                  </a:lnTo>
                  <a:lnTo>
                    <a:pt x="1729" y="37155"/>
                  </a:lnTo>
                  <a:lnTo>
                    <a:pt x="6445" y="45657"/>
                  </a:lnTo>
                  <a:lnTo>
                    <a:pt x="13436" y="51392"/>
                  </a:lnTo>
                  <a:lnTo>
                    <a:pt x="21993" y="53496"/>
                  </a:lnTo>
                  <a:lnTo>
                    <a:pt x="30549" y="51392"/>
                  </a:lnTo>
                  <a:lnTo>
                    <a:pt x="37540" y="45657"/>
                  </a:lnTo>
                  <a:lnTo>
                    <a:pt x="42256" y="37155"/>
                  </a:lnTo>
                  <a:lnTo>
                    <a:pt x="43986" y="26748"/>
                  </a:lnTo>
                  <a:lnTo>
                    <a:pt x="42256" y="16341"/>
                  </a:lnTo>
                  <a:lnTo>
                    <a:pt x="37540" y="7838"/>
                  </a:lnTo>
                  <a:lnTo>
                    <a:pt x="30549" y="2103"/>
                  </a:lnTo>
                  <a:lnTo>
                    <a:pt x="219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356994" y="1047317"/>
              <a:ext cx="44450" cy="53975"/>
            </a:xfrm>
            <a:custGeom>
              <a:avLst/>
              <a:gdLst/>
              <a:ahLst/>
              <a:cxnLst/>
              <a:rect l="l" t="t" r="r" b="b"/>
              <a:pathLst>
                <a:path w="44450" h="53975">
                  <a:moveTo>
                    <a:pt x="0" y="26748"/>
                  </a:moveTo>
                  <a:lnTo>
                    <a:pt x="1729" y="16341"/>
                  </a:lnTo>
                  <a:lnTo>
                    <a:pt x="6445" y="7838"/>
                  </a:lnTo>
                  <a:lnTo>
                    <a:pt x="13436" y="2103"/>
                  </a:lnTo>
                  <a:lnTo>
                    <a:pt x="21993" y="0"/>
                  </a:lnTo>
                  <a:lnTo>
                    <a:pt x="30549" y="2103"/>
                  </a:lnTo>
                  <a:lnTo>
                    <a:pt x="37540" y="7838"/>
                  </a:lnTo>
                  <a:lnTo>
                    <a:pt x="42256" y="16341"/>
                  </a:lnTo>
                  <a:lnTo>
                    <a:pt x="43986" y="26748"/>
                  </a:lnTo>
                  <a:lnTo>
                    <a:pt x="42256" y="37155"/>
                  </a:lnTo>
                  <a:lnTo>
                    <a:pt x="37540" y="45657"/>
                  </a:lnTo>
                  <a:lnTo>
                    <a:pt x="30549" y="51392"/>
                  </a:lnTo>
                  <a:lnTo>
                    <a:pt x="21993" y="53496"/>
                  </a:lnTo>
                  <a:lnTo>
                    <a:pt x="13436" y="51392"/>
                  </a:lnTo>
                  <a:lnTo>
                    <a:pt x="6445" y="45657"/>
                  </a:lnTo>
                  <a:lnTo>
                    <a:pt x="1729" y="37155"/>
                  </a:lnTo>
                  <a:lnTo>
                    <a:pt x="0" y="26748"/>
                  </a:lnTo>
                  <a:close/>
                </a:path>
              </a:pathLst>
            </a:custGeom>
            <a:ln w="832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469931" y="1030674"/>
              <a:ext cx="45720" cy="55244"/>
            </a:xfrm>
            <a:custGeom>
              <a:avLst/>
              <a:gdLst/>
              <a:ahLst/>
              <a:cxnLst/>
              <a:rect l="l" t="t" r="r" b="b"/>
              <a:pathLst>
                <a:path w="45720" h="55244">
                  <a:moveTo>
                    <a:pt x="22587" y="0"/>
                  </a:moveTo>
                  <a:lnTo>
                    <a:pt x="13792" y="2147"/>
                  </a:lnTo>
                  <a:lnTo>
                    <a:pt x="6612" y="8005"/>
                  </a:lnTo>
                  <a:lnTo>
                    <a:pt x="1773" y="16696"/>
                  </a:lnTo>
                  <a:lnTo>
                    <a:pt x="0" y="27342"/>
                  </a:lnTo>
                  <a:lnTo>
                    <a:pt x="1773" y="37988"/>
                  </a:lnTo>
                  <a:lnTo>
                    <a:pt x="6612" y="46679"/>
                  </a:lnTo>
                  <a:lnTo>
                    <a:pt x="13792" y="52537"/>
                  </a:lnTo>
                  <a:lnTo>
                    <a:pt x="22587" y="54685"/>
                  </a:lnTo>
                  <a:lnTo>
                    <a:pt x="31382" y="52537"/>
                  </a:lnTo>
                  <a:lnTo>
                    <a:pt x="38562" y="46679"/>
                  </a:lnTo>
                  <a:lnTo>
                    <a:pt x="43400" y="37988"/>
                  </a:lnTo>
                  <a:lnTo>
                    <a:pt x="45174" y="27342"/>
                  </a:lnTo>
                  <a:lnTo>
                    <a:pt x="43400" y="16696"/>
                  </a:lnTo>
                  <a:lnTo>
                    <a:pt x="38562" y="8005"/>
                  </a:lnTo>
                  <a:lnTo>
                    <a:pt x="31382" y="2147"/>
                  </a:lnTo>
                  <a:lnTo>
                    <a:pt x="22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469931" y="1030674"/>
              <a:ext cx="45720" cy="55244"/>
            </a:xfrm>
            <a:custGeom>
              <a:avLst/>
              <a:gdLst/>
              <a:ahLst/>
              <a:cxnLst/>
              <a:rect l="l" t="t" r="r" b="b"/>
              <a:pathLst>
                <a:path w="45720" h="55244">
                  <a:moveTo>
                    <a:pt x="0" y="27342"/>
                  </a:moveTo>
                  <a:lnTo>
                    <a:pt x="1773" y="16696"/>
                  </a:lnTo>
                  <a:lnTo>
                    <a:pt x="6612" y="8005"/>
                  </a:lnTo>
                  <a:lnTo>
                    <a:pt x="13792" y="2147"/>
                  </a:lnTo>
                  <a:lnTo>
                    <a:pt x="22587" y="0"/>
                  </a:lnTo>
                  <a:lnTo>
                    <a:pt x="31382" y="2147"/>
                  </a:lnTo>
                  <a:lnTo>
                    <a:pt x="38562" y="8005"/>
                  </a:lnTo>
                  <a:lnTo>
                    <a:pt x="43400" y="16696"/>
                  </a:lnTo>
                  <a:lnTo>
                    <a:pt x="45174" y="27342"/>
                  </a:lnTo>
                  <a:lnTo>
                    <a:pt x="43400" y="37988"/>
                  </a:lnTo>
                  <a:lnTo>
                    <a:pt x="38562" y="46679"/>
                  </a:lnTo>
                  <a:lnTo>
                    <a:pt x="31382" y="52537"/>
                  </a:lnTo>
                  <a:lnTo>
                    <a:pt x="22587" y="54685"/>
                  </a:lnTo>
                  <a:lnTo>
                    <a:pt x="13792" y="52537"/>
                  </a:lnTo>
                  <a:lnTo>
                    <a:pt x="6612" y="46679"/>
                  </a:lnTo>
                  <a:lnTo>
                    <a:pt x="1773" y="37988"/>
                  </a:lnTo>
                  <a:lnTo>
                    <a:pt x="0" y="27342"/>
                  </a:lnTo>
                  <a:close/>
                </a:path>
              </a:pathLst>
            </a:custGeom>
            <a:ln w="832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54057" y="1010464"/>
              <a:ext cx="45720" cy="55244"/>
            </a:xfrm>
            <a:custGeom>
              <a:avLst/>
              <a:gdLst/>
              <a:ahLst/>
              <a:cxnLst/>
              <a:rect l="l" t="t" r="r" b="b"/>
              <a:pathLst>
                <a:path w="45720" h="55244">
                  <a:moveTo>
                    <a:pt x="22587" y="0"/>
                  </a:moveTo>
                  <a:lnTo>
                    <a:pt x="13792" y="2147"/>
                  </a:lnTo>
                  <a:lnTo>
                    <a:pt x="6612" y="8005"/>
                  </a:lnTo>
                  <a:lnTo>
                    <a:pt x="1773" y="16696"/>
                  </a:lnTo>
                  <a:lnTo>
                    <a:pt x="0" y="27342"/>
                  </a:lnTo>
                  <a:lnTo>
                    <a:pt x="1773" y="37988"/>
                  </a:lnTo>
                  <a:lnTo>
                    <a:pt x="6612" y="46679"/>
                  </a:lnTo>
                  <a:lnTo>
                    <a:pt x="13792" y="52537"/>
                  </a:lnTo>
                  <a:lnTo>
                    <a:pt x="22587" y="54685"/>
                  </a:lnTo>
                  <a:lnTo>
                    <a:pt x="31382" y="52537"/>
                  </a:lnTo>
                  <a:lnTo>
                    <a:pt x="38562" y="46679"/>
                  </a:lnTo>
                  <a:lnTo>
                    <a:pt x="43400" y="37988"/>
                  </a:lnTo>
                  <a:lnTo>
                    <a:pt x="45174" y="27342"/>
                  </a:lnTo>
                  <a:lnTo>
                    <a:pt x="43400" y="16696"/>
                  </a:lnTo>
                  <a:lnTo>
                    <a:pt x="38562" y="8005"/>
                  </a:lnTo>
                  <a:lnTo>
                    <a:pt x="31382" y="2147"/>
                  </a:lnTo>
                  <a:lnTo>
                    <a:pt x="225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754057" y="1010464"/>
              <a:ext cx="45720" cy="55244"/>
            </a:xfrm>
            <a:custGeom>
              <a:avLst/>
              <a:gdLst/>
              <a:ahLst/>
              <a:cxnLst/>
              <a:rect l="l" t="t" r="r" b="b"/>
              <a:pathLst>
                <a:path w="45720" h="55244">
                  <a:moveTo>
                    <a:pt x="0" y="27342"/>
                  </a:moveTo>
                  <a:lnTo>
                    <a:pt x="1773" y="16696"/>
                  </a:lnTo>
                  <a:lnTo>
                    <a:pt x="6612" y="8005"/>
                  </a:lnTo>
                  <a:lnTo>
                    <a:pt x="13792" y="2147"/>
                  </a:lnTo>
                  <a:lnTo>
                    <a:pt x="22587" y="0"/>
                  </a:lnTo>
                  <a:lnTo>
                    <a:pt x="31382" y="2147"/>
                  </a:lnTo>
                  <a:lnTo>
                    <a:pt x="38562" y="8005"/>
                  </a:lnTo>
                  <a:lnTo>
                    <a:pt x="43400" y="16696"/>
                  </a:lnTo>
                  <a:lnTo>
                    <a:pt x="45174" y="27342"/>
                  </a:lnTo>
                  <a:lnTo>
                    <a:pt x="43400" y="37988"/>
                  </a:lnTo>
                  <a:lnTo>
                    <a:pt x="38562" y="46679"/>
                  </a:lnTo>
                  <a:lnTo>
                    <a:pt x="31382" y="52537"/>
                  </a:lnTo>
                  <a:lnTo>
                    <a:pt x="22587" y="54685"/>
                  </a:lnTo>
                  <a:lnTo>
                    <a:pt x="13792" y="52537"/>
                  </a:lnTo>
                  <a:lnTo>
                    <a:pt x="6612" y="46679"/>
                  </a:lnTo>
                  <a:lnTo>
                    <a:pt x="1773" y="37988"/>
                  </a:lnTo>
                  <a:lnTo>
                    <a:pt x="0" y="27342"/>
                  </a:lnTo>
                  <a:close/>
                </a:path>
              </a:pathLst>
            </a:custGeom>
            <a:ln w="832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006085" y="1035429"/>
              <a:ext cx="44450" cy="55244"/>
            </a:xfrm>
            <a:custGeom>
              <a:avLst/>
              <a:gdLst/>
              <a:ahLst/>
              <a:cxnLst/>
              <a:rect l="l" t="t" r="r" b="b"/>
              <a:pathLst>
                <a:path w="44450" h="55244">
                  <a:moveTo>
                    <a:pt x="21993" y="0"/>
                  </a:moveTo>
                  <a:lnTo>
                    <a:pt x="13436" y="2147"/>
                  </a:lnTo>
                  <a:lnTo>
                    <a:pt x="6445" y="8005"/>
                  </a:lnTo>
                  <a:lnTo>
                    <a:pt x="1729" y="16696"/>
                  </a:lnTo>
                  <a:lnTo>
                    <a:pt x="0" y="27342"/>
                  </a:lnTo>
                  <a:lnTo>
                    <a:pt x="1729" y="37988"/>
                  </a:lnTo>
                  <a:lnTo>
                    <a:pt x="6445" y="46679"/>
                  </a:lnTo>
                  <a:lnTo>
                    <a:pt x="13436" y="52537"/>
                  </a:lnTo>
                  <a:lnTo>
                    <a:pt x="21993" y="54685"/>
                  </a:lnTo>
                  <a:lnTo>
                    <a:pt x="30549" y="52537"/>
                  </a:lnTo>
                  <a:lnTo>
                    <a:pt x="37540" y="46679"/>
                  </a:lnTo>
                  <a:lnTo>
                    <a:pt x="42256" y="37988"/>
                  </a:lnTo>
                  <a:lnTo>
                    <a:pt x="43986" y="27342"/>
                  </a:lnTo>
                  <a:lnTo>
                    <a:pt x="42256" y="16696"/>
                  </a:lnTo>
                  <a:lnTo>
                    <a:pt x="37540" y="8005"/>
                  </a:lnTo>
                  <a:lnTo>
                    <a:pt x="30549" y="2147"/>
                  </a:lnTo>
                  <a:lnTo>
                    <a:pt x="219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006085" y="1035429"/>
              <a:ext cx="44450" cy="55244"/>
            </a:xfrm>
            <a:custGeom>
              <a:avLst/>
              <a:gdLst/>
              <a:ahLst/>
              <a:cxnLst/>
              <a:rect l="l" t="t" r="r" b="b"/>
              <a:pathLst>
                <a:path w="44450" h="55244">
                  <a:moveTo>
                    <a:pt x="0" y="27342"/>
                  </a:moveTo>
                  <a:lnTo>
                    <a:pt x="1729" y="16696"/>
                  </a:lnTo>
                  <a:lnTo>
                    <a:pt x="6445" y="8005"/>
                  </a:lnTo>
                  <a:lnTo>
                    <a:pt x="13436" y="2147"/>
                  </a:lnTo>
                  <a:lnTo>
                    <a:pt x="21993" y="0"/>
                  </a:lnTo>
                  <a:lnTo>
                    <a:pt x="30549" y="2147"/>
                  </a:lnTo>
                  <a:lnTo>
                    <a:pt x="37540" y="8005"/>
                  </a:lnTo>
                  <a:lnTo>
                    <a:pt x="42256" y="16696"/>
                  </a:lnTo>
                  <a:lnTo>
                    <a:pt x="43986" y="27342"/>
                  </a:lnTo>
                  <a:lnTo>
                    <a:pt x="42256" y="37988"/>
                  </a:lnTo>
                  <a:lnTo>
                    <a:pt x="37540" y="46679"/>
                  </a:lnTo>
                  <a:lnTo>
                    <a:pt x="30549" y="52537"/>
                  </a:lnTo>
                  <a:lnTo>
                    <a:pt x="21993" y="54685"/>
                  </a:lnTo>
                  <a:lnTo>
                    <a:pt x="13436" y="52537"/>
                  </a:lnTo>
                  <a:lnTo>
                    <a:pt x="6445" y="46679"/>
                  </a:lnTo>
                  <a:lnTo>
                    <a:pt x="1729" y="37988"/>
                  </a:lnTo>
                  <a:lnTo>
                    <a:pt x="0" y="27342"/>
                  </a:lnTo>
                  <a:close/>
                </a:path>
              </a:pathLst>
            </a:custGeom>
            <a:ln w="832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172519" y="1055639"/>
              <a:ext cx="44450" cy="53975"/>
            </a:xfrm>
            <a:custGeom>
              <a:avLst/>
              <a:gdLst/>
              <a:ahLst/>
              <a:cxnLst/>
              <a:rect l="l" t="t" r="r" b="b"/>
              <a:pathLst>
                <a:path w="44450" h="53975">
                  <a:moveTo>
                    <a:pt x="21993" y="0"/>
                  </a:moveTo>
                  <a:lnTo>
                    <a:pt x="13436" y="2103"/>
                  </a:lnTo>
                  <a:lnTo>
                    <a:pt x="6445" y="7838"/>
                  </a:lnTo>
                  <a:lnTo>
                    <a:pt x="1729" y="16341"/>
                  </a:lnTo>
                  <a:lnTo>
                    <a:pt x="0" y="26748"/>
                  </a:lnTo>
                  <a:lnTo>
                    <a:pt x="1729" y="37155"/>
                  </a:lnTo>
                  <a:lnTo>
                    <a:pt x="6445" y="45657"/>
                  </a:lnTo>
                  <a:lnTo>
                    <a:pt x="13436" y="51392"/>
                  </a:lnTo>
                  <a:lnTo>
                    <a:pt x="21993" y="53496"/>
                  </a:lnTo>
                  <a:lnTo>
                    <a:pt x="30549" y="51392"/>
                  </a:lnTo>
                  <a:lnTo>
                    <a:pt x="37540" y="45657"/>
                  </a:lnTo>
                  <a:lnTo>
                    <a:pt x="42256" y="37155"/>
                  </a:lnTo>
                  <a:lnTo>
                    <a:pt x="43986" y="26748"/>
                  </a:lnTo>
                  <a:lnTo>
                    <a:pt x="42256" y="16341"/>
                  </a:lnTo>
                  <a:lnTo>
                    <a:pt x="37540" y="7838"/>
                  </a:lnTo>
                  <a:lnTo>
                    <a:pt x="30549" y="2103"/>
                  </a:lnTo>
                  <a:lnTo>
                    <a:pt x="219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172519" y="1055639"/>
              <a:ext cx="44450" cy="53975"/>
            </a:xfrm>
            <a:custGeom>
              <a:avLst/>
              <a:gdLst/>
              <a:ahLst/>
              <a:cxnLst/>
              <a:rect l="l" t="t" r="r" b="b"/>
              <a:pathLst>
                <a:path w="44450" h="53975">
                  <a:moveTo>
                    <a:pt x="0" y="26748"/>
                  </a:moveTo>
                  <a:lnTo>
                    <a:pt x="1729" y="16341"/>
                  </a:lnTo>
                  <a:lnTo>
                    <a:pt x="6445" y="7838"/>
                  </a:lnTo>
                  <a:lnTo>
                    <a:pt x="13436" y="2103"/>
                  </a:lnTo>
                  <a:lnTo>
                    <a:pt x="21993" y="0"/>
                  </a:lnTo>
                  <a:lnTo>
                    <a:pt x="30549" y="2103"/>
                  </a:lnTo>
                  <a:lnTo>
                    <a:pt x="37540" y="7838"/>
                  </a:lnTo>
                  <a:lnTo>
                    <a:pt x="42256" y="16341"/>
                  </a:lnTo>
                  <a:lnTo>
                    <a:pt x="43986" y="26748"/>
                  </a:lnTo>
                  <a:lnTo>
                    <a:pt x="42256" y="37155"/>
                  </a:lnTo>
                  <a:lnTo>
                    <a:pt x="37540" y="45657"/>
                  </a:lnTo>
                  <a:lnTo>
                    <a:pt x="30549" y="51392"/>
                  </a:lnTo>
                  <a:lnTo>
                    <a:pt x="21993" y="53496"/>
                  </a:lnTo>
                  <a:lnTo>
                    <a:pt x="13436" y="51392"/>
                  </a:lnTo>
                  <a:lnTo>
                    <a:pt x="6445" y="45657"/>
                  </a:lnTo>
                  <a:lnTo>
                    <a:pt x="1729" y="37155"/>
                  </a:lnTo>
                  <a:lnTo>
                    <a:pt x="0" y="26748"/>
                  </a:lnTo>
                  <a:close/>
                </a:path>
              </a:pathLst>
            </a:custGeom>
            <a:ln w="832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718008" y="1019380"/>
              <a:ext cx="373380" cy="285750"/>
            </a:xfrm>
            <a:custGeom>
              <a:avLst/>
              <a:gdLst/>
              <a:ahLst/>
              <a:cxnLst/>
              <a:rect l="l" t="t" r="r" b="b"/>
              <a:pathLst>
                <a:path w="373380" h="285750">
                  <a:moveTo>
                    <a:pt x="0" y="285314"/>
                  </a:moveTo>
                  <a:lnTo>
                    <a:pt x="373286" y="285314"/>
                  </a:lnTo>
                  <a:lnTo>
                    <a:pt x="373286" y="0"/>
                  </a:lnTo>
                  <a:lnTo>
                    <a:pt x="0" y="0"/>
                  </a:lnTo>
                  <a:lnTo>
                    <a:pt x="0" y="285314"/>
                  </a:lnTo>
                  <a:close/>
                </a:path>
              </a:pathLst>
            </a:custGeom>
            <a:ln w="4755">
              <a:solidFill>
                <a:srgbClr val="2E528F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669049" y="795320"/>
            <a:ext cx="433070" cy="21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5410">
              <a:lnSpc>
                <a:spcPct val="104000"/>
              </a:lnSpc>
              <a:spcBef>
                <a:spcPts val="95"/>
              </a:spcBef>
            </a:pPr>
            <a:r>
              <a:rPr sz="600" dirty="0">
                <a:latin typeface="Times New Roman"/>
                <a:cs typeface="Times New Roman"/>
              </a:rPr>
              <a:t>Aug</a:t>
            </a:r>
            <a:r>
              <a:rPr sz="600" spc="25" dirty="0">
                <a:latin typeface="Times New Roman"/>
                <a:cs typeface="Times New Roman"/>
              </a:rPr>
              <a:t> </a:t>
            </a:r>
            <a:r>
              <a:rPr sz="600" spc="-50" dirty="0">
                <a:latin typeface="Times New Roman"/>
                <a:cs typeface="Times New Roman"/>
              </a:rPr>
              <a:t>1</a:t>
            </a:r>
            <a:r>
              <a:rPr sz="600" spc="500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Times New Roman"/>
                <a:cs typeface="Times New Roman"/>
              </a:rPr>
              <a:t>12:00~18:00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01920" y="724338"/>
            <a:ext cx="353060" cy="216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4769">
              <a:lnSpc>
                <a:spcPct val="104000"/>
              </a:lnSpc>
              <a:spcBef>
                <a:spcPts val="95"/>
              </a:spcBef>
            </a:pPr>
            <a:r>
              <a:rPr sz="600" dirty="0">
                <a:latin typeface="Times New Roman"/>
                <a:cs typeface="Times New Roman"/>
              </a:rPr>
              <a:t>Aug</a:t>
            </a:r>
            <a:r>
              <a:rPr sz="600" spc="25" dirty="0">
                <a:latin typeface="Times New Roman"/>
                <a:cs typeface="Times New Roman"/>
              </a:rPr>
              <a:t> </a:t>
            </a:r>
            <a:r>
              <a:rPr sz="600" spc="-50" dirty="0">
                <a:latin typeface="Times New Roman"/>
                <a:cs typeface="Times New Roman"/>
              </a:rPr>
              <a:t>2</a:t>
            </a:r>
            <a:r>
              <a:rPr sz="600" spc="500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Times New Roman"/>
                <a:cs typeface="Times New Roman"/>
              </a:rPr>
              <a:t>0:00~6:00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272123" y="1208531"/>
            <a:ext cx="220979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dirty="0">
                <a:latin typeface="Times New Roman"/>
                <a:cs typeface="Times New Roman"/>
              </a:rPr>
              <a:t>Aug</a:t>
            </a:r>
            <a:r>
              <a:rPr sz="600" spc="25" dirty="0">
                <a:latin typeface="Times New Roman"/>
                <a:cs typeface="Times New Roman"/>
              </a:rPr>
              <a:t> </a:t>
            </a:r>
            <a:r>
              <a:rPr sz="600" spc="-50" dirty="0"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19787" y="1224134"/>
            <a:ext cx="220979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dirty="0">
                <a:latin typeface="Times New Roman"/>
                <a:cs typeface="Times New Roman"/>
              </a:rPr>
              <a:t>Aug</a:t>
            </a:r>
            <a:r>
              <a:rPr sz="600" spc="25" dirty="0">
                <a:latin typeface="Times New Roman"/>
                <a:cs typeface="Times New Roman"/>
              </a:rPr>
              <a:t> </a:t>
            </a:r>
            <a:r>
              <a:rPr sz="600" spc="-50" dirty="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934192" y="1319120"/>
            <a:ext cx="393065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spc="-10" dirty="0">
                <a:latin typeface="Times New Roman"/>
                <a:cs typeface="Times New Roman"/>
              </a:rPr>
              <a:t>6:00~12:00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166319" y="1303517"/>
            <a:ext cx="541655" cy="1911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635"/>
              </a:lnSpc>
              <a:spcBef>
                <a:spcPts val="125"/>
              </a:spcBef>
            </a:pPr>
            <a:r>
              <a:rPr sz="600" spc="-10" dirty="0">
                <a:latin typeface="Times New Roman"/>
                <a:cs typeface="Times New Roman"/>
              </a:rPr>
              <a:t>18:00~24:00</a:t>
            </a:r>
            <a:endParaRPr sz="600">
              <a:latin typeface="Times New Roman"/>
              <a:cs typeface="Times New Roman"/>
            </a:endParaRPr>
          </a:p>
          <a:p>
            <a:pPr marL="165735">
              <a:lnSpc>
                <a:spcPts val="635"/>
              </a:lnSpc>
            </a:pPr>
            <a:r>
              <a:rPr sz="600" b="1" spc="-10" dirty="0">
                <a:latin typeface="Times New Roman"/>
                <a:cs typeface="Times New Roman"/>
              </a:rPr>
              <a:t>Trajectory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533525" y="1969122"/>
            <a:ext cx="855344" cy="1212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00" dirty="0">
                <a:latin typeface="Times New Roman"/>
                <a:cs typeface="Times New Roman"/>
              </a:rPr>
              <a:t>12:00~18:00</a:t>
            </a:r>
            <a:r>
              <a:rPr sz="600" spc="55" dirty="0">
                <a:latin typeface="Times New Roman"/>
                <a:cs typeface="Times New Roman"/>
              </a:rPr>
              <a:t> </a:t>
            </a:r>
            <a:r>
              <a:rPr sz="600" spc="-10" dirty="0">
                <a:latin typeface="Times New Roman"/>
                <a:cs typeface="Times New Roman"/>
              </a:rPr>
              <a:t>18:00~24:00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390281" y="1758604"/>
            <a:ext cx="819150" cy="5162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25"/>
              </a:spcBef>
            </a:pPr>
            <a:r>
              <a:rPr sz="600" dirty="0">
                <a:latin typeface="Times New Roman"/>
                <a:cs typeface="Times New Roman"/>
              </a:rPr>
              <a:t>0:00~6:00</a:t>
            </a:r>
            <a:r>
              <a:rPr sz="600" spc="320" dirty="0">
                <a:latin typeface="Times New Roman"/>
                <a:cs typeface="Times New Roman"/>
              </a:rPr>
              <a:t>  </a:t>
            </a:r>
            <a:r>
              <a:rPr sz="600" spc="-10" dirty="0">
                <a:latin typeface="Times New Roman"/>
                <a:cs typeface="Times New Roman"/>
              </a:rPr>
              <a:t>6:00~12:00</a:t>
            </a: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24765" algn="ctr">
              <a:lnSpc>
                <a:spcPct val="100000"/>
              </a:lnSpc>
              <a:spcBef>
                <a:spcPts val="550"/>
              </a:spcBef>
              <a:tabLst>
                <a:tab pos="420370" algn="l"/>
              </a:tabLst>
            </a:pPr>
            <a:r>
              <a:rPr sz="700" spc="-25" dirty="0">
                <a:latin typeface="Times New Roman"/>
                <a:cs typeface="Times New Roman"/>
              </a:rPr>
              <a:t>s6</a:t>
            </a:r>
            <a:r>
              <a:rPr sz="700" dirty="0">
                <a:latin typeface="Times New Roman"/>
                <a:cs typeface="Times New Roman"/>
              </a:rPr>
              <a:t>	s7</a:t>
            </a:r>
            <a:r>
              <a:rPr sz="700" spc="270" dirty="0">
                <a:latin typeface="Times New Roman"/>
                <a:cs typeface="Times New Roman"/>
              </a:rPr>
              <a:t> </a:t>
            </a:r>
            <a:r>
              <a:rPr sz="700" spc="-25" dirty="0">
                <a:latin typeface="Times New Roman"/>
                <a:cs typeface="Times New Roman"/>
              </a:rPr>
              <a:t>s8</a:t>
            </a:r>
            <a:endParaRPr sz="700">
              <a:latin typeface="Times New Roman"/>
              <a:cs typeface="Times New Roman"/>
            </a:endParaRPr>
          </a:p>
          <a:p>
            <a:pPr marL="66675" algn="ctr">
              <a:lnSpc>
                <a:spcPct val="100000"/>
              </a:lnSpc>
              <a:spcBef>
                <a:spcPts val="80"/>
              </a:spcBef>
            </a:pPr>
            <a:r>
              <a:rPr sz="700" dirty="0">
                <a:solidFill>
                  <a:srgbClr val="315287"/>
                </a:solidFill>
                <a:latin typeface="Times New Roman"/>
                <a:cs typeface="Times New Roman"/>
              </a:rPr>
              <a:t>Day</a:t>
            </a:r>
            <a:r>
              <a:rPr sz="700" spc="-5" dirty="0">
                <a:solidFill>
                  <a:srgbClr val="315287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315287"/>
                </a:solidFill>
                <a:latin typeface="Times New Roman"/>
                <a:cs typeface="Times New Roman"/>
              </a:rPr>
              <a:t>n</a:t>
            </a:r>
            <a:r>
              <a:rPr sz="700" spc="-5" dirty="0">
                <a:solidFill>
                  <a:srgbClr val="315287"/>
                </a:solidFill>
                <a:latin typeface="Times New Roman"/>
                <a:cs typeface="Times New Roman"/>
              </a:rPr>
              <a:t> </a:t>
            </a:r>
            <a:r>
              <a:rPr sz="700" dirty="0">
                <a:solidFill>
                  <a:srgbClr val="315287"/>
                </a:solidFill>
                <a:latin typeface="Times New Roman"/>
                <a:cs typeface="Times New Roman"/>
              </a:rPr>
              <a:t>(Aug </a:t>
            </a:r>
            <a:r>
              <a:rPr sz="700" spc="-25" dirty="0">
                <a:solidFill>
                  <a:srgbClr val="315287"/>
                </a:solidFill>
                <a:latin typeface="Times New Roman"/>
                <a:cs typeface="Times New Roman"/>
              </a:rPr>
              <a:t>2)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39448" y="2264324"/>
            <a:ext cx="702310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aseline="3968" dirty="0">
                <a:latin typeface="Times New Roman"/>
                <a:cs typeface="Times New Roman"/>
              </a:rPr>
              <a:t>s1</a:t>
            </a:r>
            <a:r>
              <a:rPr sz="1050" spc="450" baseline="3968" dirty="0">
                <a:latin typeface="Times New Roman"/>
                <a:cs typeface="Times New Roman"/>
              </a:rPr>
              <a:t>  </a:t>
            </a:r>
            <a:r>
              <a:rPr sz="1050" baseline="3968" dirty="0">
                <a:latin typeface="Times New Roman"/>
                <a:cs typeface="Times New Roman"/>
              </a:rPr>
              <a:t>s2</a:t>
            </a:r>
            <a:r>
              <a:rPr sz="1050" spc="427" baseline="3968" dirty="0">
                <a:latin typeface="Times New Roman"/>
                <a:cs typeface="Times New Roman"/>
              </a:rPr>
              <a:t> </a:t>
            </a:r>
            <a:r>
              <a:rPr sz="1050" baseline="3968" dirty="0">
                <a:latin typeface="Times New Roman"/>
                <a:cs typeface="Times New Roman"/>
              </a:rPr>
              <a:t>s3</a:t>
            </a:r>
            <a:r>
              <a:rPr sz="1050" spc="345" baseline="3968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s4</a:t>
            </a:r>
            <a:r>
              <a:rPr sz="700" spc="195" dirty="0">
                <a:latin typeface="Times New Roman"/>
                <a:cs typeface="Times New Roman"/>
              </a:rPr>
              <a:t> </a:t>
            </a:r>
            <a:r>
              <a:rPr sz="700" spc="-25" dirty="0">
                <a:latin typeface="Times New Roman"/>
                <a:cs typeface="Times New Roman"/>
              </a:rPr>
              <a:t>s5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3395631" y="2319940"/>
            <a:ext cx="877569" cy="212090"/>
          </a:xfrm>
          <a:custGeom>
            <a:avLst/>
            <a:gdLst/>
            <a:ahLst/>
            <a:cxnLst/>
            <a:rect l="l" t="t" r="r" b="b"/>
            <a:pathLst>
              <a:path w="877570" h="212089">
                <a:moveTo>
                  <a:pt x="0" y="211608"/>
                </a:moveTo>
                <a:lnTo>
                  <a:pt x="877342" y="211608"/>
                </a:lnTo>
                <a:lnTo>
                  <a:pt x="877342" y="0"/>
                </a:lnTo>
                <a:lnTo>
                  <a:pt x="0" y="0"/>
                </a:lnTo>
                <a:lnTo>
                  <a:pt x="0" y="211608"/>
                </a:lnTo>
                <a:close/>
              </a:path>
            </a:pathLst>
          </a:custGeom>
          <a:ln w="475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3459361" y="2289388"/>
            <a:ext cx="815975" cy="25209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265"/>
              </a:spcBef>
            </a:pPr>
            <a:r>
              <a:rPr sz="600" dirty="0">
                <a:latin typeface="Times New Roman"/>
                <a:cs typeface="Times New Roman"/>
              </a:rPr>
              <a:t>Time</a:t>
            </a:r>
            <a:r>
              <a:rPr sz="600" spc="1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Slot</a:t>
            </a:r>
            <a:r>
              <a:rPr sz="600" spc="40" dirty="0">
                <a:latin typeface="Times New Roman"/>
                <a:cs typeface="Times New Roman"/>
              </a:rPr>
              <a:t> </a:t>
            </a:r>
            <a:r>
              <a:rPr sz="600" spc="-20" dirty="0">
                <a:latin typeface="Times New Roman"/>
                <a:cs typeface="Times New Roman"/>
              </a:rPr>
              <a:t>Node</a:t>
            </a:r>
            <a:endParaRPr sz="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dirty="0">
                <a:latin typeface="Times New Roman"/>
                <a:cs typeface="Times New Roman"/>
              </a:rPr>
              <a:t>Day</a:t>
            </a:r>
            <a:r>
              <a:rPr sz="600" spc="20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Node</a:t>
            </a:r>
            <a:r>
              <a:rPr sz="600" spc="445" dirty="0">
                <a:latin typeface="Times New Roman"/>
                <a:cs typeface="Times New Roman"/>
              </a:rPr>
              <a:t> </a:t>
            </a:r>
            <a:r>
              <a:rPr sz="600" dirty="0">
                <a:latin typeface="Times New Roman"/>
                <a:cs typeface="Times New Roman"/>
              </a:rPr>
              <a:t>Period</a:t>
            </a:r>
            <a:r>
              <a:rPr sz="600" spc="30" dirty="0">
                <a:latin typeface="Times New Roman"/>
                <a:cs typeface="Times New Roman"/>
              </a:rPr>
              <a:t> </a:t>
            </a:r>
            <a:r>
              <a:rPr sz="600" spc="-20" dirty="0">
                <a:latin typeface="Times New Roman"/>
                <a:cs typeface="Times New Roman"/>
              </a:rPr>
              <a:t>Node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333472" y="2540970"/>
            <a:ext cx="1868170" cy="486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25830">
              <a:lnSpc>
                <a:spcPct val="100000"/>
              </a:lnSpc>
              <a:spcBef>
                <a:spcPts val="125"/>
              </a:spcBef>
            </a:pPr>
            <a:r>
              <a:rPr sz="600" b="1" dirty="0">
                <a:latin typeface="Times New Roman"/>
                <a:cs typeface="Times New Roman"/>
              </a:rPr>
              <a:t>Mobility</a:t>
            </a:r>
            <a:r>
              <a:rPr sz="600" b="1" spc="45" dirty="0">
                <a:latin typeface="Times New Roman"/>
                <a:cs typeface="Times New Roman"/>
              </a:rPr>
              <a:t> </a:t>
            </a:r>
            <a:r>
              <a:rPr sz="600" b="1" spc="-20" dirty="0">
                <a:latin typeface="Times New Roman"/>
                <a:cs typeface="Times New Roman"/>
              </a:rPr>
              <a:t>Tree</a:t>
            </a:r>
            <a:endParaRPr sz="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600">
              <a:latin typeface="Times New Roman"/>
              <a:cs typeface="Times New Roman"/>
            </a:endParaRPr>
          </a:p>
          <a:p>
            <a:pPr marL="12700" marR="5080">
              <a:lnSpc>
                <a:spcPct val="101499"/>
              </a:lnSpc>
            </a:pPr>
            <a:r>
              <a:rPr sz="900" dirty="0">
                <a:solidFill>
                  <a:srgbClr val="7D0B6D"/>
                </a:solidFill>
                <a:latin typeface="Palatino Linotype"/>
                <a:cs typeface="Palatino Linotype"/>
              </a:rPr>
              <a:t>Figure:</a:t>
            </a:r>
            <a:r>
              <a:rPr sz="900" spc="85" dirty="0">
                <a:solidFill>
                  <a:srgbClr val="7D0B6D"/>
                </a:solidFill>
                <a:latin typeface="Palatino Linotype"/>
                <a:cs typeface="Palatino Linotype"/>
              </a:rPr>
              <a:t> </a:t>
            </a:r>
            <a:r>
              <a:rPr sz="900" dirty="0">
                <a:latin typeface="Arial"/>
                <a:cs typeface="Arial"/>
              </a:rPr>
              <a:t>Illustration</a:t>
            </a:r>
            <a:r>
              <a:rPr sz="900" spc="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Mobility</a:t>
            </a:r>
            <a:r>
              <a:rPr sz="900" spc="60" dirty="0">
                <a:latin typeface="Arial"/>
                <a:cs typeface="Arial"/>
              </a:rPr>
              <a:t> </a:t>
            </a:r>
            <a:r>
              <a:rPr sz="900" spc="-45" dirty="0">
                <a:latin typeface="Arial"/>
                <a:cs typeface="Arial"/>
              </a:rPr>
              <a:t>Tree </a:t>
            </a:r>
            <a:r>
              <a:rPr sz="900" spc="-10" dirty="0">
                <a:latin typeface="Arial"/>
                <a:cs typeface="Arial"/>
              </a:rPr>
              <a:t>construction.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0" y="3367430"/>
            <a:ext cx="4608195" cy="88900"/>
            <a:chOff x="0" y="3367430"/>
            <a:chExt cx="4608195" cy="88900"/>
          </a:xfrm>
        </p:grpSpPr>
        <p:sp>
          <p:nvSpPr>
            <p:cNvPr id="68" name="object 68"/>
            <p:cNvSpPr/>
            <p:nvPr/>
          </p:nvSpPr>
          <p:spPr>
            <a:xfrm>
              <a:off x="0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5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7D0B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535976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454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071952" y="3367430"/>
              <a:ext cx="1536065" cy="88900"/>
            </a:xfrm>
            <a:custGeom>
              <a:avLst/>
              <a:gdLst/>
              <a:ahLst/>
              <a:cxnLst/>
              <a:rect l="l" t="t" r="r" b="b"/>
              <a:pathLst>
                <a:path w="1536064" h="88900">
                  <a:moveTo>
                    <a:pt x="1535976" y="0"/>
                  </a:moveTo>
                  <a:lnTo>
                    <a:pt x="0" y="0"/>
                  </a:lnTo>
                  <a:lnTo>
                    <a:pt x="0" y="88620"/>
                  </a:lnTo>
                  <a:lnTo>
                    <a:pt x="1535976" y="8862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A9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Huang</a:t>
            </a:r>
            <a:r>
              <a:rPr spc="120" dirty="0"/>
              <a:t> </a:t>
            </a:r>
            <a:r>
              <a:rPr spc="80" dirty="0"/>
              <a:t>et</a:t>
            </a:r>
            <a:r>
              <a:rPr spc="125" dirty="0"/>
              <a:t> </a:t>
            </a:r>
            <a:r>
              <a:rPr spc="70" dirty="0"/>
              <a:t>al.</a:t>
            </a:r>
            <a:r>
              <a:rPr spc="370" dirty="0"/>
              <a:t> </a:t>
            </a:r>
            <a:r>
              <a:rPr spc="75" dirty="0"/>
              <a:t>(Nankai</a:t>
            </a:r>
            <a:r>
              <a:rPr spc="125" dirty="0"/>
              <a:t> </a:t>
            </a:r>
            <a:r>
              <a:rPr spc="60" dirty="0"/>
              <a:t>University)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1948891" y="3344850"/>
            <a:ext cx="710565" cy="1162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500" spc="75" dirty="0">
                <a:solidFill>
                  <a:srgbClr val="FFFFFF"/>
                </a:solidFill>
                <a:latin typeface="Palatino Linotype"/>
                <a:cs typeface="Palatino Linotype"/>
                <a:hlinkClick r:id="rId8" action="ppaction://hlinksldjump"/>
              </a:rPr>
              <a:t>Nankai</a:t>
            </a:r>
            <a:r>
              <a:rPr sz="500" spc="110" dirty="0">
                <a:solidFill>
                  <a:srgbClr val="FFFFFF"/>
                </a:solidFill>
                <a:latin typeface="Palatino Linotype"/>
                <a:cs typeface="Palatino Linotype"/>
                <a:hlinkClick r:id="rId8" action="ppaction://hlinksldjump"/>
              </a:rPr>
              <a:t> </a:t>
            </a:r>
            <a:r>
              <a:rPr sz="500" spc="60" dirty="0">
                <a:solidFill>
                  <a:srgbClr val="FFFFFF"/>
                </a:solidFill>
                <a:latin typeface="Palatino Linotype"/>
                <a:cs typeface="Palatino Linotype"/>
                <a:hlinkClick r:id="rId8" action="ppaction://hlinksldjump"/>
              </a:rPr>
              <a:t>University</a:t>
            </a:r>
            <a:endParaRPr sz="500">
              <a:latin typeface="Palatino Linotype"/>
              <a:cs typeface="Palatino Linotype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pc="70" dirty="0"/>
              <a:t>2024.1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0"/>
              </a:spcBef>
            </a:pPr>
            <a:fld id="{81D60167-4931-47E6-BA6A-407CBD079E47}" type="slidenum">
              <a:rPr spc="85" dirty="0"/>
              <a:t>9</a:t>
            </a:fld>
            <a:r>
              <a:rPr spc="-45" dirty="0"/>
              <a:t> </a:t>
            </a:r>
            <a:r>
              <a:rPr spc="175" dirty="0"/>
              <a:t>/</a:t>
            </a:r>
            <a:r>
              <a:rPr spc="-40" dirty="0"/>
              <a:t> </a:t>
            </a:r>
            <a:r>
              <a:rPr spc="60" dirty="0"/>
              <a:t>23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2765</Words>
  <Application>Microsoft Office PowerPoint</Application>
  <PresentationFormat>自定义</PresentationFormat>
  <Paragraphs>673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Arial</vt:lpstr>
      <vt:lpstr>Arial Black</vt:lpstr>
      <vt:lpstr>Book Antiqua</vt:lpstr>
      <vt:lpstr>Bookman Old Style</vt:lpstr>
      <vt:lpstr>Cambria Math</vt:lpstr>
      <vt:lpstr>Century</vt:lpstr>
      <vt:lpstr>DejaVu Sans Mono</vt:lpstr>
      <vt:lpstr>Euclid</vt:lpstr>
      <vt:lpstr>Georgia</vt:lpstr>
      <vt:lpstr>Lucida Fax</vt:lpstr>
      <vt:lpstr>Lucida Sans</vt:lpstr>
      <vt:lpstr>Palatino Linotype</vt:lpstr>
      <vt:lpstr>Symbol</vt:lpstr>
      <vt:lpstr>Times New Roman</vt:lpstr>
      <vt:lpstr>Verdana</vt:lpstr>
      <vt:lpstr>Office Theme</vt:lpstr>
      <vt:lpstr>Learning Time Slot Preferences via Mobility Tree for Next POI Recommendation</vt:lpstr>
      <vt:lpstr>PowerPoint 演示文稿</vt:lpstr>
      <vt:lpstr>PowerPoint 演示文稿</vt:lpstr>
      <vt:lpstr>Abstruct</vt:lpstr>
      <vt:lpstr>PowerPoint 演示文稿</vt:lpstr>
      <vt:lpstr>Motivation</vt:lpstr>
      <vt:lpstr>Summary</vt:lpstr>
      <vt:lpstr>PowerPoint 演示文稿</vt:lpstr>
      <vt:lpstr>Construction of Mobility Tree</vt:lpstr>
      <vt:lpstr>Node Information Interaction</vt:lpstr>
      <vt:lpstr>Node Information Interaction</vt:lpstr>
      <vt:lpstr>Multitask Learning</vt:lpstr>
      <vt:lpstr>Multitask Learning</vt:lpstr>
      <vt:lpstr>PowerPoint 演示文稿</vt:lpstr>
      <vt:lpstr>Experiment Setup</vt:lpstr>
      <vt:lpstr>Main Results</vt:lpstr>
      <vt:lpstr>Impact of Time Slot Factor</vt:lpstr>
      <vt:lpstr>Ablation Study</vt:lpstr>
      <vt:lpstr>Visualization</vt:lpstr>
      <vt:lpstr>PowerPoint 演示文稿</vt:lpstr>
      <vt:lpstr>Conclusion</vt:lpstr>
      <vt:lpstr>PowerPoint 演示文稿</vt:lpstr>
      <vt:lpstr>This work was supported by the National Key R&amp;D Program of China (2022YFB3103202), the National Natural Science Foundation of China (No. U1936206, 62002178, 62272250), and the Natural Science Foundation of Tianjin, China (No. 22JCJQJC00150).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Time Slot Preferences via Mobility Tree for Next POI Recommendation</dc:title>
  <dc:creator> Tianhao Huang1, Xuan Pan12, Xiangrui Cai134, Ying Zhang13, Xiaojie Yuan123 </dc:creator>
  <cp:lastModifiedBy>黄 天昊</cp:lastModifiedBy>
  <cp:revision>2</cp:revision>
  <dcterms:created xsi:type="dcterms:W3CDTF">2024-01-18T13:25:15Z</dcterms:created>
  <dcterms:modified xsi:type="dcterms:W3CDTF">2024-01-18T15:37:55Z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2024-01-18T00:00:00Z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(20220710)</vt:lpwstr>
  </property>
  <property fmtid="{D5CDD505-2E9C-101B-9397-08002B2CF9AE}" pid="5" name="LastSaved">
    <vt:filetime>2024-01-18T00:00:00Z</vt:filetime>
  </property>
</Properties>
</file>