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3"/>
  </p:notesMasterIdLst>
  <p:handoutMasterIdLst>
    <p:handoutMasterId r:id="rId44"/>
  </p:handoutMasterIdLst>
  <p:sldIdLst>
    <p:sldId id="257" r:id="rId5"/>
    <p:sldId id="309" r:id="rId6"/>
    <p:sldId id="298" r:id="rId7"/>
    <p:sldId id="308" r:id="rId8"/>
    <p:sldId id="297" r:id="rId9"/>
    <p:sldId id="273" r:id="rId10"/>
    <p:sldId id="274" r:id="rId11"/>
    <p:sldId id="272" r:id="rId12"/>
    <p:sldId id="276" r:id="rId13"/>
    <p:sldId id="275" r:id="rId14"/>
    <p:sldId id="277" r:id="rId15"/>
    <p:sldId id="284" r:id="rId16"/>
    <p:sldId id="282" r:id="rId17"/>
    <p:sldId id="278" r:id="rId18"/>
    <p:sldId id="279" r:id="rId19"/>
    <p:sldId id="283" r:id="rId20"/>
    <p:sldId id="280" r:id="rId21"/>
    <p:sldId id="281" r:id="rId22"/>
    <p:sldId id="285" r:id="rId23"/>
    <p:sldId id="286" r:id="rId24"/>
    <p:sldId id="287" r:id="rId25"/>
    <p:sldId id="288" r:id="rId26"/>
    <p:sldId id="289" r:id="rId27"/>
    <p:sldId id="304" r:id="rId28"/>
    <p:sldId id="290" r:id="rId29"/>
    <p:sldId id="291" r:id="rId30"/>
    <p:sldId id="292" r:id="rId31"/>
    <p:sldId id="294" r:id="rId32"/>
    <p:sldId id="295" r:id="rId33"/>
    <p:sldId id="296" r:id="rId34"/>
    <p:sldId id="305" r:id="rId35"/>
    <p:sldId id="306" r:id="rId36"/>
    <p:sldId id="293" r:id="rId37"/>
    <p:sldId id="299" r:id="rId38"/>
    <p:sldId id="300" r:id="rId39"/>
    <p:sldId id="301" r:id="rId40"/>
    <p:sldId id="302" r:id="rId41"/>
    <p:sldId id="307" r:id="rId42"/>
  </p:sldIdLst>
  <p:sldSz cx="1218882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AB538EA-1023-4A8E-9D66-9B1902F81660}">
          <p14:sldIdLst>
            <p14:sldId id="257"/>
            <p14:sldId id="309"/>
            <p14:sldId id="298"/>
            <p14:sldId id="308"/>
            <p14:sldId id="297"/>
          </p14:sldIdLst>
        </p14:section>
        <p14:section name="Anaconda" id="{B7DA4D6B-41C0-4EDD-AB2E-81C916488516}">
          <p14:sldIdLst>
            <p14:sldId id="273"/>
            <p14:sldId id="274"/>
            <p14:sldId id="272"/>
            <p14:sldId id="276"/>
            <p14:sldId id="275"/>
            <p14:sldId id="277"/>
            <p14:sldId id="284"/>
            <p14:sldId id="282"/>
            <p14:sldId id="278"/>
            <p14:sldId id="279"/>
            <p14:sldId id="283"/>
            <p14:sldId id="280"/>
            <p14:sldId id="281"/>
            <p14:sldId id="285"/>
          </p14:sldIdLst>
        </p14:section>
        <p14:section name="Jupyter Notebook" id="{E046A0E6-C55B-4053-B005-FFB03E80F822}">
          <p14:sldIdLst>
            <p14:sldId id="286"/>
            <p14:sldId id="287"/>
            <p14:sldId id="288"/>
            <p14:sldId id="289"/>
            <p14:sldId id="304"/>
            <p14:sldId id="290"/>
            <p14:sldId id="291"/>
            <p14:sldId id="292"/>
            <p14:sldId id="294"/>
            <p14:sldId id="295"/>
            <p14:sldId id="296"/>
            <p14:sldId id="305"/>
            <p14:sldId id="306"/>
          </p14:sldIdLst>
        </p14:section>
        <p14:section name="Google Colab" id="{6AEFD62B-652A-4326-9918-C9E758B1A2CA}">
          <p14:sldIdLst>
            <p14:sldId id="293"/>
            <p14:sldId id="299"/>
            <p14:sldId id="300"/>
            <p14:sldId id="301"/>
            <p14:sldId id="302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5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4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0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8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7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smtClean="0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uu/pyenv" TargetMode="External"/><Relationship Id="rId2" Type="http://schemas.openxmlformats.org/officeDocument/2006/relationships/hyperlink" Target="https://virtualenv.pypa.io/en/stab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masinoa/machine_learning/blob/master/04_Neural_Networks.ipynb" TargetMode="External"/><Relationship Id="rId2" Type="http://schemas.openxmlformats.org/officeDocument/2006/relationships/hyperlink" Target="http://nbviewer.jupyter.org/github/jmsteinw/notebooks/blob/master/IndeedJob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bviewer.jupyter.org/github/tdhopper/rta-pyspark-presentation/blob/master/slides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-p/markdown-here/wiki/Markdown-Cheatshee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" TargetMode="External"/><Relationship Id="rId2" Type="http://schemas.openxmlformats.org/officeDocument/2006/relationships/hyperlink" Target="https://colab.research.google.com/notebooks/welcome.ipynb#recent=tru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acond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842" y="1700808"/>
            <a:ext cx="9141619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NeuraIEEEs </a:t>
            </a:r>
            <a:endParaRPr lang="pt-b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9338" r="9878" b="15518"/>
          <a:stretch/>
        </p:blipFill>
        <p:spPr>
          <a:xfrm>
            <a:off x="2998068" y="5373216"/>
            <a:ext cx="1224136" cy="11521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1" y="5362076"/>
            <a:ext cx="1328190" cy="13281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51" y="5278896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pacotes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038818" cy="823912"/>
          </a:xfrm>
          <a:ln w="28575">
            <a:solidFill>
              <a:srgbClr val="FFC000"/>
            </a:solidFill>
            <a:prstDash val="dashDot"/>
          </a:ln>
        </p:spPr>
        <p:txBody>
          <a:bodyPr/>
          <a:lstStyle/>
          <a:p>
            <a:pPr algn="ctr"/>
            <a:r>
              <a:rPr lang="pt-BR" sz="3200" dirty="0" smtClean="0"/>
              <a:t>conda</a:t>
            </a:r>
            <a:endParaRPr lang="pt-BR" sz="3200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038818" cy="3684588"/>
          </a:xfrm>
          <a:ln w="28575">
            <a:solidFill>
              <a:srgbClr val="FFC000"/>
            </a:solidFill>
            <a:prstDash val="dashDot"/>
          </a:ln>
        </p:spPr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2400" dirty="0" smtClean="0"/>
              <a:t>Gerenciador de pacotes e ambientes do Anaconda;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2400" dirty="0" smtClean="0"/>
              <a:t>É capaz de instalar pacotes não específicos do </a:t>
            </a:r>
            <a:r>
              <a:rPr lang="pt-BR" sz="2400" dirty="0" err="1" smtClean="0"/>
              <a:t>python</a:t>
            </a:r>
            <a:r>
              <a:rPr lang="pt-BR" sz="2400" dirty="0" smtClean="0"/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2400" dirty="0" smtClean="0"/>
              <a:t>Mais voltado para Data Science.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>
          <a:xfrm>
            <a:off x="6310435" y="1681163"/>
            <a:ext cx="5041996" cy="823912"/>
          </a:xfrm>
          <a:ln w="28575">
            <a:solidFill>
              <a:srgbClr val="FFC000"/>
            </a:solidFill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pt-BR" sz="3200" dirty="0" err="1" smtClean="0"/>
              <a:t>pip</a:t>
            </a:r>
            <a:endParaRPr lang="pt-BR" sz="32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>
          <a:xfrm>
            <a:off x="6310435" y="2505075"/>
            <a:ext cx="5041995" cy="3684588"/>
          </a:xfrm>
          <a:ln w="28575">
            <a:solidFill>
              <a:srgbClr val="FFC000"/>
            </a:solidFill>
            <a:prstDash val="dashDot"/>
          </a:ln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endParaRPr lang="pt-BR" sz="2400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2400" dirty="0" smtClean="0"/>
              <a:t>Gerenciador de pacotes padrões do </a:t>
            </a:r>
            <a:r>
              <a:rPr lang="pt-BR" sz="2400" dirty="0" err="1" smtClean="0"/>
              <a:t>python</a:t>
            </a:r>
            <a:r>
              <a:rPr lang="pt-BR" sz="2400" dirty="0" smtClean="0"/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sz="2400" dirty="0" smtClean="0"/>
              <a:t>Mais generalista.</a:t>
            </a:r>
            <a:endParaRPr lang="pt-BR" sz="2400" dirty="0"/>
          </a:p>
        </p:txBody>
      </p:sp>
      <p:sp>
        <p:nvSpPr>
          <p:cNvPr id="10" name="Multiplicar 9"/>
          <p:cNvSpPr/>
          <p:nvPr/>
        </p:nvSpPr>
        <p:spPr>
          <a:xfrm>
            <a:off x="5859382" y="1575530"/>
            <a:ext cx="432047" cy="10081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4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pacotes</a:t>
            </a:r>
            <a:endParaRPr lang="pt-BR" dirty="0"/>
          </a:p>
        </p:txBody>
      </p:sp>
      <p:pic>
        <p:nvPicPr>
          <p:cNvPr id="4" name="Picture 2" descr="https://d17h27t6h515a5.cloudfront.net/topher/2016/October/58114536_conda-install/conda-instal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1484784"/>
            <a:ext cx="6408560" cy="44800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751654" y="1881863"/>
            <a:ext cx="4694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smtClean="0"/>
              <a:t>Instalando pacotes:</a:t>
            </a:r>
          </a:p>
          <a:p>
            <a:pPr lvl="1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nome_do_pacote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smtClean="0"/>
              <a:t>Especificando versão do pacote:</a:t>
            </a:r>
          </a:p>
          <a:p>
            <a:pPr lvl="1"/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nome_do_pacote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x.x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3772" y="5805264"/>
            <a:ext cx="1144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sz="2000" dirty="0" smtClean="0"/>
              <a:t>Caso não seja especificada a versão do pacote, ocorrerá a instalação da versão mais recente compatível com sua versão Python.</a:t>
            </a:r>
          </a:p>
          <a:p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30404" y="3861048"/>
            <a:ext cx="3528392" cy="156966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2400" dirty="0" smtClean="0"/>
              <a:t>O gerenciador </a:t>
            </a:r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</a:t>
            </a:r>
            <a:r>
              <a:rPr lang="pt-BR" sz="2400" dirty="0" smtClean="0"/>
              <a:t> é responsável por procurar, empacotar e instalar a biblioteca no ambiente. </a:t>
            </a:r>
          </a:p>
        </p:txBody>
      </p:sp>
    </p:spTree>
    <p:extLst>
      <p:ext uri="{BB962C8B-B14F-4D97-AF65-F5344CB8AC3E}">
        <p14:creationId xmlns:p14="http://schemas.microsoft.com/office/powerpoint/2010/main" val="163470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pacotes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3772" y="5805264"/>
            <a:ext cx="11449272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sz="2000" dirty="0" smtClean="0"/>
              <a:t>O programa retorna uma lista com os pacotes </a:t>
            </a:r>
            <a:r>
              <a:rPr lang="pt-BR" sz="2000" dirty="0" err="1" smtClean="0"/>
              <a:t>Beautiful</a:t>
            </a:r>
            <a:r>
              <a:rPr lang="pt-BR" sz="2000" dirty="0" smtClean="0"/>
              <a:t> </a:t>
            </a:r>
            <a:r>
              <a:rPr lang="pt-BR" sz="2000" dirty="0" err="1" smtClean="0"/>
              <a:t>Soup</a:t>
            </a:r>
            <a:r>
              <a:rPr lang="pt-BR" sz="2000" dirty="0" smtClean="0"/>
              <a:t> disponíveis com o nome apropriado do pacote, 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beautifulsoup4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1804" y="1916832"/>
            <a:ext cx="50405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Caso você não saiba exatamente o nome do pacote que está buscando, é possível tentar encontrá-lo com o comando: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20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conda </a:t>
            </a:r>
            <a:r>
              <a:rPr kumimoji="0" lang="pt-BR" altLang="pt-BR" sz="2000" b="0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search</a:t>
            </a:r>
            <a:r>
              <a:rPr kumimoji="0" lang="pt-BR" altLang="pt-BR" sz="20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termo_de_busca</a:t>
            </a:r>
            <a:endParaRPr lang="pt-BR" altLang="pt-BR" sz="2000" dirty="0">
              <a:solidFill>
                <a:srgbClr val="4F4F4F"/>
              </a:solidFill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Por exemplo, eu sei que quero instalar o pacote 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anose="02020603050405020304" pitchFamily="18" charset="0"/>
                <a:cs typeface="Helvetica" panose="020B0604020202020204" pitchFamily="34" charset="0"/>
                <a:hlinkClick r:id="rId2"/>
              </a:rPr>
              <a:t>Beautiful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Helvetica" panose="020B0604020202020204" pitchFamily="34" charset="0"/>
                <a:hlinkClick r:id="rId2"/>
              </a:rPr>
              <a:t> </a:t>
            </a:r>
            <a:r>
              <a:rPr kumimoji="0" lang="pt-BR" altLang="pt-BR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anose="02020603050405020304" pitchFamily="18" charset="0"/>
                <a:cs typeface="Helvetica" panose="020B0604020202020204" pitchFamily="34" charset="0"/>
                <a:hlinkClick r:id="rId2"/>
              </a:rPr>
              <a:t>Soup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, porém, não tenho certeza do nome exato, então, eu digito: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 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conda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search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Courier New" panose="02070309020205020404" pitchFamily="49" charset="0"/>
              </a:rPr>
              <a:t>beautifulsoup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3" descr="https://d17h27t6h515a5.cloudfront.net/topher/2016/October/5811597b_conda-search-beautifulsoup/conda-search-beautifulsoup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28" y="1484785"/>
            <a:ext cx="5610416" cy="4320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7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pacotes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1654" y="1881863"/>
            <a:ext cx="4190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Listando pacotes:</a:t>
            </a:r>
          </a:p>
          <a:p>
            <a:pPr lvl="1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</a:t>
            </a:r>
            <a:endParaRPr lang="pt-B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Removendo pacotes:</a:t>
            </a:r>
          </a:p>
          <a:p>
            <a:pPr lvl="1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remove 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nome_do_pacote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Atualizando pacotes:</a:t>
            </a:r>
          </a:p>
          <a:p>
            <a:pPr lvl="1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upgrade 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nome_do_pacote</a:t>
            </a:r>
            <a:endParaRPr lang="pt-B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 smtClean="0"/>
              <a:t>Para atualizar todos os pacotes:</a:t>
            </a:r>
          </a:p>
          <a:p>
            <a:pPr lvl="1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upgrade conda</a:t>
            </a:r>
          </a:p>
          <a:p>
            <a:pPr lvl="1"/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upgrade --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endParaRPr lang="pt-B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484784"/>
            <a:ext cx="10512862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pt-BR" dirty="0"/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pt-BR" dirty="0" smtClean="0"/>
              <a:t>	Ambientes </a:t>
            </a:r>
            <a:r>
              <a:rPr lang="pt-BR" dirty="0"/>
              <a:t>permitem que você separe e isole pacotes que estão sendo utilizados para projetos diferentes. Códigos que dependem de versões diferentes de uma mesma </a:t>
            </a:r>
            <a:r>
              <a:rPr lang="pt-BR" dirty="0" smtClean="0"/>
              <a:t>biblioteca, por </a:t>
            </a:r>
            <a:r>
              <a:rPr lang="pt-BR" dirty="0"/>
              <a:t>exemplo, é possível ter código que use aspectos novos do </a:t>
            </a:r>
            <a:r>
              <a:rPr lang="pt-BR" dirty="0" err="1"/>
              <a:t>Numpy</a:t>
            </a:r>
            <a:r>
              <a:rPr lang="pt-BR" dirty="0"/>
              <a:t> </a:t>
            </a:r>
            <a:r>
              <a:rPr lang="pt-BR" dirty="0" smtClean="0"/>
              <a:t>e outros que </a:t>
            </a:r>
            <a:r>
              <a:rPr lang="pt-BR" dirty="0"/>
              <a:t>usem aspectos antigos que foram removidos das versões novas. </a:t>
            </a:r>
            <a:r>
              <a:rPr lang="pt-BR" dirty="0" smtClean="0"/>
              <a:t>Nesse caso, </a:t>
            </a:r>
            <a:r>
              <a:rPr lang="pt-BR" dirty="0"/>
              <a:t>cada versão do </a:t>
            </a:r>
            <a:r>
              <a:rPr lang="pt-BR" dirty="0" err="1"/>
              <a:t>Numpy</a:t>
            </a:r>
            <a:r>
              <a:rPr lang="pt-BR" dirty="0"/>
              <a:t> deve estar presente em um ambiente </a:t>
            </a:r>
            <a:r>
              <a:rPr lang="pt-BR" dirty="0" smtClean="0"/>
              <a:t>diferente.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exto Explicativo 3 (Borda e Ênfase) 5"/>
          <p:cNvSpPr/>
          <p:nvPr/>
        </p:nvSpPr>
        <p:spPr>
          <a:xfrm>
            <a:off x="7462564" y="5229200"/>
            <a:ext cx="4320479" cy="1363006"/>
          </a:xfrm>
          <a:prstGeom prst="accentBorderCallout3">
            <a:avLst>
              <a:gd name="adj1" fmla="val 18750"/>
              <a:gd name="adj2" fmla="val -8333"/>
              <a:gd name="adj3" fmla="val 18201"/>
              <a:gd name="adj4" fmla="val -21832"/>
              <a:gd name="adj5" fmla="val 4403"/>
              <a:gd name="adj6" fmla="val -36471"/>
              <a:gd name="adj7" fmla="val -18545"/>
              <a:gd name="adj8" fmla="val -436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Além de administrar pacotes, o conda também gerencia ambientes virtuais, similar ao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 err="1">
                <a:solidFill>
                  <a:srgbClr val="FF0000"/>
                </a:solidFill>
                <a:hlinkClick r:id="rId2"/>
              </a:rPr>
              <a:t>virtualenv</a:t>
            </a:r>
            <a:r>
              <a:rPr lang="pt-BR" dirty="0" smtClean="0"/>
              <a:t> e ao </a:t>
            </a:r>
            <a:r>
              <a:rPr lang="pt-BR" b="1" u="sng" dirty="0" err="1" smtClean="0">
                <a:hlinkClick r:id="rId3"/>
              </a:rPr>
              <a:t>pyenv</a:t>
            </a:r>
            <a:r>
              <a:rPr lang="pt-BR" dirty="0" smtClean="0"/>
              <a:t>, outros gerenciadores de ambientes famosos.</a:t>
            </a:r>
          </a:p>
        </p:txBody>
      </p:sp>
    </p:spTree>
    <p:extLst>
      <p:ext uri="{BB962C8B-B14F-4D97-AF65-F5344CB8AC3E}">
        <p14:creationId xmlns:p14="http://schemas.microsoft.com/office/powerpoint/2010/main" val="4244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1" y="1825625"/>
            <a:ext cx="525643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Criando um novo ambiente:</a:t>
            </a:r>
          </a:p>
          <a:p>
            <a:pPr marL="457063" lvl="1" indent="0">
              <a:buNone/>
            </a:pP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–n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endParaRPr lang="pt-B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063" lvl="1" indent="0">
              <a:buNone/>
            </a:pPr>
            <a:endParaRPr lang="pt-BR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Criando ambientes com uma versão específica de </a:t>
            </a:r>
            <a:r>
              <a:rPr lang="pt-BR" sz="2400" dirty="0" err="1" smtClean="0"/>
              <a:t>python</a:t>
            </a:r>
            <a:r>
              <a:rPr lang="pt-BR" sz="2400" dirty="0" smtClean="0"/>
              <a:t>:</a:t>
            </a:r>
          </a:p>
          <a:p>
            <a:pPr marL="457063" lvl="1" indent="0">
              <a:buNone/>
            </a:pP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–n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=3.6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Criando ambientes com pacotes já instalados:</a:t>
            </a:r>
          </a:p>
          <a:p>
            <a:pPr marL="457063" lvl="1" indent="0">
              <a:buNone/>
            </a:pP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–n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nome_do_pacote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2400" dirty="0" smtClean="0"/>
          </a:p>
        </p:txBody>
      </p:sp>
      <p:pic>
        <p:nvPicPr>
          <p:cNvPr id="4" name="Picture 1" descr="https://d17h27t6h515a5.cloudfront.net/topher/2016/October/58114552_conda-create-env/conda-create-en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1579426"/>
            <a:ext cx="5882524" cy="484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1" y="1825625"/>
            <a:ext cx="5832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Listando ambientes:</a:t>
            </a:r>
          </a:p>
          <a:p>
            <a:pPr marL="457063" lvl="1" indent="0">
              <a:buNone/>
            </a:pP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Removendo um ambiente:</a:t>
            </a:r>
          </a:p>
          <a:p>
            <a:pPr marL="457063" lvl="1" indent="0">
              <a:buNone/>
            </a:pP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remove -n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462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Ambientes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 smtClean="0"/>
              <a:t>Entrando em um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839570" y="2492896"/>
            <a:ext cx="5156444" cy="36845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endParaRPr lang="pt-BR" sz="24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pt-BR" sz="2400" dirty="0" smtClean="0"/>
              <a:t>Comando Windows:</a:t>
            </a:r>
          </a:p>
          <a:p>
            <a:pPr marL="457063" lvl="1" indent="0">
              <a:buNone/>
            </a:pP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</a:t>
            </a:r>
            <a:r>
              <a:rPr lang="pt-BR" sz="2400" dirty="0" smtClean="0"/>
              <a:t>omando OSX/Linux:</a:t>
            </a:r>
          </a:p>
          <a:p>
            <a:pPr marL="457063" lvl="1" indent="0">
              <a:buNone/>
            </a:pP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400" dirty="0" smtClean="0"/>
              <a:t> </a:t>
            </a:r>
            <a:endParaRPr lang="pt-BR" sz="24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 smtClean="0"/>
              <a:t>Saindo de um ambiente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0593" y="2492896"/>
            <a:ext cx="5181838" cy="368458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Comando Windows:</a:t>
            </a:r>
          </a:p>
          <a:p>
            <a:pPr marL="457063" lvl="1" indent="0">
              <a:buNone/>
            </a:pP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deactivate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/>
              <a:t>Comando OSX/Linux:</a:t>
            </a:r>
          </a:p>
          <a:p>
            <a:pPr marL="457063" lvl="1" indent="0">
              <a:buNone/>
            </a:pP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deactivate</a:t>
            </a:r>
            <a:r>
              <a:rPr lang="pt-B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nome_do_ambiente</a:t>
            </a:r>
            <a:endParaRPr lang="pt-B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04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805" y="1825625"/>
            <a:ext cx="5472608" cy="167538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2400" dirty="0" smtClean="0"/>
              <a:t>	Também é possível salvar e carregar um ambiente para compartilhá-lo, salvando os pacotes em um arquivo YAML :</a:t>
            </a:r>
          </a:p>
          <a:p>
            <a:pPr lvl="1"/>
            <a:r>
              <a:rPr lang="pt-BR" sz="2000" dirty="0" smtClean="0"/>
              <a:t>conda </a:t>
            </a:r>
            <a:r>
              <a:rPr lang="pt-BR" sz="2000" dirty="0" err="1" smtClean="0"/>
              <a:t>env</a:t>
            </a:r>
            <a:r>
              <a:rPr lang="pt-BR" sz="2000" dirty="0" smtClean="0"/>
              <a:t> </a:t>
            </a:r>
            <a:r>
              <a:rPr lang="pt-BR" sz="2000" dirty="0" err="1" smtClean="0"/>
              <a:t>export</a:t>
            </a:r>
            <a:r>
              <a:rPr lang="pt-BR" sz="2000" dirty="0" smtClean="0"/>
              <a:t> &gt; </a:t>
            </a:r>
            <a:r>
              <a:rPr lang="pt-BR" sz="2000" dirty="0" err="1" smtClean="0"/>
              <a:t>environment.yaml</a:t>
            </a:r>
            <a:endParaRPr lang="pt-BR" sz="20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1800" dirty="0" smtClean="0"/>
          </a:p>
        </p:txBody>
      </p:sp>
      <p:pic>
        <p:nvPicPr>
          <p:cNvPr id="5" name="Picture 6" descr="https://d17h27t6h515a5.cloudfront.net/topher/2016/October/5811639e_conda-env-export/conda-env-expo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412776"/>
            <a:ext cx="576064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05780" y="6021288"/>
            <a:ext cx="1144927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 Para restaurá-lo, use o comando 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-f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environment.yaml</a:t>
            </a:r>
            <a:r>
              <a:rPr lang="pt-BR" sz="2000" dirty="0" smtClean="0"/>
              <a:t>. Isso criará um novo ambiente com o mesmo nome contido no arquivo </a:t>
            </a:r>
            <a:r>
              <a:rPr lang="pt-BR" sz="2000" dirty="0" err="1" smtClean="0"/>
              <a:t>environment.yaml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1805" y="3645024"/>
            <a:ext cx="5472605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 primeira parte, 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pt-BR" sz="2000" dirty="0" smtClean="0"/>
              <a:t>, escreve todos os pacotes no ambiente, incluindo a versão Python. A segunda parte do comando de exportar, </a:t>
            </a:r>
            <a:r>
              <a:rPr lang="pt-B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pt-BR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environment.yaml</a:t>
            </a:r>
            <a:r>
              <a:rPr lang="pt-BR" sz="2000" dirty="0" smtClean="0"/>
              <a:t>, escreve o texto exportado em um arquivo YAML chamado </a:t>
            </a:r>
            <a:r>
              <a:rPr lang="pt-BR" sz="2000" b="1" dirty="0" err="1" smtClean="0"/>
              <a:t>environment.yaml</a:t>
            </a:r>
            <a:r>
              <a:rPr lang="pt-BR" sz="2000" dirty="0" smtClean="0"/>
              <a:t>.</a:t>
            </a:r>
          </a:p>
          <a:p>
            <a:pPr algn="ct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479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Challenge</a:t>
            </a:r>
            <a:endParaRPr lang="pt-BR" b="1" dirty="0"/>
          </a:p>
        </p:txBody>
      </p:sp>
      <p:sp>
        <p:nvSpPr>
          <p:cNvPr id="5" name="Faixa Curva para Baixo 4"/>
          <p:cNvSpPr/>
          <p:nvPr/>
        </p:nvSpPr>
        <p:spPr>
          <a:xfrm>
            <a:off x="1197868" y="1916832"/>
            <a:ext cx="9289032" cy="3960440"/>
          </a:xfrm>
          <a:prstGeom prst="ellipseRibbon">
            <a:avLst>
              <a:gd name="adj1" fmla="val 22549"/>
              <a:gd name="adj2" fmla="val 63219"/>
              <a:gd name="adj3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Utilizando o </a:t>
            </a:r>
            <a:r>
              <a:rPr lang="pt-BR" sz="3200" i="1" dirty="0" smtClean="0"/>
              <a:t>Anaconda </a:t>
            </a:r>
            <a:r>
              <a:rPr lang="pt-BR" sz="3200" i="1" dirty="0" err="1" smtClean="0"/>
              <a:t>prompt</a:t>
            </a:r>
            <a:r>
              <a:rPr lang="pt-BR" sz="3200" dirty="0" smtClean="0"/>
              <a:t> crie um ambiente </a:t>
            </a:r>
            <a:r>
              <a:rPr lang="pt-BR" sz="3200" dirty="0" err="1" smtClean="0"/>
              <a:t>python</a:t>
            </a:r>
            <a:r>
              <a:rPr lang="pt-BR" sz="3200" dirty="0" smtClean="0"/>
              <a:t> 3.6 e instale as bibliotecas </a:t>
            </a:r>
            <a:r>
              <a:rPr lang="pt-BR" sz="3200" dirty="0" err="1" smtClean="0"/>
              <a:t>numpy</a:t>
            </a:r>
            <a:r>
              <a:rPr lang="pt-BR" sz="3200" dirty="0" smtClean="0"/>
              <a:t> e pandas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61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xograma: Processo 11"/>
          <p:cNvSpPr/>
          <p:nvPr/>
        </p:nvSpPr>
        <p:spPr>
          <a:xfrm>
            <a:off x="0" y="5423364"/>
            <a:ext cx="12188825" cy="143463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603" y="260648"/>
            <a:ext cx="9141619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à Redes Neurais com Python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603" y="2924944"/>
            <a:ext cx="9141619" cy="1655762"/>
          </a:xfrm>
        </p:spPr>
        <p:txBody>
          <a:bodyPr rtlCol="0"/>
          <a:lstStyle/>
          <a:p>
            <a:pPr rtl="0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primeiros passos até o desenvolvimento avançado em Redes Neurais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978288" y="5729319"/>
            <a:ext cx="2232248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 smtClean="0"/>
              <a:t>Carine Gottschall</a:t>
            </a:r>
          </a:p>
          <a:p>
            <a:pPr algn="ctr">
              <a:lnSpc>
                <a:spcPct val="150000"/>
              </a:lnSpc>
            </a:pPr>
            <a:r>
              <a:rPr lang="pt-BR" b="1" dirty="0" smtClean="0"/>
              <a:t>Lucas Alves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9338" r="9878" b="15518"/>
          <a:stretch/>
        </p:blipFill>
        <p:spPr>
          <a:xfrm>
            <a:off x="3214092" y="5589240"/>
            <a:ext cx="1224136" cy="11521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" y="5486944"/>
            <a:ext cx="1328190" cy="13281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00" y="5480655"/>
            <a:ext cx="1340768" cy="13407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860" y="5451438"/>
            <a:ext cx="1052506" cy="13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Jupyter</a:t>
            </a:r>
            <a:r>
              <a:rPr lang="pt-BR" dirty="0" smtClean="0"/>
              <a:t>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5917" y="2132856"/>
            <a:ext cx="10296992" cy="382808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	O notebook é uma aplicação web que permite que você combine texto explicativo, equações matemáticas, código e visualizações em um único documento facilmente compartilhável. </a:t>
            </a:r>
            <a:r>
              <a:rPr lang="pt-BR" dirty="0"/>
              <a:t>Os notebooks se tornaram rapidamente uma ferramenta essencial para trabalhar com dados. Você os verá sendo usados para </a:t>
            </a:r>
            <a:r>
              <a:rPr lang="pt-BR" b="1" u="sng" dirty="0">
                <a:hlinkClick r:id="rId2"/>
              </a:rPr>
              <a:t>a limpeza e exploração de dados</a:t>
            </a:r>
            <a:r>
              <a:rPr lang="pt-BR" dirty="0"/>
              <a:t>, visualização, </a:t>
            </a:r>
            <a:r>
              <a:rPr lang="pt-BR" b="1" u="sng" dirty="0" err="1">
                <a:hlinkClick r:id="rId3"/>
              </a:rPr>
              <a:t>machine</a:t>
            </a:r>
            <a:r>
              <a:rPr lang="pt-BR" b="1" u="sng" dirty="0">
                <a:hlinkClick r:id="rId3"/>
              </a:rPr>
              <a:t> learning</a:t>
            </a:r>
            <a:r>
              <a:rPr lang="pt-BR" dirty="0"/>
              <a:t> e até </a:t>
            </a:r>
            <a:r>
              <a:rPr lang="pt-BR" b="1" u="sng" dirty="0">
                <a:hlinkClick r:id="rId4"/>
              </a:rPr>
              <a:t>análise de big data</a:t>
            </a:r>
            <a:r>
              <a:rPr lang="pt-BR" dirty="0"/>
              <a:t>. 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333772" y="1042617"/>
            <a:ext cx="6912768" cy="648072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0" name="Fluxograma: Conector 19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22" name="Agrupar 21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25" name="Agrupar 24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27" name="Agrupar 26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29" name="Agrupar 28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1" name="Conector reto 30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32" name="Conector reto 31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0" name="Conector reto 29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28" name="Conector reto 27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6" name="Fluxograma: Conector 25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3" name="Conector reto 22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" name="Agrupar 5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7" name="Agrupar 6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10" name="Agrupar 9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2" name="Agrupar 11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4" name="Agrupar 13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16" name="Agrupar 15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18" name="Conector reto 17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19" name="Conector reto 18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17" name="Conector reto 16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5" name="Conector reto 14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13" name="Fluxograma: Conector 12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1" name="Conector reto 10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" name="Conector reto 7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Fluxograma: Conector 8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Qual a diferença entre o </a:t>
            </a:r>
            <a:r>
              <a:rPr lang="pt-BR" sz="4000" dirty="0" err="1" smtClean="0"/>
              <a:t>Jupyter</a:t>
            </a:r>
            <a:r>
              <a:rPr lang="pt-BR" sz="4000" dirty="0" smtClean="0"/>
              <a:t> e um terminal Python Shell ou </a:t>
            </a:r>
            <a:r>
              <a:rPr lang="pt-BR" sz="4000" dirty="0" err="1" smtClean="0"/>
              <a:t>Ipython</a:t>
            </a:r>
            <a:r>
              <a:rPr lang="pt-BR" sz="4000" dirty="0" smtClean="0"/>
              <a:t>?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2276872"/>
            <a:ext cx="10512862" cy="4351338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dirty="0" smtClean="0"/>
              <a:t>	Em um terminal, seja no Python </a:t>
            </a:r>
            <a:r>
              <a:rPr lang="pt-BR" dirty="0" err="1" smtClean="0"/>
              <a:t>shell</a:t>
            </a:r>
            <a:r>
              <a:rPr lang="pt-BR" dirty="0" smtClean="0"/>
              <a:t> ou então usando o </a:t>
            </a:r>
            <a:r>
              <a:rPr lang="pt-BR" dirty="0" err="1" smtClean="0"/>
              <a:t>Ipython</a:t>
            </a:r>
            <a:r>
              <a:rPr lang="pt-BR" dirty="0" smtClean="0"/>
              <a:t>, as visualizações são demonstradas em janelas separadas, e a documentação está salva em outros arquivos, assim como os vários scripts para diferentes funções e classes. No entanto, ao usar os notebooks, tudo isso fica em um único lugar e é facilmente lido de uma vez. Os notebooks também são carregados automaticamente no GitHub. </a:t>
            </a: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621804" y="1350491"/>
            <a:ext cx="10729040" cy="638349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0" name="Fluxograma: Conector 19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22" name="Agrupar 21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25" name="Agrupar 24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27" name="Agrupar 26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29" name="Agrupar 28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1" name="Conector reto 30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32" name="Conector reto 31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0" name="Conector reto 29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28" name="Conector reto 27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6" name="Fluxograma: Conector 25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3" name="Conector reto 22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" name="Agrupar 5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7" name="Agrupar 6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10" name="Agrupar 9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2" name="Agrupar 11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4" name="Agrupar 13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16" name="Agrupar 15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18" name="Conector reto 17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19" name="Conector reto 18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17" name="Conector reto 16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5" name="Conector reto 14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13" name="Fluxograma: Conector 12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1" name="Conector reto 10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" name="Conector reto 7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Fluxograma: Conector 8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8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notebooks funcionam?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5801" y="4641478"/>
            <a:ext cx="11017224" cy="188386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2000" dirty="0" smtClean="0"/>
              <a:t>	O ponto central é o servidor do notebook. A conexão é feita no servidor por seu navegador, e o notebook é carregado como um aplicativo web. O código escrito nesse aplicativo é mandado pelo servidor para o núcleo. O núcleo roda o código e o manda de volta para o servidor, então, o output é carregado no navegador. Ao salvar um notebook, ele é escrito no servidor como um arquivo JSON com a extensão .</a:t>
            </a:r>
            <a:r>
              <a:rPr lang="pt-BR" sz="2000" dirty="0" err="1" smtClean="0"/>
              <a:t>ipynb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Picture 1" descr="https://d17h27t6h515a5.cloudfront.net/topher/2016/October/5817c83b_notebook-components/notebook-componen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12" y="1484784"/>
            <a:ext cx="5718780" cy="3314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Agrupar 5"/>
          <p:cNvGrpSpPr/>
          <p:nvPr/>
        </p:nvGrpSpPr>
        <p:grpSpPr>
          <a:xfrm>
            <a:off x="796855" y="1053009"/>
            <a:ext cx="10549171" cy="638349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7" name="Agrupar 6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2" name="Fluxograma: Conector 21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" name="Agrupar 22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24" name="Agrupar 23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27" name="Agrupar 26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29" name="Agrupar 28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31" name="Agrupar 30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3" name="Conector reto 32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34" name="Conector reto 33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2" name="Conector reto 31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30" name="Conector reto 29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8" name="Fluxograma: Conector 27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5" name="Conector reto 24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Conector reto 25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" name="Agrupar 7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9" name="Agrupar 8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12" name="Agrupar 11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4" name="Agrupar 13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6" name="Agrupar 15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18" name="Agrupar 17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20" name="Conector reto 19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21" name="Conector reto 20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19" name="Conector reto 18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7" name="Conector reto 16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15" name="Fluxograma: Conector 14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3" name="Conector reto 12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0" name="Conector reto 9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Fluxograma: Conector 10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5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Jupyter</a:t>
            </a:r>
            <a:r>
              <a:rPr lang="pt-BR" dirty="0" smtClean="0"/>
              <a:t>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/>
              <a:t>	O jeito mais fácil de instalar o </a:t>
            </a:r>
            <a:r>
              <a:rPr lang="pt-BR" dirty="0" err="1" smtClean="0"/>
              <a:t>Jupyter</a:t>
            </a:r>
            <a:r>
              <a:rPr lang="pt-BR" dirty="0" smtClean="0"/>
              <a:t> é baixando o Anaconda. Os notebooks </a:t>
            </a:r>
            <a:r>
              <a:rPr lang="pt-BR" dirty="0" err="1" smtClean="0"/>
              <a:t>Jupyter</a:t>
            </a:r>
            <a:r>
              <a:rPr lang="pt-BR" dirty="0" smtClean="0"/>
              <a:t> vêm embutidos na distribuição. É possível usar os notebooks já no ambiente padrão.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instalar os notebooks </a:t>
            </a:r>
            <a:r>
              <a:rPr lang="pt-BR" dirty="0" err="1" smtClean="0"/>
              <a:t>Jupyter</a:t>
            </a:r>
            <a:r>
              <a:rPr lang="pt-BR" dirty="0" smtClean="0"/>
              <a:t> em um ambiente do conda, use: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conda </a:t>
            </a:r>
            <a:r>
              <a:rPr lang="pt-B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notebook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Os notebooks </a:t>
            </a:r>
            <a:r>
              <a:rPr lang="pt-BR" dirty="0" err="1" smtClean="0"/>
              <a:t>Jupyter</a:t>
            </a:r>
            <a:r>
              <a:rPr lang="pt-BR" dirty="0" smtClean="0"/>
              <a:t> também estão disponíveis no </a:t>
            </a:r>
            <a:r>
              <a:rPr lang="pt-BR" dirty="0" err="1" smtClean="0"/>
              <a:t>pip</a:t>
            </a:r>
            <a:r>
              <a:rPr lang="pt-BR" dirty="0" smtClean="0"/>
              <a:t>, digitando: 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notebook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o </a:t>
            </a:r>
            <a:r>
              <a:rPr lang="pt-BR" dirty="0" err="1" smtClean="0"/>
              <a:t>Jupyter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Através do Anaconda </a:t>
            </a:r>
            <a:r>
              <a:rPr lang="pt-BR" dirty="0" err="1" smtClean="0"/>
              <a:t>Navigator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Através do 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</a:p>
          <a:p>
            <a:endParaRPr lang="pt-BR" dirty="0"/>
          </a:p>
          <a:p>
            <a:pPr lvl="1"/>
            <a:r>
              <a:rPr lang="pt-BR" dirty="0" smtClean="0"/>
              <a:t>Utilize o comando:</a:t>
            </a:r>
          </a:p>
          <a:p>
            <a:pPr marL="457063" lvl="1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	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notebook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564904"/>
            <a:ext cx="2808312" cy="32064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858301" y="5157192"/>
            <a:ext cx="859847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4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4248318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dirty="0" smtClean="0"/>
              <a:t>	No canto direito superior, você pode clicar em "</a:t>
            </a:r>
            <a:r>
              <a:rPr lang="pt-BR" dirty="0" smtClean="0">
                <a:solidFill>
                  <a:srgbClr val="FF0000"/>
                </a:solidFill>
              </a:rPr>
              <a:t>New</a:t>
            </a:r>
            <a:r>
              <a:rPr lang="pt-BR" dirty="0" smtClean="0"/>
              <a:t>" para criar um notebook, arquivo de texto, pasta ou terminal novo. A lista abaixo de “</a:t>
            </a:r>
            <a:r>
              <a:rPr lang="pt-BR" dirty="0" smtClean="0">
                <a:solidFill>
                  <a:srgbClr val="FF0000"/>
                </a:solidFill>
              </a:rPr>
              <a:t>Notebooks</a:t>
            </a:r>
            <a:r>
              <a:rPr lang="pt-BR" dirty="0" smtClean="0"/>
              <a:t>" mostra os núcleos (</a:t>
            </a:r>
            <a:r>
              <a:rPr lang="pt-BR" dirty="0" err="1" smtClean="0"/>
              <a:t>kernels</a:t>
            </a:r>
            <a:r>
              <a:rPr lang="pt-BR" dirty="0" smtClean="0"/>
              <a:t>) que você tem instalados. Neste caso, os núcleos disponíveis são Python 3, Scala 2.10 e 2.11, que também aparecem na lista.</a:t>
            </a:r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5662364" y="1825625"/>
            <a:ext cx="6264696" cy="4771728"/>
            <a:chOff x="5662364" y="1825625"/>
            <a:chExt cx="6264696" cy="4771728"/>
          </a:xfrm>
        </p:grpSpPr>
        <p:pic>
          <p:nvPicPr>
            <p:cNvPr id="4" name="Picture 19" descr="https://d17h27t6h515a5.cloudfront.net/topher/2016/November/5818e181_notebook-server/notebook-server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364" y="1825625"/>
              <a:ext cx="6264696" cy="4771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tângulo 4"/>
            <p:cNvSpPr/>
            <p:nvPr/>
          </p:nvSpPr>
          <p:spPr>
            <a:xfrm>
              <a:off x="10342884" y="4293096"/>
              <a:ext cx="648072" cy="1440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4248318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sz="1800" dirty="0" smtClean="0"/>
              <a:t>	As abas no topo mostram Files, </a:t>
            </a:r>
            <a:r>
              <a:rPr lang="pt-BR" sz="1800" dirty="0" err="1" smtClean="0"/>
              <a:t>Running</a:t>
            </a:r>
            <a:r>
              <a:rPr lang="pt-BR" sz="1800" dirty="0" smtClean="0"/>
              <a:t> e Cluster. Files mostra todos os arquivos e pastas do diretório atual. Clicar na aba </a:t>
            </a:r>
            <a:r>
              <a:rPr lang="pt-BR" sz="1800" dirty="0" err="1" smtClean="0"/>
              <a:t>Running</a:t>
            </a:r>
            <a:r>
              <a:rPr lang="pt-BR" sz="1800" dirty="0" smtClean="0"/>
              <a:t> listará todos os notebooks atualmente ativos. Neste ponto, é possível gerenciá-los. Clusters era onde antes você podia criar núcleos múltiplos para usar em computação paralela. Agora, isso foi tomado pelo </a:t>
            </a:r>
            <a:r>
              <a:rPr lang="pt-BR" sz="1800" dirty="0" err="1" smtClean="0"/>
              <a:t>ipyparallel</a:t>
            </a:r>
            <a:r>
              <a:rPr lang="pt-BR" sz="1800" dirty="0" smtClean="0"/>
              <a:t>, então, não há nada demais a ser feito aqui.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5662364" y="1825625"/>
            <a:ext cx="6264696" cy="4771728"/>
            <a:chOff x="5662364" y="1825625"/>
            <a:chExt cx="6264696" cy="4771728"/>
          </a:xfrm>
        </p:grpSpPr>
        <p:pic>
          <p:nvPicPr>
            <p:cNvPr id="4" name="Picture 19" descr="https://d17h27t6h515a5.cloudfront.net/topher/2016/November/5818e181_notebook-server/notebook-server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364" y="1825625"/>
              <a:ext cx="6264696" cy="4771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tângulo 4"/>
            <p:cNvSpPr/>
            <p:nvPr/>
          </p:nvSpPr>
          <p:spPr>
            <a:xfrm>
              <a:off x="6022404" y="3029803"/>
              <a:ext cx="1624111" cy="1831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1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4248318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dirty="0" smtClean="0"/>
              <a:t>	Caso esteja rodando o servidor do notebook de um ambiente conda, você também terá acesso a uma aba nomeada "</a:t>
            </a:r>
            <a:r>
              <a:rPr lang="pt-BR" dirty="0" smtClean="0">
                <a:solidFill>
                  <a:srgbClr val="FF0000"/>
                </a:solidFill>
              </a:rPr>
              <a:t>Conda</a:t>
            </a:r>
            <a:r>
              <a:rPr lang="pt-BR" dirty="0" smtClean="0"/>
              <a:t>", como mostraremos abaixo. Aqui, é possível administrar os ambientes de dentro do </a:t>
            </a:r>
            <a:r>
              <a:rPr lang="pt-BR" dirty="0" err="1" smtClean="0"/>
              <a:t>Jupyter</a:t>
            </a:r>
            <a:r>
              <a:rPr lang="pt-BR" dirty="0" smtClean="0"/>
              <a:t>. É possível criar ambientes, instalar pacotes, atualizar pacotes, exportar ambientes e muito mais.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5518348" y="1856482"/>
            <a:ext cx="6192688" cy="4320481"/>
            <a:chOff x="5518348" y="1988838"/>
            <a:chExt cx="6192688" cy="4320481"/>
          </a:xfrm>
        </p:grpSpPr>
        <p:pic>
          <p:nvPicPr>
            <p:cNvPr id="7" name="Picture 17" descr="https://d17h27t6h515a5.cloudfront.net/topher/2016/December/58473bf5_conda-tab/conda-tab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348" y="1988838"/>
              <a:ext cx="6192688" cy="43204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tângulo 7"/>
            <p:cNvSpPr/>
            <p:nvPr/>
          </p:nvSpPr>
          <p:spPr>
            <a:xfrm>
              <a:off x="7030516" y="2420888"/>
              <a:ext cx="504056" cy="1517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1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4248318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sz="1600" dirty="0" smtClean="0"/>
              <a:t>	É possível ver uma pequena caixa com um destaque verde. Isso é chamado de célula. Células são onde você escreve e roda seu código. Você também pode modificá-la para que ela seja </a:t>
            </a:r>
            <a:r>
              <a:rPr lang="pt-BR" sz="1600" dirty="0" err="1" smtClean="0"/>
              <a:t>markdown</a:t>
            </a:r>
            <a:r>
              <a:rPr lang="pt-BR" sz="1600" dirty="0" smtClean="0"/>
              <a:t>, um formato popular de escrever conteúdo web. Na barra de ferramentas, clique em "</a:t>
            </a:r>
            <a:r>
              <a:rPr lang="pt-BR" sz="1600" dirty="0" err="1" smtClean="0"/>
              <a:t>code</a:t>
            </a:r>
            <a:r>
              <a:rPr lang="pt-BR" sz="1600" dirty="0" smtClean="0"/>
              <a:t>" para mudar para </a:t>
            </a:r>
            <a:r>
              <a:rPr lang="pt-BR" sz="1600" dirty="0" err="1" smtClean="0"/>
              <a:t>markdown</a:t>
            </a:r>
            <a:r>
              <a:rPr lang="pt-BR" sz="1600" dirty="0" smtClean="0"/>
              <a:t>. O pequeno botão de play roda a célula, e as setas para cima e para baixo movem a célula para cima ou para baixo.</a:t>
            </a:r>
          </a:p>
        </p:txBody>
      </p:sp>
      <p:pic>
        <p:nvPicPr>
          <p:cNvPr id="10" name="Picture 21" descr="https://d17h27t6h515a5.cloudfront.net/topher/2016/November/5819039f_new-notebook/new-notebook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4" y="1563015"/>
            <a:ext cx="6336550" cy="43795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7788" y="5805264"/>
            <a:ext cx="11305256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	Ao rodar uma célula de código, o output dela é mostrado abaixo da célula. A célula também recebe um número, no caso o </a:t>
            </a: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In [1]: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, que aparece à esquerda. Isso permite que você veja que o código foi rodado em ordem, caso você rode várias células. Rodar uma célula no modo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markdown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 carregará o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markdown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Helvetica" panose="020B0604020202020204" pitchFamily="34" charset="0"/>
              </a:rPr>
              <a:t> como texto.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09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Células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4248318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dirty="0" smtClean="0"/>
              <a:t>	A maioria do seu trabalho nos notebooks será feita em células de código. É nelas que você escreve e executa o código. Nessas células, é possível escrever qualquer tipo de código, declarando variáveis, definindo funções e classes, importando pacotes e muito mais. Qualquer código executado em uma célula fica disponível para todas as outras.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5446494" y="1563015"/>
            <a:ext cx="6336550" cy="4507227"/>
            <a:chOff x="5446494" y="1563015"/>
            <a:chExt cx="6336550" cy="4507227"/>
          </a:xfrm>
        </p:grpSpPr>
        <p:pic>
          <p:nvPicPr>
            <p:cNvPr id="10" name="Picture 21" descr="https://d17h27t6h515a5.cloudfront.net/topher/2016/November/5819039f_new-notebook/new-notebook.pn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494" y="1563015"/>
              <a:ext cx="6336550" cy="4507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tângulo 6"/>
            <p:cNvSpPr/>
            <p:nvPr/>
          </p:nvSpPr>
          <p:spPr>
            <a:xfrm>
              <a:off x="5950396" y="3212976"/>
              <a:ext cx="5400448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0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982" y="116632"/>
            <a:ext cx="10512862" cy="1325563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 Programático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268760"/>
            <a:ext cx="10512862" cy="547260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G</a:t>
            </a:r>
            <a:r>
              <a:rPr lang="pt-BR" dirty="0" smtClean="0"/>
              <a:t>estão de pacotes e ambientes em Python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Anaconda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err="1" smtClean="0"/>
              <a:t>Jupyter</a:t>
            </a:r>
            <a:r>
              <a:rPr lang="pt-BR" dirty="0" smtClean="0"/>
              <a:t> Notebook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Google </a:t>
            </a:r>
            <a:r>
              <a:rPr lang="pt-BR" dirty="0" err="1" smtClean="0"/>
              <a:t>Colab</a:t>
            </a:r>
            <a:endParaRPr lang="pt-BR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Pacotes essenciais ao desenvolvimento de RNA com Python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err="1" smtClean="0"/>
              <a:t>Numpy</a:t>
            </a:r>
            <a:endParaRPr lang="pt-BR" dirty="0" smtClean="0"/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Pandas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Regressão Linear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Classificação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err="1" smtClean="0"/>
              <a:t>Clutering</a:t>
            </a:r>
            <a:r>
              <a:rPr lang="pt-BR" dirty="0" smtClean="0"/>
              <a:t> (K-</a:t>
            </a:r>
            <a:r>
              <a:rPr lang="pt-BR" dirty="0" err="1" smtClean="0"/>
              <a:t>means</a:t>
            </a:r>
            <a:r>
              <a:rPr lang="pt-B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7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Células 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6912614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sz="2000" dirty="0" smtClean="0"/>
              <a:t>	As células também podem ser usadas para texto escrito em </a:t>
            </a:r>
            <a:r>
              <a:rPr lang="pt-BR" sz="2000" dirty="0" err="1" smtClean="0"/>
              <a:t>markdown</a:t>
            </a:r>
            <a:r>
              <a:rPr lang="pt-BR" sz="2000" dirty="0" smtClean="0"/>
              <a:t>. Markdown é uma sintaxe de formatação que permite a inclusão de links, textos estilizados como negrito ou itálico, assim como código formatado. Assim como nas células de código, ao apertar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+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ou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smtClean="0"/>
              <a:t>para rodar a célula de </a:t>
            </a:r>
            <a:r>
              <a:rPr lang="pt-BR" sz="2000" dirty="0" err="1" smtClean="0"/>
              <a:t>markdown</a:t>
            </a:r>
            <a:r>
              <a:rPr lang="pt-BR" sz="2000" dirty="0" smtClean="0"/>
              <a:t>, o lugar onde ela está carregará o Markdown como texto formatado.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84" y="1526050"/>
            <a:ext cx="2583510" cy="43152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97868" y="5229200"/>
            <a:ext cx="4752528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É possível escrever cabeçalhos usando o símbolo jogo da velha 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pt-BR" dirty="0" smtClean="0"/>
              <a:t> antes do texto. Um 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pt-BR" dirty="0" smtClean="0"/>
              <a:t>gera um cabeçalho h1, dois </a:t>
            </a: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pt-BR" dirty="0" smtClean="0"/>
              <a:t>s geram um h2 e assim por diante.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38428" y="6093296"/>
            <a:ext cx="5878544" cy="6463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Para mais estilos: </a:t>
            </a:r>
            <a:r>
              <a:rPr lang="pt-BR" dirty="0" smtClean="0">
                <a:hlinkClick r:id="rId3"/>
              </a:rPr>
              <a:t>https://github.com/adam-p/markdown-here/wiki/Markdown-Cheatsheet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40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Atalhos de Teclado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Ctrl-Enter</a:t>
            </a:r>
            <a:r>
              <a:rPr lang="pt-BR" dirty="0" smtClean="0"/>
              <a:t>: executa a célula;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Shift-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</a:t>
            </a:r>
            <a:r>
              <a:rPr lang="pt-BR" dirty="0" smtClean="0"/>
              <a:t>: executa a célula e cria uma nova célula abaixo no modo de comando;</a:t>
            </a:r>
          </a:p>
          <a:p>
            <a:pPr marL="0" indent="0">
              <a:buNone/>
            </a:pP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Alt-Enter</a:t>
            </a:r>
            <a:r>
              <a:rPr lang="pt-BR" dirty="0" smtClean="0"/>
              <a:t>: executa a célula e cria uma nova célula abaixo no modo de edição;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pt-BR" dirty="0" smtClean="0"/>
              <a:t>: muda a célula para o tipo código;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pt-BR" dirty="0" smtClean="0"/>
              <a:t>: muda a célula para o tipo </a:t>
            </a:r>
            <a:r>
              <a:rPr lang="pt-BR" dirty="0" err="1" smtClean="0"/>
              <a:t>markdown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pt-BR" dirty="0" smtClean="0"/>
              <a:t>: insere célula acima;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pt-BR" dirty="0" smtClean="0"/>
              <a:t>: insere célula abaixo;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pt-BR" dirty="0" smtClean="0"/>
              <a:t>: recorta a célula;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pt-BR" dirty="0" smtClean="0"/>
              <a:t>: copia a célula;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pt-BR" dirty="0" smtClean="0"/>
              <a:t>: cola a célula do clipboard abaixo;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shift-V</a:t>
            </a:r>
            <a:r>
              <a:rPr lang="pt-BR" dirty="0" smtClean="0"/>
              <a:t>: cola a célula do clipboard acima;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D, D</a:t>
            </a:r>
            <a:r>
              <a:rPr lang="pt-BR" dirty="0" smtClean="0"/>
              <a:t>: deleta uma célula;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</a:t>
            </a:r>
            <a:r>
              <a:rPr lang="pt-BR" dirty="0" smtClean="0"/>
              <a:t>: desfaz o apagar célula; e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r>
              <a:rPr lang="pt-BR" dirty="0" smtClean="0"/>
              <a:t>: ativa a enumeração das linhas.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40" y="5423374"/>
            <a:ext cx="2575371" cy="8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Embutindo visualizações em notebooks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25625"/>
            <a:ext cx="4608358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/>
              <a:t>	É possível incluir imagens ao longo do texto e código. Isso é muito útil, especialmente quando se usa o </a:t>
            </a:r>
            <a:r>
              <a:rPr lang="pt-BR" dirty="0" err="1" smtClean="0">
                <a:solidFill>
                  <a:srgbClr val="FF0000"/>
                </a:solidFill>
              </a:rPr>
              <a:t>matplotlib</a:t>
            </a:r>
            <a:r>
              <a:rPr lang="pt-BR" dirty="0" smtClean="0"/>
              <a:t> ou outros pacotes de visualização para criar gráficos e imagens. É possível usar o comando 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matplotlib</a:t>
            </a:r>
            <a:r>
              <a:rPr lang="pt-BR" dirty="0" smtClean="0"/>
              <a:t> para carregar o pacote </a:t>
            </a:r>
            <a:r>
              <a:rPr lang="pt-BR" dirty="0" err="1" smtClean="0">
                <a:solidFill>
                  <a:srgbClr val="FF0000"/>
                </a:solidFill>
              </a:rPr>
              <a:t>matplotlib</a:t>
            </a:r>
            <a:r>
              <a:rPr lang="pt-BR" dirty="0" smtClean="0"/>
              <a:t> de modo interativo no notebook.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7925"/>
          <a:stretch/>
        </p:blipFill>
        <p:spPr>
          <a:xfrm>
            <a:off x="5590356" y="1772816"/>
            <a:ext cx="6408712" cy="4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Colab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85974"/>
            <a:ext cx="10512862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	O Google </a:t>
            </a:r>
            <a:r>
              <a:rPr lang="pt-BR" dirty="0" err="1" smtClean="0"/>
              <a:t>Colab</a:t>
            </a:r>
            <a:r>
              <a:rPr lang="pt-BR" dirty="0" smtClean="0"/>
              <a:t> ou “</a:t>
            </a:r>
            <a:r>
              <a:rPr lang="pt-BR" dirty="0" err="1" smtClean="0"/>
              <a:t>Colaboratório</a:t>
            </a:r>
            <a:r>
              <a:rPr lang="pt-BR" dirty="0" smtClean="0"/>
              <a:t>” é um serviço de nuvem gratuito hospedado pelo Google para incentivar a pesquisa de Aprendizado de Máquina e Inteligência Artificial, onde muitas vezes a barreira para o aprendizado e o sucesso é a exigência de um tremendo poder computacional.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28" y="5013176"/>
            <a:ext cx="3125366" cy="16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do Google </a:t>
            </a:r>
            <a:r>
              <a:rPr lang="pt-BR" dirty="0" err="1" smtClean="0"/>
              <a:t>Colab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885974"/>
            <a:ext cx="10512862" cy="456736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Suporte para Python 2.7 e Python 3.6;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Aceleração de GPU grátis;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Bibliotecas pré-instaladas: Todas as principais bibliotecas Python, como o </a:t>
            </a:r>
            <a:r>
              <a:rPr lang="pt-BR" dirty="0" err="1"/>
              <a:t>TensorFlow</a:t>
            </a:r>
            <a:r>
              <a:rPr lang="pt-BR" dirty="0"/>
              <a:t>, o </a:t>
            </a:r>
            <a:r>
              <a:rPr lang="pt-BR" dirty="0" err="1"/>
              <a:t>Scikit-learn</a:t>
            </a:r>
            <a:r>
              <a:rPr lang="pt-BR" dirty="0"/>
              <a:t>, o </a:t>
            </a:r>
            <a:r>
              <a:rPr lang="pt-BR" dirty="0" err="1"/>
              <a:t>Matplotlib</a:t>
            </a:r>
            <a:r>
              <a:rPr lang="pt-BR" dirty="0"/>
              <a:t>, entre muitas outras, estão pré-instaladas e prontas para serem importadas;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Construído com base no </a:t>
            </a:r>
            <a:r>
              <a:rPr lang="pt-BR" dirty="0" err="1"/>
              <a:t>Jupyter</a:t>
            </a:r>
            <a:r>
              <a:rPr lang="pt-BR" dirty="0"/>
              <a:t> Notebook;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Recurso de colaboração (funciona com uma equipe igual ao Google </a:t>
            </a:r>
            <a:r>
              <a:rPr lang="pt-BR" dirty="0" err="1"/>
              <a:t>Docs</a:t>
            </a:r>
            <a:r>
              <a:rPr lang="pt-BR" dirty="0"/>
              <a:t>): o Google </a:t>
            </a:r>
            <a:r>
              <a:rPr lang="pt-BR" dirty="0" err="1"/>
              <a:t>Colab</a:t>
            </a:r>
            <a:r>
              <a:rPr lang="pt-BR" dirty="0"/>
              <a:t> permite que os desenvolvedores usem e compartilhem o </a:t>
            </a:r>
            <a:r>
              <a:rPr lang="pt-BR" dirty="0" err="1"/>
              <a:t>Jupyter</a:t>
            </a:r>
            <a:r>
              <a:rPr lang="pt-BR" dirty="0"/>
              <a:t> notebook entre si sem precisar baixar, instalar ou executar qualquer coisa que não seja um navegador;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Suporta comandos </a:t>
            </a:r>
            <a:r>
              <a:rPr lang="pt-BR" dirty="0" err="1"/>
              <a:t>bash</a:t>
            </a:r>
            <a:r>
              <a:rPr lang="pt-BR" dirty="0"/>
              <a:t>;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pt-BR" dirty="0"/>
              <a:t>Os notebooks do Google </a:t>
            </a:r>
            <a:r>
              <a:rPr lang="pt-BR" dirty="0" err="1"/>
              <a:t>Colab</a:t>
            </a:r>
            <a:r>
              <a:rPr lang="pt-BR" dirty="0"/>
              <a:t> são armazenados no drive.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6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notebook com o </a:t>
            </a:r>
            <a:r>
              <a:rPr lang="pt-BR" dirty="0" err="1" smtClean="0"/>
              <a:t>Colab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 </a:t>
            </a:r>
            <a:r>
              <a:rPr lang="pt-BR" dirty="0">
                <a:hlinkClick r:id="rId2"/>
              </a:rPr>
              <a:t>Google </a:t>
            </a:r>
            <a:r>
              <a:rPr lang="pt-BR" dirty="0" err="1">
                <a:hlinkClick r:id="rId2"/>
              </a:rPr>
              <a:t>Colab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em “</a:t>
            </a:r>
            <a:r>
              <a:rPr lang="pt-BR" dirty="0">
                <a:solidFill>
                  <a:srgbClr val="FF0000"/>
                </a:solidFill>
              </a:rPr>
              <a:t>novo notebook</a:t>
            </a:r>
            <a:r>
              <a:rPr lang="pt-BR" dirty="0"/>
              <a:t>” e selecione o notebook </a:t>
            </a:r>
            <a:r>
              <a:rPr lang="pt-BR" dirty="0">
                <a:solidFill>
                  <a:srgbClr val="FF0000"/>
                </a:solidFill>
              </a:rPr>
              <a:t>Python 2</a:t>
            </a:r>
            <a:r>
              <a:rPr lang="pt-BR" dirty="0"/>
              <a:t> ou o notebook </a:t>
            </a:r>
            <a:r>
              <a:rPr lang="pt-BR" dirty="0">
                <a:solidFill>
                  <a:srgbClr val="FF0000"/>
                </a:solidFill>
              </a:rPr>
              <a:t>Python 3</a:t>
            </a:r>
            <a:r>
              <a:rPr lang="pt-BR" dirty="0"/>
              <a:t>.</a:t>
            </a:r>
          </a:p>
          <a:p>
            <a:pPr marL="0" indent="0">
              <a:lnSpc>
                <a:spcPct val="200000"/>
              </a:lnSpc>
              <a:spcAft>
                <a:spcPts val="1000"/>
              </a:spcAft>
              <a:buNone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Abra o </a:t>
            </a:r>
            <a:r>
              <a:rPr lang="pt-BR" dirty="0">
                <a:hlinkClick r:id="rId3"/>
              </a:rPr>
              <a:t>Google Drive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uma nova pasta para o projeto;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em ‘</a:t>
            </a:r>
            <a:r>
              <a:rPr lang="pt-BR" dirty="0">
                <a:solidFill>
                  <a:srgbClr val="FF0000"/>
                </a:solidFill>
              </a:rPr>
              <a:t>Novo</a:t>
            </a:r>
            <a:r>
              <a:rPr lang="pt-BR" dirty="0"/>
              <a:t>’ &gt; ‘</a:t>
            </a:r>
            <a:r>
              <a:rPr lang="pt-BR" dirty="0">
                <a:solidFill>
                  <a:srgbClr val="FF0000"/>
                </a:solidFill>
              </a:rPr>
              <a:t>Mais</a:t>
            </a:r>
            <a:r>
              <a:rPr lang="pt-BR" dirty="0"/>
              <a:t>’&gt; ‘</a:t>
            </a:r>
            <a:r>
              <a:rPr lang="pt-BR" dirty="0" err="1">
                <a:solidFill>
                  <a:srgbClr val="FF0000"/>
                </a:solidFill>
              </a:rPr>
              <a:t>Colaboratório</a:t>
            </a:r>
            <a:r>
              <a:rPr lang="pt-BR" dirty="0"/>
              <a:t>’.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8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acelerador de GPU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2029990"/>
            <a:ext cx="105128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 hardware padrão do Google </a:t>
            </a:r>
            <a:r>
              <a:rPr lang="pt-BR" dirty="0" err="1" smtClean="0"/>
              <a:t>Colab</a:t>
            </a:r>
            <a:r>
              <a:rPr lang="pt-BR" dirty="0" smtClean="0"/>
              <a:t> é a CPU ou pode ser GPU.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Clique em ‘</a:t>
            </a:r>
            <a:r>
              <a:rPr lang="pt-BR" dirty="0" smtClean="0">
                <a:solidFill>
                  <a:srgbClr val="FF0000"/>
                </a:solidFill>
              </a:rPr>
              <a:t>Editar</a:t>
            </a:r>
            <a:r>
              <a:rPr lang="pt-BR" dirty="0" smtClean="0"/>
              <a:t>’&gt; ‘</a:t>
            </a:r>
            <a:r>
              <a:rPr lang="pt-BR" dirty="0" smtClean="0">
                <a:solidFill>
                  <a:srgbClr val="FF0000"/>
                </a:solidFill>
              </a:rPr>
              <a:t>Configurações do notebook</a:t>
            </a:r>
            <a:r>
              <a:rPr lang="pt-BR" dirty="0" smtClean="0"/>
              <a:t>’&gt; ‘</a:t>
            </a:r>
            <a:r>
              <a:rPr lang="pt-BR" dirty="0" smtClean="0">
                <a:solidFill>
                  <a:srgbClr val="FF0000"/>
                </a:solidFill>
              </a:rPr>
              <a:t>Acelerador de hardware</a:t>
            </a:r>
            <a:r>
              <a:rPr lang="pt-BR" dirty="0" smtClean="0"/>
              <a:t>’&gt; ‘</a:t>
            </a:r>
            <a:r>
              <a:rPr lang="pt-BR" dirty="0" smtClean="0">
                <a:solidFill>
                  <a:srgbClr val="FF0000"/>
                </a:solidFill>
              </a:rPr>
              <a:t>GPU</a:t>
            </a:r>
            <a:r>
              <a:rPr lang="pt-BR" dirty="0" smtClean="0"/>
              <a:t>’.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</a:p>
          <a:p>
            <a:pPr marL="0" indent="0">
              <a:buNone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Clique em ‘</a:t>
            </a:r>
            <a:r>
              <a:rPr lang="pt-BR" dirty="0" err="1" smtClean="0">
                <a:solidFill>
                  <a:srgbClr val="FF0000"/>
                </a:solidFill>
              </a:rPr>
              <a:t>Runtime</a:t>
            </a:r>
            <a:r>
              <a:rPr lang="pt-BR" dirty="0" smtClean="0"/>
              <a:t>’&gt; ‘</a:t>
            </a:r>
            <a:r>
              <a:rPr lang="pt-BR" dirty="0" smtClean="0">
                <a:solidFill>
                  <a:srgbClr val="FF0000"/>
                </a:solidFill>
              </a:rPr>
              <a:t>Hardware </a:t>
            </a:r>
            <a:r>
              <a:rPr lang="pt-BR" dirty="0" err="1" smtClean="0">
                <a:solidFill>
                  <a:srgbClr val="FF0000"/>
                </a:solidFill>
              </a:rPr>
              <a:t>Accelerator</a:t>
            </a:r>
            <a:r>
              <a:rPr lang="pt-BR" dirty="0" smtClean="0"/>
              <a:t>’&gt; ‘</a:t>
            </a:r>
            <a:r>
              <a:rPr lang="pt-BR" dirty="0" smtClean="0">
                <a:solidFill>
                  <a:srgbClr val="FF0000"/>
                </a:solidFill>
              </a:rPr>
              <a:t>GPU</a:t>
            </a:r>
            <a:r>
              <a:rPr lang="pt-BR" dirty="0" smtClean="0"/>
              <a:t>’.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4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Bash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6906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800" dirty="0" smtClean="0"/>
              <a:t>Os comandos de </a:t>
            </a:r>
            <a:r>
              <a:rPr lang="pt-BR" sz="3800" i="1" dirty="0" err="1" smtClean="0"/>
              <a:t>bash</a:t>
            </a:r>
            <a:r>
              <a:rPr lang="pt-BR" sz="3800" dirty="0" smtClean="0"/>
              <a:t> podem ser executados prefixando o comando com “!”.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Clonando um repositório </a:t>
            </a:r>
            <a:r>
              <a:rPr lang="pt-BR" dirty="0" err="1" smtClean="0"/>
              <a:t>git</a:t>
            </a:r>
            <a:r>
              <a:rPr lang="pt-BR" dirty="0" smtClean="0"/>
              <a:t>:</a:t>
            </a:r>
          </a:p>
          <a:p>
            <a:pPr marL="457063" lvl="1" indent="0">
              <a:buNone/>
            </a:pP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clone [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clone 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endParaRPr lang="pt-B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Comandos de diretório !</a:t>
            </a:r>
            <a:r>
              <a:rPr lang="pt-BR" dirty="0" err="1" smtClean="0"/>
              <a:t>ls</a:t>
            </a:r>
            <a:r>
              <a:rPr lang="pt-BR" dirty="0" smtClean="0"/>
              <a:t>, !</a:t>
            </a:r>
            <a:r>
              <a:rPr lang="pt-BR" dirty="0" err="1" smtClean="0"/>
              <a:t>mkdir</a:t>
            </a:r>
            <a:r>
              <a:rPr lang="pt-BR" dirty="0" smtClean="0"/>
              <a:t>.</a:t>
            </a:r>
          </a:p>
          <a:p>
            <a:pPr marL="457063" lvl="1" indent="0">
              <a:buNone/>
            </a:pP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</a:t>
            </a:r>
            <a:endParaRPr lang="pt-BR" sz="27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smtClean="0"/>
              <a:t>Este comando gera as pastas / conteúdo e / drive (se ele foi montado). 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P</a:t>
            </a:r>
            <a:r>
              <a:rPr lang="pt-BR" dirty="0" smtClean="0"/>
              <a:t>ara alterar a pasta atual</a:t>
            </a:r>
            <a:r>
              <a:rPr lang="pt-BR" dirty="0"/>
              <a:t> e</a:t>
            </a:r>
            <a:r>
              <a:rPr lang="pt-BR" dirty="0" smtClean="0"/>
              <a:t>xecute o trecho a seguir :</a:t>
            </a:r>
          </a:p>
          <a:p>
            <a:pPr marL="457063" lvl="1" indent="0">
              <a:buNone/>
            </a:pP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</a:t>
            </a:r>
            <a:endParaRPr lang="pt-BR" sz="27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063" lvl="1" indent="0">
              <a:buNone/>
            </a:pP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sys.path.append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(‘[nome da pasta]’)</a:t>
            </a:r>
          </a:p>
          <a:p>
            <a:pPr marL="0" indent="0">
              <a:buNone/>
            </a:pPr>
            <a:endParaRPr lang="pt-B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Download da web</a:t>
            </a:r>
          </a:p>
          <a:p>
            <a:pPr marL="457063" lvl="1" indent="0">
              <a:buNone/>
            </a:pP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wget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[</a:t>
            </a:r>
            <a:r>
              <a:rPr lang="pt-BR" sz="27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pt-BR" sz="27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] -p drive/[nome da pasta]</a:t>
            </a:r>
            <a:endParaRPr lang="pt-BR" sz="2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9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 smtClean="0"/>
              <a:t>	Embora a maioria das bibliotecas Python comumente usadas seja pré-instalada, novas bibliotecas podem ser instaladas usando os pacotes abaixo: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[nome do pacote]</a:t>
            </a:r>
            <a:endParaRPr lang="pt-BR" dirty="0" smtClean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</a:p>
          <a:p>
            <a:pPr marL="0" indent="0">
              <a:buNone/>
            </a:pP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apt-get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install</a:t>
            </a:r>
            <a:r>
              <a:rPr lang="pt-B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[nome do pacote]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7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982" y="116632"/>
            <a:ext cx="10512862" cy="1325563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 Programático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268760"/>
            <a:ext cx="10512862" cy="547260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pt-BR" dirty="0" smtClean="0"/>
              <a:t>Deep Learning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err="1" smtClean="0"/>
              <a:t>Datasets</a:t>
            </a:r>
            <a:endParaRPr lang="pt-BR" dirty="0" smtClean="0"/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Parâmetros de Treinamento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/>
              <a:t>Criação de arquitetura com </a:t>
            </a:r>
            <a:r>
              <a:rPr lang="pt-BR" dirty="0" err="1"/>
              <a:t>dataframe</a:t>
            </a:r>
            <a:r>
              <a:rPr lang="pt-BR" dirty="0"/>
              <a:t> </a:t>
            </a:r>
            <a:r>
              <a:rPr lang="pt-BR" dirty="0" err="1" smtClean="0"/>
              <a:t>Tensorflow</a:t>
            </a:r>
            <a:endParaRPr lang="pt-BR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pt-BR" dirty="0" smtClean="0"/>
              <a:t>Tópicos Avançados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Data </a:t>
            </a:r>
            <a:r>
              <a:rPr lang="pt-BR" dirty="0" err="1" smtClean="0"/>
              <a:t>Augmentation</a:t>
            </a:r>
            <a:endParaRPr lang="pt-BR" dirty="0" smtClean="0"/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Data </a:t>
            </a:r>
            <a:r>
              <a:rPr lang="pt-BR" dirty="0" err="1" smtClean="0"/>
              <a:t>Iterator</a:t>
            </a:r>
            <a:endParaRPr lang="pt-BR" dirty="0" smtClean="0"/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err="1" smtClean="0"/>
              <a:t>Transfer</a:t>
            </a:r>
            <a:r>
              <a:rPr lang="pt-BR" dirty="0" smtClean="0"/>
              <a:t> Learning</a:t>
            </a:r>
          </a:p>
          <a:p>
            <a:pPr marL="971413" lvl="1" indent="-514350">
              <a:lnSpc>
                <a:spcPct val="120000"/>
              </a:lnSpc>
              <a:buFont typeface="+mj-lt"/>
              <a:buAutoNum type="arabicPeriod"/>
            </a:pPr>
            <a:r>
              <a:rPr lang="pt-BR" dirty="0" smtClean="0"/>
              <a:t>Principais Arquiteturas de Deep Learning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68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4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512862" cy="2852737"/>
          </a:xfrm>
        </p:spPr>
        <p:txBody>
          <a:bodyPr rtlCol="0"/>
          <a:lstStyle/>
          <a:p>
            <a:pPr algn="ctr" rtl="0"/>
            <a:r>
              <a:rPr lang="pt-br" dirty="0" smtClean="0"/>
              <a:t>Gestão de Pacotes e Ambientes em Python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4738" r="11875"/>
          <a:stretch/>
        </p:blipFill>
        <p:spPr>
          <a:xfrm>
            <a:off x="333772" y="4509120"/>
            <a:ext cx="3096344" cy="2109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71" y="4186841"/>
            <a:ext cx="4837873" cy="24690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60" y="4797152"/>
            <a:ext cx="3767708" cy="1665366"/>
          </a:xfrm>
          <a:prstGeom prst="rect">
            <a:avLst/>
          </a:prstGeom>
        </p:spPr>
      </p:pic>
      <p:grpSp>
        <p:nvGrpSpPr>
          <p:cNvPr id="58" name="Agrupar 57"/>
          <p:cNvGrpSpPr/>
          <p:nvPr/>
        </p:nvGrpSpPr>
        <p:grpSpPr>
          <a:xfrm>
            <a:off x="759607" y="2716071"/>
            <a:ext cx="10513168" cy="794627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56" name="Agrupar 55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5" name="Fluxograma: Conector 24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Agrupar 54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32" name="Agrupar 31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33" name="Agrupar 32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35" name="Agrupar 34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37" name="Agrupar 36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9" name="Conector reto 38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40" name="Conector reto 39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8" name="Conector reto 37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36" name="Conector reto 35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4" name="Fluxograma: Conector 33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42" name="Conector reto 41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Conector reto 49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57" name="Agrupar 56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41" name="Agrupar 40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24" name="Agrupar 23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8" name="Agrupar 17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5" name="Agrupar 14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12" name="Agrupar 11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9" name="Conector reto 8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11" name="Conector reto 10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14" name="Conector reto 13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7" name="Conector reto 16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3" name="Fluxograma: Conector 22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6" name="Conector reto 25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46" name="Conector reto 45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3" name="Fluxograma: Conector 52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4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2553245"/>
            <a:ext cx="10512862" cy="411611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O </a:t>
            </a:r>
            <a:r>
              <a:rPr lang="pt-BR" b="1" u="sng" dirty="0">
                <a:hlinkClick r:id="rId2"/>
              </a:rPr>
              <a:t>Anaconda</a:t>
            </a:r>
            <a:r>
              <a:rPr lang="pt-BR" dirty="0"/>
              <a:t> é uma distribuição de pacotes construída para análise de dados. </a:t>
            </a:r>
            <a:r>
              <a:rPr lang="pt-BR" dirty="0" smtClean="0"/>
              <a:t>É onde os cientistas de dados compartilham seu trabalho. Você pode pesquisar e baixar pacotes e notebooks populares Python e R para iniciar seu trabalho de ciência de dados.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7982" y="777626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O que é o Anaconda?</a:t>
            </a:r>
            <a:endParaRPr lang="pt-BR" sz="4400" dirty="0"/>
          </a:p>
        </p:txBody>
      </p:sp>
      <p:grpSp>
        <p:nvGrpSpPr>
          <p:cNvPr id="8" name="Agrupar 7"/>
          <p:cNvGrpSpPr/>
          <p:nvPr/>
        </p:nvGrpSpPr>
        <p:grpSpPr>
          <a:xfrm>
            <a:off x="405780" y="1340768"/>
            <a:ext cx="9289032" cy="638349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9" name="Agrupar 8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4" name="Fluxograma: Conector 23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" name="Agrupar 24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26" name="Agrupar 25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29" name="Agrupar 28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31" name="Agrupar 30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33" name="Agrupar 32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5" name="Conector reto 34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36" name="Conector reto 35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4" name="Conector reto 33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32" name="Conector reto 31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30" name="Fluxograma: Conector 29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7" name="Conector reto 26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Conector reto 27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0" name="Agrupar 9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11" name="Agrupar 10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14" name="Agrupar 13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6" name="Agrupar 15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8" name="Agrupar 17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20" name="Agrupar 19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22" name="Conector reto 21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23" name="Conector reto 22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21" name="Conector reto 20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9" name="Conector reto 18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17" name="Fluxograma: Conector 16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5" name="Conector reto 14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2" name="Conector reto 11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" name="Fluxograma: Conector 12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22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982" y="1124744"/>
            <a:ext cx="10512862" cy="47641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O que a distribuição inclui?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 smtClean="0"/>
              <a:t>O Python e mais 150 pacotes científicos e suas dependências (~500MB download);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/>
              <a:t>Os pacotes mais comuns de Data Science do Python.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90034" y="4688602"/>
            <a:ext cx="8208758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pt-BR" sz="2400" dirty="0" smtClean="0"/>
              <a:t>Se você precisa economizar espaço, para embarcar a distribuição em um minicomputador como o Raspberry </a:t>
            </a:r>
            <a:r>
              <a:rPr lang="pt-BR" sz="2400" dirty="0" err="1" smtClean="0"/>
              <a:t>Pi</a:t>
            </a:r>
            <a:r>
              <a:rPr lang="pt-BR" sz="2400" dirty="0" smtClean="0"/>
              <a:t>, por exemplo, há uma distribuição menor que inclui apenas o conda e o Python.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02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Anaconda </a:t>
            </a:r>
            <a:r>
              <a:rPr lang="pt-BR" dirty="0" err="1" smtClean="0"/>
              <a:t>Navigator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484784"/>
            <a:ext cx="9367510" cy="5299423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189756" y="1141454"/>
            <a:ext cx="8712968" cy="487346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7" name="Agrupar 6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2" name="Fluxograma: Conector 21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" name="Agrupar 22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24" name="Agrupar 23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27" name="Agrupar 26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29" name="Agrupar 28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31" name="Agrupar 30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3" name="Conector reto 32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34" name="Conector reto 33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2" name="Conector reto 31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30" name="Conector reto 29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8" name="Fluxograma: Conector 27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5" name="Conector reto 24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6" name="Conector reto 25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" name="Agrupar 7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9" name="Agrupar 8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12" name="Agrupar 11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4" name="Agrupar 13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6" name="Agrupar 15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18" name="Agrupar 17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20" name="Conector reto 19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21" name="Conector reto 20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19" name="Conector reto 18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7" name="Conector reto 16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15" name="Fluxograma: Conector 14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3" name="Conector reto 12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10" name="Conector reto 9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Fluxograma: Conector 10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09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Anaconda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3812" y="1916832"/>
            <a:ext cx="10801200" cy="4549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O Anaconda está disponível para Windows, Mac OS X e Linux. É possível encontrar os instaladores e as instruções de instalação no site https://www.continuum.io/downloads.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333772" y="1027907"/>
            <a:ext cx="9289032" cy="638349"/>
            <a:chOff x="621804" y="2990345"/>
            <a:chExt cx="10225136" cy="506595"/>
          </a:xfrm>
          <a:solidFill>
            <a:schemeClr val="tx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621804" y="3147575"/>
              <a:ext cx="10225136" cy="349365"/>
              <a:chOff x="621804" y="3147575"/>
              <a:chExt cx="10225136" cy="349365"/>
            </a:xfrm>
            <a:grpFill/>
          </p:grpSpPr>
          <p:sp>
            <p:nvSpPr>
              <p:cNvPr id="20" name="Fluxograma: Conector 19"/>
              <p:cNvSpPr/>
              <p:nvPr/>
            </p:nvSpPr>
            <p:spPr>
              <a:xfrm>
                <a:off x="10774932" y="314757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/>
              <p:cNvGrpSpPr/>
              <p:nvPr/>
            </p:nvGrpSpPr>
            <p:grpSpPr>
              <a:xfrm>
                <a:off x="621804" y="3168708"/>
                <a:ext cx="10208163" cy="328232"/>
                <a:chOff x="621804" y="3168708"/>
                <a:chExt cx="10208163" cy="328232"/>
              </a:xfrm>
              <a:grpFill/>
            </p:grpSpPr>
            <p:grpSp>
              <p:nvGrpSpPr>
                <p:cNvPr id="22" name="Agrupar 21"/>
                <p:cNvGrpSpPr/>
                <p:nvPr/>
              </p:nvGrpSpPr>
              <p:grpSpPr>
                <a:xfrm>
                  <a:off x="621804" y="3234102"/>
                  <a:ext cx="6984776" cy="261892"/>
                  <a:chOff x="657808" y="3095100"/>
                  <a:chExt cx="6984776" cy="261892"/>
                </a:xfrm>
                <a:grpFill/>
              </p:grpSpPr>
              <p:grpSp>
                <p:nvGrpSpPr>
                  <p:cNvPr id="25" name="Agrupar 24"/>
                  <p:cNvGrpSpPr/>
                  <p:nvPr/>
                </p:nvGrpSpPr>
                <p:grpSpPr>
                  <a:xfrm>
                    <a:off x="693812" y="3147575"/>
                    <a:ext cx="6948772" cy="209417"/>
                    <a:chOff x="693812" y="3147575"/>
                    <a:chExt cx="6948772" cy="209417"/>
                  </a:xfrm>
                  <a:grpFill/>
                </p:grpSpPr>
                <p:grpSp>
                  <p:nvGrpSpPr>
                    <p:cNvPr id="27" name="Agrupar 26"/>
                    <p:cNvGrpSpPr/>
                    <p:nvPr/>
                  </p:nvGrpSpPr>
                  <p:grpSpPr>
                    <a:xfrm>
                      <a:off x="837828" y="3284984"/>
                      <a:ext cx="6804756" cy="72008"/>
                      <a:chOff x="837828" y="3284984"/>
                      <a:chExt cx="6804756" cy="72008"/>
                    </a:xfrm>
                    <a:grpFill/>
                  </p:grpSpPr>
                  <p:grpSp>
                    <p:nvGrpSpPr>
                      <p:cNvPr id="29" name="Agrupar 28"/>
                      <p:cNvGrpSpPr/>
                      <p:nvPr/>
                    </p:nvGrpSpPr>
                    <p:grpSpPr>
                      <a:xfrm>
                        <a:off x="1413892" y="3284984"/>
                        <a:ext cx="6228692" cy="72008"/>
                        <a:chOff x="1413892" y="3284984"/>
                        <a:chExt cx="6228692" cy="72008"/>
                      </a:xfrm>
                      <a:grpFill/>
                    </p:grpSpPr>
                    <p:cxnSp>
                      <p:nvCxnSpPr>
                        <p:cNvPr id="31" name="Conector reto 30"/>
                        <p:cNvCxnSpPr/>
                        <p:nvPr/>
                      </p:nvCxnSpPr>
                      <p:spPr>
                        <a:xfrm>
                          <a:off x="1485900" y="3356992"/>
                          <a:ext cx="6156684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32" name="Conector reto 31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30" name="Conector reto 29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28" name="Conector reto 27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26" name="Fluxograma: Conector 25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23" name="Conector reto 22"/>
                <p:cNvCxnSpPr/>
                <p:nvPr/>
              </p:nvCxnSpPr>
              <p:spPr>
                <a:xfrm flipV="1">
                  <a:off x="7606580" y="3169944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>
                  <a:off x="8309687" y="3168708"/>
                  <a:ext cx="2520280" cy="2383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" name="Agrupar 5"/>
            <p:cNvGrpSpPr/>
            <p:nvPr/>
          </p:nvGrpSpPr>
          <p:grpSpPr>
            <a:xfrm>
              <a:off x="657808" y="2990345"/>
              <a:ext cx="10189132" cy="366649"/>
              <a:chOff x="657808" y="2990345"/>
              <a:chExt cx="10189132" cy="366649"/>
            </a:xfrm>
            <a:grpFill/>
          </p:grpSpPr>
          <p:grpSp>
            <p:nvGrpSpPr>
              <p:cNvPr id="7" name="Agrupar 6"/>
              <p:cNvGrpSpPr/>
              <p:nvPr/>
            </p:nvGrpSpPr>
            <p:grpSpPr>
              <a:xfrm>
                <a:off x="657808" y="3029998"/>
                <a:ext cx="7596844" cy="326996"/>
                <a:chOff x="657808" y="3029998"/>
                <a:chExt cx="7596844" cy="326996"/>
              </a:xfrm>
              <a:grpFill/>
            </p:grpSpPr>
            <p:grpSp>
              <p:nvGrpSpPr>
                <p:cNvPr id="10" name="Agrupar 9"/>
                <p:cNvGrpSpPr/>
                <p:nvPr/>
              </p:nvGrpSpPr>
              <p:grpSpPr>
                <a:xfrm>
                  <a:off x="657808" y="3095100"/>
                  <a:ext cx="6876764" cy="261892"/>
                  <a:chOff x="657808" y="3095100"/>
                  <a:chExt cx="6876764" cy="261892"/>
                </a:xfrm>
                <a:grpFill/>
              </p:grpSpPr>
              <p:grpSp>
                <p:nvGrpSpPr>
                  <p:cNvPr id="12" name="Agrupar 11"/>
                  <p:cNvGrpSpPr/>
                  <p:nvPr/>
                </p:nvGrpSpPr>
                <p:grpSpPr>
                  <a:xfrm>
                    <a:off x="693812" y="3147575"/>
                    <a:ext cx="6840760" cy="209417"/>
                    <a:chOff x="693812" y="3147575"/>
                    <a:chExt cx="6840760" cy="209417"/>
                  </a:xfrm>
                  <a:grpFill/>
                </p:grpSpPr>
                <p:grpSp>
                  <p:nvGrpSpPr>
                    <p:cNvPr id="14" name="Agrupar 13"/>
                    <p:cNvGrpSpPr/>
                    <p:nvPr/>
                  </p:nvGrpSpPr>
                  <p:grpSpPr>
                    <a:xfrm>
                      <a:off x="837828" y="3284984"/>
                      <a:ext cx="6696744" cy="72008"/>
                      <a:chOff x="837828" y="3284984"/>
                      <a:chExt cx="6696744" cy="72008"/>
                    </a:xfrm>
                    <a:grpFill/>
                  </p:grpSpPr>
                  <p:grpSp>
                    <p:nvGrpSpPr>
                      <p:cNvPr id="16" name="Agrupar 15"/>
                      <p:cNvGrpSpPr/>
                      <p:nvPr/>
                    </p:nvGrpSpPr>
                    <p:grpSpPr>
                      <a:xfrm>
                        <a:off x="1413892" y="3284984"/>
                        <a:ext cx="6120680" cy="72008"/>
                        <a:chOff x="1413892" y="3284984"/>
                        <a:chExt cx="6120680" cy="72008"/>
                      </a:xfrm>
                      <a:grpFill/>
                    </p:grpSpPr>
                    <p:cxnSp>
                      <p:nvCxnSpPr>
                        <p:cNvPr id="18" name="Conector reto 17"/>
                        <p:cNvCxnSpPr/>
                        <p:nvPr/>
                      </p:nvCxnSpPr>
                      <p:spPr>
                        <a:xfrm>
                          <a:off x="1485900" y="3356992"/>
                          <a:ext cx="6048672" cy="0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  <p:cxnSp>
                      <p:nvCxnSpPr>
                        <p:cNvPr id="19" name="Conector reto 18"/>
                        <p:cNvCxnSpPr/>
                        <p:nvPr/>
                      </p:nvCxnSpPr>
                      <p:spPr>
                        <a:xfrm>
                          <a:off x="1413892" y="3284984"/>
                          <a:ext cx="72008" cy="72008"/>
                        </a:xfrm>
                        <a:prstGeom prst="line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</p:cxnSp>
                  </p:grpSp>
                  <p:cxnSp>
                    <p:nvCxnSpPr>
                      <p:cNvPr id="17" name="Conector reto 16"/>
                      <p:cNvCxnSpPr/>
                      <p:nvPr/>
                    </p:nvCxnSpPr>
                    <p:spPr>
                      <a:xfrm flipH="1">
                        <a:off x="837828" y="3284984"/>
                        <a:ext cx="576064" cy="0"/>
                      </a:xfrm>
                      <a:prstGeom prst="line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cxnSp>
                  <p:nvCxnSpPr>
                    <p:cNvPr id="15" name="Conector reto 14"/>
                    <p:cNvCxnSpPr/>
                    <p:nvPr/>
                  </p:nvCxnSpPr>
                  <p:spPr>
                    <a:xfrm flipH="1" flipV="1">
                      <a:off x="693812" y="3147575"/>
                      <a:ext cx="144016" cy="139222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sp>
                <p:nvSpPr>
                  <p:cNvPr id="13" name="Fluxograma: Conector 12"/>
                  <p:cNvSpPr/>
                  <p:nvPr/>
                </p:nvSpPr>
                <p:spPr>
                  <a:xfrm>
                    <a:off x="657808" y="3095100"/>
                    <a:ext cx="72008" cy="78615"/>
                  </a:xfrm>
                  <a:prstGeom prst="flowChartConnector">
                    <a:avLst/>
                  </a:prstGeom>
                  <a:grp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cxnSp>
              <p:nvCxnSpPr>
                <p:cNvPr id="11" name="Conector reto 10"/>
                <p:cNvCxnSpPr/>
                <p:nvPr/>
              </p:nvCxnSpPr>
              <p:spPr>
                <a:xfrm flipV="1">
                  <a:off x="7534572" y="3029998"/>
                  <a:ext cx="720080" cy="326996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8" name="Conector reto 7"/>
              <p:cNvCxnSpPr/>
              <p:nvPr/>
            </p:nvCxnSpPr>
            <p:spPr>
              <a:xfrm flipV="1">
                <a:off x="8254652" y="3029998"/>
                <a:ext cx="2520280" cy="2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" name="Fluxograma: Conector 8"/>
              <p:cNvSpPr/>
              <p:nvPr/>
            </p:nvSpPr>
            <p:spPr>
              <a:xfrm>
                <a:off x="10774932" y="2990345"/>
                <a:ext cx="72008" cy="78615"/>
              </a:xfrm>
              <a:prstGeom prst="flowChartConnector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3" name="Texto Explicativo 3 (Borda e Ênfase) 32"/>
          <p:cNvSpPr/>
          <p:nvPr/>
        </p:nvSpPr>
        <p:spPr>
          <a:xfrm>
            <a:off x="1782553" y="5348546"/>
            <a:ext cx="9793088" cy="1254994"/>
          </a:xfrm>
          <a:prstGeom prst="accentBorderCallout3">
            <a:avLst>
              <a:gd name="adj1" fmla="val 77474"/>
              <a:gd name="adj2" fmla="val -8898"/>
              <a:gd name="adj3" fmla="val 63802"/>
              <a:gd name="adj4" fmla="val -15538"/>
              <a:gd name="adj5" fmla="val 11914"/>
              <a:gd name="adj6" fmla="val -15537"/>
              <a:gd name="adj7" fmla="val -29387"/>
              <a:gd name="adj8" fmla="val -113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Caso já tenha o Python instalado em seu computador, essa instalação não estragará nada. Em vez disso, o Python padrão usado nos scripts e programas passará a ser o que vem dentro da distribuição Anaconda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elements/1.1/"/>
    <ds:schemaRef ds:uri="4873beb7-5857-4685-be1f-d57550cc96cc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5346</TotalTime>
  <Words>1076</Words>
  <Application>Microsoft Office PowerPoint</Application>
  <PresentationFormat>Personalizar</PresentationFormat>
  <Paragraphs>223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</vt:lpstr>
      <vt:lpstr>Courier New</vt:lpstr>
      <vt:lpstr>Helvetica</vt:lpstr>
      <vt:lpstr>Times New Roman</vt:lpstr>
      <vt:lpstr>Wingdings</vt:lpstr>
      <vt:lpstr>Tema do Office</vt:lpstr>
      <vt:lpstr>NeuraIEEEs </vt:lpstr>
      <vt:lpstr>Introdução à Redes Neurais com Python</vt:lpstr>
      <vt:lpstr>Conteúdo Programático</vt:lpstr>
      <vt:lpstr>Conteúdo Programático</vt:lpstr>
      <vt:lpstr>Gestão de Pacotes e Ambientes em Python</vt:lpstr>
      <vt:lpstr>Apresentação do PowerPoint</vt:lpstr>
      <vt:lpstr>Apresentação do PowerPoint</vt:lpstr>
      <vt:lpstr>Anaconda Navigator</vt:lpstr>
      <vt:lpstr>Instalando o Anaconda</vt:lpstr>
      <vt:lpstr>Gerenciando pacotes</vt:lpstr>
      <vt:lpstr>Gerenciando pacotes</vt:lpstr>
      <vt:lpstr>Gerenciando pacotes</vt:lpstr>
      <vt:lpstr>Gerenciando pacotes</vt:lpstr>
      <vt:lpstr>Gerenciando Ambientes</vt:lpstr>
      <vt:lpstr>Gerenciando Ambientes</vt:lpstr>
      <vt:lpstr>Gerenciando Ambientes</vt:lpstr>
      <vt:lpstr>Gerenciando Ambientes</vt:lpstr>
      <vt:lpstr>Gerenciando Ambientes</vt:lpstr>
      <vt:lpstr>Challenge</vt:lpstr>
      <vt:lpstr>Jupyter Notebook</vt:lpstr>
      <vt:lpstr>Qual a diferença entre o Jupyter e um terminal Python Shell ou Ipython?</vt:lpstr>
      <vt:lpstr>Como os notebooks funcionam?</vt:lpstr>
      <vt:lpstr>Instalando o Jupyter Notebook</vt:lpstr>
      <vt:lpstr>Iniciando o Jupyter</vt:lpstr>
      <vt:lpstr>Criando um novo notebook</vt:lpstr>
      <vt:lpstr>Criando um novo notebook</vt:lpstr>
      <vt:lpstr>Criando um novo notebook</vt:lpstr>
      <vt:lpstr>Interface do notebook</vt:lpstr>
      <vt:lpstr>Células de código</vt:lpstr>
      <vt:lpstr>Células Markdown</vt:lpstr>
      <vt:lpstr>Atalhos de Teclado</vt:lpstr>
      <vt:lpstr>Embutindo visualizações em notebooks</vt:lpstr>
      <vt:lpstr>Google Colab</vt:lpstr>
      <vt:lpstr>Benefícios do Google Colab</vt:lpstr>
      <vt:lpstr>Criando um notebook com o Colab</vt:lpstr>
      <vt:lpstr>Configurando o acelerador de GPU</vt:lpstr>
      <vt:lpstr>Comandos Bash</vt:lpstr>
      <vt:lpstr>Instalando Bibliotecas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Carine Gottschall</dc:creator>
  <cp:lastModifiedBy>Carine Gottschall</cp:lastModifiedBy>
  <cp:revision>52</cp:revision>
  <dcterms:created xsi:type="dcterms:W3CDTF">2020-04-27T14:41:23Z</dcterms:created>
  <dcterms:modified xsi:type="dcterms:W3CDTF">2020-05-23T03:08:07Z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