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68" r:id="rId6"/>
    <p:sldId id="271" r:id="rId7"/>
    <p:sldId id="269" r:id="rId8"/>
    <p:sldId id="272" r:id="rId9"/>
    <p:sldId id="273" r:id="rId10"/>
    <p:sldId id="274" r:id="rId11"/>
    <p:sldId id="275" r:id="rId12"/>
    <p:sldId id="276" r:id="rId13"/>
    <p:sldId id="284" r:id="rId14"/>
    <p:sldId id="277" r:id="rId15"/>
    <p:sldId id="278" r:id="rId16"/>
    <p:sldId id="280" r:id="rId17"/>
    <p:sldId id="281" r:id="rId18"/>
    <p:sldId id="282" r:id="rId19"/>
    <p:sldId id="283" r:id="rId20"/>
    <p:sldId id="266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D4-40B1-AA2F-79A4B8CD0B2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D4-40B1-AA2F-79A4B8CD0B2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4D4-40B1-AA2F-79A4B8CD0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817272"/>
        <c:axId val="247248568"/>
      </c:lineChart>
      <c:catAx>
        <c:axId val="29481727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47248568"/>
        <c:crosses val="autoZero"/>
        <c:auto val="1"/>
        <c:lblAlgn val="ctr"/>
        <c:lblOffset val="100"/>
        <c:noMultiLvlLbl val="0"/>
      </c:catAx>
      <c:valAx>
        <c:axId val="24724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481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</a:t>
          </a:r>
          <a:br>
            <a:rPr lang="de-DE" dirty="0"/>
          </a:br>
          <a:r>
            <a:rPr lang="de-DE" dirty="0"/>
            <a:t>erstellt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</a:t>
          </a:r>
          <a:br>
            <a:rPr lang="de-DE" dirty="0"/>
          </a:br>
          <a:r>
            <a:rPr lang="de-DE" dirty="0" err="1"/>
            <a:t>Epics</a:t>
          </a:r>
          <a:r>
            <a:rPr lang="de-DE" dirty="0"/>
            <a:t> aufgeteilt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Sprints</a:t>
          </a:r>
          <a:br>
            <a:rPr lang="de-DE" dirty="0"/>
          </a:br>
          <a:r>
            <a:rPr lang="de-DE" dirty="0"/>
            <a:t>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Value u. </a:t>
          </a:r>
          <a:r>
            <a:rPr lang="de-DE" dirty="0" err="1"/>
            <a:t>Effort</a:t>
          </a:r>
          <a:r>
            <a:rPr lang="de-DE" dirty="0"/>
            <a:t/>
          </a:r>
          <a:br>
            <a:rPr lang="de-DE" dirty="0"/>
          </a:br>
          <a:r>
            <a:rPr lang="de-DE" dirty="0"/>
            <a:t>für US geschätzt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 Sprints eingeteilt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Tasks in US 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144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US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9656" y="646571"/>
        <a:ext cx="1415319" cy="730389"/>
      </dsp:txXfrm>
    </dsp:sp>
    <dsp:sp modelId="{9E22A8F1-3039-49CC-AA17-DD186515803C}">
      <dsp:nvSpPr>
        <dsp:cNvPr id="0" name=""/>
        <dsp:cNvSpPr/>
      </dsp:nvSpPr>
      <dsp:spPr>
        <a:xfrm>
          <a:off x="1613440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US in</a:t>
          </a:r>
          <a:br>
            <a:rPr lang="de-DE" sz="1600" kern="1200" dirty="0"/>
          </a:br>
          <a:r>
            <a:rPr lang="de-DE" sz="1600" kern="1200" dirty="0" err="1"/>
            <a:t>Epics</a:t>
          </a:r>
          <a:r>
            <a:rPr lang="de-DE" sz="1600" kern="1200" dirty="0"/>
            <a:t> aufgeteilt</a:t>
          </a:r>
        </a:p>
      </dsp:txBody>
      <dsp:txXfrm>
        <a:off x="1652952" y="646571"/>
        <a:ext cx="1415319" cy="730389"/>
      </dsp:txXfrm>
    </dsp:sp>
    <dsp:sp modelId="{545B435F-E782-4D0E-AA74-29E426377518}">
      <dsp:nvSpPr>
        <dsp:cNvPr id="0" name=""/>
        <dsp:cNvSpPr/>
      </dsp:nvSpPr>
      <dsp:spPr>
        <a:xfrm>
          <a:off x="3226736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Sprints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266248" y="646571"/>
        <a:ext cx="1415319" cy="73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5071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Value u. </a:t>
          </a:r>
          <a:r>
            <a:rPr lang="de-DE" sz="1500" kern="1200" dirty="0" err="1"/>
            <a:t>Effort</a:t>
          </a:r>
          <a:r>
            <a:rPr lang="de-DE" sz="1500" kern="1200" dirty="0"/>
            <a:t/>
          </a:r>
          <a:br>
            <a:rPr lang="de-DE" sz="1500" kern="1200" dirty="0"/>
          </a:br>
          <a:r>
            <a:rPr lang="de-DE" sz="1500" kern="1200" dirty="0"/>
            <a:t>für US geschätzt</a:t>
          </a:r>
        </a:p>
      </dsp:txBody>
      <dsp:txXfrm>
        <a:off x="44583" y="646571"/>
        <a:ext cx="1440619" cy="730389"/>
      </dsp:txXfrm>
    </dsp:sp>
    <dsp:sp modelId="{9E22A8F1-3039-49CC-AA17-DD186515803C}">
      <dsp:nvSpPr>
        <dsp:cNvPr id="0" name=""/>
        <dsp:cNvSpPr/>
      </dsp:nvSpPr>
      <dsp:spPr>
        <a:xfrm>
          <a:off x="1600790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US in Sprints eingeteilt</a:t>
          </a:r>
        </a:p>
      </dsp:txBody>
      <dsp:txXfrm>
        <a:off x="1640302" y="646571"/>
        <a:ext cx="1440619" cy="730389"/>
      </dsp:txXfrm>
    </dsp:sp>
    <dsp:sp modelId="{545B435F-E782-4D0E-AA74-29E426377518}">
      <dsp:nvSpPr>
        <dsp:cNvPr id="0" name=""/>
        <dsp:cNvSpPr/>
      </dsp:nvSpPr>
      <dsp:spPr>
        <a:xfrm>
          <a:off x="3196508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Tasks in US erstellt</a:t>
          </a:r>
        </a:p>
      </dsp:txBody>
      <dsp:txXfrm>
        <a:off x="3236020" y="646571"/>
        <a:ext cx="1440619" cy="73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Planungstool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Kevin </a:t>
            </a:r>
            <a:r>
              <a:rPr lang="de-DE" dirty="0" err="1"/>
              <a:t>Jolitz</a:t>
            </a:r>
            <a:r>
              <a:rPr lang="de-DE" dirty="0"/>
              <a:t>, Kevin </a:t>
            </a:r>
            <a:r>
              <a:rPr lang="de-DE" dirty="0" err="1"/>
              <a:t>Wesseler</a:t>
            </a:r>
            <a:r>
              <a:rPr lang="de-DE" dirty="0"/>
              <a:t>, Toni </a:t>
            </a:r>
            <a:r>
              <a:rPr lang="de-DE" dirty="0" err="1"/>
              <a:t>Serfling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Lasse Jacobs und Joshua Ward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69" name="Rechteck 68"/>
          <p:cNvSpPr/>
          <p:nvPr/>
        </p:nvSpPr>
        <p:spPr>
          <a:xfrm>
            <a:off x="4711726" y="3168847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705773" y="4274166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Notification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4711726" y="2063528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Message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3" name="Gerade Verbindung mit Pfeil 72"/>
          <p:cNvCxnSpPr>
            <a:stCxn id="70" idx="0"/>
            <a:endCxn id="69" idx="2"/>
          </p:cNvCxnSpPr>
          <p:nvPr/>
        </p:nvCxnSpPr>
        <p:spPr>
          <a:xfrm flipV="1">
            <a:off x="6090048" y="3693010"/>
            <a:ext cx="5953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71" idx="2"/>
            <a:endCxn id="69" idx="0"/>
          </p:cNvCxnSpPr>
          <p:nvPr/>
        </p:nvCxnSpPr>
        <p:spPr>
          <a:xfrm>
            <a:off x="6096001" y="2587691"/>
            <a:ext cx="0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4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3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70036" y="2329999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53416" y="2328070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53415" y="3385072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53414" y="4433398"/>
            <a:ext cx="2768549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Rights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4" idx="3"/>
            <a:endCxn id="15" idx="1"/>
          </p:cNvCxnSpPr>
          <p:nvPr/>
        </p:nvCxnSpPr>
        <p:spPr>
          <a:xfrm flipV="1">
            <a:off x="5638585" y="2590152"/>
            <a:ext cx="914831" cy="1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16" idx="0"/>
          </p:cNvCxnSpPr>
          <p:nvPr/>
        </p:nvCxnSpPr>
        <p:spPr>
          <a:xfrm flipH="1">
            <a:off x="7937690" y="2852233"/>
            <a:ext cx="1" cy="5328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6" idx="2"/>
            <a:endCxn id="17" idx="0"/>
          </p:cNvCxnSpPr>
          <p:nvPr/>
        </p:nvCxnSpPr>
        <p:spPr>
          <a:xfrm flipH="1">
            <a:off x="7937689" y="3909235"/>
            <a:ext cx="1" cy="5241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8" name="Rechteck 7"/>
          <p:cNvSpPr/>
          <p:nvPr/>
        </p:nvSpPr>
        <p:spPr>
          <a:xfrm>
            <a:off x="899886" y="1556349"/>
            <a:ext cx="1441661" cy="452825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73306" y="1556350"/>
            <a:ext cx="2866918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Gerader Verbinder 3"/>
          <p:cNvCxnSpPr>
            <a:stCxn id="14" idx="1"/>
          </p:cNvCxnSpPr>
          <p:nvPr/>
        </p:nvCxnSpPr>
        <p:spPr>
          <a:xfrm flipH="1">
            <a:off x="2341548" y="1884856"/>
            <a:ext cx="431758" cy="3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773306" y="3230018"/>
            <a:ext cx="2200346" cy="497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73307" y="3803349"/>
            <a:ext cx="2200346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MoscowState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96590" y="1556350"/>
            <a:ext cx="1714268" cy="1099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Sprint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090049" y="3016665"/>
            <a:ext cx="1720808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UserStory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96590" y="4505943"/>
            <a:ext cx="1714268" cy="12026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43961" y="5057241"/>
            <a:ext cx="1896263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WorkLog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>
            <a:off x="2341547" y="5385747"/>
            <a:ext cx="1402414" cy="9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3"/>
          </p:cNvCxnSpPr>
          <p:nvPr/>
        </p:nvCxnSpPr>
        <p:spPr>
          <a:xfrm flipV="1">
            <a:off x="5640224" y="1884855"/>
            <a:ext cx="45636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H="1">
            <a:off x="5198144" y="2338115"/>
            <a:ext cx="1009245" cy="774563"/>
          </a:xfrm>
          <a:prstGeom prst="bentConnector3">
            <a:avLst>
              <a:gd name="adj1" fmla="val 999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1"/>
          </p:cNvCxnSpPr>
          <p:nvPr/>
        </p:nvCxnSpPr>
        <p:spPr>
          <a:xfrm flipH="1">
            <a:off x="4973653" y="3567869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0"/>
          </p:cNvCxnSpPr>
          <p:nvPr/>
        </p:nvCxnSpPr>
        <p:spPr>
          <a:xfrm>
            <a:off x="3873479" y="2213361"/>
            <a:ext cx="0" cy="1016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973652" y="3968097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8" idx="2"/>
            <a:endCxn id="19" idx="0"/>
          </p:cNvCxnSpPr>
          <p:nvPr/>
        </p:nvCxnSpPr>
        <p:spPr>
          <a:xfrm flipH="1">
            <a:off x="6950453" y="2656217"/>
            <a:ext cx="3271" cy="36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9" idx="2"/>
            <a:endCxn id="20" idx="0"/>
          </p:cNvCxnSpPr>
          <p:nvPr/>
        </p:nvCxnSpPr>
        <p:spPr>
          <a:xfrm>
            <a:off x="6950453" y="4119073"/>
            <a:ext cx="3271" cy="386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aute 56"/>
          <p:cNvSpPr/>
          <p:nvPr/>
        </p:nvSpPr>
        <p:spPr>
          <a:xfrm>
            <a:off x="6879567" y="4272083"/>
            <a:ext cx="142294" cy="21598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endCxn id="21" idx="3"/>
          </p:cNvCxnSpPr>
          <p:nvPr/>
        </p:nvCxnSpPr>
        <p:spPr>
          <a:xfrm flipH="1">
            <a:off x="5640224" y="5385747"/>
            <a:ext cx="456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2341547" y="4744340"/>
            <a:ext cx="37556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8267225" y="3016665"/>
            <a:ext cx="1579782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PlanElement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7813391" y="3426864"/>
            <a:ext cx="45636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262118" y="5007458"/>
            <a:ext cx="1584890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5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9" name="Gerade Verbindung mit Pfeil 108"/>
          <p:cNvCxnSpPr>
            <a:stCxn id="68" idx="2"/>
            <a:endCxn id="97" idx="0"/>
          </p:cNvCxnSpPr>
          <p:nvPr/>
        </p:nvCxnSpPr>
        <p:spPr>
          <a:xfrm flipH="1">
            <a:off x="9054563" y="4119073"/>
            <a:ext cx="2553" cy="888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096752" y="1552333"/>
            <a:ext cx="1238524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ChangeEvent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76"/>
          <p:cNvCxnSpPr>
            <a:stCxn id="20" idx="3"/>
            <a:endCxn id="68" idx="1"/>
          </p:cNvCxnSpPr>
          <p:nvPr/>
        </p:nvCxnSpPr>
        <p:spPr>
          <a:xfrm flipV="1">
            <a:off x="7810858" y="3567869"/>
            <a:ext cx="456367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76"/>
          <p:cNvCxnSpPr/>
          <p:nvPr/>
        </p:nvCxnSpPr>
        <p:spPr>
          <a:xfrm>
            <a:off x="7817399" y="1746479"/>
            <a:ext cx="456366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10096752" y="3024575"/>
            <a:ext cx="1238524" cy="10944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HistoryEntry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1" name="Gerade Verbindung mit Pfeil 120"/>
          <p:cNvCxnSpPr>
            <a:stCxn id="68" idx="3"/>
            <a:endCxn id="117" idx="1"/>
          </p:cNvCxnSpPr>
          <p:nvPr/>
        </p:nvCxnSpPr>
        <p:spPr>
          <a:xfrm>
            <a:off x="9847007" y="3567869"/>
            <a:ext cx="249745" cy="39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17" idx="0"/>
            <a:endCxn id="112" idx="2"/>
          </p:cNvCxnSpPr>
          <p:nvPr/>
        </p:nvCxnSpPr>
        <p:spPr>
          <a:xfrm flipV="1">
            <a:off x="10716014" y="2254957"/>
            <a:ext cx="0" cy="769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17" idx="2"/>
          </p:cNvCxnSpPr>
          <p:nvPr/>
        </p:nvCxnSpPr>
        <p:spPr>
          <a:xfrm rot="5400000">
            <a:off x="5644292" y="816329"/>
            <a:ext cx="1768979" cy="8374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59854" y="1493426"/>
            <a:ext cx="5330194" cy="460405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6090048" y="5816964"/>
            <a:ext cx="5245228" cy="19580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10634345" y="4131951"/>
            <a:ext cx="925929" cy="1685013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473387" y="1552333"/>
            <a:ext cx="5245227" cy="4157749"/>
            <a:chOff x="6090049" y="1552333"/>
            <a:chExt cx="5245227" cy="4157749"/>
          </a:xfrm>
        </p:grpSpPr>
        <p:sp>
          <p:nvSpPr>
            <p:cNvPr id="18" name="Rechteck 17"/>
            <p:cNvSpPr/>
            <p:nvPr/>
          </p:nvSpPr>
          <p:spPr>
            <a:xfrm>
              <a:off x="6096590" y="1556350"/>
              <a:ext cx="1714268" cy="109986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Sprint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90049" y="3016665"/>
              <a:ext cx="1720808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UserStory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096590" y="4505943"/>
              <a:ext cx="1714268" cy="12026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Task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1" name="Gerader Verbinder 50"/>
            <p:cNvCxnSpPr>
              <a:stCxn id="18" idx="2"/>
              <a:endCxn id="19" idx="0"/>
            </p:cNvCxnSpPr>
            <p:nvPr/>
          </p:nvCxnSpPr>
          <p:spPr>
            <a:xfrm flipH="1">
              <a:off x="6950453" y="2656217"/>
              <a:ext cx="3271" cy="360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>
              <a:stCxn id="19" idx="2"/>
              <a:endCxn id="20" idx="0"/>
            </p:cNvCxnSpPr>
            <p:nvPr/>
          </p:nvCxnSpPr>
          <p:spPr>
            <a:xfrm>
              <a:off x="6950453" y="4119073"/>
              <a:ext cx="3271" cy="386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aute 56"/>
            <p:cNvSpPr/>
            <p:nvPr/>
          </p:nvSpPr>
          <p:spPr>
            <a:xfrm>
              <a:off x="6879567" y="4272083"/>
              <a:ext cx="142294" cy="21598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8267225" y="3016665"/>
              <a:ext cx="1579782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de-DE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PlanElement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4" name="Gerade Verbindung mit Pfeil 73"/>
            <p:cNvCxnSpPr/>
            <p:nvPr/>
          </p:nvCxnSpPr>
          <p:spPr>
            <a:xfrm>
              <a:off x="7813391" y="3426864"/>
              <a:ext cx="4563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/>
            <p:cNvSpPr/>
            <p:nvPr/>
          </p:nvSpPr>
          <p:spPr>
            <a:xfrm>
              <a:off x="8262118" y="5007458"/>
              <a:ext cx="1584890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5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PlanState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09" name="Gerade Verbindung mit Pfeil 108"/>
            <p:cNvCxnSpPr>
              <a:stCxn id="68" idx="2"/>
              <a:endCxn id="97" idx="0"/>
            </p:cNvCxnSpPr>
            <p:nvPr/>
          </p:nvCxnSpPr>
          <p:spPr>
            <a:xfrm flipH="1">
              <a:off x="9054563" y="4119073"/>
              <a:ext cx="2553" cy="8883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/>
            <p:cNvSpPr/>
            <p:nvPr/>
          </p:nvSpPr>
          <p:spPr>
            <a:xfrm>
              <a:off x="10096752" y="1552333"/>
              <a:ext cx="1238524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0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ChangeEvent</a:t>
              </a:r>
              <a:endParaRPr lang="de-DE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76"/>
            <p:cNvCxnSpPr>
              <a:stCxn id="20" idx="3"/>
              <a:endCxn id="68" idx="1"/>
            </p:cNvCxnSpPr>
            <p:nvPr/>
          </p:nvCxnSpPr>
          <p:spPr>
            <a:xfrm flipV="1">
              <a:off x="7810858" y="3567869"/>
              <a:ext cx="456367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76"/>
            <p:cNvCxnSpPr/>
            <p:nvPr/>
          </p:nvCxnSpPr>
          <p:spPr>
            <a:xfrm>
              <a:off x="7817399" y="1746479"/>
              <a:ext cx="456366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10096752" y="3024575"/>
              <a:ext cx="1238524" cy="109449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HistoryEntry</a:t>
              </a:r>
              <a:endParaRPr lang="de-DE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21" name="Gerade Verbindung mit Pfeil 120"/>
            <p:cNvCxnSpPr>
              <a:stCxn id="68" idx="3"/>
              <a:endCxn id="117" idx="1"/>
            </p:cNvCxnSpPr>
            <p:nvPr/>
          </p:nvCxnSpPr>
          <p:spPr>
            <a:xfrm>
              <a:off x="9847007" y="3567869"/>
              <a:ext cx="249745" cy="39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117" idx="0"/>
              <a:endCxn id="112" idx="2"/>
            </p:cNvCxnSpPr>
            <p:nvPr/>
          </p:nvCxnSpPr>
          <p:spPr>
            <a:xfrm flipV="1">
              <a:off x="10716014" y="2254957"/>
              <a:ext cx="0" cy="7696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74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556349"/>
            <a:ext cx="8068732" cy="4538662"/>
          </a:xfrm>
        </p:spPr>
      </p:pic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Papierprototyp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/>
          <a:stretch/>
        </p:blipFill>
        <p:spPr>
          <a:xfrm>
            <a:off x="7842380" y="1556350"/>
            <a:ext cx="3493275" cy="4538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20339"/>
          <a:stretch/>
        </p:blipFill>
        <p:spPr>
          <a:xfrm>
            <a:off x="4214968" y="1556348"/>
            <a:ext cx="3627414" cy="4538663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4089904" y="1556346"/>
            <a:ext cx="4012192" cy="4538664"/>
            <a:chOff x="4028223" y="1556346"/>
            <a:chExt cx="4012192" cy="4538664"/>
          </a:xfrm>
        </p:grpSpPr>
        <p:sp>
          <p:nvSpPr>
            <p:cNvPr id="15" name="Parallelogramm 14"/>
            <p:cNvSpPr/>
            <p:nvPr/>
          </p:nvSpPr>
          <p:spPr>
            <a:xfrm>
              <a:off x="4028223" y="1556347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/>
          </p:nvSpPr>
          <p:spPr>
            <a:xfrm>
              <a:off x="7666927" y="1556346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1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469362" y="1962450"/>
            <a:ext cx="3253277" cy="952498"/>
            <a:chOff x="4276771" y="1962450"/>
            <a:chExt cx="3253277" cy="952498"/>
          </a:xfrm>
        </p:grpSpPr>
        <p:sp>
          <p:nvSpPr>
            <p:cNvPr id="3" name="Rechteck 2"/>
            <p:cNvSpPr/>
            <p:nvPr/>
          </p:nvSpPr>
          <p:spPr>
            <a:xfrm>
              <a:off x="5136649" y="2133899"/>
              <a:ext cx="2393399" cy="60959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/>
                <a:t>Scrumdesk</a:t>
              </a:r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276771" y="1962450"/>
              <a:ext cx="952498" cy="95249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69" y="2060447"/>
              <a:ext cx="756501" cy="756501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1254126" y="3356751"/>
            <a:ext cx="9683749" cy="2023534"/>
            <a:chOff x="2032001" y="3356751"/>
            <a:chExt cx="9683749" cy="2023534"/>
          </a:xfrm>
        </p:grpSpPr>
        <p:graphicFrame>
          <p:nvGraphicFramePr>
            <p:cNvPr id="8" name="Diagramm 7"/>
            <p:cNvGraphicFramePr/>
            <p:nvPr>
              <p:extLst/>
            </p:nvPr>
          </p:nvGraphicFramePr>
          <p:xfrm>
            <a:off x="2032001" y="3356752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m 14"/>
            <p:cNvGraphicFramePr/>
            <p:nvPr>
              <p:extLst/>
            </p:nvPr>
          </p:nvGraphicFramePr>
          <p:xfrm>
            <a:off x="6994526" y="3356751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23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Plan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893829"/>
            <a:ext cx="4595060" cy="3121601"/>
          </a:xfrm>
        </p:spPr>
      </p:pic>
      <p:sp>
        <p:nvSpPr>
          <p:cNvPr id="18" name="Rechteck 17"/>
          <p:cNvSpPr/>
          <p:nvPr/>
        </p:nvSpPr>
        <p:spPr>
          <a:xfrm rot="1368521">
            <a:off x="3667750" y="3291603"/>
            <a:ext cx="83297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8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⇃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378824" y="1810262"/>
            <a:ext cx="5956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Verlängerung des vorletzten Sprints (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Polishing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Scrumdesk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stützte das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Dennoch Verzögerungen dank: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Mangelnder Erfahrung</a:t>
            </a:r>
          </a:p>
        </p:txBody>
      </p:sp>
    </p:spTree>
    <p:extLst>
      <p:ext uri="{BB962C8B-B14F-4D97-AF65-F5344CB8AC3E}">
        <p14:creationId xmlns:p14="http://schemas.microsoft.com/office/powerpoint/2010/main" val="41042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d 9"/>
          <p:cNvSpPr/>
          <p:nvPr/>
        </p:nvSpPr>
        <p:spPr>
          <a:xfrm rot="16200000">
            <a:off x="1656954" y="2176794"/>
            <a:ext cx="1212950" cy="993727"/>
          </a:xfrm>
          <a:prstGeom prst="moon">
            <a:avLst>
              <a:gd name="adj" fmla="val 26750"/>
            </a:avLst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"/>
          <a:stretch/>
        </p:blipFill>
        <p:spPr>
          <a:xfrm>
            <a:off x="899885" y="2811566"/>
            <a:ext cx="3108751" cy="2931208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86399" y="1556025"/>
            <a:ext cx="5849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Architektur generell sehr grob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Veränderungen in der Architektur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Bsp.: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ProjectUser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MetaController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Erbt jeder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Rechte-,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Sessionverwaltung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Upload von Benutzerbildern</a:t>
            </a:r>
          </a:p>
        </p:txBody>
      </p:sp>
    </p:spTree>
    <p:extLst>
      <p:ext uri="{BB962C8B-B14F-4D97-AF65-F5344CB8AC3E}">
        <p14:creationId xmlns:p14="http://schemas.microsoft.com/office/powerpoint/2010/main" val="493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774967" y="4555752"/>
            <a:ext cx="1720121" cy="769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0" y="2182449"/>
            <a:ext cx="2857500" cy="2857500"/>
          </a:xfrm>
          <a:prstGeom prst="rect">
            <a:avLst/>
          </a:prstGeom>
        </p:spPr>
      </p:pic>
      <p:sp>
        <p:nvSpPr>
          <p:cNvPr id="17" name="Flussdiagramm: Manuelle Verarbeitung 16"/>
          <p:cNvSpPr/>
          <p:nvPr/>
        </p:nvSpPr>
        <p:spPr>
          <a:xfrm>
            <a:off x="2200541" y="2353281"/>
            <a:ext cx="2854296" cy="2254019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14" name="Multiplizieren 13"/>
          <p:cNvSpPr/>
          <p:nvPr/>
        </p:nvSpPr>
        <p:spPr>
          <a:xfrm>
            <a:off x="1529697" y="1635295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6090048" y="1480547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2012856"/>
            <a:ext cx="3961689" cy="2971267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Gruppendynamik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11" name="Plus 10"/>
          <p:cNvSpPr/>
          <p:nvPr/>
        </p:nvSpPr>
        <p:spPr>
          <a:xfrm>
            <a:off x="3796016" y="4095481"/>
            <a:ext cx="837902" cy="888642"/>
          </a:xfrm>
          <a:prstGeom prst="mathPlus">
            <a:avLst>
              <a:gd name="adj1" fmla="val 173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16583"/>
          <a:stretch/>
        </p:blipFill>
        <p:spPr>
          <a:xfrm>
            <a:off x="6259132" y="2299344"/>
            <a:ext cx="3696238" cy="2266081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9461693" y="4146996"/>
            <a:ext cx="878011" cy="785611"/>
          </a:xfrm>
          <a:prstGeom prst="mathMinus">
            <a:avLst>
              <a:gd name="adj1" fmla="val 20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2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Projektauftrag</a:t>
            </a:r>
          </a:p>
          <a:p>
            <a:endParaRPr lang="de-DE" dirty="0"/>
          </a:p>
          <a:p>
            <a:r>
              <a:rPr lang="de-DE" dirty="0"/>
              <a:t>Ist-Analyse</a:t>
            </a:r>
          </a:p>
          <a:p>
            <a:endParaRPr lang="de-DE" dirty="0"/>
          </a:p>
          <a:p>
            <a:r>
              <a:rPr lang="de-DE" dirty="0"/>
              <a:t>Soll-Konzept</a:t>
            </a:r>
          </a:p>
          <a:p>
            <a:endParaRPr lang="de-DE" dirty="0"/>
          </a:p>
          <a:p>
            <a:r>
              <a:rPr lang="de-DE" dirty="0"/>
              <a:t>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r>
              <a:rPr lang="de-DE" dirty="0"/>
              <a:t>Produktvorstellung „Scrumiverse“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 / 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921593" y="2347270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99885" y="3240000"/>
            <a:ext cx="5184000" cy="29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Lernen von neuen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Generelle Planung mit Puffer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lus 10"/>
          <p:cNvSpPr/>
          <p:nvPr/>
        </p:nvSpPr>
        <p:spPr>
          <a:xfrm rot="2705402">
            <a:off x="7969050" y="1892044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20000" y="3240000"/>
            <a:ext cx="518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Commit Kultur nicht eingehalten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Produktvorstellung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1743615"/>
            <a:ext cx="7483280" cy="3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</a:t>
            </a:r>
            <a:r>
              <a:rPr lang="de-DE" dirty="0"/>
              <a:t>2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 </a:t>
            </a:r>
            <a:r>
              <a:rPr lang="de-DE" dirty="0"/>
              <a:t>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Pfeil nach unten 28"/>
          <p:cNvSpPr/>
          <p:nvPr/>
        </p:nvSpPr>
        <p:spPr>
          <a:xfrm>
            <a:off x="5599046" y="3258923"/>
            <a:ext cx="982004" cy="538500"/>
          </a:xfrm>
          <a:prstGeom prst="downArrow">
            <a:avLst>
              <a:gd name="adj1" fmla="val 38350"/>
              <a:gd name="adj2" fmla="val 635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4" name="Gruppierung 43"/>
          <p:cNvGrpSpPr/>
          <p:nvPr/>
        </p:nvGrpSpPr>
        <p:grpSpPr>
          <a:xfrm>
            <a:off x="1866584" y="3914552"/>
            <a:ext cx="8471425" cy="2085726"/>
            <a:chOff x="1866584" y="3914552"/>
            <a:chExt cx="8471425" cy="2085726"/>
          </a:xfrm>
        </p:grpSpPr>
        <p:sp>
          <p:nvSpPr>
            <p:cNvPr id="41" name="Rechteck 40"/>
            <p:cNvSpPr/>
            <p:nvPr/>
          </p:nvSpPr>
          <p:spPr>
            <a:xfrm>
              <a:off x="1866584" y="3914552"/>
              <a:ext cx="8471425" cy="208572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Scrum-Projektmanagement Software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3" name="Gruppierung 42"/>
            <p:cNvGrpSpPr/>
            <p:nvPr/>
          </p:nvGrpSpPr>
          <p:grpSpPr>
            <a:xfrm>
              <a:off x="1969630" y="4398762"/>
              <a:ext cx="8239041" cy="1509174"/>
              <a:chOff x="1935719" y="4270238"/>
              <a:chExt cx="8239041" cy="1660092"/>
            </a:xfrm>
          </p:grpSpPr>
          <p:sp>
            <p:nvSpPr>
              <p:cNvPr id="31" name="Diagonal liegende Ecken des Rechtecks schneiden 30"/>
              <p:cNvSpPr/>
              <p:nvPr/>
            </p:nvSpPr>
            <p:spPr>
              <a:xfrm>
                <a:off x="1935719" y="4270238"/>
                <a:ext cx="2714329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Scrum-Prozess</a:t>
                </a:r>
                <a:endParaRPr lang="de-DE" dirty="0"/>
              </a:p>
            </p:txBody>
          </p:sp>
          <p:sp>
            <p:nvSpPr>
              <p:cNvPr id="32" name="Diagonal liegende Ecken des Rechtecks schneiden 31"/>
              <p:cNvSpPr/>
              <p:nvPr/>
            </p:nvSpPr>
            <p:spPr>
              <a:xfrm>
                <a:off x="4651228" y="4355783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Account-System</a:t>
                </a:r>
                <a:endParaRPr lang="de-DE" dirty="0"/>
              </a:p>
            </p:txBody>
          </p:sp>
          <p:sp>
            <p:nvSpPr>
              <p:cNvPr id="33" name="Diagonal liegende Ecken des Rechtecks schneiden 32"/>
              <p:cNvSpPr/>
              <p:nvPr/>
            </p:nvSpPr>
            <p:spPr>
              <a:xfrm>
                <a:off x="2030372" y="4819372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Notificationsystem</a:t>
                </a:r>
              </a:p>
            </p:txBody>
          </p:sp>
          <p:sp>
            <p:nvSpPr>
              <p:cNvPr id="34" name="Diagonal liegende Ecken des Rechtecks schneiden 33"/>
              <p:cNvSpPr/>
              <p:nvPr/>
            </p:nvSpPr>
            <p:spPr>
              <a:xfrm>
                <a:off x="4746104" y="4912837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Rechteverwaltung</a:t>
                </a:r>
              </a:p>
            </p:txBody>
          </p:sp>
          <p:sp>
            <p:nvSpPr>
              <p:cNvPr id="35" name="Diagonal liegende Ecken des Rechtecks schneiden 34"/>
              <p:cNvSpPr/>
              <p:nvPr/>
            </p:nvSpPr>
            <p:spPr>
              <a:xfrm>
                <a:off x="7365556" y="4450484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Dashboard</a:t>
                </a:r>
              </a:p>
            </p:txBody>
          </p:sp>
          <p:sp>
            <p:nvSpPr>
              <p:cNvPr id="36" name="Diagonal liegende Ecken des Rechtecks schneiden 35"/>
              <p:cNvSpPr/>
              <p:nvPr/>
            </p:nvSpPr>
            <p:spPr>
              <a:xfrm>
                <a:off x="7460432" y="4994838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E-Mail </a:t>
                </a:r>
                <a:r>
                  <a:rPr lang="de-DE" sz="2400" dirty="0" err="1"/>
                  <a:t>Notification</a:t>
                </a:r>
                <a:endParaRPr lang="de-DE" dirty="0"/>
              </a:p>
            </p:txBody>
          </p:sp>
          <p:sp>
            <p:nvSpPr>
              <p:cNvPr id="37" name="Diagonal liegende Ecken des Rechtecks schneiden 36"/>
              <p:cNvSpPr/>
              <p:nvPr/>
            </p:nvSpPr>
            <p:spPr>
              <a:xfrm>
                <a:off x="2126652" y="5376939"/>
                <a:ext cx="2714328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Nachrichtensystem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 flipV="1">
            <a:off x="1215444" y="1822630"/>
            <a:ext cx="9749208" cy="13449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339602" y="4541474"/>
            <a:ext cx="2067634" cy="477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dirty="0"/>
              <a:t>Sprintreview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342215" y="4541473"/>
            <a:ext cx="79330" cy="47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74948" y="4541473"/>
            <a:ext cx="79330" cy="47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 rot="2364000">
            <a:off x="5610327" y="1603092"/>
            <a:ext cx="1512358" cy="1651464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Arbeitsprozess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68315" y="1030555"/>
            <a:ext cx="4843465" cy="447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081958" y="2164681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Daily Scrum</a:t>
            </a:r>
          </a:p>
        </p:txBody>
      </p:sp>
      <p:sp>
        <p:nvSpPr>
          <p:cNvPr id="42" name="Rechteck 41"/>
          <p:cNvSpPr/>
          <p:nvPr/>
        </p:nvSpPr>
        <p:spPr>
          <a:xfrm>
            <a:off x="7601211" y="4541473"/>
            <a:ext cx="79330" cy="4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ehrere Dokumente 21"/>
          <p:cNvSpPr/>
          <p:nvPr/>
        </p:nvSpPr>
        <p:spPr>
          <a:xfrm>
            <a:off x="1470066" y="4095275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3" name="Mehrere Dokumente 42"/>
          <p:cNvSpPr/>
          <p:nvPr/>
        </p:nvSpPr>
        <p:spPr>
          <a:xfrm>
            <a:off x="1470299" y="1861302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Product</a:t>
            </a:r>
            <a:r>
              <a:rPr lang="de-DE" sz="2400" dirty="0"/>
              <a:t>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5" name="Pfeil nach unten 44"/>
          <p:cNvSpPr/>
          <p:nvPr/>
        </p:nvSpPr>
        <p:spPr>
          <a:xfrm rot="16200000">
            <a:off x="3628101" y="4288611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Pfeil nach unten 45"/>
          <p:cNvSpPr/>
          <p:nvPr/>
        </p:nvSpPr>
        <p:spPr>
          <a:xfrm>
            <a:off x="2073576" y="3174210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132"/>
          <p:cNvSpPr/>
          <p:nvPr/>
        </p:nvSpPr>
        <p:spPr>
          <a:xfrm>
            <a:off x="9056399" y="4111862"/>
            <a:ext cx="2008737" cy="14734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Offline / Online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1</a:t>
            </a:r>
            <a:endParaRPr lang="de-DE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899886" y="1962535"/>
            <a:ext cx="4840515" cy="2318702"/>
            <a:chOff x="899886" y="1962535"/>
            <a:chExt cx="4840515" cy="2318702"/>
          </a:xfrm>
        </p:grpSpPr>
        <p:sp>
          <p:nvSpPr>
            <p:cNvPr id="44" name="Rechteck 43"/>
            <p:cNvSpPr/>
            <p:nvPr/>
          </p:nvSpPr>
          <p:spPr>
            <a:xfrm>
              <a:off x="899886" y="1962535"/>
              <a:ext cx="1486634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Planning</a:t>
              </a:r>
              <a:endParaRPr lang="de-DE" sz="20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395416" y="1962535"/>
              <a:ext cx="1923665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In Progress</a:t>
              </a:r>
              <a:endParaRPr lang="de-DE" sz="20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327979" y="1962535"/>
              <a:ext cx="1412422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Done</a:t>
              </a:r>
              <a:endParaRPr lang="de-DE" sz="2000" dirty="0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899887" y="1966476"/>
              <a:ext cx="4840514" cy="2314761"/>
              <a:chOff x="899887" y="1966476"/>
              <a:chExt cx="4840514" cy="2314761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899887" y="1966476"/>
                <a:ext cx="4840514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386520" y="1966476"/>
                <a:ext cx="3353881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319082" y="1966477"/>
                <a:ext cx="1421319" cy="2314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959798" y="242936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407850" y="242936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864321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59798" y="289376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407850" y="289376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64321" y="2900250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59798" y="335614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7850" y="335614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64321" y="336262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497982" y="243178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959004" y="243178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415475" y="243826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497982" y="289618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2959004" y="28961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870644" y="244020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4383355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838524" y="24377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899886" y="4424812"/>
            <a:ext cx="2447644" cy="1657333"/>
            <a:chOff x="899886" y="4424812"/>
            <a:chExt cx="2447644" cy="1657333"/>
          </a:xfrm>
        </p:grpSpPr>
        <p:sp>
          <p:nvSpPr>
            <p:cNvPr id="18" name="Mehrere Dokumente 17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/>
                <a:t>Produktbacklog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959798" y="5149227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407850" y="514922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64321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20792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Mehrere Dokumente 68"/>
          <p:cNvSpPr/>
          <p:nvPr/>
        </p:nvSpPr>
        <p:spPr>
          <a:xfrm>
            <a:off x="3426226" y="4424813"/>
            <a:ext cx="2314175" cy="1132834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300" dirty="0"/>
              <a:t>Projekt-</a:t>
            </a:r>
            <a:r>
              <a:rPr lang="de-DE" sz="2300" dirty="0" err="1"/>
              <a:t>dokumnete</a:t>
            </a:r>
            <a:endParaRPr lang="de-DE" sz="2300" dirty="0"/>
          </a:p>
        </p:txBody>
      </p:sp>
      <p:sp>
        <p:nvSpPr>
          <p:cNvPr id="70" name="Rechteck 69"/>
          <p:cNvSpPr/>
          <p:nvPr/>
        </p:nvSpPr>
        <p:spPr>
          <a:xfrm>
            <a:off x="899885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Offline</a:t>
            </a:r>
            <a:endParaRPr lang="de-DE" sz="2000" dirty="0"/>
          </a:p>
        </p:txBody>
      </p:sp>
      <p:sp>
        <p:nvSpPr>
          <p:cNvPr id="71" name="Rechteck 70"/>
          <p:cNvSpPr/>
          <p:nvPr/>
        </p:nvSpPr>
        <p:spPr>
          <a:xfrm>
            <a:off x="6492191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Online</a:t>
            </a:r>
            <a:endParaRPr lang="de-DE" sz="20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6762710" y="1975487"/>
            <a:ext cx="4302426" cy="2089852"/>
            <a:chOff x="6774110" y="2027028"/>
            <a:chExt cx="4302426" cy="2089852"/>
          </a:xfrm>
        </p:grpSpPr>
        <p:sp>
          <p:nvSpPr>
            <p:cNvPr id="97" name="Rechteck 96"/>
            <p:cNvSpPr/>
            <p:nvPr/>
          </p:nvSpPr>
          <p:spPr>
            <a:xfrm>
              <a:off x="6774110" y="2027028"/>
              <a:ext cx="4302426" cy="2089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grpSp>
          <p:nvGrpSpPr>
            <p:cNvPr id="72" name="Gruppierung 71"/>
            <p:cNvGrpSpPr/>
            <p:nvPr/>
          </p:nvGrpSpPr>
          <p:grpSpPr>
            <a:xfrm>
              <a:off x="6834403" y="2061905"/>
              <a:ext cx="4172858" cy="1999554"/>
              <a:chOff x="899886" y="1962535"/>
              <a:chExt cx="4840515" cy="2318702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99886" y="1962535"/>
                <a:ext cx="1486634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Planning</a:t>
                </a:r>
                <a:endParaRPr lang="de-DE" sz="2000" dirty="0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395416" y="1962535"/>
                <a:ext cx="1923665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In Progress</a:t>
                </a:r>
                <a:endParaRPr lang="de-DE" sz="20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4327979" y="1962535"/>
                <a:ext cx="1412422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Done</a:t>
                </a:r>
                <a:endParaRPr lang="de-DE" sz="2000" dirty="0"/>
              </a:p>
            </p:txBody>
          </p:sp>
          <p:grpSp>
            <p:nvGrpSpPr>
              <p:cNvPr id="76" name="Gruppierung 75"/>
              <p:cNvGrpSpPr/>
              <p:nvPr/>
            </p:nvGrpSpPr>
            <p:grpSpPr>
              <a:xfrm>
                <a:off x="899887" y="1966476"/>
                <a:ext cx="4840514" cy="2314761"/>
                <a:chOff x="899887" y="1966476"/>
                <a:chExt cx="4840514" cy="2314761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899887" y="1966476"/>
                  <a:ext cx="4840514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Rechteck 94"/>
                <p:cNvSpPr/>
                <p:nvPr/>
              </p:nvSpPr>
              <p:spPr>
                <a:xfrm>
                  <a:off x="2386520" y="1966476"/>
                  <a:ext cx="3353881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4319082" y="1966477"/>
                  <a:ext cx="1421319" cy="2314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959798" y="242936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1407850" y="242936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864321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959798" y="289376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1407850" y="289376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864321" y="2900250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959798" y="335614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7850" y="335614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864321" y="336262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2497982" y="243178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959004" y="243178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3415475" y="243826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497982" y="289618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59004" y="28961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870644" y="244020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383355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4838524" y="24377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Rechteck 97"/>
          <p:cNvSpPr/>
          <p:nvPr/>
        </p:nvSpPr>
        <p:spPr>
          <a:xfrm>
            <a:off x="6758219" y="4120387"/>
            <a:ext cx="2233395" cy="1458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9" name="Rechteck 98"/>
          <p:cNvSpPr/>
          <p:nvPr/>
        </p:nvSpPr>
        <p:spPr>
          <a:xfrm>
            <a:off x="6823004" y="4159030"/>
            <a:ext cx="2110037" cy="13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46436930"/>
              </p:ext>
            </p:extLst>
          </p:nvPr>
        </p:nvGraphicFramePr>
        <p:xfrm>
          <a:off x="6831381" y="4195669"/>
          <a:ext cx="2110038" cy="12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ruppierung 99"/>
          <p:cNvGrpSpPr/>
          <p:nvPr/>
        </p:nvGrpSpPr>
        <p:grpSpPr>
          <a:xfrm>
            <a:off x="9164269" y="4282059"/>
            <a:ext cx="1708583" cy="1126349"/>
            <a:chOff x="899886" y="4424812"/>
            <a:chExt cx="2447644" cy="1657333"/>
          </a:xfrm>
        </p:grpSpPr>
        <p:sp>
          <p:nvSpPr>
            <p:cNvPr id="101" name="Mehrere Dokumente 100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err="1"/>
                <a:t>Backlog</a:t>
              </a:r>
              <a:endParaRPr lang="de-DE" sz="2300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59798" y="5309972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407850" y="530997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64321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320792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1031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5971969" cy="4212704"/>
          </a:xfrm>
        </p:spPr>
        <p:txBody>
          <a:bodyPr>
            <a:normAutofit/>
          </a:bodyPr>
          <a:lstStyle/>
          <a:p>
            <a:r>
              <a:rPr lang="de-DE" dirty="0"/>
              <a:t>fehlende Rechte</a:t>
            </a:r>
          </a:p>
          <a:p>
            <a:endParaRPr lang="de-DE" dirty="0"/>
          </a:p>
          <a:p>
            <a:r>
              <a:rPr lang="de-DE" dirty="0"/>
              <a:t>nicht konzentriertes Scrum</a:t>
            </a:r>
          </a:p>
          <a:p>
            <a:pPr lvl="1"/>
            <a:r>
              <a:rPr lang="de-DE" dirty="0"/>
              <a:t>unübersichtlich</a:t>
            </a:r>
          </a:p>
          <a:p>
            <a:pPr lvl="1"/>
            <a:endParaRPr lang="de-DE" dirty="0"/>
          </a:p>
          <a:p>
            <a:r>
              <a:rPr lang="de-DE" dirty="0"/>
              <a:t>fehlende Kommunikations- und Kommentarfunktionen</a:t>
            </a:r>
          </a:p>
          <a:p>
            <a:endParaRPr lang="de-DE" dirty="0"/>
          </a:p>
          <a:p>
            <a:r>
              <a:rPr lang="de-DE" dirty="0"/>
              <a:t>lange Synchronisationszeit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1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5" y="1881129"/>
            <a:ext cx="3881277" cy="38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1221396" y="1931589"/>
            <a:ext cx="9749208" cy="1829043"/>
            <a:chOff x="1123644" y="1880073"/>
            <a:chExt cx="9749208" cy="1829043"/>
          </a:xfrm>
        </p:grpSpPr>
        <p:sp>
          <p:nvSpPr>
            <p:cNvPr id="51" name="Rechteck 50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(Arbeitsauftrag)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2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7669366" y="2466623"/>
              <a:ext cx="2998633" cy="1093791"/>
              <a:chOff x="6768962" y="1720137"/>
              <a:chExt cx="2998633" cy="1093791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6768962" y="1720137"/>
                <a:ext cx="2998633" cy="109379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1221396" y="1931589"/>
            <a:ext cx="9749208" cy="3786632"/>
            <a:chOff x="1123644" y="1880073"/>
            <a:chExt cx="9749208" cy="3786632"/>
          </a:xfrm>
        </p:grpSpPr>
        <p:sp>
          <p:nvSpPr>
            <p:cNvPr id="18" name="Rechteck 17"/>
            <p:cNvSpPr/>
            <p:nvPr/>
          </p:nvSpPr>
          <p:spPr>
            <a:xfrm>
              <a:off x="7507352" y="1887693"/>
              <a:ext cx="3365500" cy="37790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(Umsetzung)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0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hteck 20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7669366" y="2466623"/>
              <a:ext cx="2998633" cy="3032167"/>
              <a:chOff x="6768962" y="1720137"/>
              <a:chExt cx="2998633" cy="3032167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768962" y="1720137"/>
                <a:ext cx="2998633" cy="303216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895959" y="2840110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jQuery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5959" y="3478822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Bootstrap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895958" y="4113257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Highcharts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hteck 1"/>
          <p:cNvSpPr/>
          <p:nvPr/>
        </p:nvSpPr>
        <p:spPr>
          <a:xfrm>
            <a:off x="4043966" y="1996226"/>
            <a:ext cx="7291691" cy="3992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43966" y="1635617"/>
            <a:ext cx="2459864" cy="3606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scrumiverse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53794" y="2112658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Webcontent.WEB</a:t>
            </a:r>
            <a:r>
              <a:rPr lang="de-DE" sz="2000" dirty="0">
                <a:solidFill>
                  <a:schemeClr val="tx1"/>
                </a:solidFill>
              </a:rPr>
              <a:t>-INF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53794" y="3758790"/>
            <a:ext cx="7076582" cy="2094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53793" y="3398180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src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49388" y="3871070"/>
            <a:ext cx="6880846" cy="496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com.scrumiverse.web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59073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259072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com.scrumiverse.persistence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753982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753981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53794" y="2473267"/>
            <a:ext cx="7076582" cy="803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249388" y="2594961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lib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7753981" y="2586909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jsp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899886" y="1635617"/>
            <a:ext cx="3253908" cy="4353060"/>
            <a:chOff x="899886" y="1635617"/>
            <a:chExt cx="3253908" cy="4353060"/>
          </a:xfrm>
        </p:grpSpPr>
        <p:sp>
          <p:nvSpPr>
            <p:cNvPr id="27" name="Rechteck 26"/>
            <p:cNvSpPr/>
            <p:nvPr/>
          </p:nvSpPr>
          <p:spPr>
            <a:xfrm>
              <a:off x="899887" y="1996227"/>
              <a:ext cx="2459864" cy="3992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99886" y="1635617"/>
              <a:ext cx="2459864" cy="360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external</a:t>
              </a:r>
              <a:r>
                <a:rPr lang="de-DE" sz="2000" dirty="0"/>
                <a:t> </a:t>
              </a:r>
              <a:r>
                <a:rPr lang="de-DE" sz="2000" dirty="0" err="1"/>
                <a:t>libraries</a:t>
              </a:r>
              <a:r>
                <a:rPr lang="de-DE" dirty="0"/>
                <a:t> 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996094" y="2112497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SpringMVC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6094" y="2755258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Hibernate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6094" y="3398019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JSTL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6094" y="4040780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jQuery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6094" y="4683541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6094" y="5326302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Highcharts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49" idx="1"/>
            </p:cNvCxnSpPr>
            <p:nvPr/>
          </p:nvCxnSpPr>
          <p:spPr>
            <a:xfrm flipH="1">
              <a:off x="3359750" y="2874877"/>
              <a:ext cx="794044" cy="67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lussdiagramm: Alternativer Prozess 51"/>
          <p:cNvSpPr/>
          <p:nvPr/>
        </p:nvSpPr>
        <p:spPr>
          <a:xfrm>
            <a:off x="4365937" y="4888895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.DAO</a:t>
            </a:r>
          </a:p>
        </p:txBody>
      </p:sp>
      <p:sp>
        <p:nvSpPr>
          <p:cNvPr id="54" name="Flussdiagramm: Alternativer Prozess 53"/>
          <p:cNvSpPr/>
          <p:nvPr/>
        </p:nvSpPr>
        <p:spPr>
          <a:xfrm>
            <a:off x="4365936" y="5298131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DAO.impl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7856111" y="4888895"/>
            <a:ext cx="3181083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7856111" y="5298131"/>
            <a:ext cx="1378039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scrumCore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Flussdiagramm: Alternativer Prozess 56"/>
          <p:cNvSpPr/>
          <p:nvPr/>
        </p:nvSpPr>
        <p:spPr>
          <a:xfrm>
            <a:off x="9336279" y="5298131"/>
            <a:ext cx="1700915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scrumFeatures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8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Breitbild</PresentationFormat>
  <Paragraphs>282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Projektauftrag</vt:lpstr>
      <vt:lpstr>Projektauftrag</vt:lpstr>
      <vt:lpstr>Ist-Analyse</vt:lpstr>
      <vt:lpstr>Ist-Analyse</vt:lpstr>
      <vt:lpstr>Ist-Analyse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Durchführung</vt:lpstr>
      <vt:lpstr>Durchführung</vt:lpstr>
      <vt:lpstr>Durchführung</vt:lpstr>
      <vt:lpstr>Durchführung</vt:lpstr>
      <vt:lpstr>Fazit</vt:lpstr>
      <vt:lpstr>Produktvorstellung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Slothking</cp:lastModifiedBy>
  <cp:revision>90</cp:revision>
  <dcterms:created xsi:type="dcterms:W3CDTF">2015-11-12T09:20:30Z</dcterms:created>
  <dcterms:modified xsi:type="dcterms:W3CDTF">2016-05-10T06:53:48Z</dcterms:modified>
</cp:coreProperties>
</file>