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68" r:id="rId6"/>
    <p:sldId id="271" r:id="rId7"/>
    <p:sldId id="269" r:id="rId8"/>
    <p:sldId id="272" r:id="rId9"/>
    <p:sldId id="273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66" r:id="rId19"/>
    <p:sldId id="27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 autoAdjust="0"/>
    <p:restoredTop sz="94660"/>
  </p:normalViewPr>
  <p:slideViewPr>
    <p:cSldViewPr snapToGrid="0">
      <p:cViewPr>
        <p:scale>
          <a:sx n="100" d="100"/>
          <a:sy n="100" d="100"/>
        </p:scale>
        <p:origin x="390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D4-40B1-AA2F-79A4B8CD0B2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D4-40B1-AA2F-79A4B8CD0B2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D4-40B1-AA2F-79A4B8CD0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4817272"/>
        <c:axId val="247248568"/>
      </c:lineChart>
      <c:catAx>
        <c:axId val="29481727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47248568"/>
        <c:crosses val="autoZero"/>
        <c:auto val="1"/>
        <c:lblAlgn val="ctr"/>
        <c:lblOffset val="100"/>
        <c:noMultiLvlLbl val="0"/>
      </c:catAx>
      <c:valAx>
        <c:axId val="24724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481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9E165-5FFB-4EA6-B802-9A40D3C272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72731EE-344C-4164-82D3-5B6E251C7AF7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</a:t>
          </a:r>
          <a:br>
            <a:rPr lang="de-DE" dirty="0"/>
          </a:br>
          <a:r>
            <a:rPr lang="de-DE" dirty="0"/>
            <a:t>erstellt</a:t>
          </a:r>
        </a:p>
      </dgm:t>
    </dgm:pt>
    <dgm:pt modelId="{A58FA93C-3E47-491B-ACE2-546DCE1C873B}" type="parTrans" cxnId="{B8AC5545-E61B-4D3F-AF4E-CA9A0A50AF2E}">
      <dgm:prSet/>
      <dgm:spPr/>
      <dgm:t>
        <a:bodyPr/>
        <a:lstStyle/>
        <a:p>
          <a:endParaRPr lang="de-DE"/>
        </a:p>
      </dgm:t>
    </dgm:pt>
    <dgm:pt modelId="{1A76B02D-AB58-4B51-BF83-C816523B2354}" type="sibTrans" cxnId="{B8AC5545-E61B-4D3F-AF4E-CA9A0A50AF2E}">
      <dgm:prSet/>
      <dgm:spPr/>
      <dgm:t>
        <a:bodyPr/>
        <a:lstStyle/>
        <a:p>
          <a:endParaRPr lang="de-DE"/>
        </a:p>
      </dgm:t>
    </dgm:pt>
    <dgm:pt modelId="{39A337DC-28F5-4E57-A3AD-B582F06C512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 in</a:t>
          </a:r>
          <a:br>
            <a:rPr lang="de-DE" dirty="0"/>
          </a:br>
          <a:r>
            <a:rPr lang="de-DE" dirty="0" err="1"/>
            <a:t>Epics</a:t>
          </a:r>
          <a:r>
            <a:rPr lang="de-DE" dirty="0"/>
            <a:t> aufgeteilt</a:t>
          </a:r>
        </a:p>
      </dgm:t>
    </dgm:pt>
    <dgm:pt modelId="{4206A017-F8EB-4998-81E6-8B41474C463D}" type="parTrans" cxnId="{D7D700CC-E8AD-4598-A0BE-0533B9436A33}">
      <dgm:prSet/>
      <dgm:spPr/>
      <dgm:t>
        <a:bodyPr/>
        <a:lstStyle/>
        <a:p>
          <a:endParaRPr lang="de-DE"/>
        </a:p>
      </dgm:t>
    </dgm:pt>
    <dgm:pt modelId="{FDAA39BB-A791-41B3-8316-58ADC020A03C}" type="sibTrans" cxnId="{D7D700CC-E8AD-4598-A0BE-0533B9436A33}">
      <dgm:prSet/>
      <dgm:spPr/>
      <dgm:t>
        <a:bodyPr/>
        <a:lstStyle/>
        <a:p>
          <a:endParaRPr lang="de-DE"/>
        </a:p>
      </dgm:t>
    </dgm:pt>
    <dgm:pt modelId="{51E95417-F52D-44B7-8761-CC09681B6CD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Sprints</a:t>
          </a:r>
          <a:br>
            <a:rPr lang="de-DE" dirty="0"/>
          </a:br>
          <a:r>
            <a:rPr lang="de-DE" dirty="0"/>
            <a:t>erstellt</a:t>
          </a:r>
        </a:p>
      </dgm:t>
    </dgm:pt>
    <dgm:pt modelId="{82D6A85D-F0CE-49AA-AE8C-599D6EF12D7C}" type="parTrans" cxnId="{8DEE4DC7-1D27-4397-A69A-0D168EAFB4EA}">
      <dgm:prSet/>
      <dgm:spPr/>
      <dgm:t>
        <a:bodyPr/>
        <a:lstStyle/>
        <a:p>
          <a:endParaRPr lang="de-DE"/>
        </a:p>
      </dgm:t>
    </dgm:pt>
    <dgm:pt modelId="{6BCC470A-B655-461E-A8CA-03DE4E3A384B}" type="sibTrans" cxnId="{8DEE4DC7-1D27-4397-A69A-0D168EAFB4EA}">
      <dgm:prSet/>
      <dgm:spPr/>
      <dgm:t>
        <a:bodyPr/>
        <a:lstStyle/>
        <a:p>
          <a:endParaRPr lang="de-DE"/>
        </a:p>
      </dgm:t>
    </dgm:pt>
    <dgm:pt modelId="{D4BF923A-86DA-41AB-AF54-09D19FFFAC0D}" type="pres">
      <dgm:prSet presAssocID="{C669E165-5FFB-4EA6-B802-9A40D3C272AB}" presName="CompostProcess" presStyleCnt="0">
        <dgm:presLayoutVars>
          <dgm:dir/>
          <dgm:resizeHandles val="exact"/>
        </dgm:presLayoutVars>
      </dgm:prSet>
      <dgm:spPr/>
    </dgm:pt>
    <dgm:pt modelId="{ABF27692-6BDD-472D-A7E8-ACC4F3B2BB5C}" type="pres">
      <dgm:prSet presAssocID="{C669E165-5FFB-4EA6-B802-9A40D3C272AB}" presName="arrow" presStyleLbl="bgShp" presStyleIdx="0" presStyleCnt="1"/>
      <dgm:spPr/>
    </dgm:pt>
    <dgm:pt modelId="{B9C3C633-F178-4EC4-9C15-103F423FA4A5}" type="pres">
      <dgm:prSet presAssocID="{C669E165-5FFB-4EA6-B802-9A40D3C272AB}" presName="linearProcess" presStyleCnt="0"/>
      <dgm:spPr/>
    </dgm:pt>
    <dgm:pt modelId="{F7F6CFFB-0C74-4629-B2D5-13D4DDD93342}" type="pres">
      <dgm:prSet presAssocID="{572731EE-344C-4164-82D3-5B6E251C7AF7}" presName="textNode" presStyleLbl="node1" presStyleIdx="0" presStyleCnt="3">
        <dgm:presLayoutVars>
          <dgm:bulletEnabled val="1"/>
        </dgm:presLayoutVars>
      </dgm:prSet>
      <dgm:spPr/>
    </dgm:pt>
    <dgm:pt modelId="{DD9C0A7A-D230-44A7-8F4C-202A2878D3FE}" type="pres">
      <dgm:prSet presAssocID="{1A76B02D-AB58-4B51-BF83-C816523B2354}" presName="sibTrans" presStyleCnt="0"/>
      <dgm:spPr/>
    </dgm:pt>
    <dgm:pt modelId="{9E22A8F1-3039-49CC-AA17-DD186515803C}" type="pres">
      <dgm:prSet presAssocID="{39A337DC-28F5-4E57-A3AD-B582F06C5124}" presName="textNode" presStyleLbl="node1" presStyleIdx="1" presStyleCnt="3">
        <dgm:presLayoutVars>
          <dgm:bulletEnabled val="1"/>
        </dgm:presLayoutVars>
      </dgm:prSet>
      <dgm:spPr/>
    </dgm:pt>
    <dgm:pt modelId="{A335BD9C-4B9E-49AF-B9DB-7F781DD21A27}" type="pres">
      <dgm:prSet presAssocID="{FDAA39BB-A791-41B3-8316-58ADC020A03C}" presName="sibTrans" presStyleCnt="0"/>
      <dgm:spPr/>
    </dgm:pt>
    <dgm:pt modelId="{545B435F-E782-4D0E-AA74-29E426377518}" type="pres">
      <dgm:prSet presAssocID="{51E95417-F52D-44B7-8761-CC09681B6CD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E61987A-CEF5-467B-9795-5FEEBDCDEE0E}" type="presOf" srcId="{39A337DC-28F5-4E57-A3AD-B582F06C5124}" destId="{9E22A8F1-3039-49CC-AA17-DD186515803C}" srcOrd="0" destOrd="0" presId="urn:microsoft.com/office/officeart/2005/8/layout/hProcess9"/>
    <dgm:cxn modelId="{B8AC5545-E61B-4D3F-AF4E-CA9A0A50AF2E}" srcId="{C669E165-5FFB-4EA6-B802-9A40D3C272AB}" destId="{572731EE-344C-4164-82D3-5B6E251C7AF7}" srcOrd="0" destOrd="0" parTransId="{A58FA93C-3E47-491B-ACE2-546DCE1C873B}" sibTransId="{1A76B02D-AB58-4B51-BF83-C816523B2354}"/>
    <dgm:cxn modelId="{95B4D647-E7BE-41DA-9B5D-25A2DE9532C2}" type="presOf" srcId="{572731EE-344C-4164-82D3-5B6E251C7AF7}" destId="{F7F6CFFB-0C74-4629-B2D5-13D4DDD93342}" srcOrd="0" destOrd="0" presId="urn:microsoft.com/office/officeart/2005/8/layout/hProcess9"/>
    <dgm:cxn modelId="{D7D700CC-E8AD-4598-A0BE-0533B9436A33}" srcId="{C669E165-5FFB-4EA6-B802-9A40D3C272AB}" destId="{39A337DC-28F5-4E57-A3AD-B582F06C5124}" srcOrd="1" destOrd="0" parTransId="{4206A017-F8EB-4998-81E6-8B41474C463D}" sibTransId="{FDAA39BB-A791-41B3-8316-58ADC020A03C}"/>
    <dgm:cxn modelId="{F9BD199D-26AF-4374-912B-6336C1FBD2AB}" type="presOf" srcId="{C669E165-5FFB-4EA6-B802-9A40D3C272AB}" destId="{D4BF923A-86DA-41AB-AF54-09D19FFFAC0D}" srcOrd="0" destOrd="0" presId="urn:microsoft.com/office/officeart/2005/8/layout/hProcess9"/>
    <dgm:cxn modelId="{E499B76B-41DC-4811-BEA3-AE17F0FC8DC6}" type="presOf" srcId="{51E95417-F52D-44B7-8761-CC09681B6CD4}" destId="{545B435F-E782-4D0E-AA74-29E426377518}" srcOrd="0" destOrd="0" presId="urn:microsoft.com/office/officeart/2005/8/layout/hProcess9"/>
    <dgm:cxn modelId="{8DEE4DC7-1D27-4397-A69A-0D168EAFB4EA}" srcId="{C669E165-5FFB-4EA6-B802-9A40D3C272AB}" destId="{51E95417-F52D-44B7-8761-CC09681B6CD4}" srcOrd="2" destOrd="0" parTransId="{82D6A85D-F0CE-49AA-AE8C-599D6EF12D7C}" sibTransId="{6BCC470A-B655-461E-A8CA-03DE4E3A384B}"/>
    <dgm:cxn modelId="{8172C666-4954-46B0-9977-EFF67B8D5769}" type="presParOf" srcId="{D4BF923A-86DA-41AB-AF54-09D19FFFAC0D}" destId="{ABF27692-6BDD-472D-A7E8-ACC4F3B2BB5C}" srcOrd="0" destOrd="0" presId="urn:microsoft.com/office/officeart/2005/8/layout/hProcess9"/>
    <dgm:cxn modelId="{3786358B-5407-43F2-B8E5-ADD790085DAC}" type="presParOf" srcId="{D4BF923A-86DA-41AB-AF54-09D19FFFAC0D}" destId="{B9C3C633-F178-4EC4-9C15-103F423FA4A5}" srcOrd="1" destOrd="0" presId="urn:microsoft.com/office/officeart/2005/8/layout/hProcess9"/>
    <dgm:cxn modelId="{03E86D40-5AFC-44D2-A0DD-8C86E47CCB67}" type="presParOf" srcId="{B9C3C633-F178-4EC4-9C15-103F423FA4A5}" destId="{F7F6CFFB-0C74-4629-B2D5-13D4DDD93342}" srcOrd="0" destOrd="0" presId="urn:microsoft.com/office/officeart/2005/8/layout/hProcess9"/>
    <dgm:cxn modelId="{C483CF48-BD56-46EE-BD18-15606180D27A}" type="presParOf" srcId="{B9C3C633-F178-4EC4-9C15-103F423FA4A5}" destId="{DD9C0A7A-D230-44A7-8F4C-202A2878D3FE}" srcOrd="1" destOrd="0" presId="urn:microsoft.com/office/officeart/2005/8/layout/hProcess9"/>
    <dgm:cxn modelId="{EFD71CBE-CCD2-4842-9D99-325C6E509407}" type="presParOf" srcId="{B9C3C633-F178-4EC4-9C15-103F423FA4A5}" destId="{9E22A8F1-3039-49CC-AA17-DD186515803C}" srcOrd="2" destOrd="0" presId="urn:microsoft.com/office/officeart/2005/8/layout/hProcess9"/>
    <dgm:cxn modelId="{6DCE75E2-9A25-410D-9D92-7B650F52A953}" type="presParOf" srcId="{B9C3C633-F178-4EC4-9C15-103F423FA4A5}" destId="{A335BD9C-4B9E-49AF-B9DB-7F781DD21A27}" srcOrd="3" destOrd="0" presId="urn:microsoft.com/office/officeart/2005/8/layout/hProcess9"/>
    <dgm:cxn modelId="{21D4EA46-8C7E-477E-B588-4E410D88D03A}" type="presParOf" srcId="{B9C3C633-F178-4EC4-9C15-103F423FA4A5}" destId="{545B435F-E782-4D0E-AA74-29E4263775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9E165-5FFB-4EA6-B802-9A40D3C272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72731EE-344C-4164-82D3-5B6E251C7AF7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Value u. </a:t>
          </a:r>
          <a:r>
            <a:rPr lang="de-DE" dirty="0" err="1"/>
            <a:t>Effort</a:t>
          </a:r>
          <a:br>
            <a:rPr lang="de-DE" dirty="0"/>
          </a:br>
          <a:r>
            <a:rPr lang="de-DE" dirty="0"/>
            <a:t>für US geschätzt</a:t>
          </a:r>
        </a:p>
      </dgm:t>
    </dgm:pt>
    <dgm:pt modelId="{A58FA93C-3E47-491B-ACE2-546DCE1C873B}" type="parTrans" cxnId="{B8AC5545-E61B-4D3F-AF4E-CA9A0A50AF2E}">
      <dgm:prSet/>
      <dgm:spPr/>
      <dgm:t>
        <a:bodyPr/>
        <a:lstStyle/>
        <a:p>
          <a:endParaRPr lang="de-DE"/>
        </a:p>
      </dgm:t>
    </dgm:pt>
    <dgm:pt modelId="{1A76B02D-AB58-4B51-BF83-C816523B2354}" type="sibTrans" cxnId="{B8AC5545-E61B-4D3F-AF4E-CA9A0A50AF2E}">
      <dgm:prSet/>
      <dgm:spPr/>
      <dgm:t>
        <a:bodyPr/>
        <a:lstStyle/>
        <a:p>
          <a:endParaRPr lang="de-DE"/>
        </a:p>
      </dgm:t>
    </dgm:pt>
    <dgm:pt modelId="{39A337DC-28F5-4E57-A3AD-B582F06C512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 in Sprints eingeteilt</a:t>
          </a:r>
        </a:p>
      </dgm:t>
    </dgm:pt>
    <dgm:pt modelId="{4206A017-F8EB-4998-81E6-8B41474C463D}" type="parTrans" cxnId="{D7D700CC-E8AD-4598-A0BE-0533B9436A33}">
      <dgm:prSet/>
      <dgm:spPr/>
      <dgm:t>
        <a:bodyPr/>
        <a:lstStyle/>
        <a:p>
          <a:endParaRPr lang="de-DE"/>
        </a:p>
      </dgm:t>
    </dgm:pt>
    <dgm:pt modelId="{FDAA39BB-A791-41B3-8316-58ADC020A03C}" type="sibTrans" cxnId="{D7D700CC-E8AD-4598-A0BE-0533B9436A33}">
      <dgm:prSet/>
      <dgm:spPr/>
      <dgm:t>
        <a:bodyPr/>
        <a:lstStyle/>
        <a:p>
          <a:endParaRPr lang="de-DE"/>
        </a:p>
      </dgm:t>
    </dgm:pt>
    <dgm:pt modelId="{51E95417-F52D-44B7-8761-CC09681B6CD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Tasks in US erstellt</a:t>
          </a:r>
        </a:p>
      </dgm:t>
    </dgm:pt>
    <dgm:pt modelId="{82D6A85D-F0CE-49AA-AE8C-599D6EF12D7C}" type="parTrans" cxnId="{8DEE4DC7-1D27-4397-A69A-0D168EAFB4EA}">
      <dgm:prSet/>
      <dgm:spPr/>
      <dgm:t>
        <a:bodyPr/>
        <a:lstStyle/>
        <a:p>
          <a:endParaRPr lang="de-DE"/>
        </a:p>
      </dgm:t>
    </dgm:pt>
    <dgm:pt modelId="{6BCC470A-B655-461E-A8CA-03DE4E3A384B}" type="sibTrans" cxnId="{8DEE4DC7-1D27-4397-A69A-0D168EAFB4EA}">
      <dgm:prSet/>
      <dgm:spPr/>
      <dgm:t>
        <a:bodyPr/>
        <a:lstStyle/>
        <a:p>
          <a:endParaRPr lang="de-DE"/>
        </a:p>
      </dgm:t>
    </dgm:pt>
    <dgm:pt modelId="{D4BF923A-86DA-41AB-AF54-09D19FFFAC0D}" type="pres">
      <dgm:prSet presAssocID="{C669E165-5FFB-4EA6-B802-9A40D3C272AB}" presName="CompostProcess" presStyleCnt="0">
        <dgm:presLayoutVars>
          <dgm:dir/>
          <dgm:resizeHandles val="exact"/>
        </dgm:presLayoutVars>
      </dgm:prSet>
      <dgm:spPr/>
    </dgm:pt>
    <dgm:pt modelId="{ABF27692-6BDD-472D-A7E8-ACC4F3B2BB5C}" type="pres">
      <dgm:prSet presAssocID="{C669E165-5FFB-4EA6-B802-9A40D3C272AB}" presName="arrow" presStyleLbl="bgShp" presStyleIdx="0" presStyleCnt="1"/>
      <dgm:spPr/>
    </dgm:pt>
    <dgm:pt modelId="{B9C3C633-F178-4EC4-9C15-103F423FA4A5}" type="pres">
      <dgm:prSet presAssocID="{C669E165-5FFB-4EA6-B802-9A40D3C272AB}" presName="linearProcess" presStyleCnt="0"/>
      <dgm:spPr/>
    </dgm:pt>
    <dgm:pt modelId="{F7F6CFFB-0C74-4629-B2D5-13D4DDD93342}" type="pres">
      <dgm:prSet presAssocID="{572731EE-344C-4164-82D3-5B6E251C7AF7}" presName="textNode" presStyleLbl="node1" presStyleIdx="0" presStyleCnt="3">
        <dgm:presLayoutVars>
          <dgm:bulletEnabled val="1"/>
        </dgm:presLayoutVars>
      </dgm:prSet>
      <dgm:spPr/>
    </dgm:pt>
    <dgm:pt modelId="{DD9C0A7A-D230-44A7-8F4C-202A2878D3FE}" type="pres">
      <dgm:prSet presAssocID="{1A76B02D-AB58-4B51-BF83-C816523B2354}" presName="sibTrans" presStyleCnt="0"/>
      <dgm:spPr/>
    </dgm:pt>
    <dgm:pt modelId="{9E22A8F1-3039-49CC-AA17-DD186515803C}" type="pres">
      <dgm:prSet presAssocID="{39A337DC-28F5-4E57-A3AD-B582F06C5124}" presName="textNode" presStyleLbl="node1" presStyleIdx="1" presStyleCnt="3">
        <dgm:presLayoutVars>
          <dgm:bulletEnabled val="1"/>
        </dgm:presLayoutVars>
      </dgm:prSet>
      <dgm:spPr/>
    </dgm:pt>
    <dgm:pt modelId="{A335BD9C-4B9E-49AF-B9DB-7F781DD21A27}" type="pres">
      <dgm:prSet presAssocID="{FDAA39BB-A791-41B3-8316-58ADC020A03C}" presName="sibTrans" presStyleCnt="0"/>
      <dgm:spPr/>
    </dgm:pt>
    <dgm:pt modelId="{545B435F-E782-4D0E-AA74-29E426377518}" type="pres">
      <dgm:prSet presAssocID="{51E95417-F52D-44B7-8761-CC09681B6CD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E61987A-CEF5-467B-9795-5FEEBDCDEE0E}" type="presOf" srcId="{39A337DC-28F5-4E57-A3AD-B582F06C5124}" destId="{9E22A8F1-3039-49CC-AA17-DD186515803C}" srcOrd="0" destOrd="0" presId="urn:microsoft.com/office/officeart/2005/8/layout/hProcess9"/>
    <dgm:cxn modelId="{B8AC5545-E61B-4D3F-AF4E-CA9A0A50AF2E}" srcId="{C669E165-5FFB-4EA6-B802-9A40D3C272AB}" destId="{572731EE-344C-4164-82D3-5B6E251C7AF7}" srcOrd="0" destOrd="0" parTransId="{A58FA93C-3E47-491B-ACE2-546DCE1C873B}" sibTransId="{1A76B02D-AB58-4B51-BF83-C816523B2354}"/>
    <dgm:cxn modelId="{95B4D647-E7BE-41DA-9B5D-25A2DE9532C2}" type="presOf" srcId="{572731EE-344C-4164-82D3-5B6E251C7AF7}" destId="{F7F6CFFB-0C74-4629-B2D5-13D4DDD93342}" srcOrd="0" destOrd="0" presId="urn:microsoft.com/office/officeart/2005/8/layout/hProcess9"/>
    <dgm:cxn modelId="{D7D700CC-E8AD-4598-A0BE-0533B9436A33}" srcId="{C669E165-5FFB-4EA6-B802-9A40D3C272AB}" destId="{39A337DC-28F5-4E57-A3AD-B582F06C5124}" srcOrd="1" destOrd="0" parTransId="{4206A017-F8EB-4998-81E6-8B41474C463D}" sibTransId="{FDAA39BB-A791-41B3-8316-58ADC020A03C}"/>
    <dgm:cxn modelId="{F9BD199D-26AF-4374-912B-6336C1FBD2AB}" type="presOf" srcId="{C669E165-5FFB-4EA6-B802-9A40D3C272AB}" destId="{D4BF923A-86DA-41AB-AF54-09D19FFFAC0D}" srcOrd="0" destOrd="0" presId="urn:microsoft.com/office/officeart/2005/8/layout/hProcess9"/>
    <dgm:cxn modelId="{E499B76B-41DC-4811-BEA3-AE17F0FC8DC6}" type="presOf" srcId="{51E95417-F52D-44B7-8761-CC09681B6CD4}" destId="{545B435F-E782-4D0E-AA74-29E426377518}" srcOrd="0" destOrd="0" presId="urn:microsoft.com/office/officeart/2005/8/layout/hProcess9"/>
    <dgm:cxn modelId="{8DEE4DC7-1D27-4397-A69A-0D168EAFB4EA}" srcId="{C669E165-5FFB-4EA6-B802-9A40D3C272AB}" destId="{51E95417-F52D-44B7-8761-CC09681B6CD4}" srcOrd="2" destOrd="0" parTransId="{82D6A85D-F0CE-49AA-AE8C-599D6EF12D7C}" sibTransId="{6BCC470A-B655-461E-A8CA-03DE4E3A384B}"/>
    <dgm:cxn modelId="{8172C666-4954-46B0-9977-EFF67B8D5769}" type="presParOf" srcId="{D4BF923A-86DA-41AB-AF54-09D19FFFAC0D}" destId="{ABF27692-6BDD-472D-A7E8-ACC4F3B2BB5C}" srcOrd="0" destOrd="0" presId="urn:microsoft.com/office/officeart/2005/8/layout/hProcess9"/>
    <dgm:cxn modelId="{3786358B-5407-43F2-B8E5-ADD790085DAC}" type="presParOf" srcId="{D4BF923A-86DA-41AB-AF54-09D19FFFAC0D}" destId="{B9C3C633-F178-4EC4-9C15-103F423FA4A5}" srcOrd="1" destOrd="0" presId="urn:microsoft.com/office/officeart/2005/8/layout/hProcess9"/>
    <dgm:cxn modelId="{03E86D40-5AFC-44D2-A0DD-8C86E47CCB67}" type="presParOf" srcId="{B9C3C633-F178-4EC4-9C15-103F423FA4A5}" destId="{F7F6CFFB-0C74-4629-B2D5-13D4DDD93342}" srcOrd="0" destOrd="0" presId="urn:microsoft.com/office/officeart/2005/8/layout/hProcess9"/>
    <dgm:cxn modelId="{C483CF48-BD56-46EE-BD18-15606180D27A}" type="presParOf" srcId="{B9C3C633-F178-4EC4-9C15-103F423FA4A5}" destId="{DD9C0A7A-D230-44A7-8F4C-202A2878D3FE}" srcOrd="1" destOrd="0" presId="urn:microsoft.com/office/officeart/2005/8/layout/hProcess9"/>
    <dgm:cxn modelId="{EFD71CBE-CCD2-4842-9D99-325C6E509407}" type="presParOf" srcId="{B9C3C633-F178-4EC4-9C15-103F423FA4A5}" destId="{9E22A8F1-3039-49CC-AA17-DD186515803C}" srcOrd="2" destOrd="0" presId="urn:microsoft.com/office/officeart/2005/8/layout/hProcess9"/>
    <dgm:cxn modelId="{6DCE75E2-9A25-410D-9D92-7B650F52A953}" type="presParOf" srcId="{B9C3C633-F178-4EC4-9C15-103F423FA4A5}" destId="{A335BD9C-4B9E-49AF-B9DB-7F781DD21A27}" srcOrd="3" destOrd="0" presId="urn:microsoft.com/office/officeart/2005/8/layout/hProcess9"/>
    <dgm:cxn modelId="{21D4EA46-8C7E-477E-B588-4E410D88D03A}" type="presParOf" srcId="{B9C3C633-F178-4EC4-9C15-103F423FA4A5}" destId="{545B435F-E782-4D0E-AA74-29E4263775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692-6BDD-472D-A7E8-ACC4F3B2BB5C}">
      <dsp:nvSpPr>
        <dsp:cNvPr id="0" name=""/>
        <dsp:cNvSpPr/>
      </dsp:nvSpPr>
      <dsp:spPr>
        <a:xfrm>
          <a:off x="384707" y="0"/>
          <a:ext cx="4360023" cy="22500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CFFB-0C74-4629-B2D5-13D4DDD93342}">
      <dsp:nvSpPr>
        <dsp:cNvPr id="0" name=""/>
        <dsp:cNvSpPr/>
      </dsp:nvSpPr>
      <dsp:spPr>
        <a:xfrm>
          <a:off x="2692" y="675028"/>
          <a:ext cx="1615848" cy="90003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US</a:t>
          </a:r>
          <a:br>
            <a:rPr lang="de-DE" sz="1700" kern="1200" dirty="0"/>
          </a:br>
          <a:r>
            <a:rPr lang="de-DE" sz="1700" kern="1200" dirty="0"/>
            <a:t>erstellt</a:t>
          </a:r>
        </a:p>
      </dsp:txBody>
      <dsp:txXfrm>
        <a:off x="46628" y="718964"/>
        <a:ext cx="1527976" cy="812166"/>
      </dsp:txXfrm>
    </dsp:sp>
    <dsp:sp modelId="{9E22A8F1-3039-49CC-AA17-DD186515803C}">
      <dsp:nvSpPr>
        <dsp:cNvPr id="0" name=""/>
        <dsp:cNvSpPr/>
      </dsp:nvSpPr>
      <dsp:spPr>
        <a:xfrm>
          <a:off x="1756795" y="675028"/>
          <a:ext cx="1615848" cy="90003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US in</a:t>
          </a:r>
          <a:br>
            <a:rPr lang="de-DE" sz="1700" kern="1200" dirty="0"/>
          </a:br>
          <a:r>
            <a:rPr lang="de-DE" sz="1700" kern="1200" dirty="0" err="1"/>
            <a:t>Epics</a:t>
          </a:r>
          <a:r>
            <a:rPr lang="de-DE" sz="1700" kern="1200" dirty="0"/>
            <a:t> aufgeteilt</a:t>
          </a:r>
        </a:p>
      </dsp:txBody>
      <dsp:txXfrm>
        <a:off x="1800731" y="718964"/>
        <a:ext cx="1527976" cy="812166"/>
      </dsp:txXfrm>
    </dsp:sp>
    <dsp:sp modelId="{545B435F-E782-4D0E-AA74-29E426377518}">
      <dsp:nvSpPr>
        <dsp:cNvPr id="0" name=""/>
        <dsp:cNvSpPr/>
      </dsp:nvSpPr>
      <dsp:spPr>
        <a:xfrm>
          <a:off x="3510898" y="675028"/>
          <a:ext cx="1615848" cy="90003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Sprints</a:t>
          </a:r>
          <a:br>
            <a:rPr lang="de-DE" sz="1700" kern="1200" dirty="0"/>
          </a:br>
          <a:r>
            <a:rPr lang="de-DE" sz="1700" kern="1200" dirty="0"/>
            <a:t>erstellt</a:t>
          </a:r>
        </a:p>
      </dsp:txBody>
      <dsp:txXfrm>
        <a:off x="3554834" y="718964"/>
        <a:ext cx="1527976" cy="812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692-6BDD-472D-A7E8-ACC4F3B2BB5C}">
      <dsp:nvSpPr>
        <dsp:cNvPr id="0" name=""/>
        <dsp:cNvSpPr/>
      </dsp:nvSpPr>
      <dsp:spPr>
        <a:xfrm>
          <a:off x="387769" y="0"/>
          <a:ext cx="4394721" cy="22500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CFFB-0C74-4629-B2D5-13D4DDD93342}">
      <dsp:nvSpPr>
        <dsp:cNvPr id="0" name=""/>
        <dsp:cNvSpPr/>
      </dsp:nvSpPr>
      <dsp:spPr>
        <a:xfrm>
          <a:off x="5553" y="675028"/>
          <a:ext cx="1664177" cy="90003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Value u. </a:t>
          </a:r>
          <a:r>
            <a:rPr lang="de-DE" sz="1700" kern="1200" dirty="0" err="1"/>
            <a:t>Effort</a:t>
          </a:r>
          <a:br>
            <a:rPr lang="de-DE" sz="1700" kern="1200" dirty="0"/>
          </a:br>
          <a:r>
            <a:rPr lang="de-DE" sz="1700" kern="1200" dirty="0"/>
            <a:t>für US geschätzt</a:t>
          </a:r>
        </a:p>
      </dsp:txBody>
      <dsp:txXfrm>
        <a:off x="49489" y="718964"/>
        <a:ext cx="1576305" cy="812166"/>
      </dsp:txXfrm>
    </dsp:sp>
    <dsp:sp modelId="{9E22A8F1-3039-49CC-AA17-DD186515803C}">
      <dsp:nvSpPr>
        <dsp:cNvPr id="0" name=""/>
        <dsp:cNvSpPr/>
      </dsp:nvSpPr>
      <dsp:spPr>
        <a:xfrm>
          <a:off x="1753041" y="675028"/>
          <a:ext cx="1664177" cy="90003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US in Sprints eingeteilt</a:t>
          </a:r>
        </a:p>
      </dsp:txBody>
      <dsp:txXfrm>
        <a:off x="1796977" y="718964"/>
        <a:ext cx="1576305" cy="812166"/>
      </dsp:txXfrm>
    </dsp:sp>
    <dsp:sp modelId="{545B435F-E782-4D0E-AA74-29E426377518}">
      <dsp:nvSpPr>
        <dsp:cNvPr id="0" name=""/>
        <dsp:cNvSpPr/>
      </dsp:nvSpPr>
      <dsp:spPr>
        <a:xfrm>
          <a:off x="3500528" y="675028"/>
          <a:ext cx="1664177" cy="90003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Tasks in US erstellt</a:t>
          </a:r>
        </a:p>
      </dsp:txBody>
      <dsp:txXfrm>
        <a:off x="3544464" y="718964"/>
        <a:ext cx="1576305" cy="812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3767" y="1004004"/>
            <a:ext cx="4504467" cy="452256"/>
            <a:chOff x="3738618" y="1314519"/>
            <a:chExt cx="4504467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3949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5503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Planungstool „</a:t>
            </a:r>
            <a:r>
              <a:rPr lang="de-DE" dirty="0" err="1"/>
              <a:t>Scrumiverse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Von Kevin </a:t>
            </a:r>
            <a:r>
              <a:rPr lang="de-DE" dirty="0" err="1"/>
              <a:t>Jolitz</a:t>
            </a:r>
            <a:r>
              <a:rPr lang="de-DE" dirty="0"/>
              <a:t>, Kevin </a:t>
            </a:r>
            <a:r>
              <a:rPr lang="de-DE" dirty="0" err="1"/>
              <a:t>Wesseler</a:t>
            </a:r>
            <a:r>
              <a:rPr lang="de-DE" dirty="0"/>
              <a:t>, Toni </a:t>
            </a:r>
            <a:r>
              <a:rPr lang="de-DE" dirty="0" err="1"/>
              <a:t>Serfling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Lasse Jacobs und Joshua Ward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1338263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70036" y="2329999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553416" y="2328070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553415" y="3385072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Role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553414" y="4433398"/>
            <a:ext cx="2768549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Rights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Gerader Verbinder 4"/>
          <p:cNvCxnSpPr>
            <a:stCxn id="14" idx="3"/>
            <a:endCxn id="15" idx="1"/>
          </p:cNvCxnSpPr>
          <p:nvPr/>
        </p:nvCxnSpPr>
        <p:spPr>
          <a:xfrm flipV="1">
            <a:off x="5638585" y="2590152"/>
            <a:ext cx="914831" cy="1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5" idx="2"/>
            <a:endCxn id="16" idx="0"/>
          </p:cNvCxnSpPr>
          <p:nvPr/>
        </p:nvCxnSpPr>
        <p:spPr>
          <a:xfrm flipH="1">
            <a:off x="7937690" y="2852233"/>
            <a:ext cx="1" cy="5328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6" idx="2"/>
            <a:endCxn id="17" idx="0"/>
          </p:cNvCxnSpPr>
          <p:nvPr/>
        </p:nvCxnSpPr>
        <p:spPr>
          <a:xfrm flipH="1">
            <a:off x="7937689" y="3909235"/>
            <a:ext cx="1" cy="5241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8" name="Rechteck 7"/>
          <p:cNvSpPr/>
          <p:nvPr/>
        </p:nvSpPr>
        <p:spPr>
          <a:xfrm>
            <a:off x="899886" y="1556349"/>
            <a:ext cx="1441661" cy="452825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773306" y="1556350"/>
            <a:ext cx="2866918" cy="6570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" name="Gerader Verbinder 3"/>
          <p:cNvCxnSpPr>
            <a:stCxn id="14" idx="1"/>
          </p:cNvCxnSpPr>
          <p:nvPr/>
        </p:nvCxnSpPr>
        <p:spPr>
          <a:xfrm flipH="1">
            <a:off x="2341548" y="1884856"/>
            <a:ext cx="431758" cy="3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773306" y="3230018"/>
            <a:ext cx="2200346" cy="4971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Category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73307" y="3803349"/>
            <a:ext cx="2200346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MoscowState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743961" y="5057241"/>
            <a:ext cx="1896263" cy="6570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WorkLog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/>
          <p:cNvCxnSpPr>
            <a:stCxn id="21" idx="1"/>
          </p:cNvCxnSpPr>
          <p:nvPr/>
        </p:nvCxnSpPr>
        <p:spPr>
          <a:xfrm flipH="1">
            <a:off x="2341547" y="5385747"/>
            <a:ext cx="1402414" cy="9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4" idx="3"/>
          </p:cNvCxnSpPr>
          <p:nvPr/>
        </p:nvCxnSpPr>
        <p:spPr>
          <a:xfrm flipV="1">
            <a:off x="5640224" y="1884855"/>
            <a:ext cx="45636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rot="16200000" flipH="1">
            <a:off x="5198144" y="2338115"/>
            <a:ext cx="1009245" cy="774563"/>
          </a:xfrm>
          <a:prstGeom prst="bentConnector3">
            <a:avLst>
              <a:gd name="adj1" fmla="val 9995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9" idx="1"/>
          </p:cNvCxnSpPr>
          <p:nvPr/>
        </p:nvCxnSpPr>
        <p:spPr>
          <a:xfrm flipH="1">
            <a:off x="4973653" y="3567869"/>
            <a:ext cx="11163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0"/>
          </p:cNvCxnSpPr>
          <p:nvPr/>
        </p:nvCxnSpPr>
        <p:spPr>
          <a:xfrm>
            <a:off x="3873479" y="2213361"/>
            <a:ext cx="0" cy="1016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4973652" y="3968097"/>
            <a:ext cx="11163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21" idx="3"/>
          </p:cNvCxnSpPr>
          <p:nvPr/>
        </p:nvCxnSpPr>
        <p:spPr>
          <a:xfrm flipH="1">
            <a:off x="5640224" y="5385747"/>
            <a:ext cx="4563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2341547" y="4744340"/>
            <a:ext cx="375562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117" idx="2"/>
          </p:cNvCxnSpPr>
          <p:nvPr/>
        </p:nvCxnSpPr>
        <p:spPr>
          <a:xfrm rot="5400000">
            <a:off x="5644292" y="816329"/>
            <a:ext cx="1768979" cy="83744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742949" y="1521268"/>
            <a:ext cx="11210925" cy="4604059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742950" y="1517779"/>
            <a:ext cx="11210925" cy="460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6090049" y="1552333"/>
            <a:ext cx="5245227" cy="4157749"/>
            <a:chOff x="6090049" y="1552333"/>
            <a:chExt cx="5245227" cy="4157749"/>
          </a:xfrm>
        </p:grpSpPr>
        <p:cxnSp>
          <p:nvCxnSpPr>
            <p:cNvPr id="54" name="Gerader Verbinder 53"/>
            <p:cNvCxnSpPr>
              <a:stCxn id="19" idx="2"/>
              <a:endCxn id="20" idx="0"/>
            </p:cNvCxnSpPr>
            <p:nvPr/>
          </p:nvCxnSpPr>
          <p:spPr>
            <a:xfrm>
              <a:off x="6950453" y="4119073"/>
              <a:ext cx="3271" cy="3868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76"/>
            <p:cNvCxnSpPr/>
            <p:nvPr/>
          </p:nvCxnSpPr>
          <p:spPr>
            <a:xfrm>
              <a:off x="7817399" y="1746479"/>
              <a:ext cx="456366" cy="15393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/>
            <p:cNvSpPr/>
            <p:nvPr/>
          </p:nvSpPr>
          <p:spPr>
            <a:xfrm>
              <a:off x="6096590" y="1556350"/>
              <a:ext cx="1714268" cy="109986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Sprint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90049" y="3016665"/>
              <a:ext cx="1720808" cy="110240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UserStory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096590" y="4505943"/>
              <a:ext cx="1714268" cy="12026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Task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51" name="Gerader Verbinder 50"/>
            <p:cNvCxnSpPr>
              <a:stCxn id="18" idx="2"/>
              <a:endCxn id="19" idx="0"/>
            </p:cNvCxnSpPr>
            <p:nvPr/>
          </p:nvCxnSpPr>
          <p:spPr>
            <a:xfrm flipH="1">
              <a:off x="6950453" y="2656217"/>
              <a:ext cx="3271" cy="3604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aute 56"/>
            <p:cNvSpPr/>
            <p:nvPr/>
          </p:nvSpPr>
          <p:spPr>
            <a:xfrm>
              <a:off x="6879567" y="4272083"/>
              <a:ext cx="142294" cy="215984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8267225" y="3016665"/>
              <a:ext cx="1579782" cy="110240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de-DE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PlanElement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74" name="Gerade Verbindung mit Pfeil 73"/>
            <p:cNvCxnSpPr/>
            <p:nvPr/>
          </p:nvCxnSpPr>
          <p:spPr>
            <a:xfrm>
              <a:off x="7813391" y="3426864"/>
              <a:ext cx="4563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 96"/>
            <p:cNvSpPr/>
            <p:nvPr/>
          </p:nvSpPr>
          <p:spPr>
            <a:xfrm>
              <a:off x="8262118" y="5007458"/>
              <a:ext cx="1584890" cy="70262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 fontScale="92500"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5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&lt;&lt;</a:t>
              </a:r>
              <a:r>
                <a:rPr lang="de-DE" sz="15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enumeration</a:t>
              </a:r>
              <a:r>
                <a:rPr lang="de-DE" sz="15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&gt;&gt;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PlanState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09" name="Gerade Verbindung mit Pfeil 108"/>
            <p:cNvCxnSpPr>
              <a:stCxn id="68" idx="2"/>
              <a:endCxn id="97" idx="0"/>
            </p:cNvCxnSpPr>
            <p:nvPr/>
          </p:nvCxnSpPr>
          <p:spPr>
            <a:xfrm flipH="1">
              <a:off x="9054563" y="4119073"/>
              <a:ext cx="2553" cy="8883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hteck 111"/>
            <p:cNvSpPr/>
            <p:nvPr/>
          </p:nvSpPr>
          <p:spPr>
            <a:xfrm>
              <a:off x="10096752" y="1552333"/>
              <a:ext cx="1238524" cy="70262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&lt;&lt;</a:t>
              </a:r>
              <a:r>
                <a:rPr lang="de-DE" sz="10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enumeration</a:t>
              </a:r>
              <a:r>
                <a:rPr lang="de-DE" sz="1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&gt;&gt;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ChangeEvent</a:t>
              </a:r>
              <a:endParaRPr lang="de-DE" sz="2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13" name="Gerade Verbindung mit Pfeil 76"/>
            <p:cNvCxnSpPr>
              <a:stCxn id="20" idx="3"/>
              <a:endCxn id="68" idx="1"/>
            </p:cNvCxnSpPr>
            <p:nvPr/>
          </p:nvCxnSpPr>
          <p:spPr>
            <a:xfrm flipV="1">
              <a:off x="7810858" y="3567869"/>
              <a:ext cx="456367" cy="15393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hteck 116"/>
            <p:cNvSpPr/>
            <p:nvPr/>
          </p:nvSpPr>
          <p:spPr>
            <a:xfrm>
              <a:off x="10096752" y="3024575"/>
              <a:ext cx="1238524" cy="109449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HistoryEntry</a:t>
              </a:r>
              <a:endParaRPr lang="de-DE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21" name="Gerade Verbindung mit Pfeil 120"/>
            <p:cNvCxnSpPr>
              <a:stCxn id="68" idx="3"/>
              <a:endCxn id="117" idx="1"/>
            </p:cNvCxnSpPr>
            <p:nvPr/>
          </p:nvCxnSpPr>
          <p:spPr>
            <a:xfrm>
              <a:off x="9847007" y="3567869"/>
              <a:ext cx="249745" cy="39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117" idx="0"/>
              <a:endCxn id="112" idx="2"/>
            </p:cNvCxnSpPr>
            <p:nvPr/>
          </p:nvCxnSpPr>
          <p:spPr>
            <a:xfrm flipV="1">
              <a:off x="10716014" y="2254957"/>
              <a:ext cx="0" cy="7696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9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21458 1.85185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556349"/>
            <a:ext cx="8068732" cy="4538662"/>
          </a:xfrm>
        </p:spPr>
      </p:pic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Papierprototyp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6"/>
          <a:stretch/>
        </p:blipFill>
        <p:spPr>
          <a:xfrm>
            <a:off x="7842380" y="1556350"/>
            <a:ext cx="3493275" cy="45386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20339"/>
          <a:stretch/>
        </p:blipFill>
        <p:spPr>
          <a:xfrm>
            <a:off x="4214968" y="1556348"/>
            <a:ext cx="3627414" cy="4538663"/>
          </a:xfrm>
          <a:prstGeom prst="rect">
            <a:avLst/>
          </a:prstGeom>
        </p:spPr>
      </p:pic>
      <p:grpSp>
        <p:nvGrpSpPr>
          <p:cNvPr id="17" name="Gruppieren 16"/>
          <p:cNvGrpSpPr/>
          <p:nvPr/>
        </p:nvGrpSpPr>
        <p:grpSpPr>
          <a:xfrm>
            <a:off x="4089904" y="1556346"/>
            <a:ext cx="4012192" cy="4538664"/>
            <a:chOff x="4028223" y="1556346"/>
            <a:chExt cx="4012192" cy="4538664"/>
          </a:xfrm>
        </p:grpSpPr>
        <p:sp>
          <p:nvSpPr>
            <p:cNvPr id="15" name="Parallelogramm 14"/>
            <p:cNvSpPr/>
            <p:nvPr/>
          </p:nvSpPr>
          <p:spPr>
            <a:xfrm>
              <a:off x="4028223" y="1556347"/>
              <a:ext cx="373488" cy="4538663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/>
          </p:nvSpPr>
          <p:spPr>
            <a:xfrm>
              <a:off x="7666927" y="1556346"/>
              <a:ext cx="373488" cy="4538663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3920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Projektplanung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579732923"/>
              </p:ext>
            </p:extLst>
          </p:nvPr>
        </p:nvGraphicFramePr>
        <p:xfrm>
          <a:off x="899886" y="3429000"/>
          <a:ext cx="5129439" cy="225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878576510"/>
              </p:ext>
            </p:extLst>
          </p:nvPr>
        </p:nvGraphicFramePr>
        <p:xfrm>
          <a:off x="6165396" y="3429000"/>
          <a:ext cx="5170260" cy="225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2" name="Gruppieren 21"/>
          <p:cNvGrpSpPr/>
          <p:nvPr/>
        </p:nvGrpSpPr>
        <p:grpSpPr>
          <a:xfrm>
            <a:off x="2712995" y="1962450"/>
            <a:ext cx="6766010" cy="954265"/>
            <a:chOff x="4474741" y="1962450"/>
            <a:chExt cx="6766010" cy="954265"/>
          </a:xfrm>
        </p:grpSpPr>
        <p:grpSp>
          <p:nvGrpSpPr>
            <p:cNvPr id="6" name="Gruppieren 5"/>
            <p:cNvGrpSpPr/>
            <p:nvPr/>
          </p:nvGrpSpPr>
          <p:grpSpPr>
            <a:xfrm>
              <a:off x="4474741" y="1962450"/>
              <a:ext cx="3247898" cy="952498"/>
              <a:chOff x="4282150" y="1962450"/>
              <a:chExt cx="3247898" cy="952498"/>
            </a:xfrm>
          </p:grpSpPr>
          <p:sp>
            <p:nvSpPr>
              <p:cNvPr id="3" name="Rechteck 2"/>
              <p:cNvSpPr/>
              <p:nvPr/>
            </p:nvSpPr>
            <p:spPr>
              <a:xfrm>
                <a:off x="5136649" y="2133899"/>
                <a:ext cx="2393399" cy="60959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dirty="0" err="1"/>
                  <a:t>Scrumdesk</a:t>
                </a:r>
                <a:endParaRPr lang="de-DE" dirty="0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4282150" y="1962450"/>
                <a:ext cx="952498" cy="9524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" name="Grafik 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0148" y="2060447"/>
                <a:ext cx="756501" cy="756501"/>
              </a:xfrm>
              <a:prstGeom prst="rect">
                <a:avLst/>
              </a:prstGeom>
            </p:spPr>
          </p:pic>
        </p:grpSp>
        <p:grpSp>
          <p:nvGrpSpPr>
            <p:cNvPr id="21" name="Gruppieren 20"/>
            <p:cNvGrpSpPr/>
            <p:nvPr/>
          </p:nvGrpSpPr>
          <p:grpSpPr>
            <a:xfrm>
              <a:off x="7992852" y="1962450"/>
              <a:ext cx="3247899" cy="954265"/>
              <a:chOff x="6957255" y="1887453"/>
              <a:chExt cx="3247899" cy="954265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6957255" y="2060669"/>
                <a:ext cx="2393399" cy="60959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dirty="0" err="1"/>
                  <a:t>GitHub</a:t>
                </a:r>
                <a:endParaRPr lang="de-DE" dirty="0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9252656" y="1889220"/>
                <a:ext cx="952498" cy="9524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2655" y="1887453"/>
                <a:ext cx="952498" cy="9524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5235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Plan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893829"/>
            <a:ext cx="4595060" cy="3121601"/>
          </a:xfrm>
        </p:spPr>
      </p:pic>
      <p:sp>
        <p:nvSpPr>
          <p:cNvPr id="18" name="Rechteck 17"/>
          <p:cNvSpPr/>
          <p:nvPr/>
        </p:nvSpPr>
        <p:spPr>
          <a:xfrm rot="1368521">
            <a:off x="3667750" y="3291603"/>
            <a:ext cx="83297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38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⇃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378824" y="1810262"/>
            <a:ext cx="5956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Verlängerung des vorletzten Sprints (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Polishing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Scrumdesk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stützte das Projekt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Dennoch Verzögerungen dank: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Mangelnder Erfahrung</a:t>
            </a:r>
          </a:p>
        </p:txBody>
      </p:sp>
    </p:spTree>
    <p:extLst>
      <p:ext uri="{BB962C8B-B14F-4D97-AF65-F5344CB8AC3E}">
        <p14:creationId xmlns:p14="http://schemas.microsoft.com/office/powerpoint/2010/main" val="410420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338265" y="2479172"/>
            <a:ext cx="1260020" cy="25200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486399" y="1556025"/>
            <a:ext cx="5849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Architektur generell sehr grob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Durch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Veränderungen in der Architektur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Bsp.: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ProjectUser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Einführung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MetaController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Erbt jeder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Rechte-,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Sessionverwaltung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Upload von Benutzerbildern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93" y="2725803"/>
            <a:ext cx="3076955" cy="307695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002" b="9106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75" y="1020172"/>
            <a:ext cx="1896703" cy="24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3257551" y="4105377"/>
            <a:ext cx="752474" cy="769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90" y="2182449"/>
            <a:ext cx="2857500" cy="2857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9" name="Trapezoid 8"/>
          <p:cNvSpPr/>
          <p:nvPr/>
        </p:nvSpPr>
        <p:spPr>
          <a:xfrm flipV="1">
            <a:off x="2380470" y="3028562"/>
            <a:ext cx="2494437" cy="1165273"/>
          </a:xfrm>
          <a:prstGeom prst="trapezoid">
            <a:avLst>
              <a:gd name="adj" fmla="val 752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1529697" y="1635295"/>
            <a:ext cx="4195985" cy="4261304"/>
          </a:xfrm>
          <a:prstGeom prst="mathMultiply">
            <a:avLst>
              <a:gd name="adj1" fmla="val 82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6090048" y="1480547"/>
            <a:ext cx="4195985" cy="4261304"/>
          </a:xfrm>
          <a:prstGeom prst="mathMultiply">
            <a:avLst>
              <a:gd name="adj1" fmla="val 82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33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2012856"/>
            <a:ext cx="3961689" cy="2971267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Gruppendynamik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sp>
        <p:nvSpPr>
          <p:cNvPr id="11" name="Plus 10"/>
          <p:cNvSpPr/>
          <p:nvPr/>
        </p:nvSpPr>
        <p:spPr>
          <a:xfrm>
            <a:off x="3796016" y="4095481"/>
            <a:ext cx="837902" cy="888642"/>
          </a:xfrm>
          <a:prstGeom prst="mathPlus">
            <a:avLst>
              <a:gd name="adj1" fmla="val 173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0" r="16583"/>
          <a:stretch/>
        </p:blipFill>
        <p:spPr>
          <a:xfrm>
            <a:off x="6259132" y="2299344"/>
            <a:ext cx="3696238" cy="2266081"/>
          </a:xfrm>
          <a:prstGeom prst="rect">
            <a:avLst/>
          </a:prstGeom>
        </p:spPr>
      </p:pic>
      <p:sp>
        <p:nvSpPr>
          <p:cNvPr id="13" name="Minus 12"/>
          <p:cNvSpPr/>
          <p:nvPr/>
        </p:nvSpPr>
        <p:spPr>
          <a:xfrm>
            <a:off x="9461693" y="4146996"/>
            <a:ext cx="878011" cy="785611"/>
          </a:xfrm>
          <a:prstGeom prst="mathMinus">
            <a:avLst>
              <a:gd name="adj1" fmla="val 2024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29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Produktvorstellung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dirty="0"/>
              <a:t>1 / 1</a:t>
            </a:r>
          </a:p>
        </p:txBody>
      </p:sp>
      <p:sp>
        <p:nvSpPr>
          <p:cNvPr id="9" name="L-Form 8"/>
          <p:cNvSpPr/>
          <p:nvPr/>
        </p:nvSpPr>
        <p:spPr>
          <a:xfrm rot="19060526">
            <a:off x="2921593" y="2347270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99885" y="3240000"/>
            <a:ext cx="5184000" cy="29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Lernen von neuen 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Generelle Planung mit Puffer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lus 10"/>
          <p:cNvSpPr/>
          <p:nvPr/>
        </p:nvSpPr>
        <p:spPr>
          <a:xfrm rot="2705402">
            <a:off x="7969050" y="1892044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120000" y="3240000"/>
            <a:ext cx="5184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Commit Kultur nicht eingehalten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6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Produktvorstellung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Produktvorstellung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60" y="1743615"/>
            <a:ext cx="7483280" cy="39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Projektauftrag</a:t>
            </a:r>
          </a:p>
          <a:p>
            <a:endParaRPr lang="de-DE" dirty="0"/>
          </a:p>
          <a:p>
            <a:r>
              <a:rPr lang="de-DE" dirty="0"/>
              <a:t>Ist-Analyse</a:t>
            </a:r>
          </a:p>
          <a:p>
            <a:endParaRPr lang="de-DE" dirty="0"/>
          </a:p>
          <a:p>
            <a:r>
              <a:rPr lang="de-DE" dirty="0"/>
              <a:t>Soll-Konzept</a:t>
            </a:r>
          </a:p>
          <a:p>
            <a:endParaRPr lang="de-DE" dirty="0"/>
          </a:p>
          <a:p>
            <a:r>
              <a:rPr lang="de-DE" dirty="0"/>
              <a:t>Durchführung</a:t>
            </a:r>
          </a:p>
          <a:p>
            <a:endParaRPr lang="de-DE" dirty="0"/>
          </a:p>
          <a:p>
            <a:r>
              <a:rPr lang="de-DE" dirty="0"/>
              <a:t>Fazit</a:t>
            </a:r>
          </a:p>
          <a:p>
            <a:endParaRPr lang="de-DE" dirty="0"/>
          </a:p>
          <a:p>
            <a:r>
              <a:rPr lang="de-DE" dirty="0"/>
              <a:t>Produktvorstellung „Scrumiverse“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</p:spTree>
    <p:extLst>
      <p:ext uri="{BB962C8B-B14F-4D97-AF65-F5344CB8AC3E}">
        <p14:creationId xmlns:p14="http://schemas.microsoft.com/office/powerpoint/2010/main" val="237679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Auftrag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1215444" y="1822631"/>
            <a:ext cx="9749208" cy="1344921"/>
            <a:chOff x="1223592" y="1637595"/>
            <a:chExt cx="9749208" cy="1562100"/>
          </a:xfrm>
        </p:grpSpPr>
        <p:sp>
          <p:nvSpPr>
            <p:cNvPr id="19" name="Rechteck 18"/>
            <p:cNvSpPr/>
            <p:nvPr/>
          </p:nvSpPr>
          <p:spPr>
            <a:xfrm>
              <a:off x="1223592" y="1637595"/>
              <a:ext cx="9749208" cy="15621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408267" y="2138540"/>
              <a:ext cx="2998633" cy="934156"/>
              <a:chOff x="6412067" y="2661647"/>
              <a:chExt cx="2998633" cy="124086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4608667" y="2138540"/>
              <a:ext cx="2998633" cy="93415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7809068" y="2138377"/>
              <a:ext cx="2998633" cy="934319"/>
              <a:chOff x="3287866" y="2661647"/>
              <a:chExt cx="2998633" cy="1240869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3287866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3414864" y="3200798"/>
                <a:ext cx="2740081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1004552" y="22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25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Auftrag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1215444" y="1822631"/>
            <a:ext cx="9749208" cy="1344921"/>
            <a:chOff x="1223592" y="1637595"/>
            <a:chExt cx="9749208" cy="1562100"/>
          </a:xfrm>
        </p:grpSpPr>
        <p:sp>
          <p:nvSpPr>
            <p:cNvPr id="19" name="Rechteck 18"/>
            <p:cNvSpPr/>
            <p:nvPr/>
          </p:nvSpPr>
          <p:spPr>
            <a:xfrm>
              <a:off x="1223592" y="1637595"/>
              <a:ext cx="9749208" cy="15621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408267" y="2138540"/>
              <a:ext cx="2998633" cy="934156"/>
              <a:chOff x="6412067" y="2661647"/>
              <a:chExt cx="2998633" cy="124086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4608667" y="2138540"/>
              <a:ext cx="2998633" cy="93415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7809068" y="2138377"/>
              <a:ext cx="2998633" cy="934319"/>
              <a:chOff x="3287866" y="2661647"/>
              <a:chExt cx="2998633" cy="1240869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3287866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3414864" y="3200798"/>
                <a:ext cx="2740081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9" name="Pfeil nach unten 28"/>
          <p:cNvSpPr/>
          <p:nvPr/>
        </p:nvSpPr>
        <p:spPr>
          <a:xfrm>
            <a:off x="5599046" y="3258923"/>
            <a:ext cx="982004" cy="538500"/>
          </a:xfrm>
          <a:prstGeom prst="downArrow">
            <a:avLst>
              <a:gd name="adj1" fmla="val 38350"/>
              <a:gd name="adj2" fmla="val 6359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4" name="Gruppierung 43"/>
          <p:cNvGrpSpPr/>
          <p:nvPr/>
        </p:nvGrpSpPr>
        <p:grpSpPr>
          <a:xfrm>
            <a:off x="1866584" y="3914552"/>
            <a:ext cx="8471425" cy="2085726"/>
            <a:chOff x="1866584" y="3914552"/>
            <a:chExt cx="8471425" cy="2085726"/>
          </a:xfrm>
        </p:grpSpPr>
        <p:sp>
          <p:nvSpPr>
            <p:cNvPr id="41" name="Rechteck 40"/>
            <p:cNvSpPr/>
            <p:nvPr/>
          </p:nvSpPr>
          <p:spPr>
            <a:xfrm>
              <a:off x="1866584" y="3914552"/>
              <a:ext cx="8471425" cy="208572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Scrum-Projektmanagement Software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3" name="Gruppierung 42"/>
            <p:cNvGrpSpPr/>
            <p:nvPr/>
          </p:nvGrpSpPr>
          <p:grpSpPr>
            <a:xfrm>
              <a:off x="1969630" y="4398762"/>
              <a:ext cx="8239041" cy="1509174"/>
              <a:chOff x="1935719" y="4270238"/>
              <a:chExt cx="8239041" cy="1660092"/>
            </a:xfrm>
          </p:grpSpPr>
          <p:sp>
            <p:nvSpPr>
              <p:cNvPr id="31" name="Diagonal liegende Ecken des Rechtecks schneiden 30"/>
              <p:cNvSpPr/>
              <p:nvPr/>
            </p:nvSpPr>
            <p:spPr>
              <a:xfrm>
                <a:off x="1935719" y="4270238"/>
                <a:ext cx="2714329" cy="553391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Scrum-Prozess</a:t>
                </a:r>
                <a:endParaRPr lang="de-DE" dirty="0"/>
              </a:p>
            </p:txBody>
          </p:sp>
          <p:sp>
            <p:nvSpPr>
              <p:cNvPr id="32" name="Diagonal liegende Ecken des Rechtecks schneiden 31"/>
              <p:cNvSpPr/>
              <p:nvPr/>
            </p:nvSpPr>
            <p:spPr>
              <a:xfrm>
                <a:off x="4651228" y="4355783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Account-System</a:t>
                </a:r>
                <a:endParaRPr lang="de-DE" dirty="0"/>
              </a:p>
            </p:txBody>
          </p:sp>
          <p:sp>
            <p:nvSpPr>
              <p:cNvPr id="33" name="Diagonal liegende Ecken des Rechtecks schneiden 32"/>
              <p:cNvSpPr/>
              <p:nvPr/>
            </p:nvSpPr>
            <p:spPr>
              <a:xfrm>
                <a:off x="2030372" y="4819372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Notificationsystem</a:t>
                </a:r>
              </a:p>
            </p:txBody>
          </p:sp>
          <p:sp>
            <p:nvSpPr>
              <p:cNvPr id="34" name="Diagonal liegende Ecken des Rechtecks schneiden 33"/>
              <p:cNvSpPr/>
              <p:nvPr/>
            </p:nvSpPr>
            <p:spPr>
              <a:xfrm>
                <a:off x="4746104" y="4912837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Rechteverwaltung</a:t>
                </a:r>
              </a:p>
            </p:txBody>
          </p:sp>
          <p:sp>
            <p:nvSpPr>
              <p:cNvPr id="35" name="Diagonal liegende Ecken des Rechtecks schneiden 34"/>
              <p:cNvSpPr/>
              <p:nvPr/>
            </p:nvSpPr>
            <p:spPr>
              <a:xfrm>
                <a:off x="7365556" y="4450484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Dashboard</a:t>
                </a:r>
              </a:p>
            </p:txBody>
          </p:sp>
          <p:sp>
            <p:nvSpPr>
              <p:cNvPr id="36" name="Diagonal liegende Ecken des Rechtecks schneiden 35"/>
              <p:cNvSpPr/>
              <p:nvPr/>
            </p:nvSpPr>
            <p:spPr>
              <a:xfrm>
                <a:off x="7460432" y="4994838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E-Mail </a:t>
                </a:r>
                <a:r>
                  <a:rPr lang="de-DE" sz="2400" dirty="0" err="1"/>
                  <a:t>Notification</a:t>
                </a:r>
                <a:endParaRPr lang="de-DE" dirty="0"/>
              </a:p>
            </p:txBody>
          </p:sp>
          <p:sp>
            <p:nvSpPr>
              <p:cNvPr id="37" name="Diagonal liegende Ecken des Rechtecks schneiden 36"/>
              <p:cNvSpPr/>
              <p:nvPr/>
            </p:nvSpPr>
            <p:spPr>
              <a:xfrm>
                <a:off x="2126652" y="5376939"/>
                <a:ext cx="2714328" cy="553391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Nachrichtensystem</a:t>
                </a:r>
                <a:endParaRPr lang="de-DE" dirty="0"/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1004552" y="22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 flipV="1">
            <a:off x="1215444" y="1822630"/>
            <a:ext cx="9749208" cy="13449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6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7339602" y="4541474"/>
            <a:ext cx="2067634" cy="4770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dirty="0"/>
              <a:t>Sprintreview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342215" y="4541473"/>
            <a:ext cx="79330" cy="477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7474948" y="4541473"/>
            <a:ext cx="79330" cy="479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 rot="2364000">
            <a:off x="5610327" y="1603092"/>
            <a:ext cx="1512358" cy="1651464"/>
            <a:chOff x="2153130" y="2473690"/>
            <a:chExt cx="2909812" cy="3277735"/>
          </a:xfrm>
        </p:grpSpPr>
        <p:sp>
          <p:nvSpPr>
            <p:cNvPr id="30" name="Ellipse 29"/>
            <p:cNvSpPr/>
            <p:nvPr/>
          </p:nvSpPr>
          <p:spPr>
            <a:xfrm>
              <a:off x="2153130" y="2473690"/>
              <a:ext cx="2909812" cy="29098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022654" y="4797712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406791" y="2727349"/>
              <a:ext cx="2402490" cy="24024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 rot="1918553">
              <a:off x="2798816" y="4865600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 rot="1800000">
              <a:off x="2880761" y="4911711"/>
              <a:ext cx="358810" cy="468343"/>
            </a:xfrm>
            <a:prstGeom prst="rightArrow">
              <a:avLst>
                <a:gd name="adj1" fmla="val 54278"/>
                <a:gd name="adj2" fmla="val 5891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52436" y="4797712"/>
              <a:ext cx="355600" cy="812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Rechteck 35"/>
          <p:cNvSpPr/>
          <p:nvPr/>
        </p:nvSpPr>
        <p:spPr>
          <a:xfrm>
            <a:off x="4391506" y="3764991"/>
            <a:ext cx="757237" cy="79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510618" y="5143385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Arbeitsprozess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668315" y="1030555"/>
            <a:ext cx="4843465" cy="4474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</a:t>
            </a:r>
            <a:endParaRPr lang="de-DE" sz="2000" dirty="0"/>
          </a:p>
        </p:txBody>
      </p:sp>
      <p:sp>
        <p:nvSpPr>
          <p:cNvPr id="5" name="Ellipse 4"/>
          <p:cNvSpPr/>
          <p:nvPr/>
        </p:nvSpPr>
        <p:spPr>
          <a:xfrm>
            <a:off x="4641094" y="2819361"/>
            <a:ext cx="2909812" cy="29098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894755" y="3073022"/>
            <a:ext cx="2402490" cy="2402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918553">
            <a:off x="5286780" y="5211273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800000">
            <a:off x="5368725" y="5257384"/>
            <a:ext cx="358810" cy="468343"/>
          </a:xfrm>
          <a:prstGeom prst="rightArrow">
            <a:avLst>
              <a:gd name="adj1" fmla="val 54278"/>
              <a:gd name="adj2" fmla="val 58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40400" y="5143385"/>
            <a:ext cx="355600" cy="8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479247" y="4022652"/>
            <a:ext cx="1298395" cy="492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7081958" y="2164681"/>
            <a:ext cx="1930542" cy="424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Daily Scrum</a:t>
            </a:r>
          </a:p>
        </p:txBody>
      </p:sp>
      <p:sp>
        <p:nvSpPr>
          <p:cNvPr id="42" name="Rechteck 41"/>
          <p:cNvSpPr/>
          <p:nvPr/>
        </p:nvSpPr>
        <p:spPr>
          <a:xfrm>
            <a:off x="7601211" y="4541473"/>
            <a:ext cx="79330" cy="477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Mehrere Dokumente 21"/>
          <p:cNvSpPr/>
          <p:nvPr/>
        </p:nvSpPr>
        <p:spPr>
          <a:xfrm>
            <a:off x="1470066" y="4095275"/>
            <a:ext cx="1970467" cy="1184856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 -</a:t>
            </a:r>
          </a:p>
          <a:p>
            <a:pPr algn="ctr"/>
            <a:r>
              <a:rPr lang="de-DE" sz="2400" dirty="0" err="1"/>
              <a:t>Backlog</a:t>
            </a:r>
            <a:endParaRPr lang="de-DE" sz="2400" dirty="0"/>
          </a:p>
        </p:txBody>
      </p:sp>
      <p:sp>
        <p:nvSpPr>
          <p:cNvPr id="43" name="Mehrere Dokumente 42"/>
          <p:cNvSpPr/>
          <p:nvPr/>
        </p:nvSpPr>
        <p:spPr>
          <a:xfrm>
            <a:off x="1470299" y="1861302"/>
            <a:ext cx="1970467" cy="1184856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Product</a:t>
            </a:r>
            <a:r>
              <a:rPr lang="de-DE" sz="2400" dirty="0"/>
              <a:t> -</a:t>
            </a:r>
          </a:p>
          <a:p>
            <a:pPr algn="ctr"/>
            <a:r>
              <a:rPr lang="de-DE" sz="2400" dirty="0" err="1"/>
              <a:t>Backlog</a:t>
            </a:r>
            <a:endParaRPr lang="de-DE" sz="2400" dirty="0"/>
          </a:p>
        </p:txBody>
      </p:sp>
      <p:sp>
        <p:nvSpPr>
          <p:cNvPr id="45" name="Pfeil nach unten 44"/>
          <p:cNvSpPr/>
          <p:nvPr/>
        </p:nvSpPr>
        <p:spPr>
          <a:xfrm rot="16200000">
            <a:off x="3628101" y="4288611"/>
            <a:ext cx="780379" cy="793012"/>
          </a:xfrm>
          <a:prstGeom prst="downArrow">
            <a:avLst>
              <a:gd name="adj1" fmla="val 38350"/>
              <a:gd name="adj2" fmla="val 4116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6" name="Pfeil nach unten 45"/>
          <p:cNvSpPr/>
          <p:nvPr/>
        </p:nvSpPr>
        <p:spPr>
          <a:xfrm>
            <a:off x="2073576" y="3174210"/>
            <a:ext cx="780379" cy="793012"/>
          </a:xfrm>
          <a:prstGeom prst="downArrow">
            <a:avLst>
              <a:gd name="adj1" fmla="val 38350"/>
              <a:gd name="adj2" fmla="val 4116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7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hteck 132"/>
          <p:cNvSpPr/>
          <p:nvPr/>
        </p:nvSpPr>
        <p:spPr>
          <a:xfrm>
            <a:off x="9056399" y="4542362"/>
            <a:ext cx="2008737" cy="14734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Offline / Online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19" name="Gruppierung 18"/>
          <p:cNvGrpSpPr/>
          <p:nvPr/>
        </p:nvGrpSpPr>
        <p:grpSpPr>
          <a:xfrm>
            <a:off x="899886" y="1962535"/>
            <a:ext cx="4840515" cy="2318702"/>
            <a:chOff x="899886" y="1962535"/>
            <a:chExt cx="4840515" cy="2318702"/>
          </a:xfrm>
        </p:grpSpPr>
        <p:sp>
          <p:nvSpPr>
            <p:cNvPr id="44" name="Rechteck 43"/>
            <p:cNvSpPr/>
            <p:nvPr/>
          </p:nvSpPr>
          <p:spPr>
            <a:xfrm>
              <a:off x="899886" y="1962535"/>
              <a:ext cx="1486634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/>
                <a:t>Planning</a:t>
              </a:r>
              <a:endParaRPr lang="de-DE" sz="200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2395416" y="1962535"/>
              <a:ext cx="1923665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In Progress</a:t>
              </a:r>
              <a:endParaRPr lang="de-DE" sz="20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4327979" y="1962535"/>
              <a:ext cx="1412422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/>
                <a:t>Done</a:t>
              </a:r>
              <a:endParaRPr lang="de-DE" sz="2000" dirty="0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899887" y="1966476"/>
              <a:ext cx="4840514" cy="2314761"/>
              <a:chOff x="899887" y="1966476"/>
              <a:chExt cx="4840514" cy="2314761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899887" y="1966476"/>
                <a:ext cx="4840514" cy="231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2386520" y="1966476"/>
                <a:ext cx="3353881" cy="231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4319082" y="1966477"/>
                <a:ext cx="1421319" cy="2314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Rechteck 14"/>
            <p:cNvSpPr/>
            <p:nvPr/>
          </p:nvSpPr>
          <p:spPr>
            <a:xfrm>
              <a:off x="959798" y="242936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1407850" y="242936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1864321" y="243584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959798" y="2893764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407850" y="289376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864321" y="2900250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959798" y="335614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1407850" y="335614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1864321" y="336262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497982" y="243178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959004" y="243178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415475" y="243826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497982" y="2896184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2959004" y="289618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3870644" y="244020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4383355" y="243584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4838524" y="243778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899886" y="4424812"/>
            <a:ext cx="2447644" cy="1657333"/>
            <a:chOff x="899886" y="4424812"/>
            <a:chExt cx="2447644" cy="1657333"/>
          </a:xfrm>
        </p:grpSpPr>
        <p:sp>
          <p:nvSpPr>
            <p:cNvPr id="18" name="Mehrere Dokumente 17"/>
            <p:cNvSpPr/>
            <p:nvPr/>
          </p:nvSpPr>
          <p:spPr>
            <a:xfrm>
              <a:off x="899886" y="4424812"/>
              <a:ext cx="2447644" cy="1657333"/>
            </a:xfrm>
            <a:prstGeom prst="flowChartMultidocumen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300" dirty="0"/>
                <a:t>Produktbacklog</a:t>
              </a:r>
            </a:p>
          </p:txBody>
        </p:sp>
        <p:sp>
          <p:nvSpPr>
            <p:cNvPr id="65" name="Rechteck 64"/>
            <p:cNvSpPr/>
            <p:nvPr/>
          </p:nvSpPr>
          <p:spPr>
            <a:xfrm>
              <a:off x="959798" y="5149227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407850" y="514922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1864321" y="515571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2320792" y="515571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Mehrere Dokumente 68"/>
          <p:cNvSpPr/>
          <p:nvPr/>
        </p:nvSpPr>
        <p:spPr>
          <a:xfrm>
            <a:off x="3426226" y="4424813"/>
            <a:ext cx="2314175" cy="1132834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300" dirty="0"/>
              <a:t>Projekt-</a:t>
            </a:r>
            <a:r>
              <a:rPr lang="de-DE" sz="2300" dirty="0" err="1"/>
              <a:t>dokumnete</a:t>
            </a:r>
            <a:endParaRPr lang="de-DE" sz="2300" dirty="0"/>
          </a:p>
        </p:txBody>
      </p:sp>
      <p:sp>
        <p:nvSpPr>
          <p:cNvPr id="70" name="Rechteck 69"/>
          <p:cNvSpPr/>
          <p:nvPr/>
        </p:nvSpPr>
        <p:spPr>
          <a:xfrm>
            <a:off x="899885" y="1515344"/>
            <a:ext cx="4843465" cy="425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Offline</a:t>
            </a:r>
            <a:endParaRPr lang="de-DE" sz="2000" dirty="0"/>
          </a:p>
        </p:txBody>
      </p:sp>
      <p:sp>
        <p:nvSpPr>
          <p:cNvPr id="71" name="Rechteck 70"/>
          <p:cNvSpPr/>
          <p:nvPr/>
        </p:nvSpPr>
        <p:spPr>
          <a:xfrm>
            <a:off x="6492191" y="1515344"/>
            <a:ext cx="4843465" cy="425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Online</a:t>
            </a:r>
            <a:endParaRPr lang="de-DE" sz="2000" dirty="0"/>
          </a:p>
        </p:txBody>
      </p:sp>
      <p:grpSp>
        <p:nvGrpSpPr>
          <p:cNvPr id="23" name="Gruppierung 22"/>
          <p:cNvGrpSpPr/>
          <p:nvPr/>
        </p:nvGrpSpPr>
        <p:grpSpPr>
          <a:xfrm>
            <a:off x="6762710" y="2405987"/>
            <a:ext cx="4302426" cy="2089852"/>
            <a:chOff x="6774110" y="2027028"/>
            <a:chExt cx="4302426" cy="2089852"/>
          </a:xfrm>
        </p:grpSpPr>
        <p:sp>
          <p:nvSpPr>
            <p:cNvPr id="97" name="Rechteck 96"/>
            <p:cNvSpPr/>
            <p:nvPr/>
          </p:nvSpPr>
          <p:spPr>
            <a:xfrm>
              <a:off x="6774110" y="2027028"/>
              <a:ext cx="4302426" cy="2089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grpSp>
          <p:nvGrpSpPr>
            <p:cNvPr id="72" name="Gruppierung 71"/>
            <p:cNvGrpSpPr/>
            <p:nvPr/>
          </p:nvGrpSpPr>
          <p:grpSpPr>
            <a:xfrm>
              <a:off x="6834403" y="2061905"/>
              <a:ext cx="4172858" cy="1999554"/>
              <a:chOff x="899886" y="1962535"/>
              <a:chExt cx="4840515" cy="2318702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899886" y="1962535"/>
                <a:ext cx="1486634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err="1"/>
                  <a:t>Planning</a:t>
                </a:r>
                <a:endParaRPr lang="de-DE" sz="2000" dirty="0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2395416" y="1962535"/>
                <a:ext cx="1923665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In Progress</a:t>
                </a:r>
                <a:endParaRPr lang="de-DE" sz="2000" dirty="0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4327979" y="1962535"/>
                <a:ext cx="1412422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err="1"/>
                  <a:t>Done</a:t>
                </a:r>
                <a:endParaRPr lang="de-DE" sz="2000" dirty="0"/>
              </a:p>
            </p:txBody>
          </p:sp>
          <p:grpSp>
            <p:nvGrpSpPr>
              <p:cNvPr id="76" name="Gruppierung 75"/>
              <p:cNvGrpSpPr/>
              <p:nvPr/>
            </p:nvGrpSpPr>
            <p:grpSpPr>
              <a:xfrm>
                <a:off x="899887" y="1966476"/>
                <a:ext cx="4840514" cy="2314761"/>
                <a:chOff x="899887" y="1966476"/>
                <a:chExt cx="4840514" cy="2314761"/>
              </a:xfrm>
            </p:grpSpPr>
            <p:sp>
              <p:nvSpPr>
                <p:cNvPr id="94" name="Rechteck 93"/>
                <p:cNvSpPr/>
                <p:nvPr/>
              </p:nvSpPr>
              <p:spPr>
                <a:xfrm>
                  <a:off x="899887" y="1966476"/>
                  <a:ext cx="4840514" cy="23147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Rechteck 94"/>
                <p:cNvSpPr/>
                <p:nvPr/>
              </p:nvSpPr>
              <p:spPr>
                <a:xfrm>
                  <a:off x="2386520" y="1966476"/>
                  <a:ext cx="3353881" cy="23147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6" name="Rechteck 95"/>
                <p:cNvSpPr/>
                <p:nvPr/>
              </p:nvSpPr>
              <p:spPr>
                <a:xfrm>
                  <a:off x="4319082" y="1966477"/>
                  <a:ext cx="1421319" cy="2314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7" name="Rechteck 76"/>
              <p:cNvSpPr/>
              <p:nvPr/>
            </p:nvSpPr>
            <p:spPr>
              <a:xfrm>
                <a:off x="959798" y="242936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1407850" y="242936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864321" y="243584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959798" y="2893764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1407850" y="289376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1864321" y="2900250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959798" y="335614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1407850" y="335614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1864321" y="336262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2497982" y="243178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2959004" y="243178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3415475" y="243826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497982" y="2896184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59004" y="289618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870644" y="244020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4383355" y="243584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4838524" y="243778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8" name="Rechteck 97"/>
          <p:cNvSpPr/>
          <p:nvPr/>
        </p:nvSpPr>
        <p:spPr>
          <a:xfrm>
            <a:off x="6758219" y="4550887"/>
            <a:ext cx="2233395" cy="1458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99" name="Rechteck 98"/>
          <p:cNvSpPr/>
          <p:nvPr/>
        </p:nvSpPr>
        <p:spPr>
          <a:xfrm>
            <a:off x="6823004" y="4589530"/>
            <a:ext cx="2110037" cy="13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4" name="Diagramm 23"/>
          <p:cNvGraphicFramePr/>
          <p:nvPr>
            <p:extLst>
              <p:ext uri="{D42A27DB-BD31-4B8C-83A1-F6EECF244321}">
                <p14:modId xmlns:p14="http://schemas.microsoft.com/office/powerpoint/2010/main" val="2964146171"/>
              </p:ext>
            </p:extLst>
          </p:nvPr>
        </p:nvGraphicFramePr>
        <p:xfrm>
          <a:off x="6831381" y="4626169"/>
          <a:ext cx="2110038" cy="129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0" name="Gruppierung 99"/>
          <p:cNvGrpSpPr/>
          <p:nvPr/>
        </p:nvGrpSpPr>
        <p:grpSpPr>
          <a:xfrm>
            <a:off x="9164269" y="4712559"/>
            <a:ext cx="1708583" cy="1126349"/>
            <a:chOff x="899886" y="4424812"/>
            <a:chExt cx="2447644" cy="1657333"/>
          </a:xfrm>
        </p:grpSpPr>
        <p:sp>
          <p:nvSpPr>
            <p:cNvPr id="101" name="Mehrere Dokumente 100"/>
            <p:cNvSpPr/>
            <p:nvPr/>
          </p:nvSpPr>
          <p:spPr>
            <a:xfrm>
              <a:off x="899886" y="4424812"/>
              <a:ext cx="2447644" cy="1657333"/>
            </a:xfrm>
            <a:prstGeom prst="flowChartMultidocumen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300" dirty="0" err="1"/>
                <a:t>Backlog</a:t>
              </a:r>
              <a:endParaRPr lang="de-DE" sz="2300" dirty="0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959798" y="5309972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1407850" y="530997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1864321" y="531645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2320792" y="531645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191" y="1957440"/>
            <a:ext cx="4843465" cy="36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5971969" cy="4212704"/>
          </a:xfrm>
        </p:spPr>
        <p:txBody>
          <a:bodyPr>
            <a:normAutofit/>
          </a:bodyPr>
          <a:lstStyle/>
          <a:p>
            <a:r>
              <a:rPr lang="de-DE" dirty="0"/>
              <a:t>fehlende Rechte</a:t>
            </a:r>
          </a:p>
          <a:p>
            <a:endParaRPr lang="de-DE" dirty="0"/>
          </a:p>
          <a:p>
            <a:r>
              <a:rPr lang="de-DE" dirty="0"/>
              <a:t>nicht konzentriertes Scrum</a:t>
            </a:r>
          </a:p>
          <a:p>
            <a:pPr lvl="1"/>
            <a:r>
              <a:rPr lang="de-DE" dirty="0"/>
              <a:t>unübersichtlich</a:t>
            </a:r>
          </a:p>
          <a:p>
            <a:pPr lvl="1"/>
            <a:endParaRPr lang="de-DE" dirty="0"/>
          </a:p>
          <a:p>
            <a:r>
              <a:rPr lang="de-DE" dirty="0"/>
              <a:t>fehlende Kommunikations- und Kommentarfunktionen</a:t>
            </a:r>
          </a:p>
          <a:p>
            <a:endParaRPr lang="de-DE" dirty="0"/>
          </a:p>
          <a:p>
            <a:r>
              <a:rPr lang="de-DE" dirty="0"/>
              <a:t>lange Synchronisationszeit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Konkurrenz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15" y="1881129"/>
            <a:ext cx="3881277" cy="38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9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1221396" y="1931589"/>
            <a:ext cx="9749208" cy="1829043"/>
            <a:chOff x="1123644" y="1880073"/>
            <a:chExt cx="9749208" cy="1829043"/>
          </a:xfrm>
        </p:grpSpPr>
        <p:sp>
          <p:nvSpPr>
            <p:cNvPr id="51" name="Rechteck 50"/>
            <p:cNvSpPr/>
            <p:nvPr/>
          </p:nvSpPr>
          <p:spPr>
            <a:xfrm>
              <a:off x="1123644" y="1880073"/>
              <a:ext cx="9749208" cy="18290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 (Arbeitsauftrag)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52" name="Gruppierung 2"/>
            <p:cNvGrpSpPr/>
            <p:nvPr/>
          </p:nvGrpSpPr>
          <p:grpSpPr>
            <a:xfrm>
              <a:off x="1308319" y="2466623"/>
              <a:ext cx="2998633" cy="1093791"/>
              <a:chOff x="6412067" y="2661647"/>
              <a:chExt cx="2998633" cy="1240869"/>
            </a:xfrm>
          </p:grpSpPr>
          <p:sp>
            <p:nvSpPr>
              <p:cNvPr id="60" name="Rechteck 59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" name="Rechteck 52"/>
            <p:cNvSpPr/>
            <p:nvPr/>
          </p:nvSpPr>
          <p:spPr>
            <a:xfrm>
              <a:off x="4508719" y="2466623"/>
              <a:ext cx="2998633" cy="109379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7669366" y="2466623"/>
              <a:ext cx="2998633" cy="1093791"/>
              <a:chOff x="6768962" y="1720137"/>
              <a:chExt cx="2998633" cy="1093791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6768962" y="1720137"/>
                <a:ext cx="2998633" cy="109379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6895960" y="2195466"/>
                <a:ext cx="2740081" cy="5294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uppieren 16"/>
          <p:cNvGrpSpPr/>
          <p:nvPr/>
        </p:nvGrpSpPr>
        <p:grpSpPr>
          <a:xfrm>
            <a:off x="1221396" y="1931589"/>
            <a:ext cx="9749208" cy="3786632"/>
            <a:chOff x="1123644" y="1880073"/>
            <a:chExt cx="9749208" cy="3786632"/>
          </a:xfrm>
        </p:grpSpPr>
        <p:sp>
          <p:nvSpPr>
            <p:cNvPr id="18" name="Rechteck 17"/>
            <p:cNvSpPr/>
            <p:nvPr/>
          </p:nvSpPr>
          <p:spPr>
            <a:xfrm>
              <a:off x="7507352" y="1887693"/>
              <a:ext cx="3365500" cy="377901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123644" y="1880073"/>
              <a:ext cx="9749208" cy="18290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 (Umsetzung)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20" name="Gruppierung 2"/>
            <p:cNvGrpSpPr/>
            <p:nvPr/>
          </p:nvGrpSpPr>
          <p:grpSpPr>
            <a:xfrm>
              <a:off x="1308319" y="2466623"/>
              <a:ext cx="2998633" cy="1093791"/>
              <a:chOff x="6412067" y="2661647"/>
              <a:chExt cx="2998633" cy="1240869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Rechteck 20"/>
            <p:cNvSpPr/>
            <p:nvPr/>
          </p:nvSpPr>
          <p:spPr>
            <a:xfrm>
              <a:off x="4508719" y="2466623"/>
              <a:ext cx="2998633" cy="109379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7669366" y="2466623"/>
              <a:ext cx="2998633" cy="3032167"/>
              <a:chOff x="6768962" y="1720137"/>
              <a:chExt cx="2998633" cy="3032167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6768962" y="1720137"/>
                <a:ext cx="2998633" cy="303216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6895960" y="2195466"/>
                <a:ext cx="2740081" cy="5294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6895959" y="2840110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jQuery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6895959" y="3478822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Bootstrap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6895958" y="4113257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Highcharts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0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2" name="Rechteck 1"/>
          <p:cNvSpPr/>
          <p:nvPr/>
        </p:nvSpPr>
        <p:spPr>
          <a:xfrm>
            <a:off x="4043966" y="1996226"/>
            <a:ext cx="7291691" cy="3992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043966" y="1635617"/>
            <a:ext cx="2459864" cy="3606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scrumiverse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153794" y="2112658"/>
            <a:ext cx="2459864" cy="3606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Webcontent.WEB</a:t>
            </a:r>
            <a:r>
              <a:rPr lang="de-DE" sz="2000" dirty="0">
                <a:solidFill>
                  <a:schemeClr val="tx1"/>
                </a:solidFill>
              </a:rPr>
              <a:t>-INF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153794" y="3758790"/>
            <a:ext cx="7076582" cy="20940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153793" y="3398180"/>
            <a:ext cx="2459864" cy="3606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src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249388" y="3871070"/>
            <a:ext cx="6880846" cy="496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com.scrumiverse.web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259073" y="4800795"/>
            <a:ext cx="3376252" cy="930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259072" y="4440186"/>
            <a:ext cx="3376253" cy="360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com.scrumiverse.persistence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753982" y="4800795"/>
            <a:ext cx="3376252" cy="930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7753981" y="4440186"/>
            <a:ext cx="3376253" cy="360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com.scrumiverse.model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153794" y="2473267"/>
            <a:ext cx="7076582" cy="8032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4249388" y="2594961"/>
            <a:ext cx="3385937" cy="573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lib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7753981" y="2586909"/>
            <a:ext cx="3385937" cy="573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jsp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62" name="Gruppieren 61"/>
          <p:cNvGrpSpPr/>
          <p:nvPr/>
        </p:nvGrpSpPr>
        <p:grpSpPr>
          <a:xfrm>
            <a:off x="899886" y="1635617"/>
            <a:ext cx="3253908" cy="4353060"/>
            <a:chOff x="899886" y="1635617"/>
            <a:chExt cx="3253908" cy="4353060"/>
          </a:xfrm>
        </p:grpSpPr>
        <p:sp>
          <p:nvSpPr>
            <p:cNvPr id="27" name="Rechteck 26"/>
            <p:cNvSpPr/>
            <p:nvPr/>
          </p:nvSpPr>
          <p:spPr>
            <a:xfrm>
              <a:off x="899887" y="1996227"/>
              <a:ext cx="2459864" cy="3992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899886" y="1635617"/>
              <a:ext cx="2459864" cy="3606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/>
                <a:t>external</a:t>
              </a:r>
              <a:r>
                <a:rPr lang="de-DE" sz="2000" dirty="0"/>
                <a:t> </a:t>
              </a:r>
              <a:r>
                <a:rPr lang="de-DE" sz="2000" dirty="0" err="1"/>
                <a:t>libraries</a:t>
              </a:r>
              <a:r>
                <a:rPr lang="de-DE" dirty="0"/>
                <a:t> 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996094" y="2112497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SpringMVC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6094" y="2755258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Hibernate</a:t>
              </a:r>
            </a:p>
          </p:txBody>
        </p:sp>
        <p:sp>
          <p:nvSpPr>
            <p:cNvPr id="33" name="Rechteck 32"/>
            <p:cNvSpPr/>
            <p:nvPr/>
          </p:nvSpPr>
          <p:spPr>
            <a:xfrm>
              <a:off x="996094" y="3398019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JSTL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996094" y="4040780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jQuery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996094" y="4683541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Bootstrap</a:t>
              </a:r>
            </a:p>
          </p:txBody>
        </p:sp>
        <p:sp>
          <p:nvSpPr>
            <p:cNvPr id="36" name="Rechteck 35"/>
            <p:cNvSpPr/>
            <p:nvPr/>
          </p:nvSpPr>
          <p:spPr>
            <a:xfrm>
              <a:off x="996094" y="5326302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Highcharts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49" idx="1"/>
            </p:cNvCxnSpPr>
            <p:nvPr/>
          </p:nvCxnSpPr>
          <p:spPr>
            <a:xfrm flipH="1">
              <a:off x="3359750" y="2874877"/>
              <a:ext cx="794044" cy="670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Flussdiagramm: Alternativer Prozess 51"/>
          <p:cNvSpPr/>
          <p:nvPr/>
        </p:nvSpPr>
        <p:spPr>
          <a:xfrm>
            <a:off x="4365937" y="4888895"/>
            <a:ext cx="3164112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.DAO</a:t>
            </a:r>
          </a:p>
        </p:txBody>
      </p:sp>
      <p:sp>
        <p:nvSpPr>
          <p:cNvPr id="54" name="Flussdiagramm: Alternativer Prozess 53"/>
          <p:cNvSpPr/>
          <p:nvPr/>
        </p:nvSpPr>
        <p:spPr>
          <a:xfrm>
            <a:off x="4365936" y="5298131"/>
            <a:ext cx="3164112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DAO.impl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Flussdiagramm: Alternativer Prozess 54"/>
          <p:cNvSpPr/>
          <p:nvPr/>
        </p:nvSpPr>
        <p:spPr>
          <a:xfrm>
            <a:off x="7856111" y="4888895"/>
            <a:ext cx="3181083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account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Flussdiagramm: Alternativer Prozess 55"/>
          <p:cNvSpPr/>
          <p:nvPr/>
        </p:nvSpPr>
        <p:spPr>
          <a:xfrm>
            <a:off x="7856111" y="5298131"/>
            <a:ext cx="1378039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scrumCore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Flussdiagramm: Alternativer Prozess 56"/>
          <p:cNvSpPr/>
          <p:nvPr/>
        </p:nvSpPr>
        <p:spPr>
          <a:xfrm>
            <a:off x="9336279" y="5298131"/>
            <a:ext cx="1700915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scrumFeatures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  <p:bldP spid="44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Breitbild</PresentationFormat>
  <Paragraphs>258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PowerPoint-Präsentation</vt:lpstr>
      <vt:lpstr>Gliederung</vt:lpstr>
      <vt:lpstr>Projektauftrag</vt:lpstr>
      <vt:lpstr>Projektauftrag</vt:lpstr>
      <vt:lpstr>Ist-Analyse</vt:lpstr>
      <vt:lpstr>Ist-Analyse</vt:lpstr>
      <vt:lpstr>Ist-Analyse</vt:lpstr>
      <vt:lpstr>Soll-Konzept</vt:lpstr>
      <vt:lpstr>Soll-Konzept</vt:lpstr>
      <vt:lpstr>Soll-Konzept</vt:lpstr>
      <vt:lpstr>Soll-Konzept</vt:lpstr>
      <vt:lpstr>Soll-Konzept</vt:lpstr>
      <vt:lpstr>Soll-Konzept</vt:lpstr>
      <vt:lpstr>Durchführung</vt:lpstr>
      <vt:lpstr>Durchführung</vt:lpstr>
      <vt:lpstr>Durchführung</vt:lpstr>
      <vt:lpstr>Durchführung</vt:lpstr>
      <vt:lpstr>Fazit</vt:lpstr>
      <vt:lpstr>Produktvorstellung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Joshua Ward</cp:lastModifiedBy>
  <cp:revision>97</cp:revision>
  <dcterms:created xsi:type="dcterms:W3CDTF">2015-11-12T09:20:30Z</dcterms:created>
  <dcterms:modified xsi:type="dcterms:W3CDTF">2016-05-10T16:47:55Z</dcterms:modified>
</cp:coreProperties>
</file>