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8" r:id="rId5"/>
    <p:sldId id="271" r:id="rId6"/>
    <p:sldId id="272" r:id="rId7"/>
    <p:sldId id="273" r:id="rId8"/>
    <p:sldId id="263" r:id="rId9"/>
    <p:sldId id="266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644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>
        <p:scale>
          <a:sx n="100" d="100"/>
          <a:sy n="100" d="100"/>
        </p:scale>
        <p:origin x="1098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69E165-5FFB-4EA6-B802-9A40D3C272A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572731EE-344C-4164-82D3-5B6E251C7AF7}">
      <dgm:prSet phldrT="[Text]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dirty="0"/>
            <a:t>US</a:t>
          </a:r>
          <a:br>
            <a:rPr lang="de-DE" dirty="0"/>
          </a:br>
          <a:r>
            <a:rPr lang="de-DE" dirty="0"/>
            <a:t>erstellt</a:t>
          </a:r>
        </a:p>
      </dgm:t>
    </dgm:pt>
    <dgm:pt modelId="{A58FA93C-3E47-491B-ACE2-546DCE1C873B}" type="parTrans" cxnId="{B8AC5545-E61B-4D3F-AF4E-CA9A0A50AF2E}">
      <dgm:prSet/>
      <dgm:spPr/>
      <dgm:t>
        <a:bodyPr/>
        <a:lstStyle/>
        <a:p>
          <a:endParaRPr lang="de-DE"/>
        </a:p>
      </dgm:t>
    </dgm:pt>
    <dgm:pt modelId="{1A76B02D-AB58-4B51-BF83-C816523B2354}" type="sibTrans" cxnId="{B8AC5545-E61B-4D3F-AF4E-CA9A0A50AF2E}">
      <dgm:prSet/>
      <dgm:spPr/>
      <dgm:t>
        <a:bodyPr/>
        <a:lstStyle/>
        <a:p>
          <a:endParaRPr lang="de-DE"/>
        </a:p>
      </dgm:t>
    </dgm:pt>
    <dgm:pt modelId="{39A337DC-28F5-4E57-A3AD-B582F06C5124}">
      <dgm:prSet phldrT="[Text]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dirty="0"/>
            <a:t>US in</a:t>
          </a:r>
          <a:br>
            <a:rPr lang="de-DE" dirty="0"/>
          </a:br>
          <a:r>
            <a:rPr lang="de-DE" dirty="0" err="1"/>
            <a:t>Epics</a:t>
          </a:r>
          <a:r>
            <a:rPr lang="de-DE" dirty="0"/>
            <a:t> aufgeteilt</a:t>
          </a:r>
        </a:p>
      </dgm:t>
    </dgm:pt>
    <dgm:pt modelId="{4206A017-F8EB-4998-81E6-8B41474C463D}" type="parTrans" cxnId="{D7D700CC-E8AD-4598-A0BE-0533B9436A33}">
      <dgm:prSet/>
      <dgm:spPr/>
      <dgm:t>
        <a:bodyPr/>
        <a:lstStyle/>
        <a:p>
          <a:endParaRPr lang="de-DE"/>
        </a:p>
      </dgm:t>
    </dgm:pt>
    <dgm:pt modelId="{FDAA39BB-A791-41B3-8316-58ADC020A03C}" type="sibTrans" cxnId="{D7D700CC-E8AD-4598-A0BE-0533B9436A33}">
      <dgm:prSet/>
      <dgm:spPr/>
      <dgm:t>
        <a:bodyPr/>
        <a:lstStyle/>
        <a:p>
          <a:endParaRPr lang="de-DE"/>
        </a:p>
      </dgm:t>
    </dgm:pt>
    <dgm:pt modelId="{51E95417-F52D-44B7-8761-CC09681B6CD4}">
      <dgm:prSet phldrT="[Text]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dirty="0"/>
            <a:t>Sprints</a:t>
          </a:r>
          <a:br>
            <a:rPr lang="de-DE" dirty="0"/>
          </a:br>
          <a:r>
            <a:rPr lang="de-DE" dirty="0"/>
            <a:t>erstellt</a:t>
          </a:r>
        </a:p>
      </dgm:t>
    </dgm:pt>
    <dgm:pt modelId="{82D6A85D-F0CE-49AA-AE8C-599D6EF12D7C}" type="parTrans" cxnId="{8DEE4DC7-1D27-4397-A69A-0D168EAFB4EA}">
      <dgm:prSet/>
      <dgm:spPr/>
      <dgm:t>
        <a:bodyPr/>
        <a:lstStyle/>
        <a:p>
          <a:endParaRPr lang="de-DE"/>
        </a:p>
      </dgm:t>
    </dgm:pt>
    <dgm:pt modelId="{6BCC470A-B655-461E-A8CA-03DE4E3A384B}" type="sibTrans" cxnId="{8DEE4DC7-1D27-4397-A69A-0D168EAFB4EA}">
      <dgm:prSet/>
      <dgm:spPr/>
      <dgm:t>
        <a:bodyPr/>
        <a:lstStyle/>
        <a:p>
          <a:endParaRPr lang="de-DE"/>
        </a:p>
      </dgm:t>
    </dgm:pt>
    <dgm:pt modelId="{D4BF923A-86DA-41AB-AF54-09D19FFFAC0D}" type="pres">
      <dgm:prSet presAssocID="{C669E165-5FFB-4EA6-B802-9A40D3C272AB}" presName="CompostProcess" presStyleCnt="0">
        <dgm:presLayoutVars>
          <dgm:dir/>
          <dgm:resizeHandles val="exact"/>
        </dgm:presLayoutVars>
      </dgm:prSet>
      <dgm:spPr/>
    </dgm:pt>
    <dgm:pt modelId="{ABF27692-6BDD-472D-A7E8-ACC4F3B2BB5C}" type="pres">
      <dgm:prSet presAssocID="{C669E165-5FFB-4EA6-B802-9A40D3C272AB}" presName="arrow" presStyleLbl="bgShp" presStyleIdx="0" presStyleCnt="1"/>
      <dgm:spPr/>
    </dgm:pt>
    <dgm:pt modelId="{B9C3C633-F178-4EC4-9C15-103F423FA4A5}" type="pres">
      <dgm:prSet presAssocID="{C669E165-5FFB-4EA6-B802-9A40D3C272AB}" presName="linearProcess" presStyleCnt="0"/>
      <dgm:spPr/>
    </dgm:pt>
    <dgm:pt modelId="{F7F6CFFB-0C74-4629-B2D5-13D4DDD93342}" type="pres">
      <dgm:prSet presAssocID="{572731EE-344C-4164-82D3-5B6E251C7AF7}" presName="textNode" presStyleLbl="node1" presStyleIdx="0" presStyleCnt="3">
        <dgm:presLayoutVars>
          <dgm:bulletEnabled val="1"/>
        </dgm:presLayoutVars>
      </dgm:prSet>
      <dgm:spPr/>
    </dgm:pt>
    <dgm:pt modelId="{DD9C0A7A-D230-44A7-8F4C-202A2878D3FE}" type="pres">
      <dgm:prSet presAssocID="{1A76B02D-AB58-4B51-BF83-C816523B2354}" presName="sibTrans" presStyleCnt="0"/>
      <dgm:spPr/>
    </dgm:pt>
    <dgm:pt modelId="{9E22A8F1-3039-49CC-AA17-DD186515803C}" type="pres">
      <dgm:prSet presAssocID="{39A337DC-28F5-4E57-A3AD-B582F06C5124}" presName="textNode" presStyleLbl="node1" presStyleIdx="1" presStyleCnt="3">
        <dgm:presLayoutVars>
          <dgm:bulletEnabled val="1"/>
        </dgm:presLayoutVars>
      </dgm:prSet>
      <dgm:spPr/>
    </dgm:pt>
    <dgm:pt modelId="{A335BD9C-4B9E-49AF-B9DB-7F781DD21A27}" type="pres">
      <dgm:prSet presAssocID="{FDAA39BB-A791-41B3-8316-58ADC020A03C}" presName="sibTrans" presStyleCnt="0"/>
      <dgm:spPr/>
    </dgm:pt>
    <dgm:pt modelId="{545B435F-E782-4D0E-AA74-29E426377518}" type="pres">
      <dgm:prSet presAssocID="{51E95417-F52D-44B7-8761-CC09681B6CD4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8DEE4DC7-1D27-4397-A69A-0D168EAFB4EA}" srcId="{C669E165-5FFB-4EA6-B802-9A40D3C272AB}" destId="{51E95417-F52D-44B7-8761-CC09681B6CD4}" srcOrd="2" destOrd="0" parTransId="{82D6A85D-F0CE-49AA-AE8C-599D6EF12D7C}" sibTransId="{6BCC470A-B655-461E-A8CA-03DE4E3A384B}"/>
    <dgm:cxn modelId="{E499B76B-41DC-4811-BEA3-AE17F0FC8DC6}" type="presOf" srcId="{51E95417-F52D-44B7-8761-CC09681B6CD4}" destId="{545B435F-E782-4D0E-AA74-29E426377518}" srcOrd="0" destOrd="0" presId="urn:microsoft.com/office/officeart/2005/8/layout/hProcess9"/>
    <dgm:cxn modelId="{3E61987A-CEF5-467B-9795-5FEEBDCDEE0E}" type="presOf" srcId="{39A337DC-28F5-4E57-A3AD-B582F06C5124}" destId="{9E22A8F1-3039-49CC-AA17-DD186515803C}" srcOrd="0" destOrd="0" presId="urn:microsoft.com/office/officeart/2005/8/layout/hProcess9"/>
    <dgm:cxn modelId="{95B4D647-E7BE-41DA-9B5D-25A2DE9532C2}" type="presOf" srcId="{572731EE-344C-4164-82D3-5B6E251C7AF7}" destId="{F7F6CFFB-0C74-4629-B2D5-13D4DDD93342}" srcOrd="0" destOrd="0" presId="urn:microsoft.com/office/officeart/2005/8/layout/hProcess9"/>
    <dgm:cxn modelId="{D7D700CC-E8AD-4598-A0BE-0533B9436A33}" srcId="{C669E165-5FFB-4EA6-B802-9A40D3C272AB}" destId="{39A337DC-28F5-4E57-A3AD-B582F06C5124}" srcOrd="1" destOrd="0" parTransId="{4206A017-F8EB-4998-81E6-8B41474C463D}" sibTransId="{FDAA39BB-A791-41B3-8316-58ADC020A03C}"/>
    <dgm:cxn modelId="{F9BD199D-26AF-4374-912B-6336C1FBD2AB}" type="presOf" srcId="{C669E165-5FFB-4EA6-B802-9A40D3C272AB}" destId="{D4BF923A-86DA-41AB-AF54-09D19FFFAC0D}" srcOrd="0" destOrd="0" presId="urn:microsoft.com/office/officeart/2005/8/layout/hProcess9"/>
    <dgm:cxn modelId="{B8AC5545-E61B-4D3F-AF4E-CA9A0A50AF2E}" srcId="{C669E165-5FFB-4EA6-B802-9A40D3C272AB}" destId="{572731EE-344C-4164-82D3-5B6E251C7AF7}" srcOrd="0" destOrd="0" parTransId="{A58FA93C-3E47-491B-ACE2-546DCE1C873B}" sibTransId="{1A76B02D-AB58-4B51-BF83-C816523B2354}"/>
    <dgm:cxn modelId="{8172C666-4954-46B0-9977-EFF67B8D5769}" type="presParOf" srcId="{D4BF923A-86DA-41AB-AF54-09D19FFFAC0D}" destId="{ABF27692-6BDD-472D-A7E8-ACC4F3B2BB5C}" srcOrd="0" destOrd="0" presId="urn:microsoft.com/office/officeart/2005/8/layout/hProcess9"/>
    <dgm:cxn modelId="{3786358B-5407-43F2-B8E5-ADD790085DAC}" type="presParOf" srcId="{D4BF923A-86DA-41AB-AF54-09D19FFFAC0D}" destId="{B9C3C633-F178-4EC4-9C15-103F423FA4A5}" srcOrd="1" destOrd="0" presId="urn:microsoft.com/office/officeart/2005/8/layout/hProcess9"/>
    <dgm:cxn modelId="{03E86D40-5AFC-44D2-A0DD-8C86E47CCB67}" type="presParOf" srcId="{B9C3C633-F178-4EC4-9C15-103F423FA4A5}" destId="{F7F6CFFB-0C74-4629-B2D5-13D4DDD93342}" srcOrd="0" destOrd="0" presId="urn:microsoft.com/office/officeart/2005/8/layout/hProcess9"/>
    <dgm:cxn modelId="{C483CF48-BD56-46EE-BD18-15606180D27A}" type="presParOf" srcId="{B9C3C633-F178-4EC4-9C15-103F423FA4A5}" destId="{DD9C0A7A-D230-44A7-8F4C-202A2878D3FE}" srcOrd="1" destOrd="0" presId="urn:microsoft.com/office/officeart/2005/8/layout/hProcess9"/>
    <dgm:cxn modelId="{EFD71CBE-CCD2-4842-9D99-325C6E509407}" type="presParOf" srcId="{B9C3C633-F178-4EC4-9C15-103F423FA4A5}" destId="{9E22A8F1-3039-49CC-AA17-DD186515803C}" srcOrd="2" destOrd="0" presId="urn:microsoft.com/office/officeart/2005/8/layout/hProcess9"/>
    <dgm:cxn modelId="{6DCE75E2-9A25-410D-9D92-7B650F52A953}" type="presParOf" srcId="{B9C3C633-F178-4EC4-9C15-103F423FA4A5}" destId="{A335BD9C-4B9E-49AF-B9DB-7F781DD21A27}" srcOrd="3" destOrd="0" presId="urn:microsoft.com/office/officeart/2005/8/layout/hProcess9"/>
    <dgm:cxn modelId="{21D4EA46-8C7E-477E-B588-4E410D88D03A}" type="presParOf" srcId="{B9C3C633-F178-4EC4-9C15-103F423FA4A5}" destId="{545B435F-E782-4D0E-AA74-29E42637751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69E165-5FFB-4EA6-B802-9A40D3C272A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572731EE-344C-4164-82D3-5B6E251C7AF7}">
      <dgm:prSet phldrT="[Text]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dirty="0"/>
            <a:t>Value u. </a:t>
          </a:r>
          <a:r>
            <a:rPr lang="de-DE" dirty="0" err="1"/>
            <a:t>Effort</a:t>
          </a:r>
          <a:br>
            <a:rPr lang="de-DE" dirty="0"/>
          </a:br>
          <a:r>
            <a:rPr lang="de-DE" dirty="0"/>
            <a:t>für US geschätzt</a:t>
          </a:r>
        </a:p>
      </dgm:t>
    </dgm:pt>
    <dgm:pt modelId="{A58FA93C-3E47-491B-ACE2-546DCE1C873B}" type="parTrans" cxnId="{B8AC5545-E61B-4D3F-AF4E-CA9A0A50AF2E}">
      <dgm:prSet/>
      <dgm:spPr/>
      <dgm:t>
        <a:bodyPr/>
        <a:lstStyle/>
        <a:p>
          <a:endParaRPr lang="de-DE"/>
        </a:p>
      </dgm:t>
    </dgm:pt>
    <dgm:pt modelId="{1A76B02D-AB58-4B51-BF83-C816523B2354}" type="sibTrans" cxnId="{B8AC5545-E61B-4D3F-AF4E-CA9A0A50AF2E}">
      <dgm:prSet/>
      <dgm:spPr/>
      <dgm:t>
        <a:bodyPr/>
        <a:lstStyle/>
        <a:p>
          <a:endParaRPr lang="de-DE"/>
        </a:p>
      </dgm:t>
    </dgm:pt>
    <dgm:pt modelId="{39A337DC-28F5-4E57-A3AD-B582F06C5124}">
      <dgm:prSet phldrT="[Text]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dirty="0"/>
            <a:t>US in Sprints eingeteilt</a:t>
          </a:r>
        </a:p>
      </dgm:t>
    </dgm:pt>
    <dgm:pt modelId="{4206A017-F8EB-4998-81E6-8B41474C463D}" type="parTrans" cxnId="{D7D700CC-E8AD-4598-A0BE-0533B9436A33}">
      <dgm:prSet/>
      <dgm:spPr/>
      <dgm:t>
        <a:bodyPr/>
        <a:lstStyle/>
        <a:p>
          <a:endParaRPr lang="de-DE"/>
        </a:p>
      </dgm:t>
    </dgm:pt>
    <dgm:pt modelId="{FDAA39BB-A791-41B3-8316-58ADC020A03C}" type="sibTrans" cxnId="{D7D700CC-E8AD-4598-A0BE-0533B9436A33}">
      <dgm:prSet/>
      <dgm:spPr/>
      <dgm:t>
        <a:bodyPr/>
        <a:lstStyle/>
        <a:p>
          <a:endParaRPr lang="de-DE"/>
        </a:p>
      </dgm:t>
    </dgm:pt>
    <dgm:pt modelId="{51E95417-F52D-44B7-8761-CC09681B6CD4}">
      <dgm:prSet phldrT="[Text]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dirty="0"/>
            <a:t>Tasks in US erstellt</a:t>
          </a:r>
        </a:p>
      </dgm:t>
    </dgm:pt>
    <dgm:pt modelId="{82D6A85D-F0CE-49AA-AE8C-599D6EF12D7C}" type="parTrans" cxnId="{8DEE4DC7-1D27-4397-A69A-0D168EAFB4EA}">
      <dgm:prSet/>
      <dgm:spPr/>
      <dgm:t>
        <a:bodyPr/>
        <a:lstStyle/>
        <a:p>
          <a:endParaRPr lang="de-DE"/>
        </a:p>
      </dgm:t>
    </dgm:pt>
    <dgm:pt modelId="{6BCC470A-B655-461E-A8CA-03DE4E3A384B}" type="sibTrans" cxnId="{8DEE4DC7-1D27-4397-A69A-0D168EAFB4EA}">
      <dgm:prSet/>
      <dgm:spPr/>
      <dgm:t>
        <a:bodyPr/>
        <a:lstStyle/>
        <a:p>
          <a:endParaRPr lang="de-DE"/>
        </a:p>
      </dgm:t>
    </dgm:pt>
    <dgm:pt modelId="{D4BF923A-86DA-41AB-AF54-09D19FFFAC0D}" type="pres">
      <dgm:prSet presAssocID="{C669E165-5FFB-4EA6-B802-9A40D3C272AB}" presName="CompostProcess" presStyleCnt="0">
        <dgm:presLayoutVars>
          <dgm:dir/>
          <dgm:resizeHandles val="exact"/>
        </dgm:presLayoutVars>
      </dgm:prSet>
      <dgm:spPr/>
    </dgm:pt>
    <dgm:pt modelId="{ABF27692-6BDD-472D-A7E8-ACC4F3B2BB5C}" type="pres">
      <dgm:prSet presAssocID="{C669E165-5FFB-4EA6-B802-9A40D3C272AB}" presName="arrow" presStyleLbl="bgShp" presStyleIdx="0" presStyleCnt="1"/>
      <dgm:spPr/>
    </dgm:pt>
    <dgm:pt modelId="{B9C3C633-F178-4EC4-9C15-103F423FA4A5}" type="pres">
      <dgm:prSet presAssocID="{C669E165-5FFB-4EA6-B802-9A40D3C272AB}" presName="linearProcess" presStyleCnt="0"/>
      <dgm:spPr/>
    </dgm:pt>
    <dgm:pt modelId="{F7F6CFFB-0C74-4629-B2D5-13D4DDD93342}" type="pres">
      <dgm:prSet presAssocID="{572731EE-344C-4164-82D3-5B6E251C7AF7}" presName="textNode" presStyleLbl="node1" presStyleIdx="0" presStyleCnt="3">
        <dgm:presLayoutVars>
          <dgm:bulletEnabled val="1"/>
        </dgm:presLayoutVars>
      </dgm:prSet>
      <dgm:spPr/>
    </dgm:pt>
    <dgm:pt modelId="{DD9C0A7A-D230-44A7-8F4C-202A2878D3FE}" type="pres">
      <dgm:prSet presAssocID="{1A76B02D-AB58-4B51-BF83-C816523B2354}" presName="sibTrans" presStyleCnt="0"/>
      <dgm:spPr/>
    </dgm:pt>
    <dgm:pt modelId="{9E22A8F1-3039-49CC-AA17-DD186515803C}" type="pres">
      <dgm:prSet presAssocID="{39A337DC-28F5-4E57-A3AD-B582F06C5124}" presName="textNode" presStyleLbl="node1" presStyleIdx="1" presStyleCnt="3">
        <dgm:presLayoutVars>
          <dgm:bulletEnabled val="1"/>
        </dgm:presLayoutVars>
      </dgm:prSet>
      <dgm:spPr/>
    </dgm:pt>
    <dgm:pt modelId="{A335BD9C-4B9E-49AF-B9DB-7F781DD21A27}" type="pres">
      <dgm:prSet presAssocID="{FDAA39BB-A791-41B3-8316-58ADC020A03C}" presName="sibTrans" presStyleCnt="0"/>
      <dgm:spPr/>
    </dgm:pt>
    <dgm:pt modelId="{545B435F-E782-4D0E-AA74-29E426377518}" type="pres">
      <dgm:prSet presAssocID="{51E95417-F52D-44B7-8761-CC09681B6CD4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8DEE4DC7-1D27-4397-A69A-0D168EAFB4EA}" srcId="{C669E165-5FFB-4EA6-B802-9A40D3C272AB}" destId="{51E95417-F52D-44B7-8761-CC09681B6CD4}" srcOrd="2" destOrd="0" parTransId="{82D6A85D-F0CE-49AA-AE8C-599D6EF12D7C}" sibTransId="{6BCC470A-B655-461E-A8CA-03DE4E3A384B}"/>
    <dgm:cxn modelId="{E499B76B-41DC-4811-BEA3-AE17F0FC8DC6}" type="presOf" srcId="{51E95417-F52D-44B7-8761-CC09681B6CD4}" destId="{545B435F-E782-4D0E-AA74-29E426377518}" srcOrd="0" destOrd="0" presId="urn:microsoft.com/office/officeart/2005/8/layout/hProcess9"/>
    <dgm:cxn modelId="{3E61987A-CEF5-467B-9795-5FEEBDCDEE0E}" type="presOf" srcId="{39A337DC-28F5-4E57-A3AD-B582F06C5124}" destId="{9E22A8F1-3039-49CC-AA17-DD186515803C}" srcOrd="0" destOrd="0" presId="urn:microsoft.com/office/officeart/2005/8/layout/hProcess9"/>
    <dgm:cxn modelId="{95B4D647-E7BE-41DA-9B5D-25A2DE9532C2}" type="presOf" srcId="{572731EE-344C-4164-82D3-5B6E251C7AF7}" destId="{F7F6CFFB-0C74-4629-B2D5-13D4DDD93342}" srcOrd="0" destOrd="0" presId="urn:microsoft.com/office/officeart/2005/8/layout/hProcess9"/>
    <dgm:cxn modelId="{D7D700CC-E8AD-4598-A0BE-0533B9436A33}" srcId="{C669E165-5FFB-4EA6-B802-9A40D3C272AB}" destId="{39A337DC-28F5-4E57-A3AD-B582F06C5124}" srcOrd="1" destOrd="0" parTransId="{4206A017-F8EB-4998-81E6-8B41474C463D}" sibTransId="{FDAA39BB-A791-41B3-8316-58ADC020A03C}"/>
    <dgm:cxn modelId="{F9BD199D-26AF-4374-912B-6336C1FBD2AB}" type="presOf" srcId="{C669E165-5FFB-4EA6-B802-9A40D3C272AB}" destId="{D4BF923A-86DA-41AB-AF54-09D19FFFAC0D}" srcOrd="0" destOrd="0" presId="urn:microsoft.com/office/officeart/2005/8/layout/hProcess9"/>
    <dgm:cxn modelId="{B8AC5545-E61B-4D3F-AF4E-CA9A0A50AF2E}" srcId="{C669E165-5FFB-4EA6-B802-9A40D3C272AB}" destId="{572731EE-344C-4164-82D3-5B6E251C7AF7}" srcOrd="0" destOrd="0" parTransId="{A58FA93C-3E47-491B-ACE2-546DCE1C873B}" sibTransId="{1A76B02D-AB58-4B51-BF83-C816523B2354}"/>
    <dgm:cxn modelId="{8172C666-4954-46B0-9977-EFF67B8D5769}" type="presParOf" srcId="{D4BF923A-86DA-41AB-AF54-09D19FFFAC0D}" destId="{ABF27692-6BDD-472D-A7E8-ACC4F3B2BB5C}" srcOrd="0" destOrd="0" presId="urn:microsoft.com/office/officeart/2005/8/layout/hProcess9"/>
    <dgm:cxn modelId="{3786358B-5407-43F2-B8E5-ADD790085DAC}" type="presParOf" srcId="{D4BF923A-86DA-41AB-AF54-09D19FFFAC0D}" destId="{B9C3C633-F178-4EC4-9C15-103F423FA4A5}" srcOrd="1" destOrd="0" presId="urn:microsoft.com/office/officeart/2005/8/layout/hProcess9"/>
    <dgm:cxn modelId="{03E86D40-5AFC-44D2-A0DD-8C86E47CCB67}" type="presParOf" srcId="{B9C3C633-F178-4EC4-9C15-103F423FA4A5}" destId="{F7F6CFFB-0C74-4629-B2D5-13D4DDD93342}" srcOrd="0" destOrd="0" presId="urn:microsoft.com/office/officeart/2005/8/layout/hProcess9"/>
    <dgm:cxn modelId="{C483CF48-BD56-46EE-BD18-15606180D27A}" type="presParOf" srcId="{B9C3C633-F178-4EC4-9C15-103F423FA4A5}" destId="{DD9C0A7A-D230-44A7-8F4C-202A2878D3FE}" srcOrd="1" destOrd="0" presId="urn:microsoft.com/office/officeart/2005/8/layout/hProcess9"/>
    <dgm:cxn modelId="{EFD71CBE-CCD2-4842-9D99-325C6E509407}" type="presParOf" srcId="{B9C3C633-F178-4EC4-9C15-103F423FA4A5}" destId="{9E22A8F1-3039-49CC-AA17-DD186515803C}" srcOrd="2" destOrd="0" presId="urn:microsoft.com/office/officeart/2005/8/layout/hProcess9"/>
    <dgm:cxn modelId="{6DCE75E2-9A25-410D-9D92-7B650F52A953}" type="presParOf" srcId="{B9C3C633-F178-4EC4-9C15-103F423FA4A5}" destId="{A335BD9C-4B9E-49AF-B9DB-7F781DD21A27}" srcOrd="3" destOrd="0" presId="urn:microsoft.com/office/officeart/2005/8/layout/hProcess9"/>
    <dgm:cxn modelId="{21D4EA46-8C7E-477E-B588-4E410D88D03A}" type="presParOf" srcId="{B9C3C633-F178-4EC4-9C15-103F423FA4A5}" destId="{545B435F-E782-4D0E-AA74-29E42637751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27692-6BDD-472D-A7E8-ACC4F3B2BB5C}">
      <dsp:nvSpPr>
        <dsp:cNvPr id="0" name=""/>
        <dsp:cNvSpPr/>
      </dsp:nvSpPr>
      <dsp:spPr>
        <a:xfrm>
          <a:off x="354091" y="0"/>
          <a:ext cx="4013040" cy="202353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F6CFFB-0C74-4629-B2D5-13D4DDD93342}">
      <dsp:nvSpPr>
        <dsp:cNvPr id="0" name=""/>
        <dsp:cNvSpPr/>
      </dsp:nvSpPr>
      <dsp:spPr>
        <a:xfrm>
          <a:off x="176" y="607059"/>
          <a:ext cx="1448369" cy="809413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US</a:t>
          </a:r>
          <a:br>
            <a:rPr lang="de-DE" sz="1600" kern="1200" dirty="0"/>
          </a:br>
          <a:r>
            <a:rPr lang="de-DE" sz="1600" kern="1200" dirty="0"/>
            <a:t>erstellt</a:t>
          </a:r>
        </a:p>
      </dsp:txBody>
      <dsp:txXfrm>
        <a:off x="39688" y="646571"/>
        <a:ext cx="1369345" cy="730389"/>
      </dsp:txXfrm>
    </dsp:sp>
    <dsp:sp modelId="{9E22A8F1-3039-49CC-AA17-DD186515803C}">
      <dsp:nvSpPr>
        <dsp:cNvPr id="0" name=""/>
        <dsp:cNvSpPr/>
      </dsp:nvSpPr>
      <dsp:spPr>
        <a:xfrm>
          <a:off x="1636427" y="607059"/>
          <a:ext cx="1448369" cy="809413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US in</a:t>
          </a:r>
          <a:br>
            <a:rPr lang="de-DE" sz="1600" kern="1200" dirty="0"/>
          </a:br>
          <a:r>
            <a:rPr lang="de-DE" sz="1600" kern="1200" dirty="0" err="1"/>
            <a:t>Epics</a:t>
          </a:r>
          <a:r>
            <a:rPr lang="de-DE" sz="1600" kern="1200" dirty="0"/>
            <a:t> aufgeteilt</a:t>
          </a:r>
        </a:p>
      </dsp:txBody>
      <dsp:txXfrm>
        <a:off x="1675939" y="646571"/>
        <a:ext cx="1369345" cy="730389"/>
      </dsp:txXfrm>
    </dsp:sp>
    <dsp:sp modelId="{545B435F-E782-4D0E-AA74-29E426377518}">
      <dsp:nvSpPr>
        <dsp:cNvPr id="0" name=""/>
        <dsp:cNvSpPr/>
      </dsp:nvSpPr>
      <dsp:spPr>
        <a:xfrm>
          <a:off x="3272677" y="607059"/>
          <a:ext cx="1448369" cy="809413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Sprints</a:t>
          </a:r>
          <a:br>
            <a:rPr lang="de-DE" sz="1600" kern="1200" dirty="0"/>
          </a:br>
          <a:r>
            <a:rPr lang="de-DE" sz="1600" kern="1200" dirty="0"/>
            <a:t>erstellt</a:t>
          </a:r>
        </a:p>
      </dsp:txBody>
      <dsp:txXfrm>
        <a:off x="3312189" y="646571"/>
        <a:ext cx="1369345" cy="7303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27692-6BDD-472D-A7E8-ACC4F3B2BB5C}">
      <dsp:nvSpPr>
        <dsp:cNvPr id="0" name=""/>
        <dsp:cNvSpPr/>
      </dsp:nvSpPr>
      <dsp:spPr>
        <a:xfrm>
          <a:off x="354091" y="0"/>
          <a:ext cx="4013040" cy="202353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F6CFFB-0C74-4629-B2D5-13D4DDD93342}">
      <dsp:nvSpPr>
        <dsp:cNvPr id="0" name=""/>
        <dsp:cNvSpPr/>
      </dsp:nvSpPr>
      <dsp:spPr>
        <a:xfrm>
          <a:off x="5071" y="607059"/>
          <a:ext cx="1519643" cy="809413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Value u. </a:t>
          </a:r>
          <a:r>
            <a:rPr lang="de-DE" sz="1500" kern="1200" dirty="0" err="1"/>
            <a:t>Effort</a:t>
          </a:r>
          <a:br>
            <a:rPr lang="de-DE" sz="1500" kern="1200" dirty="0"/>
          </a:br>
          <a:r>
            <a:rPr lang="de-DE" sz="1500" kern="1200" dirty="0"/>
            <a:t>für US geschätzt</a:t>
          </a:r>
        </a:p>
      </dsp:txBody>
      <dsp:txXfrm>
        <a:off x="44583" y="646571"/>
        <a:ext cx="1440619" cy="730389"/>
      </dsp:txXfrm>
    </dsp:sp>
    <dsp:sp modelId="{9E22A8F1-3039-49CC-AA17-DD186515803C}">
      <dsp:nvSpPr>
        <dsp:cNvPr id="0" name=""/>
        <dsp:cNvSpPr/>
      </dsp:nvSpPr>
      <dsp:spPr>
        <a:xfrm>
          <a:off x="1600790" y="607059"/>
          <a:ext cx="1519643" cy="809413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US in Sprints eingeteilt</a:t>
          </a:r>
        </a:p>
      </dsp:txBody>
      <dsp:txXfrm>
        <a:off x="1640302" y="646571"/>
        <a:ext cx="1440619" cy="730389"/>
      </dsp:txXfrm>
    </dsp:sp>
    <dsp:sp modelId="{545B435F-E782-4D0E-AA74-29E426377518}">
      <dsp:nvSpPr>
        <dsp:cNvPr id="0" name=""/>
        <dsp:cNvSpPr/>
      </dsp:nvSpPr>
      <dsp:spPr>
        <a:xfrm>
          <a:off x="3196508" y="607059"/>
          <a:ext cx="1519643" cy="809413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Tasks in US erstellt</a:t>
          </a:r>
        </a:p>
      </dsp:txBody>
      <dsp:txXfrm>
        <a:off x="3236020" y="646571"/>
        <a:ext cx="1440619" cy="7303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09366-0DA2-404A-A91F-D59506B6032C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3C6F7-3FE1-47C8-81FE-106EB31391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95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029620"/>
            <a:ext cx="9144000" cy="682012"/>
          </a:xfrm>
          <a:solidFill>
            <a:srgbClr val="7030A0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04.05.2016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0" y="4902200"/>
            <a:ext cx="9144000" cy="1244600"/>
          </a:xfrm>
        </p:spPr>
        <p:txBody>
          <a:bodyPr anchor="ctr"/>
          <a:lstStyle>
            <a:lvl1pPr marL="0" indent="0" algn="ctr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Insert </a:t>
            </a:r>
            <a:r>
              <a:rPr lang="de-DE" dirty="0" err="1"/>
              <a:t>Authors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396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04.05.2016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61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04.05.2016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531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04.05.2016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79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899886" y="6176963"/>
            <a:ext cx="10435771" cy="6810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 userDrawn="1"/>
        </p:nvSpPr>
        <p:spPr>
          <a:xfrm flipV="1">
            <a:off x="5924551" y="6172200"/>
            <a:ext cx="330994" cy="13493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886" y="124920"/>
            <a:ext cx="10435771" cy="829299"/>
          </a:xfr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9886" y="1632832"/>
            <a:ext cx="10435771" cy="453936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 hasCustomPrompt="1"/>
          </p:nvPr>
        </p:nvSpPr>
        <p:spPr>
          <a:xfrm>
            <a:off x="1334967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Last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4650048" y="6329248"/>
            <a:ext cx="2880000" cy="406400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Current</a:t>
            </a:r>
            <a:endParaRPr lang="de-DE" dirty="0"/>
          </a:p>
        </p:txBody>
      </p:sp>
      <p:sp>
        <p:nvSpPr>
          <p:cNvPr id="11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7992852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Next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900000" y="1029158"/>
            <a:ext cx="1997578" cy="45225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winkliges Dreieck 14"/>
          <p:cNvSpPr/>
          <p:nvPr userDrawn="1"/>
        </p:nvSpPr>
        <p:spPr>
          <a:xfrm rot="5400000">
            <a:off x="2924463" y="1002275"/>
            <a:ext cx="452252" cy="506021"/>
          </a:xfrm>
          <a:prstGeom prst="rt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 userDrawn="1"/>
        </p:nvSpPr>
        <p:spPr>
          <a:xfrm flipH="1">
            <a:off x="10668000" y="1028456"/>
            <a:ext cx="667657" cy="452253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winkliges Dreieck 16"/>
          <p:cNvSpPr/>
          <p:nvPr userDrawn="1"/>
        </p:nvSpPr>
        <p:spPr>
          <a:xfrm rot="16200000" flipH="1">
            <a:off x="10188866" y="1001410"/>
            <a:ext cx="452252" cy="506021"/>
          </a:xfrm>
          <a:prstGeom prst="rt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900112" y="1029859"/>
            <a:ext cx="1997465" cy="450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0" name="Textplatzhalt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10667999" y="1029697"/>
            <a:ext cx="667657" cy="450850"/>
          </a:xfr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# / #</a:t>
            </a:r>
          </a:p>
        </p:txBody>
      </p:sp>
    </p:spTree>
    <p:extLst>
      <p:ext uri="{BB962C8B-B14F-4D97-AF65-F5344CB8AC3E}">
        <p14:creationId xmlns:p14="http://schemas.microsoft.com/office/powerpoint/2010/main" val="51256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899886" y="6176963"/>
            <a:ext cx="10435771" cy="6810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 userDrawn="1"/>
        </p:nvSpPr>
        <p:spPr>
          <a:xfrm flipV="1">
            <a:off x="5924551" y="6172200"/>
            <a:ext cx="330994" cy="13493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99886" y="128154"/>
            <a:ext cx="10435771" cy="829299"/>
          </a:xfr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9886" y="1608542"/>
            <a:ext cx="10435771" cy="456365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 hasCustomPrompt="1"/>
          </p:nvPr>
        </p:nvSpPr>
        <p:spPr>
          <a:xfrm>
            <a:off x="1334967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Last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4650048" y="6329248"/>
            <a:ext cx="2880000" cy="406400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Current</a:t>
            </a:r>
            <a:endParaRPr lang="de-DE" dirty="0"/>
          </a:p>
        </p:txBody>
      </p:sp>
      <p:sp>
        <p:nvSpPr>
          <p:cNvPr id="11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7992852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Next</a:t>
            </a: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3843767" y="1004004"/>
            <a:ext cx="4504467" cy="452256"/>
            <a:chOff x="3738618" y="1314519"/>
            <a:chExt cx="4504467" cy="452256"/>
          </a:xfrm>
          <a:solidFill>
            <a:srgbClr val="7030A0"/>
          </a:solidFill>
        </p:grpSpPr>
        <p:sp>
          <p:nvSpPr>
            <p:cNvPr id="14" name="Rechteck 13"/>
            <p:cNvSpPr/>
            <p:nvPr userDrawn="1"/>
          </p:nvSpPr>
          <p:spPr>
            <a:xfrm>
              <a:off x="4241303" y="1314519"/>
              <a:ext cx="3499098" cy="4522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none"/>
          </p:style>
          <p:txBody>
            <a:bodyPr rtlCol="0" anchor="ctr"/>
            <a:lstStyle/>
            <a:p>
              <a:pPr algn="ctr"/>
              <a:endParaRPr lang="de-DE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htwinkliges Dreieck 14"/>
            <p:cNvSpPr/>
            <p:nvPr userDrawn="1"/>
          </p:nvSpPr>
          <p:spPr>
            <a:xfrm rot="5400000">
              <a:off x="7763949" y="1287638"/>
              <a:ext cx="452252" cy="50602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none"/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winkliges Dreieck 16"/>
            <p:cNvSpPr/>
            <p:nvPr userDrawn="1"/>
          </p:nvSpPr>
          <p:spPr>
            <a:xfrm rot="16200000" flipH="1">
              <a:off x="3765503" y="1287635"/>
              <a:ext cx="452252" cy="50602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none"/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36157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04.05.2016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31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04.05.2016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002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04.05.2016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9147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04.05.2016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63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04.05.2016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45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04.05.2016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87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5A5A4-3185-44AB-AEEB-6B2FF51973C9}" type="datetimeFigureOut">
              <a:rPr lang="de-DE" smtClean="0"/>
              <a:t>04.05.2016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33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Projekt: Planungstool „</a:t>
            </a:r>
            <a:r>
              <a:rPr lang="de-DE" dirty="0" err="1"/>
              <a:t>Scrumiverse</a:t>
            </a:r>
            <a:r>
              <a:rPr lang="de-DE" dirty="0"/>
              <a:t>“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Von Kevin </a:t>
            </a:r>
            <a:r>
              <a:rPr lang="de-DE" dirty="0" err="1"/>
              <a:t>Jolitz</a:t>
            </a:r>
            <a:r>
              <a:rPr lang="de-DE" dirty="0"/>
              <a:t>, Kevin </a:t>
            </a:r>
            <a:r>
              <a:rPr lang="de-DE" dirty="0" err="1"/>
              <a:t>Wesseler</a:t>
            </a:r>
            <a:r>
              <a:rPr lang="de-DE" dirty="0"/>
              <a:t>, Toni </a:t>
            </a:r>
            <a:r>
              <a:rPr lang="de-DE" dirty="0" err="1"/>
              <a:t>Serfling</a:t>
            </a:r>
            <a:r>
              <a:rPr lang="de-DE" dirty="0"/>
              <a:t>,</a:t>
            </a:r>
            <a:br>
              <a:rPr lang="de-DE" dirty="0"/>
            </a:br>
            <a:r>
              <a:rPr lang="de-DE" dirty="0"/>
              <a:t>Lasse Jacobs und Joshua Ward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75" y="1338263"/>
            <a:ext cx="26098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66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Produktvorstellung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Soll-Konzept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Produktvorstellung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Durchführung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360" y="1743615"/>
            <a:ext cx="7483280" cy="396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303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Projektauftrag</a:t>
            </a:r>
          </a:p>
          <a:p>
            <a:endParaRPr lang="de-DE" dirty="0"/>
          </a:p>
          <a:p>
            <a:r>
              <a:rPr lang="de-DE" dirty="0"/>
              <a:t>Ist-Zustand</a:t>
            </a:r>
          </a:p>
          <a:p>
            <a:endParaRPr lang="de-DE" dirty="0"/>
          </a:p>
          <a:p>
            <a:r>
              <a:rPr lang="de-DE" dirty="0"/>
              <a:t>Soll-Konzept</a:t>
            </a:r>
          </a:p>
          <a:p>
            <a:endParaRPr lang="de-DE" dirty="0"/>
          </a:p>
          <a:p>
            <a:r>
              <a:rPr lang="de-DE" dirty="0"/>
              <a:t>Das Produkt: „Scrumiverse“</a:t>
            </a:r>
          </a:p>
          <a:p>
            <a:endParaRPr lang="de-DE" dirty="0"/>
          </a:p>
          <a:p>
            <a:r>
              <a:rPr lang="de-DE" dirty="0"/>
              <a:t>Durchführung</a:t>
            </a:r>
          </a:p>
          <a:p>
            <a:endParaRPr lang="de-DE" dirty="0"/>
          </a:p>
          <a:p>
            <a:r>
              <a:rPr lang="de-DE" dirty="0"/>
              <a:t>Fazit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Projektauftrag</a:t>
            </a:r>
          </a:p>
        </p:txBody>
      </p:sp>
    </p:spTree>
    <p:extLst>
      <p:ext uri="{BB962C8B-B14F-4D97-AF65-F5344CB8AC3E}">
        <p14:creationId xmlns:p14="http://schemas.microsoft.com/office/powerpoint/2010/main" val="2376792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Soll-Konzept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Ist-Zustand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Soll-Konzept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Das Produkt: „Scrumiverse“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Systemarchitektur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 / 2</a:t>
            </a:r>
          </a:p>
        </p:txBody>
      </p:sp>
      <p:grpSp>
        <p:nvGrpSpPr>
          <p:cNvPr id="49" name="Gruppieren 48"/>
          <p:cNvGrpSpPr/>
          <p:nvPr/>
        </p:nvGrpSpPr>
        <p:grpSpPr>
          <a:xfrm>
            <a:off x="1221396" y="1931589"/>
            <a:ext cx="9749208" cy="1829043"/>
            <a:chOff x="1123644" y="1880073"/>
            <a:chExt cx="9749208" cy="1829043"/>
          </a:xfrm>
        </p:grpSpPr>
        <p:sp>
          <p:nvSpPr>
            <p:cNvPr id="51" name="Rechteck 50"/>
            <p:cNvSpPr/>
            <p:nvPr/>
          </p:nvSpPr>
          <p:spPr>
            <a:xfrm>
              <a:off x="1123644" y="1880073"/>
              <a:ext cx="9749208" cy="1829043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vert="horz" lIns="91440" tIns="72000" rIns="91440" bIns="45720" rtlCol="0" anchor="t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28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Web-Applikation (Arbeitsauftrag)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grpSp>
          <p:nvGrpSpPr>
            <p:cNvPr id="52" name="Gruppierung 2"/>
            <p:cNvGrpSpPr/>
            <p:nvPr/>
          </p:nvGrpSpPr>
          <p:grpSpPr>
            <a:xfrm>
              <a:off x="1308319" y="2466623"/>
              <a:ext cx="2998633" cy="1093791"/>
              <a:chOff x="6412067" y="2661647"/>
              <a:chExt cx="2998633" cy="1240869"/>
            </a:xfrm>
          </p:grpSpPr>
          <p:sp>
            <p:nvSpPr>
              <p:cNvPr id="60" name="Rechteck 59"/>
              <p:cNvSpPr/>
              <p:nvPr/>
            </p:nvSpPr>
            <p:spPr>
              <a:xfrm>
                <a:off x="6412067" y="2661647"/>
                <a:ext cx="2998633" cy="124086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36000" rIns="91440" bIns="45720" rtlCol="0" anchor="t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Java</a:t>
                </a:r>
                <a:endParaRPr lang="de-DE" sz="28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61" name="Rechteck 60"/>
              <p:cNvSpPr/>
              <p:nvPr/>
            </p:nvSpPr>
            <p:spPr>
              <a:xfrm>
                <a:off x="6502101" y="3200781"/>
                <a:ext cx="2814848" cy="60051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72000" rIns="91440" bIns="45720"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 err="1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SpringMVC</a:t>
                </a:r>
                <a:endParaRPr lang="de-DE" sz="24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3" name="Rechteck 52"/>
            <p:cNvSpPr/>
            <p:nvPr/>
          </p:nvSpPr>
          <p:spPr>
            <a:xfrm>
              <a:off x="4508719" y="2466623"/>
              <a:ext cx="2998633" cy="1093791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txBody>
            <a:bodyPr vert="horz" lIns="91440" tIns="72000" rIns="91440" bIns="45720" rtlCol="0" anchor="ctr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Hibernate</a:t>
              </a: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7669366" y="2466623"/>
              <a:ext cx="2998633" cy="1093791"/>
              <a:chOff x="6768962" y="1720137"/>
              <a:chExt cx="2998633" cy="1093791"/>
            </a:xfrm>
          </p:grpSpPr>
          <p:sp>
            <p:nvSpPr>
              <p:cNvPr id="55" name="Rechteck 54"/>
              <p:cNvSpPr/>
              <p:nvPr/>
            </p:nvSpPr>
            <p:spPr>
              <a:xfrm>
                <a:off x="6768962" y="1720137"/>
                <a:ext cx="2998633" cy="1093791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36000" rIns="91440" bIns="45720" rtlCol="0" anchor="t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JSP</a:t>
                </a:r>
                <a:r>
                  <a:rPr lang="de-DE" sz="2800" dirty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/ </a:t>
                </a:r>
                <a:r>
                  <a:rPr lang="de-DE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JSTL</a:t>
                </a:r>
                <a:endParaRPr lang="de-DE" sz="28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56" name="Rechteck 55"/>
              <p:cNvSpPr/>
              <p:nvPr/>
            </p:nvSpPr>
            <p:spPr>
              <a:xfrm>
                <a:off x="6895960" y="2195466"/>
                <a:ext cx="2740081" cy="52943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72000" rIns="91440" bIns="45720"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 err="1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Javascript</a:t>
                </a:r>
                <a:endParaRPr lang="de-DE" sz="20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7" name="Gruppieren 16"/>
          <p:cNvGrpSpPr/>
          <p:nvPr/>
        </p:nvGrpSpPr>
        <p:grpSpPr>
          <a:xfrm>
            <a:off x="1221396" y="1931589"/>
            <a:ext cx="9749208" cy="3786632"/>
            <a:chOff x="1123644" y="1880073"/>
            <a:chExt cx="9749208" cy="3786632"/>
          </a:xfrm>
        </p:grpSpPr>
        <p:sp>
          <p:nvSpPr>
            <p:cNvPr id="18" name="Rechteck 17"/>
            <p:cNvSpPr/>
            <p:nvPr/>
          </p:nvSpPr>
          <p:spPr>
            <a:xfrm>
              <a:off x="7507352" y="1887693"/>
              <a:ext cx="3365500" cy="377901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txBody>
            <a:bodyPr vert="horz" lIns="91440" tIns="72000" rIns="91440" bIns="45720" rtlCol="0" anchor="t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1123644" y="1880073"/>
              <a:ext cx="9749208" cy="1829043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vert="horz" lIns="91440" tIns="72000" rIns="91440" bIns="45720" rtlCol="0" anchor="t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28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Web-Applikation (Umsetzung)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grpSp>
          <p:nvGrpSpPr>
            <p:cNvPr id="20" name="Gruppierung 2"/>
            <p:cNvGrpSpPr/>
            <p:nvPr/>
          </p:nvGrpSpPr>
          <p:grpSpPr>
            <a:xfrm>
              <a:off x="1308319" y="2466623"/>
              <a:ext cx="2998633" cy="1093791"/>
              <a:chOff x="6412067" y="2661647"/>
              <a:chExt cx="2998633" cy="1240869"/>
            </a:xfrm>
          </p:grpSpPr>
          <p:sp>
            <p:nvSpPr>
              <p:cNvPr id="28" name="Rechteck 27"/>
              <p:cNvSpPr/>
              <p:nvPr/>
            </p:nvSpPr>
            <p:spPr>
              <a:xfrm>
                <a:off x="6412067" y="2661647"/>
                <a:ext cx="2998633" cy="124086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36000" rIns="91440" bIns="45720" rtlCol="0" anchor="t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Java</a:t>
                </a:r>
                <a:endParaRPr lang="de-DE" sz="28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29" name="Rechteck 28"/>
              <p:cNvSpPr/>
              <p:nvPr/>
            </p:nvSpPr>
            <p:spPr>
              <a:xfrm>
                <a:off x="6502101" y="3200781"/>
                <a:ext cx="2814848" cy="60051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72000" rIns="91440" bIns="45720"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 err="1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SpringMVC</a:t>
                </a:r>
                <a:endParaRPr lang="de-DE" sz="24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" name="Rechteck 20"/>
            <p:cNvSpPr/>
            <p:nvPr/>
          </p:nvSpPr>
          <p:spPr>
            <a:xfrm>
              <a:off x="4508719" y="2466623"/>
              <a:ext cx="2998633" cy="1093791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txBody>
            <a:bodyPr vert="horz" lIns="91440" tIns="72000" rIns="91440" bIns="45720" rtlCol="0" anchor="ctr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Hibernate</a:t>
              </a: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grpSp>
          <p:nvGrpSpPr>
            <p:cNvPr id="22" name="Gruppieren 21"/>
            <p:cNvGrpSpPr/>
            <p:nvPr/>
          </p:nvGrpSpPr>
          <p:grpSpPr>
            <a:xfrm>
              <a:off x="7669366" y="2466623"/>
              <a:ext cx="2998633" cy="3032167"/>
              <a:chOff x="6768962" y="1720137"/>
              <a:chExt cx="2998633" cy="3032167"/>
            </a:xfrm>
          </p:grpSpPr>
          <p:sp>
            <p:nvSpPr>
              <p:cNvPr id="23" name="Rechteck 22"/>
              <p:cNvSpPr/>
              <p:nvPr/>
            </p:nvSpPr>
            <p:spPr>
              <a:xfrm>
                <a:off x="6768962" y="1720137"/>
                <a:ext cx="2998633" cy="303216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36000" rIns="91440" bIns="45720" rtlCol="0" anchor="t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JSP</a:t>
                </a:r>
                <a:r>
                  <a:rPr lang="de-DE" sz="2800" dirty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/ </a:t>
                </a:r>
                <a:r>
                  <a:rPr lang="de-DE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JSTL</a:t>
                </a:r>
                <a:endParaRPr lang="de-DE" sz="28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24" name="Rechteck 23"/>
              <p:cNvSpPr/>
              <p:nvPr/>
            </p:nvSpPr>
            <p:spPr>
              <a:xfrm>
                <a:off x="6895960" y="2195466"/>
                <a:ext cx="2740081" cy="52943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72000" rIns="91440" bIns="45720"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 err="1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Javascript</a:t>
                </a:r>
                <a:endParaRPr lang="de-DE" sz="20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25" name="Rechteck 24"/>
              <p:cNvSpPr/>
              <p:nvPr/>
            </p:nvSpPr>
            <p:spPr>
              <a:xfrm>
                <a:off x="6895959" y="2840110"/>
                <a:ext cx="2740081" cy="5294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72000" rIns="91440" bIns="45720"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 err="1">
                    <a:solidFill>
                      <a:srgbClr val="7030A0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jQuery</a:t>
                </a:r>
                <a:endParaRPr lang="de-DE" sz="2000" dirty="0">
                  <a:solidFill>
                    <a:srgbClr val="7030A0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26" name="Rechteck 25"/>
              <p:cNvSpPr/>
              <p:nvPr/>
            </p:nvSpPr>
            <p:spPr>
              <a:xfrm>
                <a:off x="6895959" y="3478822"/>
                <a:ext cx="2740081" cy="5294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72000" rIns="91440" bIns="45720"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>
                    <a:solidFill>
                      <a:srgbClr val="7030A0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Bootstrap</a:t>
                </a:r>
                <a:endParaRPr lang="de-DE" sz="2000" dirty="0">
                  <a:solidFill>
                    <a:srgbClr val="7030A0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27" name="Rechteck 26"/>
              <p:cNvSpPr/>
              <p:nvPr/>
            </p:nvSpPr>
            <p:spPr>
              <a:xfrm>
                <a:off x="6895958" y="4113257"/>
                <a:ext cx="2740081" cy="529430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txBody>
              <a:bodyPr vert="horz" lIns="91440" tIns="72000" rIns="91440" bIns="45720"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 err="1">
                    <a:solidFill>
                      <a:srgbClr val="7030A0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Highcharts</a:t>
                </a:r>
                <a:endParaRPr lang="de-DE" sz="2000" dirty="0">
                  <a:solidFill>
                    <a:srgbClr val="7030A0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225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Soll-Konzept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Ist-Zustand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Soll-Konzept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Das Produkt: „Scrumiverse“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Systemarchitektur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2 / 2</a:t>
            </a:r>
          </a:p>
        </p:txBody>
      </p:sp>
      <p:sp>
        <p:nvSpPr>
          <p:cNvPr id="2" name="Rechteck 1"/>
          <p:cNvSpPr/>
          <p:nvPr/>
        </p:nvSpPr>
        <p:spPr>
          <a:xfrm>
            <a:off x="4043966" y="1996226"/>
            <a:ext cx="7291691" cy="39924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4043966" y="1635617"/>
            <a:ext cx="2459864" cy="36060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scrumiverse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4153794" y="2112658"/>
            <a:ext cx="2459864" cy="36060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Webcontent.WEB</a:t>
            </a:r>
            <a:r>
              <a:rPr lang="de-DE" sz="2000" dirty="0">
                <a:solidFill>
                  <a:schemeClr val="tx1"/>
                </a:solidFill>
              </a:rPr>
              <a:t>-INF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4153794" y="3758790"/>
            <a:ext cx="7076582" cy="209400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4153793" y="3398180"/>
            <a:ext cx="2459864" cy="36060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src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249388" y="3871070"/>
            <a:ext cx="6880846" cy="496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com.scrumiverse.web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4259073" y="4800795"/>
            <a:ext cx="3376252" cy="9303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4259072" y="4440186"/>
            <a:ext cx="3376253" cy="3606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com.scrumiverse.persistence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7753982" y="4800795"/>
            <a:ext cx="3376252" cy="9303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/>
          <p:cNvSpPr/>
          <p:nvPr/>
        </p:nvSpPr>
        <p:spPr>
          <a:xfrm>
            <a:off x="7753981" y="4440186"/>
            <a:ext cx="3376253" cy="3606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com.scrumiverse.model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4153794" y="2473267"/>
            <a:ext cx="7076582" cy="80321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/>
          <p:cNvSpPr/>
          <p:nvPr/>
        </p:nvSpPr>
        <p:spPr>
          <a:xfrm>
            <a:off x="4249388" y="2594961"/>
            <a:ext cx="3385937" cy="5732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.</a:t>
            </a:r>
            <a:r>
              <a:rPr lang="de-DE" dirty="0" err="1">
                <a:solidFill>
                  <a:schemeClr val="tx1"/>
                </a:solidFill>
              </a:rPr>
              <a:t>lib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7753981" y="2586909"/>
            <a:ext cx="3385937" cy="5732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.</a:t>
            </a:r>
            <a:r>
              <a:rPr lang="de-DE" dirty="0" err="1">
                <a:solidFill>
                  <a:schemeClr val="tx1"/>
                </a:solidFill>
              </a:rPr>
              <a:t>jsp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62" name="Gruppieren 61"/>
          <p:cNvGrpSpPr/>
          <p:nvPr/>
        </p:nvGrpSpPr>
        <p:grpSpPr>
          <a:xfrm>
            <a:off x="899886" y="1635617"/>
            <a:ext cx="3253908" cy="4353060"/>
            <a:chOff x="899886" y="1635617"/>
            <a:chExt cx="3253908" cy="4353060"/>
          </a:xfrm>
        </p:grpSpPr>
        <p:sp>
          <p:nvSpPr>
            <p:cNvPr id="27" name="Rechteck 26"/>
            <p:cNvSpPr/>
            <p:nvPr/>
          </p:nvSpPr>
          <p:spPr>
            <a:xfrm>
              <a:off x="899887" y="1996227"/>
              <a:ext cx="2459864" cy="39924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899886" y="1635617"/>
              <a:ext cx="2459864" cy="36060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 err="1"/>
                <a:t>external</a:t>
              </a:r>
              <a:r>
                <a:rPr lang="de-DE" sz="2000" dirty="0"/>
                <a:t> </a:t>
              </a:r>
              <a:r>
                <a:rPr lang="de-DE" sz="2000" dirty="0" err="1"/>
                <a:t>libraries</a:t>
              </a:r>
              <a:r>
                <a:rPr lang="de-DE" dirty="0"/>
                <a:t> </a:t>
              </a:r>
            </a:p>
          </p:txBody>
        </p:sp>
        <p:sp>
          <p:nvSpPr>
            <p:cNvPr id="6" name="Rechteck 5"/>
            <p:cNvSpPr/>
            <p:nvPr/>
          </p:nvSpPr>
          <p:spPr>
            <a:xfrm>
              <a:off x="996094" y="2112497"/>
              <a:ext cx="2267448" cy="5264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 err="1">
                  <a:solidFill>
                    <a:schemeClr val="tx1"/>
                  </a:solidFill>
                </a:rPr>
                <a:t>SpringMVC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hteck 31"/>
            <p:cNvSpPr/>
            <p:nvPr/>
          </p:nvSpPr>
          <p:spPr>
            <a:xfrm>
              <a:off x="996094" y="2755258"/>
              <a:ext cx="2267448" cy="5264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</a:rPr>
                <a:t>Hibernate</a:t>
              </a:r>
            </a:p>
          </p:txBody>
        </p:sp>
        <p:sp>
          <p:nvSpPr>
            <p:cNvPr id="33" name="Rechteck 32"/>
            <p:cNvSpPr/>
            <p:nvPr/>
          </p:nvSpPr>
          <p:spPr>
            <a:xfrm>
              <a:off x="996094" y="3398019"/>
              <a:ext cx="2267448" cy="5264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</a:rPr>
                <a:t>JSTL</a:t>
              </a:r>
            </a:p>
          </p:txBody>
        </p:sp>
        <p:sp>
          <p:nvSpPr>
            <p:cNvPr id="34" name="Rechteck 33"/>
            <p:cNvSpPr/>
            <p:nvPr/>
          </p:nvSpPr>
          <p:spPr>
            <a:xfrm>
              <a:off x="996094" y="4040780"/>
              <a:ext cx="2267448" cy="5264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 err="1">
                  <a:solidFill>
                    <a:schemeClr val="tx1"/>
                  </a:solidFill>
                </a:rPr>
                <a:t>jQuery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hteck 34"/>
            <p:cNvSpPr/>
            <p:nvPr/>
          </p:nvSpPr>
          <p:spPr>
            <a:xfrm>
              <a:off x="996094" y="4683541"/>
              <a:ext cx="2267448" cy="5264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</a:rPr>
                <a:t>Bootstrap</a:t>
              </a:r>
            </a:p>
          </p:txBody>
        </p:sp>
        <p:sp>
          <p:nvSpPr>
            <p:cNvPr id="36" name="Rechteck 35"/>
            <p:cNvSpPr/>
            <p:nvPr/>
          </p:nvSpPr>
          <p:spPr>
            <a:xfrm>
              <a:off x="996094" y="5326302"/>
              <a:ext cx="2267448" cy="5264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 err="1">
                  <a:solidFill>
                    <a:schemeClr val="tx1"/>
                  </a:solidFill>
                </a:rPr>
                <a:t>Highcharts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Gerade Verbindung mit Pfeil 17"/>
            <p:cNvCxnSpPr>
              <a:stCxn id="49" idx="1"/>
            </p:cNvCxnSpPr>
            <p:nvPr/>
          </p:nvCxnSpPr>
          <p:spPr>
            <a:xfrm flipH="1">
              <a:off x="3359750" y="2874877"/>
              <a:ext cx="794044" cy="670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Flussdiagramm: Alternativer Prozess 51"/>
          <p:cNvSpPr/>
          <p:nvPr/>
        </p:nvSpPr>
        <p:spPr>
          <a:xfrm>
            <a:off x="4365937" y="4888895"/>
            <a:ext cx="3164112" cy="321136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.DAO</a:t>
            </a:r>
          </a:p>
        </p:txBody>
      </p:sp>
      <p:sp>
        <p:nvSpPr>
          <p:cNvPr id="54" name="Flussdiagramm: Alternativer Prozess 53"/>
          <p:cNvSpPr/>
          <p:nvPr/>
        </p:nvSpPr>
        <p:spPr>
          <a:xfrm>
            <a:off x="4365936" y="5298131"/>
            <a:ext cx="3164112" cy="321136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.</a:t>
            </a:r>
            <a:r>
              <a:rPr lang="de-DE" dirty="0" err="1">
                <a:solidFill>
                  <a:schemeClr val="tx1"/>
                </a:solidFill>
              </a:rPr>
              <a:t>DAO.impl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5" name="Flussdiagramm: Alternativer Prozess 54"/>
          <p:cNvSpPr/>
          <p:nvPr/>
        </p:nvSpPr>
        <p:spPr>
          <a:xfrm>
            <a:off x="7856111" y="4888895"/>
            <a:ext cx="3181083" cy="321136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.</a:t>
            </a:r>
            <a:r>
              <a:rPr lang="de-DE" dirty="0" err="1">
                <a:solidFill>
                  <a:schemeClr val="tx1"/>
                </a:solidFill>
              </a:rPr>
              <a:t>account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6" name="Flussdiagramm: Alternativer Prozess 55"/>
          <p:cNvSpPr/>
          <p:nvPr/>
        </p:nvSpPr>
        <p:spPr>
          <a:xfrm>
            <a:off x="7856111" y="5298131"/>
            <a:ext cx="1378039" cy="321136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.</a:t>
            </a:r>
            <a:r>
              <a:rPr lang="de-DE" dirty="0" err="1">
                <a:solidFill>
                  <a:schemeClr val="tx1"/>
                </a:solidFill>
              </a:rPr>
              <a:t>scrumCore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7" name="Flussdiagramm: Alternativer Prozess 56"/>
          <p:cNvSpPr/>
          <p:nvPr/>
        </p:nvSpPr>
        <p:spPr>
          <a:xfrm>
            <a:off x="9336279" y="5298131"/>
            <a:ext cx="1700915" cy="321136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.</a:t>
            </a:r>
            <a:r>
              <a:rPr lang="de-DE" dirty="0" err="1">
                <a:solidFill>
                  <a:schemeClr val="tx1"/>
                </a:solidFill>
              </a:rPr>
              <a:t>scrumFeatures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5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8" grpId="0" animBg="1"/>
      <p:bldP spid="43" grpId="0" animBg="1"/>
      <p:bldP spid="44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Soll-Konzept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Ist-Zustand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Soll-Konzept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Das Produkt: „Scrumiverse“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Datenmodell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 / 3</a:t>
            </a:r>
          </a:p>
        </p:txBody>
      </p:sp>
      <p:sp>
        <p:nvSpPr>
          <p:cNvPr id="69" name="Rechteck 68"/>
          <p:cNvSpPr/>
          <p:nvPr/>
        </p:nvSpPr>
        <p:spPr>
          <a:xfrm>
            <a:off x="4711726" y="3168847"/>
            <a:ext cx="2768549" cy="52416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User</a:t>
            </a:r>
            <a:endParaRPr lang="de-DE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4705773" y="4274166"/>
            <a:ext cx="2768549" cy="52416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Notification</a:t>
            </a:r>
            <a:endParaRPr lang="de-DE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4711726" y="2063528"/>
            <a:ext cx="2768549" cy="52416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Message</a:t>
            </a:r>
            <a:endParaRPr lang="de-DE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73" name="Gerade Verbindung mit Pfeil 72"/>
          <p:cNvCxnSpPr>
            <a:stCxn id="70" idx="0"/>
            <a:endCxn id="69" idx="2"/>
          </p:cNvCxnSpPr>
          <p:nvPr/>
        </p:nvCxnSpPr>
        <p:spPr>
          <a:xfrm flipV="1">
            <a:off x="6090048" y="3693010"/>
            <a:ext cx="5953" cy="58115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71" idx="2"/>
            <a:endCxn id="69" idx="0"/>
          </p:cNvCxnSpPr>
          <p:nvPr/>
        </p:nvCxnSpPr>
        <p:spPr>
          <a:xfrm>
            <a:off x="6096001" y="2587691"/>
            <a:ext cx="0" cy="58115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021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Soll-Konzept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Ist-Zustand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Soll-Konzept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Das Produkt: „Scrumiverse“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Datenmodell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2 / 3</a:t>
            </a:r>
          </a:p>
        </p:txBody>
      </p:sp>
      <p:sp>
        <p:nvSpPr>
          <p:cNvPr id="14" name="Rechteck 13"/>
          <p:cNvSpPr/>
          <p:nvPr/>
        </p:nvSpPr>
        <p:spPr>
          <a:xfrm>
            <a:off x="2870036" y="2329999"/>
            <a:ext cx="2768549" cy="52416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User</a:t>
            </a:r>
            <a:endParaRPr lang="de-DE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6553416" y="2328070"/>
            <a:ext cx="2768549" cy="52416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Project</a:t>
            </a:r>
            <a:endParaRPr lang="de-DE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6553415" y="3385072"/>
            <a:ext cx="2768549" cy="52416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Role</a:t>
            </a:r>
            <a:endParaRPr lang="de-DE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553414" y="4433398"/>
            <a:ext cx="2768549" cy="70262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1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&lt;&lt;</a:t>
            </a:r>
            <a:r>
              <a:rPr lang="de-DE" sz="16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enumeration</a:t>
            </a:r>
            <a:r>
              <a:rPr lang="de-DE" sz="1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&gt;&gt;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Rights</a:t>
            </a:r>
            <a:endParaRPr lang="de-DE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5" name="Gerader Verbinder 4"/>
          <p:cNvCxnSpPr>
            <a:stCxn id="14" idx="3"/>
            <a:endCxn id="15" idx="1"/>
          </p:cNvCxnSpPr>
          <p:nvPr/>
        </p:nvCxnSpPr>
        <p:spPr>
          <a:xfrm flipV="1">
            <a:off x="5638585" y="2590152"/>
            <a:ext cx="914831" cy="1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15" idx="2"/>
            <a:endCxn id="16" idx="0"/>
          </p:cNvCxnSpPr>
          <p:nvPr/>
        </p:nvCxnSpPr>
        <p:spPr>
          <a:xfrm flipH="1">
            <a:off x="7937690" y="2852233"/>
            <a:ext cx="1" cy="53283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16" idx="2"/>
            <a:endCxn id="17" idx="0"/>
          </p:cNvCxnSpPr>
          <p:nvPr/>
        </p:nvCxnSpPr>
        <p:spPr>
          <a:xfrm flipH="1">
            <a:off x="7937689" y="3909235"/>
            <a:ext cx="1" cy="52416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723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Soll-Konzept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Ist-Zustand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Soll-Konzept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Das Produkt: „Scrumiverse“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Datenmodell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3 / 3</a:t>
            </a:r>
          </a:p>
        </p:txBody>
      </p:sp>
      <p:sp>
        <p:nvSpPr>
          <p:cNvPr id="8" name="Rechteck 7"/>
          <p:cNvSpPr/>
          <p:nvPr/>
        </p:nvSpPr>
        <p:spPr>
          <a:xfrm>
            <a:off x="899886" y="1556349"/>
            <a:ext cx="1441661" cy="452825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User</a:t>
            </a:r>
            <a:endParaRPr lang="de-DE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2773306" y="1556350"/>
            <a:ext cx="2866918" cy="65701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Project</a:t>
            </a:r>
            <a:endParaRPr lang="de-DE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4" name="Gerader Verbinder 3"/>
          <p:cNvCxnSpPr>
            <a:stCxn id="14" idx="1"/>
          </p:cNvCxnSpPr>
          <p:nvPr/>
        </p:nvCxnSpPr>
        <p:spPr>
          <a:xfrm flipH="1">
            <a:off x="2341548" y="1884856"/>
            <a:ext cx="431758" cy="37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2773306" y="3230018"/>
            <a:ext cx="2200346" cy="49718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Category</a:t>
            </a:r>
            <a:endParaRPr lang="de-DE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2773307" y="3803349"/>
            <a:ext cx="2200346" cy="70262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1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&lt;&lt;</a:t>
            </a:r>
            <a:r>
              <a:rPr lang="de-DE" sz="16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enumeration</a:t>
            </a:r>
            <a:r>
              <a:rPr lang="de-DE" sz="1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&gt;&gt;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MoscowState</a:t>
            </a:r>
            <a:endParaRPr lang="de-DE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6096590" y="1556350"/>
            <a:ext cx="1714268" cy="109986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Sprint</a:t>
            </a:r>
            <a:endParaRPr lang="de-DE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6090049" y="3016665"/>
            <a:ext cx="1720808" cy="110240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UserStory</a:t>
            </a:r>
            <a:endParaRPr lang="de-DE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6096590" y="4505943"/>
            <a:ext cx="1714268" cy="120261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Task</a:t>
            </a:r>
            <a:endParaRPr lang="de-DE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3743961" y="5057241"/>
            <a:ext cx="1896263" cy="65701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WorkLog</a:t>
            </a:r>
            <a:endParaRPr lang="de-DE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22" name="Gerade Verbindung mit Pfeil 21"/>
          <p:cNvCxnSpPr>
            <a:stCxn id="21" idx="1"/>
          </p:cNvCxnSpPr>
          <p:nvPr/>
        </p:nvCxnSpPr>
        <p:spPr>
          <a:xfrm flipH="1">
            <a:off x="2341547" y="5385747"/>
            <a:ext cx="1402414" cy="90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14" idx="3"/>
          </p:cNvCxnSpPr>
          <p:nvPr/>
        </p:nvCxnSpPr>
        <p:spPr>
          <a:xfrm flipV="1">
            <a:off x="5640224" y="1884855"/>
            <a:ext cx="456365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rot="16200000" flipH="1">
            <a:off x="5198144" y="2338115"/>
            <a:ext cx="1009245" cy="774563"/>
          </a:xfrm>
          <a:prstGeom prst="bentConnector3">
            <a:avLst>
              <a:gd name="adj1" fmla="val 99958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9" idx="1"/>
          </p:cNvCxnSpPr>
          <p:nvPr/>
        </p:nvCxnSpPr>
        <p:spPr>
          <a:xfrm flipH="1">
            <a:off x="4973653" y="3567869"/>
            <a:ext cx="111639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endCxn id="15" idx="0"/>
          </p:cNvCxnSpPr>
          <p:nvPr/>
        </p:nvCxnSpPr>
        <p:spPr>
          <a:xfrm>
            <a:off x="3873479" y="2213361"/>
            <a:ext cx="0" cy="101665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 flipH="1">
            <a:off x="4973652" y="3968097"/>
            <a:ext cx="111639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/>
          <p:cNvCxnSpPr>
            <a:stCxn id="18" idx="2"/>
            <a:endCxn id="19" idx="0"/>
          </p:cNvCxnSpPr>
          <p:nvPr/>
        </p:nvCxnSpPr>
        <p:spPr>
          <a:xfrm flipH="1">
            <a:off x="6950453" y="2656217"/>
            <a:ext cx="3271" cy="3604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/>
          <p:cNvCxnSpPr>
            <a:stCxn id="19" idx="2"/>
            <a:endCxn id="20" idx="0"/>
          </p:cNvCxnSpPr>
          <p:nvPr/>
        </p:nvCxnSpPr>
        <p:spPr>
          <a:xfrm>
            <a:off x="6950453" y="4119073"/>
            <a:ext cx="3271" cy="386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aute 56"/>
          <p:cNvSpPr/>
          <p:nvPr/>
        </p:nvSpPr>
        <p:spPr>
          <a:xfrm>
            <a:off x="6879567" y="4272083"/>
            <a:ext cx="142294" cy="215984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0" name="Gerade Verbindung mit Pfeil 59"/>
          <p:cNvCxnSpPr>
            <a:endCxn id="21" idx="3"/>
          </p:cNvCxnSpPr>
          <p:nvPr/>
        </p:nvCxnSpPr>
        <p:spPr>
          <a:xfrm flipH="1">
            <a:off x="5640224" y="5385747"/>
            <a:ext cx="45636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/>
          <p:nvPr/>
        </p:nvCxnSpPr>
        <p:spPr>
          <a:xfrm flipH="1">
            <a:off x="2341547" y="4744340"/>
            <a:ext cx="375562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>
            <a:off x="8267225" y="3016665"/>
            <a:ext cx="1579782" cy="110240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de-DE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r>
              <a:rPr lang="de-D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</a:t>
            </a:r>
            <a:endParaRPr lang="de-DE" sz="16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PlanElement</a:t>
            </a:r>
            <a:endParaRPr lang="de-DE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74" name="Gerade Verbindung mit Pfeil 73"/>
          <p:cNvCxnSpPr/>
          <p:nvPr/>
        </p:nvCxnSpPr>
        <p:spPr>
          <a:xfrm>
            <a:off x="7813391" y="3426864"/>
            <a:ext cx="456367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/>
          <p:cNvSpPr/>
          <p:nvPr/>
        </p:nvSpPr>
        <p:spPr>
          <a:xfrm>
            <a:off x="8262118" y="5007458"/>
            <a:ext cx="1584890" cy="70262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15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&lt;&lt;</a:t>
            </a:r>
            <a:r>
              <a:rPr lang="de-DE" sz="15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enumeration</a:t>
            </a:r>
            <a:r>
              <a:rPr lang="de-DE" sz="15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&gt;&gt;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PlanState</a:t>
            </a:r>
            <a:endParaRPr lang="de-DE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109" name="Gerade Verbindung mit Pfeil 108"/>
          <p:cNvCxnSpPr>
            <a:stCxn id="68" idx="2"/>
            <a:endCxn id="97" idx="0"/>
          </p:cNvCxnSpPr>
          <p:nvPr/>
        </p:nvCxnSpPr>
        <p:spPr>
          <a:xfrm flipH="1">
            <a:off x="9054563" y="4119073"/>
            <a:ext cx="2553" cy="8883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eck 111"/>
          <p:cNvSpPr/>
          <p:nvPr/>
        </p:nvSpPr>
        <p:spPr>
          <a:xfrm>
            <a:off x="10096752" y="1552333"/>
            <a:ext cx="1238524" cy="70262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&lt;&lt;</a:t>
            </a:r>
            <a:r>
              <a:rPr lang="de-DE" sz="10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enumeration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&gt;&gt;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ChangeEvent</a:t>
            </a:r>
            <a:endParaRPr lang="de-DE" sz="20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113" name="Gerade Verbindung mit Pfeil 76"/>
          <p:cNvCxnSpPr>
            <a:stCxn id="20" idx="3"/>
            <a:endCxn id="68" idx="1"/>
          </p:cNvCxnSpPr>
          <p:nvPr/>
        </p:nvCxnSpPr>
        <p:spPr>
          <a:xfrm flipV="1">
            <a:off x="7810858" y="3567869"/>
            <a:ext cx="456367" cy="153938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76"/>
          <p:cNvCxnSpPr/>
          <p:nvPr/>
        </p:nvCxnSpPr>
        <p:spPr>
          <a:xfrm>
            <a:off x="7817399" y="1746479"/>
            <a:ext cx="456366" cy="153938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hteck 116"/>
          <p:cNvSpPr/>
          <p:nvPr/>
        </p:nvSpPr>
        <p:spPr>
          <a:xfrm>
            <a:off x="10096752" y="3024575"/>
            <a:ext cx="1238524" cy="109449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14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HistoryEntry</a:t>
            </a:r>
            <a:endParaRPr lang="de-DE" sz="28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121" name="Gerade Verbindung mit Pfeil 120"/>
          <p:cNvCxnSpPr>
            <a:stCxn id="68" idx="3"/>
            <a:endCxn id="117" idx="1"/>
          </p:cNvCxnSpPr>
          <p:nvPr/>
        </p:nvCxnSpPr>
        <p:spPr>
          <a:xfrm>
            <a:off x="9847007" y="3567869"/>
            <a:ext cx="249745" cy="395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/>
          <p:cNvCxnSpPr>
            <a:stCxn id="117" idx="0"/>
            <a:endCxn id="112" idx="2"/>
          </p:cNvCxnSpPr>
          <p:nvPr/>
        </p:nvCxnSpPr>
        <p:spPr>
          <a:xfrm flipV="1">
            <a:off x="10716014" y="2254957"/>
            <a:ext cx="0" cy="76961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138"/>
          <p:cNvCxnSpPr>
            <a:stCxn id="117" idx="2"/>
          </p:cNvCxnSpPr>
          <p:nvPr/>
        </p:nvCxnSpPr>
        <p:spPr>
          <a:xfrm rot="5400000">
            <a:off x="5644292" y="816329"/>
            <a:ext cx="1768979" cy="837446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645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Soll-Konzept</a:t>
            </a:r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86" y="1556349"/>
            <a:ext cx="8068732" cy="4538662"/>
          </a:xfrm>
        </p:spPr>
      </p:pic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Ist-Zustand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Soll-Konzept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Das Produkt: „Scrumiverse“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Papierprototyp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 / 1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06"/>
          <a:stretch/>
        </p:blipFill>
        <p:spPr>
          <a:xfrm>
            <a:off x="7842380" y="1556350"/>
            <a:ext cx="3493275" cy="4538662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4" r="20339"/>
          <a:stretch/>
        </p:blipFill>
        <p:spPr>
          <a:xfrm>
            <a:off x="4214968" y="1556348"/>
            <a:ext cx="3627414" cy="4538663"/>
          </a:xfrm>
          <a:prstGeom prst="rect">
            <a:avLst/>
          </a:prstGeom>
        </p:spPr>
      </p:pic>
      <p:grpSp>
        <p:nvGrpSpPr>
          <p:cNvPr id="17" name="Gruppieren 16"/>
          <p:cNvGrpSpPr/>
          <p:nvPr/>
        </p:nvGrpSpPr>
        <p:grpSpPr>
          <a:xfrm>
            <a:off x="4089904" y="1556346"/>
            <a:ext cx="4012192" cy="4538664"/>
            <a:chOff x="4028223" y="1556346"/>
            <a:chExt cx="4012192" cy="4538664"/>
          </a:xfrm>
        </p:grpSpPr>
        <p:sp>
          <p:nvSpPr>
            <p:cNvPr id="15" name="Parallelogramm 14"/>
            <p:cNvSpPr/>
            <p:nvPr/>
          </p:nvSpPr>
          <p:spPr>
            <a:xfrm>
              <a:off x="4028223" y="1556347"/>
              <a:ext cx="373488" cy="4538663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Parallelogramm 15"/>
            <p:cNvSpPr/>
            <p:nvPr/>
          </p:nvSpPr>
          <p:spPr>
            <a:xfrm>
              <a:off x="7666927" y="1556346"/>
              <a:ext cx="373488" cy="4538663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42856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Soll-Konzept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Ist-Zustand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Soll-Konzept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Das Produkt: „Scrumiverse“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Projektplanung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4469362" y="1962450"/>
            <a:ext cx="3253277" cy="952498"/>
            <a:chOff x="4276771" y="1962450"/>
            <a:chExt cx="3253277" cy="952498"/>
          </a:xfrm>
        </p:grpSpPr>
        <p:sp>
          <p:nvSpPr>
            <p:cNvPr id="3" name="Rechteck 2"/>
            <p:cNvSpPr/>
            <p:nvPr/>
          </p:nvSpPr>
          <p:spPr>
            <a:xfrm>
              <a:off x="5136649" y="2133899"/>
              <a:ext cx="2393399" cy="60959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 err="1"/>
                <a:t>Scrumdesk</a:t>
              </a:r>
              <a:endParaRPr lang="de-DE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4276771" y="1962450"/>
              <a:ext cx="952498" cy="952498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" name="Grafik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4769" y="2060447"/>
              <a:ext cx="756501" cy="756501"/>
            </a:xfrm>
            <a:prstGeom prst="rect">
              <a:avLst/>
            </a:prstGeom>
          </p:spPr>
        </p:pic>
      </p:grpSp>
      <p:grpSp>
        <p:nvGrpSpPr>
          <p:cNvPr id="16" name="Gruppieren 15"/>
          <p:cNvGrpSpPr/>
          <p:nvPr/>
        </p:nvGrpSpPr>
        <p:grpSpPr>
          <a:xfrm>
            <a:off x="1254126" y="3356751"/>
            <a:ext cx="9683749" cy="2023534"/>
            <a:chOff x="2032001" y="3356751"/>
            <a:chExt cx="9683749" cy="2023534"/>
          </a:xfrm>
        </p:grpSpPr>
        <p:graphicFrame>
          <p:nvGraphicFramePr>
            <p:cNvPr id="8" name="Diagramm 7"/>
            <p:cNvGraphicFramePr/>
            <p:nvPr>
              <p:extLst>
                <p:ext uri="{D42A27DB-BD31-4B8C-83A1-F6EECF244321}">
                  <p14:modId xmlns:p14="http://schemas.microsoft.com/office/powerpoint/2010/main" val="2211444890"/>
                </p:ext>
              </p:extLst>
            </p:nvPr>
          </p:nvGraphicFramePr>
          <p:xfrm>
            <a:off x="2032001" y="3356752"/>
            <a:ext cx="4721224" cy="20235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15" name="Diagramm 14"/>
            <p:cNvGraphicFramePr/>
            <p:nvPr>
              <p:extLst>
                <p:ext uri="{D42A27DB-BD31-4B8C-83A1-F6EECF244321}">
                  <p14:modId xmlns:p14="http://schemas.microsoft.com/office/powerpoint/2010/main" val="3258913304"/>
                </p:ext>
              </p:extLst>
            </p:nvPr>
          </p:nvGraphicFramePr>
          <p:xfrm>
            <a:off x="6994526" y="3356751"/>
            <a:ext cx="4721224" cy="20235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79202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Office PowerPoint</Application>
  <PresentationFormat>Breitbild</PresentationFormat>
  <Paragraphs>127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PowerPoint-Präsentation</vt:lpstr>
      <vt:lpstr>Gliederung</vt:lpstr>
      <vt:lpstr>Soll-Konzept</vt:lpstr>
      <vt:lpstr>Soll-Konzept</vt:lpstr>
      <vt:lpstr>Soll-Konzept</vt:lpstr>
      <vt:lpstr>Soll-Konzept</vt:lpstr>
      <vt:lpstr>Soll-Konzept</vt:lpstr>
      <vt:lpstr>Soll-Konzept</vt:lpstr>
      <vt:lpstr>Soll-Konzept</vt:lpstr>
      <vt:lpstr>Produktvorstellung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Slothking</dc:creator>
  <cp:lastModifiedBy>Joshua Ward</cp:lastModifiedBy>
  <cp:revision>103</cp:revision>
  <dcterms:created xsi:type="dcterms:W3CDTF">2015-11-12T09:20:30Z</dcterms:created>
  <dcterms:modified xsi:type="dcterms:W3CDTF">2016-05-04T21:33:17Z</dcterms:modified>
</cp:coreProperties>
</file>