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2" r:id="rId4"/>
    <p:sldId id="278" r:id="rId5"/>
    <p:sldId id="275" r:id="rId6"/>
    <p:sldId id="276" r:id="rId7"/>
    <p:sldId id="279" r:id="rId8"/>
    <p:sldId id="259" r:id="rId9"/>
    <p:sldId id="260" r:id="rId10"/>
    <p:sldId id="261" r:id="rId11"/>
    <p:sldId id="262" r:id="rId12"/>
    <p:sldId id="264" r:id="rId13"/>
    <p:sldId id="263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2" r:id="rId26"/>
    <p:sldId id="291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2E76"/>
    <a:srgbClr val="644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8" y="-9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Hits pro Tag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scrumdesk.com</c:v>
                </c:pt>
                <c:pt idx="1">
                  <c:v>agilefant.com</c:v>
                </c:pt>
                <c:pt idx="2">
                  <c:v>scrumwise.com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1900</c:v>
                </c:pt>
                <c:pt idx="1">
                  <c:v>2500</c:v>
                </c:pt>
                <c:pt idx="2">
                  <c:v>7600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FA5-426E-8BE0-659546A83F7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1244672"/>
        <c:axId val="31247360"/>
      </c:barChart>
      <c:catAx>
        <c:axId val="31244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1247360"/>
        <c:crosses val="autoZero"/>
        <c:auto val="1"/>
        <c:lblAlgn val="ctr"/>
        <c:lblOffset val="100"/>
        <c:noMultiLvlLbl val="0"/>
      </c:catAx>
      <c:valAx>
        <c:axId val="312473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1244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33585F-7ADF-4BF7-A694-9D9287B85990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260534B-2362-49D5-B603-F3C5DDA5A76E}">
      <dgm:prSet phldrT="[Text]"/>
      <dgm:spPr>
        <a:solidFill>
          <a:srgbClr val="7030A0"/>
        </a:solidFill>
      </dgm:spPr>
      <dgm:t>
        <a:bodyPr/>
        <a:lstStyle/>
        <a:p>
          <a:r>
            <a:rPr lang="de-DE" dirty="0" smtClean="0"/>
            <a:t>Verfolgte Strategien:</a:t>
          </a:r>
          <a:endParaRPr lang="de-DE" dirty="0"/>
        </a:p>
      </dgm:t>
    </dgm:pt>
    <dgm:pt modelId="{C9561E18-F16A-4167-BC8E-BA0AB7857166}" type="parTrans" cxnId="{C2F9FB6F-E96D-4FF9-BA80-D3A660D8C8CF}">
      <dgm:prSet/>
      <dgm:spPr/>
      <dgm:t>
        <a:bodyPr/>
        <a:lstStyle/>
        <a:p>
          <a:endParaRPr lang="de-DE"/>
        </a:p>
      </dgm:t>
    </dgm:pt>
    <dgm:pt modelId="{8AE3F457-1D99-4BD1-98C8-B37C1E33FB74}" type="sibTrans" cxnId="{C2F9FB6F-E96D-4FF9-BA80-D3A660D8C8CF}">
      <dgm:prSet/>
      <dgm:spPr/>
      <dgm:t>
        <a:bodyPr/>
        <a:lstStyle/>
        <a:p>
          <a:endParaRPr lang="de-DE"/>
        </a:p>
      </dgm:t>
    </dgm:pt>
    <dgm:pt modelId="{064344BF-BF5A-48D1-A9EE-D2D6CFEE7F86}">
      <dgm:prSet phldrT="[Text]"/>
      <dgm:spPr>
        <a:solidFill>
          <a:srgbClr val="7030A0"/>
        </a:solidFill>
      </dgm:spPr>
      <dgm:t>
        <a:bodyPr/>
        <a:lstStyle/>
        <a:p>
          <a:r>
            <a:rPr lang="de-DE" dirty="0" err="1" smtClean="0"/>
            <a:t>Floor</a:t>
          </a:r>
          <a:r>
            <a:rPr lang="de-DE" dirty="0" smtClean="0"/>
            <a:t> </a:t>
          </a:r>
          <a:r>
            <a:rPr lang="de-DE" dirty="0" err="1" smtClean="0"/>
            <a:t>Pricing</a:t>
          </a:r>
          <a:endParaRPr lang="de-DE" dirty="0"/>
        </a:p>
      </dgm:t>
    </dgm:pt>
    <dgm:pt modelId="{90ED5F11-6A15-466B-93E5-DDBE4C6E80E9}" type="parTrans" cxnId="{0382A2DC-181C-47FF-A0C0-091D78F99608}">
      <dgm:prSet/>
      <dgm:spPr/>
      <dgm:t>
        <a:bodyPr/>
        <a:lstStyle/>
        <a:p>
          <a:endParaRPr lang="de-DE"/>
        </a:p>
      </dgm:t>
    </dgm:pt>
    <dgm:pt modelId="{D596FDCF-45E4-429A-8086-2D4BE0E173B1}" type="sibTrans" cxnId="{0382A2DC-181C-47FF-A0C0-091D78F99608}">
      <dgm:prSet/>
      <dgm:spPr/>
      <dgm:t>
        <a:bodyPr/>
        <a:lstStyle/>
        <a:p>
          <a:endParaRPr lang="de-DE"/>
        </a:p>
      </dgm:t>
    </dgm:pt>
    <dgm:pt modelId="{C43F9FA7-B2D1-46B9-8994-CA436F0F3722}">
      <dgm:prSet phldrT="[Text]"/>
      <dgm:spPr>
        <a:solidFill>
          <a:srgbClr val="7030A0"/>
        </a:solidFill>
      </dgm:spPr>
      <dgm:t>
        <a:bodyPr/>
        <a:lstStyle/>
        <a:p>
          <a:r>
            <a:rPr lang="de-DE" dirty="0" smtClean="0"/>
            <a:t>Market Penetration</a:t>
          </a:r>
          <a:endParaRPr lang="de-DE" dirty="0"/>
        </a:p>
      </dgm:t>
    </dgm:pt>
    <dgm:pt modelId="{4B99385F-78E0-49B6-BA54-2A13AA8C5DA4}" type="parTrans" cxnId="{AD45B809-68DA-4753-A707-21B5D1576DCF}">
      <dgm:prSet/>
      <dgm:spPr/>
      <dgm:t>
        <a:bodyPr/>
        <a:lstStyle/>
        <a:p>
          <a:endParaRPr lang="de-DE"/>
        </a:p>
      </dgm:t>
    </dgm:pt>
    <dgm:pt modelId="{FC1FAEFC-3AAA-4D15-83C5-F25CAEDE3082}" type="sibTrans" cxnId="{AD45B809-68DA-4753-A707-21B5D1576DCF}">
      <dgm:prSet/>
      <dgm:spPr/>
      <dgm:t>
        <a:bodyPr/>
        <a:lstStyle/>
        <a:p>
          <a:endParaRPr lang="de-DE"/>
        </a:p>
      </dgm:t>
    </dgm:pt>
    <dgm:pt modelId="{8AB41211-16A8-4D78-A15A-80184A633E8A}" type="pres">
      <dgm:prSet presAssocID="{2933585F-7ADF-4BF7-A694-9D9287B8599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BF2068-F9DE-4A04-A6E7-929693ADB531}" type="pres">
      <dgm:prSet presAssocID="{3260534B-2362-49D5-B603-F3C5DDA5A76E}" presName="vertOne" presStyleCnt="0"/>
      <dgm:spPr/>
    </dgm:pt>
    <dgm:pt modelId="{E4DA8B64-0DE8-462D-AC43-066E023FA82A}" type="pres">
      <dgm:prSet presAssocID="{3260534B-2362-49D5-B603-F3C5DDA5A76E}" presName="txOn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</dgm:pt>
    <dgm:pt modelId="{5CFC86C0-921E-4BED-A9EA-744BA1B7E448}" type="pres">
      <dgm:prSet presAssocID="{3260534B-2362-49D5-B603-F3C5DDA5A76E}" presName="parTransOne" presStyleCnt="0"/>
      <dgm:spPr/>
    </dgm:pt>
    <dgm:pt modelId="{F1ADFC1B-C361-4A83-879A-20113CA190BC}" type="pres">
      <dgm:prSet presAssocID="{3260534B-2362-49D5-B603-F3C5DDA5A76E}" presName="horzOne" presStyleCnt="0"/>
      <dgm:spPr/>
    </dgm:pt>
    <dgm:pt modelId="{EFEAD1F9-58B8-4814-8E5A-ED553A5187D1}" type="pres">
      <dgm:prSet presAssocID="{064344BF-BF5A-48D1-A9EE-D2D6CFEE7F86}" presName="vertTwo" presStyleCnt="0"/>
      <dgm:spPr/>
    </dgm:pt>
    <dgm:pt modelId="{8A5F7483-D867-4B86-97C7-A7271ADC23B2}" type="pres">
      <dgm:prSet presAssocID="{064344BF-BF5A-48D1-A9EE-D2D6CFEE7F86}" presName="txTwo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348AE0C1-855D-4FF8-9B61-ABA913F31053}" type="pres">
      <dgm:prSet presAssocID="{064344BF-BF5A-48D1-A9EE-D2D6CFEE7F86}" presName="horzTwo" presStyleCnt="0"/>
      <dgm:spPr/>
    </dgm:pt>
    <dgm:pt modelId="{8E09967C-3001-462F-8A32-B9F94B386F41}" type="pres">
      <dgm:prSet presAssocID="{D596FDCF-45E4-429A-8086-2D4BE0E173B1}" presName="sibSpaceTwo" presStyleCnt="0"/>
      <dgm:spPr/>
    </dgm:pt>
    <dgm:pt modelId="{D1CE6EDB-AFC1-4846-AFBA-6B7654CC2F20}" type="pres">
      <dgm:prSet presAssocID="{C43F9FA7-B2D1-46B9-8994-CA436F0F3722}" presName="vertTwo" presStyleCnt="0"/>
      <dgm:spPr/>
    </dgm:pt>
    <dgm:pt modelId="{EBF768BA-776B-4F27-87C4-5A8712738DCE}" type="pres">
      <dgm:prSet presAssocID="{C43F9FA7-B2D1-46B9-8994-CA436F0F3722}" presName="txTwo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</dgm:pt>
    <dgm:pt modelId="{F7626EC4-C3B4-418A-A3BF-CD947B0DA4F5}" type="pres">
      <dgm:prSet presAssocID="{C43F9FA7-B2D1-46B9-8994-CA436F0F3722}" presName="horzTwo" presStyleCnt="0"/>
      <dgm:spPr/>
    </dgm:pt>
  </dgm:ptLst>
  <dgm:cxnLst>
    <dgm:cxn modelId="{0382A2DC-181C-47FF-A0C0-091D78F99608}" srcId="{3260534B-2362-49D5-B603-F3C5DDA5A76E}" destId="{064344BF-BF5A-48D1-A9EE-D2D6CFEE7F86}" srcOrd="0" destOrd="0" parTransId="{90ED5F11-6A15-466B-93E5-DDBE4C6E80E9}" sibTransId="{D596FDCF-45E4-429A-8086-2D4BE0E173B1}"/>
    <dgm:cxn modelId="{AD45B809-68DA-4753-A707-21B5D1576DCF}" srcId="{3260534B-2362-49D5-B603-F3C5DDA5A76E}" destId="{C43F9FA7-B2D1-46B9-8994-CA436F0F3722}" srcOrd="1" destOrd="0" parTransId="{4B99385F-78E0-49B6-BA54-2A13AA8C5DA4}" sibTransId="{FC1FAEFC-3AAA-4D15-83C5-F25CAEDE3082}"/>
    <dgm:cxn modelId="{33EDCE8B-1C37-4110-83B2-645DA402F6A6}" type="presOf" srcId="{064344BF-BF5A-48D1-A9EE-D2D6CFEE7F86}" destId="{8A5F7483-D867-4B86-97C7-A7271ADC23B2}" srcOrd="0" destOrd="0" presId="urn:microsoft.com/office/officeart/2005/8/layout/hierarchy4"/>
    <dgm:cxn modelId="{BE9129AB-9626-4D92-A695-194C9A4A9B5C}" type="presOf" srcId="{3260534B-2362-49D5-B603-F3C5DDA5A76E}" destId="{E4DA8B64-0DE8-462D-AC43-066E023FA82A}" srcOrd="0" destOrd="0" presId="urn:microsoft.com/office/officeart/2005/8/layout/hierarchy4"/>
    <dgm:cxn modelId="{BC4A6A34-8282-45C0-97A6-1F6BDE665FAC}" type="presOf" srcId="{2933585F-7ADF-4BF7-A694-9D9287B85990}" destId="{8AB41211-16A8-4D78-A15A-80184A633E8A}" srcOrd="0" destOrd="0" presId="urn:microsoft.com/office/officeart/2005/8/layout/hierarchy4"/>
    <dgm:cxn modelId="{C2F9FB6F-E96D-4FF9-BA80-D3A660D8C8CF}" srcId="{2933585F-7ADF-4BF7-A694-9D9287B85990}" destId="{3260534B-2362-49D5-B603-F3C5DDA5A76E}" srcOrd="0" destOrd="0" parTransId="{C9561E18-F16A-4167-BC8E-BA0AB7857166}" sibTransId="{8AE3F457-1D99-4BD1-98C8-B37C1E33FB74}"/>
    <dgm:cxn modelId="{D41AC8DF-4C2B-411D-82A7-AC272788EA50}" type="presOf" srcId="{C43F9FA7-B2D1-46B9-8994-CA436F0F3722}" destId="{EBF768BA-776B-4F27-87C4-5A8712738DCE}" srcOrd="0" destOrd="0" presId="urn:microsoft.com/office/officeart/2005/8/layout/hierarchy4"/>
    <dgm:cxn modelId="{94328E63-4887-4C1E-B1E3-EE61643D40DD}" type="presParOf" srcId="{8AB41211-16A8-4D78-A15A-80184A633E8A}" destId="{7BBF2068-F9DE-4A04-A6E7-929693ADB531}" srcOrd="0" destOrd="0" presId="urn:microsoft.com/office/officeart/2005/8/layout/hierarchy4"/>
    <dgm:cxn modelId="{42F6AF6B-9B8E-43A5-A182-3DEE95EA2902}" type="presParOf" srcId="{7BBF2068-F9DE-4A04-A6E7-929693ADB531}" destId="{E4DA8B64-0DE8-462D-AC43-066E023FA82A}" srcOrd="0" destOrd="0" presId="urn:microsoft.com/office/officeart/2005/8/layout/hierarchy4"/>
    <dgm:cxn modelId="{1B90D312-64CD-463A-9D83-F6AFA3F997A1}" type="presParOf" srcId="{7BBF2068-F9DE-4A04-A6E7-929693ADB531}" destId="{5CFC86C0-921E-4BED-A9EA-744BA1B7E448}" srcOrd="1" destOrd="0" presId="urn:microsoft.com/office/officeart/2005/8/layout/hierarchy4"/>
    <dgm:cxn modelId="{3CA20551-7D48-4D25-BF33-518126E8612A}" type="presParOf" srcId="{7BBF2068-F9DE-4A04-A6E7-929693ADB531}" destId="{F1ADFC1B-C361-4A83-879A-20113CA190BC}" srcOrd="2" destOrd="0" presId="urn:microsoft.com/office/officeart/2005/8/layout/hierarchy4"/>
    <dgm:cxn modelId="{116C23EE-D8F3-491E-9EC1-7E5A619E466A}" type="presParOf" srcId="{F1ADFC1B-C361-4A83-879A-20113CA190BC}" destId="{EFEAD1F9-58B8-4814-8E5A-ED553A5187D1}" srcOrd="0" destOrd="0" presId="urn:microsoft.com/office/officeart/2005/8/layout/hierarchy4"/>
    <dgm:cxn modelId="{69727908-1DBB-473D-A106-1EFDDD37BFB2}" type="presParOf" srcId="{EFEAD1F9-58B8-4814-8E5A-ED553A5187D1}" destId="{8A5F7483-D867-4B86-97C7-A7271ADC23B2}" srcOrd="0" destOrd="0" presId="urn:microsoft.com/office/officeart/2005/8/layout/hierarchy4"/>
    <dgm:cxn modelId="{84E92800-495A-49DE-BD92-A25B9A41F25B}" type="presParOf" srcId="{EFEAD1F9-58B8-4814-8E5A-ED553A5187D1}" destId="{348AE0C1-855D-4FF8-9B61-ABA913F31053}" srcOrd="1" destOrd="0" presId="urn:microsoft.com/office/officeart/2005/8/layout/hierarchy4"/>
    <dgm:cxn modelId="{C37AD3E2-44FE-4C83-A135-312267D2D38B}" type="presParOf" srcId="{F1ADFC1B-C361-4A83-879A-20113CA190BC}" destId="{8E09967C-3001-462F-8A32-B9F94B386F41}" srcOrd="1" destOrd="0" presId="urn:microsoft.com/office/officeart/2005/8/layout/hierarchy4"/>
    <dgm:cxn modelId="{AD6D639F-B0F0-4CA6-A1B4-D26FEF1C12E8}" type="presParOf" srcId="{F1ADFC1B-C361-4A83-879A-20113CA190BC}" destId="{D1CE6EDB-AFC1-4846-AFBA-6B7654CC2F20}" srcOrd="2" destOrd="0" presId="urn:microsoft.com/office/officeart/2005/8/layout/hierarchy4"/>
    <dgm:cxn modelId="{ECABC589-FCA7-4FC5-A266-04B44988D2D5}" type="presParOf" srcId="{D1CE6EDB-AFC1-4846-AFBA-6B7654CC2F20}" destId="{EBF768BA-776B-4F27-87C4-5A8712738DCE}" srcOrd="0" destOrd="0" presId="urn:microsoft.com/office/officeart/2005/8/layout/hierarchy4"/>
    <dgm:cxn modelId="{020734A8-FA1B-4DB3-B8A4-B830B1CD88CB}" type="presParOf" srcId="{D1CE6EDB-AFC1-4846-AFBA-6B7654CC2F20}" destId="{F7626EC4-C3B4-418A-A3BF-CD947B0DA4F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331ADE-99F9-474A-A89A-9902D8D43452}" type="doc">
      <dgm:prSet loTypeId="urn:microsoft.com/office/officeart/2005/8/layout/arrow2" loCatId="process" qsTypeId="urn:microsoft.com/office/officeart/2005/8/quickstyle/simple2" qsCatId="simple" csTypeId="urn:microsoft.com/office/officeart/2005/8/colors/accent1_2" csCatId="accent1" phldr="1"/>
      <dgm:spPr/>
    </dgm:pt>
    <dgm:pt modelId="{D0FCAB48-853D-458F-A48E-D60FA2C5EFD7}">
      <dgm:prSet phldrT="[Text]" custT="1"/>
      <dgm:spPr/>
      <dgm:t>
        <a:bodyPr/>
        <a:lstStyle/>
        <a:p>
          <a:r>
            <a:rPr lang="de-DE" sz="2400" dirty="0"/>
            <a:t>Sicherstellung der Validität der HTML-Seite</a:t>
          </a:r>
        </a:p>
      </dgm:t>
    </dgm:pt>
    <dgm:pt modelId="{A788AB02-253F-4B67-A890-C337E4014399}" type="parTrans" cxnId="{CF6716C5-5019-4F03-856F-DE70B27BBEB3}">
      <dgm:prSet/>
      <dgm:spPr/>
      <dgm:t>
        <a:bodyPr/>
        <a:lstStyle/>
        <a:p>
          <a:endParaRPr lang="de-DE"/>
        </a:p>
      </dgm:t>
    </dgm:pt>
    <dgm:pt modelId="{1B9E878D-FDD1-4E82-BAF9-A0BFB34AD870}" type="sibTrans" cxnId="{CF6716C5-5019-4F03-856F-DE70B27BBEB3}">
      <dgm:prSet/>
      <dgm:spPr/>
      <dgm:t>
        <a:bodyPr/>
        <a:lstStyle/>
        <a:p>
          <a:endParaRPr lang="de-DE"/>
        </a:p>
      </dgm:t>
    </dgm:pt>
    <dgm:pt modelId="{20AA1D83-B12A-416D-BCF7-2817BFC9AA25}">
      <dgm:prSet phldrT="[Text]" custT="1"/>
      <dgm:spPr/>
      <dgm:t>
        <a:bodyPr/>
        <a:lstStyle/>
        <a:p>
          <a:r>
            <a:rPr lang="de-DE" sz="2400" i="1" dirty="0"/>
            <a:t>Google-AdWords-Keyword-Tools</a:t>
          </a:r>
        </a:p>
      </dgm:t>
    </dgm:pt>
    <dgm:pt modelId="{5264C431-7790-4997-B80D-8B3CEB330EE3}" type="parTrans" cxnId="{658AD44A-74D5-46DA-8F95-9BA84D428F5A}">
      <dgm:prSet/>
      <dgm:spPr/>
      <dgm:t>
        <a:bodyPr/>
        <a:lstStyle/>
        <a:p>
          <a:endParaRPr lang="de-DE"/>
        </a:p>
      </dgm:t>
    </dgm:pt>
    <dgm:pt modelId="{FE4BC919-D095-4EDA-BA5F-AF0E1C81F4B1}" type="sibTrans" cxnId="{658AD44A-74D5-46DA-8F95-9BA84D428F5A}">
      <dgm:prSet/>
      <dgm:spPr/>
      <dgm:t>
        <a:bodyPr/>
        <a:lstStyle/>
        <a:p>
          <a:endParaRPr lang="de-DE"/>
        </a:p>
      </dgm:t>
    </dgm:pt>
    <dgm:pt modelId="{6A901E0F-A740-4C43-96AC-FD3A538288A8}">
      <dgm:prSet phldrT="[Text]" custT="1"/>
      <dgm:spPr/>
      <dgm:t>
        <a:bodyPr/>
        <a:lstStyle/>
        <a:p>
          <a:r>
            <a:rPr lang="de-DE" sz="2400" dirty="0"/>
            <a:t>Optimierung des Seiteninhalts</a:t>
          </a:r>
        </a:p>
      </dgm:t>
    </dgm:pt>
    <dgm:pt modelId="{0E1BDE17-0D93-4707-805A-03D47938663D}" type="parTrans" cxnId="{736214C3-EECB-430F-8AC6-AB23F2C171E9}">
      <dgm:prSet/>
      <dgm:spPr/>
      <dgm:t>
        <a:bodyPr/>
        <a:lstStyle/>
        <a:p>
          <a:endParaRPr lang="de-DE"/>
        </a:p>
      </dgm:t>
    </dgm:pt>
    <dgm:pt modelId="{48E46650-6BBC-45EC-8851-5A11BDD2374A}" type="sibTrans" cxnId="{736214C3-EECB-430F-8AC6-AB23F2C171E9}">
      <dgm:prSet/>
      <dgm:spPr/>
      <dgm:t>
        <a:bodyPr/>
        <a:lstStyle/>
        <a:p>
          <a:endParaRPr lang="de-DE"/>
        </a:p>
      </dgm:t>
    </dgm:pt>
    <dgm:pt modelId="{188F7E11-8E9F-4A3B-87F7-7912D3A7334A}" type="pres">
      <dgm:prSet presAssocID="{4B331ADE-99F9-474A-A89A-9902D8D43452}" presName="arrowDiagram" presStyleCnt="0">
        <dgm:presLayoutVars>
          <dgm:chMax val="5"/>
          <dgm:dir/>
          <dgm:resizeHandles val="exact"/>
        </dgm:presLayoutVars>
      </dgm:prSet>
      <dgm:spPr/>
    </dgm:pt>
    <dgm:pt modelId="{2C105717-CB27-4C08-882A-FB91DFAED314}" type="pres">
      <dgm:prSet presAssocID="{4B331ADE-99F9-474A-A89A-9902D8D43452}" presName="arrow" presStyleLbl="bgShp" presStyleIdx="0" presStyleCnt="1" custScaleX="93468" custScaleY="103540"/>
      <dgm:spPr>
        <a:solidFill>
          <a:srgbClr val="7030A0"/>
        </a:solidFill>
      </dgm:spPr>
    </dgm:pt>
    <dgm:pt modelId="{F8E02F39-0547-467F-9A59-6D722541E9F2}" type="pres">
      <dgm:prSet presAssocID="{4B331ADE-99F9-474A-A89A-9902D8D43452}" presName="arrowDiagram3" presStyleCnt="0"/>
      <dgm:spPr/>
    </dgm:pt>
    <dgm:pt modelId="{8EF3D869-E30E-4B62-9123-076A8948CE18}" type="pres">
      <dgm:prSet presAssocID="{D0FCAB48-853D-458F-A48E-D60FA2C5EFD7}" presName="bullet3a" presStyleLbl="node1" presStyleIdx="0" presStyleCnt="3" custLinFactNeighborX="54743" custLinFactNeighborY="59238"/>
      <dgm:spPr>
        <a:solidFill>
          <a:srgbClr val="482E76"/>
        </a:solidFill>
      </dgm:spPr>
    </dgm:pt>
    <dgm:pt modelId="{E97FD5CA-5413-4B34-A32E-E94573D81ED5}" type="pres">
      <dgm:prSet presAssocID="{D0FCAB48-853D-458F-A48E-D60FA2C5EFD7}" presName="textBox3a" presStyleLbl="revTx" presStyleIdx="0" presStyleCnt="3" custScaleX="262661" custLinFactX="2236" custLinFactNeighborX="100000" custLinFactNeighborY="360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3ECE9E-BE56-446E-AC86-697C7AA3AD8B}" type="pres">
      <dgm:prSet presAssocID="{20AA1D83-B12A-416D-BCF7-2817BFC9AA25}" presName="bullet3b" presStyleLbl="node1" presStyleIdx="1" presStyleCnt="3"/>
      <dgm:spPr>
        <a:solidFill>
          <a:srgbClr val="482E76"/>
        </a:solidFill>
      </dgm:spPr>
    </dgm:pt>
    <dgm:pt modelId="{88794B32-F397-47BE-9D4C-0CFDD6DD1CD9}" type="pres">
      <dgm:prSet presAssocID="{20AA1D83-B12A-416D-BCF7-2817BFC9AA25}" presName="textBox3b" presStyleLbl="revTx" presStyleIdx="1" presStyleCnt="3" custScaleX="202589" custScaleY="37660" custLinFactX="-4899" custLinFactNeighborX="-100000" custLinFactNeighborY="-6863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8A11955-2252-4939-B5DB-B40E439251AD}" type="pres">
      <dgm:prSet presAssocID="{6A901E0F-A740-4C43-96AC-FD3A538288A8}" presName="bullet3c" presStyleLbl="node1" presStyleIdx="2" presStyleCnt="3"/>
      <dgm:spPr>
        <a:solidFill>
          <a:srgbClr val="482E76"/>
        </a:solidFill>
      </dgm:spPr>
    </dgm:pt>
    <dgm:pt modelId="{A45B65FC-998A-4DA5-868B-C79B7C6522BA}" type="pres">
      <dgm:prSet presAssocID="{6A901E0F-A740-4C43-96AC-FD3A538288A8}" presName="textBox3c" presStyleLbl="revTx" presStyleIdx="2" presStyleCnt="3" custScaleX="210625" custScaleY="42768" custLinFactNeighborX="-1808" custLinFactNeighborY="-535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22ACFD6-C20D-4CEF-864F-9325A395B345}" type="presOf" srcId="{6A901E0F-A740-4C43-96AC-FD3A538288A8}" destId="{A45B65FC-998A-4DA5-868B-C79B7C6522BA}" srcOrd="0" destOrd="0" presId="urn:microsoft.com/office/officeart/2005/8/layout/arrow2"/>
    <dgm:cxn modelId="{3438979D-CCE7-44C6-80ED-21948DEB48E3}" type="presOf" srcId="{4B331ADE-99F9-474A-A89A-9902D8D43452}" destId="{188F7E11-8E9F-4A3B-87F7-7912D3A7334A}" srcOrd="0" destOrd="0" presId="urn:microsoft.com/office/officeart/2005/8/layout/arrow2"/>
    <dgm:cxn modelId="{736214C3-EECB-430F-8AC6-AB23F2C171E9}" srcId="{4B331ADE-99F9-474A-A89A-9902D8D43452}" destId="{6A901E0F-A740-4C43-96AC-FD3A538288A8}" srcOrd="2" destOrd="0" parTransId="{0E1BDE17-0D93-4707-805A-03D47938663D}" sibTransId="{48E46650-6BBC-45EC-8851-5A11BDD2374A}"/>
    <dgm:cxn modelId="{ED0514D4-FCC3-468E-8133-E6813F8C5653}" type="presOf" srcId="{D0FCAB48-853D-458F-A48E-D60FA2C5EFD7}" destId="{E97FD5CA-5413-4B34-A32E-E94573D81ED5}" srcOrd="0" destOrd="0" presId="urn:microsoft.com/office/officeart/2005/8/layout/arrow2"/>
    <dgm:cxn modelId="{EF6C37BC-4C74-4172-9AAE-0856BA5D132B}" type="presOf" srcId="{20AA1D83-B12A-416D-BCF7-2817BFC9AA25}" destId="{88794B32-F397-47BE-9D4C-0CFDD6DD1CD9}" srcOrd="0" destOrd="0" presId="urn:microsoft.com/office/officeart/2005/8/layout/arrow2"/>
    <dgm:cxn modelId="{CF6716C5-5019-4F03-856F-DE70B27BBEB3}" srcId="{4B331ADE-99F9-474A-A89A-9902D8D43452}" destId="{D0FCAB48-853D-458F-A48E-D60FA2C5EFD7}" srcOrd="0" destOrd="0" parTransId="{A788AB02-253F-4B67-A890-C337E4014399}" sibTransId="{1B9E878D-FDD1-4E82-BAF9-A0BFB34AD870}"/>
    <dgm:cxn modelId="{658AD44A-74D5-46DA-8F95-9BA84D428F5A}" srcId="{4B331ADE-99F9-474A-A89A-9902D8D43452}" destId="{20AA1D83-B12A-416D-BCF7-2817BFC9AA25}" srcOrd="1" destOrd="0" parTransId="{5264C431-7790-4997-B80D-8B3CEB330EE3}" sibTransId="{FE4BC919-D095-4EDA-BA5F-AF0E1C81F4B1}"/>
    <dgm:cxn modelId="{CEF561D3-E7C5-4B0A-B43C-247888932F8B}" type="presParOf" srcId="{188F7E11-8E9F-4A3B-87F7-7912D3A7334A}" destId="{2C105717-CB27-4C08-882A-FB91DFAED314}" srcOrd="0" destOrd="0" presId="urn:microsoft.com/office/officeart/2005/8/layout/arrow2"/>
    <dgm:cxn modelId="{DF3FA7CC-79E7-43B9-9E01-85FAD569898C}" type="presParOf" srcId="{188F7E11-8E9F-4A3B-87F7-7912D3A7334A}" destId="{F8E02F39-0547-467F-9A59-6D722541E9F2}" srcOrd="1" destOrd="0" presId="urn:microsoft.com/office/officeart/2005/8/layout/arrow2"/>
    <dgm:cxn modelId="{0154DCA3-25BE-4259-BCB2-4982A4F5B17F}" type="presParOf" srcId="{F8E02F39-0547-467F-9A59-6D722541E9F2}" destId="{8EF3D869-E30E-4B62-9123-076A8948CE18}" srcOrd="0" destOrd="0" presId="urn:microsoft.com/office/officeart/2005/8/layout/arrow2"/>
    <dgm:cxn modelId="{B96C2A2C-15C2-4E5B-88C9-D18D7AF18653}" type="presParOf" srcId="{F8E02F39-0547-467F-9A59-6D722541E9F2}" destId="{E97FD5CA-5413-4B34-A32E-E94573D81ED5}" srcOrd="1" destOrd="0" presId="urn:microsoft.com/office/officeart/2005/8/layout/arrow2"/>
    <dgm:cxn modelId="{FF4B2ADE-AA6F-4A17-808E-2E971542DB67}" type="presParOf" srcId="{F8E02F39-0547-467F-9A59-6D722541E9F2}" destId="{093ECE9E-BE56-446E-AC86-697C7AA3AD8B}" srcOrd="2" destOrd="0" presId="urn:microsoft.com/office/officeart/2005/8/layout/arrow2"/>
    <dgm:cxn modelId="{DA2F8244-FAA9-4F77-8C61-E99F4734EC35}" type="presParOf" srcId="{F8E02F39-0547-467F-9A59-6D722541E9F2}" destId="{88794B32-F397-47BE-9D4C-0CFDD6DD1CD9}" srcOrd="3" destOrd="0" presId="urn:microsoft.com/office/officeart/2005/8/layout/arrow2"/>
    <dgm:cxn modelId="{F660A5E2-212E-482B-AF6F-CDBB37388EBD}" type="presParOf" srcId="{F8E02F39-0547-467F-9A59-6D722541E9F2}" destId="{F8A11955-2252-4939-B5DB-B40E439251AD}" srcOrd="4" destOrd="0" presId="urn:microsoft.com/office/officeart/2005/8/layout/arrow2"/>
    <dgm:cxn modelId="{3157C55C-BACD-4580-B442-62298A815934}" type="presParOf" srcId="{F8E02F39-0547-467F-9A59-6D722541E9F2}" destId="{A45B65FC-998A-4DA5-868B-C79B7C6522BA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A8B64-0DE8-462D-AC43-066E023FA82A}">
      <dsp:nvSpPr>
        <dsp:cNvPr id="0" name=""/>
        <dsp:cNvSpPr/>
      </dsp:nvSpPr>
      <dsp:spPr>
        <a:xfrm>
          <a:off x="2604" y="415"/>
          <a:ext cx="7049551" cy="696292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Verfolgte Strategien:</a:t>
          </a:r>
          <a:endParaRPr lang="de-DE" sz="3200" kern="1200" dirty="0"/>
        </a:p>
      </dsp:txBody>
      <dsp:txXfrm>
        <a:off x="2604" y="415"/>
        <a:ext cx="7049551" cy="696292"/>
      </dsp:txXfrm>
    </dsp:sp>
    <dsp:sp modelId="{8A5F7483-D867-4B86-97C7-A7271ADC23B2}">
      <dsp:nvSpPr>
        <dsp:cNvPr id="0" name=""/>
        <dsp:cNvSpPr/>
      </dsp:nvSpPr>
      <dsp:spPr>
        <a:xfrm>
          <a:off x="2604" y="872056"/>
          <a:ext cx="3382702" cy="696292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err="1" smtClean="0"/>
            <a:t>Floor</a:t>
          </a:r>
          <a:r>
            <a:rPr lang="de-DE" sz="3100" kern="1200" dirty="0" smtClean="0"/>
            <a:t> </a:t>
          </a:r>
          <a:r>
            <a:rPr lang="de-DE" sz="3100" kern="1200" dirty="0" err="1" smtClean="0"/>
            <a:t>Pricing</a:t>
          </a:r>
          <a:endParaRPr lang="de-DE" sz="3100" kern="1200" dirty="0"/>
        </a:p>
      </dsp:txBody>
      <dsp:txXfrm>
        <a:off x="2604" y="872056"/>
        <a:ext cx="3382702" cy="696292"/>
      </dsp:txXfrm>
    </dsp:sp>
    <dsp:sp modelId="{EBF768BA-776B-4F27-87C4-5A8712738DCE}">
      <dsp:nvSpPr>
        <dsp:cNvPr id="0" name=""/>
        <dsp:cNvSpPr/>
      </dsp:nvSpPr>
      <dsp:spPr>
        <a:xfrm>
          <a:off x="3669453" y="872056"/>
          <a:ext cx="3382702" cy="696292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Market Penetration</a:t>
          </a:r>
          <a:endParaRPr lang="de-DE" sz="3100" kern="1200" dirty="0"/>
        </a:p>
      </dsp:txBody>
      <dsp:txXfrm>
        <a:off x="3669453" y="872056"/>
        <a:ext cx="3382702" cy="69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05717-CB27-4C08-882A-FB91DFAED314}">
      <dsp:nvSpPr>
        <dsp:cNvPr id="0" name=""/>
        <dsp:cNvSpPr/>
      </dsp:nvSpPr>
      <dsp:spPr>
        <a:xfrm>
          <a:off x="381933" y="-74002"/>
          <a:ext cx="6252563" cy="4328957"/>
        </a:xfrm>
        <a:prstGeom prst="swooshArrow">
          <a:avLst>
            <a:gd name="adj1" fmla="val 25000"/>
            <a:gd name="adj2" fmla="val 25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F3D869-E30E-4B62-9123-076A8948CE18}">
      <dsp:nvSpPr>
        <dsp:cNvPr id="0" name=""/>
        <dsp:cNvSpPr/>
      </dsp:nvSpPr>
      <dsp:spPr>
        <a:xfrm>
          <a:off x="1108236" y="2988724"/>
          <a:ext cx="173927" cy="173927"/>
        </a:xfrm>
        <a:prstGeom prst="ellipse">
          <a:avLst/>
        </a:prstGeom>
        <a:solidFill>
          <a:srgbClr val="482E7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97FD5CA-5413-4B34-A32E-E94573D81ED5}">
      <dsp:nvSpPr>
        <dsp:cNvPr id="0" name=""/>
        <dsp:cNvSpPr/>
      </dsp:nvSpPr>
      <dsp:spPr>
        <a:xfrm>
          <a:off x="1425832" y="2972656"/>
          <a:ext cx="4093989" cy="1208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1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Sicherstellung der Validität der HTML-Seite</a:t>
          </a:r>
        </a:p>
      </dsp:txBody>
      <dsp:txXfrm>
        <a:off x="1425832" y="2972656"/>
        <a:ext cx="4093989" cy="1208295"/>
      </dsp:txXfrm>
    </dsp:sp>
    <dsp:sp modelId="{093ECE9E-BE56-446E-AC86-697C7AA3AD8B}">
      <dsp:nvSpPr>
        <dsp:cNvPr id="0" name=""/>
        <dsp:cNvSpPr/>
      </dsp:nvSpPr>
      <dsp:spPr>
        <a:xfrm>
          <a:off x="2548269" y="1749310"/>
          <a:ext cx="314407" cy="314407"/>
        </a:xfrm>
        <a:prstGeom prst="ellipse">
          <a:avLst/>
        </a:prstGeom>
        <a:solidFill>
          <a:srgbClr val="482E7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8794B32-F397-47BE-9D4C-0CFDD6DD1CD9}">
      <dsp:nvSpPr>
        <dsp:cNvPr id="0" name=""/>
        <dsp:cNvSpPr/>
      </dsp:nvSpPr>
      <dsp:spPr>
        <a:xfrm>
          <a:off x="197808" y="1054373"/>
          <a:ext cx="3252537" cy="856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98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i="1" kern="1200" dirty="0"/>
            <a:t>Google-AdWords-Keyword-Tools</a:t>
          </a:r>
        </a:p>
      </dsp:txBody>
      <dsp:txXfrm>
        <a:off x="197808" y="1054373"/>
        <a:ext cx="3252537" cy="856553"/>
      </dsp:txXfrm>
    </dsp:sp>
    <dsp:sp modelId="{F8A11955-2252-4939-B5DB-B40E439251AD}">
      <dsp:nvSpPr>
        <dsp:cNvPr id="0" name=""/>
        <dsp:cNvSpPr/>
      </dsp:nvSpPr>
      <dsp:spPr>
        <a:xfrm>
          <a:off x="4394577" y="1057780"/>
          <a:ext cx="434819" cy="434819"/>
        </a:xfrm>
        <a:prstGeom prst="ellipse">
          <a:avLst/>
        </a:prstGeom>
        <a:solidFill>
          <a:srgbClr val="482E7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45B65FC-998A-4DA5-868B-C79B7C6522BA}">
      <dsp:nvSpPr>
        <dsp:cNvPr id="0" name=""/>
        <dsp:cNvSpPr/>
      </dsp:nvSpPr>
      <dsp:spPr>
        <a:xfrm>
          <a:off x="3694925" y="1951099"/>
          <a:ext cx="3381553" cy="1242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0402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Optimierung des Seiteninhalts</a:t>
          </a:r>
        </a:p>
      </dsp:txBody>
      <dsp:txXfrm>
        <a:off x="3694925" y="1951099"/>
        <a:ext cx="3381553" cy="1242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09366-0DA2-404A-A91F-D59506B6032C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3C6F7-3FE1-47C8-81FE-106EB31391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9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29620"/>
            <a:ext cx="9144000" cy="682012"/>
          </a:xfrm>
          <a:solidFill>
            <a:srgbClr val="7030A0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06.04.2016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4902200"/>
            <a:ext cx="9144000" cy="1244600"/>
          </a:xfrm>
        </p:spPr>
        <p:txBody>
          <a:bodyPr anchor="ctr"/>
          <a:lstStyle>
            <a:lvl1pPr marL="0" indent="0" algn="ctr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Insert </a:t>
            </a:r>
            <a:r>
              <a:rPr lang="de-DE" dirty="0" err="1"/>
              <a:t>Authors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96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06.04.2016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61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06.04.2016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53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06.04.2016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79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886" y="124920"/>
            <a:ext cx="10435771" cy="829299"/>
          </a:xfr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32832"/>
            <a:ext cx="10435771" cy="453936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Last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Next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900000" y="1029158"/>
            <a:ext cx="1997578" cy="45225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winkliges Dreieck 14"/>
          <p:cNvSpPr/>
          <p:nvPr userDrawn="1"/>
        </p:nvSpPr>
        <p:spPr>
          <a:xfrm rot="5400000">
            <a:off x="2924463" y="1002275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 flipH="1">
            <a:off x="10668000" y="1028456"/>
            <a:ext cx="667657" cy="45225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winkliges Dreieck 16"/>
          <p:cNvSpPr/>
          <p:nvPr userDrawn="1"/>
        </p:nvSpPr>
        <p:spPr>
          <a:xfrm rot="16200000" flipH="1">
            <a:off x="10188866" y="1001410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900112" y="1029859"/>
            <a:ext cx="1997465" cy="450850"/>
          </a:xfrm>
          <a:solidFill>
            <a:srgbClr val="7030A0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10667999" y="1029697"/>
            <a:ext cx="667657" cy="450850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# / #</a:t>
            </a:r>
          </a:p>
        </p:txBody>
      </p:sp>
    </p:spTree>
    <p:extLst>
      <p:ext uri="{BB962C8B-B14F-4D97-AF65-F5344CB8AC3E}">
        <p14:creationId xmlns:p14="http://schemas.microsoft.com/office/powerpoint/2010/main" val="51256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99886" y="128154"/>
            <a:ext cx="10435771" cy="829299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08542"/>
            <a:ext cx="10435771" cy="456365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Last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Next</a:t>
            </a: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3840430" y="1004004"/>
            <a:ext cx="4511141" cy="452256"/>
            <a:chOff x="3735281" y="1314519"/>
            <a:chExt cx="4511141" cy="452256"/>
          </a:xfrm>
          <a:solidFill>
            <a:srgbClr val="7030A0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4241303" y="1314519"/>
              <a:ext cx="3499098" cy="4522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htwinkliges Dreieck 14"/>
            <p:cNvSpPr/>
            <p:nvPr userDrawn="1"/>
          </p:nvSpPr>
          <p:spPr>
            <a:xfrm rot="5400000">
              <a:off x="7767286" y="1287638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winkliges Dreieck 16"/>
            <p:cNvSpPr/>
            <p:nvPr userDrawn="1"/>
          </p:nvSpPr>
          <p:spPr>
            <a:xfrm rot="16200000" flipH="1">
              <a:off x="3762166" y="1287635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6157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06.04.2016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31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06.04.2016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00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06.04.2016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14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06.04.2016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63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06.04.2016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45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06.04.2016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87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A5A4-3185-44AB-AEEB-6B2FF51973C9}" type="datetimeFigureOut">
              <a:rPr lang="de-DE" smtClean="0"/>
              <a:t>06.04.2016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33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7" Type="http://schemas.openxmlformats.org/officeDocument/2006/relationships/image" Target="../media/image3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gif"/><Relationship Id="rId5" Type="http://schemas.openxmlformats.org/officeDocument/2006/relationships/image" Target="../media/image33.png"/><Relationship Id="rId4" Type="http://schemas.openxmlformats.org/officeDocument/2006/relationships/image" Target="../media/image32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Projekt: Marketingkonzept „</a:t>
            </a:r>
            <a:r>
              <a:rPr lang="de-DE" dirty="0" err="1"/>
              <a:t>Scrumiverse</a:t>
            </a:r>
            <a:r>
              <a:rPr lang="de-DE" dirty="0"/>
              <a:t>“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von Lasse Jacobs, Kevin </a:t>
            </a:r>
            <a:r>
              <a:rPr lang="de-DE" dirty="0" err="1"/>
              <a:t>Wesseler</a:t>
            </a:r>
            <a:r>
              <a:rPr lang="de-DE" dirty="0"/>
              <a:t>, Kevin </a:t>
            </a:r>
            <a:r>
              <a:rPr lang="de-DE" dirty="0" err="1"/>
              <a:t>Jolitz</a:t>
            </a:r>
            <a:r>
              <a:rPr lang="de-DE" dirty="0"/>
              <a:t>, Joshua Ward und Toni </a:t>
            </a:r>
            <a:r>
              <a:rPr lang="de-DE" dirty="0" err="1"/>
              <a:t>Serfling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75" y="768576"/>
            <a:ext cx="26098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6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/>
              <a:t>Kundenkreise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1/1</a:t>
            </a:r>
            <a:endParaRPr lang="de-DE" dirty="0"/>
          </a:p>
        </p:txBody>
      </p:sp>
      <p:sp>
        <p:nvSpPr>
          <p:cNvPr id="9" name="Ellipse 8"/>
          <p:cNvSpPr/>
          <p:nvPr/>
        </p:nvSpPr>
        <p:spPr>
          <a:xfrm>
            <a:off x="5087471" y="1365990"/>
            <a:ext cx="2017059" cy="201705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Kunden</a:t>
            </a:r>
          </a:p>
        </p:txBody>
      </p:sp>
      <p:grpSp>
        <p:nvGrpSpPr>
          <p:cNvPr id="36" name="Gruppieren 35"/>
          <p:cNvGrpSpPr/>
          <p:nvPr/>
        </p:nvGrpSpPr>
        <p:grpSpPr>
          <a:xfrm>
            <a:off x="1065751" y="3677031"/>
            <a:ext cx="10060498" cy="485596"/>
            <a:chOff x="894373" y="3677031"/>
            <a:chExt cx="10060498" cy="485596"/>
          </a:xfrm>
        </p:grpSpPr>
        <p:sp>
          <p:nvSpPr>
            <p:cNvPr id="10" name="Rechteck 9"/>
            <p:cNvSpPr/>
            <p:nvPr/>
          </p:nvSpPr>
          <p:spPr>
            <a:xfrm>
              <a:off x="894373" y="3678532"/>
              <a:ext cx="2146758" cy="48409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Private Projekte</a:t>
              </a:r>
            </a:p>
          </p:txBody>
        </p:sp>
        <p:sp>
          <p:nvSpPr>
            <p:cNvPr id="11" name="Rechteck 10"/>
            <p:cNvSpPr/>
            <p:nvPr/>
          </p:nvSpPr>
          <p:spPr>
            <a:xfrm>
              <a:off x="3385176" y="3677031"/>
              <a:ext cx="3563858" cy="48409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Gewinnorientierte Projekte</a:t>
              </a:r>
            </a:p>
          </p:txBody>
        </p:sp>
        <p:sp>
          <p:nvSpPr>
            <p:cNvPr id="12" name="Rechteck 11"/>
            <p:cNvSpPr/>
            <p:nvPr/>
          </p:nvSpPr>
          <p:spPr>
            <a:xfrm>
              <a:off x="7293078" y="3677031"/>
              <a:ext cx="3661793" cy="48409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Bildungsorientierte Projekte</a:t>
              </a:r>
            </a:p>
          </p:txBody>
        </p:sp>
      </p:grpSp>
      <p:cxnSp>
        <p:nvCxnSpPr>
          <p:cNvPr id="15" name="Gerade Verbindung mit Pfeil 14"/>
          <p:cNvCxnSpPr>
            <a:stCxn id="9" idx="2"/>
            <a:endCxn id="10" idx="0"/>
          </p:cNvCxnSpPr>
          <p:nvPr/>
        </p:nvCxnSpPr>
        <p:spPr>
          <a:xfrm rot="10800000" flipV="1">
            <a:off x="2139131" y="2374520"/>
            <a:ext cx="2948341" cy="1304012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14"/>
          <p:cNvCxnSpPr>
            <a:stCxn id="9" idx="4"/>
          </p:cNvCxnSpPr>
          <p:nvPr/>
        </p:nvCxnSpPr>
        <p:spPr>
          <a:xfrm rot="5400000">
            <a:off x="5949011" y="3530039"/>
            <a:ext cx="293981" cy="1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14"/>
          <p:cNvCxnSpPr>
            <a:stCxn id="9" idx="6"/>
            <a:endCxn id="12" idx="0"/>
          </p:cNvCxnSpPr>
          <p:nvPr/>
        </p:nvCxnSpPr>
        <p:spPr>
          <a:xfrm>
            <a:off x="7104530" y="2374520"/>
            <a:ext cx="2190823" cy="1302511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1065751" y="4258579"/>
            <a:ext cx="2146758" cy="376174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Privatpersonen</a:t>
            </a:r>
          </a:p>
        </p:txBody>
      </p:sp>
      <p:sp>
        <p:nvSpPr>
          <p:cNvPr id="37" name="Rechteck 36"/>
          <p:cNvSpPr/>
          <p:nvPr/>
        </p:nvSpPr>
        <p:spPr>
          <a:xfrm>
            <a:off x="3556554" y="4258579"/>
            <a:ext cx="3547976" cy="376174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Unternehmen</a:t>
            </a:r>
          </a:p>
        </p:txBody>
      </p:sp>
      <p:sp>
        <p:nvSpPr>
          <p:cNvPr id="38" name="Rechteck 37"/>
          <p:cNvSpPr/>
          <p:nvPr/>
        </p:nvSpPr>
        <p:spPr>
          <a:xfrm>
            <a:off x="7464455" y="4258579"/>
            <a:ext cx="3661793" cy="376174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Schulen</a:t>
            </a:r>
          </a:p>
        </p:txBody>
      </p:sp>
      <p:sp>
        <p:nvSpPr>
          <p:cNvPr id="39" name="Rechteck 38"/>
          <p:cNvSpPr/>
          <p:nvPr/>
        </p:nvSpPr>
        <p:spPr>
          <a:xfrm>
            <a:off x="7464455" y="4732206"/>
            <a:ext cx="3661793" cy="376174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Universitäten</a:t>
            </a:r>
          </a:p>
        </p:txBody>
      </p:sp>
    </p:spTree>
    <p:extLst>
      <p:ext uri="{BB962C8B-B14F-4D97-AF65-F5344CB8AC3E}">
        <p14:creationId xmlns:p14="http://schemas.microsoft.com/office/powerpoint/2010/main" val="363431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8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/>
              <a:t>Risikoanalyse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1/1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315253" y="2803437"/>
            <a:ext cx="5796324" cy="457200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Projektrelease verzögert sich</a:t>
            </a:r>
          </a:p>
        </p:txBody>
      </p:sp>
      <p:sp>
        <p:nvSpPr>
          <p:cNvPr id="11" name="Rechteck 10"/>
          <p:cNvSpPr/>
          <p:nvPr/>
        </p:nvSpPr>
        <p:spPr>
          <a:xfrm>
            <a:off x="1315253" y="3374311"/>
            <a:ext cx="5796324" cy="457200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Zielgruppe nimmt Produkt nicht an</a:t>
            </a:r>
          </a:p>
        </p:txBody>
      </p:sp>
      <p:sp>
        <p:nvSpPr>
          <p:cNvPr id="12" name="Rechteck 11"/>
          <p:cNvSpPr/>
          <p:nvPr/>
        </p:nvSpPr>
        <p:spPr>
          <a:xfrm>
            <a:off x="1315253" y="2131631"/>
            <a:ext cx="5796324" cy="5708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Risiko</a:t>
            </a:r>
          </a:p>
        </p:txBody>
      </p:sp>
      <p:sp>
        <p:nvSpPr>
          <p:cNvPr id="13" name="Rechteck 12"/>
          <p:cNvSpPr/>
          <p:nvPr/>
        </p:nvSpPr>
        <p:spPr>
          <a:xfrm>
            <a:off x="7191951" y="2131631"/>
            <a:ext cx="1802211" cy="5708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Schaden</a:t>
            </a:r>
          </a:p>
        </p:txBody>
      </p:sp>
      <p:sp>
        <p:nvSpPr>
          <p:cNvPr id="15" name="Rechteck 14"/>
          <p:cNvSpPr/>
          <p:nvPr/>
        </p:nvSpPr>
        <p:spPr>
          <a:xfrm>
            <a:off x="9074536" y="2131631"/>
            <a:ext cx="1802211" cy="5708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/>
              <a:t>Eintrittsw</a:t>
            </a:r>
            <a:r>
              <a:rPr lang="de-DE" sz="2400" dirty="0"/>
              <a:t>.</a:t>
            </a:r>
          </a:p>
        </p:txBody>
      </p:sp>
      <p:sp>
        <p:nvSpPr>
          <p:cNvPr id="16" name="Rechteck 15"/>
          <p:cNvSpPr/>
          <p:nvPr/>
        </p:nvSpPr>
        <p:spPr>
          <a:xfrm>
            <a:off x="7191951" y="2803437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HOCH</a:t>
            </a:r>
          </a:p>
        </p:txBody>
      </p:sp>
      <p:sp>
        <p:nvSpPr>
          <p:cNvPr id="17" name="Rechteck 16"/>
          <p:cNvSpPr/>
          <p:nvPr/>
        </p:nvSpPr>
        <p:spPr>
          <a:xfrm>
            <a:off x="9074536" y="2803437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HOCH</a:t>
            </a:r>
          </a:p>
        </p:txBody>
      </p:sp>
      <p:sp>
        <p:nvSpPr>
          <p:cNvPr id="19" name="Rechteck 18"/>
          <p:cNvSpPr/>
          <p:nvPr/>
        </p:nvSpPr>
        <p:spPr>
          <a:xfrm>
            <a:off x="7191951" y="3364829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HOCH</a:t>
            </a:r>
          </a:p>
        </p:txBody>
      </p:sp>
      <p:sp>
        <p:nvSpPr>
          <p:cNvPr id="20" name="Rechteck 19"/>
          <p:cNvSpPr/>
          <p:nvPr/>
        </p:nvSpPr>
        <p:spPr>
          <a:xfrm>
            <a:off x="9074536" y="3364829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MITTEL</a:t>
            </a:r>
          </a:p>
        </p:txBody>
      </p:sp>
      <p:sp>
        <p:nvSpPr>
          <p:cNvPr id="21" name="Rechteck 20"/>
          <p:cNvSpPr/>
          <p:nvPr/>
        </p:nvSpPr>
        <p:spPr>
          <a:xfrm>
            <a:off x="1315253" y="3937668"/>
            <a:ext cx="5796324" cy="457200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Seite wird von Suchmaschinen nicht priorisiert</a:t>
            </a:r>
          </a:p>
        </p:txBody>
      </p:sp>
      <p:sp>
        <p:nvSpPr>
          <p:cNvPr id="22" name="Rechteck 21"/>
          <p:cNvSpPr/>
          <p:nvPr/>
        </p:nvSpPr>
        <p:spPr>
          <a:xfrm>
            <a:off x="7191951" y="3926221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MITTEL</a:t>
            </a:r>
          </a:p>
        </p:txBody>
      </p:sp>
      <p:sp>
        <p:nvSpPr>
          <p:cNvPr id="23" name="Rechteck 22"/>
          <p:cNvSpPr/>
          <p:nvPr/>
        </p:nvSpPr>
        <p:spPr>
          <a:xfrm>
            <a:off x="9074536" y="3926221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MITTEL</a:t>
            </a:r>
          </a:p>
        </p:txBody>
      </p:sp>
      <p:sp>
        <p:nvSpPr>
          <p:cNvPr id="24" name="Rechteck 23"/>
          <p:cNvSpPr/>
          <p:nvPr/>
        </p:nvSpPr>
        <p:spPr>
          <a:xfrm>
            <a:off x="1315253" y="4495800"/>
            <a:ext cx="5796324" cy="457200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Produkt nutzt lizensiertes Material der Konkurrenz</a:t>
            </a:r>
          </a:p>
        </p:txBody>
      </p:sp>
      <p:sp>
        <p:nvSpPr>
          <p:cNvPr id="25" name="Rechteck 24"/>
          <p:cNvSpPr/>
          <p:nvPr/>
        </p:nvSpPr>
        <p:spPr>
          <a:xfrm>
            <a:off x="7191951" y="4487613"/>
            <a:ext cx="1802211" cy="457200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SEHR HOCH</a:t>
            </a:r>
          </a:p>
        </p:txBody>
      </p:sp>
      <p:sp>
        <p:nvSpPr>
          <p:cNvPr id="26" name="Rechteck 25"/>
          <p:cNvSpPr/>
          <p:nvPr/>
        </p:nvSpPr>
        <p:spPr>
          <a:xfrm>
            <a:off x="9070641" y="4487613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MITTEL</a:t>
            </a:r>
          </a:p>
        </p:txBody>
      </p:sp>
      <p:sp>
        <p:nvSpPr>
          <p:cNvPr id="27" name="Rechteck 26"/>
          <p:cNvSpPr/>
          <p:nvPr/>
        </p:nvSpPr>
        <p:spPr>
          <a:xfrm>
            <a:off x="1315253" y="5049583"/>
            <a:ext cx="5796324" cy="457200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Unzuverlässiger Serverdienstleister</a:t>
            </a:r>
          </a:p>
        </p:txBody>
      </p:sp>
      <p:sp>
        <p:nvSpPr>
          <p:cNvPr id="28" name="Rechteck 27"/>
          <p:cNvSpPr/>
          <p:nvPr/>
        </p:nvSpPr>
        <p:spPr>
          <a:xfrm>
            <a:off x="7191951" y="5049583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HOCH</a:t>
            </a:r>
          </a:p>
        </p:txBody>
      </p:sp>
      <p:sp>
        <p:nvSpPr>
          <p:cNvPr id="29" name="Rechteck 28"/>
          <p:cNvSpPr/>
          <p:nvPr/>
        </p:nvSpPr>
        <p:spPr>
          <a:xfrm>
            <a:off x="9070641" y="5049583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MITTEL</a:t>
            </a:r>
          </a:p>
        </p:txBody>
      </p:sp>
    </p:spTree>
    <p:extLst>
      <p:ext uri="{BB962C8B-B14F-4D97-AF65-F5344CB8AC3E}">
        <p14:creationId xmlns:p14="http://schemas.microsoft.com/office/powerpoint/2010/main" val="403910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iagonal liegende Ecken des Rechtecks schneiden 16"/>
          <p:cNvSpPr/>
          <p:nvPr/>
        </p:nvSpPr>
        <p:spPr>
          <a:xfrm>
            <a:off x="7331899" y="2873976"/>
            <a:ext cx="2714329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Scrum-Prozess</a:t>
            </a:r>
            <a:endParaRPr lang="de-DE" dirty="0"/>
          </a:p>
        </p:txBody>
      </p:sp>
      <p:sp>
        <p:nvSpPr>
          <p:cNvPr id="18" name="Diagonal liegende Ecken des Rechtecks schneiden 17"/>
          <p:cNvSpPr/>
          <p:nvPr/>
        </p:nvSpPr>
        <p:spPr>
          <a:xfrm>
            <a:off x="4644947" y="2746491"/>
            <a:ext cx="2714328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Intuitives Design</a:t>
            </a:r>
            <a:endParaRPr lang="de-DE" dirty="0"/>
          </a:p>
        </p:txBody>
      </p:sp>
      <p:sp>
        <p:nvSpPr>
          <p:cNvPr id="16" name="Diagonal liegende Ecken des Rechtecks schneiden 15"/>
          <p:cNvSpPr/>
          <p:nvPr/>
        </p:nvSpPr>
        <p:spPr>
          <a:xfrm>
            <a:off x="1930619" y="2629531"/>
            <a:ext cx="2714328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Kostenlos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Anforderungen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1/1</a:t>
            </a:r>
            <a:endParaRPr lang="de-DE" dirty="0"/>
          </a:p>
        </p:txBody>
      </p:sp>
      <p:sp>
        <p:nvSpPr>
          <p:cNvPr id="9" name="Diagonal liegende Ecken des Rechtecks schneiden 8"/>
          <p:cNvSpPr/>
          <p:nvPr/>
        </p:nvSpPr>
        <p:spPr>
          <a:xfrm>
            <a:off x="2038196" y="3301665"/>
            <a:ext cx="2714328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Hohe Verfügbarkeit</a:t>
            </a:r>
          </a:p>
        </p:txBody>
      </p:sp>
      <p:sp>
        <p:nvSpPr>
          <p:cNvPr id="10" name="Diagonal liegende Ecken des Rechtecks schneiden 9"/>
          <p:cNvSpPr/>
          <p:nvPr/>
        </p:nvSpPr>
        <p:spPr>
          <a:xfrm>
            <a:off x="7439476" y="3537145"/>
            <a:ext cx="2714329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Projektverwaltung</a:t>
            </a:r>
            <a:endParaRPr lang="de-DE" dirty="0"/>
          </a:p>
        </p:txBody>
      </p:sp>
      <p:sp>
        <p:nvSpPr>
          <p:cNvPr id="11" name="Diagonal liegende Ecken des Rechtecks schneiden 10"/>
          <p:cNvSpPr/>
          <p:nvPr/>
        </p:nvSpPr>
        <p:spPr>
          <a:xfrm>
            <a:off x="4752524" y="3418625"/>
            <a:ext cx="2714328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Account-System</a:t>
            </a:r>
            <a:endParaRPr lang="de-DE" dirty="0"/>
          </a:p>
        </p:txBody>
      </p:sp>
      <p:sp>
        <p:nvSpPr>
          <p:cNvPr id="13" name="Diagonal liegende Ecken des Rechtecks schneiden 12"/>
          <p:cNvSpPr/>
          <p:nvPr/>
        </p:nvSpPr>
        <p:spPr>
          <a:xfrm>
            <a:off x="2145772" y="3973019"/>
            <a:ext cx="2714328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Rechteverwaltung</a:t>
            </a:r>
            <a:endParaRPr lang="de-DE" dirty="0"/>
          </a:p>
        </p:txBody>
      </p:sp>
      <p:sp>
        <p:nvSpPr>
          <p:cNvPr id="14" name="Diagonal liegende Ecken des Rechtecks schneiden 13"/>
          <p:cNvSpPr/>
          <p:nvPr/>
        </p:nvSpPr>
        <p:spPr>
          <a:xfrm>
            <a:off x="7547052" y="4208499"/>
            <a:ext cx="2714329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Enterprise Version</a:t>
            </a:r>
            <a:endParaRPr lang="de-DE" dirty="0"/>
          </a:p>
        </p:txBody>
      </p:sp>
      <p:sp>
        <p:nvSpPr>
          <p:cNvPr id="15" name="Diagonal liegende Ecken des Rechtecks schneiden 14"/>
          <p:cNvSpPr/>
          <p:nvPr/>
        </p:nvSpPr>
        <p:spPr>
          <a:xfrm>
            <a:off x="4860100" y="4089979"/>
            <a:ext cx="2714328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Dashboard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866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Zukunftsprognose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1/1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531" y="1967248"/>
            <a:ext cx="2290134" cy="2923504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416682" y="2008538"/>
            <a:ext cx="515262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Agile Projekte werden wichtiger</a:t>
            </a:r>
          </a:p>
          <a:p>
            <a:endParaRPr lang="de-DE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Home-Office wird beliebter</a:t>
            </a:r>
          </a:p>
          <a:p>
            <a:pPr marL="285750" indent="-285750">
              <a:buFont typeface="Arial" pitchFamily="34" charset="0"/>
              <a:buChar char="•"/>
            </a:pPr>
            <a:endParaRPr lang="de-DE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Erreichbarkeit von Projektressourcen </a:t>
            </a:r>
            <a:br>
              <a:rPr lang="de-DE" sz="2400" dirty="0" smtClean="0"/>
            </a:br>
            <a:r>
              <a:rPr lang="de-DE" sz="2400" dirty="0" smtClean="0"/>
              <a:t>wird wichtiger</a:t>
            </a:r>
          </a:p>
          <a:p>
            <a:pPr marL="285750" indent="-285750">
              <a:buFont typeface="Arial" pitchFamily="34" charset="0"/>
              <a:buChar char="•"/>
            </a:pPr>
            <a:endParaRPr lang="de-DE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de-DE" sz="2400" dirty="0" smtClean="0">
                <a:solidFill>
                  <a:srgbClr val="00B050"/>
                </a:solidFill>
              </a:rPr>
              <a:t>Produkt hat Zukunft</a:t>
            </a:r>
            <a:endParaRPr lang="de-DE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88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Marketingstrategien/-ziele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Marketingmix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/>
              <a:t>Ziele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1/2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/>
          </p:nvPr>
        </p:nvGraphicFramePr>
        <p:xfrm>
          <a:off x="895350" y="1697827"/>
          <a:ext cx="10448925" cy="3881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5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05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910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454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312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93092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err="1"/>
                        <a:t>S</a:t>
                      </a:r>
                      <a:r>
                        <a:rPr lang="de-DE" sz="2000" dirty="0" err="1"/>
                        <a:t>pezfisch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M</a:t>
                      </a:r>
                      <a:r>
                        <a:rPr lang="de-DE" sz="2000" dirty="0"/>
                        <a:t>essbar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A</a:t>
                      </a:r>
                      <a:r>
                        <a:rPr lang="de-DE" sz="2000" dirty="0"/>
                        <a:t>ttraktiv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R</a:t>
                      </a:r>
                      <a:r>
                        <a:rPr lang="de-DE" sz="2000" dirty="0"/>
                        <a:t>ealistisch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T</a:t>
                      </a:r>
                      <a:r>
                        <a:rPr lang="de-DE" sz="2000" dirty="0"/>
                        <a:t>erminiert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Einsatz</a:t>
                      </a:r>
                      <a:r>
                        <a:rPr lang="de-DE" sz="2000" dirty="0"/>
                        <a:t> des Tools in </a:t>
                      </a:r>
                      <a:r>
                        <a:rPr lang="de-DE" sz="2000" b="1" dirty="0"/>
                        <a:t>Bremer Schulen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An </a:t>
                      </a:r>
                      <a:r>
                        <a:rPr lang="de-DE" sz="2000" b="1" dirty="0"/>
                        <a:t>5</a:t>
                      </a:r>
                      <a:r>
                        <a:rPr lang="de-DE" sz="2000" baseline="0" dirty="0"/>
                        <a:t> Schulen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baseline="0" dirty="0"/>
                        <a:t>Positive PR</a:t>
                      </a:r>
                      <a:r>
                        <a:rPr lang="de-DE" sz="2000" baseline="0" dirty="0"/>
                        <a:t> für Produkt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Schulen </a:t>
                      </a:r>
                      <a:r>
                        <a:rPr lang="de-DE" sz="2000" b="1" dirty="0"/>
                        <a:t>leicht</a:t>
                      </a:r>
                      <a:r>
                        <a:rPr lang="de-DE" sz="2000" baseline="0" dirty="0"/>
                        <a:t> zu </a:t>
                      </a:r>
                      <a:r>
                        <a:rPr lang="de-DE" sz="2000" b="1" baseline="0" dirty="0"/>
                        <a:t>erreichen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baseline="0" dirty="0"/>
                        <a:t>Im ersten Jahr 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Mit</a:t>
                      </a:r>
                      <a:r>
                        <a:rPr lang="de-DE" sz="2000" baseline="0" dirty="0"/>
                        <a:t> </a:t>
                      </a:r>
                      <a:r>
                        <a:rPr lang="de-DE" sz="2000" b="1" baseline="0" dirty="0"/>
                        <a:t>Suchbegriff „</a:t>
                      </a:r>
                      <a:r>
                        <a:rPr lang="de-DE" sz="2000" b="1" baseline="0" dirty="0" err="1"/>
                        <a:t>Scrum</a:t>
                      </a:r>
                      <a:r>
                        <a:rPr lang="de-DE" sz="2000" b="1" baseline="0" dirty="0"/>
                        <a:t> Tool“ </a:t>
                      </a:r>
                      <a:r>
                        <a:rPr lang="de-DE" sz="2000" baseline="0" dirty="0"/>
                        <a:t>bei Google zu finden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Innerhalb</a:t>
                      </a:r>
                      <a:r>
                        <a:rPr lang="de-DE" sz="2000" baseline="0" dirty="0"/>
                        <a:t> von </a:t>
                      </a:r>
                      <a:r>
                        <a:rPr lang="de-DE" sz="2000" b="1" baseline="0" dirty="0"/>
                        <a:t>10 Seiten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Erhöht </a:t>
                      </a:r>
                      <a:r>
                        <a:rPr lang="de-DE" sz="2000" b="1" dirty="0"/>
                        <a:t>Bekanntheitsgrad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Zeitfenster groß </a:t>
                      </a:r>
                      <a:r>
                        <a:rPr lang="de-DE" sz="2000" dirty="0"/>
                        <a:t>genug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Im</a:t>
                      </a:r>
                      <a:r>
                        <a:rPr lang="de-DE" sz="2000" b="1" baseline="0" dirty="0"/>
                        <a:t> e</a:t>
                      </a:r>
                      <a:r>
                        <a:rPr lang="de-DE" sz="2000" b="1" dirty="0"/>
                        <a:t>rsten Jahr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Mit </a:t>
                      </a:r>
                      <a:r>
                        <a:rPr lang="de-DE" sz="2000" b="1" dirty="0"/>
                        <a:t>Suchbegriff „</a:t>
                      </a:r>
                      <a:r>
                        <a:rPr lang="de-DE" sz="2000" b="1" dirty="0" err="1"/>
                        <a:t>free</a:t>
                      </a:r>
                      <a:r>
                        <a:rPr lang="de-DE" sz="2000" b="1" dirty="0"/>
                        <a:t> </a:t>
                      </a:r>
                      <a:r>
                        <a:rPr lang="de-DE" sz="2000" b="1" dirty="0" err="1"/>
                        <a:t>Scrum</a:t>
                      </a:r>
                      <a:r>
                        <a:rPr lang="de-DE" sz="2000" b="1" dirty="0"/>
                        <a:t> Tool“</a:t>
                      </a:r>
                      <a:r>
                        <a:rPr lang="de-DE" sz="2000" b="1" baseline="0" dirty="0"/>
                        <a:t> </a:t>
                      </a:r>
                      <a:r>
                        <a:rPr lang="de-DE" sz="2000" baseline="0" dirty="0"/>
                        <a:t>zu finden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Innerhalb</a:t>
                      </a:r>
                      <a:r>
                        <a:rPr lang="de-DE" sz="2000" baseline="0" dirty="0"/>
                        <a:t> von </a:t>
                      </a:r>
                      <a:r>
                        <a:rPr lang="de-DE" sz="2000" b="1" baseline="0" dirty="0"/>
                        <a:t>5 Seiten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Erhöht </a:t>
                      </a:r>
                      <a:r>
                        <a:rPr lang="de-DE" sz="2000" b="1" dirty="0"/>
                        <a:t>Bekanntheitsgrad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Zeitfenster groß</a:t>
                      </a:r>
                    </a:p>
                    <a:p>
                      <a:pPr algn="ctr"/>
                      <a:r>
                        <a:rPr lang="de-DE" sz="2000" dirty="0"/>
                        <a:t>genug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Im</a:t>
                      </a:r>
                      <a:r>
                        <a:rPr lang="de-DE" sz="2000" b="1" baseline="0" dirty="0"/>
                        <a:t> e</a:t>
                      </a:r>
                      <a:r>
                        <a:rPr lang="de-DE" sz="2000" b="1" dirty="0"/>
                        <a:t>rsten Jahr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4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Marketingstrategien/-ziele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Marketingmix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/>
              <a:t>Ziele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2/2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/>
          </p:nvPr>
        </p:nvGraphicFramePr>
        <p:xfrm>
          <a:off x="895350" y="1697827"/>
          <a:ext cx="10448925" cy="281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5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05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910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454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312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93092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err="1"/>
                        <a:t>S</a:t>
                      </a:r>
                      <a:r>
                        <a:rPr lang="de-DE" sz="2000" dirty="0" err="1"/>
                        <a:t>pezfisch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M</a:t>
                      </a:r>
                      <a:r>
                        <a:rPr lang="de-DE" sz="2000" dirty="0"/>
                        <a:t>essbar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A</a:t>
                      </a:r>
                      <a:r>
                        <a:rPr lang="de-DE" sz="2000" dirty="0"/>
                        <a:t>ttraktiv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R</a:t>
                      </a:r>
                      <a:r>
                        <a:rPr lang="de-DE" sz="2000" dirty="0"/>
                        <a:t>ealistisch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T</a:t>
                      </a:r>
                      <a:r>
                        <a:rPr lang="de-DE" sz="2000" dirty="0"/>
                        <a:t>erminiert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Mehr</a:t>
                      </a:r>
                      <a:r>
                        <a:rPr lang="de-DE" sz="2000" baseline="0" dirty="0"/>
                        <a:t> als </a:t>
                      </a:r>
                      <a:r>
                        <a:rPr lang="de-DE" sz="2000" b="1" baseline="0" dirty="0"/>
                        <a:t>100</a:t>
                      </a:r>
                      <a:r>
                        <a:rPr lang="de-DE" sz="2000" baseline="0" dirty="0"/>
                        <a:t> Nutzer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Nutzerzahlen</a:t>
                      </a:r>
                    </a:p>
                    <a:p>
                      <a:pPr algn="ctr"/>
                      <a:r>
                        <a:rPr lang="de-DE" sz="2000" dirty="0" err="1"/>
                        <a:t>betrachtbar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Meilenstein </a:t>
                      </a:r>
                      <a:r>
                        <a:rPr lang="de-DE" sz="2000" b="1" dirty="0"/>
                        <a:t>Marktakzeptanz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/>
                        <a:t>Schnelle</a:t>
                      </a:r>
                      <a:r>
                        <a:rPr lang="de-DE" sz="2000" b="1" dirty="0"/>
                        <a:t> Verbreitung</a:t>
                      </a:r>
                      <a:br>
                        <a:rPr lang="de-DE" sz="2000" b="1" dirty="0"/>
                      </a:br>
                      <a:r>
                        <a:rPr lang="de-DE" sz="2000" b="0" dirty="0"/>
                        <a:t>geplant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In 6</a:t>
                      </a:r>
                      <a:r>
                        <a:rPr lang="de-DE" sz="2000" b="1" baseline="0" dirty="0"/>
                        <a:t> Monaten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Lizensierung</a:t>
                      </a:r>
                      <a:r>
                        <a:rPr lang="de-DE" sz="2000" b="1" baseline="0" dirty="0"/>
                        <a:t>/ Installation</a:t>
                      </a:r>
                      <a:r>
                        <a:rPr lang="de-DE" sz="2000" baseline="0" dirty="0"/>
                        <a:t> in </a:t>
                      </a:r>
                      <a:r>
                        <a:rPr lang="de-DE" sz="2000" b="1" baseline="0" dirty="0"/>
                        <a:t>Unternehmen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/>
                        <a:t>Für</a:t>
                      </a:r>
                      <a:r>
                        <a:rPr lang="de-DE" sz="2000" b="0" baseline="0" dirty="0"/>
                        <a:t> </a:t>
                      </a:r>
                      <a:r>
                        <a:rPr lang="de-DE" sz="2000" b="1" baseline="0" dirty="0"/>
                        <a:t>eine Firma</a:t>
                      </a:r>
                      <a:r>
                        <a:rPr lang="de-DE" sz="2000" b="0" baseline="0" dirty="0"/>
                        <a:t> geplant</a:t>
                      </a:r>
                      <a:endParaRPr lang="de-DE" sz="20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/>
                        <a:t>Meilenstein</a:t>
                      </a:r>
                    </a:p>
                    <a:p>
                      <a:pPr algn="ctr"/>
                      <a:r>
                        <a:rPr lang="de-DE" sz="2000" b="1" dirty="0"/>
                        <a:t>Akzeptanz</a:t>
                      </a:r>
                      <a:r>
                        <a:rPr lang="de-DE" sz="2000" b="0" dirty="0"/>
                        <a:t> im</a:t>
                      </a:r>
                      <a:r>
                        <a:rPr lang="de-DE" sz="2000" b="0" baseline="0" dirty="0"/>
                        <a:t> </a:t>
                      </a:r>
                      <a:r>
                        <a:rPr lang="de-DE" sz="2000" b="1" baseline="0" dirty="0"/>
                        <a:t>Gewerbe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Nur </a:t>
                      </a:r>
                      <a:r>
                        <a:rPr lang="de-DE" sz="2000" b="1" dirty="0"/>
                        <a:t>eine Firma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Im ersten Jahr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26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Marketingstrategien/-ziele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Marketingmix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/>
              <a:t>Strategien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1/1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928914" y="1827564"/>
            <a:ext cx="1988457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Verwendung in Schulen</a:t>
            </a:r>
          </a:p>
        </p:txBody>
      </p:sp>
      <p:sp>
        <p:nvSpPr>
          <p:cNvPr id="13" name="Pfeil nach rechts 12"/>
          <p:cNvSpPr/>
          <p:nvPr/>
        </p:nvSpPr>
        <p:spPr>
          <a:xfrm>
            <a:off x="2917370" y="1958195"/>
            <a:ext cx="2119087" cy="58056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921660" y="2984499"/>
            <a:ext cx="1988457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Bei Google zu finden</a:t>
            </a:r>
          </a:p>
        </p:txBody>
      </p:sp>
      <p:sp>
        <p:nvSpPr>
          <p:cNvPr id="19" name="Pfeil nach rechts 18"/>
          <p:cNvSpPr/>
          <p:nvPr/>
        </p:nvSpPr>
        <p:spPr>
          <a:xfrm>
            <a:off x="2910116" y="3115130"/>
            <a:ext cx="2119087" cy="58056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21660" y="4095537"/>
            <a:ext cx="1988457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Nutzerzahlen steigern</a:t>
            </a:r>
          </a:p>
        </p:txBody>
      </p:sp>
      <p:sp>
        <p:nvSpPr>
          <p:cNvPr id="22" name="Pfeil nach rechts 21"/>
          <p:cNvSpPr/>
          <p:nvPr/>
        </p:nvSpPr>
        <p:spPr>
          <a:xfrm>
            <a:off x="2910116" y="4226168"/>
            <a:ext cx="2119087" cy="58056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936174" y="5203305"/>
            <a:ext cx="1988457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Verwendung in Firmen</a:t>
            </a:r>
          </a:p>
        </p:txBody>
      </p:sp>
      <p:sp>
        <p:nvSpPr>
          <p:cNvPr id="25" name="Pfeil nach rechts 24"/>
          <p:cNvSpPr/>
          <p:nvPr/>
        </p:nvSpPr>
        <p:spPr>
          <a:xfrm>
            <a:off x="2924630" y="5333936"/>
            <a:ext cx="2119087" cy="58056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s Rechteck 8"/>
          <p:cNvSpPr/>
          <p:nvPr/>
        </p:nvSpPr>
        <p:spPr>
          <a:xfrm>
            <a:off x="5043717" y="1827564"/>
            <a:ext cx="6284686" cy="841829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Bereitstellung des Produkts für </a:t>
            </a:r>
            <a:r>
              <a:rPr lang="de-DE" sz="2800" dirty="0" err="1"/>
              <a:t>öffentl</a:t>
            </a:r>
            <a:r>
              <a:rPr lang="de-DE" sz="2800" dirty="0"/>
              <a:t>. Einrichtungen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043717" y="2984499"/>
            <a:ext cx="6284686" cy="841829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Suchmaschinenoptimierung</a:t>
            </a:r>
            <a:endParaRPr lang="de-DE" sz="28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5043717" y="4095537"/>
            <a:ext cx="6284686" cy="841829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Social</a:t>
            </a:r>
            <a:r>
              <a:rPr lang="de-DE" sz="2800" dirty="0" smtClean="0"/>
              <a:t> Media-Präsenz, Werbung in Printmedien</a:t>
            </a:r>
            <a:endParaRPr lang="de-DE" sz="28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5043717" y="5203303"/>
            <a:ext cx="6284686" cy="841829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Trennung von kostenloser und Enterprise-Version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59315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Insert Dashboard </a:t>
            </a:r>
            <a:r>
              <a:rPr lang="de-DE" dirty="0" err="1"/>
              <a:t>Pic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Produkt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9650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/>
          <p:cNvSpPr/>
          <p:nvPr/>
        </p:nvSpPr>
        <p:spPr>
          <a:xfrm>
            <a:off x="8548913" y="3060285"/>
            <a:ext cx="2133600" cy="212350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53" y="2665176"/>
            <a:ext cx="872553" cy="1241311"/>
          </a:xfrm>
        </p:spPr>
      </p:pic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Produkt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2/2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642" y="2537226"/>
            <a:ext cx="1348016" cy="1348016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1349829" y="2481935"/>
            <a:ext cx="3556000" cy="3381828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35" y="4775190"/>
            <a:ext cx="3580494" cy="979279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624853" y="1915531"/>
            <a:ext cx="3005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Bestehender Markt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5145587" y="3849682"/>
            <a:ext cx="689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vs.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94" y="2438601"/>
            <a:ext cx="1420363" cy="1363341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375720" y="1936589"/>
            <a:ext cx="2285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Unser Produkt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7671595" y="3798192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=</a:t>
            </a: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379" y="3580511"/>
            <a:ext cx="1184669" cy="1184669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8112096" y="1929687"/>
            <a:ext cx="3007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Produktinnovation</a:t>
            </a: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606" y="3128814"/>
            <a:ext cx="1986444" cy="1986444"/>
          </a:xfrm>
          <a:prstGeom prst="rect">
            <a:avLst/>
          </a:prstGeom>
        </p:spPr>
      </p:pic>
      <p:sp>
        <p:nvSpPr>
          <p:cNvPr id="29" name="Textfeld 28"/>
          <p:cNvSpPr txBox="1"/>
          <p:nvPr/>
        </p:nvSpPr>
        <p:spPr>
          <a:xfrm>
            <a:off x="6311327" y="38496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+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265" y="4444523"/>
            <a:ext cx="1270021" cy="1270021"/>
          </a:xfrm>
          <a:prstGeom prst="rect">
            <a:avLst/>
          </a:prstGeom>
        </p:spPr>
      </p:pic>
      <p:sp>
        <p:nvSpPr>
          <p:cNvPr id="35" name="Rechteck 34"/>
          <p:cNvSpPr/>
          <p:nvPr/>
        </p:nvSpPr>
        <p:spPr>
          <a:xfrm rot="8138575">
            <a:off x="5826550" y="5022610"/>
            <a:ext cx="1383451" cy="1852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10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Distribution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1/2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47" y="2245834"/>
            <a:ext cx="5715000" cy="381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039" y="3326060"/>
            <a:ext cx="1067015" cy="1649548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32" y="2387503"/>
            <a:ext cx="3424465" cy="342446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826" y="2821660"/>
            <a:ext cx="533508" cy="82477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826" y="3880116"/>
            <a:ext cx="533508" cy="824774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740" y="4292503"/>
            <a:ext cx="533508" cy="824774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083" y="2994743"/>
            <a:ext cx="533508" cy="824774"/>
          </a:xfrm>
          <a:prstGeom prst="rect">
            <a:avLst/>
          </a:prstGeom>
        </p:spPr>
      </p:pic>
      <p:sp>
        <p:nvSpPr>
          <p:cNvPr id="17" name="Pfeil nach rechts 16"/>
          <p:cNvSpPr/>
          <p:nvPr/>
        </p:nvSpPr>
        <p:spPr>
          <a:xfrm>
            <a:off x="4223667" y="3250282"/>
            <a:ext cx="3309257" cy="171529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Bei Bedarf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26340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Projektplanung</a:t>
            </a:r>
          </a:p>
          <a:p>
            <a:endParaRPr lang="de-DE" dirty="0"/>
          </a:p>
          <a:p>
            <a:r>
              <a:rPr lang="de-DE" dirty="0" smtClean="0"/>
              <a:t>Marktanalyse</a:t>
            </a:r>
          </a:p>
          <a:p>
            <a:endParaRPr lang="de-DE" dirty="0"/>
          </a:p>
          <a:p>
            <a:r>
              <a:rPr lang="de-DE" dirty="0"/>
              <a:t>Marketingstrategie/-</a:t>
            </a:r>
            <a:r>
              <a:rPr lang="de-DE" dirty="0" smtClean="0"/>
              <a:t>ziele</a:t>
            </a:r>
          </a:p>
          <a:p>
            <a:endParaRPr lang="de-DE" dirty="0"/>
          </a:p>
          <a:p>
            <a:r>
              <a:rPr lang="de-DE" dirty="0" smtClean="0"/>
              <a:t>Marketingmix</a:t>
            </a:r>
          </a:p>
          <a:p>
            <a:endParaRPr lang="de-DE" dirty="0"/>
          </a:p>
          <a:p>
            <a:r>
              <a:rPr lang="de-DE" dirty="0" smtClean="0"/>
              <a:t>Probleme bei der Durchführung</a:t>
            </a:r>
          </a:p>
          <a:p>
            <a:endParaRPr lang="de-DE" dirty="0"/>
          </a:p>
          <a:p>
            <a:r>
              <a:rPr lang="de-DE" dirty="0"/>
              <a:t>Fazit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</p:spTree>
    <p:extLst>
      <p:ext uri="{BB962C8B-B14F-4D97-AF65-F5344CB8AC3E}">
        <p14:creationId xmlns:p14="http://schemas.microsoft.com/office/powerpoint/2010/main" val="376751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Distribution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2/2</a:t>
            </a:r>
          </a:p>
        </p:txBody>
      </p:sp>
      <p:grpSp>
        <p:nvGrpSpPr>
          <p:cNvPr id="18" name="Gruppieren 17"/>
          <p:cNvGrpSpPr/>
          <p:nvPr/>
        </p:nvGrpSpPr>
        <p:grpSpPr>
          <a:xfrm>
            <a:off x="1365708" y="2033231"/>
            <a:ext cx="2609850" cy="3459182"/>
            <a:chOff x="1597932" y="2395472"/>
            <a:chExt cx="2609850" cy="3459182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7932" y="3349579"/>
              <a:ext cx="2609850" cy="2505075"/>
            </a:xfrm>
            <a:prstGeom prst="rect">
              <a:avLst/>
            </a:prstGeom>
          </p:spPr>
        </p:pic>
        <p:sp>
          <p:nvSpPr>
            <p:cNvPr id="17" name="Textfeld 16"/>
            <p:cNvSpPr txBox="1"/>
            <p:nvPr/>
          </p:nvSpPr>
          <p:spPr>
            <a:xfrm>
              <a:off x="1734909" y="2395472"/>
              <a:ext cx="23358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/>
                <a:t>Kostenlose </a:t>
              </a:r>
              <a:br>
                <a:rPr lang="de-DE" sz="2800" dirty="0"/>
              </a:br>
              <a:r>
                <a:rPr lang="de-DE" sz="2800" dirty="0"/>
                <a:t>Online-Version</a:t>
              </a:r>
            </a:p>
          </p:txBody>
        </p:sp>
      </p:grpSp>
      <p:sp>
        <p:nvSpPr>
          <p:cNvPr id="19" name="Pfeil nach rechts 18"/>
          <p:cNvSpPr/>
          <p:nvPr/>
        </p:nvSpPr>
        <p:spPr>
          <a:xfrm>
            <a:off x="4223667" y="3250282"/>
            <a:ext cx="3309257" cy="171529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Auslieferung und Installation</a:t>
            </a:r>
          </a:p>
        </p:txBody>
      </p:sp>
      <p:grpSp>
        <p:nvGrpSpPr>
          <p:cNvPr id="26" name="Gruppieren 25"/>
          <p:cNvGrpSpPr/>
          <p:nvPr/>
        </p:nvGrpSpPr>
        <p:grpSpPr>
          <a:xfrm>
            <a:off x="7649023" y="1946147"/>
            <a:ext cx="3236698" cy="3569289"/>
            <a:chOff x="7329715" y="1830035"/>
            <a:chExt cx="3236698" cy="3569289"/>
          </a:xfrm>
        </p:grpSpPr>
        <p:grpSp>
          <p:nvGrpSpPr>
            <p:cNvPr id="25" name="Gruppieren 24"/>
            <p:cNvGrpSpPr/>
            <p:nvPr/>
          </p:nvGrpSpPr>
          <p:grpSpPr>
            <a:xfrm>
              <a:off x="7329715" y="2859325"/>
              <a:ext cx="3236698" cy="2539999"/>
              <a:chOff x="7329715" y="2859325"/>
              <a:chExt cx="3236698" cy="2539999"/>
            </a:xfrm>
          </p:grpSpPr>
          <p:sp>
            <p:nvSpPr>
              <p:cNvPr id="22" name="Rechteck 21"/>
              <p:cNvSpPr/>
              <p:nvPr/>
            </p:nvSpPr>
            <p:spPr>
              <a:xfrm>
                <a:off x="7329715" y="2859325"/>
                <a:ext cx="3236698" cy="2539999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0" name="Grafik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97466" y="3991815"/>
                <a:ext cx="696685" cy="1077038"/>
              </a:xfrm>
              <a:prstGeom prst="rect">
                <a:avLst/>
              </a:prstGeom>
            </p:spPr>
          </p:pic>
          <p:pic>
            <p:nvPicPr>
              <p:cNvPr id="21" name="Grafik 2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24699" y="3328439"/>
                <a:ext cx="1741714" cy="1741714"/>
              </a:xfrm>
              <a:prstGeom prst="rect">
                <a:avLst/>
              </a:prstGeom>
            </p:spPr>
          </p:pic>
          <p:pic>
            <p:nvPicPr>
              <p:cNvPr id="23" name="Grafik 2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4453" y="2971444"/>
                <a:ext cx="880491" cy="845143"/>
              </a:xfrm>
              <a:prstGeom prst="rect">
                <a:avLst/>
              </a:prstGeom>
            </p:spPr>
          </p:pic>
        </p:grpSp>
        <p:sp>
          <p:nvSpPr>
            <p:cNvPr id="24" name="Textfeld 23"/>
            <p:cNvSpPr txBox="1"/>
            <p:nvPr/>
          </p:nvSpPr>
          <p:spPr>
            <a:xfrm>
              <a:off x="7434637" y="1830035"/>
              <a:ext cx="302685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/>
                <a:t>Enterprise-Version </a:t>
              </a:r>
            </a:p>
            <a:p>
              <a:r>
                <a:rPr lang="de-DE" sz="2800" dirty="0"/>
                <a:t>mit eigenem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260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Preis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1/1</a:t>
            </a:r>
            <a:endParaRPr lang="de-DE" dirty="0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80001"/>
              </p:ext>
            </p:extLst>
          </p:nvPr>
        </p:nvGraphicFramePr>
        <p:xfrm>
          <a:off x="1175657" y="1863403"/>
          <a:ext cx="9840688" cy="2384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3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03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6053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Anfallende Kosten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Einnahmequellen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605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Serverbetrieb</a:t>
                      </a:r>
                      <a:r>
                        <a:rPr lang="de-DE" sz="2400" baseline="0" dirty="0"/>
                        <a:t> in DE (ca. 35€/m)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Werbung</a:t>
                      </a:r>
                      <a:r>
                        <a:rPr lang="de-DE" sz="2400" baseline="0" dirty="0"/>
                        <a:t> auf Online-Version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605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Gehalt für Mitarbeiter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Kostenpflichtige</a:t>
                      </a:r>
                      <a:r>
                        <a:rPr lang="de-DE" sz="2400" baseline="0" dirty="0"/>
                        <a:t> Enterprise-Version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6053">
                <a:tc>
                  <a:txBody>
                    <a:bodyPr/>
                    <a:lstStyle/>
                    <a:p>
                      <a:pPr algn="ctr"/>
                      <a:r>
                        <a:rPr lang="de-DE" sz="2400" baseline="0" dirty="0"/>
                        <a:t>Außendienstservice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Kostenpflichtige</a:t>
                      </a:r>
                      <a:r>
                        <a:rPr lang="de-DE" sz="2400" baseline="0" dirty="0"/>
                        <a:t> Schulungen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1847582465"/>
              </p:ext>
            </p:extLst>
          </p:nvPr>
        </p:nvGraphicFramePr>
        <p:xfrm>
          <a:off x="2568620" y="4407039"/>
          <a:ext cx="7054760" cy="156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700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Kommunikation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1/3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102" y="1741091"/>
            <a:ext cx="2476295" cy="1561455"/>
          </a:xfrm>
          <a:prstGeom prst="rect">
            <a:avLst/>
          </a:prstGeom>
        </p:spPr>
      </p:pic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4092025186"/>
              </p:ext>
            </p:extLst>
          </p:nvPr>
        </p:nvGraphicFramePr>
        <p:xfrm>
          <a:off x="2627086" y="1875542"/>
          <a:ext cx="6937829" cy="418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608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Kommunikation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2/3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66" y="2148490"/>
            <a:ext cx="2763038" cy="124450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486" y="1996044"/>
            <a:ext cx="1549400" cy="1549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932" y="2394048"/>
            <a:ext cx="3697384" cy="2773038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66" y="4131129"/>
            <a:ext cx="2877658" cy="1035957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510" y="3689349"/>
            <a:ext cx="2559352" cy="191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2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Probleme Durchführung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Kommunikation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3/3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279291" y="2042009"/>
            <a:ext cx="2056910" cy="2962664"/>
            <a:chOff x="974497" y="2336805"/>
            <a:chExt cx="2056910" cy="2962664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1233695" y="3300211"/>
              <a:ext cx="1538514" cy="1999258"/>
              <a:chOff x="943410" y="2802731"/>
              <a:chExt cx="1538514" cy="1999258"/>
            </a:xfrm>
          </p:grpSpPr>
          <p:pic>
            <p:nvPicPr>
              <p:cNvPr id="9" name="Grafik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0204" y="2802731"/>
                <a:ext cx="1304925" cy="1252538"/>
              </a:xfrm>
              <a:prstGeom prst="rect">
                <a:avLst/>
              </a:prstGeom>
            </p:spPr>
          </p:pic>
          <p:pic>
            <p:nvPicPr>
              <p:cNvPr id="3" name="Grafik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3410" y="4055269"/>
                <a:ext cx="1538514" cy="746720"/>
              </a:xfrm>
              <a:prstGeom prst="rect">
                <a:avLst/>
              </a:prstGeom>
            </p:spPr>
          </p:pic>
        </p:grpSp>
        <p:sp>
          <p:nvSpPr>
            <p:cNvPr id="11" name="Textfeld 10"/>
            <p:cNvSpPr txBox="1"/>
            <p:nvPr/>
          </p:nvSpPr>
          <p:spPr>
            <a:xfrm>
              <a:off x="974497" y="2336805"/>
              <a:ext cx="2056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smtClean="0"/>
                <a:t>Initialversion</a:t>
              </a:r>
              <a:endParaRPr lang="de-DE" sz="2800" dirty="0"/>
            </a:p>
          </p:txBody>
        </p:sp>
      </p:grpSp>
      <p:sp>
        <p:nvSpPr>
          <p:cNvPr id="13" name="Pfeil nach rechts 12"/>
          <p:cNvSpPr/>
          <p:nvPr/>
        </p:nvSpPr>
        <p:spPr>
          <a:xfrm rot="21116171">
            <a:off x="3232431" y="2847331"/>
            <a:ext cx="3551269" cy="458722"/>
          </a:xfrm>
          <a:prstGeom prst="rightArrow">
            <a:avLst>
              <a:gd name="adj1" fmla="val 50000"/>
              <a:gd name="adj2" fmla="val 14218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 rot="379258">
            <a:off x="3232181" y="4627176"/>
            <a:ext cx="3581706" cy="458722"/>
          </a:xfrm>
          <a:prstGeom prst="rightArrow">
            <a:avLst>
              <a:gd name="adj1" fmla="val 50000"/>
              <a:gd name="adj2" fmla="val 14218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/>
          <p:cNvSpPr/>
          <p:nvPr/>
        </p:nvSpPr>
        <p:spPr>
          <a:xfrm>
            <a:off x="3262176" y="3742798"/>
            <a:ext cx="3566076" cy="458722"/>
          </a:xfrm>
          <a:prstGeom prst="rightArrow">
            <a:avLst>
              <a:gd name="adj1" fmla="val 50000"/>
              <a:gd name="adj2" fmla="val 14218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2" name="Gruppieren 21"/>
          <p:cNvGrpSpPr/>
          <p:nvPr/>
        </p:nvGrpSpPr>
        <p:grpSpPr>
          <a:xfrm>
            <a:off x="7126401" y="2769774"/>
            <a:ext cx="3527958" cy="2341361"/>
            <a:chOff x="6821607" y="2711718"/>
            <a:chExt cx="3527958" cy="2341361"/>
          </a:xfrm>
        </p:grpSpPr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1607" y="3877529"/>
              <a:ext cx="1749156" cy="1164938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1607" y="2711718"/>
              <a:ext cx="1749156" cy="1165812"/>
            </a:xfrm>
            <a:prstGeom prst="rect">
              <a:avLst/>
            </a:prstGeom>
          </p:spPr>
        </p:pic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0763" y="3877530"/>
              <a:ext cx="1765089" cy="1175549"/>
            </a:xfrm>
            <a:prstGeom prst="rect">
              <a:avLst/>
            </a:prstGeom>
          </p:spPr>
        </p:pic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0763" y="2711718"/>
              <a:ext cx="1778802" cy="1234489"/>
            </a:xfrm>
            <a:prstGeom prst="rect">
              <a:avLst/>
            </a:prstGeom>
          </p:spPr>
        </p:pic>
      </p:grpSp>
      <p:sp>
        <p:nvSpPr>
          <p:cNvPr id="21" name="Textfeld 20"/>
          <p:cNvSpPr txBox="1"/>
          <p:nvPr/>
        </p:nvSpPr>
        <p:spPr>
          <a:xfrm>
            <a:off x="6973369" y="2045809"/>
            <a:ext cx="380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Lokalisation und Support</a:t>
            </a:r>
          </a:p>
        </p:txBody>
      </p:sp>
    </p:spTree>
    <p:extLst>
      <p:ext uri="{BB962C8B-B14F-4D97-AF65-F5344CB8AC3E}">
        <p14:creationId xmlns:p14="http://schemas.microsoft.com/office/powerpoint/2010/main" val="185905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bei der Durchführung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Probleme </a:t>
            </a:r>
            <a:r>
              <a:rPr lang="de-DE" dirty="0"/>
              <a:t>D</a:t>
            </a:r>
            <a:r>
              <a:rPr lang="de-DE" dirty="0" smtClean="0"/>
              <a:t>urchführung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1/1</a:t>
            </a:r>
            <a:endParaRPr lang="de-DE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16" y="2078060"/>
            <a:ext cx="2249242" cy="2249242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917810" y="4317375"/>
            <a:ext cx="2150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Krankheitsfall</a:t>
            </a:r>
            <a:endParaRPr lang="de-DE" sz="2800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26" y="2053913"/>
            <a:ext cx="3017949" cy="2263462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324731" y="4317375"/>
            <a:ext cx="1542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Zeitdruck</a:t>
            </a:r>
            <a:endParaRPr lang="de-DE" sz="2800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283" y="2078060"/>
            <a:ext cx="2653763" cy="2251464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8615283" y="4329524"/>
            <a:ext cx="2576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Planänderungen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69544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Probleme Durchführung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1/1</a:t>
            </a:r>
            <a:endParaRPr lang="de-DE" dirty="0"/>
          </a:p>
        </p:txBody>
      </p:sp>
      <p:sp>
        <p:nvSpPr>
          <p:cNvPr id="9" name="L-Form 8"/>
          <p:cNvSpPr/>
          <p:nvPr/>
        </p:nvSpPr>
        <p:spPr>
          <a:xfrm rot="19060526">
            <a:off x="2564409" y="2538636"/>
            <a:ext cx="1140581" cy="584974"/>
          </a:xfrm>
          <a:prstGeom prst="corner">
            <a:avLst/>
          </a:prstGeom>
          <a:solidFill>
            <a:srgbClr val="659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971550" y="3429000"/>
            <a:ext cx="49207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Interessanter Einblick ins 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Nutzung des eigenen Produkts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1" name="Plus 10"/>
          <p:cNvSpPr/>
          <p:nvPr/>
        </p:nvSpPr>
        <p:spPr>
          <a:xfrm rot="2705402">
            <a:off x="8210550" y="2209800"/>
            <a:ext cx="1485900" cy="1495425"/>
          </a:xfrm>
          <a:prstGeom prst="mathPlus">
            <a:avLst>
              <a:gd name="adj1" fmla="val 16299"/>
            </a:avLst>
          </a:prstGeom>
          <a:solidFill>
            <a:srgbClr val="E2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6600825" y="3429000"/>
            <a:ext cx="448635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Zeitdruck durch andere Projekte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Sehr abstrakt, da nur 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Anforderungen teilweise unklar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91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t="10520" r="6645" b="4777"/>
          <a:stretch/>
        </p:blipFill>
        <p:spPr>
          <a:xfrm>
            <a:off x="4122021" y="1327789"/>
            <a:ext cx="3947958" cy="4373872"/>
          </a:xfrm>
          <a:prstGeom prst="rect">
            <a:avLst/>
          </a:prstGeom>
        </p:spPr>
      </p:pic>
      <p:sp>
        <p:nvSpPr>
          <p:cNvPr id="24" name="Rechteck 23"/>
          <p:cNvSpPr/>
          <p:nvPr/>
        </p:nvSpPr>
        <p:spPr>
          <a:xfrm>
            <a:off x="4082015" y="1412967"/>
            <a:ext cx="3947958" cy="4705439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Zielmatrix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3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051046" y="12476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6" t="11051" r="7543" b="80223"/>
          <a:stretch/>
        </p:blipFill>
        <p:spPr>
          <a:xfrm>
            <a:off x="2391398" y="2988893"/>
            <a:ext cx="7409204" cy="859208"/>
          </a:xfrm>
          <a:prstGeom prst="rect">
            <a:avLst/>
          </a:prstGeom>
        </p:spPr>
      </p:pic>
      <p:cxnSp>
        <p:nvCxnSpPr>
          <p:cNvPr id="20" name="Gerader Verbinder 19"/>
          <p:cNvCxnSpPr/>
          <p:nvPr/>
        </p:nvCxnSpPr>
        <p:spPr>
          <a:xfrm flipV="1">
            <a:off x="2438400" y="1378268"/>
            <a:ext cx="1743075" cy="1657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H="1" flipV="1">
            <a:off x="8002905" y="1378268"/>
            <a:ext cx="1743075" cy="1657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Zielmatrix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de-DE" dirty="0"/>
              <a:t>2 / 3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051046" y="12476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81" b="91499" l="9847" r="92711">
                        <a14:foregroundMark x1="14066" y1="11688" x2="57545" y2="49351"/>
                        <a14:foregroundMark x1="48338" y1="23377" x2="29156" y2="67296"/>
                        <a14:foregroundMark x1="35294" y1="12751" x2="36061" y2="50413"/>
                        <a14:foregroundMark x1="28005" y1="18418" x2="88747" y2="25738"/>
                        <a14:foregroundMark x1="61765" y1="17946" x2="92711" y2="43566"/>
                        <a14:foregroundMark x1="82097" y1="16647" x2="85294" y2="50767"/>
                        <a14:foregroundMark x1="82225" y1="19835" x2="63299" y2="59622"/>
                        <a14:foregroundMark x1="69949" y1="21842" x2="48338" y2="59268"/>
                        <a14:foregroundMark x1="19821" y1="18654" x2="21228" y2="65643"/>
                        <a14:foregroundMark x1="27110" y1="23495" x2="27238" y2="56198"/>
                        <a14:foregroundMark x1="28261" y1="23022" x2="29412" y2="59386"/>
                        <a14:foregroundMark x1="33120" y1="25974" x2="25064" y2="57379"/>
                        <a14:foregroundMark x1="17263" y1="29516" x2="16240" y2="57379"/>
                        <a14:foregroundMark x1="14962" y1="23259" x2="16496" y2="61865"/>
                        <a14:foregroundMark x1="18286" y1="28335" x2="22506" y2="71547"/>
                        <a14:foregroundMark x1="18670" y1="54664" x2="17263" y2="72963"/>
                        <a14:foregroundMark x1="15601" y1="63518" x2="17136" y2="81818"/>
                        <a14:foregroundMark x1="16240" y1="66234" x2="19054" y2="85124"/>
                        <a14:foregroundMark x1="40409" y1="55726" x2="42072" y2="79103"/>
                        <a14:foregroundMark x1="47315" y1="55844" x2="45524" y2="77922"/>
                        <a14:foregroundMark x1="35294" y1="61629" x2="35806" y2="79103"/>
                        <a14:foregroundMark x1="34527" y1="70956" x2="75320" y2="75443"/>
                        <a14:foregroundMark x1="66113" y1="72727" x2="60870" y2="71547"/>
                        <a14:foregroundMark x1="76598" y1="59976" x2="64706" y2="65525"/>
                        <a14:foregroundMark x1="91432" y1="32113" x2="80818" y2="45218"/>
                        <a14:foregroundMark x1="74297" y1="50767" x2="69949" y2="66352"/>
                        <a14:foregroundMark x1="73529" y1="40378" x2="67391" y2="74262"/>
                        <a14:foregroundMark x1="72890" y1="46753" x2="74680" y2="79811"/>
                        <a14:foregroundMark x1="80179" y1="56198" x2="80691" y2="78276"/>
                        <a14:foregroundMark x1="83248" y1="63991" x2="86445" y2="74380"/>
                        <a14:foregroundMark x1="85678" y1="55018" x2="84655" y2="73672"/>
                        <a14:foregroundMark x1="84271" y1="51594" x2="85934" y2="69540"/>
                        <a14:foregroundMark x1="84271" y1="53837" x2="85550" y2="64699"/>
                        <a14:foregroundMark x1="81330" y1="47344" x2="79412" y2="63872"/>
                        <a14:foregroundMark x1="73913" y1="40260" x2="76471" y2="51948"/>
                        <a14:foregroundMark x1="75575" y1="40614" x2="77238" y2="53837"/>
                        <a14:foregroundMark x1="77366" y1="42621" x2="77110" y2="48052"/>
                        <a14:foregroundMark x1="76215" y1="37072" x2="75575" y2="47344"/>
                        <a14:foregroundMark x1="76598" y1="43447" x2="77238" y2="48406"/>
                        <a14:foregroundMark x1="47570" y1="72963" x2="51279" y2="89492"/>
                        <a14:foregroundMark x1="64194" y1="76033" x2="67263" y2="89728"/>
                        <a14:foregroundMark x1="75192" y1="77804" x2="79284" y2="87367"/>
                        <a14:foregroundMark x1="83248" y1="79811" x2="86061" y2="90201"/>
                        <a14:foregroundMark x1="85678" y1="79811" x2="84655" y2="91499"/>
                        <a14:foregroundMark x1="58440" y1="77450" x2="54476" y2="89492"/>
                        <a14:foregroundMark x1="55754" y1="27745" x2="43862" y2="50413"/>
                        <a14:foregroundMark x1="71739" y1="81346" x2="81969" y2="85242"/>
                        <a14:foregroundMark x1="88619" y1="80165" x2="89130" y2="88430"/>
                        <a14:backgroundMark x1="26087" y1="8264" x2="26087" y2="8264"/>
                        <a14:backgroundMark x1="26471" y1="5903" x2="5115" y2="7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858" t="19376" r="7231" b="48285"/>
          <a:stretch/>
        </p:blipFill>
        <p:spPr>
          <a:xfrm>
            <a:off x="2523858" y="2072951"/>
            <a:ext cx="7144284" cy="305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/>
              <a:t>Zielmatrix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3 / 3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051046" y="12476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t="51287" r="6645" b="4777"/>
          <a:stretch/>
        </p:blipFill>
        <p:spPr>
          <a:xfrm>
            <a:off x="2571600" y="1819274"/>
            <a:ext cx="7048800" cy="405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5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Vorgehensmodell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2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051046" y="12476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3674267" y="2828925"/>
            <a:ext cx="4843465" cy="6000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Scrum</a:t>
            </a:r>
            <a:endParaRPr lang="de-DE" sz="2000" dirty="0"/>
          </a:p>
        </p:txBody>
      </p:sp>
      <p:sp>
        <p:nvSpPr>
          <p:cNvPr id="15" name="Rechteck 14"/>
          <p:cNvSpPr/>
          <p:nvPr/>
        </p:nvSpPr>
        <p:spPr>
          <a:xfrm>
            <a:off x="4251722" y="3429000"/>
            <a:ext cx="3688557" cy="600075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abgewandelte Form</a:t>
            </a:r>
            <a:endParaRPr lang="de-DE" sz="2000" dirty="0"/>
          </a:p>
        </p:txBody>
      </p:sp>
      <p:sp>
        <p:nvSpPr>
          <p:cNvPr id="18" name="Rechtwinkliges Dreieck 17"/>
          <p:cNvSpPr/>
          <p:nvPr/>
        </p:nvSpPr>
        <p:spPr>
          <a:xfrm>
            <a:off x="3674267" y="2828925"/>
            <a:ext cx="577453" cy="60007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winkliges Dreieck 18"/>
          <p:cNvSpPr/>
          <p:nvPr/>
        </p:nvSpPr>
        <p:spPr>
          <a:xfrm flipH="1">
            <a:off x="7940279" y="2828925"/>
            <a:ext cx="577453" cy="60007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61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animBg="1"/>
      <p:bldP spid="18" grpId="1" animBg="1"/>
      <p:bldP spid="1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/>
        </p:nvGrpSpPr>
        <p:grpSpPr>
          <a:xfrm rot="19800000">
            <a:off x="3345965" y="2865898"/>
            <a:ext cx="1588730" cy="1789613"/>
            <a:chOff x="2153130" y="2473690"/>
            <a:chExt cx="2909812" cy="3277735"/>
          </a:xfrm>
        </p:grpSpPr>
        <p:sp>
          <p:nvSpPr>
            <p:cNvPr id="30" name="Ellipse 29"/>
            <p:cNvSpPr/>
            <p:nvPr/>
          </p:nvSpPr>
          <p:spPr>
            <a:xfrm>
              <a:off x="2153130" y="2473690"/>
              <a:ext cx="2909812" cy="290981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3022654" y="4797712"/>
              <a:ext cx="447675" cy="885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/>
            <p:cNvSpPr/>
            <p:nvPr/>
          </p:nvSpPr>
          <p:spPr>
            <a:xfrm>
              <a:off x="2406791" y="2727349"/>
              <a:ext cx="2402490" cy="24024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 rot="1918553">
              <a:off x="2798816" y="4865600"/>
              <a:ext cx="447675" cy="885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Pfeil nach rechts 32"/>
            <p:cNvSpPr/>
            <p:nvPr/>
          </p:nvSpPr>
          <p:spPr>
            <a:xfrm rot="1800000">
              <a:off x="2880761" y="4911711"/>
              <a:ext cx="358810" cy="468343"/>
            </a:xfrm>
            <a:prstGeom prst="rightArrow">
              <a:avLst>
                <a:gd name="adj1" fmla="val 54278"/>
                <a:gd name="adj2" fmla="val 58912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3252436" y="4797712"/>
              <a:ext cx="355600" cy="8129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6" name="Rechteck 35"/>
          <p:cNvSpPr/>
          <p:nvPr/>
        </p:nvSpPr>
        <p:spPr>
          <a:xfrm>
            <a:off x="4391506" y="3764991"/>
            <a:ext cx="757237" cy="794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510618" y="5143385"/>
            <a:ext cx="447675" cy="885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Vorgehensmodell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 / 2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051046" y="12476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3674267" y="1028700"/>
            <a:ext cx="4843465" cy="1200150"/>
            <a:chOff x="3674267" y="1762125"/>
            <a:chExt cx="4843465" cy="1200150"/>
          </a:xfrm>
        </p:grpSpPr>
        <p:sp>
          <p:nvSpPr>
            <p:cNvPr id="3" name="Rechteck 2"/>
            <p:cNvSpPr/>
            <p:nvPr/>
          </p:nvSpPr>
          <p:spPr>
            <a:xfrm>
              <a:off x="3674267" y="1762125"/>
              <a:ext cx="4843465" cy="6000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Scrum</a:t>
              </a:r>
              <a:endParaRPr lang="de-DE" sz="2000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4251722" y="2362200"/>
              <a:ext cx="3688557" cy="600075"/>
            </a:xfrm>
            <a:prstGeom prst="rect">
              <a:avLst/>
            </a:prstGeom>
            <a:solidFill>
              <a:srgbClr val="482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abgewandelte Form</a:t>
              </a:r>
              <a:endParaRPr lang="de-DE" sz="2000" dirty="0"/>
            </a:p>
          </p:txBody>
        </p:sp>
        <p:sp>
          <p:nvSpPr>
            <p:cNvPr id="18" name="Rechtwinkliges Dreieck 17"/>
            <p:cNvSpPr/>
            <p:nvPr/>
          </p:nvSpPr>
          <p:spPr>
            <a:xfrm>
              <a:off x="3674267" y="1762125"/>
              <a:ext cx="577453" cy="6000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winkliges Dreieck 18"/>
            <p:cNvSpPr/>
            <p:nvPr/>
          </p:nvSpPr>
          <p:spPr>
            <a:xfrm flipH="1">
              <a:off x="7940279" y="1762125"/>
              <a:ext cx="577453" cy="6000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Ellipse 4"/>
          <p:cNvSpPr/>
          <p:nvPr/>
        </p:nvSpPr>
        <p:spPr>
          <a:xfrm>
            <a:off x="4641094" y="2819361"/>
            <a:ext cx="2909812" cy="290981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894755" y="3073022"/>
            <a:ext cx="2402490" cy="24024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 rot="1918553">
            <a:off x="5286780" y="5211273"/>
            <a:ext cx="447675" cy="885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 rot="1800000">
            <a:off x="5368725" y="5257384"/>
            <a:ext cx="358810" cy="468343"/>
          </a:xfrm>
          <a:prstGeom prst="rightArrow">
            <a:avLst>
              <a:gd name="adj1" fmla="val 54278"/>
              <a:gd name="adj2" fmla="val 5891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5740400" y="5143385"/>
            <a:ext cx="355600" cy="812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7479247" y="4022652"/>
            <a:ext cx="1298395" cy="49223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Sprint</a:t>
            </a:r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1417698" y="3465513"/>
            <a:ext cx="1930542" cy="4241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Weekly</a:t>
            </a:r>
            <a:r>
              <a:rPr lang="de-DE" sz="2000" dirty="0"/>
              <a:t> </a:t>
            </a:r>
            <a:r>
              <a:rPr lang="de-DE" sz="2000" dirty="0" err="1"/>
              <a:t>meeting</a:t>
            </a:r>
            <a:endParaRPr lang="de-DE" sz="2000" dirty="0"/>
          </a:p>
        </p:txBody>
      </p:sp>
      <p:sp>
        <p:nvSpPr>
          <p:cNvPr id="38" name="Rechteck 37"/>
          <p:cNvSpPr/>
          <p:nvPr/>
        </p:nvSpPr>
        <p:spPr>
          <a:xfrm>
            <a:off x="5287597" y="4095351"/>
            <a:ext cx="1616807" cy="35399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4 - 7 Wochen</a:t>
            </a:r>
          </a:p>
        </p:txBody>
      </p:sp>
      <p:sp>
        <p:nvSpPr>
          <p:cNvPr id="39" name="Rechteck 38"/>
          <p:cNvSpPr/>
          <p:nvPr/>
        </p:nvSpPr>
        <p:spPr>
          <a:xfrm>
            <a:off x="3510941" y="3496161"/>
            <a:ext cx="1158333" cy="35399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15 Minuten</a:t>
            </a:r>
          </a:p>
        </p:txBody>
      </p:sp>
    </p:spTree>
    <p:extLst>
      <p:ext uri="{BB962C8B-B14F-4D97-AF65-F5344CB8AC3E}">
        <p14:creationId xmlns:p14="http://schemas.microsoft.com/office/powerpoint/2010/main" val="263912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 animBg="1"/>
      <p:bldP spid="37" grpId="1" animBg="1"/>
      <p:bldP spid="3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Konkurrenz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1/1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2191870" y="2492186"/>
            <a:ext cx="5172636" cy="5289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Kostenpflichtig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436224" y="2492186"/>
            <a:ext cx="2563906" cy="5289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Kostenlos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191870" y="1863779"/>
            <a:ext cx="7808260" cy="56073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Markt „Online-Projektplanung Scrum“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09" y="3202919"/>
            <a:ext cx="2759158" cy="75464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671" y="3255222"/>
            <a:ext cx="2107011" cy="702337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205" y="4873699"/>
            <a:ext cx="600900" cy="85485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836" y="5079344"/>
            <a:ext cx="1820636" cy="85569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298" y="3761861"/>
            <a:ext cx="857815" cy="8578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09" y="4190768"/>
            <a:ext cx="1751392" cy="418938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578" y="4981576"/>
            <a:ext cx="1670646" cy="866261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005" y="4169218"/>
            <a:ext cx="1745524" cy="7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7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Absatzmögl</a:t>
            </a:r>
            <a:r>
              <a:rPr lang="de-DE" dirty="0"/>
              <a:t>.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1/1</a:t>
            </a:r>
            <a:endParaRPr lang="de-DE" dirty="0"/>
          </a:p>
        </p:txBody>
      </p:sp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3395414375"/>
              </p:ext>
            </p:extLst>
          </p:nvPr>
        </p:nvGraphicFramePr>
        <p:xfrm>
          <a:off x="2602661" y="1346077"/>
          <a:ext cx="6986679" cy="4657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7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</Words>
  <Application>Microsoft Office PowerPoint</Application>
  <PresentationFormat>Benutzerdefiniert</PresentationFormat>
  <Paragraphs>293</Paragraphs>
  <Slides>26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Office Theme</vt:lpstr>
      <vt:lpstr>PowerPoint-Präsentation</vt:lpstr>
      <vt:lpstr>Gliederung</vt:lpstr>
      <vt:lpstr>Projektplanung</vt:lpstr>
      <vt:lpstr>Projektplanung</vt:lpstr>
      <vt:lpstr>Projektplanung</vt:lpstr>
      <vt:lpstr>Projektplanung</vt:lpstr>
      <vt:lpstr>Projektplanung</vt:lpstr>
      <vt:lpstr>Marktanalyse</vt:lpstr>
      <vt:lpstr>Marktanalyse</vt:lpstr>
      <vt:lpstr>Marktanalyse</vt:lpstr>
      <vt:lpstr>Marktanalyse</vt:lpstr>
      <vt:lpstr>Marktanalyse</vt:lpstr>
      <vt:lpstr>Marktanalyse</vt:lpstr>
      <vt:lpstr>Marketingstrategien/-ziele</vt:lpstr>
      <vt:lpstr>Marketingstrategien/-ziele</vt:lpstr>
      <vt:lpstr>Marketingstrategien/-ziele</vt:lpstr>
      <vt:lpstr>Marketingmix</vt:lpstr>
      <vt:lpstr>Marketingmix</vt:lpstr>
      <vt:lpstr>Marketingmix</vt:lpstr>
      <vt:lpstr>Marketingmix</vt:lpstr>
      <vt:lpstr>Marketingmix</vt:lpstr>
      <vt:lpstr>Marketingmix</vt:lpstr>
      <vt:lpstr>Marketingmix</vt:lpstr>
      <vt:lpstr>Marketingmix</vt:lpstr>
      <vt:lpstr>Probleme bei der Durchführung</vt:lpstr>
      <vt:lpstr>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Slothking</dc:creator>
  <cp:lastModifiedBy>Toni Laptop</cp:lastModifiedBy>
  <cp:revision>85</cp:revision>
  <dcterms:created xsi:type="dcterms:W3CDTF">2015-11-12T09:20:30Z</dcterms:created>
  <dcterms:modified xsi:type="dcterms:W3CDTF">2016-04-06T11:31:27Z</dcterms:modified>
</cp:coreProperties>
</file>