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2" r:id="rId12"/>
    <p:sldId id="265" r:id="rId13"/>
    <p:sldId id="267" r:id="rId14"/>
    <p:sldId id="273" r:id="rId15"/>
    <p:sldId id="268" r:id="rId16"/>
    <p:sldId id="274" r:id="rId17"/>
    <p:sldId id="269" r:id="rId18"/>
    <p:sldId id="270" r:id="rId19"/>
    <p:sldId id="275" r:id="rId20"/>
    <p:sldId id="276" r:id="rId21"/>
    <p:sldId id="271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2E76"/>
    <a:srgbClr val="644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1" autoAdjust="0"/>
    <p:restoredTop sz="94660"/>
  </p:normalViewPr>
  <p:slideViewPr>
    <p:cSldViewPr snapToGrid="0">
      <p:cViewPr>
        <p:scale>
          <a:sx n="66" d="100"/>
          <a:sy n="66" d="100"/>
        </p:scale>
        <p:origin x="-2514" y="-12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331ADE-99F9-474A-A89A-9902D8D43452}" type="doc">
      <dgm:prSet loTypeId="urn:microsoft.com/office/officeart/2005/8/layout/arrow2" loCatId="process" qsTypeId="urn:microsoft.com/office/officeart/2005/8/quickstyle/simple2" qsCatId="simple" csTypeId="urn:microsoft.com/office/officeart/2005/8/colors/accent1_2" csCatId="accent1" phldr="1"/>
      <dgm:spPr/>
    </dgm:pt>
    <dgm:pt modelId="{D0FCAB48-853D-458F-A48E-D60FA2C5EFD7}">
      <dgm:prSet phldrT="[Text]" custT="1"/>
      <dgm:spPr/>
      <dgm:t>
        <a:bodyPr/>
        <a:lstStyle/>
        <a:p>
          <a:r>
            <a:rPr lang="de-DE" sz="2400" dirty="0" smtClean="0"/>
            <a:t>Sicherstellung der Validität der HTML-Seite</a:t>
          </a:r>
          <a:endParaRPr lang="de-DE" sz="2400" dirty="0"/>
        </a:p>
      </dgm:t>
    </dgm:pt>
    <dgm:pt modelId="{A788AB02-253F-4B67-A890-C337E4014399}" type="parTrans" cxnId="{CF6716C5-5019-4F03-856F-DE70B27BBEB3}">
      <dgm:prSet/>
      <dgm:spPr/>
      <dgm:t>
        <a:bodyPr/>
        <a:lstStyle/>
        <a:p>
          <a:endParaRPr lang="de-DE"/>
        </a:p>
      </dgm:t>
    </dgm:pt>
    <dgm:pt modelId="{1B9E878D-FDD1-4E82-BAF9-A0BFB34AD870}" type="sibTrans" cxnId="{CF6716C5-5019-4F03-856F-DE70B27BBEB3}">
      <dgm:prSet/>
      <dgm:spPr/>
      <dgm:t>
        <a:bodyPr/>
        <a:lstStyle/>
        <a:p>
          <a:endParaRPr lang="de-DE"/>
        </a:p>
      </dgm:t>
    </dgm:pt>
    <dgm:pt modelId="{20AA1D83-B12A-416D-BCF7-2817BFC9AA25}">
      <dgm:prSet phldrT="[Text]" custT="1"/>
      <dgm:spPr/>
      <dgm:t>
        <a:bodyPr/>
        <a:lstStyle/>
        <a:p>
          <a:r>
            <a:rPr lang="de-DE" sz="2400" i="1" dirty="0" smtClean="0"/>
            <a:t>Google-AdWords-Keyword-Tools</a:t>
          </a:r>
          <a:endParaRPr lang="de-DE" sz="2400" i="1" dirty="0"/>
        </a:p>
      </dgm:t>
    </dgm:pt>
    <dgm:pt modelId="{5264C431-7790-4997-B80D-8B3CEB330EE3}" type="parTrans" cxnId="{658AD44A-74D5-46DA-8F95-9BA84D428F5A}">
      <dgm:prSet/>
      <dgm:spPr/>
      <dgm:t>
        <a:bodyPr/>
        <a:lstStyle/>
        <a:p>
          <a:endParaRPr lang="de-DE"/>
        </a:p>
      </dgm:t>
    </dgm:pt>
    <dgm:pt modelId="{FE4BC919-D095-4EDA-BA5F-AF0E1C81F4B1}" type="sibTrans" cxnId="{658AD44A-74D5-46DA-8F95-9BA84D428F5A}">
      <dgm:prSet/>
      <dgm:spPr/>
      <dgm:t>
        <a:bodyPr/>
        <a:lstStyle/>
        <a:p>
          <a:endParaRPr lang="de-DE"/>
        </a:p>
      </dgm:t>
    </dgm:pt>
    <dgm:pt modelId="{6A901E0F-A740-4C43-96AC-FD3A538288A8}">
      <dgm:prSet phldrT="[Text]" custT="1"/>
      <dgm:spPr/>
      <dgm:t>
        <a:bodyPr/>
        <a:lstStyle/>
        <a:p>
          <a:r>
            <a:rPr lang="de-DE" sz="2400" dirty="0" smtClean="0"/>
            <a:t>Optimierung des Seiteninhalts</a:t>
          </a:r>
          <a:endParaRPr lang="de-DE" sz="2400" dirty="0"/>
        </a:p>
      </dgm:t>
    </dgm:pt>
    <dgm:pt modelId="{0E1BDE17-0D93-4707-805A-03D47938663D}" type="parTrans" cxnId="{736214C3-EECB-430F-8AC6-AB23F2C171E9}">
      <dgm:prSet/>
      <dgm:spPr/>
      <dgm:t>
        <a:bodyPr/>
        <a:lstStyle/>
        <a:p>
          <a:endParaRPr lang="de-DE"/>
        </a:p>
      </dgm:t>
    </dgm:pt>
    <dgm:pt modelId="{48E46650-6BBC-45EC-8851-5A11BDD2374A}" type="sibTrans" cxnId="{736214C3-EECB-430F-8AC6-AB23F2C171E9}">
      <dgm:prSet/>
      <dgm:spPr/>
      <dgm:t>
        <a:bodyPr/>
        <a:lstStyle/>
        <a:p>
          <a:endParaRPr lang="de-DE"/>
        </a:p>
      </dgm:t>
    </dgm:pt>
    <dgm:pt modelId="{188F7E11-8E9F-4A3B-87F7-7912D3A7334A}" type="pres">
      <dgm:prSet presAssocID="{4B331ADE-99F9-474A-A89A-9902D8D43452}" presName="arrowDiagram" presStyleCnt="0">
        <dgm:presLayoutVars>
          <dgm:chMax val="5"/>
          <dgm:dir/>
          <dgm:resizeHandles val="exact"/>
        </dgm:presLayoutVars>
      </dgm:prSet>
      <dgm:spPr/>
    </dgm:pt>
    <dgm:pt modelId="{2C105717-CB27-4C08-882A-FB91DFAED314}" type="pres">
      <dgm:prSet presAssocID="{4B331ADE-99F9-474A-A89A-9902D8D43452}" presName="arrow" presStyleLbl="bgShp" presStyleIdx="0" presStyleCnt="1" custScaleX="93468" custScaleY="103540"/>
      <dgm:spPr>
        <a:solidFill>
          <a:srgbClr val="7030A0"/>
        </a:solidFill>
      </dgm:spPr>
    </dgm:pt>
    <dgm:pt modelId="{F8E02F39-0547-467F-9A59-6D722541E9F2}" type="pres">
      <dgm:prSet presAssocID="{4B331ADE-99F9-474A-A89A-9902D8D43452}" presName="arrowDiagram3" presStyleCnt="0"/>
      <dgm:spPr/>
    </dgm:pt>
    <dgm:pt modelId="{8EF3D869-E30E-4B62-9123-076A8948CE18}" type="pres">
      <dgm:prSet presAssocID="{D0FCAB48-853D-458F-A48E-D60FA2C5EFD7}" presName="bullet3a" presStyleLbl="node1" presStyleIdx="0" presStyleCnt="3"/>
      <dgm:spPr>
        <a:solidFill>
          <a:srgbClr val="482E76"/>
        </a:solidFill>
      </dgm:spPr>
    </dgm:pt>
    <dgm:pt modelId="{E97FD5CA-5413-4B34-A32E-E94573D81ED5}" type="pres">
      <dgm:prSet presAssocID="{D0FCAB48-853D-458F-A48E-D60FA2C5EFD7}" presName="textBox3a" presStyleLbl="revTx" presStyleIdx="0" presStyleCnt="3" custScaleX="262661" custLinFactX="2236" custLinFactNeighborX="100000" custLinFactNeighborY="360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93ECE9E-BE56-446E-AC86-697C7AA3AD8B}" type="pres">
      <dgm:prSet presAssocID="{20AA1D83-B12A-416D-BCF7-2817BFC9AA25}" presName="bullet3b" presStyleLbl="node1" presStyleIdx="1" presStyleCnt="3"/>
      <dgm:spPr>
        <a:solidFill>
          <a:srgbClr val="482E76"/>
        </a:solidFill>
      </dgm:spPr>
    </dgm:pt>
    <dgm:pt modelId="{88794B32-F397-47BE-9D4C-0CFDD6DD1CD9}" type="pres">
      <dgm:prSet presAssocID="{20AA1D83-B12A-416D-BCF7-2817BFC9AA25}" presName="textBox3b" presStyleLbl="revTx" presStyleIdx="1" presStyleCnt="3" custScaleX="202589" custScaleY="37660" custLinFactX="-4899" custLinFactNeighborX="-100000" custLinFactNeighborY="-6863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8A11955-2252-4939-B5DB-B40E439251AD}" type="pres">
      <dgm:prSet presAssocID="{6A901E0F-A740-4C43-96AC-FD3A538288A8}" presName="bullet3c" presStyleLbl="node1" presStyleIdx="2" presStyleCnt="3"/>
      <dgm:spPr>
        <a:solidFill>
          <a:srgbClr val="482E76"/>
        </a:solidFill>
      </dgm:spPr>
    </dgm:pt>
    <dgm:pt modelId="{A45B65FC-998A-4DA5-868B-C79B7C6522BA}" type="pres">
      <dgm:prSet presAssocID="{6A901E0F-A740-4C43-96AC-FD3A538288A8}" presName="textBox3c" presStyleLbl="revTx" presStyleIdx="2" presStyleCnt="3" custScaleX="210625" custScaleY="42768" custLinFactNeighborX="-1808" custLinFactNeighborY="-535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36214C3-EECB-430F-8AC6-AB23F2C171E9}" srcId="{4B331ADE-99F9-474A-A89A-9902D8D43452}" destId="{6A901E0F-A740-4C43-96AC-FD3A538288A8}" srcOrd="2" destOrd="0" parTransId="{0E1BDE17-0D93-4707-805A-03D47938663D}" sibTransId="{48E46650-6BBC-45EC-8851-5A11BDD2374A}"/>
    <dgm:cxn modelId="{722ACFD6-C20D-4CEF-864F-9325A395B345}" type="presOf" srcId="{6A901E0F-A740-4C43-96AC-FD3A538288A8}" destId="{A45B65FC-998A-4DA5-868B-C79B7C6522BA}" srcOrd="0" destOrd="0" presId="urn:microsoft.com/office/officeart/2005/8/layout/arrow2"/>
    <dgm:cxn modelId="{3438979D-CCE7-44C6-80ED-21948DEB48E3}" type="presOf" srcId="{4B331ADE-99F9-474A-A89A-9902D8D43452}" destId="{188F7E11-8E9F-4A3B-87F7-7912D3A7334A}" srcOrd="0" destOrd="0" presId="urn:microsoft.com/office/officeart/2005/8/layout/arrow2"/>
    <dgm:cxn modelId="{CF6716C5-5019-4F03-856F-DE70B27BBEB3}" srcId="{4B331ADE-99F9-474A-A89A-9902D8D43452}" destId="{D0FCAB48-853D-458F-A48E-D60FA2C5EFD7}" srcOrd="0" destOrd="0" parTransId="{A788AB02-253F-4B67-A890-C337E4014399}" sibTransId="{1B9E878D-FDD1-4E82-BAF9-A0BFB34AD870}"/>
    <dgm:cxn modelId="{ED0514D4-FCC3-468E-8133-E6813F8C5653}" type="presOf" srcId="{D0FCAB48-853D-458F-A48E-D60FA2C5EFD7}" destId="{E97FD5CA-5413-4B34-A32E-E94573D81ED5}" srcOrd="0" destOrd="0" presId="urn:microsoft.com/office/officeart/2005/8/layout/arrow2"/>
    <dgm:cxn modelId="{658AD44A-74D5-46DA-8F95-9BA84D428F5A}" srcId="{4B331ADE-99F9-474A-A89A-9902D8D43452}" destId="{20AA1D83-B12A-416D-BCF7-2817BFC9AA25}" srcOrd="1" destOrd="0" parTransId="{5264C431-7790-4997-B80D-8B3CEB330EE3}" sibTransId="{FE4BC919-D095-4EDA-BA5F-AF0E1C81F4B1}"/>
    <dgm:cxn modelId="{EF6C37BC-4C74-4172-9AAE-0856BA5D132B}" type="presOf" srcId="{20AA1D83-B12A-416D-BCF7-2817BFC9AA25}" destId="{88794B32-F397-47BE-9D4C-0CFDD6DD1CD9}" srcOrd="0" destOrd="0" presId="urn:microsoft.com/office/officeart/2005/8/layout/arrow2"/>
    <dgm:cxn modelId="{CEF561D3-E7C5-4B0A-B43C-247888932F8B}" type="presParOf" srcId="{188F7E11-8E9F-4A3B-87F7-7912D3A7334A}" destId="{2C105717-CB27-4C08-882A-FB91DFAED314}" srcOrd="0" destOrd="0" presId="urn:microsoft.com/office/officeart/2005/8/layout/arrow2"/>
    <dgm:cxn modelId="{DF3FA7CC-79E7-43B9-9E01-85FAD569898C}" type="presParOf" srcId="{188F7E11-8E9F-4A3B-87F7-7912D3A7334A}" destId="{F8E02F39-0547-467F-9A59-6D722541E9F2}" srcOrd="1" destOrd="0" presId="urn:microsoft.com/office/officeart/2005/8/layout/arrow2"/>
    <dgm:cxn modelId="{0154DCA3-25BE-4259-BCB2-4982A4F5B17F}" type="presParOf" srcId="{F8E02F39-0547-467F-9A59-6D722541E9F2}" destId="{8EF3D869-E30E-4B62-9123-076A8948CE18}" srcOrd="0" destOrd="0" presId="urn:microsoft.com/office/officeart/2005/8/layout/arrow2"/>
    <dgm:cxn modelId="{B96C2A2C-15C2-4E5B-88C9-D18D7AF18653}" type="presParOf" srcId="{F8E02F39-0547-467F-9A59-6D722541E9F2}" destId="{E97FD5CA-5413-4B34-A32E-E94573D81ED5}" srcOrd="1" destOrd="0" presId="urn:microsoft.com/office/officeart/2005/8/layout/arrow2"/>
    <dgm:cxn modelId="{FF4B2ADE-AA6F-4A17-808E-2E971542DB67}" type="presParOf" srcId="{F8E02F39-0547-467F-9A59-6D722541E9F2}" destId="{093ECE9E-BE56-446E-AC86-697C7AA3AD8B}" srcOrd="2" destOrd="0" presId="urn:microsoft.com/office/officeart/2005/8/layout/arrow2"/>
    <dgm:cxn modelId="{DA2F8244-FAA9-4F77-8C61-E99F4734EC35}" type="presParOf" srcId="{F8E02F39-0547-467F-9A59-6D722541E9F2}" destId="{88794B32-F397-47BE-9D4C-0CFDD6DD1CD9}" srcOrd="3" destOrd="0" presId="urn:microsoft.com/office/officeart/2005/8/layout/arrow2"/>
    <dgm:cxn modelId="{F660A5E2-212E-482B-AF6F-CDBB37388EBD}" type="presParOf" srcId="{F8E02F39-0547-467F-9A59-6D722541E9F2}" destId="{F8A11955-2252-4939-B5DB-B40E439251AD}" srcOrd="4" destOrd="0" presId="urn:microsoft.com/office/officeart/2005/8/layout/arrow2"/>
    <dgm:cxn modelId="{3157C55C-BACD-4580-B442-62298A815934}" type="presParOf" srcId="{F8E02F39-0547-467F-9A59-6D722541E9F2}" destId="{A45B65FC-998A-4DA5-868B-C79B7C6522BA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105717-CB27-4C08-882A-FB91DFAED314}">
      <dsp:nvSpPr>
        <dsp:cNvPr id="0" name=""/>
        <dsp:cNvSpPr/>
      </dsp:nvSpPr>
      <dsp:spPr>
        <a:xfrm>
          <a:off x="381933" y="-74002"/>
          <a:ext cx="6252563" cy="4328957"/>
        </a:xfrm>
        <a:prstGeom prst="swooshArrow">
          <a:avLst>
            <a:gd name="adj1" fmla="val 25000"/>
            <a:gd name="adj2" fmla="val 25000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F3D869-E30E-4B62-9123-076A8948CE18}">
      <dsp:nvSpPr>
        <dsp:cNvPr id="0" name=""/>
        <dsp:cNvSpPr/>
      </dsp:nvSpPr>
      <dsp:spPr>
        <a:xfrm>
          <a:off x="1013023" y="2885693"/>
          <a:ext cx="173927" cy="173927"/>
        </a:xfrm>
        <a:prstGeom prst="ellipse">
          <a:avLst/>
        </a:prstGeom>
        <a:solidFill>
          <a:srgbClr val="482E7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97FD5CA-5413-4B34-A32E-E94573D81ED5}">
      <dsp:nvSpPr>
        <dsp:cNvPr id="0" name=""/>
        <dsp:cNvSpPr/>
      </dsp:nvSpPr>
      <dsp:spPr>
        <a:xfrm>
          <a:off x="1425832" y="2972656"/>
          <a:ext cx="4093989" cy="1208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61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Sicherstellung der Validität der HTML-Seite</a:t>
          </a:r>
          <a:endParaRPr lang="de-DE" sz="2400" kern="1200" dirty="0"/>
        </a:p>
      </dsp:txBody>
      <dsp:txXfrm>
        <a:off x="1425832" y="2972656"/>
        <a:ext cx="4093989" cy="1208295"/>
      </dsp:txXfrm>
    </dsp:sp>
    <dsp:sp modelId="{093ECE9E-BE56-446E-AC86-697C7AA3AD8B}">
      <dsp:nvSpPr>
        <dsp:cNvPr id="0" name=""/>
        <dsp:cNvSpPr/>
      </dsp:nvSpPr>
      <dsp:spPr>
        <a:xfrm>
          <a:off x="2548269" y="1749310"/>
          <a:ext cx="314407" cy="314407"/>
        </a:xfrm>
        <a:prstGeom prst="ellipse">
          <a:avLst/>
        </a:prstGeom>
        <a:solidFill>
          <a:srgbClr val="482E7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8794B32-F397-47BE-9D4C-0CFDD6DD1CD9}">
      <dsp:nvSpPr>
        <dsp:cNvPr id="0" name=""/>
        <dsp:cNvSpPr/>
      </dsp:nvSpPr>
      <dsp:spPr>
        <a:xfrm>
          <a:off x="197808" y="1054373"/>
          <a:ext cx="3252537" cy="856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98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i="1" kern="1200" dirty="0" smtClean="0"/>
            <a:t>Google-AdWords-Keyword-Tools</a:t>
          </a:r>
          <a:endParaRPr lang="de-DE" sz="2400" i="1" kern="1200" dirty="0"/>
        </a:p>
      </dsp:txBody>
      <dsp:txXfrm>
        <a:off x="197808" y="1054373"/>
        <a:ext cx="3252537" cy="856553"/>
      </dsp:txXfrm>
    </dsp:sp>
    <dsp:sp modelId="{F8A11955-2252-4939-B5DB-B40E439251AD}">
      <dsp:nvSpPr>
        <dsp:cNvPr id="0" name=""/>
        <dsp:cNvSpPr/>
      </dsp:nvSpPr>
      <dsp:spPr>
        <a:xfrm>
          <a:off x="4394577" y="1057780"/>
          <a:ext cx="434819" cy="434819"/>
        </a:xfrm>
        <a:prstGeom prst="ellipse">
          <a:avLst/>
        </a:prstGeom>
        <a:solidFill>
          <a:srgbClr val="482E7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45B65FC-998A-4DA5-868B-C79B7C6522BA}">
      <dsp:nvSpPr>
        <dsp:cNvPr id="0" name=""/>
        <dsp:cNvSpPr/>
      </dsp:nvSpPr>
      <dsp:spPr>
        <a:xfrm>
          <a:off x="3694925" y="1951099"/>
          <a:ext cx="3381553" cy="1242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0402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Optimierung des Seiteninhalts</a:t>
          </a:r>
          <a:endParaRPr lang="de-DE" sz="2400" kern="1200" dirty="0"/>
        </a:p>
      </dsp:txBody>
      <dsp:txXfrm>
        <a:off x="3694925" y="1951099"/>
        <a:ext cx="3381553" cy="12427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09366-0DA2-404A-A91F-D59506B6032C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3C6F7-3FE1-47C8-81FE-106EB31391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95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029620"/>
            <a:ext cx="9144000" cy="682012"/>
          </a:xfrm>
          <a:solidFill>
            <a:srgbClr val="7030A0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03.04.2016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4902200"/>
            <a:ext cx="9144000" cy="1244600"/>
          </a:xfrm>
        </p:spPr>
        <p:txBody>
          <a:bodyPr anchor="ctr"/>
          <a:lstStyle>
            <a:lvl1pPr marL="0" indent="0" algn="ctr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Insert </a:t>
            </a:r>
            <a:r>
              <a:rPr lang="de-DE" dirty="0" err="1" smtClean="0"/>
              <a:t>Authors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3967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03.04.2016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61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03.04.2016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531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03.04.2016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79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899886" y="6176963"/>
            <a:ext cx="10435771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 userDrawn="1"/>
        </p:nvSpPr>
        <p:spPr>
          <a:xfrm flipV="1">
            <a:off x="5924551" y="6172200"/>
            <a:ext cx="330994" cy="13493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886" y="124920"/>
            <a:ext cx="10435771" cy="829299"/>
          </a:xfr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886" y="1632832"/>
            <a:ext cx="10435771" cy="453936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2" hasCustomPrompt="1"/>
          </p:nvPr>
        </p:nvSpPr>
        <p:spPr>
          <a:xfrm>
            <a:off x="1334967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Last</a:t>
            </a:r>
            <a:endParaRPr lang="de-DE" dirty="0"/>
          </a:p>
        </p:txBody>
      </p:sp>
      <p:sp>
        <p:nvSpPr>
          <p:cNvPr id="10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4650048" y="6329248"/>
            <a:ext cx="2880000" cy="406400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 smtClean="0"/>
              <a:t>Current</a:t>
            </a:r>
            <a:endParaRPr lang="de-DE" dirty="0"/>
          </a:p>
        </p:txBody>
      </p:sp>
      <p:sp>
        <p:nvSpPr>
          <p:cNvPr id="11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7992852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Next</a:t>
            </a:r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900000" y="1029158"/>
            <a:ext cx="1997578" cy="452253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winkliges Dreieck 14"/>
          <p:cNvSpPr/>
          <p:nvPr userDrawn="1"/>
        </p:nvSpPr>
        <p:spPr>
          <a:xfrm rot="5400000">
            <a:off x="2924463" y="1002275"/>
            <a:ext cx="452252" cy="506021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 userDrawn="1"/>
        </p:nvSpPr>
        <p:spPr>
          <a:xfrm flipH="1">
            <a:off x="10668000" y="1028456"/>
            <a:ext cx="667657" cy="452253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winkliges Dreieck 16"/>
          <p:cNvSpPr/>
          <p:nvPr userDrawn="1"/>
        </p:nvSpPr>
        <p:spPr>
          <a:xfrm rot="16200000" flipH="1">
            <a:off x="10188866" y="1001410"/>
            <a:ext cx="452252" cy="506021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900112" y="1029859"/>
            <a:ext cx="1997465" cy="450850"/>
          </a:xfrm>
          <a:solidFill>
            <a:srgbClr val="7030A0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20" name="Textplatzhalt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10667999" y="1029697"/>
            <a:ext cx="667657" cy="450850"/>
          </a:xfr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# / #</a:t>
            </a:r>
          </a:p>
        </p:txBody>
      </p:sp>
    </p:spTree>
    <p:extLst>
      <p:ext uri="{BB962C8B-B14F-4D97-AF65-F5344CB8AC3E}">
        <p14:creationId xmlns:p14="http://schemas.microsoft.com/office/powerpoint/2010/main" val="512568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899886" y="6176963"/>
            <a:ext cx="10435771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 userDrawn="1"/>
        </p:nvSpPr>
        <p:spPr>
          <a:xfrm flipV="1">
            <a:off x="5924551" y="6172200"/>
            <a:ext cx="330994" cy="13493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99886" y="128154"/>
            <a:ext cx="10435771" cy="829299"/>
          </a:xfr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Table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886" y="1608542"/>
            <a:ext cx="10435771" cy="456365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2" hasCustomPrompt="1"/>
          </p:nvPr>
        </p:nvSpPr>
        <p:spPr>
          <a:xfrm>
            <a:off x="1334967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Last</a:t>
            </a:r>
            <a:endParaRPr lang="de-DE" dirty="0"/>
          </a:p>
        </p:txBody>
      </p:sp>
      <p:sp>
        <p:nvSpPr>
          <p:cNvPr id="10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4650048" y="6329248"/>
            <a:ext cx="2880000" cy="406400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 smtClean="0"/>
              <a:t>Current</a:t>
            </a:r>
            <a:endParaRPr lang="de-DE" dirty="0"/>
          </a:p>
        </p:txBody>
      </p:sp>
      <p:sp>
        <p:nvSpPr>
          <p:cNvPr id="11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7992852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Next</a:t>
            </a:r>
            <a:endParaRPr lang="de-DE" dirty="0"/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3840430" y="1004004"/>
            <a:ext cx="4511141" cy="452256"/>
            <a:chOff x="3735281" y="1314519"/>
            <a:chExt cx="4511141" cy="452256"/>
          </a:xfrm>
          <a:solidFill>
            <a:srgbClr val="7030A0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4241303" y="1314519"/>
              <a:ext cx="3499098" cy="4522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htwinkliges Dreieck 14"/>
            <p:cNvSpPr/>
            <p:nvPr userDrawn="1"/>
          </p:nvSpPr>
          <p:spPr>
            <a:xfrm rot="5400000">
              <a:off x="7767286" y="1287638"/>
              <a:ext cx="452252" cy="50602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winkliges Dreieck 16"/>
            <p:cNvSpPr/>
            <p:nvPr userDrawn="1"/>
          </p:nvSpPr>
          <p:spPr>
            <a:xfrm rot="16200000" flipH="1">
              <a:off x="3762166" y="1287635"/>
              <a:ext cx="452252" cy="50602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361575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03.04.2016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310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03.04.2016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002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03.04.2016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147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03.04.2016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639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03.04.2016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455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03.04.2016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87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5A5A4-3185-44AB-AEEB-6B2FF51973C9}" type="datetimeFigureOut">
              <a:rPr lang="de-DE" smtClean="0"/>
              <a:t>03.04.2016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33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7" Type="http://schemas.openxmlformats.org/officeDocument/2006/relationships/image" Target="../media/image2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gif"/><Relationship Id="rId5" Type="http://schemas.openxmlformats.org/officeDocument/2006/relationships/image" Target="../media/image23.png"/><Relationship Id="rId4" Type="http://schemas.openxmlformats.org/officeDocument/2006/relationships/image" Target="../media/image22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Projekt: Marketingkonzept „</a:t>
            </a:r>
            <a:r>
              <a:rPr lang="de-DE" dirty="0" err="1" smtClean="0"/>
              <a:t>Scrumiverse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v</a:t>
            </a:r>
            <a:r>
              <a:rPr lang="de-DE" dirty="0" smtClean="0"/>
              <a:t>on Lasse Jacobs, Kevin </a:t>
            </a:r>
            <a:r>
              <a:rPr lang="de-DE" dirty="0" err="1" smtClean="0"/>
              <a:t>Wesseler</a:t>
            </a:r>
            <a:r>
              <a:rPr lang="de-DE" dirty="0" smtClean="0"/>
              <a:t>, Kevin </a:t>
            </a:r>
            <a:r>
              <a:rPr lang="de-DE" dirty="0" err="1" smtClean="0"/>
              <a:t>Jolitz</a:t>
            </a:r>
            <a:r>
              <a:rPr lang="de-DE" dirty="0" smtClean="0"/>
              <a:t>, Joshua Ward und Toni </a:t>
            </a:r>
            <a:r>
              <a:rPr lang="de-DE" dirty="0" err="1" smtClean="0"/>
              <a:t>Serfling</a:t>
            </a: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75" y="768576"/>
            <a:ext cx="26098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6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Marketingstrategien/-ziele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Ziele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1/2</a:t>
            </a:r>
            <a:endParaRPr lang="de-DE" dirty="0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0357"/>
              </p:ext>
            </p:extLst>
          </p:nvPr>
        </p:nvGraphicFramePr>
        <p:xfrm>
          <a:off x="895350" y="1697827"/>
          <a:ext cx="10448925" cy="3881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583"/>
                <a:gridCol w="1990583"/>
                <a:gridCol w="2391059"/>
                <a:gridCol w="2545441"/>
                <a:gridCol w="1531259"/>
              </a:tblGrid>
              <a:tr h="693092"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err="1" smtClean="0"/>
                        <a:t>S</a:t>
                      </a:r>
                      <a:r>
                        <a:rPr lang="de-DE" sz="2000" dirty="0" err="1" smtClean="0"/>
                        <a:t>pezfisch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/>
                        <a:t>M</a:t>
                      </a:r>
                      <a:r>
                        <a:rPr lang="de-DE" sz="2000" dirty="0" smtClean="0"/>
                        <a:t>essbar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/>
                        <a:t>A</a:t>
                      </a:r>
                      <a:r>
                        <a:rPr lang="de-DE" sz="2000" dirty="0" smtClean="0"/>
                        <a:t>ttraktiv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/>
                        <a:t>R</a:t>
                      </a:r>
                      <a:r>
                        <a:rPr lang="de-DE" sz="2000" dirty="0" smtClean="0"/>
                        <a:t>ealistisch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/>
                        <a:t>T</a:t>
                      </a:r>
                      <a:r>
                        <a:rPr lang="de-DE" sz="2000" dirty="0" smtClean="0"/>
                        <a:t>erminiert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1062785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Einsatz</a:t>
                      </a:r>
                      <a:r>
                        <a:rPr lang="de-DE" sz="2000" dirty="0" smtClean="0"/>
                        <a:t> des Tools in </a:t>
                      </a:r>
                      <a:r>
                        <a:rPr lang="de-DE" sz="2000" b="1" dirty="0" smtClean="0"/>
                        <a:t>Bremer Schulen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An </a:t>
                      </a:r>
                      <a:r>
                        <a:rPr lang="de-DE" sz="2000" b="1" dirty="0" smtClean="0"/>
                        <a:t>5</a:t>
                      </a:r>
                      <a:r>
                        <a:rPr lang="de-DE" sz="2000" baseline="0" dirty="0" smtClean="0"/>
                        <a:t> Schulen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baseline="0" dirty="0" smtClean="0"/>
                        <a:t>Positive PR</a:t>
                      </a:r>
                      <a:r>
                        <a:rPr lang="de-DE" sz="2000" baseline="0" dirty="0" smtClean="0"/>
                        <a:t> für Produkt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Schulen </a:t>
                      </a:r>
                      <a:r>
                        <a:rPr lang="de-DE" sz="2000" b="1" dirty="0" smtClean="0"/>
                        <a:t>leicht</a:t>
                      </a:r>
                      <a:r>
                        <a:rPr lang="de-DE" sz="2000" baseline="0" dirty="0" smtClean="0"/>
                        <a:t> zu </a:t>
                      </a:r>
                      <a:r>
                        <a:rPr lang="de-DE" sz="2000" b="1" baseline="0" dirty="0" smtClean="0"/>
                        <a:t>erreichen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baseline="0" dirty="0" smtClean="0"/>
                        <a:t>Im ersten Jahr 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62785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Mit</a:t>
                      </a:r>
                      <a:r>
                        <a:rPr lang="de-DE" sz="2000" baseline="0" dirty="0" smtClean="0"/>
                        <a:t> </a:t>
                      </a:r>
                      <a:r>
                        <a:rPr lang="de-DE" sz="2000" b="1" baseline="0" dirty="0" smtClean="0"/>
                        <a:t>Suchbegriff „</a:t>
                      </a:r>
                      <a:r>
                        <a:rPr lang="de-DE" sz="2000" b="1" baseline="0" dirty="0" err="1" smtClean="0"/>
                        <a:t>Scrum</a:t>
                      </a:r>
                      <a:r>
                        <a:rPr lang="de-DE" sz="2000" b="1" baseline="0" dirty="0" smtClean="0"/>
                        <a:t> Tool“ </a:t>
                      </a:r>
                      <a:r>
                        <a:rPr lang="de-DE" sz="2000" baseline="0" dirty="0" smtClean="0"/>
                        <a:t>bei Google zu finden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Innerhalb</a:t>
                      </a:r>
                      <a:r>
                        <a:rPr lang="de-DE" sz="2000" baseline="0" dirty="0" smtClean="0"/>
                        <a:t> von </a:t>
                      </a:r>
                      <a:r>
                        <a:rPr lang="de-DE" sz="2000" b="1" baseline="0" dirty="0" smtClean="0"/>
                        <a:t>10 Seiten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Erhöht </a:t>
                      </a:r>
                      <a:r>
                        <a:rPr lang="de-DE" sz="2000" b="1" dirty="0" smtClean="0"/>
                        <a:t>Bekanntheitsgrad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Zeitfenster groß </a:t>
                      </a:r>
                      <a:r>
                        <a:rPr lang="de-DE" sz="2000" dirty="0" smtClean="0"/>
                        <a:t>genug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Im</a:t>
                      </a:r>
                      <a:r>
                        <a:rPr lang="de-DE" sz="2000" b="1" baseline="0" dirty="0" smtClean="0"/>
                        <a:t> e</a:t>
                      </a:r>
                      <a:r>
                        <a:rPr lang="de-DE" sz="2000" b="1" dirty="0" smtClean="0"/>
                        <a:t>rsten Jahr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62785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Mit </a:t>
                      </a:r>
                      <a:r>
                        <a:rPr lang="de-DE" sz="2000" b="1" dirty="0" smtClean="0"/>
                        <a:t>Suchbegriff „</a:t>
                      </a:r>
                      <a:r>
                        <a:rPr lang="de-DE" sz="2000" b="1" dirty="0" err="1" smtClean="0"/>
                        <a:t>free</a:t>
                      </a:r>
                      <a:r>
                        <a:rPr lang="de-DE" sz="2000" b="1" dirty="0" smtClean="0"/>
                        <a:t> </a:t>
                      </a:r>
                      <a:r>
                        <a:rPr lang="de-DE" sz="2000" b="1" dirty="0" err="1" smtClean="0"/>
                        <a:t>Scrum</a:t>
                      </a:r>
                      <a:r>
                        <a:rPr lang="de-DE" sz="2000" b="1" dirty="0" smtClean="0"/>
                        <a:t> Tool“</a:t>
                      </a:r>
                      <a:r>
                        <a:rPr lang="de-DE" sz="2000" b="1" baseline="0" dirty="0" smtClean="0"/>
                        <a:t> </a:t>
                      </a:r>
                      <a:r>
                        <a:rPr lang="de-DE" sz="2000" baseline="0" dirty="0" smtClean="0"/>
                        <a:t>zu finden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Innerhalb</a:t>
                      </a:r>
                      <a:r>
                        <a:rPr lang="de-DE" sz="2000" baseline="0" dirty="0" smtClean="0"/>
                        <a:t> von </a:t>
                      </a:r>
                      <a:r>
                        <a:rPr lang="de-DE" sz="2000" b="1" baseline="0" dirty="0" smtClean="0"/>
                        <a:t>5 Seiten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Erhöht </a:t>
                      </a:r>
                      <a:r>
                        <a:rPr lang="de-DE" sz="2000" b="1" dirty="0" smtClean="0"/>
                        <a:t>Bekanntheitsgrad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Zeitfenster groß</a:t>
                      </a:r>
                    </a:p>
                    <a:p>
                      <a:pPr algn="ctr"/>
                      <a:r>
                        <a:rPr lang="de-DE" sz="2000" dirty="0" smtClean="0"/>
                        <a:t>genug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Im</a:t>
                      </a:r>
                      <a:r>
                        <a:rPr lang="de-DE" sz="2000" b="1" baseline="0" dirty="0" smtClean="0"/>
                        <a:t> e</a:t>
                      </a:r>
                      <a:r>
                        <a:rPr lang="de-DE" sz="2000" b="1" dirty="0" smtClean="0"/>
                        <a:t>rsten Jahr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53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Marketingstrategien/-ziele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Ziele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2/2</a:t>
            </a:r>
            <a:endParaRPr lang="de-DE" dirty="0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011842"/>
              </p:ext>
            </p:extLst>
          </p:nvPr>
        </p:nvGraphicFramePr>
        <p:xfrm>
          <a:off x="895350" y="1697827"/>
          <a:ext cx="10448925" cy="2818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583"/>
                <a:gridCol w="1990583"/>
                <a:gridCol w="2391059"/>
                <a:gridCol w="2545441"/>
                <a:gridCol w="1531259"/>
              </a:tblGrid>
              <a:tr h="693092"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err="1" smtClean="0"/>
                        <a:t>S</a:t>
                      </a:r>
                      <a:r>
                        <a:rPr lang="de-DE" sz="2000" dirty="0" err="1" smtClean="0"/>
                        <a:t>pezfisch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/>
                        <a:t>M</a:t>
                      </a:r>
                      <a:r>
                        <a:rPr lang="de-DE" sz="2000" dirty="0" smtClean="0"/>
                        <a:t>essbar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/>
                        <a:t>A</a:t>
                      </a:r>
                      <a:r>
                        <a:rPr lang="de-DE" sz="2000" dirty="0" smtClean="0"/>
                        <a:t>ttraktiv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/>
                        <a:t>R</a:t>
                      </a:r>
                      <a:r>
                        <a:rPr lang="de-DE" sz="2000" dirty="0" smtClean="0"/>
                        <a:t>ealistisch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/>
                        <a:t>T</a:t>
                      </a:r>
                      <a:r>
                        <a:rPr lang="de-DE" sz="2000" dirty="0" smtClean="0"/>
                        <a:t>erminiert</a:t>
                      </a:r>
                      <a:endParaRPr lang="de-DE" sz="36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1062785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Mehr</a:t>
                      </a:r>
                      <a:r>
                        <a:rPr lang="de-DE" sz="2000" baseline="0" dirty="0" smtClean="0"/>
                        <a:t> als </a:t>
                      </a:r>
                      <a:r>
                        <a:rPr lang="de-DE" sz="2000" b="1" baseline="0" dirty="0" smtClean="0"/>
                        <a:t>100</a:t>
                      </a:r>
                      <a:r>
                        <a:rPr lang="de-DE" sz="2000" baseline="0" dirty="0" smtClean="0"/>
                        <a:t> Nutzer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Nutzerzahlen</a:t>
                      </a:r>
                    </a:p>
                    <a:p>
                      <a:pPr algn="ctr"/>
                      <a:r>
                        <a:rPr lang="de-DE" sz="2000" dirty="0" err="1" smtClean="0"/>
                        <a:t>betrachtbar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Meilenstein </a:t>
                      </a:r>
                      <a:r>
                        <a:rPr lang="de-DE" sz="2000" b="1" dirty="0" smtClean="0"/>
                        <a:t>Marktakzeptanz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smtClean="0"/>
                        <a:t>Schnelle</a:t>
                      </a:r>
                      <a:r>
                        <a:rPr lang="de-DE" sz="2000" b="1" dirty="0" smtClean="0"/>
                        <a:t> Verbreitung</a:t>
                      </a:r>
                      <a:br>
                        <a:rPr lang="de-DE" sz="2000" b="1" dirty="0" smtClean="0"/>
                      </a:br>
                      <a:r>
                        <a:rPr lang="de-DE" sz="2000" b="0" dirty="0" smtClean="0"/>
                        <a:t>geplant</a:t>
                      </a:r>
                      <a:endParaRPr lang="de-DE" sz="20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In 6</a:t>
                      </a:r>
                      <a:r>
                        <a:rPr lang="de-DE" sz="2000" b="1" baseline="0" dirty="0" smtClean="0"/>
                        <a:t> Monaten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62785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Lizensierung</a:t>
                      </a:r>
                      <a:r>
                        <a:rPr lang="de-DE" sz="2000" b="1" baseline="0" dirty="0" smtClean="0"/>
                        <a:t>/ Installation</a:t>
                      </a:r>
                      <a:r>
                        <a:rPr lang="de-DE" sz="2000" baseline="0" dirty="0" smtClean="0"/>
                        <a:t> in </a:t>
                      </a:r>
                      <a:r>
                        <a:rPr lang="de-DE" sz="2000" b="1" baseline="0" dirty="0" smtClean="0"/>
                        <a:t>Unternehmen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smtClean="0"/>
                        <a:t>Für</a:t>
                      </a:r>
                      <a:r>
                        <a:rPr lang="de-DE" sz="2000" b="0" baseline="0" dirty="0" smtClean="0"/>
                        <a:t> </a:t>
                      </a:r>
                      <a:r>
                        <a:rPr lang="de-DE" sz="2000" b="1" baseline="0" dirty="0" smtClean="0"/>
                        <a:t>eine Firma</a:t>
                      </a:r>
                      <a:r>
                        <a:rPr lang="de-DE" sz="2000" b="0" baseline="0" dirty="0" smtClean="0"/>
                        <a:t> geplant</a:t>
                      </a:r>
                      <a:endParaRPr lang="de-DE" sz="20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 dirty="0" smtClean="0"/>
                        <a:t>Meilenstein</a:t>
                      </a:r>
                    </a:p>
                    <a:p>
                      <a:pPr algn="ctr"/>
                      <a:r>
                        <a:rPr lang="de-DE" sz="2000" b="1" dirty="0" smtClean="0"/>
                        <a:t>Akzeptanz</a:t>
                      </a:r>
                      <a:r>
                        <a:rPr lang="de-DE" sz="2000" b="0" dirty="0" smtClean="0"/>
                        <a:t> im</a:t>
                      </a:r>
                      <a:r>
                        <a:rPr lang="de-DE" sz="2000" b="0" baseline="0" dirty="0" smtClean="0"/>
                        <a:t> </a:t>
                      </a:r>
                      <a:r>
                        <a:rPr lang="de-DE" sz="2000" b="1" baseline="0" dirty="0" smtClean="0"/>
                        <a:t>Gewerbe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/>
                        <a:t>Nur </a:t>
                      </a:r>
                      <a:r>
                        <a:rPr lang="de-DE" sz="2000" b="1" dirty="0" smtClean="0"/>
                        <a:t>eine Firma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 smtClean="0"/>
                        <a:t>Im ersten Jahr</a:t>
                      </a:r>
                      <a:endParaRPr lang="de-DE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02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Marketingstrategien/-ziele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Strategien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928914" y="2046507"/>
            <a:ext cx="1988457" cy="8418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Verwendung in Schulen</a:t>
            </a:r>
            <a:endParaRPr lang="de-DE" sz="2400" dirty="0"/>
          </a:p>
        </p:txBody>
      </p:sp>
      <p:sp>
        <p:nvSpPr>
          <p:cNvPr id="13" name="Pfeil nach rechts 12"/>
          <p:cNvSpPr/>
          <p:nvPr/>
        </p:nvSpPr>
        <p:spPr>
          <a:xfrm>
            <a:off x="2917370" y="2177138"/>
            <a:ext cx="2119087" cy="580565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5036457" y="2046505"/>
            <a:ext cx="6284686" cy="8418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Bereitstellung </a:t>
            </a:r>
            <a:r>
              <a:rPr lang="de-DE" sz="2800" dirty="0" smtClean="0"/>
              <a:t>des Produkts für </a:t>
            </a:r>
            <a:r>
              <a:rPr lang="de-DE" sz="2800" dirty="0" err="1" smtClean="0"/>
              <a:t>öffentl</a:t>
            </a:r>
            <a:r>
              <a:rPr lang="de-DE" sz="2800" dirty="0" smtClean="0"/>
              <a:t>. Einrichtungen</a:t>
            </a:r>
            <a:endParaRPr lang="de-DE" sz="2800" dirty="0"/>
          </a:p>
        </p:txBody>
      </p:sp>
      <p:sp>
        <p:nvSpPr>
          <p:cNvPr id="15" name="Textfeld 14"/>
          <p:cNvSpPr txBox="1"/>
          <p:nvPr/>
        </p:nvSpPr>
        <p:spPr>
          <a:xfrm>
            <a:off x="1381166" y="1584839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Ziele:</a:t>
            </a:r>
            <a:endParaRPr lang="de-DE" sz="2400" dirty="0"/>
          </a:p>
        </p:txBody>
      </p:sp>
      <p:sp>
        <p:nvSpPr>
          <p:cNvPr id="16" name="Textfeld 15"/>
          <p:cNvSpPr txBox="1"/>
          <p:nvPr/>
        </p:nvSpPr>
        <p:spPr>
          <a:xfrm>
            <a:off x="2910116" y="1584840"/>
            <a:ext cx="2351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e</a:t>
            </a:r>
            <a:r>
              <a:rPr lang="de-DE" sz="2400" dirty="0" smtClean="0"/>
              <a:t>rreichbar durch</a:t>
            </a:r>
            <a:endParaRPr lang="de-DE" sz="2400" dirty="0"/>
          </a:p>
        </p:txBody>
      </p:sp>
      <p:sp>
        <p:nvSpPr>
          <p:cNvPr id="17" name="Textfeld 16"/>
          <p:cNvSpPr txBox="1"/>
          <p:nvPr/>
        </p:nvSpPr>
        <p:spPr>
          <a:xfrm>
            <a:off x="7409038" y="1530960"/>
            <a:ext cx="153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Strategien:</a:t>
            </a:r>
            <a:endParaRPr lang="de-DE" sz="2400" dirty="0"/>
          </a:p>
        </p:txBody>
      </p:sp>
      <p:sp>
        <p:nvSpPr>
          <p:cNvPr id="18" name="Rechteck 17"/>
          <p:cNvSpPr/>
          <p:nvPr/>
        </p:nvSpPr>
        <p:spPr>
          <a:xfrm>
            <a:off x="921660" y="3113289"/>
            <a:ext cx="1988457" cy="8418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Bei Google zu finden</a:t>
            </a:r>
            <a:endParaRPr lang="de-DE" sz="2400" dirty="0"/>
          </a:p>
        </p:txBody>
      </p:sp>
      <p:sp>
        <p:nvSpPr>
          <p:cNvPr id="19" name="Pfeil nach rechts 18"/>
          <p:cNvSpPr/>
          <p:nvPr/>
        </p:nvSpPr>
        <p:spPr>
          <a:xfrm>
            <a:off x="2910116" y="3243920"/>
            <a:ext cx="2119087" cy="580565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5029203" y="3113287"/>
            <a:ext cx="6284686" cy="8418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Suchmaschinenoptimierung</a:t>
            </a:r>
            <a:endParaRPr lang="de-DE" sz="2800" dirty="0"/>
          </a:p>
        </p:txBody>
      </p:sp>
      <p:sp>
        <p:nvSpPr>
          <p:cNvPr id="21" name="Rechteck 20"/>
          <p:cNvSpPr/>
          <p:nvPr/>
        </p:nvSpPr>
        <p:spPr>
          <a:xfrm>
            <a:off x="921660" y="4172811"/>
            <a:ext cx="1988457" cy="8418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Nutzerzahlen steigern</a:t>
            </a:r>
            <a:endParaRPr lang="de-DE" sz="2400" dirty="0"/>
          </a:p>
        </p:txBody>
      </p:sp>
      <p:sp>
        <p:nvSpPr>
          <p:cNvPr id="22" name="Pfeil nach rechts 21"/>
          <p:cNvSpPr/>
          <p:nvPr/>
        </p:nvSpPr>
        <p:spPr>
          <a:xfrm>
            <a:off x="2910116" y="4303442"/>
            <a:ext cx="2119087" cy="580565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5029203" y="4172809"/>
            <a:ext cx="6284686" cy="8418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 smtClean="0"/>
              <a:t>Social</a:t>
            </a:r>
            <a:r>
              <a:rPr lang="de-DE" sz="2800" dirty="0" smtClean="0"/>
              <a:t> Media-Präsenz, Werbepartner in Printmedien</a:t>
            </a:r>
            <a:endParaRPr lang="de-DE" sz="2800" dirty="0"/>
          </a:p>
        </p:txBody>
      </p:sp>
      <p:sp>
        <p:nvSpPr>
          <p:cNvPr id="24" name="Rechteck 23"/>
          <p:cNvSpPr/>
          <p:nvPr/>
        </p:nvSpPr>
        <p:spPr>
          <a:xfrm>
            <a:off x="936174" y="5203305"/>
            <a:ext cx="1988457" cy="8418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Verwendung in Firmen</a:t>
            </a:r>
            <a:endParaRPr lang="de-DE" sz="2400" dirty="0"/>
          </a:p>
        </p:txBody>
      </p:sp>
      <p:sp>
        <p:nvSpPr>
          <p:cNvPr id="25" name="Pfeil nach rechts 24"/>
          <p:cNvSpPr/>
          <p:nvPr/>
        </p:nvSpPr>
        <p:spPr>
          <a:xfrm>
            <a:off x="2924630" y="5333936"/>
            <a:ext cx="2119087" cy="580565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5043717" y="5203303"/>
            <a:ext cx="6284686" cy="8418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Trennung von kostenloser und Enterprise-Version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01633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Insert Dashboard </a:t>
            </a:r>
            <a:r>
              <a:rPr lang="de-DE" dirty="0" err="1" smtClean="0"/>
              <a:t>Pic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Produkt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1/2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539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lipse 19"/>
          <p:cNvSpPr/>
          <p:nvPr/>
        </p:nvSpPr>
        <p:spPr>
          <a:xfrm>
            <a:off x="8548913" y="3060285"/>
            <a:ext cx="2133600" cy="212350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953" y="2665176"/>
            <a:ext cx="872553" cy="1241311"/>
          </a:xfrm>
        </p:spPr>
      </p:pic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Produkt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2/2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642" y="2537226"/>
            <a:ext cx="1348016" cy="1348016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1349829" y="2481935"/>
            <a:ext cx="3556000" cy="3381828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335" y="4775190"/>
            <a:ext cx="3580494" cy="979279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1624853" y="1915531"/>
            <a:ext cx="3005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Bestehender Markt</a:t>
            </a:r>
            <a:endParaRPr lang="de-DE" sz="2800" dirty="0"/>
          </a:p>
        </p:txBody>
      </p:sp>
      <p:sp>
        <p:nvSpPr>
          <p:cNvPr id="14" name="Textfeld 13"/>
          <p:cNvSpPr txBox="1"/>
          <p:nvPr/>
        </p:nvSpPr>
        <p:spPr>
          <a:xfrm>
            <a:off x="5145587" y="3849682"/>
            <a:ext cx="689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v</a:t>
            </a:r>
            <a:r>
              <a:rPr lang="de-DE" sz="3600" dirty="0" smtClean="0"/>
              <a:t>s.</a:t>
            </a:r>
            <a:endParaRPr lang="de-DE" sz="3600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094" y="2438601"/>
            <a:ext cx="1420363" cy="1363341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375720" y="1936589"/>
            <a:ext cx="2285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Unser Produkt</a:t>
            </a:r>
            <a:endParaRPr lang="de-DE" sz="2800" dirty="0"/>
          </a:p>
        </p:txBody>
      </p:sp>
      <p:sp>
        <p:nvSpPr>
          <p:cNvPr id="17" name="Textfeld 16"/>
          <p:cNvSpPr txBox="1"/>
          <p:nvPr/>
        </p:nvSpPr>
        <p:spPr>
          <a:xfrm>
            <a:off x="7671595" y="3798192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/>
              <a:t>=</a:t>
            </a:r>
            <a:endParaRPr lang="de-DE" sz="3600" dirty="0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379" y="3580511"/>
            <a:ext cx="1184669" cy="1184669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8112096" y="1929687"/>
            <a:ext cx="3007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Produktinnovation</a:t>
            </a:r>
            <a:endParaRPr lang="de-DE" sz="2800" dirty="0"/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606" y="3128814"/>
            <a:ext cx="1986444" cy="1986444"/>
          </a:xfrm>
          <a:prstGeom prst="rect">
            <a:avLst/>
          </a:prstGeom>
        </p:spPr>
      </p:pic>
      <p:sp>
        <p:nvSpPr>
          <p:cNvPr id="29" name="Textfeld 28"/>
          <p:cNvSpPr txBox="1"/>
          <p:nvPr/>
        </p:nvSpPr>
        <p:spPr>
          <a:xfrm>
            <a:off x="6311327" y="384967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+</a:t>
            </a:r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265" y="4444523"/>
            <a:ext cx="1270021" cy="1270021"/>
          </a:xfrm>
          <a:prstGeom prst="rect">
            <a:avLst/>
          </a:prstGeom>
        </p:spPr>
      </p:pic>
      <p:sp>
        <p:nvSpPr>
          <p:cNvPr id="35" name="Rechteck 34"/>
          <p:cNvSpPr/>
          <p:nvPr/>
        </p:nvSpPr>
        <p:spPr>
          <a:xfrm rot="8138575">
            <a:off x="5826550" y="5022610"/>
            <a:ext cx="1383451" cy="1852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85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Distribution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1/2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0" y="1872343"/>
            <a:ext cx="5715000" cy="3810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982" y="2952569"/>
            <a:ext cx="1067015" cy="1649548"/>
          </a:xfrm>
          <a:prstGeom prst="rect">
            <a:avLst/>
          </a:prstGeom>
        </p:spPr>
      </p:pic>
      <p:sp>
        <p:nvSpPr>
          <p:cNvPr id="11" name="Pfeil nach rechts 10"/>
          <p:cNvSpPr/>
          <p:nvPr/>
        </p:nvSpPr>
        <p:spPr>
          <a:xfrm>
            <a:off x="4978403" y="2718887"/>
            <a:ext cx="2235200" cy="1825171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Bei Bedarf</a:t>
            </a:r>
            <a:endParaRPr lang="de-DE" sz="2800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432" y="1872343"/>
            <a:ext cx="3424465" cy="342446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826" y="2306500"/>
            <a:ext cx="533508" cy="824774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826" y="3364956"/>
            <a:ext cx="533508" cy="824774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740" y="3777343"/>
            <a:ext cx="533508" cy="824774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083" y="2479583"/>
            <a:ext cx="533508" cy="82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1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Distribution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2/2</a:t>
            </a:r>
            <a:endParaRPr lang="de-DE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1365708" y="2033231"/>
            <a:ext cx="2609850" cy="3459182"/>
            <a:chOff x="1597932" y="2395472"/>
            <a:chExt cx="2609850" cy="3459182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7932" y="3349579"/>
              <a:ext cx="2609850" cy="2505075"/>
            </a:xfrm>
            <a:prstGeom prst="rect">
              <a:avLst/>
            </a:prstGeom>
          </p:spPr>
        </p:pic>
        <p:sp>
          <p:nvSpPr>
            <p:cNvPr id="17" name="Textfeld 16"/>
            <p:cNvSpPr txBox="1"/>
            <p:nvPr/>
          </p:nvSpPr>
          <p:spPr>
            <a:xfrm>
              <a:off x="1734909" y="2395472"/>
              <a:ext cx="233589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 smtClean="0"/>
                <a:t>Kostenlose </a:t>
              </a:r>
              <a:br>
                <a:rPr lang="de-DE" sz="2800" dirty="0" smtClean="0"/>
              </a:br>
              <a:r>
                <a:rPr lang="de-DE" sz="2800" dirty="0" smtClean="0"/>
                <a:t>Online-Version</a:t>
              </a:r>
              <a:endParaRPr lang="de-DE" sz="2800" dirty="0"/>
            </a:p>
          </p:txBody>
        </p:sp>
      </p:grpSp>
      <p:sp>
        <p:nvSpPr>
          <p:cNvPr id="19" name="Pfeil nach rechts 18"/>
          <p:cNvSpPr/>
          <p:nvPr/>
        </p:nvSpPr>
        <p:spPr>
          <a:xfrm>
            <a:off x="4223667" y="3250282"/>
            <a:ext cx="3309257" cy="171529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Auslieferung und Installation</a:t>
            </a:r>
            <a:endParaRPr lang="de-DE" sz="2800" dirty="0"/>
          </a:p>
        </p:txBody>
      </p:sp>
      <p:grpSp>
        <p:nvGrpSpPr>
          <p:cNvPr id="26" name="Gruppieren 25"/>
          <p:cNvGrpSpPr/>
          <p:nvPr/>
        </p:nvGrpSpPr>
        <p:grpSpPr>
          <a:xfrm>
            <a:off x="7649023" y="1946147"/>
            <a:ext cx="3236698" cy="3569289"/>
            <a:chOff x="7329715" y="1830035"/>
            <a:chExt cx="3236698" cy="3569289"/>
          </a:xfrm>
        </p:grpSpPr>
        <p:grpSp>
          <p:nvGrpSpPr>
            <p:cNvPr id="25" name="Gruppieren 24"/>
            <p:cNvGrpSpPr/>
            <p:nvPr/>
          </p:nvGrpSpPr>
          <p:grpSpPr>
            <a:xfrm>
              <a:off x="7329715" y="2859325"/>
              <a:ext cx="3236698" cy="2539999"/>
              <a:chOff x="7329715" y="2859325"/>
              <a:chExt cx="3236698" cy="2539999"/>
            </a:xfrm>
          </p:grpSpPr>
          <p:sp>
            <p:nvSpPr>
              <p:cNvPr id="22" name="Rechteck 21"/>
              <p:cNvSpPr/>
              <p:nvPr/>
            </p:nvSpPr>
            <p:spPr>
              <a:xfrm>
                <a:off x="7329715" y="2859325"/>
                <a:ext cx="3236698" cy="2539999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0" name="Grafik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97466" y="3991815"/>
                <a:ext cx="696685" cy="1077038"/>
              </a:xfrm>
              <a:prstGeom prst="rect">
                <a:avLst/>
              </a:prstGeom>
            </p:spPr>
          </p:pic>
          <p:pic>
            <p:nvPicPr>
              <p:cNvPr id="21" name="Grafik 2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24699" y="3328439"/>
                <a:ext cx="1741714" cy="1741714"/>
              </a:xfrm>
              <a:prstGeom prst="rect">
                <a:avLst/>
              </a:prstGeom>
            </p:spPr>
          </p:pic>
          <p:pic>
            <p:nvPicPr>
              <p:cNvPr id="23" name="Grafik 2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4453" y="2971444"/>
                <a:ext cx="880491" cy="845143"/>
              </a:xfrm>
              <a:prstGeom prst="rect">
                <a:avLst/>
              </a:prstGeom>
            </p:spPr>
          </p:pic>
        </p:grpSp>
        <p:sp>
          <p:nvSpPr>
            <p:cNvPr id="24" name="Textfeld 23"/>
            <p:cNvSpPr txBox="1"/>
            <p:nvPr/>
          </p:nvSpPr>
          <p:spPr>
            <a:xfrm>
              <a:off x="7434637" y="1830035"/>
              <a:ext cx="302685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 smtClean="0"/>
                <a:t>Enterprise-Version </a:t>
              </a:r>
            </a:p>
            <a:p>
              <a:r>
                <a:rPr lang="de-DE" sz="2800" dirty="0" smtClean="0"/>
                <a:t>mit eigenem Server</a:t>
              </a:r>
              <a:endParaRPr lang="de-D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79814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Preis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442107"/>
              </p:ext>
            </p:extLst>
          </p:nvPr>
        </p:nvGraphicFramePr>
        <p:xfrm>
          <a:off x="1175657" y="2236894"/>
          <a:ext cx="9840688" cy="2384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344"/>
                <a:gridCol w="4920344"/>
              </a:tblGrid>
              <a:tr h="596053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Anfallende Kosten</a:t>
                      </a:r>
                      <a:endParaRPr lang="de-DE" sz="3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Einnahmequellen</a:t>
                      </a:r>
                      <a:endParaRPr lang="de-DE" sz="3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596053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Serverbetrieb</a:t>
                      </a:r>
                      <a:r>
                        <a:rPr lang="de-DE" sz="2400" baseline="0" dirty="0" smtClean="0"/>
                        <a:t> in DE (ca. 35€/m)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Werbung</a:t>
                      </a:r>
                      <a:r>
                        <a:rPr lang="de-DE" sz="2400" baseline="0" dirty="0" smtClean="0"/>
                        <a:t> auf Online-Version</a:t>
                      </a:r>
                      <a:endParaRPr lang="de-DE" sz="2400" dirty="0"/>
                    </a:p>
                  </a:txBody>
                  <a:tcPr/>
                </a:tc>
              </a:tr>
              <a:tr h="596053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Gehalt für Mitarbeiter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Kostenpflichtige</a:t>
                      </a:r>
                      <a:r>
                        <a:rPr lang="de-DE" sz="2400" baseline="0" dirty="0" smtClean="0"/>
                        <a:t> Enterprise-Version</a:t>
                      </a:r>
                      <a:endParaRPr lang="de-DE" sz="2400" dirty="0"/>
                    </a:p>
                  </a:txBody>
                  <a:tcPr/>
                </a:tc>
              </a:tr>
              <a:tr h="596053">
                <a:tc>
                  <a:txBody>
                    <a:bodyPr/>
                    <a:lstStyle/>
                    <a:p>
                      <a:pPr algn="ctr"/>
                      <a:r>
                        <a:rPr lang="de-DE" sz="2400" baseline="0" dirty="0" smtClean="0"/>
                        <a:t>Außendienstservice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smtClean="0"/>
                        <a:t>Kostenpflichtige</a:t>
                      </a:r>
                      <a:r>
                        <a:rPr lang="de-DE" sz="2400" baseline="0" dirty="0" smtClean="0"/>
                        <a:t> Schulungen</a:t>
                      </a:r>
                      <a:endParaRPr lang="de-DE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696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Kommunikation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1/3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38" y="1535029"/>
            <a:ext cx="2476295" cy="1561455"/>
          </a:xfrm>
          <a:prstGeom prst="rect">
            <a:avLst/>
          </a:prstGeom>
        </p:spPr>
      </p:pic>
      <p:graphicFrame>
        <p:nvGraphicFramePr>
          <p:cNvPr id="16" name="Diagramm 15"/>
          <p:cNvGraphicFramePr/>
          <p:nvPr>
            <p:extLst>
              <p:ext uri="{D42A27DB-BD31-4B8C-83A1-F6EECF244321}">
                <p14:modId xmlns:p14="http://schemas.microsoft.com/office/powerpoint/2010/main" val="1040418126"/>
              </p:ext>
            </p:extLst>
          </p:nvPr>
        </p:nvGraphicFramePr>
        <p:xfrm>
          <a:off x="2627086" y="1875542"/>
          <a:ext cx="6937829" cy="418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feld 16"/>
          <p:cNvSpPr txBox="1"/>
          <p:nvPr/>
        </p:nvSpPr>
        <p:spPr>
          <a:xfrm>
            <a:off x="4218596" y="1393371"/>
            <a:ext cx="375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smtClean="0"/>
              <a:t>Suchmaschinenoptimierung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158793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Kommunikation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2/3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779276" y="1378861"/>
            <a:ext cx="4633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Social</a:t>
            </a:r>
            <a:r>
              <a:rPr lang="de-DE" sz="2400" dirty="0" smtClean="0"/>
              <a:t> Media/Printmedien - Präsenz</a:t>
            </a:r>
            <a:endParaRPr lang="de-DE" sz="2400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66" y="2148490"/>
            <a:ext cx="2763038" cy="124450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486" y="1996044"/>
            <a:ext cx="1549400" cy="15494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932" y="2394048"/>
            <a:ext cx="3697384" cy="2773038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66" y="4131129"/>
            <a:ext cx="2877658" cy="1035957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510" y="3689349"/>
            <a:ext cx="2559352" cy="191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</a:p>
          <a:p>
            <a:endParaRPr lang="de-DE" dirty="0" smtClean="0"/>
          </a:p>
          <a:p>
            <a:r>
              <a:rPr lang="de-DE" dirty="0" smtClean="0"/>
              <a:t>Marktanalyse</a:t>
            </a:r>
          </a:p>
          <a:p>
            <a:r>
              <a:rPr lang="de-DE" dirty="0" smtClean="0"/>
              <a:t>Marketingstrategie/-ziele</a:t>
            </a:r>
          </a:p>
          <a:p>
            <a:r>
              <a:rPr lang="de-DE" dirty="0" smtClean="0"/>
              <a:t>Marketingmix</a:t>
            </a:r>
          </a:p>
          <a:p>
            <a:endParaRPr lang="de-DE" dirty="0" smtClean="0"/>
          </a:p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751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Kommunikation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3/3</a:t>
            </a:r>
            <a:endParaRPr lang="de-DE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1364338" y="2042009"/>
            <a:ext cx="1873975" cy="2962664"/>
            <a:chOff x="1059544" y="2336805"/>
            <a:chExt cx="1873975" cy="2962664"/>
          </a:xfrm>
        </p:grpSpPr>
        <p:grpSp>
          <p:nvGrpSpPr>
            <p:cNvPr id="10" name="Gruppieren 9"/>
            <p:cNvGrpSpPr/>
            <p:nvPr/>
          </p:nvGrpSpPr>
          <p:grpSpPr>
            <a:xfrm>
              <a:off x="1233695" y="3300211"/>
              <a:ext cx="1538514" cy="1999258"/>
              <a:chOff x="943410" y="2802731"/>
              <a:chExt cx="1538514" cy="1999258"/>
            </a:xfrm>
          </p:grpSpPr>
          <p:pic>
            <p:nvPicPr>
              <p:cNvPr id="9" name="Grafik 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0204" y="2802731"/>
                <a:ext cx="1304925" cy="1252538"/>
              </a:xfrm>
              <a:prstGeom prst="rect">
                <a:avLst/>
              </a:prstGeom>
            </p:spPr>
          </p:pic>
          <p:pic>
            <p:nvPicPr>
              <p:cNvPr id="3" name="Grafik 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3410" y="4055269"/>
                <a:ext cx="1538514" cy="746720"/>
              </a:xfrm>
              <a:prstGeom prst="rect">
                <a:avLst/>
              </a:prstGeom>
            </p:spPr>
          </p:pic>
        </p:grpSp>
        <p:sp>
          <p:nvSpPr>
            <p:cNvPr id="11" name="Textfeld 10"/>
            <p:cNvSpPr txBox="1"/>
            <p:nvPr/>
          </p:nvSpPr>
          <p:spPr>
            <a:xfrm>
              <a:off x="1059544" y="2336805"/>
              <a:ext cx="18739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 smtClean="0"/>
                <a:t>Initialversion:</a:t>
              </a:r>
              <a:endParaRPr lang="de-DE" sz="2400" dirty="0"/>
            </a:p>
          </p:txBody>
        </p:sp>
      </p:grpSp>
      <p:sp>
        <p:nvSpPr>
          <p:cNvPr id="13" name="Pfeil nach rechts 12"/>
          <p:cNvSpPr/>
          <p:nvPr/>
        </p:nvSpPr>
        <p:spPr>
          <a:xfrm rot="21116171">
            <a:off x="3232431" y="2847331"/>
            <a:ext cx="3551269" cy="458722"/>
          </a:xfrm>
          <a:prstGeom prst="rightArrow">
            <a:avLst>
              <a:gd name="adj1" fmla="val 50000"/>
              <a:gd name="adj2" fmla="val 14218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rechts 13"/>
          <p:cNvSpPr/>
          <p:nvPr/>
        </p:nvSpPr>
        <p:spPr>
          <a:xfrm rot="379258">
            <a:off x="3232181" y="4627176"/>
            <a:ext cx="3581706" cy="458722"/>
          </a:xfrm>
          <a:prstGeom prst="rightArrow">
            <a:avLst>
              <a:gd name="adj1" fmla="val 50000"/>
              <a:gd name="adj2" fmla="val 14218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rechts 14"/>
          <p:cNvSpPr/>
          <p:nvPr/>
        </p:nvSpPr>
        <p:spPr>
          <a:xfrm>
            <a:off x="3262176" y="3742798"/>
            <a:ext cx="3566076" cy="458722"/>
          </a:xfrm>
          <a:prstGeom prst="rightArrow">
            <a:avLst>
              <a:gd name="adj1" fmla="val 50000"/>
              <a:gd name="adj2" fmla="val 14218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2" name="Gruppieren 21"/>
          <p:cNvGrpSpPr/>
          <p:nvPr/>
        </p:nvGrpSpPr>
        <p:grpSpPr>
          <a:xfrm>
            <a:off x="7126401" y="2769774"/>
            <a:ext cx="3527958" cy="2341361"/>
            <a:chOff x="6821607" y="2711718"/>
            <a:chExt cx="3527958" cy="2341361"/>
          </a:xfrm>
        </p:grpSpPr>
        <p:pic>
          <p:nvPicPr>
            <p:cNvPr id="16" name="Grafik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1607" y="3877529"/>
              <a:ext cx="1749156" cy="1164938"/>
            </a:xfrm>
            <a:prstGeom prst="rect">
              <a:avLst/>
            </a:prstGeom>
          </p:spPr>
        </p:pic>
        <p:pic>
          <p:nvPicPr>
            <p:cNvPr id="17" name="Grafik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1607" y="2711718"/>
              <a:ext cx="1749156" cy="1165812"/>
            </a:xfrm>
            <a:prstGeom prst="rect">
              <a:avLst/>
            </a:prstGeom>
          </p:spPr>
        </p:pic>
        <p:pic>
          <p:nvPicPr>
            <p:cNvPr id="18" name="Grafik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0763" y="3877530"/>
              <a:ext cx="1765089" cy="1175549"/>
            </a:xfrm>
            <a:prstGeom prst="rect">
              <a:avLst/>
            </a:prstGeom>
          </p:spPr>
        </p:pic>
        <p:pic>
          <p:nvPicPr>
            <p:cNvPr id="19" name="Grafik 1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0763" y="2711718"/>
              <a:ext cx="1778802" cy="1234489"/>
            </a:xfrm>
            <a:prstGeom prst="rect">
              <a:avLst/>
            </a:prstGeom>
          </p:spPr>
        </p:pic>
      </p:grpSp>
      <p:sp>
        <p:nvSpPr>
          <p:cNvPr id="20" name="Textfeld 19"/>
          <p:cNvSpPr txBox="1"/>
          <p:nvPr/>
        </p:nvSpPr>
        <p:spPr>
          <a:xfrm>
            <a:off x="4272126" y="2042009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bei Bedarf</a:t>
            </a:r>
            <a:endParaRPr lang="de-DE" sz="2400" dirty="0"/>
          </a:p>
        </p:txBody>
      </p:sp>
      <p:sp>
        <p:nvSpPr>
          <p:cNvPr id="21" name="Textfeld 20"/>
          <p:cNvSpPr txBox="1"/>
          <p:nvPr/>
        </p:nvSpPr>
        <p:spPr>
          <a:xfrm>
            <a:off x="7233985" y="2042007"/>
            <a:ext cx="328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Lokalisation und Support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506126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Marketingmix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L-Form 8"/>
          <p:cNvSpPr/>
          <p:nvPr/>
        </p:nvSpPr>
        <p:spPr>
          <a:xfrm rot="19060526">
            <a:off x="2564409" y="2538636"/>
            <a:ext cx="1140581" cy="584974"/>
          </a:xfrm>
          <a:prstGeom prst="corner">
            <a:avLst/>
          </a:prstGeom>
          <a:solidFill>
            <a:srgbClr val="659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971550" y="3429000"/>
            <a:ext cx="49207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Interessanter Einblick ins 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Nutzung des eigenen Produkts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11" name="Plus 10"/>
          <p:cNvSpPr/>
          <p:nvPr/>
        </p:nvSpPr>
        <p:spPr>
          <a:xfrm rot="2705402">
            <a:off x="8210550" y="2209800"/>
            <a:ext cx="1485900" cy="1495425"/>
          </a:xfrm>
          <a:prstGeom prst="mathPlus">
            <a:avLst>
              <a:gd name="adj1" fmla="val 16299"/>
            </a:avLst>
          </a:prstGeom>
          <a:solidFill>
            <a:srgbClr val="E2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6600825" y="3429000"/>
            <a:ext cx="4486356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Zeitdruck durch andere Projekte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Sehr abstrakt, da nur Konzept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Anforderungen teilweise unklar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5005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02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Konkurrenz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77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Absatzmögl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5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Kundenkreise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431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Risikoanalyse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10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Zukunftsprognose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88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Marktanalyse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Marketingstrategie/-ziele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66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Microsoft Office PowerPoint</Application>
  <PresentationFormat>Benutzerdefiniert</PresentationFormat>
  <Paragraphs>195</Paragraphs>
  <Slides>21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Office Theme</vt:lpstr>
      <vt:lpstr>PowerPoint-Präsentation</vt:lpstr>
      <vt:lpstr>Gliederung</vt:lpstr>
      <vt:lpstr>Projektplanung</vt:lpstr>
      <vt:lpstr>Marktanalyse</vt:lpstr>
      <vt:lpstr>Marktanalyse</vt:lpstr>
      <vt:lpstr>Marktanalyse</vt:lpstr>
      <vt:lpstr>Marktanalyse</vt:lpstr>
      <vt:lpstr>Marktanalyse</vt:lpstr>
      <vt:lpstr>Marktanalyse</vt:lpstr>
      <vt:lpstr>Marketingstrategien/-ziele</vt:lpstr>
      <vt:lpstr>Marketingstrategien/-ziele</vt:lpstr>
      <vt:lpstr>Marketingstrategien/-ziele</vt:lpstr>
      <vt:lpstr>Marketingmix</vt:lpstr>
      <vt:lpstr>Marketingmix</vt:lpstr>
      <vt:lpstr>Marketingmix</vt:lpstr>
      <vt:lpstr>Marketingmix</vt:lpstr>
      <vt:lpstr>Marketingmix</vt:lpstr>
      <vt:lpstr>Marketingmix</vt:lpstr>
      <vt:lpstr>Marketingmix</vt:lpstr>
      <vt:lpstr>Marketingmix</vt:lpstr>
      <vt:lpstr>Fazit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Slothking</dc:creator>
  <cp:lastModifiedBy>DoctorWhose</cp:lastModifiedBy>
  <cp:revision>81</cp:revision>
  <dcterms:created xsi:type="dcterms:W3CDTF">2015-11-12T09:20:30Z</dcterms:created>
  <dcterms:modified xsi:type="dcterms:W3CDTF">2016-04-03T10:50:21Z</dcterms:modified>
</cp:coreProperties>
</file>