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3" r:id="rId4"/>
    <p:sldId id="276" r:id="rId5"/>
    <p:sldId id="279" r:id="rId6"/>
    <p:sldId id="259" r:id="rId7"/>
    <p:sldId id="260" r:id="rId8"/>
    <p:sldId id="261" r:id="rId9"/>
    <p:sldId id="262" r:id="rId10"/>
    <p:sldId id="264" r:id="rId11"/>
    <p:sldId id="263" r:id="rId12"/>
    <p:sldId id="294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Hits pro Tag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scrumdesk.com</c:v>
                </c:pt>
                <c:pt idx="1">
                  <c:v>agilefant.com</c:v>
                </c:pt>
                <c:pt idx="2">
                  <c:v>scrumwise.com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1900</c:v>
                </c:pt>
                <c:pt idx="1">
                  <c:v>2500</c:v>
                </c:pt>
                <c:pt idx="2">
                  <c:v>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5-426E-8BE0-659546A83F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2085376"/>
        <c:axId val="47230336"/>
      </c:barChart>
      <c:catAx>
        <c:axId val="4208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230336"/>
        <c:crosses val="autoZero"/>
        <c:auto val="1"/>
        <c:lblAlgn val="ctr"/>
        <c:lblOffset val="100"/>
        <c:noMultiLvlLbl val="0"/>
      </c:catAx>
      <c:valAx>
        <c:axId val="4723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08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3585F-7ADF-4BF7-A694-9D9287B8599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60534B-2362-49D5-B603-F3C5DDA5A76E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Verfolgte Strategien:</a:t>
          </a:r>
        </a:p>
      </dgm:t>
    </dgm:pt>
    <dgm:pt modelId="{C9561E18-F16A-4167-BC8E-BA0AB7857166}" type="parTrans" cxnId="{C2F9FB6F-E96D-4FF9-BA80-D3A660D8C8CF}">
      <dgm:prSet/>
      <dgm:spPr/>
      <dgm:t>
        <a:bodyPr/>
        <a:lstStyle/>
        <a:p>
          <a:endParaRPr lang="de-DE"/>
        </a:p>
      </dgm:t>
    </dgm:pt>
    <dgm:pt modelId="{8AE3F457-1D99-4BD1-98C8-B37C1E33FB74}" type="sibTrans" cxnId="{C2F9FB6F-E96D-4FF9-BA80-D3A660D8C8CF}">
      <dgm:prSet/>
      <dgm:spPr/>
      <dgm:t>
        <a:bodyPr/>
        <a:lstStyle/>
        <a:p>
          <a:endParaRPr lang="de-DE"/>
        </a:p>
      </dgm:t>
    </dgm:pt>
    <dgm:pt modelId="{064344BF-BF5A-48D1-A9EE-D2D6CFEE7F8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 err="1"/>
            <a:t>Floor</a:t>
          </a:r>
          <a:r>
            <a:rPr lang="de-DE" dirty="0"/>
            <a:t> </a:t>
          </a:r>
          <a:r>
            <a:rPr lang="de-DE" dirty="0" err="1"/>
            <a:t>Pricing</a:t>
          </a:r>
          <a:endParaRPr lang="de-DE" dirty="0"/>
        </a:p>
      </dgm:t>
    </dgm:pt>
    <dgm:pt modelId="{90ED5F11-6A15-466B-93E5-DDBE4C6E80E9}" type="parTrans" cxnId="{0382A2DC-181C-47FF-A0C0-091D78F99608}">
      <dgm:prSet/>
      <dgm:spPr/>
      <dgm:t>
        <a:bodyPr/>
        <a:lstStyle/>
        <a:p>
          <a:endParaRPr lang="de-DE"/>
        </a:p>
      </dgm:t>
    </dgm:pt>
    <dgm:pt modelId="{D596FDCF-45E4-429A-8086-2D4BE0E173B1}" type="sibTrans" cxnId="{0382A2DC-181C-47FF-A0C0-091D78F99608}">
      <dgm:prSet/>
      <dgm:spPr/>
      <dgm:t>
        <a:bodyPr/>
        <a:lstStyle/>
        <a:p>
          <a:endParaRPr lang="de-DE"/>
        </a:p>
      </dgm:t>
    </dgm:pt>
    <dgm:pt modelId="{C43F9FA7-B2D1-46B9-8994-CA436F0F3722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Market Penetration</a:t>
          </a:r>
        </a:p>
      </dgm:t>
    </dgm:pt>
    <dgm:pt modelId="{4B99385F-78E0-49B6-BA54-2A13AA8C5DA4}" type="parTrans" cxnId="{AD45B809-68DA-4753-A707-21B5D1576DCF}">
      <dgm:prSet/>
      <dgm:spPr/>
      <dgm:t>
        <a:bodyPr/>
        <a:lstStyle/>
        <a:p>
          <a:endParaRPr lang="de-DE"/>
        </a:p>
      </dgm:t>
    </dgm:pt>
    <dgm:pt modelId="{FC1FAEFC-3AAA-4D15-83C5-F25CAEDE3082}" type="sibTrans" cxnId="{AD45B809-68DA-4753-A707-21B5D1576DCF}">
      <dgm:prSet/>
      <dgm:spPr/>
      <dgm:t>
        <a:bodyPr/>
        <a:lstStyle/>
        <a:p>
          <a:endParaRPr lang="de-DE"/>
        </a:p>
      </dgm:t>
    </dgm:pt>
    <dgm:pt modelId="{8AB41211-16A8-4D78-A15A-80184A633E8A}" type="pres">
      <dgm:prSet presAssocID="{2933585F-7ADF-4BF7-A694-9D9287B859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F2068-F9DE-4A04-A6E7-929693ADB531}" type="pres">
      <dgm:prSet presAssocID="{3260534B-2362-49D5-B603-F3C5DDA5A76E}" presName="vertOne" presStyleCnt="0"/>
      <dgm:spPr/>
    </dgm:pt>
    <dgm:pt modelId="{E4DA8B64-0DE8-462D-AC43-066E023FA82A}" type="pres">
      <dgm:prSet presAssocID="{3260534B-2362-49D5-B603-F3C5DDA5A76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5CFC86C0-921E-4BED-A9EA-744BA1B7E448}" type="pres">
      <dgm:prSet presAssocID="{3260534B-2362-49D5-B603-F3C5DDA5A76E}" presName="parTransOne" presStyleCnt="0"/>
      <dgm:spPr/>
    </dgm:pt>
    <dgm:pt modelId="{F1ADFC1B-C361-4A83-879A-20113CA190BC}" type="pres">
      <dgm:prSet presAssocID="{3260534B-2362-49D5-B603-F3C5DDA5A76E}" presName="horzOne" presStyleCnt="0"/>
      <dgm:spPr/>
    </dgm:pt>
    <dgm:pt modelId="{EFEAD1F9-58B8-4814-8E5A-ED553A5187D1}" type="pres">
      <dgm:prSet presAssocID="{064344BF-BF5A-48D1-A9EE-D2D6CFEE7F86}" presName="vertTwo" presStyleCnt="0"/>
      <dgm:spPr/>
    </dgm:pt>
    <dgm:pt modelId="{8A5F7483-D867-4B86-97C7-A7271ADC23B2}" type="pres">
      <dgm:prSet presAssocID="{064344BF-BF5A-48D1-A9EE-D2D6CFEE7F86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</dgm:pt>
    <dgm:pt modelId="{348AE0C1-855D-4FF8-9B61-ABA913F31053}" type="pres">
      <dgm:prSet presAssocID="{064344BF-BF5A-48D1-A9EE-D2D6CFEE7F86}" presName="horzTwo" presStyleCnt="0"/>
      <dgm:spPr/>
    </dgm:pt>
    <dgm:pt modelId="{8E09967C-3001-462F-8A32-B9F94B386F41}" type="pres">
      <dgm:prSet presAssocID="{D596FDCF-45E4-429A-8086-2D4BE0E173B1}" presName="sibSpaceTwo" presStyleCnt="0"/>
      <dgm:spPr/>
    </dgm:pt>
    <dgm:pt modelId="{D1CE6EDB-AFC1-4846-AFBA-6B7654CC2F20}" type="pres">
      <dgm:prSet presAssocID="{C43F9FA7-B2D1-46B9-8994-CA436F0F3722}" presName="vertTwo" presStyleCnt="0"/>
      <dgm:spPr/>
    </dgm:pt>
    <dgm:pt modelId="{EBF768BA-776B-4F27-87C4-5A8712738DCE}" type="pres">
      <dgm:prSet presAssocID="{C43F9FA7-B2D1-46B9-8994-CA436F0F3722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F7626EC4-C3B4-418A-A3BF-CD947B0DA4F5}" type="pres">
      <dgm:prSet presAssocID="{C43F9FA7-B2D1-46B9-8994-CA436F0F3722}" presName="horzTwo" presStyleCnt="0"/>
      <dgm:spPr/>
    </dgm:pt>
  </dgm:ptLst>
  <dgm:cxnLst>
    <dgm:cxn modelId="{C2F9FB6F-E96D-4FF9-BA80-D3A660D8C8CF}" srcId="{2933585F-7ADF-4BF7-A694-9D9287B85990}" destId="{3260534B-2362-49D5-B603-F3C5DDA5A76E}" srcOrd="0" destOrd="0" parTransId="{C9561E18-F16A-4167-BC8E-BA0AB7857166}" sibTransId="{8AE3F457-1D99-4BD1-98C8-B37C1E33FB74}"/>
    <dgm:cxn modelId="{AD45B809-68DA-4753-A707-21B5D1576DCF}" srcId="{3260534B-2362-49D5-B603-F3C5DDA5A76E}" destId="{C43F9FA7-B2D1-46B9-8994-CA436F0F3722}" srcOrd="1" destOrd="0" parTransId="{4B99385F-78E0-49B6-BA54-2A13AA8C5DA4}" sibTransId="{FC1FAEFC-3AAA-4D15-83C5-F25CAEDE3082}"/>
    <dgm:cxn modelId="{33EDCE8B-1C37-4110-83B2-645DA402F6A6}" type="presOf" srcId="{064344BF-BF5A-48D1-A9EE-D2D6CFEE7F86}" destId="{8A5F7483-D867-4B86-97C7-A7271ADC23B2}" srcOrd="0" destOrd="0" presId="urn:microsoft.com/office/officeart/2005/8/layout/hierarchy4"/>
    <dgm:cxn modelId="{0382A2DC-181C-47FF-A0C0-091D78F99608}" srcId="{3260534B-2362-49D5-B603-F3C5DDA5A76E}" destId="{064344BF-BF5A-48D1-A9EE-D2D6CFEE7F86}" srcOrd="0" destOrd="0" parTransId="{90ED5F11-6A15-466B-93E5-DDBE4C6E80E9}" sibTransId="{D596FDCF-45E4-429A-8086-2D4BE0E173B1}"/>
    <dgm:cxn modelId="{D41AC8DF-4C2B-411D-82A7-AC272788EA50}" type="presOf" srcId="{C43F9FA7-B2D1-46B9-8994-CA436F0F3722}" destId="{EBF768BA-776B-4F27-87C4-5A8712738DCE}" srcOrd="0" destOrd="0" presId="urn:microsoft.com/office/officeart/2005/8/layout/hierarchy4"/>
    <dgm:cxn modelId="{BE9129AB-9626-4D92-A695-194C9A4A9B5C}" type="presOf" srcId="{3260534B-2362-49D5-B603-F3C5DDA5A76E}" destId="{E4DA8B64-0DE8-462D-AC43-066E023FA82A}" srcOrd="0" destOrd="0" presId="urn:microsoft.com/office/officeart/2005/8/layout/hierarchy4"/>
    <dgm:cxn modelId="{BC4A6A34-8282-45C0-97A6-1F6BDE665FAC}" type="presOf" srcId="{2933585F-7ADF-4BF7-A694-9D9287B85990}" destId="{8AB41211-16A8-4D78-A15A-80184A633E8A}" srcOrd="0" destOrd="0" presId="urn:microsoft.com/office/officeart/2005/8/layout/hierarchy4"/>
    <dgm:cxn modelId="{94328E63-4887-4C1E-B1E3-EE61643D40DD}" type="presParOf" srcId="{8AB41211-16A8-4D78-A15A-80184A633E8A}" destId="{7BBF2068-F9DE-4A04-A6E7-929693ADB531}" srcOrd="0" destOrd="0" presId="urn:microsoft.com/office/officeart/2005/8/layout/hierarchy4"/>
    <dgm:cxn modelId="{42F6AF6B-9B8E-43A5-A182-3DEE95EA2902}" type="presParOf" srcId="{7BBF2068-F9DE-4A04-A6E7-929693ADB531}" destId="{E4DA8B64-0DE8-462D-AC43-066E023FA82A}" srcOrd="0" destOrd="0" presId="urn:microsoft.com/office/officeart/2005/8/layout/hierarchy4"/>
    <dgm:cxn modelId="{1B90D312-64CD-463A-9D83-F6AFA3F997A1}" type="presParOf" srcId="{7BBF2068-F9DE-4A04-A6E7-929693ADB531}" destId="{5CFC86C0-921E-4BED-A9EA-744BA1B7E448}" srcOrd="1" destOrd="0" presId="urn:microsoft.com/office/officeart/2005/8/layout/hierarchy4"/>
    <dgm:cxn modelId="{3CA20551-7D48-4D25-BF33-518126E8612A}" type="presParOf" srcId="{7BBF2068-F9DE-4A04-A6E7-929693ADB531}" destId="{F1ADFC1B-C361-4A83-879A-20113CA190BC}" srcOrd="2" destOrd="0" presId="urn:microsoft.com/office/officeart/2005/8/layout/hierarchy4"/>
    <dgm:cxn modelId="{116C23EE-D8F3-491E-9EC1-7E5A619E466A}" type="presParOf" srcId="{F1ADFC1B-C361-4A83-879A-20113CA190BC}" destId="{EFEAD1F9-58B8-4814-8E5A-ED553A5187D1}" srcOrd="0" destOrd="0" presId="urn:microsoft.com/office/officeart/2005/8/layout/hierarchy4"/>
    <dgm:cxn modelId="{69727908-1DBB-473D-A106-1EFDDD37BFB2}" type="presParOf" srcId="{EFEAD1F9-58B8-4814-8E5A-ED553A5187D1}" destId="{8A5F7483-D867-4B86-97C7-A7271ADC23B2}" srcOrd="0" destOrd="0" presId="urn:microsoft.com/office/officeart/2005/8/layout/hierarchy4"/>
    <dgm:cxn modelId="{84E92800-495A-49DE-BD92-A25B9A41F25B}" type="presParOf" srcId="{EFEAD1F9-58B8-4814-8E5A-ED553A5187D1}" destId="{348AE0C1-855D-4FF8-9B61-ABA913F31053}" srcOrd="1" destOrd="0" presId="urn:microsoft.com/office/officeart/2005/8/layout/hierarchy4"/>
    <dgm:cxn modelId="{C37AD3E2-44FE-4C83-A135-312267D2D38B}" type="presParOf" srcId="{F1ADFC1B-C361-4A83-879A-20113CA190BC}" destId="{8E09967C-3001-462F-8A32-B9F94B386F41}" srcOrd="1" destOrd="0" presId="urn:microsoft.com/office/officeart/2005/8/layout/hierarchy4"/>
    <dgm:cxn modelId="{AD6D639F-B0F0-4CA6-A1B4-D26FEF1C12E8}" type="presParOf" srcId="{F1ADFC1B-C361-4A83-879A-20113CA190BC}" destId="{D1CE6EDB-AFC1-4846-AFBA-6B7654CC2F20}" srcOrd="2" destOrd="0" presId="urn:microsoft.com/office/officeart/2005/8/layout/hierarchy4"/>
    <dgm:cxn modelId="{ECABC589-FCA7-4FC5-A266-04B44988D2D5}" type="presParOf" srcId="{D1CE6EDB-AFC1-4846-AFBA-6B7654CC2F20}" destId="{EBF768BA-776B-4F27-87C4-5A8712738DCE}" srcOrd="0" destOrd="0" presId="urn:microsoft.com/office/officeart/2005/8/layout/hierarchy4"/>
    <dgm:cxn modelId="{020734A8-FA1B-4DB3-B8A4-B830B1CD88CB}" type="presParOf" srcId="{D1CE6EDB-AFC1-4846-AFBA-6B7654CC2F20}" destId="{F7626EC4-C3B4-418A-A3BF-CD947B0DA4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31ADE-99F9-474A-A89A-9902D8D43452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D0FCAB48-853D-458F-A48E-D60FA2C5EFD7}">
      <dgm:prSet phldrT="[Text]" custT="1"/>
      <dgm:spPr/>
      <dgm:t>
        <a:bodyPr/>
        <a:lstStyle/>
        <a:p>
          <a:r>
            <a:rPr lang="de-DE" sz="2400" dirty="0"/>
            <a:t>Sicherstellung der Validität der HTML-Seite</a:t>
          </a:r>
        </a:p>
      </dgm:t>
    </dgm:pt>
    <dgm:pt modelId="{A788AB02-253F-4B67-A890-C337E4014399}" type="parTrans" cxnId="{CF6716C5-5019-4F03-856F-DE70B27BBEB3}">
      <dgm:prSet/>
      <dgm:spPr/>
      <dgm:t>
        <a:bodyPr/>
        <a:lstStyle/>
        <a:p>
          <a:endParaRPr lang="de-DE"/>
        </a:p>
      </dgm:t>
    </dgm:pt>
    <dgm:pt modelId="{1B9E878D-FDD1-4E82-BAF9-A0BFB34AD870}" type="sibTrans" cxnId="{CF6716C5-5019-4F03-856F-DE70B27BBEB3}">
      <dgm:prSet/>
      <dgm:spPr/>
      <dgm:t>
        <a:bodyPr/>
        <a:lstStyle/>
        <a:p>
          <a:endParaRPr lang="de-DE"/>
        </a:p>
      </dgm:t>
    </dgm:pt>
    <dgm:pt modelId="{20AA1D83-B12A-416D-BCF7-2817BFC9AA25}">
      <dgm:prSet phldrT="[Text]" custT="1"/>
      <dgm:spPr/>
      <dgm:t>
        <a:bodyPr/>
        <a:lstStyle/>
        <a:p>
          <a:r>
            <a:rPr lang="de-DE" sz="2400" i="1" dirty="0"/>
            <a:t>Google-AdWords-Keyword-Tools</a:t>
          </a:r>
        </a:p>
      </dgm:t>
    </dgm:pt>
    <dgm:pt modelId="{5264C431-7790-4997-B80D-8B3CEB330EE3}" type="parTrans" cxnId="{658AD44A-74D5-46DA-8F95-9BA84D428F5A}">
      <dgm:prSet/>
      <dgm:spPr/>
      <dgm:t>
        <a:bodyPr/>
        <a:lstStyle/>
        <a:p>
          <a:endParaRPr lang="de-DE"/>
        </a:p>
      </dgm:t>
    </dgm:pt>
    <dgm:pt modelId="{FE4BC919-D095-4EDA-BA5F-AF0E1C81F4B1}" type="sibTrans" cxnId="{658AD44A-74D5-46DA-8F95-9BA84D428F5A}">
      <dgm:prSet/>
      <dgm:spPr/>
      <dgm:t>
        <a:bodyPr/>
        <a:lstStyle/>
        <a:p>
          <a:endParaRPr lang="de-DE"/>
        </a:p>
      </dgm:t>
    </dgm:pt>
    <dgm:pt modelId="{6A901E0F-A740-4C43-96AC-FD3A538288A8}">
      <dgm:prSet phldrT="[Text]" custT="1"/>
      <dgm:spPr/>
      <dgm:t>
        <a:bodyPr/>
        <a:lstStyle/>
        <a:p>
          <a:r>
            <a:rPr lang="de-DE" sz="2400" dirty="0"/>
            <a:t>Optimierung des Seiteninhalts</a:t>
          </a:r>
        </a:p>
      </dgm:t>
    </dgm:pt>
    <dgm:pt modelId="{0E1BDE17-0D93-4707-805A-03D47938663D}" type="parTrans" cxnId="{736214C3-EECB-430F-8AC6-AB23F2C171E9}">
      <dgm:prSet/>
      <dgm:spPr/>
      <dgm:t>
        <a:bodyPr/>
        <a:lstStyle/>
        <a:p>
          <a:endParaRPr lang="de-DE"/>
        </a:p>
      </dgm:t>
    </dgm:pt>
    <dgm:pt modelId="{48E46650-6BBC-45EC-8851-5A11BDD2374A}" type="sibTrans" cxnId="{736214C3-EECB-430F-8AC6-AB23F2C171E9}">
      <dgm:prSet/>
      <dgm:spPr/>
      <dgm:t>
        <a:bodyPr/>
        <a:lstStyle/>
        <a:p>
          <a:endParaRPr lang="de-DE"/>
        </a:p>
      </dgm:t>
    </dgm:pt>
    <dgm:pt modelId="{188F7E11-8E9F-4A3B-87F7-7912D3A7334A}" type="pres">
      <dgm:prSet presAssocID="{4B331ADE-99F9-474A-A89A-9902D8D43452}" presName="arrowDiagram" presStyleCnt="0">
        <dgm:presLayoutVars>
          <dgm:chMax val="5"/>
          <dgm:dir/>
          <dgm:resizeHandles val="exact"/>
        </dgm:presLayoutVars>
      </dgm:prSet>
      <dgm:spPr/>
    </dgm:pt>
    <dgm:pt modelId="{2C105717-CB27-4C08-882A-FB91DFAED314}" type="pres">
      <dgm:prSet presAssocID="{4B331ADE-99F9-474A-A89A-9902D8D43452}" presName="arrow" presStyleLbl="bgShp" presStyleIdx="0" presStyleCnt="1" custScaleX="93468" custScaleY="103540"/>
      <dgm:spPr>
        <a:solidFill>
          <a:srgbClr val="7030A0"/>
        </a:solidFill>
      </dgm:spPr>
    </dgm:pt>
    <dgm:pt modelId="{F8E02F39-0547-467F-9A59-6D722541E9F2}" type="pres">
      <dgm:prSet presAssocID="{4B331ADE-99F9-474A-A89A-9902D8D43452}" presName="arrowDiagram3" presStyleCnt="0"/>
      <dgm:spPr/>
    </dgm:pt>
    <dgm:pt modelId="{8EF3D869-E30E-4B62-9123-076A8948CE18}" type="pres">
      <dgm:prSet presAssocID="{D0FCAB48-853D-458F-A48E-D60FA2C5EFD7}" presName="bullet3a" presStyleLbl="node1" presStyleIdx="0" presStyleCnt="3" custLinFactNeighborX="54743" custLinFactNeighborY="59238"/>
      <dgm:spPr>
        <a:solidFill>
          <a:srgbClr val="482E76"/>
        </a:solidFill>
      </dgm:spPr>
    </dgm:pt>
    <dgm:pt modelId="{E97FD5CA-5413-4B34-A32E-E94573D81ED5}" type="pres">
      <dgm:prSet presAssocID="{D0FCAB48-853D-458F-A48E-D60FA2C5EFD7}" presName="textBox3a" presStyleLbl="revTx" presStyleIdx="0" presStyleCnt="3" custScaleX="262661" custLinFactX="2236" custLinFactNeighborX="100000" custLinFactNeighborY="3604">
        <dgm:presLayoutVars>
          <dgm:bulletEnabled val="1"/>
        </dgm:presLayoutVars>
      </dgm:prSet>
      <dgm:spPr/>
    </dgm:pt>
    <dgm:pt modelId="{093ECE9E-BE56-446E-AC86-697C7AA3AD8B}" type="pres">
      <dgm:prSet presAssocID="{20AA1D83-B12A-416D-BCF7-2817BFC9AA25}" presName="bullet3b" presStyleLbl="node1" presStyleIdx="1" presStyleCnt="3"/>
      <dgm:spPr>
        <a:solidFill>
          <a:srgbClr val="482E76"/>
        </a:solidFill>
      </dgm:spPr>
    </dgm:pt>
    <dgm:pt modelId="{88794B32-F397-47BE-9D4C-0CFDD6DD1CD9}" type="pres">
      <dgm:prSet presAssocID="{20AA1D83-B12A-416D-BCF7-2817BFC9AA25}" presName="textBox3b" presStyleLbl="revTx" presStyleIdx="1" presStyleCnt="3" custScaleX="202589" custScaleY="37660" custLinFactX="-4899" custLinFactNeighborX="-100000" custLinFactNeighborY="-68636">
        <dgm:presLayoutVars>
          <dgm:bulletEnabled val="1"/>
        </dgm:presLayoutVars>
      </dgm:prSet>
      <dgm:spPr/>
    </dgm:pt>
    <dgm:pt modelId="{F8A11955-2252-4939-B5DB-B40E439251AD}" type="pres">
      <dgm:prSet presAssocID="{6A901E0F-A740-4C43-96AC-FD3A538288A8}" presName="bullet3c" presStyleLbl="node1" presStyleIdx="2" presStyleCnt="3"/>
      <dgm:spPr>
        <a:solidFill>
          <a:srgbClr val="482E76"/>
        </a:solidFill>
      </dgm:spPr>
    </dgm:pt>
    <dgm:pt modelId="{A45B65FC-998A-4DA5-868B-C79B7C6522BA}" type="pres">
      <dgm:prSet presAssocID="{6A901E0F-A740-4C43-96AC-FD3A538288A8}" presName="textBox3c" presStyleLbl="revTx" presStyleIdx="2" presStyleCnt="3" custScaleX="210625" custScaleY="42768" custLinFactNeighborX="-1808" custLinFactNeighborY="-5355">
        <dgm:presLayoutVars>
          <dgm:bulletEnabled val="1"/>
        </dgm:presLayoutVars>
      </dgm:prSet>
      <dgm:spPr/>
    </dgm:pt>
  </dgm:ptLst>
  <dgm:cxnLst>
    <dgm:cxn modelId="{722ACFD6-C20D-4CEF-864F-9325A395B345}" type="presOf" srcId="{6A901E0F-A740-4C43-96AC-FD3A538288A8}" destId="{A45B65FC-998A-4DA5-868B-C79B7C6522BA}" srcOrd="0" destOrd="0" presId="urn:microsoft.com/office/officeart/2005/8/layout/arrow2"/>
    <dgm:cxn modelId="{3438979D-CCE7-44C6-80ED-21948DEB48E3}" type="presOf" srcId="{4B331ADE-99F9-474A-A89A-9902D8D43452}" destId="{188F7E11-8E9F-4A3B-87F7-7912D3A7334A}" srcOrd="0" destOrd="0" presId="urn:microsoft.com/office/officeart/2005/8/layout/arrow2"/>
    <dgm:cxn modelId="{736214C3-EECB-430F-8AC6-AB23F2C171E9}" srcId="{4B331ADE-99F9-474A-A89A-9902D8D43452}" destId="{6A901E0F-A740-4C43-96AC-FD3A538288A8}" srcOrd="2" destOrd="0" parTransId="{0E1BDE17-0D93-4707-805A-03D47938663D}" sibTransId="{48E46650-6BBC-45EC-8851-5A11BDD2374A}"/>
    <dgm:cxn modelId="{ED0514D4-FCC3-468E-8133-E6813F8C5653}" type="presOf" srcId="{D0FCAB48-853D-458F-A48E-D60FA2C5EFD7}" destId="{E97FD5CA-5413-4B34-A32E-E94573D81ED5}" srcOrd="0" destOrd="0" presId="urn:microsoft.com/office/officeart/2005/8/layout/arrow2"/>
    <dgm:cxn modelId="{EF6C37BC-4C74-4172-9AAE-0856BA5D132B}" type="presOf" srcId="{20AA1D83-B12A-416D-BCF7-2817BFC9AA25}" destId="{88794B32-F397-47BE-9D4C-0CFDD6DD1CD9}" srcOrd="0" destOrd="0" presId="urn:microsoft.com/office/officeart/2005/8/layout/arrow2"/>
    <dgm:cxn modelId="{CF6716C5-5019-4F03-856F-DE70B27BBEB3}" srcId="{4B331ADE-99F9-474A-A89A-9902D8D43452}" destId="{D0FCAB48-853D-458F-A48E-D60FA2C5EFD7}" srcOrd="0" destOrd="0" parTransId="{A788AB02-253F-4B67-A890-C337E4014399}" sibTransId="{1B9E878D-FDD1-4E82-BAF9-A0BFB34AD870}"/>
    <dgm:cxn modelId="{658AD44A-74D5-46DA-8F95-9BA84D428F5A}" srcId="{4B331ADE-99F9-474A-A89A-9902D8D43452}" destId="{20AA1D83-B12A-416D-BCF7-2817BFC9AA25}" srcOrd="1" destOrd="0" parTransId="{5264C431-7790-4997-B80D-8B3CEB330EE3}" sibTransId="{FE4BC919-D095-4EDA-BA5F-AF0E1C81F4B1}"/>
    <dgm:cxn modelId="{CEF561D3-E7C5-4B0A-B43C-247888932F8B}" type="presParOf" srcId="{188F7E11-8E9F-4A3B-87F7-7912D3A7334A}" destId="{2C105717-CB27-4C08-882A-FB91DFAED314}" srcOrd="0" destOrd="0" presId="urn:microsoft.com/office/officeart/2005/8/layout/arrow2"/>
    <dgm:cxn modelId="{DF3FA7CC-79E7-43B9-9E01-85FAD569898C}" type="presParOf" srcId="{188F7E11-8E9F-4A3B-87F7-7912D3A7334A}" destId="{F8E02F39-0547-467F-9A59-6D722541E9F2}" srcOrd="1" destOrd="0" presId="urn:microsoft.com/office/officeart/2005/8/layout/arrow2"/>
    <dgm:cxn modelId="{0154DCA3-25BE-4259-BCB2-4982A4F5B17F}" type="presParOf" srcId="{F8E02F39-0547-467F-9A59-6D722541E9F2}" destId="{8EF3D869-E30E-4B62-9123-076A8948CE18}" srcOrd="0" destOrd="0" presId="urn:microsoft.com/office/officeart/2005/8/layout/arrow2"/>
    <dgm:cxn modelId="{B96C2A2C-15C2-4E5B-88C9-D18D7AF18653}" type="presParOf" srcId="{F8E02F39-0547-467F-9A59-6D722541E9F2}" destId="{E97FD5CA-5413-4B34-A32E-E94573D81ED5}" srcOrd="1" destOrd="0" presId="urn:microsoft.com/office/officeart/2005/8/layout/arrow2"/>
    <dgm:cxn modelId="{FF4B2ADE-AA6F-4A17-808E-2E971542DB67}" type="presParOf" srcId="{F8E02F39-0547-467F-9A59-6D722541E9F2}" destId="{093ECE9E-BE56-446E-AC86-697C7AA3AD8B}" srcOrd="2" destOrd="0" presId="urn:microsoft.com/office/officeart/2005/8/layout/arrow2"/>
    <dgm:cxn modelId="{DA2F8244-FAA9-4F77-8C61-E99F4734EC35}" type="presParOf" srcId="{F8E02F39-0547-467F-9A59-6D722541E9F2}" destId="{88794B32-F397-47BE-9D4C-0CFDD6DD1CD9}" srcOrd="3" destOrd="0" presId="urn:microsoft.com/office/officeart/2005/8/layout/arrow2"/>
    <dgm:cxn modelId="{F660A5E2-212E-482B-AF6F-CDBB37388EBD}" type="presParOf" srcId="{F8E02F39-0547-467F-9A59-6D722541E9F2}" destId="{F8A11955-2252-4939-B5DB-B40E439251AD}" srcOrd="4" destOrd="0" presId="urn:microsoft.com/office/officeart/2005/8/layout/arrow2"/>
    <dgm:cxn modelId="{3157C55C-BACD-4580-B442-62298A815934}" type="presParOf" srcId="{F8E02F39-0547-467F-9A59-6D722541E9F2}" destId="{A45B65FC-998A-4DA5-868B-C79B7C6522B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A8B64-0DE8-462D-AC43-066E023FA82A}">
      <dsp:nvSpPr>
        <dsp:cNvPr id="0" name=""/>
        <dsp:cNvSpPr/>
      </dsp:nvSpPr>
      <dsp:spPr>
        <a:xfrm>
          <a:off x="2604" y="415"/>
          <a:ext cx="7049551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Verfolgte Strategien:</a:t>
          </a:r>
        </a:p>
      </dsp:txBody>
      <dsp:txXfrm>
        <a:off x="2604" y="415"/>
        <a:ext cx="7049551" cy="696292"/>
      </dsp:txXfrm>
    </dsp:sp>
    <dsp:sp modelId="{8A5F7483-D867-4B86-97C7-A7271ADC23B2}">
      <dsp:nvSpPr>
        <dsp:cNvPr id="0" name=""/>
        <dsp:cNvSpPr/>
      </dsp:nvSpPr>
      <dsp:spPr>
        <a:xfrm>
          <a:off x="2604" y="872056"/>
          <a:ext cx="3382702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 err="1"/>
            <a:t>Floor</a:t>
          </a:r>
          <a:r>
            <a:rPr lang="de-DE" sz="3100" kern="1200" dirty="0"/>
            <a:t> </a:t>
          </a:r>
          <a:r>
            <a:rPr lang="de-DE" sz="3100" kern="1200" dirty="0" err="1"/>
            <a:t>Pricing</a:t>
          </a:r>
          <a:endParaRPr lang="de-DE" sz="3100" kern="1200" dirty="0"/>
        </a:p>
      </dsp:txBody>
      <dsp:txXfrm>
        <a:off x="2604" y="872056"/>
        <a:ext cx="3382702" cy="696292"/>
      </dsp:txXfrm>
    </dsp:sp>
    <dsp:sp modelId="{EBF768BA-776B-4F27-87C4-5A8712738DCE}">
      <dsp:nvSpPr>
        <dsp:cNvPr id="0" name=""/>
        <dsp:cNvSpPr/>
      </dsp:nvSpPr>
      <dsp:spPr>
        <a:xfrm>
          <a:off x="3669453" y="872056"/>
          <a:ext cx="3382702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Market Penetration</a:t>
          </a:r>
        </a:p>
      </dsp:txBody>
      <dsp:txXfrm>
        <a:off x="3669453" y="872056"/>
        <a:ext cx="3382702" cy="69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5717-CB27-4C08-882A-FB91DFAED314}">
      <dsp:nvSpPr>
        <dsp:cNvPr id="0" name=""/>
        <dsp:cNvSpPr/>
      </dsp:nvSpPr>
      <dsp:spPr>
        <a:xfrm>
          <a:off x="381933" y="-74002"/>
          <a:ext cx="6252563" cy="4328957"/>
        </a:xfrm>
        <a:prstGeom prst="swooshArrow">
          <a:avLst>
            <a:gd name="adj1" fmla="val 25000"/>
            <a:gd name="adj2" fmla="val 25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3D869-E30E-4B62-9123-076A8948CE18}">
      <dsp:nvSpPr>
        <dsp:cNvPr id="0" name=""/>
        <dsp:cNvSpPr/>
      </dsp:nvSpPr>
      <dsp:spPr>
        <a:xfrm>
          <a:off x="1108236" y="2988724"/>
          <a:ext cx="173927" cy="17392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7FD5CA-5413-4B34-A32E-E94573D81ED5}">
      <dsp:nvSpPr>
        <dsp:cNvPr id="0" name=""/>
        <dsp:cNvSpPr/>
      </dsp:nvSpPr>
      <dsp:spPr>
        <a:xfrm>
          <a:off x="1425832" y="2972656"/>
          <a:ext cx="4093989" cy="120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1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Sicherstellung der Validität der HTML-Seite</a:t>
          </a:r>
        </a:p>
      </dsp:txBody>
      <dsp:txXfrm>
        <a:off x="1425832" y="2972656"/>
        <a:ext cx="4093989" cy="1208295"/>
      </dsp:txXfrm>
    </dsp:sp>
    <dsp:sp modelId="{093ECE9E-BE56-446E-AC86-697C7AA3AD8B}">
      <dsp:nvSpPr>
        <dsp:cNvPr id="0" name=""/>
        <dsp:cNvSpPr/>
      </dsp:nvSpPr>
      <dsp:spPr>
        <a:xfrm>
          <a:off x="2548269" y="1749310"/>
          <a:ext cx="314407" cy="31440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794B32-F397-47BE-9D4C-0CFDD6DD1CD9}">
      <dsp:nvSpPr>
        <dsp:cNvPr id="0" name=""/>
        <dsp:cNvSpPr/>
      </dsp:nvSpPr>
      <dsp:spPr>
        <a:xfrm>
          <a:off x="197808" y="1054373"/>
          <a:ext cx="3252537" cy="85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98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i="1" kern="1200" dirty="0"/>
            <a:t>Google-AdWords-Keyword-Tools</a:t>
          </a:r>
        </a:p>
      </dsp:txBody>
      <dsp:txXfrm>
        <a:off x="197808" y="1054373"/>
        <a:ext cx="3252537" cy="856553"/>
      </dsp:txXfrm>
    </dsp:sp>
    <dsp:sp modelId="{F8A11955-2252-4939-B5DB-B40E439251AD}">
      <dsp:nvSpPr>
        <dsp:cNvPr id="0" name=""/>
        <dsp:cNvSpPr/>
      </dsp:nvSpPr>
      <dsp:spPr>
        <a:xfrm>
          <a:off x="4394577" y="1057780"/>
          <a:ext cx="434819" cy="434819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5B65FC-998A-4DA5-868B-C79B7C6522BA}">
      <dsp:nvSpPr>
        <dsp:cNvPr id="0" name=""/>
        <dsp:cNvSpPr/>
      </dsp:nvSpPr>
      <dsp:spPr>
        <a:xfrm>
          <a:off x="3694925" y="1951099"/>
          <a:ext cx="3381553" cy="124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402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Optimierung des Seiteninhalts</a:t>
          </a:r>
        </a:p>
      </dsp:txBody>
      <dsp:txXfrm>
        <a:off x="3694925" y="1951099"/>
        <a:ext cx="3381553" cy="1242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7" Type="http://schemas.openxmlformats.org/officeDocument/2006/relationships/image" Target="../media/image3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4.png"/><Relationship Id="rId4" Type="http://schemas.openxmlformats.org/officeDocument/2006/relationships/image" Target="../media/image3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Marketingkonzept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Lasse Jacobs, Kevin </a:t>
            </a:r>
            <a:r>
              <a:rPr lang="de-DE" dirty="0" err="1"/>
              <a:t>Wesseler</a:t>
            </a:r>
            <a:r>
              <a:rPr lang="de-DE" dirty="0"/>
              <a:t>, Kevin </a:t>
            </a:r>
            <a:r>
              <a:rPr lang="de-DE" dirty="0" err="1"/>
              <a:t>Jolitz</a:t>
            </a:r>
            <a:r>
              <a:rPr lang="de-DE" dirty="0"/>
              <a:t>, Joshua Ward und Toni </a:t>
            </a:r>
            <a:r>
              <a:rPr lang="de-DE" dirty="0" err="1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onal liegende Ecken des Rechtecks schneiden 16"/>
          <p:cNvSpPr/>
          <p:nvPr/>
        </p:nvSpPr>
        <p:spPr>
          <a:xfrm>
            <a:off x="7331899" y="2873976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Scrum-Prozess</a:t>
            </a:r>
            <a:endParaRPr lang="de-DE" dirty="0"/>
          </a:p>
        </p:txBody>
      </p:sp>
      <p:sp>
        <p:nvSpPr>
          <p:cNvPr id="18" name="Diagonal liegende Ecken des Rechtecks schneiden 17"/>
          <p:cNvSpPr/>
          <p:nvPr/>
        </p:nvSpPr>
        <p:spPr>
          <a:xfrm>
            <a:off x="4644947" y="274649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Intuitives Design</a:t>
            </a:r>
            <a:endParaRPr lang="de-DE" dirty="0"/>
          </a:p>
        </p:txBody>
      </p:sp>
      <p:sp>
        <p:nvSpPr>
          <p:cNvPr id="16" name="Diagonal liegende Ecken des Rechtecks schneiden 15"/>
          <p:cNvSpPr/>
          <p:nvPr/>
        </p:nvSpPr>
        <p:spPr>
          <a:xfrm>
            <a:off x="1930619" y="262953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Anforderungen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sp>
        <p:nvSpPr>
          <p:cNvPr id="9" name="Diagonal liegende Ecken des Rechtecks schneiden 8"/>
          <p:cNvSpPr/>
          <p:nvPr/>
        </p:nvSpPr>
        <p:spPr>
          <a:xfrm>
            <a:off x="2038196" y="330166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Hohe Verfügbarkeit</a:t>
            </a:r>
          </a:p>
        </p:txBody>
      </p:sp>
      <p:sp>
        <p:nvSpPr>
          <p:cNvPr id="10" name="Diagonal liegende Ecken des Rechtecks schneiden 9"/>
          <p:cNvSpPr/>
          <p:nvPr/>
        </p:nvSpPr>
        <p:spPr>
          <a:xfrm>
            <a:off x="7439476" y="3537145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Projektverwaltung</a:t>
            </a:r>
            <a:endParaRPr lang="de-DE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4752524" y="341862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Account-System</a:t>
            </a:r>
            <a:endParaRPr lang="de-DE" dirty="0"/>
          </a:p>
        </p:txBody>
      </p:sp>
      <p:sp>
        <p:nvSpPr>
          <p:cNvPr id="13" name="Diagonal liegende Ecken des Rechtecks schneiden 12"/>
          <p:cNvSpPr/>
          <p:nvPr/>
        </p:nvSpPr>
        <p:spPr>
          <a:xfrm>
            <a:off x="2145772" y="397301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Rechteverwaltung</a:t>
            </a:r>
            <a:endParaRPr lang="de-DE" dirty="0"/>
          </a:p>
        </p:txBody>
      </p:sp>
      <p:sp>
        <p:nvSpPr>
          <p:cNvPr id="14" name="Diagonal liegende Ecken des Rechtecks schneiden 13"/>
          <p:cNvSpPr/>
          <p:nvPr/>
        </p:nvSpPr>
        <p:spPr>
          <a:xfrm>
            <a:off x="7547052" y="4208499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Enterprise Version</a:t>
            </a:r>
            <a:endParaRPr lang="de-DE" dirty="0"/>
          </a:p>
        </p:txBody>
      </p:sp>
      <p:sp>
        <p:nvSpPr>
          <p:cNvPr id="15" name="Diagonal liegende Ecken des Rechtecks schneiden 14"/>
          <p:cNvSpPr/>
          <p:nvPr/>
        </p:nvSpPr>
        <p:spPr>
          <a:xfrm>
            <a:off x="4860100" y="408997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Dashboard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Zukunftsprognose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31" y="1967248"/>
            <a:ext cx="2290134" cy="292350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416682" y="2008538"/>
            <a:ext cx="51526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/>
              <a:t>Agile Projekte werden wichtiger</a:t>
            </a:r>
          </a:p>
          <a:p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/>
              <a:t>Home-Office wird beliebter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/>
              <a:t>Erreichbarkeit von Projektressourcen </a:t>
            </a:r>
            <a:br>
              <a:rPr lang="de-DE" sz="2400" dirty="0"/>
            </a:br>
            <a:r>
              <a:rPr lang="de-DE" sz="2400" dirty="0"/>
              <a:t>wird wichtiger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dirty="0">
                <a:solidFill>
                  <a:srgbClr val="00B050"/>
                </a:solidFill>
              </a:rPr>
              <a:t>Produkt hat Zukunft</a:t>
            </a:r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23135"/>
              </p:ext>
            </p:extLst>
          </p:nvPr>
        </p:nvGraphicFramePr>
        <p:xfrm>
          <a:off x="906319" y="4516325"/>
          <a:ext cx="10429339" cy="1062785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98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 </a:t>
                      </a:r>
                      <a:r>
                        <a:rPr lang="de-DE" sz="2000" b="1" dirty="0"/>
                        <a:t>Suchbegriff „</a:t>
                      </a:r>
                      <a:r>
                        <a:rPr lang="de-DE" sz="2000" b="1" dirty="0" err="1"/>
                        <a:t>free</a:t>
                      </a:r>
                      <a:r>
                        <a:rPr lang="de-DE" sz="2000" b="1" dirty="0"/>
                        <a:t> </a:t>
                      </a:r>
                      <a:r>
                        <a:rPr lang="de-DE" sz="2000" b="1" dirty="0" err="1"/>
                        <a:t>Scrum</a:t>
                      </a:r>
                      <a:r>
                        <a:rPr lang="de-DE" sz="2000" b="1" dirty="0"/>
                        <a:t> Tool“</a:t>
                      </a:r>
                      <a:r>
                        <a:rPr lang="de-DE" sz="2000" b="1" baseline="0" dirty="0"/>
                        <a:t> </a:t>
                      </a:r>
                      <a:r>
                        <a:rPr lang="de-DE" sz="2000" baseline="0" dirty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</a:p>
                    <a:p>
                      <a:pPr algn="ctr"/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22392"/>
              </p:ext>
            </p:extLst>
          </p:nvPr>
        </p:nvGraphicFramePr>
        <p:xfrm>
          <a:off x="893308" y="2390757"/>
          <a:ext cx="10442348" cy="1062785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98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Einsatz</a:t>
                      </a:r>
                      <a:r>
                        <a:rPr lang="de-DE" sz="2000" dirty="0"/>
                        <a:t> des Tools in </a:t>
                      </a:r>
                      <a:r>
                        <a:rPr lang="de-DE" sz="2000" b="1" dirty="0"/>
                        <a:t>Bremer Schulen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An </a:t>
                      </a:r>
                      <a:r>
                        <a:rPr lang="de-DE" sz="2000" b="1" dirty="0"/>
                        <a:t>5</a:t>
                      </a:r>
                      <a:r>
                        <a:rPr lang="de-DE" sz="2000" baseline="0" dirty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Positive PR</a:t>
                      </a:r>
                      <a:r>
                        <a:rPr lang="de-DE" sz="2000" baseline="0" dirty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Schulen </a:t>
                      </a:r>
                      <a:r>
                        <a:rPr lang="de-DE" sz="2000" b="1" dirty="0"/>
                        <a:t>leicht</a:t>
                      </a:r>
                      <a:r>
                        <a:rPr lang="de-DE" sz="2000" baseline="0" dirty="0"/>
                        <a:t> zu </a:t>
                      </a:r>
                      <a:r>
                        <a:rPr lang="de-DE" sz="2000" b="1" baseline="0" dirty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50523"/>
              </p:ext>
            </p:extLst>
          </p:nvPr>
        </p:nvGraphicFramePr>
        <p:xfrm>
          <a:off x="906319" y="3453541"/>
          <a:ext cx="10429339" cy="106278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8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</a:t>
                      </a:r>
                      <a:r>
                        <a:rPr lang="de-DE" sz="2000" baseline="0" dirty="0"/>
                        <a:t> </a:t>
                      </a:r>
                      <a:r>
                        <a:rPr lang="de-DE" sz="2000" b="1" baseline="0" dirty="0"/>
                        <a:t>Suchbegriff „Scrum Tool“ </a:t>
                      </a:r>
                      <a:r>
                        <a:rPr lang="de-DE" sz="2000" baseline="0" dirty="0"/>
                        <a:t>bei Google zu finden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</a:t>
                      </a:r>
                      <a:r>
                        <a:rPr lang="de-DE" sz="2000" b="1" baseline="0" dirty="0"/>
                        <a:t> 10 Seiten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  <a:r>
                        <a:rPr lang="de-DE" sz="2000" dirty="0"/>
                        <a:t> genug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104154" y="0"/>
            <a:ext cx="11231502" cy="239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18043"/>
              </p:ext>
            </p:extLst>
          </p:nvPr>
        </p:nvGraphicFramePr>
        <p:xfrm>
          <a:off x="895350" y="1697665"/>
          <a:ext cx="10448925" cy="69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77021"/>
              </p:ext>
            </p:extLst>
          </p:nvPr>
        </p:nvGraphicFramePr>
        <p:xfrm>
          <a:off x="893308" y="5901060"/>
          <a:ext cx="10450966" cy="10627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Mehr</a:t>
                      </a:r>
                      <a:r>
                        <a:rPr lang="de-DE" sz="2000" baseline="0" dirty="0"/>
                        <a:t> als </a:t>
                      </a:r>
                      <a:r>
                        <a:rPr lang="de-DE" sz="2000" b="1" baseline="0" dirty="0"/>
                        <a:t>100</a:t>
                      </a:r>
                      <a:r>
                        <a:rPr lang="de-DE" sz="2000" baseline="0" dirty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Nutzerzahlen</a:t>
                      </a:r>
                    </a:p>
                    <a:p>
                      <a:pPr algn="ctr"/>
                      <a:r>
                        <a:rPr lang="de-DE" sz="2000" dirty="0" err="1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Meilenstein </a:t>
                      </a:r>
                      <a:r>
                        <a:rPr lang="de-DE" sz="2000" b="1" dirty="0"/>
                        <a:t>Marktakzeptanz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Schnelle</a:t>
                      </a:r>
                      <a:r>
                        <a:rPr lang="de-DE" sz="2000" b="1" dirty="0"/>
                        <a:t> Verbreitung</a:t>
                      </a:r>
                      <a:br>
                        <a:rPr lang="de-DE" sz="2000" b="1" dirty="0"/>
                      </a:br>
                      <a:r>
                        <a:rPr lang="de-DE" sz="2000" b="0" dirty="0"/>
                        <a:t>geplant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In 6</a:t>
                      </a:r>
                      <a:r>
                        <a:rPr lang="de-DE" sz="2000" b="1" baseline="0" dirty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39476"/>
              </p:ext>
            </p:extLst>
          </p:nvPr>
        </p:nvGraphicFramePr>
        <p:xfrm>
          <a:off x="893308" y="3458682"/>
          <a:ext cx="10448925" cy="1005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9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8724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Lizensierung</a:t>
                      </a:r>
                      <a:r>
                        <a:rPr lang="de-DE" sz="2000" b="1" baseline="0" dirty="0"/>
                        <a:t>/ Installation</a:t>
                      </a:r>
                      <a:r>
                        <a:rPr lang="de-DE" sz="2000" baseline="0" dirty="0"/>
                        <a:t> in </a:t>
                      </a:r>
                      <a:r>
                        <a:rPr lang="de-DE" sz="2000" b="1" baseline="0" dirty="0"/>
                        <a:t>Unternehmen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Für</a:t>
                      </a:r>
                      <a:r>
                        <a:rPr lang="de-DE" sz="2000" b="0" baseline="0" dirty="0"/>
                        <a:t> </a:t>
                      </a:r>
                      <a:r>
                        <a:rPr lang="de-DE" sz="2000" b="1" baseline="0" dirty="0"/>
                        <a:t>eine Firma</a:t>
                      </a:r>
                      <a:r>
                        <a:rPr lang="de-DE" sz="2000" b="0" baseline="0" dirty="0"/>
                        <a:t> geplant</a:t>
                      </a:r>
                      <a:endParaRPr lang="de-DE" sz="2000" b="0" dirty="0"/>
                    </a:p>
                    <a:p>
                      <a:pPr algn="ctr"/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Meilenstein</a:t>
                      </a:r>
                    </a:p>
                    <a:p>
                      <a:pPr algn="ctr"/>
                      <a:r>
                        <a:rPr lang="de-DE" sz="2000" b="1" dirty="0"/>
                        <a:t>Akzeptanz</a:t>
                      </a:r>
                      <a:r>
                        <a:rPr lang="de-DE" sz="2000" b="0" dirty="0"/>
                        <a:t> im</a:t>
                      </a:r>
                      <a:r>
                        <a:rPr lang="de-DE" sz="2000" b="0" baseline="0" dirty="0"/>
                        <a:t> </a:t>
                      </a:r>
                      <a:r>
                        <a:rPr lang="de-DE" sz="2000" b="1" baseline="0" dirty="0"/>
                        <a:t>Gewerbe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Nur </a:t>
                      </a:r>
                      <a:r>
                        <a:rPr lang="de-DE" sz="2000" b="1" dirty="0"/>
                        <a:t>eine Firma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 ersten Jahr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2.96296E-6 L -0.00078 -0.5127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Strategien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sp>
        <p:nvSpPr>
          <p:cNvPr id="12" name="Rechteck 11"/>
          <p:cNvSpPr/>
          <p:nvPr/>
        </p:nvSpPr>
        <p:spPr>
          <a:xfrm>
            <a:off x="928914" y="1827564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Schulen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2917370" y="1958195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921660" y="2984499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Bei Google zu finden</a:t>
            </a:r>
          </a:p>
        </p:txBody>
      </p:sp>
      <p:sp>
        <p:nvSpPr>
          <p:cNvPr id="19" name="Pfeil nach rechts 18"/>
          <p:cNvSpPr/>
          <p:nvPr/>
        </p:nvSpPr>
        <p:spPr>
          <a:xfrm>
            <a:off x="2910116" y="3115130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21660" y="4095537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Nutzerzahlen steigern</a:t>
            </a:r>
          </a:p>
        </p:txBody>
      </p:sp>
      <p:sp>
        <p:nvSpPr>
          <p:cNvPr id="22" name="Pfeil nach rechts 21"/>
          <p:cNvSpPr/>
          <p:nvPr/>
        </p:nvSpPr>
        <p:spPr>
          <a:xfrm>
            <a:off x="2910116" y="4226168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936174" y="5203305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Firmen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2924630" y="5333936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043717" y="1827564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Bereitstellung des Produkts für </a:t>
            </a:r>
            <a:r>
              <a:rPr lang="de-DE" sz="2800" dirty="0" err="1"/>
              <a:t>öffentl</a:t>
            </a:r>
            <a:r>
              <a:rPr lang="de-DE" sz="2800" dirty="0"/>
              <a:t>. Einrichtungen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043717" y="2984499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Suchmaschinenoptimierung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43717" y="4095537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Social</a:t>
            </a:r>
            <a:r>
              <a:rPr lang="de-DE" sz="2800" dirty="0"/>
              <a:t> Media-Präsenz, Werbung in Printmedien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043717" y="5203303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Trennung von kostenloser und Enterprise-Version</a:t>
            </a:r>
          </a:p>
        </p:txBody>
      </p:sp>
      <p:sp>
        <p:nvSpPr>
          <p:cNvPr id="3" name="Rechteck 2"/>
          <p:cNvSpPr/>
          <p:nvPr/>
        </p:nvSpPr>
        <p:spPr>
          <a:xfrm>
            <a:off x="710293" y="2841171"/>
            <a:ext cx="10752364" cy="110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10293" y="3965360"/>
            <a:ext cx="10752364" cy="110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10293" y="4937366"/>
            <a:ext cx="10752364" cy="110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15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22" y="1566508"/>
            <a:ext cx="9467557" cy="45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8548913" y="3060285"/>
            <a:ext cx="2133600" cy="21235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3" y="2665176"/>
            <a:ext cx="872553" cy="1241311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2" y="2537226"/>
            <a:ext cx="1348016" cy="134801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349829" y="2481935"/>
            <a:ext cx="3556000" cy="33818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35" y="4775190"/>
            <a:ext cx="3580494" cy="97927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24853" y="191553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Bestehender Markt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145587" y="3849682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vs.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94" y="2438601"/>
            <a:ext cx="1420363" cy="136334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75720" y="1936589"/>
            <a:ext cx="22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Unser Produkt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671595" y="379819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=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79" y="3580511"/>
            <a:ext cx="1184669" cy="118466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112096" y="1929687"/>
            <a:ext cx="300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Produktinnovation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6" y="3128814"/>
            <a:ext cx="1986444" cy="1986444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6311327" y="38496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5" y="4444523"/>
            <a:ext cx="1270021" cy="12700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 rot="8138575">
            <a:off x="5826550" y="5022610"/>
            <a:ext cx="1383451" cy="185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0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7" y="2245834"/>
            <a:ext cx="5715000" cy="381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39" y="3326060"/>
            <a:ext cx="1067015" cy="164954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2" y="2387503"/>
            <a:ext cx="3424465" cy="34244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2821660"/>
            <a:ext cx="533508" cy="82477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3880116"/>
            <a:ext cx="533508" cy="8247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40" y="4292503"/>
            <a:ext cx="533508" cy="82477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83" y="2994743"/>
            <a:ext cx="533508" cy="824774"/>
          </a:xfrm>
          <a:prstGeom prst="rect">
            <a:avLst/>
          </a:prstGeom>
        </p:spPr>
      </p:pic>
      <p:sp>
        <p:nvSpPr>
          <p:cNvPr id="17" name="Pfeil nach rechts 16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Bei Bedarf</a:t>
            </a:r>
          </a:p>
        </p:txBody>
      </p:sp>
    </p:spTree>
    <p:extLst>
      <p:ext uri="{BB962C8B-B14F-4D97-AF65-F5344CB8AC3E}">
        <p14:creationId xmlns:p14="http://schemas.microsoft.com/office/powerpoint/2010/main" val="326340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365708" y="2033231"/>
            <a:ext cx="2609850" cy="3459182"/>
            <a:chOff x="1597932" y="2395472"/>
            <a:chExt cx="2609850" cy="345918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32" y="3349579"/>
              <a:ext cx="2609850" cy="25050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1734909" y="2395472"/>
              <a:ext cx="23358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Kostenlose </a:t>
              </a:r>
              <a:br>
                <a:rPr lang="de-DE" sz="2800" dirty="0"/>
              </a:br>
              <a:r>
                <a:rPr lang="de-DE" sz="2800" dirty="0"/>
                <a:t>Online-Version</a:t>
              </a:r>
            </a:p>
          </p:txBody>
        </p:sp>
      </p:grpSp>
      <p:sp>
        <p:nvSpPr>
          <p:cNvPr id="19" name="Pfeil nach rechts 18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Auslieferung und Installation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7649023" y="1946147"/>
            <a:ext cx="3236698" cy="3569289"/>
            <a:chOff x="7329715" y="1830035"/>
            <a:chExt cx="3236698" cy="3569289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329715" y="2859325"/>
              <a:ext cx="3236698" cy="2539999"/>
              <a:chOff x="7329715" y="2859325"/>
              <a:chExt cx="3236698" cy="253999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7329715" y="2859325"/>
                <a:ext cx="3236698" cy="253999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7466" y="3991815"/>
                <a:ext cx="696685" cy="1077038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699" y="3328439"/>
                <a:ext cx="1741714" cy="1741714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4453" y="2971444"/>
                <a:ext cx="880491" cy="845143"/>
              </a:xfrm>
              <a:prstGeom prst="rect">
                <a:avLst/>
              </a:prstGeom>
            </p:spPr>
          </p:pic>
        </p:grpSp>
        <p:sp>
          <p:nvSpPr>
            <p:cNvPr id="24" name="Textfeld 23"/>
            <p:cNvSpPr txBox="1"/>
            <p:nvPr/>
          </p:nvSpPr>
          <p:spPr>
            <a:xfrm>
              <a:off x="7434637" y="1830035"/>
              <a:ext cx="30268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Enterprise-Version </a:t>
              </a:r>
            </a:p>
            <a:p>
              <a:r>
                <a:rPr lang="de-DE" sz="2800" dirty="0"/>
                <a:t>mit eigenem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60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Preis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80001"/>
              </p:ext>
            </p:extLst>
          </p:nvPr>
        </p:nvGraphicFramePr>
        <p:xfrm>
          <a:off x="1175657" y="1863403"/>
          <a:ext cx="9840688" cy="238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Anfallende Kosten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Einnahmequellen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Serverbetrieb</a:t>
                      </a:r>
                      <a:r>
                        <a:rPr lang="de-DE" sz="2400" baseline="0" dirty="0"/>
                        <a:t> in DE (ca. 35€/m)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Werbung</a:t>
                      </a:r>
                      <a:r>
                        <a:rPr lang="de-DE" sz="2400" baseline="0" dirty="0"/>
                        <a:t> auf Online-Version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Gehalt für 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Enterprise-Version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baseline="0" dirty="0"/>
                        <a:t>Außendienstservice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Schulungen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847582465"/>
              </p:ext>
            </p:extLst>
          </p:nvPr>
        </p:nvGraphicFramePr>
        <p:xfrm>
          <a:off x="2568620" y="4407039"/>
          <a:ext cx="7054760" cy="156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2334986" y="4351565"/>
            <a:ext cx="742133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05743" y="5222422"/>
            <a:ext cx="363991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198053" y="5222422"/>
            <a:ext cx="363991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0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1/3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02" y="1741091"/>
            <a:ext cx="2476295" cy="1561455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092025186"/>
              </p:ext>
            </p:extLst>
          </p:nvPr>
        </p:nvGraphicFramePr>
        <p:xfrm>
          <a:off x="2627086" y="1875542"/>
          <a:ext cx="6937829" cy="418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0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Projektplanung</a:t>
            </a:r>
          </a:p>
          <a:p>
            <a:endParaRPr lang="de-DE" dirty="0"/>
          </a:p>
          <a:p>
            <a:r>
              <a:rPr lang="de-DE" dirty="0"/>
              <a:t>Marktanalyse</a:t>
            </a:r>
          </a:p>
          <a:p>
            <a:endParaRPr lang="de-DE" dirty="0"/>
          </a:p>
          <a:p>
            <a:r>
              <a:rPr lang="de-DE" dirty="0"/>
              <a:t>Marketingstrategie/-ziele</a:t>
            </a:r>
          </a:p>
          <a:p>
            <a:endParaRPr lang="de-DE" dirty="0"/>
          </a:p>
          <a:p>
            <a:r>
              <a:rPr lang="de-DE" dirty="0"/>
              <a:t>Marketingmix</a:t>
            </a:r>
          </a:p>
          <a:p>
            <a:endParaRPr lang="de-DE" dirty="0"/>
          </a:p>
          <a:p>
            <a:r>
              <a:rPr lang="de-DE" dirty="0"/>
              <a:t>Probleme bei der Durchführung</a:t>
            </a:r>
          </a:p>
          <a:p>
            <a:endParaRPr lang="de-DE" dirty="0"/>
          </a:p>
          <a:p>
            <a:r>
              <a:rPr lang="de-DE" dirty="0"/>
              <a:t>Fazit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2/3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2148490"/>
            <a:ext cx="2763038" cy="124450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996044"/>
            <a:ext cx="1549400" cy="1549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32" y="2394048"/>
            <a:ext cx="3697384" cy="27730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4131129"/>
            <a:ext cx="2877658" cy="103595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0" y="3689349"/>
            <a:ext cx="2559352" cy="19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Probleme Durchführung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3/3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79291" y="2042009"/>
            <a:ext cx="2056910" cy="2962664"/>
            <a:chOff x="974497" y="2336805"/>
            <a:chExt cx="2056910" cy="296266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1233695" y="3300211"/>
              <a:ext cx="1538514" cy="1999258"/>
              <a:chOff x="943410" y="2802731"/>
              <a:chExt cx="1538514" cy="1999258"/>
            </a:xfrm>
          </p:grpSpPr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204" y="2802731"/>
                <a:ext cx="1304925" cy="1252538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410" y="4055269"/>
                <a:ext cx="1538514" cy="746720"/>
              </a:xfrm>
              <a:prstGeom prst="rect">
                <a:avLst/>
              </a:prstGeom>
            </p:spPr>
          </p:pic>
        </p:grpSp>
        <p:sp>
          <p:nvSpPr>
            <p:cNvPr id="11" name="Textfeld 10"/>
            <p:cNvSpPr txBox="1"/>
            <p:nvPr/>
          </p:nvSpPr>
          <p:spPr>
            <a:xfrm>
              <a:off x="974497" y="2336805"/>
              <a:ext cx="2056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Initialversion</a:t>
              </a:r>
            </a:p>
          </p:txBody>
        </p:sp>
      </p:grpSp>
      <p:sp>
        <p:nvSpPr>
          <p:cNvPr id="13" name="Pfeil nach rechts 12"/>
          <p:cNvSpPr/>
          <p:nvPr/>
        </p:nvSpPr>
        <p:spPr>
          <a:xfrm rot="21116171">
            <a:off x="3232431" y="2847331"/>
            <a:ext cx="3551269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379258">
            <a:off x="3232181" y="4627176"/>
            <a:ext cx="358170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262176" y="3742798"/>
            <a:ext cx="356607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7126401" y="2769774"/>
            <a:ext cx="3527958" cy="2341361"/>
            <a:chOff x="6821607" y="2711718"/>
            <a:chExt cx="3527958" cy="2341361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3877529"/>
              <a:ext cx="1749156" cy="116493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2711718"/>
              <a:ext cx="1749156" cy="1165812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3877530"/>
              <a:ext cx="1765089" cy="1175549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2711718"/>
              <a:ext cx="1778802" cy="1234489"/>
            </a:xfrm>
            <a:prstGeom prst="rect">
              <a:avLst/>
            </a:prstGeom>
          </p:spPr>
        </p:pic>
      </p:grpSp>
      <p:sp>
        <p:nvSpPr>
          <p:cNvPr id="21" name="Textfeld 20"/>
          <p:cNvSpPr txBox="1"/>
          <p:nvPr/>
        </p:nvSpPr>
        <p:spPr>
          <a:xfrm>
            <a:off x="6973369" y="2045809"/>
            <a:ext cx="380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Lokalisation und Support</a:t>
            </a:r>
          </a:p>
        </p:txBody>
      </p:sp>
    </p:spTree>
    <p:extLst>
      <p:ext uri="{BB962C8B-B14F-4D97-AF65-F5344CB8AC3E}">
        <p14:creationId xmlns:p14="http://schemas.microsoft.com/office/powerpoint/2010/main" val="185905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der Durchführung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Probleme 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6" y="2078060"/>
            <a:ext cx="2249242" cy="224924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17810" y="4317375"/>
            <a:ext cx="2150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Krankheitsfall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26" y="2053913"/>
            <a:ext cx="3017949" cy="2263462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24731" y="4317375"/>
            <a:ext cx="1542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Zeitdruck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83" y="2078060"/>
            <a:ext cx="2653763" cy="2251464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8615283" y="4329524"/>
            <a:ext cx="257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Planänderungen</a:t>
            </a:r>
          </a:p>
        </p:txBody>
      </p:sp>
    </p:spTree>
    <p:extLst>
      <p:ext uri="{BB962C8B-B14F-4D97-AF65-F5344CB8AC3E}">
        <p14:creationId xmlns:p14="http://schemas.microsoft.com/office/powerpoint/2010/main" val="369544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Probleme Durchführung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Nutzung des eigenen Produkts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12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10520" r="6645" b="4777"/>
          <a:stretch/>
        </p:blipFill>
        <p:spPr>
          <a:xfrm>
            <a:off x="4122021" y="1327789"/>
            <a:ext cx="3947958" cy="4373872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1051" r="7543" b="80223"/>
          <a:stretch/>
        </p:blipFill>
        <p:spPr>
          <a:xfrm>
            <a:off x="2837233" y="3162281"/>
            <a:ext cx="7409204" cy="85920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81" b="91499" l="9847" r="92711">
                        <a14:foregroundMark x1="14066" y1="11688" x2="57545" y2="49351"/>
                        <a14:foregroundMark x1="48338" y1="23377" x2="29156" y2="67296"/>
                        <a14:foregroundMark x1="35294" y1="12751" x2="36061" y2="50413"/>
                        <a14:foregroundMark x1="28005" y1="18418" x2="88747" y2="25738"/>
                        <a14:foregroundMark x1="61765" y1="17946" x2="92711" y2="43566"/>
                        <a14:foregroundMark x1="82097" y1="16647" x2="85294" y2="50767"/>
                        <a14:foregroundMark x1="82225" y1="19835" x2="63299" y2="59622"/>
                        <a14:foregroundMark x1="69949" y1="21842" x2="48338" y2="59268"/>
                        <a14:foregroundMark x1="19821" y1="18654" x2="21228" y2="65643"/>
                        <a14:foregroundMark x1="27110" y1="23495" x2="27238" y2="56198"/>
                        <a14:foregroundMark x1="28261" y1="23022" x2="29412" y2="59386"/>
                        <a14:foregroundMark x1="33120" y1="25974" x2="25064" y2="57379"/>
                        <a14:foregroundMark x1="17263" y1="29516" x2="16240" y2="57379"/>
                        <a14:foregroundMark x1="14962" y1="23259" x2="16496" y2="61865"/>
                        <a14:foregroundMark x1="18286" y1="28335" x2="22506" y2="71547"/>
                        <a14:foregroundMark x1="18670" y1="54664" x2="17263" y2="72963"/>
                        <a14:foregroundMark x1="15601" y1="63518" x2="17136" y2="81818"/>
                        <a14:foregroundMark x1="16240" y1="66234" x2="19054" y2="85124"/>
                        <a14:foregroundMark x1="40409" y1="55726" x2="42072" y2="79103"/>
                        <a14:foregroundMark x1="47315" y1="55844" x2="45524" y2="77922"/>
                        <a14:foregroundMark x1="35294" y1="61629" x2="35806" y2="79103"/>
                        <a14:foregroundMark x1="34527" y1="70956" x2="75320" y2="75443"/>
                        <a14:foregroundMark x1="66113" y1="72727" x2="60870" y2="71547"/>
                        <a14:foregroundMark x1="76598" y1="59976" x2="64706" y2="65525"/>
                        <a14:foregroundMark x1="91432" y1="32113" x2="80818" y2="45218"/>
                        <a14:foregroundMark x1="74297" y1="50767" x2="69949" y2="66352"/>
                        <a14:foregroundMark x1="73529" y1="40378" x2="67391" y2="74262"/>
                        <a14:foregroundMark x1="72890" y1="46753" x2="74680" y2="79811"/>
                        <a14:foregroundMark x1="80179" y1="56198" x2="80691" y2="78276"/>
                        <a14:foregroundMark x1="83248" y1="63991" x2="86445" y2="74380"/>
                        <a14:foregroundMark x1="85678" y1="55018" x2="84655" y2="73672"/>
                        <a14:foregroundMark x1="84271" y1="51594" x2="85934" y2="69540"/>
                        <a14:foregroundMark x1="84271" y1="53837" x2="85550" y2="64699"/>
                        <a14:foregroundMark x1="81330" y1="47344" x2="79412" y2="63872"/>
                        <a14:foregroundMark x1="73913" y1="40260" x2="76471" y2="51948"/>
                        <a14:foregroundMark x1="75575" y1="40614" x2="77238" y2="53837"/>
                        <a14:foregroundMark x1="77366" y1="42621" x2="77110" y2="48052"/>
                        <a14:foregroundMark x1="76215" y1="37072" x2="75575" y2="47344"/>
                        <a14:foregroundMark x1="76598" y1="43447" x2="77238" y2="48406"/>
                        <a14:foregroundMark x1="47570" y1="72963" x2="51279" y2="89492"/>
                        <a14:foregroundMark x1="64194" y1="76033" x2="67263" y2="89728"/>
                        <a14:foregroundMark x1="75192" y1="77804" x2="79284" y2="87367"/>
                        <a14:foregroundMark x1="83248" y1="79811" x2="86061" y2="90201"/>
                        <a14:foregroundMark x1="85678" y1="79811" x2="84655" y2="91499"/>
                        <a14:foregroundMark x1="58440" y1="77450" x2="54476" y2="89492"/>
                        <a14:foregroundMark x1="55754" y1="27745" x2="43862" y2="50413"/>
                        <a14:foregroundMark x1="71739" y1="81346" x2="81969" y2="85242"/>
                        <a14:foregroundMark x1="88619" y1="80165" x2="89130" y2="88430"/>
                        <a14:backgroundMark x1="26087" y1="8264" x2="26087" y2="8264"/>
                        <a14:backgroundMark x1="26471" y1="5903" x2="5115" y2="7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19376" r="7231" b="48285"/>
          <a:stretch/>
        </p:blipFill>
        <p:spPr>
          <a:xfrm>
            <a:off x="2837233" y="2315376"/>
            <a:ext cx="7434371" cy="317904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t="51286" r="7727" b="5487"/>
          <a:stretch/>
        </p:blipFill>
        <p:spPr>
          <a:xfrm>
            <a:off x="2889847" y="1789047"/>
            <a:ext cx="7329142" cy="423034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2821" y="1759388"/>
            <a:ext cx="1578128" cy="213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112821" y="1975963"/>
            <a:ext cx="1578128" cy="610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112821" y="2588804"/>
            <a:ext cx="1578128" cy="90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0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45 -0.12801 L -0.00104 -1.11022E-16 " pathEditMode="relative" rAng="0" ptsTypes="AA">
                                      <p:cBhvr>
                                        <p:cTn id="6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0" y="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1" grpId="1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74267" y="2828925"/>
            <a:ext cx="4843465" cy="600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4251722" y="3429000"/>
            <a:ext cx="3688557" cy="600075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abgewandelte Form</a:t>
            </a:r>
            <a:endParaRPr lang="de-DE" sz="2000" dirty="0"/>
          </a:p>
        </p:txBody>
      </p:sp>
      <p:sp>
        <p:nvSpPr>
          <p:cNvPr id="18" name="Rechtwinkliges Dreieck 17"/>
          <p:cNvSpPr/>
          <p:nvPr/>
        </p:nvSpPr>
        <p:spPr>
          <a:xfrm>
            <a:off x="3674267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winkliges Dreieck 18"/>
          <p:cNvSpPr/>
          <p:nvPr/>
        </p:nvSpPr>
        <p:spPr>
          <a:xfrm flipH="1">
            <a:off x="7940279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8" grpId="1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 rot="19800000">
            <a:off x="3345965" y="2865898"/>
            <a:ext cx="1588730" cy="1789613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3674267" y="1028700"/>
            <a:ext cx="4843465" cy="1200150"/>
            <a:chOff x="3674267" y="1762125"/>
            <a:chExt cx="4843465" cy="1200150"/>
          </a:xfrm>
        </p:grpSpPr>
        <p:sp>
          <p:nvSpPr>
            <p:cNvPr id="3" name="Rechteck 2"/>
            <p:cNvSpPr/>
            <p:nvPr/>
          </p:nvSpPr>
          <p:spPr>
            <a:xfrm>
              <a:off x="3674267" y="1762125"/>
              <a:ext cx="4843465" cy="6000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Scrum</a:t>
              </a:r>
              <a:endParaRPr lang="de-DE" sz="20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1722" y="2362200"/>
              <a:ext cx="3688557" cy="600075"/>
            </a:xfrm>
            <a:prstGeom prst="rect">
              <a:avLst/>
            </a:prstGeom>
            <a:solidFill>
              <a:srgbClr val="482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abgewandelte Form</a:t>
              </a:r>
              <a:endParaRPr lang="de-DE" sz="2000" dirty="0"/>
            </a:p>
          </p:txBody>
        </p:sp>
        <p:sp>
          <p:nvSpPr>
            <p:cNvPr id="18" name="Rechtwinkliges Dreieck 17"/>
            <p:cNvSpPr/>
            <p:nvPr/>
          </p:nvSpPr>
          <p:spPr>
            <a:xfrm>
              <a:off x="3674267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winkliges Dreieck 18"/>
            <p:cNvSpPr/>
            <p:nvPr/>
          </p:nvSpPr>
          <p:spPr>
            <a:xfrm flipH="1">
              <a:off x="7940279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417698" y="3465513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Weekly</a:t>
            </a:r>
            <a:r>
              <a:rPr lang="de-DE" sz="2000" dirty="0"/>
              <a:t> </a:t>
            </a:r>
            <a:r>
              <a:rPr lang="de-DE" sz="2000" dirty="0" err="1"/>
              <a:t>meeting</a:t>
            </a:r>
            <a:endParaRPr lang="de-DE" sz="2000" dirty="0"/>
          </a:p>
        </p:txBody>
      </p:sp>
      <p:sp>
        <p:nvSpPr>
          <p:cNvPr id="38" name="Rechteck 37"/>
          <p:cNvSpPr/>
          <p:nvPr/>
        </p:nvSpPr>
        <p:spPr>
          <a:xfrm>
            <a:off x="5287597" y="4095351"/>
            <a:ext cx="1616807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4 - 7 Wochen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3510941" y="3496161"/>
            <a:ext cx="1158333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 Minuten</a:t>
            </a:r>
          </a:p>
        </p:txBody>
      </p:sp>
    </p:spTree>
    <p:extLst>
      <p:ext uri="{BB962C8B-B14F-4D97-AF65-F5344CB8AC3E}">
        <p14:creationId xmlns:p14="http://schemas.microsoft.com/office/powerpoint/2010/main" val="26391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7" grpId="1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sp>
        <p:nvSpPr>
          <p:cNvPr id="9" name="Rechteck 8"/>
          <p:cNvSpPr/>
          <p:nvPr/>
        </p:nvSpPr>
        <p:spPr>
          <a:xfrm>
            <a:off x="2191870" y="2492186"/>
            <a:ext cx="517263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Kostenpflichtig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436224" y="2492186"/>
            <a:ext cx="256390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91870" y="1863779"/>
            <a:ext cx="7808260" cy="5607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Markt „Online-Projektplanung Scrum“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3202919"/>
            <a:ext cx="2759158" cy="7546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1" y="3255222"/>
            <a:ext cx="2107011" cy="70233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05" y="4873699"/>
            <a:ext cx="600900" cy="85485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6" y="5079344"/>
            <a:ext cx="1820636" cy="85569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98" y="3761861"/>
            <a:ext cx="857815" cy="8578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4190768"/>
            <a:ext cx="1751392" cy="41893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78" y="4981576"/>
            <a:ext cx="1670646" cy="8662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05" y="4169218"/>
            <a:ext cx="1745524" cy="7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Absatzmögl</a:t>
            </a:r>
            <a:r>
              <a:rPr lang="de-DE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95414375"/>
              </p:ext>
            </p:extLst>
          </p:nvPr>
        </p:nvGraphicFramePr>
        <p:xfrm>
          <a:off x="2602661" y="1346077"/>
          <a:ext cx="6986679" cy="465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Kundenkreise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sp>
        <p:nvSpPr>
          <p:cNvPr id="9" name="Ellipse 8"/>
          <p:cNvSpPr/>
          <p:nvPr/>
        </p:nvSpPr>
        <p:spPr>
          <a:xfrm>
            <a:off x="5087471" y="1365990"/>
            <a:ext cx="2017059" cy="20170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Kunden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1065751" y="3677031"/>
            <a:ext cx="10060498" cy="485596"/>
            <a:chOff x="894373" y="3677031"/>
            <a:chExt cx="10060498" cy="485596"/>
          </a:xfrm>
        </p:grpSpPr>
        <p:sp>
          <p:nvSpPr>
            <p:cNvPr id="10" name="Rechteck 9"/>
            <p:cNvSpPr/>
            <p:nvPr/>
          </p:nvSpPr>
          <p:spPr>
            <a:xfrm>
              <a:off x="894373" y="3678532"/>
              <a:ext cx="21467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Private Projekte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385176" y="3677031"/>
              <a:ext cx="35638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Gewinnorientierte Projekte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293078" y="3677031"/>
              <a:ext cx="3661793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Bildungsorientierte Projekte</a:t>
              </a:r>
            </a:p>
          </p:txBody>
        </p:sp>
      </p:grp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rot="10800000" flipV="1">
            <a:off x="2139131" y="2374520"/>
            <a:ext cx="2948341" cy="1304012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4"/>
          <p:cNvCxnSpPr>
            <a:stCxn id="9" idx="4"/>
          </p:cNvCxnSpPr>
          <p:nvPr/>
        </p:nvCxnSpPr>
        <p:spPr>
          <a:xfrm rot="5400000">
            <a:off x="5949011" y="3530039"/>
            <a:ext cx="29398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4"/>
          <p:cNvCxnSpPr>
            <a:stCxn id="9" idx="6"/>
            <a:endCxn id="12" idx="0"/>
          </p:cNvCxnSpPr>
          <p:nvPr/>
        </p:nvCxnSpPr>
        <p:spPr>
          <a:xfrm>
            <a:off x="7104530" y="2374520"/>
            <a:ext cx="2190823" cy="1302511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065751" y="4258579"/>
            <a:ext cx="2146758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Privatpersonen</a:t>
            </a:r>
          </a:p>
        </p:txBody>
      </p:sp>
      <p:sp>
        <p:nvSpPr>
          <p:cNvPr id="37" name="Rechteck 36"/>
          <p:cNvSpPr/>
          <p:nvPr/>
        </p:nvSpPr>
        <p:spPr>
          <a:xfrm>
            <a:off x="3556554" y="4258579"/>
            <a:ext cx="3547976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Unternehmen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7464455" y="4258579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7464455" y="4732206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Universitäten</a:t>
            </a:r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Risikoanalyse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1/1</a:t>
            </a:r>
          </a:p>
        </p:txBody>
      </p:sp>
      <p:sp>
        <p:nvSpPr>
          <p:cNvPr id="9" name="Rechteck 8"/>
          <p:cNvSpPr/>
          <p:nvPr/>
        </p:nvSpPr>
        <p:spPr>
          <a:xfrm>
            <a:off x="1315253" y="2803437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Projektrelease verzögert sich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15253" y="3374311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Zielgruppe nimmt Produkt nicht an</a:t>
            </a:r>
          </a:p>
        </p:txBody>
      </p:sp>
      <p:sp>
        <p:nvSpPr>
          <p:cNvPr id="12" name="Rechteck 11"/>
          <p:cNvSpPr/>
          <p:nvPr/>
        </p:nvSpPr>
        <p:spPr>
          <a:xfrm>
            <a:off x="1315253" y="2131631"/>
            <a:ext cx="5796324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Risiko</a:t>
            </a:r>
          </a:p>
        </p:txBody>
      </p:sp>
      <p:sp>
        <p:nvSpPr>
          <p:cNvPr id="13" name="Rechteck 12"/>
          <p:cNvSpPr/>
          <p:nvPr/>
        </p:nvSpPr>
        <p:spPr>
          <a:xfrm>
            <a:off x="7191951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Schaden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9074536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Eintrittsw</a:t>
            </a:r>
            <a:r>
              <a:rPr lang="de-DE" sz="2400" dirty="0"/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7191951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7" name="Rechteck 16"/>
          <p:cNvSpPr/>
          <p:nvPr/>
        </p:nvSpPr>
        <p:spPr>
          <a:xfrm>
            <a:off x="9074536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7191951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74536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15253" y="3937668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Seite wird von Suchmaschinen nicht priorisiert</a:t>
            </a:r>
          </a:p>
        </p:txBody>
      </p:sp>
      <p:sp>
        <p:nvSpPr>
          <p:cNvPr id="22" name="Rechteck 21"/>
          <p:cNvSpPr/>
          <p:nvPr/>
        </p:nvSpPr>
        <p:spPr>
          <a:xfrm>
            <a:off x="7191951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3" name="Rechteck 22"/>
          <p:cNvSpPr/>
          <p:nvPr/>
        </p:nvSpPr>
        <p:spPr>
          <a:xfrm>
            <a:off x="9074536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4" name="Rechteck 23"/>
          <p:cNvSpPr/>
          <p:nvPr/>
        </p:nvSpPr>
        <p:spPr>
          <a:xfrm>
            <a:off x="1315253" y="4495800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Produkt nutzt lizensiertes Material der Konkurrenz</a:t>
            </a:r>
          </a:p>
        </p:txBody>
      </p:sp>
      <p:sp>
        <p:nvSpPr>
          <p:cNvPr id="25" name="Rechteck 24"/>
          <p:cNvSpPr/>
          <p:nvPr/>
        </p:nvSpPr>
        <p:spPr>
          <a:xfrm>
            <a:off x="7191951" y="4487613"/>
            <a:ext cx="1802211" cy="4572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SEHR HOCH</a:t>
            </a:r>
          </a:p>
        </p:txBody>
      </p:sp>
      <p:sp>
        <p:nvSpPr>
          <p:cNvPr id="26" name="Rechteck 25"/>
          <p:cNvSpPr/>
          <p:nvPr/>
        </p:nvSpPr>
        <p:spPr>
          <a:xfrm>
            <a:off x="9070641" y="448761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7" name="Rechteck 26"/>
          <p:cNvSpPr/>
          <p:nvPr/>
        </p:nvSpPr>
        <p:spPr>
          <a:xfrm>
            <a:off x="1315253" y="5049583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Unzuverlässiger Serverdienstleister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9195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7064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Breitbild</PresentationFormat>
  <Paragraphs>269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PowerPoint-Präsentation</vt:lpstr>
      <vt:lpstr>Gliederung</vt:lpstr>
      <vt:lpstr>Projektplanung</vt:lpstr>
      <vt:lpstr>Projektplanung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Probleme bei der Durchführung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Joshua Ward</cp:lastModifiedBy>
  <cp:revision>87</cp:revision>
  <dcterms:created xsi:type="dcterms:W3CDTF">2015-11-12T09:20:30Z</dcterms:created>
  <dcterms:modified xsi:type="dcterms:W3CDTF">2016-04-07T12:16:30Z</dcterms:modified>
</cp:coreProperties>
</file>