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2" r:id="rId12"/>
    <p:sldId id="265" r:id="rId13"/>
    <p:sldId id="267" r:id="rId14"/>
    <p:sldId id="273" r:id="rId15"/>
    <p:sldId id="268" r:id="rId16"/>
    <p:sldId id="274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E76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60"/>
  </p:normalViewPr>
  <p:slideViewPr>
    <p:cSldViewPr snapToGrid="0">
      <p:cViewPr>
        <p:scale>
          <a:sx n="66" d="100"/>
          <a:sy n="66" d="100"/>
        </p:scale>
        <p:origin x="-2514" y="-1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02.04.2016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02.04.2016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02.04.2016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02.04.2016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Last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Next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  <a:solidFill>
            <a:srgbClr val="7030A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Last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Next</a:t>
            </a:r>
            <a:endParaRPr lang="de-DE" dirty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0430" y="1004004"/>
            <a:ext cx="4511141" cy="452256"/>
            <a:chOff x="3735281" y="1314519"/>
            <a:chExt cx="4511141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7286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2166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02.04.2016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02.04.2016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02.04.2016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02.04.2016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02.04.2016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02.04.2016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02.04.2016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Projekt: Marketingkonzept „</a:t>
            </a:r>
            <a:r>
              <a:rPr lang="de-DE" dirty="0" err="1" smtClean="0"/>
              <a:t>Scrumiverse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</a:t>
            </a:r>
            <a:r>
              <a:rPr lang="de-DE" dirty="0" smtClean="0"/>
              <a:t>on Lasse Jacobs, Kevin </a:t>
            </a:r>
            <a:r>
              <a:rPr lang="de-DE" dirty="0" err="1" smtClean="0"/>
              <a:t>Wesseler</a:t>
            </a:r>
            <a:r>
              <a:rPr lang="de-DE" dirty="0" smtClean="0"/>
              <a:t>, Kevin </a:t>
            </a:r>
            <a:r>
              <a:rPr lang="de-DE" dirty="0" err="1" smtClean="0"/>
              <a:t>Jolitz</a:t>
            </a:r>
            <a:r>
              <a:rPr lang="de-DE" dirty="0" smtClean="0"/>
              <a:t>, Joshua Ward und Toni </a:t>
            </a:r>
            <a:r>
              <a:rPr lang="de-DE" dirty="0" err="1" smtClean="0"/>
              <a:t>Serfling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768576"/>
            <a:ext cx="2609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Marketingstrategien/-ziele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1/2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357"/>
              </p:ext>
            </p:extLst>
          </p:nvPr>
        </p:nvGraphicFramePr>
        <p:xfrm>
          <a:off x="895350" y="1697827"/>
          <a:ext cx="10448925" cy="388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83"/>
                <a:gridCol w="1990583"/>
                <a:gridCol w="2391059"/>
                <a:gridCol w="2545441"/>
                <a:gridCol w="1531259"/>
              </a:tblGrid>
              <a:tr h="693092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 smtClean="0"/>
                        <a:t>S</a:t>
                      </a:r>
                      <a:r>
                        <a:rPr lang="de-DE" sz="2000" dirty="0" err="1" smtClean="0"/>
                        <a:t>pezfisch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M</a:t>
                      </a:r>
                      <a:r>
                        <a:rPr lang="de-DE" sz="2000" dirty="0" smtClean="0"/>
                        <a:t>essbar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A</a:t>
                      </a:r>
                      <a:r>
                        <a:rPr lang="de-DE" sz="2000" dirty="0" smtClean="0"/>
                        <a:t>ttraktiv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R</a:t>
                      </a:r>
                      <a:r>
                        <a:rPr lang="de-DE" sz="2000" dirty="0" smtClean="0"/>
                        <a:t>ealistisch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T</a:t>
                      </a:r>
                      <a:r>
                        <a:rPr lang="de-DE" sz="2000" dirty="0" smtClean="0"/>
                        <a:t>erminiert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Einsatz</a:t>
                      </a:r>
                      <a:r>
                        <a:rPr lang="de-DE" sz="2000" dirty="0" smtClean="0"/>
                        <a:t> des Tools in </a:t>
                      </a:r>
                      <a:r>
                        <a:rPr lang="de-DE" sz="2000" b="1" dirty="0" smtClean="0"/>
                        <a:t>Bremer Schulen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An </a:t>
                      </a:r>
                      <a:r>
                        <a:rPr lang="de-DE" sz="2000" b="1" dirty="0" smtClean="0"/>
                        <a:t>5</a:t>
                      </a:r>
                      <a:r>
                        <a:rPr lang="de-DE" sz="2000" baseline="0" dirty="0" smtClean="0"/>
                        <a:t> Schulen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0" dirty="0" smtClean="0"/>
                        <a:t>Positive PR</a:t>
                      </a:r>
                      <a:r>
                        <a:rPr lang="de-DE" sz="2000" baseline="0" dirty="0" smtClean="0"/>
                        <a:t> für Produkt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Schulen </a:t>
                      </a:r>
                      <a:r>
                        <a:rPr lang="de-DE" sz="2000" b="1" dirty="0" smtClean="0"/>
                        <a:t>leicht</a:t>
                      </a:r>
                      <a:r>
                        <a:rPr lang="de-DE" sz="2000" baseline="0" dirty="0" smtClean="0"/>
                        <a:t> zu </a:t>
                      </a:r>
                      <a:r>
                        <a:rPr lang="de-DE" sz="2000" b="1" baseline="0" dirty="0" smtClean="0"/>
                        <a:t>erreichen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0" dirty="0" smtClean="0"/>
                        <a:t>Im ersten Jahr 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Mit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="1" baseline="0" dirty="0" smtClean="0"/>
                        <a:t>Suchbegriff „</a:t>
                      </a:r>
                      <a:r>
                        <a:rPr lang="de-DE" sz="2000" b="1" baseline="0" dirty="0" err="1" smtClean="0"/>
                        <a:t>Scrum</a:t>
                      </a:r>
                      <a:r>
                        <a:rPr lang="de-DE" sz="2000" b="1" baseline="0" dirty="0" smtClean="0"/>
                        <a:t> Tool“ </a:t>
                      </a:r>
                      <a:r>
                        <a:rPr lang="de-DE" sz="2000" baseline="0" dirty="0" smtClean="0"/>
                        <a:t>bei Google zu finden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Innerhalb</a:t>
                      </a:r>
                      <a:r>
                        <a:rPr lang="de-DE" sz="2000" baseline="0" dirty="0" smtClean="0"/>
                        <a:t> von </a:t>
                      </a:r>
                      <a:r>
                        <a:rPr lang="de-DE" sz="2000" b="1" baseline="0" dirty="0" smtClean="0"/>
                        <a:t>10 Seiten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Erhöht </a:t>
                      </a:r>
                      <a:r>
                        <a:rPr lang="de-DE" sz="2000" b="1" dirty="0" smtClean="0"/>
                        <a:t>Bekanntheitsgrad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Zeitfenster groß </a:t>
                      </a:r>
                      <a:r>
                        <a:rPr lang="de-DE" sz="2000" dirty="0" smtClean="0"/>
                        <a:t>genug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Im</a:t>
                      </a:r>
                      <a:r>
                        <a:rPr lang="de-DE" sz="2000" b="1" baseline="0" dirty="0" smtClean="0"/>
                        <a:t> e</a:t>
                      </a:r>
                      <a:r>
                        <a:rPr lang="de-DE" sz="2000" b="1" dirty="0" smtClean="0"/>
                        <a:t>rsten Jahr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Mit </a:t>
                      </a:r>
                      <a:r>
                        <a:rPr lang="de-DE" sz="2000" b="1" dirty="0" smtClean="0"/>
                        <a:t>Suchbegriff „</a:t>
                      </a:r>
                      <a:r>
                        <a:rPr lang="de-DE" sz="2000" b="1" dirty="0" err="1" smtClean="0"/>
                        <a:t>free</a:t>
                      </a:r>
                      <a:r>
                        <a:rPr lang="de-DE" sz="2000" b="1" dirty="0" smtClean="0"/>
                        <a:t> </a:t>
                      </a:r>
                      <a:r>
                        <a:rPr lang="de-DE" sz="2000" b="1" dirty="0" err="1" smtClean="0"/>
                        <a:t>Scrum</a:t>
                      </a:r>
                      <a:r>
                        <a:rPr lang="de-DE" sz="2000" b="1" dirty="0" smtClean="0"/>
                        <a:t> Tool“</a:t>
                      </a:r>
                      <a:r>
                        <a:rPr lang="de-DE" sz="2000" b="1" baseline="0" dirty="0" smtClean="0"/>
                        <a:t> </a:t>
                      </a:r>
                      <a:r>
                        <a:rPr lang="de-DE" sz="2000" baseline="0" dirty="0" smtClean="0"/>
                        <a:t>zu finden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Innerhalb</a:t>
                      </a:r>
                      <a:r>
                        <a:rPr lang="de-DE" sz="2000" baseline="0" dirty="0" smtClean="0"/>
                        <a:t> von </a:t>
                      </a:r>
                      <a:r>
                        <a:rPr lang="de-DE" sz="2000" b="1" baseline="0" dirty="0" smtClean="0"/>
                        <a:t>5 Seiten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Erhöht </a:t>
                      </a:r>
                      <a:r>
                        <a:rPr lang="de-DE" sz="2000" b="1" dirty="0" smtClean="0"/>
                        <a:t>Bekanntheitsgrad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Zeitfenster groß</a:t>
                      </a:r>
                    </a:p>
                    <a:p>
                      <a:pPr algn="ctr"/>
                      <a:r>
                        <a:rPr lang="de-DE" sz="2000" dirty="0" smtClean="0"/>
                        <a:t>genug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Im</a:t>
                      </a:r>
                      <a:r>
                        <a:rPr lang="de-DE" sz="2000" b="1" baseline="0" dirty="0" smtClean="0"/>
                        <a:t> e</a:t>
                      </a:r>
                      <a:r>
                        <a:rPr lang="de-DE" sz="2000" b="1" dirty="0" smtClean="0"/>
                        <a:t>rsten Jahr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5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Marketingstrategien/-ziele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2/2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011842"/>
              </p:ext>
            </p:extLst>
          </p:nvPr>
        </p:nvGraphicFramePr>
        <p:xfrm>
          <a:off x="895350" y="1697827"/>
          <a:ext cx="10448925" cy="281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83"/>
                <a:gridCol w="1990583"/>
                <a:gridCol w="2391059"/>
                <a:gridCol w="2545441"/>
                <a:gridCol w="1531259"/>
              </a:tblGrid>
              <a:tr h="693092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 smtClean="0"/>
                        <a:t>S</a:t>
                      </a:r>
                      <a:r>
                        <a:rPr lang="de-DE" sz="2000" dirty="0" err="1" smtClean="0"/>
                        <a:t>pezfisch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M</a:t>
                      </a:r>
                      <a:r>
                        <a:rPr lang="de-DE" sz="2000" dirty="0" smtClean="0"/>
                        <a:t>essbar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A</a:t>
                      </a:r>
                      <a:r>
                        <a:rPr lang="de-DE" sz="2000" dirty="0" smtClean="0"/>
                        <a:t>ttraktiv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R</a:t>
                      </a:r>
                      <a:r>
                        <a:rPr lang="de-DE" sz="2000" dirty="0" smtClean="0"/>
                        <a:t>ealistisch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T</a:t>
                      </a:r>
                      <a:r>
                        <a:rPr lang="de-DE" sz="2000" dirty="0" smtClean="0"/>
                        <a:t>erminiert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Mehr</a:t>
                      </a:r>
                      <a:r>
                        <a:rPr lang="de-DE" sz="2000" baseline="0" dirty="0" smtClean="0"/>
                        <a:t> als </a:t>
                      </a:r>
                      <a:r>
                        <a:rPr lang="de-DE" sz="2000" b="1" baseline="0" dirty="0" smtClean="0"/>
                        <a:t>100</a:t>
                      </a:r>
                      <a:r>
                        <a:rPr lang="de-DE" sz="2000" baseline="0" dirty="0" smtClean="0"/>
                        <a:t> Nutzer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Nutzerzahlen</a:t>
                      </a:r>
                    </a:p>
                    <a:p>
                      <a:pPr algn="ctr"/>
                      <a:r>
                        <a:rPr lang="de-DE" sz="2000" dirty="0" err="1" smtClean="0"/>
                        <a:t>betrachtbar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Meilenstein </a:t>
                      </a:r>
                      <a:r>
                        <a:rPr lang="de-DE" sz="2000" b="1" dirty="0" smtClean="0"/>
                        <a:t>Marktakzeptanz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/>
                        <a:t>Schnelle</a:t>
                      </a:r>
                      <a:r>
                        <a:rPr lang="de-DE" sz="2000" b="1" dirty="0" smtClean="0"/>
                        <a:t> Verbreitung</a:t>
                      </a:r>
                      <a:br>
                        <a:rPr lang="de-DE" sz="2000" b="1" dirty="0" smtClean="0"/>
                      </a:br>
                      <a:r>
                        <a:rPr lang="de-DE" sz="2000" b="0" dirty="0" smtClean="0"/>
                        <a:t>geplant</a:t>
                      </a:r>
                      <a:endParaRPr lang="de-DE" sz="2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In 6</a:t>
                      </a:r>
                      <a:r>
                        <a:rPr lang="de-DE" sz="2000" b="1" baseline="0" dirty="0" smtClean="0"/>
                        <a:t> Monaten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Lizensierung</a:t>
                      </a:r>
                      <a:r>
                        <a:rPr lang="de-DE" sz="2000" b="1" baseline="0" dirty="0" smtClean="0"/>
                        <a:t>/ Installation</a:t>
                      </a:r>
                      <a:r>
                        <a:rPr lang="de-DE" sz="2000" baseline="0" dirty="0" smtClean="0"/>
                        <a:t> in </a:t>
                      </a:r>
                      <a:r>
                        <a:rPr lang="de-DE" sz="2000" b="1" baseline="0" dirty="0" smtClean="0"/>
                        <a:t>Unternehmen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/>
                        <a:t>Für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1" baseline="0" dirty="0" smtClean="0"/>
                        <a:t>eine Firma</a:t>
                      </a:r>
                      <a:r>
                        <a:rPr lang="de-DE" sz="2000" b="0" baseline="0" dirty="0" smtClean="0"/>
                        <a:t> geplant</a:t>
                      </a:r>
                      <a:endParaRPr lang="de-DE" sz="2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/>
                        <a:t>Meilenstein</a:t>
                      </a:r>
                    </a:p>
                    <a:p>
                      <a:pPr algn="ctr"/>
                      <a:r>
                        <a:rPr lang="de-DE" sz="2000" b="1" dirty="0" smtClean="0"/>
                        <a:t>Akzeptanz</a:t>
                      </a:r>
                      <a:r>
                        <a:rPr lang="de-DE" sz="2000" b="0" dirty="0" smtClean="0"/>
                        <a:t> im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1" baseline="0" dirty="0" smtClean="0"/>
                        <a:t>Gewerbe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Nur </a:t>
                      </a:r>
                      <a:r>
                        <a:rPr lang="de-DE" sz="2000" b="1" dirty="0" smtClean="0"/>
                        <a:t>eine Firma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Im ersten Jahr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0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Marketingstrategien/-ziele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Strategien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928914" y="2046507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Verwendung in Schulen</a:t>
            </a:r>
            <a:endParaRPr lang="de-DE" sz="2400" dirty="0"/>
          </a:p>
        </p:txBody>
      </p:sp>
      <p:sp>
        <p:nvSpPr>
          <p:cNvPr id="13" name="Pfeil nach rechts 12"/>
          <p:cNvSpPr/>
          <p:nvPr/>
        </p:nvSpPr>
        <p:spPr>
          <a:xfrm>
            <a:off x="2917370" y="2177138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036457" y="2046505"/>
            <a:ext cx="6284686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Wachstumsstrategie: Bereitstellung des Produkts für </a:t>
            </a:r>
            <a:r>
              <a:rPr lang="de-DE" sz="2800" dirty="0" err="1" smtClean="0"/>
              <a:t>öffentl</a:t>
            </a:r>
            <a:r>
              <a:rPr lang="de-DE" sz="2800" dirty="0" smtClean="0"/>
              <a:t>. Einrichtungen</a:t>
            </a:r>
            <a:endParaRPr lang="de-DE" sz="2800" dirty="0"/>
          </a:p>
        </p:txBody>
      </p:sp>
      <p:sp>
        <p:nvSpPr>
          <p:cNvPr id="15" name="Textfeld 14"/>
          <p:cNvSpPr txBox="1"/>
          <p:nvPr/>
        </p:nvSpPr>
        <p:spPr>
          <a:xfrm>
            <a:off x="1381166" y="1584839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Ziele:</a:t>
            </a:r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2910116" y="1584840"/>
            <a:ext cx="2351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e</a:t>
            </a:r>
            <a:r>
              <a:rPr lang="de-DE" sz="2400" dirty="0" smtClean="0"/>
              <a:t>rreichbar </a:t>
            </a:r>
            <a:r>
              <a:rPr lang="de-DE" sz="2400" dirty="0" smtClean="0"/>
              <a:t>durch</a:t>
            </a:r>
            <a:endParaRPr lang="de-DE" sz="2400" dirty="0"/>
          </a:p>
        </p:txBody>
      </p:sp>
      <p:sp>
        <p:nvSpPr>
          <p:cNvPr id="17" name="Textfeld 16"/>
          <p:cNvSpPr txBox="1"/>
          <p:nvPr/>
        </p:nvSpPr>
        <p:spPr>
          <a:xfrm>
            <a:off x="7409038" y="1530960"/>
            <a:ext cx="153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Strategien:</a:t>
            </a:r>
            <a:endParaRPr lang="de-DE" sz="2400" dirty="0"/>
          </a:p>
        </p:txBody>
      </p:sp>
      <p:sp>
        <p:nvSpPr>
          <p:cNvPr id="18" name="Rechteck 17"/>
          <p:cNvSpPr/>
          <p:nvPr/>
        </p:nvSpPr>
        <p:spPr>
          <a:xfrm>
            <a:off x="921660" y="3113289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Bei Google zu finden</a:t>
            </a:r>
            <a:endParaRPr lang="de-DE" sz="2400" dirty="0"/>
          </a:p>
        </p:txBody>
      </p:sp>
      <p:sp>
        <p:nvSpPr>
          <p:cNvPr id="19" name="Pfeil nach rechts 18"/>
          <p:cNvSpPr/>
          <p:nvPr/>
        </p:nvSpPr>
        <p:spPr>
          <a:xfrm>
            <a:off x="2910116" y="3243920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029203" y="3113287"/>
            <a:ext cx="6284686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Suchmaschinenoptimierung</a:t>
            </a:r>
            <a:endParaRPr lang="de-DE" sz="2800" dirty="0"/>
          </a:p>
        </p:txBody>
      </p:sp>
      <p:sp>
        <p:nvSpPr>
          <p:cNvPr id="21" name="Rechteck 20"/>
          <p:cNvSpPr/>
          <p:nvPr/>
        </p:nvSpPr>
        <p:spPr>
          <a:xfrm>
            <a:off x="921660" y="4172811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Nutzerzahlen steigern</a:t>
            </a:r>
            <a:endParaRPr lang="de-DE" sz="2400" dirty="0"/>
          </a:p>
        </p:txBody>
      </p:sp>
      <p:sp>
        <p:nvSpPr>
          <p:cNvPr id="22" name="Pfeil nach rechts 21"/>
          <p:cNvSpPr/>
          <p:nvPr/>
        </p:nvSpPr>
        <p:spPr>
          <a:xfrm>
            <a:off x="2910116" y="4303442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5029203" y="4172809"/>
            <a:ext cx="6284686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Social</a:t>
            </a:r>
            <a:r>
              <a:rPr lang="de-DE" sz="2800" dirty="0" smtClean="0"/>
              <a:t> Media-Präsenz, Werbepartner in Printmedien</a:t>
            </a:r>
            <a:endParaRPr lang="de-DE" sz="2800" dirty="0"/>
          </a:p>
        </p:txBody>
      </p:sp>
      <p:sp>
        <p:nvSpPr>
          <p:cNvPr id="24" name="Rechteck 23"/>
          <p:cNvSpPr/>
          <p:nvPr/>
        </p:nvSpPr>
        <p:spPr>
          <a:xfrm>
            <a:off x="936174" y="5203305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Verwendung in Firmen</a:t>
            </a:r>
            <a:endParaRPr lang="de-DE" sz="2400" dirty="0"/>
          </a:p>
        </p:txBody>
      </p:sp>
      <p:sp>
        <p:nvSpPr>
          <p:cNvPr id="25" name="Pfeil nach rechts 24"/>
          <p:cNvSpPr/>
          <p:nvPr/>
        </p:nvSpPr>
        <p:spPr>
          <a:xfrm>
            <a:off x="2924630" y="5333936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043717" y="5203303"/>
            <a:ext cx="6284686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Trennung von kostenloser und Enterprise-Version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163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Insert Dashboard </a:t>
            </a:r>
            <a:r>
              <a:rPr lang="de-DE" dirty="0" err="1" smtClean="0"/>
              <a:t>Pic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Produkt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3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/>
          <p:cNvSpPr/>
          <p:nvPr/>
        </p:nvSpPr>
        <p:spPr>
          <a:xfrm>
            <a:off x="8548913" y="3060285"/>
            <a:ext cx="2133600" cy="212350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53" y="2665176"/>
            <a:ext cx="872553" cy="1241311"/>
          </a:xfrm>
        </p:spPr>
      </p:pic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Produkt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2/2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42" y="2537226"/>
            <a:ext cx="1348016" cy="1348016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1349829" y="2481935"/>
            <a:ext cx="3556000" cy="338182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35" y="4775190"/>
            <a:ext cx="3580494" cy="97927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624853" y="1915531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Bestehender Markt</a:t>
            </a:r>
            <a:endParaRPr lang="de-DE" sz="2800" dirty="0"/>
          </a:p>
        </p:txBody>
      </p:sp>
      <p:sp>
        <p:nvSpPr>
          <p:cNvPr id="14" name="Textfeld 13"/>
          <p:cNvSpPr txBox="1"/>
          <p:nvPr/>
        </p:nvSpPr>
        <p:spPr>
          <a:xfrm>
            <a:off x="5145587" y="3849682"/>
            <a:ext cx="6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v</a:t>
            </a:r>
            <a:r>
              <a:rPr lang="de-DE" sz="3600" dirty="0" smtClean="0"/>
              <a:t>s.</a:t>
            </a:r>
            <a:endParaRPr lang="de-DE" sz="36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94" y="2438601"/>
            <a:ext cx="1420363" cy="1363341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375720" y="1936589"/>
            <a:ext cx="228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Unser Produkt</a:t>
            </a:r>
            <a:endParaRPr lang="de-DE" sz="2800" dirty="0"/>
          </a:p>
        </p:txBody>
      </p:sp>
      <p:sp>
        <p:nvSpPr>
          <p:cNvPr id="17" name="Textfeld 16"/>
          <p:cNvSpPr txBox="1"/>
          <p:nvPr/>
        </p:nvSpPr>
        <p:spPr>
          <a:xfrm>
            <a:off x="7671595" y="379819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=</a:t>
            </a:r>
            <a:endParaRPr lang="de-DE" sz="36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379" y="3580511"/>
            <a:ext cx="1184669" cy="1184669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8112096" y="1929687"/>
            <a:ext cx="300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Produktinnovation</a:t>
            </a:r>
            <a:endParaRPr lang="de-DE" sz="2800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06" y="3128814"/>
            <a:ext cx="1986444" cy="1986444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6311327" y="38496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+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65" y="4444523"/>
            <a:ext cx="1270021" cy="1270021"/>
          </a:xfrm>
          <a:prstGeom prst="rect">
            <a:avLst/>
          </a:prstGeom>
        </p:spPr>
      </p:pic>
      <p:sp>
        <p:nvSpPr>
          <p:cNvPr id="35" name="Rechteck 34"/>
          <p:cNvSpPr/>
          <p:nvPr/>
        </p:nvSpPr>
        <p:spPr>
          <a:xfrm rot="8138575">
            <a:off x="5826550" y="5022610"/>
            <a:ext cx="1383451" cy="1852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8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Distribution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1/2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0" y="1872343"/>
            <a:ext cx="5715000" cy="381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82" y="2952569"/>
            <a:ext cx="1067015" cy="1649548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4978403" y="2718887"/>
            <a:ext cx="2235200" cy="1825171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Bei Bedarf</a:t>
            </a:r>
            <a:endParaRPr lang="de-DE" sz="280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2" y="1872343"/>
            <a:ext cx="3424465" cy="342446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826" y="2306500"/>
            <a:ext cx="533508" cy="82477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826" y="3364956"/>
            <a:ext cx="533508" cy="82477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740" y="3777343"/>
            <a:ext cx="533508" cy="82477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83" y="2479583"/>
            <a:ext cx="533508" cy="82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1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Distribution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2/2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365708" y="2033231"/>
            <a:ext cx="2609850" cy="3459182"/>
            <a:chOff x="1597932" y="2395472"/>
            <a:chExt cx="2609850" cy="3459182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932" y="3349579"/>
              <a:ext cx="2609850" cy="2505075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>
            <a:xfrm>
              <a:off x="1734909" y="2395472"/>
              <a:ext cx="23358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Kostenlose </a:t>
              </a:r>
              <a:br>
                <a:rPr lang="de-DE" sz="2800" dirty="0" smtClean="0"/>
              </a:br>
              <a:r>
                <a:rPr lang="de-DE" sz="2800" dirty="0" smtClean="0"/>
                <a:t>Online-Version</a:t>
              </a:r>
              <a:endParaRPr lang="de-DE" sz="2800" dirty="0"/>
            </a:p>
          </p:txBody>
        </p:sp>
      </p:grpSp>
      <p:sp>
        <p:nvSpPr>
          <p:cNvPr id="19" name="Pfeil nach rechts 18"/>
          <p:cNvSpPr/>
          <p:nvPr/>
        </p:nvSpPr>
        <p:spPr>
          <a:xfrm>
            <a:off x="4223667" y="3250282"/>
            <a:ext cx="3309257" cy="171529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Auslieferung und Installation</a:t>
            </a:r>
            <a:endParaRPr lang="de-DE" sz="2800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7649023" y="1946147"/>
            <a:ext cx="3236698" cy="3569289"/>
            <a:chOff x="7329715" y="1830035"/>
            <a:chExt cx="3236698" cy="3569289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7329715" y="2859325"/>
              <a:ext cx="3236698" cy="2539999"/>
              <a:chOff x="7329715" y="2859325"/>
              <a:chExt cx="3236698" cy="2539999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7329715" y="2859325"/>
                <a:ext cx="3236698" cy="253999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0" name="Grafik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7466" y="3991815"/>
                <a:ext cx="696685" cy="1077038"/>
              </a:xfrm>
              <a:prstGeom prst="rect">
                <a:avLst/>
              </a:prstGeom>
            </p:spPr>
          </p:pic>
          <p:pic>
            <p:nvPicPr>
              <p:cNvPr id="21" name="Grafik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24699" y="3328439"/>
                <a:ext cx="1741714" cy="1741714"/>
              </a:xfrm>
              <a:prstGeom prst="rect">
                <a:avLst/>
              </a:prstGeom>
            </p:spPr>
          </p:pic>
          <p:pic>
            <p:nvPicPr>
              <p:cNvPr id="23" name="Grafik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4453" y="2971444"/>
                <a:ext cx="880491" cy="845143"/>
              </a:xfrm>
              <a:prstGeom prst="rect">
                <a:avLst/>
              </a:prstGeom>
            </p:spPr>
          </p:pic>
        </p:grpSp>
        <p:sp>
          <p:nvSpPr>
            <p:cNvPr id="24" name="Textfeld 23"/>
            <p:cNvSpPr txBox="1"/>
            <p:nvPr/>
          </p:nvSpPr>
          <p:spPr>
            <a:xfrm>
              <a:off x="7434637" y="1830035"/>
              <a:ext cx="302685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Enterprise-Version </a:t>
              </a:r>
            </a:p>
            <a:p>
              <a:r>
                <a:rPr lang="de-DE" sz="2800" dirty="0" smtClean="0"/>
                <a:t>mit eigenem Server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981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Preis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9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Kommunikation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93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L-Form 8"/>
          <p:cNvSpPr/>
          <p:nvPr/>
        </p:nvSpPr>
        <p:spPr>
          <a:xfrm rot="19060526">
            <a:off x="2564409" y="2538636"/>
            <a:ext cx="1140581" cy="584974"/>
          </a:xfrm>
          <a:prstGeom prst="corner">
            <a:avLst/>
          </a:prstGeom>
          <a:solidFill>
            <a:srgbClr val="659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71550" y="3429000"/>
            <a:ext cx="49207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Interessanter Einblick ins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Nutzung des eigenen Produkts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11" name="Plus 10"/>
          <p:cNvSpPr/>
          <p:nvPr/>
        </p:nvSpPr>
        <p:spPr>
          <a:xfrm rot="2705402">
            <a:off x="8210550" y="2209800"/>
            <a:ext cx="1485900" cy="1495425"/>
          </a:xfrm>
          <a:prstGeom prst="mathPlus">
            <a:avLst>
              <a:gd name="adj1" fmla="val 16299"/>
            </a:avLst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600825" y="3429000"/>
            <a:ext cx="448635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Zeitdruck durch andere 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Sehr abstrakt, da nur 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Anforderungen teilweise unklar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500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</a:p>
          <a:p>
            <a:endParaRPr lang="de-DE" dirty="0" smtClean="0"/>
          </a:p>
          <a:p>
            <a:r>
              <a:rPr lang="de-DE" dirty="0" smtClean="0"/>
              <a:t>Marktanalyse</a:t>
            </a:r>
          </a:p>
          <a:p>
            <a:r>
              <a:rPr lang="de-DE" dirty="0" smtClean="0"/>
              <a:t>Marketingstrategie/-ziele</a:t>
            </a:r>
          </a:p>
          <a:p>
            <a:r>
              <a:rPr lang="de-DE" dirty="0" smtClean="0"/>
              <a:t>Marketingmix</a:t>
            </a:r>
          </a:p>
          <a:p>
            <a:endParaRPr lang="de-DE" dirty="0" smtClean="0"/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5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0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Konkurrenz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7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Absatzmögl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Kundenkreise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3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Risikoanalyse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1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Zukunftsprognose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8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6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Benutzerdefiniert</PresentationFormat>
  <Paragraphs>166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Office Theme</vt:lpstr>
      <vt:lpstr>PowerPoint-Präsentation</vt:lpstr>
      <vt:lpstr>Gliederung</vt:lpstr>
      <vt:lpstr>Projektplanung</vt:lpstr>
      <vt:lpstr>Marktanalyse</vt:lpstr>
      <vt:lpstr>Marktanalyse</vt:lpstr>
      <vt:lpstr>Marktanalyse</vt:lpstr>
      <vt:lpstr>Marktanalyse</vt:lpstr>
      <vt:lpstr>Marktanalyse</vt:lpstr>
      <vt:lpstr>Marktanalyse</vt:lpstr>
      <vt:lpstr>Marketingstrategien/-ziele</vt:lpstr>
      <vt:lpstr>Marketingstrategien/-ziele</vt:lpstr>
      <vt:lpstr>Marketingstrategien/-ziele</vt:lpstr>
      <vt:lpstr>Marketingmix</vt:lpstr>
      <vt:lpstr>Marketingmix</vt:lpstr>
      <vt:lpstr>Marketingmix</vt:lpstr>
      <vt:lpstr>Marketingmix</vt:lpstr>
      <vt:lpstr>Marketingmix</vt:lpstr>
      <vt:lpstr>Marketingmix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DoctorWhose</cp:lastModifiedBy>
  <cp:revision>72</cp:revision>
  <dcterms:created xsi:type="dcterms:W3CDTF">2015-11-12T09:20:30Z</dcterms:created>
  <dcterms:modified xsi:type="dcterms:W3CDTF">2016-04-02T10:36:11Z</dcterms:modified>
</cp:coreProperties>
</file>