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2" r:id="rId2"/>
    <p:sldId id="293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2E76"/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9366-0DA2-404A-A91F-D59506B6032C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C6F7-3FE1-47C8-81FE-106EB31391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29620"/>
            <a:ext cx="9144000" cy="682012"/>
          </a:xfrm>
          <a:solidFill>
            <a:srgbClr val="7030A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902200"/>
            <a:ext cx="9144000" cy="1244600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Authors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96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886" y="124920"/>
            <a:ext cx="10435771" cy="829299"/>
          </a:xfr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10435771" cy="453936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900000" y="1029158"/>
            <a:ext cx="1997578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winkliges Dreieck 14"/>
          <p:cNvSpPr/>
          <p:nvPr userDrawn="1"/>
        </p:nvSpPr>
        <p:spPr>
          <a:xfrm rot="5400000">
            <a:off x="2924463" y="1002275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flipH="1">
            <a:off x="10668000" y="1028456"/>
            <a:ext cx="667657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winkliges Dreieck 16"/>
          <p:cNvSpPr/>
          <p:nvPr userDrawn="1"/>
        </p:nvSpPr>
        <p:spPr>
          <a:xfrm rot="16200000" flipH="1">
            <a:off x="10188866" y="1001410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00112" y="1029859"/>
            <a:ext cx="1997465" cy="450850"/>
          </a:xfrm>
          <a:solidFill>
            <a:srgbClr val="7030A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0667999" y="1029697"/>
            <a:ext cx="667657" cy="450850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# / #</a:t>
            </a:r>
          </a:p>
        </p:txBody>
      </p:sp>
    </p:spTree>
    <p:extLst>
      <p:ext uri="{BB962C8B-B14F-4D97-AF65-F5344CB8AC3E}">
        <p14:creationId xmlns:p14="http://schemas.microsoft.com/office/powerpoint/2010/main" val="51256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9886" y="128154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08542"/>
            <a:ext cx="10435771" cy="456365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3840430" y="1004004"/>
            <a:ext cx="4511141" cy="452256"/>
            <a:chOff x="3735281" y="1314519"/>
            <a:chExt cx="4511141" cy="452256"/>
          </a:xfrm>
          <a:solidFill>
            <a:srgbClr val="7030A0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4241303" y="1314519"/>
              <a:ext cx="3499098" cy="4522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htwinkliges Dreieck 14"/>
            <p:cNvSpPr/>
            <p:nvPr userDrawn="1"/>
          </p:nvSpPr>
          <p:spPr>
            <a:xfrm rot="5400000">
              <a:off x="7767286" y="1287638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winkliges Dreieck 16"/>
            <p:cNvSpPr/>
            <p:nvPr userDrawn="1"/>
          </p:nvSpPr>
          <p:spPr>
            <a:xfrm rot="16200000" flipH="1">
              <a:off x="3762166" y="1287635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157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1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0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14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63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5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t="10520" r="6645" b="4777"/>
          <a:stretch/>
        </p:blipFill>
        <p:spPr>
          <a:xfrm>
            <a:off x="4122021" y="1327789"/>
            <a:ext cx="3947958" cy="4373872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Zielmatrix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3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6" t="11051" r="7543" b="80223"/>
          <a:stretch/>
        </p:blipFill>
        <p:spPr>
          <a:xfrm>
            <a:off x="2837233" y="3162281"/>
            <a:ext cx="7409204" cy="85920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81" b="91499" l="9847" r="92711">
                        <a14:foregroundMark x1="14066" y1="11688" x2="57545" y2="49351"/>
                        <a14:foregroundMark x1="48338" y1="23377" x2="29156" y2="67296"/>
                        <a14:foregroundMark x1="35294" y1="12751" x2="36061" y2="50413"/>
                        <a14:foregroundMark x1="28005" y1="18418" x2="88747" y2="25738"/>
                        <a14:foregroundMark x1="61765" y1="17946" x2="92711" y2="43566"/>
                        <a14:foregroundMark x1="82097" y1="16647" x2="85294" y2="50767"/>
                        <a14:foregroundMark x1="82225" y1="19835" x2="63299" y2="59622"/>
                        <a14:foregroundMark x1="69949" y1="21842" x2="48338" y2="59268"/>
                        <a14:foregroundMark x1="19821" y1="18654" x2="21228" y2="65643"/>
                        <a14:foregroundMark x1="27110" y1="23495" x2="27238" y2="56198"/>
                        <a14:foregroundMark x1="28261" y1="23022" x2="29412" y2="59386"/>
                        <a14:foregroundMark x1="33120" y1="25974" x2="25064" y2="57379"/>
                        <a14:foregroundMark x1="17263" y1="29516" x2="16240" y2="57379"/>
                        <a14:foregroundMark x1="14962" y1="23259" x2="16496" y2="61865"/>
                        <a14:foregroundMark x1="18286" y1="28335" x2="22506" y2="71547"/>
                        <a14:foregroundMark x1="18670" y1="54664" x2="17263" y2="72963"/>
                        <a14:foregroundMark x1="15601" y1="63518" x2="17136" y2="81818"/>
                        <a14:foregroundMark x1="16240" y1="66234" x2="19054" y2="85124"/>
                        <a14:foregroundMark x1="40409" y1="55726" x2="42072" y2="79103"/>
                        <a14:foregroundMark x1="47315" y1="55844" x2="45524" y2="77922"/>
                        <a14:foregroundMark x1="35294" y1="61629" x2="35806" y2="79103"/>
                        <a14:foregroundMark x1="34527" y1="70956" x2="75320" y2="75443"/>
                        <a14:foregroundMark x1="66113" y1="72727" x2="60870" y2="71547"/>
                        <a14:foregroundMark x1="76598" y1="59976" x2="64706" y2="65525"/>
                        <a14:foregroundMark x1="91432" y1="32113" x2="80818" y2="45218"/>
                        <a14:foregroundMark x1="74297" y1="50767" x2="69949" y2="66352"/>
                        <a14:foregroundMark x1="73529" y1="40378" x2="67391" y2="74262"/>
                        <a14:foregroundMark x1="72890" y1="46753" x2="74680" y2="79811"/>
                        <a14:foregroundMark x1="80179" y1="56198" x2="80691" y2="78276"/>
                        <a14:foregroundMark x1="83248" y1="63991" x2="86445" y2="74380"/>
                        <a14:foregroundMark x1="85678" y1="55018" x2="84655" y2="73672"/>
                        <a14:foregroundMark x1="84271" y1="51594" x2="85934" y2="69540"/>
                        <a14:foregroundMark x1="84271" y1="53837" x2="85550" y2="64699"/>
                        <a14:foregroundMark x1="81330" y1="47344" x2="79412" y2="63872"/>
                        <a14:foregroundMark x1="73913" y1="40260" x2="76471" y2="51948"/>
                        <a14:foregroundMark x1="75575" y1="40614" x2="77238" y2="53837"/>
                        <a14:foregroundMark x1="77366" y1="42621" x2="77110" y2="48052"/>
                        <a14:foregroundMark x1="76215" y1="37072" x2="75575" y2="47344"/>
                        <a14:foregroundMark x1="76598" y1="43447" x2="77238" y2="48406"/>
                        <a14:foregroundMark x1="47570" y1="72963" x2="51279" y2="89492"/>
                        <a14:foregroundMark x1="64194" y1="76033" x2="67263" y2="89728"/>
                        <a14:foregroundMark x1="75192" y1="77804" x2="79284" y2="87367"/>
                        <a14:foregroundMark x1="83248" y1="79811" x2="86061" y2="90201"/>
                        <a14:foregroundMark x1="85678" y1="79811" x2="84655" y2="91499"/>
                        <a14:foregroundMark x1="58440" y1="77450" x2="54476" y2="89492"/>
                        <a14:foregroundMark x1="55754" y1="27745" x2="43862" y2="50413"/>
                        <a14:foregroundMark x1="71739" y1="81346" x2="81969" y2="85242"/>
                        <a14:foregroundMark x1="88619" y1="80165" x2="89130" y2="88430"/>
                        <a14:backgroundMark x1="26087" y1="8264" x2="26087" y2="8264"/>
                        <a14:backgroundMark x1="26471" y1="5903" x2="5115" y2="7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58" t="19376" r="7231" b="48285"/>
          <a:stretch/>
        </p:blipFill>
        <p:spPr>
          <a:xfrm>
            <a:off x="2837233" y="2315376"/>
            <a:ext cx="7434371" cy="317904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0" t="51286" r="7727" b="5487"/>
          <a:stretch/>
        </p:blipFill>
        <p:spPr>
          <a:xfrm>
            <a:off x="2889847" y="1789047"/>
            <a:ext cx="7329142" cy="4230346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112821" y="1759388"/>
            <a:ext cx="1578128" cy="213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112821" y="1975963"/>
            <a:ext cx="1578128" cy="6104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1112821" y="2588804"/>
            <a:ext cx="1578128" cy="906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7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245 -0.12801 L -0.00104 -1.11022E-16 " pathEditMode="relative" rAng="0" ptsTypes="AA">
                                      <p:cBhvr>
                                        <p:cTn id="6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70" y="63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1" grpId="0" animBg="1"/>
      <p:bldP spid="21" grpId="1" animBg="1"/>
      <p:bldP spid="2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64973"/>
              </p:ext>
            </p:extLst>
          </p:nvPr>
        </p:nvGraphicFramePr>
        <p:xfrm>
          <a:off x="906319" y="4516325"/>
          <a:ext cx="10429339" cy="1062785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19868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68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65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406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83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Mit </a:t>
                      </a:r>
                      <a:r>
                        <a:rPr lang="de-DE" sz="2000" b="1" dirty="0"/>
                        <a:t>Suchbegriff „</a:t>
                      </a:r>
                      <a:r>
                        <a:rPr lang="de-DE" sz="2000" b="1" dirty="0" err="1"/>
                        <a:t>free</a:t>
                      </a:r>
                      <a:r>
                        <a:rPr lang="de-DE" sz="2000" b="1" dirty="0"/>
                        <a:t> </a:t>
                      </a:r>
                      <a:r>
                        <a:rPr lang="de-DE" sz="2000" b="1" dirty="0" err="1"/>
                        <a:t>Scrum</a:t>
                      </a:r>
                      <a:r>
                        <a:rPr lang="de-DE" sz="2000" b="1" dirty="0"/>
                        <a:t> Tool“</a:t>
                      </a:r>
                      <a:r>
                        <a:rPr lang="de-DE" sz="2000" b="1" baseline="0" dirty="0"/>
                        <a:t> </a:t>
                      </a:r>
                      <a:r>
                        <a:rPr lang="de-DE" sz="2000" baseline="0" dirty="0"/>
                        <a:t>zu finden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Innerhalb</a:t>
                      </a:r>
                      <a:r>
                        <a:rPr lang="de-DE" sz="2000" baseline="0" dirty="0"/>
                        <a:t> von </a:t>
                      </a:r>
                      <a:r>
                        <a:rPr lang="de-DE" sz="2000" b="1" baseline="0" dirty="0"/>
                        <a:t>5 Seiten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Erhöht </a:t>
                      </a:r>
                      <a:r>
                        <a:rPr lang="de-DE" sz="2000" b="1" dirty="0"/>
                        <a:t>Bekanntheitsgrad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Zeitfenster groß</a:t>
                      </a:r>
                    </a:p>
                    <a:p>
                      <a:pPr algn="ctr"/>
                      <a:r>
                        <a:rPr lang="de-DE" sz="2000" dirty="0"/>
                        <a:t>genug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Im</a:t>
                      </a:r>
                      <a:r>
                        <a:rPr lang="de-DE" sz="2000" b="1" baseline="0" dirty="0"/>
                        <a:t> e</a:t>
                      </a:r>
                      <a:r>
                        <a:rPr lang="de-DE" sz="2000" b="1" dirty="0"/>
                        <a:t>rsten Jahr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962415"/>
              </p:ext>
            </p:extLst>
          </p:nvPr>
        </p:nvGraphicFramePr>
        <p:xfrm>
          <a:off x="893308" y="2390757"/>
          <a:ext cx="10442348" cy="1062785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19893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95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438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302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Einsatz</a:t>
                      </a:r>
                      <a:r>
                        <a:rPr lang="de-DE" sz="2000" dirty="0"/>
                        <a:t> des Tools in </a:t>
                      </a:r>
                      <a:r>
                        <a:rPr lang="de-DE" sz="2000" b="1" dirty="0"/>
                        <a:t>Bremer Schulen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An </a:t>
                      </a:r>
                      <a:r>
                        <a:rPr lang="de-DE" sz="2000" b="1" dirty="0"/>
                        <a:t>5</a:t>
                      </a:r>
                      <a:r>
                        <a:rPr lang="de-DE" sz="2000" baseline="0" dirty="0"/>
                        <a:t> Schulen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baseline="0" dirty="0"/>
                        <a:t>Positive PR</a:t>
                      </a:r>
                      <a:r>
                        <a:rPr lang="de-DE" sz="2000" baseline="0" dirty="0"/>
                        <a:t> für Produkt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Schulen </a:t>
                      </a:r>
                      <a:r>
                        <a:rPr lang="de-DE" sz="2000" b="1" dirty="0"/>
                        <a:t>leicht</a:t>
                      </a:r>
                      <a:r>
                        <a:rPr lang="de-DE" sz="2000" baseline="0" dirty="0"/>
                        <a:t> zu </a:t>
                      </a:r>
                      <a:r>
                        <a:rPr lang="de-DE" sz="2000" b="1" baseline="0" dirty="0"/>
                        <a:t>erreichen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baseline="0" dirty="0"/>
                        <a:t>Im ersten Jahr 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869891"/>
              </p:ext>
            </p:extLst>
          </p:nvPr>
        </p:nvGraphicFramePr>
        <p:xfrm>
          <a:off x="906319" y="3453541"/>
          <a:ext cx="10429339" cy="106278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9868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68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65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406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83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Mit</a:t>
                      </a:r>
                      <a:r>
                        <a:rPr lang="de-DE" sz="2000" baseline="0" dirty="0"/>
                        <a:t> </a:t>
                      </a:r>
                      <a:r>
                        <a:rPr lang="de-DE" sz="2000" b="1" baseline="0" dirty="0" smtClean="0"/>
                        <a:t>Suchbegriff „Scrum Tool“ </a:t>
                      </a:r>
                      <a:r>
                        <a:rPr lang="de-DE" sz="2000" baseline="0" dirty="0" smtClean="0"/>
                        <a:t>bei </a:t>
                      </a:r>
                      <a:r>
                        <a:rPr lang="de-DE" sz="2000" baseline="0" dirty="0"/>
                        <a:t>Google zu finden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Innerhalb</a:t>
                      </a:r>
                      <a:r>
                        <a:rPr lang="de-DE" sz="2000" baseline="0" dirty="0"/>
                        <a:t> von</a:t>
                      </a:r>
                      <a:r>
                        <a:rPr lang="de-DE" sz="2000" b="1" baseline="0" dirty="0"/>
                        <a:t> 10 Seiten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Erhöht </a:t>
                      </a:r>
                      <a:r>
                        <a:rPr lang="de-DE" sz="2000" b="1" dirty="0"/>
                        <a:t>Bekanntheitsgrad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Zeitfenster groß</a:t>
                      </a:r>
                      <a:r>
                        <a:rPr lang="de-DE" sz="2000" dirty="0"/>
                        <a:t> genug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Im</a:t>
                      </a:r>
                      <a:r>
                        <a:rPr lang="de-DE" sz="2000" b="1" baseline="0" dirty="0"/>
                        <a:t> e</a:t>
                      </a:r>
                      <a:r>
                        <a:rPr lang="de-DE" sz="2000" b="1" dirty="0"/>
                        <a:t>rsten Jahr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hteck 2"/>
          <p:cNvSpPr/>
          <p:nvPr/>
        </p:nvSpPr>
        <p:spPr>
          <a:xfrm>
            <a:off x="104154" y="0"/>
            <a:ext cx="11231502" cy="2390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Marketingstrategien/-ziele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Marketingmix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Ziele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1/2</a:t>
            </a: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670537"/>
              </p:ext>
            </p:extLst>
          </p:nvPr>
        </p:nvGraphicFramePr>
        <p:xfrm>
          <a:off x="895350" y="1697665"/>
          <a:ext cx="10448925" cy="69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5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05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910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454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312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93092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err="1"/>
                        <a:t>S</a:t>
                      </a:r>
                      <a:r>
                        <a:rPr lang="de-DE" sz="2000" dirty="0" err="1"/>
                        <a:t>pezfisch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M</a:t>
                      </a:r>
                      <a:r>
                        <a:rPr lang="de-DE" sz="2000" dirty="0"/>
                        <a:t>essbar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A</a:t>
                      </a:r>
                      <a:r>
                        <a:rPr lang="de-DE" sz="2000" dirty="0"/>
                        <a:t>ttraktiv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R</a:t>
                      </a:r>
                      <a:r>
                        <a:rPr lang="de-DE" sz="2000" dirty="0"/>
                        <a:t>ealistisch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T</a:t>
                      </a:r>
                      <a:r>
                        <a:rPr lang="de-DE" sz="2000" dirty="0"/>
                        <a:t>erminiert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648727"/>
              </p:ext>
            </p:extLst>
          </p:nvPr>
        </p:nvGraphicFramePr>
        <p:xfrm>
          <a:off x="893308" y="5901060"/>
          <a:ext cx="10450966" cy="10627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09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09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915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459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315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Mehr</a:t>
                      </a:r>
                      <a:r>
                        <a:rPr lang="de-DE" sz="2000" baseline="0" dirty="0"/>
                        <a:t> als </a:t>
                      </a:r>
                      <a:r>
                        <a:rPr lang="de-DE" sz="2000" b="1" baseline="0" dirty="0"/>
                        <a:t>100</a:t>
                      </a:r>
                      <a:r>
                        <a:rPr lang="de-DE" sz="2000" baseline="0" dirty="0"/>
                        <a:t> Nutzer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Nutzerzahlen</a:t>
                      </a:r>
                    </a:p>
                    <a:p>
                      <a:pPr algn="ctr"/>
                      <a:r>
                        <a:rPr lang="de-DE" sz="2000" dirty="0" err="1"/>
                        <a:t>betrachtbar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Meilenstein </a:t>
                      </a:r>
                      <a:r>
                        <a:rPr lang="de-DE" sz="2000" b="1" dirty="0"/>
                        <a:t>Marktakzeptanz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/>
                        <a:t>Schnelle</a:t>
                      </a:r>
                      <a:r>
                        <a:rPr lang="de-DE" sz="2000" b="1" dirty="0"/>
                        <a:t> Verbreitung</a:t>
                      </a:r>
                      <a:br>
                        <a:rPr lang="de-DE" sz="2000" b="1" dirty="0"/>
                      </a:br>
                      <a:r>
                        <a:rPr lang="de-DE" sz="2000" b="0" dirty="0"/>
                        <a:t>geplant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In 6</a:t>
                      </a:r>
                      <a:r>
                        <a:rPr lang="de-DE" sz="2000" b="1" baseline="0" dirty="0"/>
                        <a:t> Monaten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09434"/>
              </p:ext>
            </p:extLst>
          </p:nvPr>
        </p:nvGraphicFramePr>
        <p:xfrm>
          <a:off x="893308" y="3458682"/>
          <a:ext cx="10448925" cy="10058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9905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05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910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454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312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58724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Lizensierung</a:t>
                      </a:r>
                      <a:r>
                        <a:rPr lang="de-DE" sz="2000" b="1" baseline="0" dirty="0" smtClean="0"/>
                        <a:t>/ Installation</a:t>
                      </a:r>
                      <a:r>
                        <a:rPr lang="de-DE" sz="2000" baseline="0" dirty="0" smtClean="0"/>
                        <a:t> in </a:t>
                      </a:r>
                      <a:r>
                        <a:rPr lang="de-DE" sz="2000" b="1" baseline="0" dirty="0" smtClean="0"/>
                        <a:t>Unternehmen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smtClean="0"/>
                        <a:t>Für</a:t>
                      </a:r>
                      <a:r>
                        <a:rPr lang="de-DE" sz="2000" b="0" baseline="0" dirty="0" smtClean="0"/>
                        <a:t> </a:t>
                      </a:r>
                      <a:r>
                        <a:rPr lang="de-DE" sz="2000" b="1" baseline="0" dirty="0" smtClean="0"/>
                        <a:t>eine Firma</a:t>
                      </a:r>
                      <a:r>
                        <a:rPr lang="de-DE" sz="2000" b="0" baseline="0" dirty="0" smtClean="0"/>
                        <a:t> geplant</a:t>
                      </a:r>
                      <a:endParaRPr lang="de-DE" sz="2000" b="0" dirty="0" smtClean="0"/>
                    </a:p>
                    <a:p>
                      <a:pPr algn="ctr"/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/>
                        <a:t>Meilenstein</a:t>
                      </a:r>
                    </a:p>
                    <a:p>
                      <a:pPr algn="ctr"/>
                      <a:r>
                        <a:rPr lang="de-DE" sz="2000" b="1" dirty="0" smtClean="0"/>
                        <a:t>Akzeptanz</a:t>
                      </a:r>
                      <a:r>
                        <a:rPr lang="de-DE" sz="2000" b="0" dirty="0" smtClean="0"/>
                        <a:t> im</a:t>
                      </a:r>
                      <a:r>
                        <a:rPr lang="de-DE" sz="2000" b="0" baseline="0" dirty="0" smtClean="0"/>
                        <a:t> </a:t>
                      </a:r>
                      <a:r>
                        <a:rPr lang="de-DE" sz="2000" b="1" baseline="0" dirty="0" smtClean="0"/>
                        <a:t>Gewerbe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Nur </a:t>
                      </a:r>
                      <a:r>
                        <a:rPr lang="de-DE" sz="2000" b="1" dirty="0" smtClean="0"/>
                        <a:t>eine Firma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Im ersten Jahr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40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1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91667E-6 -2.96296E-6 L -0.00078 -0.51273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Breitbild</PresentationFormat>
  <Paragraphs>45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Projektplanung</vt:lpstr>
      <vt:lpstr>Marketingstrategien/-ziele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Slothking</dc:creator>
  <cp:lastModifiedBy>Broke</cp:lastModifiedBy>
  <cp:revision>89</cp:revision>
  <dcterms:created xsi:type="dcterms:W3CDTF">2015-11-12T09:20:30Z</dcterms:created>
  <dcterms:modified xsi:type="dcterms:W3CDTF">2016-04-06T11:00:07Z</dcterms:modified>
</cp:coreProperties>
</file>