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2" r:id="rId4"/>
    <p:sldId id="278" r:id="rId5"/>
    <p:sldId id="275" r:id="rId6"/>
    <p:sldId id="276" r:id="rId7"/>
    <p:sldId id="279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2E76"/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21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Hits pro Tag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scrumdesk.com</c:v>
                </c:pt>
                <c:pt idx="1">
                  <c:v>agilefant.com</c:v>
                </c:pt>
                <c:pt idx="2">
                  <c:v>scrumwise.com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1900</c:v>
                </c:pt>
                <c:pt idx="1">
                  <c:v>2500</c:v>
                </c:pt>
                <c:pt idx="2">
                  <c:v>7600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A5-426E-8BE0-659546A83F7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18023992"/>
        <c:axId val="518022680"/>
      </c:barChart>
      <c:catAx>
        <c:axId val="518023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8022680"/>
        <c:crosses val="autoZero"/>
        <c:auto val="1"/>
        <c:lblAlgn val="ctr"/>
        <c:lblOffset val="100"/>
        <c:noMultiLvlLbl val="0"/>
      </c:catAx>
      <c:valAx>
        <c:axId val="5180226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8023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9366-0DA2-404A-A91F-D59506B6032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3C6F7-3FE1-47C8-81FE-106EB31391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9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29620"/>
            <a:ext cx="9144000" cy="682012"/>
          </a:xfrm>
          <a:solidFill>
            <a:srgbClr val="7030A0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902200"/>
            <a:ext cx="9144000" cy="1244600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Insert </a:t>
            </a:r>
            <a:r>
              <a:rPr lang="de-DE" dirty="0" err="1"/>
              <a:t>Authors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96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61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5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79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886" y="124920"/>
            <a:ext cx="10435771" cy="829299"/>
          </a:xfr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32832"/>
            <a:ext cx="10435771" cy="453936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Last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Next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900000" y="1029158"/>
            <a:ext cx="1997578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winkliges Dreieck 14"/>
          <p:cNvSpPr/>
          <p:nvPr userDrawn="1"/>
        </p:nvSpPr>
        <p:spPr>
          <a:xfrm rot="5400000">
            <a:off x="2924463" y="1002275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 flipH="1">
            <a:off x="10668000" y="1028456"/>
            <a:ext cx="667657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winkliges Dreieck 16"/>
          <p:cNvSpPr/>
          <p:nvPr userDrawn="1"/>
        </p:nvSpPr>
        <p:spPr>
          <a:xfrm rot="16200000" flipH="1">
            <a:off x="10188866" y="1001410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900112" y="1029859"/>
            <a:ext cx="1997465" cy="450850"/>
          </a:xfrm>
          <a:solidFill>
            <a:srgbClr val="7030A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10667999" y="1029697"/>
            <a:ext cx="667657" cy="450850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# / #</a:t>
            </a:r>
          </a:p>
        </p:txBody>
      </p:sp>
    </p:spTree>
    <p:extLst>
      <p:ext uri="{BB962C8B-B14F-4D97-AF65-F5344CB8AC3E}">
        <p14:creationId xmlns:p14="http://schemas.microsoft.com/office/powerpoint/2010/main" val="51256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99886" y="128154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08542"/>
            <a:ext cx="10435771" cy="456365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Last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Next</a:t>
            </a: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3840430" y="1004004"/>
            <a:ext cx="4511141" cy="452256"/>
            <a:chOff x="3735281" y="1314519"/>
            <a:chExt cx="4511141" cy="452256"/>
          </a:xfrm>
          <a:solidFill>
            <a:srgbClr val="7030A0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4241303" y="1314519"/>
              <a:ext cx="3499098" cy="4522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htwinkliges Dreieck 14"/>
            <p:cNvSpPr/>
            <p:nvPr userDrawn="1"/>
          </p:nvSpPr>
          <p:spPr>
            <a:xfrm rot="5400000">
              <a:off x="7767286" y="1287638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winkliges Dreieck 16"/>
            <p:cNvSpPr/>
            <p:nvPr userDrawn="1"/>
          </p:nvSpPr>
          <p:spPr>
            <a:xfrm rot="16200000" flipH="1">
              <a:off x="3762166" y="1287635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6157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1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00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14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63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5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87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A5A4-3185-44AB-AEEB-6B2FF51973C9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3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Projekt: Marketingkonzept „</a:t>
            </a:r>
            <a:r>
              <a:rPr lang="de-DE" dirty="0" err="1"/>
              <a:t>Scrumiverse</a:t>
            </a:r>
            <a:r>
              <a:rPr lang="de-DE" dirty="0"/>
              <a:t>“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von Lasse Jacobs, Kevin </a:t>
            </a:r>
            <a:r>
              <a:rPr lang="de-DE" dirty="0" err="1"/>
              <a:t>Wesseler</a:t>
            </a:r>
            <a:r>
              <a:rPr lang="de-DE" dirty="0"/>
              <a:t>, Kevin </a:t>
            </a:r>
            <a:r>
              <a:rPr lang="de-DE" dirty="0" err="1"/>
              <a:t>Jolitz</a:t>
            </a:r>
            <a:r>
              <a:rPr lang="de-DE" dirty="0"/>
              <a:t>, Joshua Ward und Toni </a:t>
            </a:r>
            <a:r>
              <a:rPr lang="de-DE" dirty="0" err="1"/>
              <a:t>Serfling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5" y="768576"/>
            <a:ext cx="26098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6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Kundenkreise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5087471" y="1365990"/>
            <a:ext cx="2017059" cy="201705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Kunden</a:t>
            </a:r>
          </a:p>
        </p:txBody>
      </p:sp>
      <p:grpSp>
        <p:nvGrpSpPr>
          <p:cNvPr id="36" name="Gruppieren 35"/>
          <p:cNvGrpSpPr/>
          <p:nvPr/>
        </p:nvGrpSpPr>
        <p:grpSpPr>
          <a:xfrm>
            <a:off x="1065751" y="3677031"/>
            <a:ext cx="10060498" cy="485596"/>
            <a:chOff x="894373" y="3677031"/>
            <a:chExt cx="10060498" cy="485596"/>
          </a:xfrm>
        </p:grpSpPr>
        <p:sp>
          <p:nvSpPr>
            <p:cNvPr id="10" name="Rechteck 9"/>
            <p:cNvSpPr/>
            <p:nvPr/>
          </p:nvSpPr>
          <p:spPr>
            <a:xfrm>
              <a:off x="894373" y="3678532"/>
              <a:ext cx="2146758" cy="48409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Private Projekte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3385176" y="3677031"/>
              <a:ext cx="3563858" cy="48409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Gewinnorientierte Projekte</a:t>
              </a:r>
            </a:p>
          </p:txBody>
        </p:sp>
        <p:sp>
          <p:nvSpPr>
            <p:cNvPr id="12" name="Rechteck 11"/>
            <p:cNvSpPr/>
            <p:nvPr/>
          </p:nvSpPr>
          <p:spPr>
            <a:xfrm>
              <a:off x="7293078" y="3677031"/>
              <a:ext cx="3661793" cy="48409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Bildungsorientierte Projekte</a:t>
              </a:r>
            </a:p>
          </p:txBody>
        </p:sp>
      </p:grpSp>
      <p:cxnSp>
        <p:nvCxnSpPr>
          <p:cNvPr id="15" name="Gerade Verbindung mit Pfeil 14"/>
          <p:cNvCxnSpPr>
            <a:stCxn id="9" idx="2"/>
            <a:endCxn id="10" idx="0"/>
          </p:cNvCxnSpPr>
          <p:nvPr/>
        </p:nvCxnSpPr>
        <p:spPr>
          <a:xfrm rot="10800000" flipV="1">
            <a:off x="2139131" y="2374520"/>
            <a:ext cx="2948341" cy="1304012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14"/>
          <p:cNvCxnSpPr>
            <a:stCxn id="9" idx="4"/>
          </p:cNvCxnSpPr>
          <p:nvPr/>
        </p:nvCxnSpPr>
        <p:spPr>
          <a:xfrm rot="5400000">
            <a:off x="5949011" y="3530039"/>
            <a:ext cx="293981" cy="1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14"/>
          <p:cNvCxnSpPr>
            <a:stCxn id="9" idx="6"/>
            <a:endCxn id="12" idx="0"/>
          </p:cNvCxnSpPr>
          <p:nvPr/>
        </p:nvCxnSpPr>
        <p:spPr>
          <a:xfrm>
            <a:off x="7104530" y="2374520"/>
            <a:ext cx="2190823" cy="1302511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1065751" y="4258579"/>
            <a:ext cx="2146758" cy="376174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Privatpersonen</a:t>
            </a:r>
          </a:p>
        </p:txBody>
      </p:sp>
      <p:sp>
        <p:nvSpPr>
          <p:cNvPr id="37" name="Rechteck 36"/>
          <p:cNvSpPr/>
          <p:nvPr/>
        </p:nvSpPr>
        <p:spPr>
          <a:xfrm>
            <a:off x="3556554" y="4258579"/>
            <a:ext cx="3547976" cy="376174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Unternehmen</a:t>
            </a:r>
          </a:p>
        </p:txBody>
      </p:sp>
      <p:sp>
        <p:nvSpPr>
          <p:cNvPr id="38" name="Rechteck 37"/>
          <p:cNvSpPr/>
          <p:nvPr/>
        </p:nvSpPr>
        <p:spPr>
          <a:xfrm>
            <a:off x="7464455" y="4258579"/>
            <a:ext cx="3661793" cy="376174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Schulen</a:t>
            </a:r>
          </a:p>
        </p:txBody>
      </p:sp>
      <p:sp>
        <p:nvSpPr>
          <p:cNvPr id="39" name="Rechteck 38"/>
          <p:cNvSpPr/>
          <p:nvPr/>
        </p:nvSpPr>
        <p:spPr>
          <a:xfrm>
            <a:off x="7464455" y="4732206"/>
            <a:ext cx="3661793" cy="376174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Universitäten</a:t>
            </a:r>
          </a:p>
        </p:txBody>
      </p:sp>
    </p:spTree>
    <p:extLst>
      <p:ext uri="{BB962C8B-B14F-4D97-AF65-F5344CB8AC3E}">
        <p14:creationId xmlns:p14="http://schemas.microsoft.com/office/powerpoint/2010/main" val="363431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Risikoanalyse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315253" y="2803437"/>
            <a:ext cx="5796324" cy="457200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Projektrelease verzögert sich</a:t>
            </a:r>
          </a:p>
        </p:txBody>
      </p:sp>
      <p:sp>
        <p:nvSpPr>
          <p:cNvPr id="11" name="Rechteck 10"/>
          <p:cNvSpPr/>
          <p:nvPr/>
        </p:nvSpPr>
        <p:spPr>
          <a:xfrm>
            <a:off x="1315253" y="3374311"/>
            <a:ext cx="5796324" cy="457200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Zielgruppe nimmt Produkt nicht an</a:t>
            </a:r>
          </a:p>
        </p:txBody>
      </p:sp>
      <p:sp>
        <p:nvSpPr>
          <p:cNvPr id="12" name="Rechteck 11"/>
          <p:cNvSpPr/>
          <p:nvPr/>
        </p:nvSpPr>
        <p:spPr>
          <a:xfrm>
            <a:off x="1315253" y="2131631"/>
            <a:ext cx="5796324" cy="5708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Risiko</a:t>
            </a:r>
          </a:p>
        </p:txBody>
      </p:sp>
      <p:sp>
        <p:nvSpPr>
          <p:cNvPr id="13" name="Rechteck 12"/>
          <p:cNvSpPr/>
          <p:nvPr/>
        </p:nvSpPr>
        <p:spPr>
          <a:xfrm>
            <a:off x="7191951" y="2131631"/>
            <a:ext cx="1802211" cy="5708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Schaden</a:t>
            </a:r>
          </a:p>
        </p:txBody>
      </p:sp>
      <p:sp>
        <p:nvSpPr>
          <p:cNvPr id="15" name="Rechteck 14"/>
          <p:cNvSpPr/>
          <p:nvPr/>
        </p:nvSpPr>
        <p:spPr>
          <a:xfrm>
            <a:off x="9074536" y="2131631"/>
            <a:ext cx="1802211" cy="5708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Eintrittsw</a:t>
            </a:r>
            <a:r>
              <a:rPr lang="de-DE" sz="2400" dirty="0"/>
              <a:t>.</a:t>
            </a:r>
          </a:p>
        </p:txBody>
      </p:sp>
      <p:sp>
        <p:nvSpPr>
          <p:cNvPr id="16" name="Rechteck 15"/>
          <p:cNvSpPr/>
          <p:nvPr/>
        </p:nvSpPr>
        <p:spPr>
          <a:xfrm>
            <a:off x="7191951" y="2803437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HOCH</a:t>
            </a:r>
          </a:p>
        </p:txBody>
      </p:sp>
      <p:sp>
        <p:nvSpPr>
          <p:cNvPr id="17" name="Rechteck 16"/>
          <p:cNvSpPr/>
          <p:nvPr/>
        </p:nvSpPr>
        <p:spPr>
          <a:xfrm>
            <a:off x="9074536" y="2803437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HOCH</a:t>
            </a:r>
          </a:p>
        </p:txBody>
      </p:sp>
      <p:sp>
        <p:nvSpPr>
          <p:cNvPr id="19" name="Rechteck 18"/>
          <p:cNvSpPr/>
          <p:nvPr/>
        </p:nvSpPr>
        <p:spPr>
          <a:xfrm>
            <a:off x="7191951" y="3364829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HOCH</a:t>
            </a:r>
          </a:p>
        </p:txBody>
      </p:sp>
      <p:sp>
        <p:nvSpPr>
          <p:cNvPr id="20" name="Rechteck 19"/>
          <p:cNvSpPr/>
          <p:nvPr/>
        </p:nvSpPr>
        <p:spPr>
          <a:xfrm>
            <a:off x="9074536" y="3364829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MITTEL</a:t>
            </a:r>
          </a:p>
        </p:txBody>
      </p:sp>
      <p:sp>
        <p:nvSpPr>
          <p:cNvPr id="21" name="Rechteck 20"/>
          <p:cNvSpPr/>
          <p:nvPr/>
        </p:nvSpPr>
        <p:spPr>
          <a:xfrm>
            <a:off x="1315253" y="3937668"/>
            <a:ext cx="5796324" cy="457200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Seite wird von Suchmaschinen nicht priorisiert</a:t>
            </a:r>
          </a:p>
        </p:txBody>
      </p:sp>
      <p:sp>
        <p:nvSpPr>
          <p:cNvPr id="22" name="Rechteck 21"/>
          <p:cNvSpPr/>
          <p:nvPr/>
        </p:nvSpPr>
        <p:spPr>
          <a:xfrm>
            <a:off x="7191951" y="3926221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MITTEL</a:t>
            </a:r>
          </a:p>
        </p:txBody>
      </p:sp>
      <p:sp>
        <p:nvSpPr>
          <p:cNvPr id="23" name="Rechteck 22"/>
          <p:cNvSpPr/>
          <p:nvPr/>
        </p:nvSpPr>
        <p:spPr>
          <a:xfrm>
            <a:off x="9074536" y="3926221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MITTEL</a:t>
            </a:r>
          </a:p>
        </p:txBody>
      </p:sp>
      <p:sp>
        <p:nvSpPr>
          <p:cNvPr id="24" name="Rechteck 23"/>
          <p:cNvSpPr/>
          <p:nvPr/>
        </p:nvSpPr>
        <p:spPr>
          <a:xfrm>
            <a:off x="1315253" y="4495800"/>
            <a:ext cx="5796324" cy="457200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Produkt nutzt lizensiertes Material der Konkurrenz</a:t>
            </a:r>
          </a:p>
        </p:txBody>
      </p:sp>
      <p:sp>
        <p:nvSpPr>
          <p:cNvPr id="25" name="Rechteck 24"/>
          <p:cNvSpPr/>
          <p:nvPr/>
        </p:nvSpPr>
        <p:spPr>
          <a:xfrm>
            <a:off x="7191951" y="4487613"/>
            <a:ext cx="1802211" cy="457200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SEHR HOCH</a:t>
            </a:r>
          </a:p>
        </p:txBody>
      </p:sp>
      <p:sp>
        <p:nvSpPr>
          <p:cNvPr id="26" name="Rechteck 25"/>
          <p:cNvSpPr/>
          <p:nvPr/>
        </p:nvSpPr>
        <p:spPr>
          <a:xfrm>
            <a:off x="9070641" y="4487613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MITTEL</a:t>
            </a:r>
          </a:p>
        </p:txBody>
      </p:sp>
      <p:sp>
        <p:nvSpPr>
          <p:cNvPr id="27" name="Rechteck 26"/>
          <p:cNvSpPr/>
          <p:nvPr/>
        </p:nvSpPr>
        <p:spPr>
          <a:xfrm>
            <a:off x="1315253" y="5049583"/>
            <a:ext cx="5796324" cy="457200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Unzuverlässiger Serverdienstleister</a:t>
            </a:r>
          </a:p>
        </p:txBody>
      </p:sp>
      <p:sp>
        <p:nvSpPr>
          <p:cNvPr id="28" name="Rechteck 27"/>
          <p:cNvSpPr/>
          <p:nvPr/>
        </p:nvSpPr>
        <p:spPr>
          <a:xfrm>
            <a:off x="7191951" y="5049583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HOCH</a:t>
            </a:r>
          </a:p>
        </p:txBody>
      </p:sp>
      <p:sp>
        <p:nvSpPr>
          <p:cNvPr id="29" name="Rechteck 28"/>
          <p:cNvSpPr/>
          <p:nvPr/>
        </p:nvSpPr>
        <p:spPr>
          <a:xfrm>
            <a:off x="9070641" y="5049583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MITTEL</a:t>
            </a:r>
          </a:p>
        </p:txBody>
      </p:sp>
    </p:spTree>
    <p:extLst>
      <p:ext uri="{BB962C8B-B14F-4D97-AF65-F5344CB8AC3E}">
        <p14:creationId xmlns:p14="http://schemas.microsoft.com/office/powerpoint/2010/main" val="403910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HALP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Zukunftsprognose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88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agonal liegende Ecken des Rechtecks schneiden 16"/>
          <p:cNvSpPr/>
          <p:nvPr/>
        </p:nvSpPr>
        <p:spPr>
          <a:xfrm>
            <a:off x="7331899" y="2873976"/>
            <a:ext cx="2714329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Scrum-Prozess</a:t>
            </a:r>
            <a:endParaRPr lang="de-DE" dirty="0"/>
          </a:p>
        </p:txBody>
      </p:sp>
      <p:sp>
        <p:nvSpPr>
          <p:cNvPr id="18" name="Diagonal liegende Ecken des Rechtecks schneiden 17"/>
          <p:cNvSpPr/>
          <p:nvPr/>
        </p:nvSpPr>
        <p:spPr>
          <a:xfrm>
            <a:off x="4644947" y="2746491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Intuitives Design</a:t>
            </a:r>
            <a:endParaRPr lang="de-DE" dirty="0"/>
          </a:p>
        </p:txBody>
      </p:sp>
      <p:sp>
        <p:nvSpPr>
          <p:cNvPr id="16" name="Diagonal liegende Ecken des Rechtecks schneiden 15"/>
          <p:cNvSpPr/>
          <p:nvPr/>
        </p:nvSpPr>
        <p:spPr>
          <a:xfrm>
            <a:off x="1930619" y="2629531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Kostenlos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Anforderungen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Diagonal liegende Ecken des Rechtecks schneiden 8"/>
          <p:cNvSpPr/>
          <p:nvPr/>
        </p:nvSpPr>
        <p:spPr>
          <a:xfrm>
            <a:off x="2038196" y="3301665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Hohe Verfügbarkeit</a:t>
            </a:r>
          </a:p>
        </p:txBody>
      </p:sp>
      <p:sp>
        <p:nvSpPr>
          <p:cNvPr id="10" name="Diagonal liegende Ecken des Rechtecks schneiden 9"/>
          <p:cNvSpPr/>
          <p:nvPr/>
        </p:nvSpPr>
        <p:spPr>
          <a:xfrm>
            <a:off x="7439476" y="3537145"/>
            <a:ext cx="2714329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Projektverwaltung</a:t>
            </a:r>
            <a:endParaRPr lang="de-DE" dirty="0"/>
          </a:p>
        </p:txBody>
      </p:sp>
      <p:sp>
        <p:nvSpPr>
          <p:cNvPr id="11" name="Diagonal liegende Ecken des Rechtecks schneiden 10"/>
          <p:cNvSpPr/>
          <p:nvPr/>
        </p:nvSpPr>
        <p:spPr>
          <a:xfrm>
            <a:off x="4752524" y="3418625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Account-System</a:t>
            </a:r>
            <a:endParaRPr lang="de-DE" dirty="0"/>
          </a:p>
        </p:txBody>
      </p:sp>
      <p:sp>
        <p:nvSpPr>
          <p:cNvPr id="13" name="Diagonal liegende Ecken des Rechtecks schneiden 12"/>
          <p:cNvSpPr/>
          <p:nvPr/>
        </p:nvSpPr>
        <p:spPr>
          <a:xfrm>
            <a:off x="2145772" y="3973019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Rechteverwaltung</a:t>
            </a:r>
            <a:endParaRPr lang="de-DE" dirty="0"/>
          </a:p>
        </p:txBody>
      </p:sp>
      <p:sp>
        <p:nvSpPr>
          <p:cNvPr id="14" name="Diagonal liegende Ecken des Rechtecks schneiden 13"/>
          <p:cNvSpPr/>
          <p:nvPr/>
        </p:nvSpPr>
        <p:spPr>
          <a:xfrm>
            <a:off x="7547052" y="4208499"/>
            <a:ext cx="2714329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Enterprise Version</a:t>
            </a:r>
            <a:endParaRPr lang="de-DE" dirty="0"/>
          </a:p>
        </p:txBody>
      </p:sp>
      <p:sp>
        <p:nvSpPr>
          <p:cNvPr id="15" name="Diagonal liegende Ecken des Rechtecks schneiden 14"/>
          <p:cNvSpPr/>
          <p:nvPr/>
        </p:nvSpPr>
        <p:spPr>
          <a:xfrm>
            <a:off x="4860100" y="4089979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Dashboard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669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Marketingstrategien/-ziele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Marketingmix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Strategien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332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Marketingstrategien/-ziele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Marketingmix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Ziele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532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Produkt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392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Distribution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919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Preis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96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Kommunikation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79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Projektplanung</a:t>
            </a:r>
          </a:p>
          <a:p>
            <a:r>
              <a:rPr lang="de-DE" dirty="0"/>
              <a:t>Marktanalyse</a:t>
            </a:r>
          </a:p>
          <a:p>
            <a:r>
              <a:rPr lang="de-DE" dirty="0"/>
              <a:t>Marketingstrategie/-ziele</a:t>
            </a:r>
          </a:p>
          <a:p>
            <a:r>
              <a:rPr lang="de-DE" dirty="0"/>
              <a:t>Marketingmix</a:t>
            </a:r>
          </a:p>
          <a:p>
            <a:r>
              <a:rPr lang="de-DE" dirty="0"/>
              <a:t>Fazit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</p:spTree>
    <p:extLst>
      <p:ext uri="{BB962C8B-B14F-4D97-AF65-F5344CB8AC3E}">
        <p14:creationId xmlns:p14="http://schemas.microsoft.com/office/powerpoint/2010/main" val="3767515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#</a:t>
            </a:r>
            <a:r>
              <a:rPr lang="de-DE" dirty="0" err="1"/>
              <a:t>RuckFowley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00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t="10520" r="6645" b="4777"/>
          <a:stretch/>
        </p:blipFill>
        <p:spPr>
          <a:xfrm>
            <a:off x="4122021" y="1327789"/>
            <a:ext cx="3947958" cy="4373872"/>
          </a:xfrm>
          <a:prstGeom prst="rect">
            <a:avLst/>
          </a:prstGeom>
        </p:spPr>
      </p:pic>
      <p:sp>
        <p:nvSpPr>
          <p:cNvPr id="24" name="Rechteck 23"/>
          <p:cNvSpPr/>
          <p:nvPr/>
        </p:nvSpPr>
        <p:spPr>
          <a:xfrm>
            <a:off x="4082015" y="1412967"/>
            <a:ext cx="3947958" cy="470543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Zielmatrix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3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6" t="11051" r="7543" b="80223"/>
          <a:stretch/>
        </p:blipFill>
        <p:spPr>
          <a:xfrm>
            <a:off x="2391398" y="2988893"/>
            <a:ext cx="7409204" cy="859208"/>
          </a:xfrm>
          <a:prstGeom prst="rect">
            <a:avLst/>
          </a:prstGeom>
        </p:spPr>
      </p:pic>
      <p:cxnSp>
        <p:nvCxnSpPr>
          <p:cNvPr id="20" name="Gerader Verbinder 19"/>
          <p:cNvCxnSpPr/>
          <p:nvPr/>
        </p:nvCxnSpPr>
        <p:spPr>
          <a:xfrm flipV="1">
            <a:off x="2438400" y="1378268"/>
            <a:ext cx="1743075" cy="1657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H="1" flipV="1">
            <a:off x="8002905" y="1378268"/>
            <a:ext cx="1743075" cy="1657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Zielmatrix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DE" dirty="0"/>
              <a:t>2 / 3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81" b="91499" l="9847" r="92711">
                        <a14:foregroundMark x1="14066" y1="11688" x2="57545" y2="49351"/>
                        <a14:foregroundMark x1="48338" y1="23377" x2="29156" y2="67296"/>
                        <a14:foregroundMark x1="35294" y1="12751" x2="36061" y2="50413"/>
                        <a14:foregroundMark x1="28005" y1="18418" x2="88747" y2="25738"/>
                        <a14:foregroundMark x1="61765" y1="17946" x2="92711" y2="43566"/>
                        <a14:foregroundMark x1="82097" y1="16647" x2="85294" y2="50767"/>
                        <a14:foregroundMark x1="82225" y1="19835" x2="63299" y2="59622"/>
                        <a14:foregroundMark x1="69949" y1="21842" x2="48338" y2="59268"/>
                        <a14:foregroundMark x1="19821" y1="18654" x2="21228" y2="65643"/>
                        <a14:foregroundMark x1="27110" y1="23495" x2="27238" y2="56198"/>
                        <a14:foregroundMark x1="28261" y1="23022" x2="29412" y2="59386"/>
                        <a14:foregroundMark x1="33120" y1="25974" x2="25064" y2="57379"/>
                        <a14:foregroundMark x1="17263" y1="29516" x2="16240" y2="57379"/>
                        <a14:foregroundMark x1="14962" y1="23259" x2="16496" y2="61865"/>
                        <a14:foregroundMark x1="18286" y1="28335" x2="22506" y2="71547"/>
                        <a14:foregroundMark x1="18670" y1="54664" x2="17263" y2="72963"/>
                        <a14:foregroundMark x1="15601" y1="63518" x2="17136" y2="81818"/>
                        <a14:foregroundMark x1="16240" y1="66234" x2="19054" y2="85124"/>
                        <a14:foregroundMark x1="40409" y1="55726" x2="42072" y2="79103"/>
                        <a14:foregroundMark x1="47315" y1="55844" x2="45524" y2="77922"/>
                        <a14:foregroundMark x1="35294" y1="61629" x2="35806" y2="79103"/>
                        <a14:foregroundMark x1="34527" y1="70956" x2="75320" y2="75443"/>
                        <a14:foregroundMark x1="66113" y1="72727" x2="60870" y2="71547"/>
                        <a14:foregroundMark x1="76598" y1="59976" x2="64706" y2="65525"/>
                        <a14:foregroundMark x1="91432" y1="32113" x2="80818" y2="45218"/>
                        <a14:foregroundMark x1="74297" y1="50767" x2="69949" y2="66352"/>
                        <a14:foregroundMark x1="73529" y1="40378" x2="67391" y2="74262"/>
                        <a14:foregroundMark x1="72890" y1="46753" x2="74680" y2="79811"/>
                        <a14:foregroundMark x1="80179" y1="56198" x2="80691" y2="78276"/>
                        <a14:foregroundMark x1="83248" y1="63991" x2="86445" y2="74380"/>
                        <a14:foregroundMark x1="85678" y1="55018" x2="84655" y2="73672"/>
                        <a14:foregroundMark x1="84271" y1="51594" x2="85934" y2="69540"/>
                        <a14:foregroundMark x1="84271" y1="53837" x2="85550" y2="64699"/>
                        <a14:foregroundMark x1="81330" y1="47344" x2="79412" y2="63872"/>
                        <a14:foregroundMark x1="73913" y1="40260" x2="76471" y2="51948"/>
                        <a14:foregroundMark x1="75575" y1="40614" x2="77238" y2="53837"/>
                        <a14:foregroundMark x1="77366" y1="42621" x2="77110" y2="48052"/>
                        <a14:foregroundMark x1="76215" y1="37072" x2="75575" y2="47344"/>
                        <a14:foregroundMark x1="76598" y1="43447" x2="77238" y2="48406"/>
                        <a14:foregroundMark x1="47570" y1="72963" x2="51279" y2="89492"/>
                        <a14:foregroundMark x1="64194" y1="76033" x2="67263" y2="89728"/>
                        <a14:foregroundMark x1="75192" y1="77804" x2="79284" y2="87367"/>
                        <a14:foregroundMark x1="83248" y1="79811" x2="86061" y2="90201"/>
                        <a14:foregroundMark x1="85678" y1="79811" x2="84655" y2="91499"/>
                        <a14:foregroundMark x1="58440" y1="77450" x2="54476" y2="89492"/>
                        <a14:foregroundMark x1="55754" y1="27745" x2="43862" y2="50413"/>
                        <a14:foregroundMark x1="71739" y1="81346" x2="81969" y2="85242"/>
                        <a14:foregroundMark x1="88619" y1="80165" x2="89130" y2="88430"/>
                        <a14:backgroundMark x1="26087" y1="8264" x2="26087" y2="8264"/>
                        <a14:backgroundMark x1="26471" y1="5903" x2="5115" y2="7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858" t="19376" r="7231" b="48285"/>
          <a:stretch/>
        </p:blipFill>
        <p:spPr>
          <a:xfrm>
            <a:off x="2523858" y="2072951"/>
            <a:ext cx="7144284" cy="305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3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Zielmatrix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3 / 3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t="51287" r="6645" b="4777"/>
          <a:stretch/>
        </p:blipFill>
        <p:spPr>
          <a:xfrm>
            <a:off x="2571600" y="1819274"/>
            <a:ext cx="7048800" cy="405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5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Vorgehensmodell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2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3674267" y="2828925"/>
            <a:ext cx="4843465" cy="6000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Scrum</a:t>
            </a:r>
            <a:endParaRPr lang="de-DE" sz="2000" dirty="0"/>
          </a:p>
        </p:txBody>
      </p:sp>
      <p:sp>
        <p:nvSpPr>
          <p:cNvPr id="15" name="Rechteck 14"/>
          <p:cNvSpPr/>
          <p:nvPr/>
        </p:nvSpPr>
        <p:spPr>
          <a:xfrm>
            <a:off x="4251722" y="3429000"/>
            <a:ext cx="3688557" cy="600075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abgewandelte Form</a:t>
            </a:r>
            <a:endParaRPr lang="de-DE" sz="2000" dirty="0"/>
          </a:p>
        </p:txBody>
      </p:sp>
      <p:sp>
        <p:nvSpPr>
          <p:cNvPr id="18" name="Rechtwinkliges Dreieck 17"/>
          <p:cNvSpPr/>
          <p:nvPr/>
        </p:nvSpPr>
        <p:spPr>
          <a:xfrm>
            <a:off x="3674267" y="2828925"/>
            <a:ext cx="577453" cy="60007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winkliges Dreieck 18"/>
          <p:cNvSpPr/>
          <p:nvPr/>
        </p:nvSpPr>
        <p:spPr>
          <a:xfrm flipH="1">
            <a:off x="7940279" y="2828925"/>
            <a:ext cx="577453" cy="60007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61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  <p:bldP spid="18" grpId="1" animBg="1"/>
      <p:bldP spid="1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 rot="19800000">
            <a:off x="3345965" y="2865898"/>
            <a:ext cx="1588730" cy="1789613"/>
            <a:chOff x="2153130" y="2473690"/>
            <a:chExt cx="2909812" cy="3277735"/>
          </a:xfrm>
        </p:grpSpPr>
        <p:sp>
          <p:nvSpPr>
            <p:cNvPr id="30" name="Ellipse 29"/>
            <p:cNvSpPr/>
            <p:nvPr/>
          </p:nvSpPr>
          <p:spPr>
            <a:xfrm>
              <a:off x="2153130" y="2473690"/>
              <a:ext cx="2909812" cy="290981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3022654" y="4797712"/>
              <a:ext cx="447675" cy="885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/>
            <p:cNvSpPr/>
            <p:nvPr/>
          </p:nvSpPr>
          <p:spPr>
            <a:xfrm>
              <a:off x="2406791" y="2727349"/>
              <a:ext cx="2402490" cy="24024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 rot="1918553">
              <a:off x="2798816" y="4865600"/>
              <a:ext cx="447675" cy="885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Pfeil nach rechts 32"/>
            <p:cNvSpPr/>
            <p:nvPr/>
          </p:nvSpPr>
          <p:spPr>
            <a:xfrm rot="1800000">
              <a:off x="2880761" y="4911711"/>
              <a:ext cx="358810" cy="468343"/>
            </a:xfrm>
            <a:prstGeom prst="rightArrow">
              <a:avLst>
                <a:gd name="adj1" fmla="val 54278"/>
                <a:gd name="adj2" fmla="val 58912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3252436" y="4797712"/>
              <a:ext cx="355600" cy="8129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6" name="Rechteck 35"/>
          <p:cNvSpPr/>
          <p:nvPr/>
        </p:nvSpPr>
        <p:spPr>
          <a:xfrm>
            <a:off x="4391506" y="3764991"/>
            <a:ext cx="757237" cy="79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510618" y="5143385"/>
            <a:ext cx="447675" cy="885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Vorgehensmodell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 / 2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3674267" y="1028700"/>
            <a:ext cx="4843465" cy="1200150"/>
            <a:chOff x="3674267" y="1762125"/>
            <a:chExt cx="4843465" cy="1200150"/>
          </a:xfrm>
        </p:grpSpPr>
        <p:sp>
          <p:nvSpPr>
            <p:cNvPr id="3" name="Rechteck 2"/>
            <p:cNvSpPr/>
            <p:nvPr/>
          </p:nvSpPr>
          <p:spPr>
            <a:xfrm>
              <a:off x="3674267" y="1762125"/>
              <a:ext cx="4843465" cy="6000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Scrum</a:t>
              </a:r>
              <a:endParaRPr lang="de-DE" sz="2000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4251722" y="2362200"/>
              <a:ext cx="3688557" cy="600075"/>
            </a:xfrm>
            <a:prstGeom prst="rect">
              <a:avLst/>
            </a:prstGeom>
            <a:solidFill>
              <a:srgbClr val="482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abgewandelte Form</a:t>
              </a:r>
              <a:endParaRPr lang="de-DE" sz="2000" dirty="0"/>
            </a:p>
          </p:txBody>
        </p:sp>
        <p:sp>
          <p:nvSpPr>
            <p:cNvPr id="18" name="Rechtwinkliges Dreieck 17"/>
            <p:cNvSpPr/>
            <p:nvPr/>
          </p:nvSpPr>
          <p:spPr>
            <a:xfrm>
              <a:off x="3674267" y="1762125"/>
              <a:ext cx="577453" cy="6000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winkliges Dreieck 18"/>
            <p:cNvSpPr/>
            <p:nvPr/>
          </p:nvSpPr>
          <p:spPr>
            <a:xfrm flipH="1">
              <a:off x="7940279" y="1762125"/>
              <a:ext cx="577453" cy="6000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Ellipse 4"/>
          <p:cNvSpPr/>
          <p:nvPr/>
        </p:nvSpPr>
        <p:spPr>
          <a:xfrm>
            <a:off x="4641094" y="2819361"/>
            <a:ext cx="2909812" cy="290981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894755" y="3073022"/>
            <a:ext cx="2402490" cy="24024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 rot="1918553">
            <a:off x="5286780" y="5211273"/>
            <a:ext cx="447675" cy="885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 rot="1800000">
            <a:off x="5368725" y="5257384"/>
            <a:ext cx="358810" cy="468343"/>
          </a:xfrm>
          <a:prstGeom prst="rightArrow">
            <a:avLst>
              <a:gd name="adj1" fmla="val 54278"/>
              <a:gd name="adj2" fmla="val 5891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740400" y="5143385"/>
            <a:ext cx="355600" cy="812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7479247" y="4022652"/>
            <a:ext cx="1298395" cy="49223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Sprint</a:t>
            </a: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1417698" y="3465513"/>
            <a:ext cx="1930542" cy="424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Weekly</a:t>
            </a:r>
            <a:r>
              <a:rPr lang="de-DE" sz="2000" dirty="0"/>
              <a:t> </a:t>
            </a:r>
            <a:r>
              <a:rPr lang="de-DE" sz="2000" dirty="0" err="1"/>
              <a:t>meeting</a:t>
            </a:r>
            <a:endParaRPr lang="de-DE" sz="2000" dirty="0"/>
          </a:p>
        </p:txBody>
      </p:sp>
      <p:sp>
        <p:nvSpPr>
          <p:cNvPr id="38" name="Rechteck 37"/>
          <p:cNvSpPr/>
          <p:nvPr/>
        </p:nvSpPr>
        <p:spPr>
          <a:xfrm>
            <a:off x="5287597" y="4095351"/>
            <a:ext cx="1616807" cy="3539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4 - 7 Wochen</a:t>
            </a:r>
          </a:p>
        </p:txBody>
      </p:sp>
      <p:sp>
        <p:nvSpPr>
          <p:cNvPr id="39" name="Rechteck 38"/>
          <p:cNvSpPr/>
          <p:nvPr/>
        </p:nvSpPr>
        <p:spPr>
          <a:xfrm>
            <a:off x="3510941" y="3496161"/>
            <a:ext cx="1158333" cy="3539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15 Minuten</a:t>
            </a:r>
          </a:p>
        </p:txBody>
      </p:sp>
    </p:spTree>
    <p:extLst>
      <p:ext uri="{BB962C8B-B14F-4D97-AF65-F5344CB8AC3E}">
        <p14:creationId xmlns:p14="http://schemas.microsoft.com/office/powerpoint/2010/main" val="263912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 animBg="1"/>
      <p:bldP spid="37" grpId="1" animBg="1"/>
      <p:bldP spid="3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Konkurrenz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191870" y="2492186"/>
            <a:ext cx="5172636" cy="5289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Kostenpflichtig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436224" y="2492186"/>
            <a:ext cx="2563906" cy="5289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Kostenlos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191870" y="1863779"/>
            <a:ext cx="7808260" cy="56073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Markt „Online-Projektplanung Scrum“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09" y="3202919"/>
            <a:ext cx="2759158" cy="75464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671" y="3255222"/>
            <a:ext cx="2107011" cy="702337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04" y="4126724"/>
            <a:ext cx="600900" cy="85485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36" y="5079344"/>
            <a:ext cx="1820636" cy="85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72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Absatzmögl</a:t>
            </a:r>
            <a:r>
              <a:rPr lang="de-DE" dirty="0"/>
              <a:t>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276660544"/>
              </p:ext>
            </p:extLst>
          </p:nvPr>
        </p:nvGraphicFramePr>
        <p:xfrm>
          <a:off x="2602661" y="1346077"/>
          <a:ext cx="6986679" cy="4657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75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Breitbild</PresentationFormat>
  <Paragraphs>152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PowerPoint-Präsentation</vt:lpstr>
      <vt:lpstr>Gliederung</vt:lpstr>
      <vt:lpstr>Projektplanung</vt:lpstr>
      <vt:lpstr>Projektplanung</vt:lpstr>
      <vt:lpstr>Projektplanung</vt:lpstr>
      <vt:lpstr>Projektplanung</vt:lpstr>
      <vt:lpstr>Projektplanung</vt:lpstr>
      <vt:lpstr>Marktanalyse</vt:lpstr>
      <vt:lpstr>Marktanalyse</vt:lpstr>
      <vt:lpstr>Marktanalyse</vt:lpstr>
      <vt:lpstr>Marktanalyse</vt:lpstr>
      <vt:lpstr>Marktanalyse</vt:lpstr>
      <vt:lpstr>Marktanalyse</vt:lpstr>
      <vt:lpstr>Marketingstrategien/-ziele</vt:lpstr>
      <vt:lpstr>Marketingstrategien/-ziele</vt:lpstr>
      <vt:lpstr>Marketingmix</vt:lpstr>
      <vt:lpstr>Marketingmix</vt:lpstr>
      <vt:lpstr>Marketingmix</vt:lpstr>
      <vt:lpstr>Marketingmix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Slothking</dc:creator>
  <cp:lastModifiedBy>Joshua Ward</cp:lastModifiedBy>
  <cp:revision>73</cp:revision>
  <dcterms:created xsi:type="dcterms:W3CDTF">2015-11-12T09:20:30Z</dcterms:created>
  <dcterms:modified xsi:type="dcterms:W3CDTF">2016-04-05T15:55:48Z</dcterms:modified>
</cp:coreProperties>
</file>