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5" d="100"/>
          <a:sy n="75" d="100"/>
        </p:scale>
        <p:origin x="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781B-8414-4B59-91A1-87F70E758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34D2DCAF-B9F7-4B90-AD2F-F966341C00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55A0CE2E-9C15-49F7-8342-75DE41BDF441}"/>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5" name="Footer Placeholder 4">
            <a:extLst>
              <a:ext uri="{FF2B5EF4-FFF2-40B4-BE49-F238E27FC236}">
                <a16:creationId xmlns:a16="http://schemas.microsoft.com/office/drawing/2014/main" id="{A5DAA52A-BA2C-4D93-96F9-7B95BC48827C}"/>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EC3FCDE1-DC03-4D14-8189-25B7A31597E8}"/>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275516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9D07-5AC7-4A36-9594-AFACF8CC1B58}"/>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9F10BC01-7CFE-4885-9972-96F99BCC1C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D4F5420D-8161-41A7-ADD8-F1DDF3DE9F89}"/>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5" name="Footer Placeholder 4">
            <a:extLst>
              <a:ext uri="{FF2B5EF4-FFF2-40B4-BE49-F238E27FC236}">
                <a16:creationId xmlns:a16="http://schemas.microsoft.com/office/drawing/2014/main" id="{19F2A0DB-84B1-4CE4-AB98-D0D8CF763007}"/>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D1D40398-B674-4C47-A15E-18363074A99A}"/>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317234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8D3CD-4FC1-495B-A59D-839A399E7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4C3DCB3F-D257-48A8-BF5A-CA3C4CE29D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724223BD-4C35-4235-AC7A-2A2826C9A6C3}"/>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5" name="Footer Placeholder 4">
            <a:extLst>
              <a:ext uri="{FF2B5EF4-FFF2-40B4-BE49-F238E27FC236}">
                <a16:creationId xmlns:a16="http://schemas.microsoft.com/office/drawing/2014/main" id="{2FC57F07-13CA-41FD-9D05-57F546F6A409}"/>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544007F2-1DDB-4B61-84E9-AEE9181DB609}"/>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247312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C808-5ABF-484C-BC64-20D05C708756}"/>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2D8C9FC7-591D-483F-A4A6-2624DF4F1C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A3A3811B-AA3B-4A58-848E-9E4DC1653275}"/>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5" name="Footer Placeholder 4">
            <a:extLst>
              <a:ext uri="{FF2B5EF4-FFF2-40B4-BE49-F238E27FC236}">
                <a16:creationId xmlns:a16="http://schemas.microsoft.com/office/drawing/2014/main" id="{021F796A-F75E-49FB-A25E-8DEF098DB879}"/>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A8FBF94F-D111-41E1-9429-218ADEEC9BEC}"/>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60990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A59E-E3B6-4B55-8EA4-0EC88EFB5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770E0D21-728F-4DF3-9629-B82031FCE4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7F6A6B-4452-4F79-83D5-22B7EE1C059C}"/>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5" name="Footer Placeholder 4">
            <a:extLst>
              <a:ext uri="{FF2B5EF4-FFF2-40B4-BE49-F238E27FC236}">
                <a16:creationId xmlns:a16="http://schemas.microsoft.com/office/drawing/2014/main" id="{F630D8CA-D06D-4520-A569-91BFBFDBE336}"/>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56ACD3AC-3F3B-44A8-B5E9-5330D00C35E7}"/>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185317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5CA5-74CB-4C62-9E3E-E0517CA4B41D}"/>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B6E41D1D-4488-473C-8440-EBB80BC9E8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B898BDA9-6D10-4800-BA42-AAFEDC8EA2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0DC0C096-F9B4-4D6D-88B3-6F06CB669A41}"/>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6" name="Footer Placeholder 5">
            <a:extLst>
              <a:ext uri="{FF2B5EF4-FFF2-40B4-BE49-F238E27FC236}">
                <a16:creationId xmlns:a16="http://schemas.microsoft.com/office/drawing/2014/main" id="{E0538C83-1F82-4E08-B40E-6CA5540E14EB}"/>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EA97F172-891C-4833-BA77-F4D3D64DF506}"/>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393744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3AB6-B240-4568-911F-0DD005077ABA}"/>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A8205E58-A484-447D-BB6F-D75BFE98D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03C20B-7BCA-45A0-8C76-D1D2E71E08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B46388DD-BA10-4264-B2EB-125BF040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32CFAF-F6C1-4F7D-AD62-9FDA5AD126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5F868741-8562-4CFD-80EB-AA6A57AC3727}"/>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8" name="Footer Placeholder 7">
            <a:extLst>
              <a:ext uri="{FF2B5EF4-FFF2-40B4-BE49-F238E27FC236}">
                <a16:creationId xmlns:a16="http://schemas.microsoft.com/office/drawing/2014/main" id="{8C398730-9B41-4A6C-8360-426CB355EBD5}"/>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330FE4E1-42AC-45FD-886E-267A9E37D2D1}"/>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125866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3872-9A13-4E5F-ADF6-9866C8DA71D4}"/>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D15359F0-0995-41EF-B7DA-F43826C6F5DF}"/>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4" name="Footer Placeholder 3">
            <a:extLst>
              <a:ext uri="{FF2B5EF4-FFF2-40B4-BE49-F238E27FC236}">
                <a16:creationId xmlns:a16="http://schemas.microsoft.com/office/drawing/2014/main" id="{6F12C60C-DD45-4615-B678-8C0C41DE17CE}"/>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AE2AA081-FF15-4B9B-857C-22C78D8D3A58}"/>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423628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B6E82-D2CB-48AA-9E4C-56A283F5C3D2}"/>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3" name="Footer Placeholder 2">
            <a:extLst>
              <a:ext uri="{FF2B5EF4-FFF2-40B4-BE49-F238E27FC236}">
                <a16:creationId xmlns:a16="http://schemas.microsoft.com/office/drawing/2014/main" id="{24A3E837-CB51-4BA8-BB56-D932346BDB24}"/>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74C239F8-64D1-4D7C-9636-CF5F4775C6D7}"/>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112267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85D6-52ED-431F-91E3-67BF322EE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8F4EFBA5-85E0-40B6-815F-27C0599A4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85242DC3-813A-4B4C-B30C-787B99278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C4D189-3BE9-47DE-8D62-E28264259C31}"/>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6" name="Footer Placeholder 5">
            <a:extLst>
              <a:ext uri="{FF2B5EF4-FFF2-40B4-BE49-F238E27FC236}">
                <a16:creationId xmlns:a16="http://schemas.microsoft.com/office/drawing/2014/main" id="{8BF89DE4-106C-4824-B410-DAA1169527D2}"/>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C201F599-66D3-4DA0-AC88-E5B472792170}"/>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335126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08AB-D396-419C-ACCD-6011B2573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4DB89527-4439-4424-99D4-61743067D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5C989101-9B88-4CE0-8AC5-01C8AC9F7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588FEA-9DF3-492C-BD4A-86D6A2C8D458}"/>
              </a:ext>
            </a:extLst>
          </p:cNvPr>
          <p:cNvSpPr>
            <a:spLocks noGrp="1"/>
          </p:cNvSpPr>
          <p:nvPr>
            <p:ph type="dt" sz="half" idx="10"/>
          </p:nvPr>
        </p:nvSpPr>
        <p:spPr/>
        <p:txBody>
          <a:bodyPr/>
          <a:lstStyle/>
          <a:p>
            <a:fld id="{5321C0CC-7694-4ADC-8656-56DC4BBD9CD6}" type="datetimeFigureOut">
              <a:rPr lang="fi-FI" smtClean="0"/>
              <a:t>2.10.2018</a:t>
            </a:fld>
            <a:endParaRPr lang="fi-FI"/>
          </a:p>
        </p:txBody>
      </p:sp>
      <p:sp>
        <p:nvSpPr>
          <p:cNvPr id="6" name="Footer Placeholder 5">
            <a:extLst>
              <a:ext uri="{FF2B5EF4-FFF2-40B4-BE49-F238E27FC236}">
                <a16:creationId xmlns:a16="http://schemas.microsoft.com/office/drawing/2014/main" id="{5A0FDD4A-CC55-4C48-845E-E61C7B9B51A0}"/>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14E08019-8FD7-480B-AFA3-E305A1A06DB8}"/>
              </a:ext>
            </a:extLst>
          </p:cNvPr>
          <p:cNvSpPr>
            <a:spLocks noGrp="1"/>
          </p:cNvSpPr>
          <p:nvPr>
            <p:ph type="sldNum" sz="quarter" idx="12"/>
          </p:nvPr>
        </p:nvSpPr>
        <p:spPr/>
        <p:txBody>
          <a:bodyPr/>
          <a:lstStyle/>
          <a:p>
            <a:fld id="{882F7054-4273-4AEC-92AE-4CC6A1F87BDA}" type="slidenum">
              <a:rPr lang="fi-FI" smtClean="0"/>
              <a:t>‹#›</a:t>
            </a:fld>
            <a:endParaRPr lang="fi-FI"/>
          </a:p>
        </p:txBody>
      </p:sp>
    </p:spTree>
    <p:extLst>
      <p:ext uri="{BB962C8B-B14F-4D97-AF65-F5344CB8AC3E}">
        <p14:creationId xmlns:p14="http://schemas.microsoft.com/office/powerpoint/2010/main" val="12136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B66CA7-BEEE-469D-A8C7-7B6FFA0D4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49F6F1F0-6BB2-454F-9F5F-FABF89E5C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3B20A40B-4A25-47F9-8EA7-75633A43A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1C0CC-7694-4ADC-8656-56DC4BBD9CD6}" type="datetimeFigureOut">
              <a:rPr lang="fi-FI" smtClean="0"/>
              <a:t>2.10.2018</a:t>
            </a:fld>
            <a:endParaRPr lang="fi-FI"/>
          </a:p>
        </p:txBody>
      </p:sp>
      <p:sp>
        <p:nvSpPr>
          <p:cNvPr id="5" name="Footer Placeholder 4">
            <a:extLst>
              <a:ext uri="{FF2B5EF4-FFF2-40B4-BE49-F238E27FC236}">
                <a16:creationId xmlns:a16="http://schemas.microsoft.com/office/drawing/2014/main" id="{CB0711CF-97C6-460E-A615-47A9E39A9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257D597E-57BF-453A-8E53-F650CF5BE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7054-4273-4AEC-92AE-4CC6A1F87BDA}" type="slidenum">
              <a:rPr lang="fi-FI" smtClean="0"/>
              <a:t>‹#›</a:t>
            </a:fld>
            <a:endParaRPr lang="fi-FI"/>
          </a:p>
        </p:txBody>
      </p:sp>
    </p:spTree>
    <p:extLst>
      <p:ext uri="{BB962C8B-B14F-4D97-AF65-F5344CB8AC3E}">
        <p14:creationId xmlns:p14="http://schemas.microsoft.com/office/powerpoint/2010/main" val="2151007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zure/app-service/environment/intro#virtual-network-support" TargetMode="External"/><Relationship Id="rId2" Type="http://schemas.openxmlformats.org/officeDocument/2006/relationships/hyperlink" Target="https://docs.microsoft.com/en-us/azure/app-service/web-sites-integrate-with-vnet#enabling-vnet-integratio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FA62-5582-44AB-B455-E34856EF7EBB}"/>
              </a:ext>
            </a:extLst>
          </p:cNvPr>
          <p:cNvSpPr>
            <a:spLocks noGrp="1"/>
          </p:cNvSpPr>
          <p:nvPr>
            <p:ph type="title"/>
          </p:nvPr>
        </p:nvSpPr>
        <p:spPr>
          <a:xfrm>
            <a:off x="838200" y="365125"/>
            <a:ext cx="10515600" cy="1325563"/>
          </a:xfrm>
        </p:spPr>
        <p:txBody>
          <a:bodyPr/>
          <a:lstStyle/>
          <a:p>
            <a:r>
              <a:rPr lang="fi-FI" dirty="0"/>
              <a:t>Azure App Service Connectivity</a:t>
            </a:r>
          </a:p>
        </p:txBody>
      </p:sp>
      <p:sp>
        <p:nvSpPr>
          <p:cNvPr id="4" name="TextBox 3">
            <a:extLst>
              <a:ext uri="{FF2B5EF4-FFF2-40B4-BE49-F238E27FC236}">
                <a16:creationId xmlns:a16="http://schemas.microsoft.com/office/drawing/2014/main" id="{44786C66-35C4-4F04-BF48-E73BB66D7185}"/>
              </a:ext>
            </a:extLst>
          </p:cNvPr>
          <p:cNvSpPr txBox="1"/>
          <p:nvPr/>
        </p:nvSpPr>
        <p:spPr>
          <a:xfrm>
            <a:off x="838200" y="1587192"/>
            <a:ext cx="10703560" cy="4801314"/>
          </a:xfrm>
          <a:prstGeom prst="rect">
            <a:avLst/>
          </a:prstGeom>
          <a:noFill/>
        </p:spPr>
        <p:txBody>
          <a:bodyPr wrap="square" rtlCol="0">
            <a:spAutoFit/>
          </a:bodyPr>
          <a:lstStyle/>
          <a:p>
            <a:r>
              <a:rPr lang="fi-FI" dirty="0"/>
              <a:t>How to connect to Vnets</a:t>
            </a:r>
          </a:p>
          <a:p>
            <a:endParaRPr lang="fi-FI" dirty="0"/>
          </a:p>
          <a:p>
            <a:pPr marL="285750" indent="-285750">
              <a:buFont typeface="Arial" panose="020B0604020202020204" pitchFamily="34" charset="0"/>
              <a:buChar char="•"/>
            </a:pPr>
            <a:r>
              <a:rPr lang="fi-FI" dirty="0"/>
              <a:t>Using </a:t>
            </a:r>
            <a:r>
              <a:rPr lang="fi-FI" dirty="0">
                <a:hlinkClick r:id="rId2"/>
              </a:rPr>
              <a:t>VNET integration</a:t>
            </a:r>
            <a:endParaRPr lang="fi-FI" dirty="0"/>
          </a:p>
          <a:p>
            <a:pPr marL="742950" lvl="1" indent="-285750">
              <a:buFont typeface="Arial" panose="020B0604020202020204" pitchFamily="34" charset="0"/>
              <a:buChar char="•"/>
            </a:pPr>
            <a:r>
              <a:rPr lang="en-US" dirty="0"/>
              <a:t>requires a Standard, Premium, or Isolated pricing plan</a:t>
            </a:r>
          </a:p>
          <a:p>
            <a:pPr marL="742950" lvl="1" indent="-285750">
              <a:buFont typeface="Arial" panose="020B0604020202020204" pitchFamily="34" charset="0"/>
              <a:buChar char="•"/>
            </a:pPr>
            <a:r>
              <a:rPr lang="en-US" dirty="0"/>
              <a:t>works with Web, Mobile, API apps, and Function apps</a:t>
            </a:r>
          </a:p>
          <a:p>
            <a:pPr marL="742950" lvl="1" indent="-285750">
              <a:buFont typeface="Arial" panose="020B0604020202020204" pitchFamily="34" charset="0"/>
              <a:buChar char="•"/>
            </a:pPr>
            <a:r>
              <a:rPr lang="en-US" dirty="0"/>
              <a:t>enables an app to connect to only 1 </a:t>
            </a:r>
            <a:r>
              <a:rPr lang="en-US" dirty="0" err="1"/>
              <a:t>VNet</a:t>
            </a:r>
            <a:r>
              <a:rPr lang="en-US" dirty="0"/>
              <a:t> at a time</a:t>
            </a:r>
          </a:p>
          <a:p>
            <a:pPr marL="742950" lvl="1" indent="-285750">
              <a:buFont typeface="Arial" panose="020B0604020202020204" pitchFamily="34" charset="0"/>
              <a:buChar char="•"/>
            </a:pPr>
            <a:r>
              <a:rPr lang="en-US" dirty="0"/>
              <a:t>enables up to five </a:t>
            </a:r>
            <a:r>
              <a:rPr lang="en-US" dirty="0" err="1"/>
              <a:t>VNets</a:t>
            </a:r>
            <a:r>
              <a:rPr lang="en-US" dirty="0"/>
              <a:t> to be integrated with in an App Service Plan</a:t>
            </a:r>
          </a:p>
          <a:p>
            <a:pPr marL="742950" lvl="1" indent="-285750">
              <a:buFont typeface="Arial" panose="020B0604020202020204" pitchFamily="34" charset="0"/>
              <a:buChar char="•"/>
            </a:pPr>
            <a:r>
              <a:rPr lang="en-US" dirty="0"/>
              <a:t>allows the same </a:t>
            </a:r>
            <a:r>
              <a:rPr lang="en-US" dirty="0" err="1"/>
              <a:t>VNet</a:t>
            </a:r>
            <a:r>
              <a:rPr lang="en-US" dirty="0"/>
              <a:t> to be used by multiple apps in an App Service Plan</a:t>
            </a:r>
          </a:p>
          <a:p>
            <a:pPr marL="742950" lvl="1" indent="-285750">
              <a:buFont typeface="Arial" panose="020B0604020202020204" pitchFamily="34" charset="0"/>
              <a:buChar char="•"/>
            </a:pPr>
            <a:r>
              <a:rPr lang="en-US" dirty="0"/>
              <a:t>supports a 99.9% SLA due to the SLA on the </a:t>
            </a:r>
            <a:r>
              <a:rPr lang="en-US" dirty="0" err="1"/>
              <a:t>VNet</a:t>
            </a:r>
            <a:r>
              <a:rPr lang="en-US" dirty="0"/>
              <a:t> Gateway</a:t>
            </a:r>
            <a:endParaRPr lang="fi-FI" dirty="0"/>
          </a:p>
          <a:p>
            <a:pPr marL="285750" indent="-285750">
              <a:buFont typeface="Arial" panose="020B0604020202020204" pitchFamily="34" charset="0"/>
              <a:buChar char="•"/>
            </a:pPr>
            <a:endParaRPr lang="fi-FI" dirty="0"/>
          </a:p>
          <a:p>
            <a:pPr marL="285750" indent="-285750">
              <a:buFont typeface="Arial" panose="020B0604020202020204" pitchFamily="34" charset="0"/>
              <a:buChar char="•"/>
            </a:pPr>
            <a:r>
              <a:rPr lang="fi-FI" dirty="0"/>
              <a:t>Directly deployed into VNET as </a:t>
            </a:r>
            <a:r>
              <a:rPr lang="fi-FI" dirty="0">
                <a:hlinkClick r:id="rId3"/>
              </a:rPr>
              <a:t>App Service Environment</a:t>
            </a:r>
            <a:r>
              <a:rPr lang="fi-FI" dirty="0"/>
              <a:t> (ASE)</a:t>
            </a:r>
          </a:p>
          <a:p>
            <a:pPr marL="742950" lvl="1" indent="-285750">
              <a:buFont typeface="Arial" panose="020B0604020202020204" pitchFamily="34" charset="0"/>
              <a:buChar char="•"/>
            </a:pPr>
            <a:r>
              <a:rPr lang="en-US" dirty="0"/>
              <a:t>An ASE can be either internet-facing with a public IP address or internal-facing with only an Azure internal load balancer (ILB) address.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Network Security Groups restrict inbound network communications to the subnet where an ASE resides. You can use NSGs to run apps behind upstream devices and services such as WAFs and network SaaS providers.</a:t>
            </a:r>
            <a:endParaRPr lang="fi-FI" dirty="0"/>
          </a:p>
        </p:txBody>
      </p:sp>
    </p:spTree>
    <p:extLst>
      <p:ext uri="{BB962C8B-B14F-4D97-AF65-F5344CB8AC3E}">
        <p14:creationId xmlns:p14="http://schemas.microsoft.com/office/powerpoint/2010/main" val="355328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FA62-5582-44AB-B455-E34856EF7EBB}"/>
              </a:ext>
            </a:extLst>
          </p:cNvPr>
          <p:cNvSpPr>
            <a:spLocks noGrp="1"/>
          </p:cNvSpPr>
          <p:nvPr>
            <p:ph type="title"/>
          </p:nvPr>
        </p:nvSpPr>
        <p:spPr/>
        <p:txBody>
          <a:bodyPr/>
          <a:lstStyle/>
          <a:p>
            <a:r>
              <a:rPr lang="fi-FI" dirty="0"/>
              <a:t>Azure App Service Connectivity</a:t>
            </a:r>
          </a:p>
        </p:txBody>
      </p:sp>
      <p:sp>
        <p:nvSpPr>
          <p:cNvPr id="5" name="Rectangle 4">
            <a:extLst>
              <a:ext uri="{FF2B5EF4-FFF2-40B4-BE49-F238E27FC236}">
                <a16:creationId xmlns:a16="http://schemas.microsoft.com/office/drawing/2014/main" id="{FC308902-2C3B-4218-A9C1-ED586DB0D459}"/>
              </a:ext>
            </a:extLst>
          </p:cNvPr>
          <p:cNvSpPr/>
          <p:nvPr/>
        </p:nvSpPr>
        <p:spPr>
          <a:xfrm>
            <a:off x="838200" y="1671519"/>
            <a:ext cx="386588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to connect to in-prem database</a:t>
            </a:r>
          </a:p>
        </p:txBody>
      </p:sp>
      <p:pic>
        <p:nvPicPr>
          <p:cNvPr id="3" name="Picture 2">
            <a:extLst>
              <a:ext uri="{FF2B5EF4-FFF2-40B4-BE49-F238E27FC236}">
                <a16:creationId xmlns:a16="http://schemas.microsoft.com/office/drawing/2014/main" id="{E3147E38-3DF1-4005-A40F-9F5C86716273}"/>
              </a:ext>
            </a:extLst>
          </p:cNvPr>
          <p:cNvPicPr>
            <a:picLocks noChangeAspect="1"/>
          </p:cNvPicPr>
          <p:nvPr/>
        </p:nvPicPr>
        <p:blipFill>
          <a:blip r:embed="rId2"/>
          <a:stretch>
            <a:fillRect/>
          </a:stretch>
        </p:blipFill>
        <p:spPr>
          <a:xfrm>
            <a:off x="3874854" y="2263676"/>
            <a:ext cx="8012346" cy="4418023"/>
          </a:xfrm>
          <a:prstGeom prst="rect">
            <a:avLst/>
          </a:prstGeom>
        </p:spPr>
      </p:pic>
      <p:sp>
        <p:nvSpPr>
          <p:cNvPr id="4" name="TextBox 3">
            <a:extLst>
              <a:ext uri="{FF2B5EF4-FFF2-40B4-BE49-F238E27FC236}">
                <a16:creationId xmlns:a16="http://schemas.microsoft.com/office/drawing/2014/main" id="{5C8323F9-8497-4456-8671-C7576F6BF5B7}"/>
              </a:ext>
            </a:extLst>
          </p:cNvPr>
          <p:cNvSpPr txBox="1"/>
          <p:nvPr/>
        </p:nvSpPr>
        <p:spPr>
          <a:xfrm>
            <a:off x="910506" y="2505670"/>
            <a:ext cx="2641600" cy="923330"/>
          </a:xfrm>
          <a:prstGeom prst="rect">
            <a:avLst/>
          </a:prstGeom>
          <a:noFill/>
        </p:spPr>
        <p:txBody>
          <a:bodyPr wrap="square" rtlCol="0">
            <a:spAutoFit/>
          </a:bodyPr>
          <a:lstStyle/>
          <a:p>
            <a:pPr marL="285750" indent="-285750">
              <a:buFont typeface="Arial" panose="020B0604020202020204" pitchFamily="34" charset="0"/>
              <a:buChar char="•"/>
            </a:pPr>
            <a:r>
              <a:rPr lang="fi-FI" dirty="0"/>
              <a:t>In-Prem database is accessible via VNETs connection to in-prem</a:t>
            </a:r>
          </a:p>
        </p:txBody>
      </p:sp>
    </p:spTree>
    <p:extLst>
      <p:ext uri="{BB962C8B-B14F-4D97-AF65-F5344CB8AC3E}">
        <p14:creationId xmlns:p14="http://schemas.microsoft.com/office/powerpoint/2010/main" val="136034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Azure App Service Connectivity</vt:lpstr>
      <vt:lpstr>Azure App Service Connectivity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 Connectivity</dc:title>
  <dc:creator>Korpi Lari</dc:creator>
  <cp:lastModifiedBy>Korpi Lari</cp:lastModifiedBy>
  <cp:revision>3</cp:revision>
  <dcterms:created xsi:type="dcterms:W3CDTF">2018-10-02T08:35:01Z</dcterms:created>
  <dcterms:modified xsi:type="dcterms:W3CDTF">2018-10-02T09:01:48Z</dcterms:modified>
</cp:coreProperties>
</file>