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63" r:id="rId3"/>
    <p:sldId id="264" r:id="rId4"/>
    <p:sldId id="268" r:id="rId5"/>
    <p:sldId id="273" r:id="rId6"/>
    <p:sldId id="272" r:id="rId7"/>
    <p:sldId id="262" r:id="rId8"/>
    <p:sldId id="258" r:id="rId9"/>
  </p:sldIdLst>
  <p:sldSz cx="9144000" cy="5143500" type="screen16x9"/>
  <p:notesSz cx="6858000" cy="9144000"/>
  <p:embeddedFontLst>
    <p:embeddedFont>
      <p:font typeface="Amasis MT Pro Light" panose="02040304050005020304" pitchFamily="18" charset="0"/>
      <p:regular r:id="rId11"/>
      <p:italic r:id="rId12"/>
    </p:embeddedFont>
    <p:embeddedFont>
      <p:font typeface="Impact" panose="020B0806030902050204" pitchFamily="34" charset="0"/>
      <p:regular r:id="rId13"/>
    </p:embeddedFont>
    <p:embeddedFont>
      <p:font typeface="Roboto Black" panose="02000000000000000000" pitchFamily="2" charset="0"/>
      <p:bold r:id="rId14"/>
      <p:boldItalic r:id="rId15"/>
    </p:embeddedFont>
    <p:embeddedFont>
      <p:font typeface="Roboto Light" panose="02000000000000000000" pitchFamily="2" charset="0"/>
      <p:regular r:id="rId16"/>
      <p:bold r:id="rId17"/>
      <p:italic r:id="rId18"/>
      <p:boldItalic r:id="rId19"/>
    </p:embeddedFont>
    <p:embeddedFont>
      <p:font typeface="Roboto Mono Thin" panose="00000009000000000000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ED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C9DDDF-7AD3-4EE1-84F3-4E83462EA5C9}">
  <a:tblStyle styleId="{57C9DDDF-7AD3-4EE1-84F3-4E83462EA5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8944244B-D3A3-076C-6E9C-A270D1EFB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>
            <a:extLst>
              <a:ext uri="{FF2B5EF4-FFF2-40B4-BE49-F238E27FC236}">
                <a16:creationId xmlns:a16="http://schemas.microsoft.com/office/drawing/2014/main" id="{EA191212-C19F-F200-A743-4C5CD5CA0A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>
            <a:extLst>
              <a:ext uri="{FF2B5EF4-FFF2-40B4-BE49-F238E27FC236}">
                <a16:creationId xmlns:a16="http://schemas.microsoft.com/office/drawing/2014/main" id="{AC2566D8-0F38-4FE2-A9F3-1E41D4BB35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134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9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7331359" y="4592869"/>
            <a:ext cx="1620009" cy="3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MAR_10 - EPITECH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3831017" y="1877845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 descr="Une image contenant Police, texte, Graphique, capture d’écran&#10;&#10;Description générée automatiquement">
            <a:extLst>
              <a:ext uri="{FF2B5EF4-FFF2-40B4-BE49-F238E27FC236}">
                <a16:creationId xmlns:a16="http://schemas.microsoft.com/office/drawing/2014/main" id="{EF0B6827-8AB0-9D4D-D175-1746DDB33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125" y="1809372"/>
            <a:ext cx="3811569" cy="1400762"/>
          </a:xfrm>
          <a:prstGeom prst="rect">
            <a:avLst/>
          </a:prstGeom>
        </p:spPr>
      </p:pic>
      <p:sp>
        <p:nvSpPr>
          <p:cNvPr id="6" name="Google Shape;206;p22">
            <a:extLst>
              <a:ext uri="{FF2B5EF4-FFF2-40B4-BE49-F238E27FC236}">
                <a16:creationId xmlns:a16="http://schemas.microsoft.com/office/drawing/2014/main" id="{3C4929B3-EAA7-FFC2-B382-C768BA7AF350}"/>
              </a:ext>
            </a:extLst>
          </p:cNvPr>
          <p:cNvSpPr/>
          <p:nvPr/>
        </p:nvSpPr>
        <p:spPr>
          <a:xfrm>
            <a:off x="3937988" y="187326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 9" descr="Une image contenant créativité, silhouette&#10;&#10;Description générée automatiquement">
            <a:extLst>
              <a:ext uri="{FF2B5EF4-FFF2-40B4-BE49-F238E27FC236}">
                <a16:creationId xmlns:a16="http://schemas.microsoft.com/office/drawing/2014/main" id="{42D759F6-4CE4-2E76-B38E-0EF0EBE11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52049">
            <a:off x="7753358" y="-49299"/>
            <a:ext cx="1163393" cy="11633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UX / UI User-friendly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Support &amp; Modularité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142202" y="2765156"/>
            <a:ext cx="2717561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Accès rapide à l’Information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Besoin de l’app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C00"/>
              </a:solidFill>
            </a:endParaRPr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C00"/>
              </a:solidFill>
            </a:endParaRPr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C00"/>
              </a:solidFill>
            </a:endParaRPr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C00"/>
              </a:solidFill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C00"/>
              </a:solidFill>
            </a:endParaRPr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C00"/>
              </a:solidFill>
            </a:endParaRPr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C00"/>
              </a:solidFill>
            </a:endParaRPr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C00"/>
              </a:solidFill>
            </a:endParaRPr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C00"/>
              </a:solidFill>
            </a:endParaRPr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C00"/>
              </a:solidFill>
            </a:endParaRPr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C00"/>
              </a:solidFill>
            </a:endParaRPr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C00"/>
              </a:solidFill>
            </a:endParaRPr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FFCC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CC00"/>
              </a:solidFill>
            </a:endParaRPr>
          </a:p>
        </p:txBody>
      </p:sp>
      <p:sp>
        <p:nvSpPr>
          <p:cNvPr id="2" name="Google Shape;110;p22">
            <a:extLst>
              <a:ext uri="{FF2B5EF4-FFF2-40B4-BE49-F238E27FC236}">
                <a16:creationId xmlns:a16="http://schemas.microsoft.com/office/drawing/2014/main" id="{62C4E7BA-0A16-945B-E971-33534A84B77B}"/>
              </a:ext>
            </a:extLst>
          </p:cNvPr>
          <p:cNvSpPr txBox="1">
            <a:spLocks/>
          </p:cNvSpPr>
          <p:nvPr/>
        </p:nvSpPr>
        <p:spPr>
          <a:xfrm>
            <a:off x="6088715" y="4678213"/>
            <a:ext cx="2928520" cy="3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fr-FR"/>
              <a:t>MAR_10 - EPITECH</a:t>
            </a:r>
            <a:endParaRPr lang="fr-FR" dirty="0"/>
          </a:p>
        </p:txBody>
      </p:sp>
      <p:pic>
        <p:nvPicPr>
          <p:cNvPr id="3" name="Image 2" descr="Une image contenant créativité, silhouette&#10;&#10;Description générée automatiquement">
            <a:extLst>
              <a:ext uri="{FF2B5EF4-FFF2-40B4-BE49-F238E27FC236}">
                <a16:creationId xmlns:a16="http://schemas.microsoft.com/office/drawing/2014/main" id="{3593CFEB-4458-BE5F-B8CB-2EF38294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52049">
            <a:off x="8042567" y="-160388"/>
            <a:ext cx="1049082" cy="10490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3874950" y="3625073"/>
            <a:ext cx="1394100" cy="1161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lt1"/>
                </a:solidFill>
              </a:rPr>
              <a:t>Chaque utilisateur a une interface dédiée à son utilisation lui permettant d’optimiser sont temps de travail</a:t>
            </a:r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936387" y="3619724"/>
            <a:ext cx="1394100" cy="1299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Nous permettons aux managers comme aux utilisateurs une gestion simple de leur temps de travail avec un support adapté à tous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384263"/>
            <a:ext cx="2076000" cy="3153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INTERFACE DEDIEE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72556" y="3424390"/>
            <a:ext cx="2076000" cy="2952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PERFORMANCE</a:t>
            </a:r>
            <a:endParaRPr sz="9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5444" y="3384263"/>
            <a:ext cx="2076000" cy="3153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GESTION SIMPLE &amp; A DISTANCE</a:t>
            </a:r>
            <a:endParaRPr sz="900" dirty="0"/>
          </a:p>
        </p:txBody>
      </p:sp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Réponse au besoin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EDD200"/>
          </a:solidFill>
          <a:ln>
            <a:solidFill>
              <a:srgbClr val="EDD2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  <a:solidFill>
            <a:srgbClr val="EDD200"/>
          </a:solidFill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  <a:solidFill>
            <a:srgbClr val="EDD200"/>
          </a:solidFill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56231E67-5C1B-1595-B100-80E3C96D5D3D}"/>
              </a:ext>
            </a:extLst>
          </p:cNvPr>
          <p:cNvCxnSpPr>
            <a:cxnSpLocks/>
          </p:cNvCxnSpPr>
          <p:nvPr/>
        </p:nvCxnSpPr>
        <p:spPr>
          <a:xfrm>
            <a:off x="1280590" y="2155999"/>
            <a:ext cx="785076" cy="204420"/>
          </a:xfrm>
          <a:prstGeom prst="bentConnector3">
            <a:avLst>
              <a:gd name="adj1" fmla="val 50000"/>
            </a:avLst>
          </a:prstGeom>
          <a:ln>
            <a:solidFill>
              <a:srgbClr val="EDD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9409D14-DFF1-F13B-100E-D6CC32731896}"/>
              </a:ext>
            </a:extLst>
          </p:cNvPr>
          <p:cNvSpPr txBox="1"/>
          <p:nvPr/>
        </p:nvSpPr>
        <p:spPr>
          <a:xfrm>
            <a:off x="303831" y="1850511"/>
            <a:ext cx="1811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EDD200"/>
                </a:solidFill>
                <a:latin typeface="Amasis MT Pro Light" panose="020F0502020204030204" pitchFamily="18" charset="0"/>
              </a:rPr>
              <a:t>Application centralisée</a:t>
            </a:r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45E433BF-D66F-F9CD-AD32-996D87697B78}"/>
              </a:ext>
            </a:extLst>
          </p:cNvPr>
          <p:cNvCxnSpPr>
            <a:cxnSpLocks/>
          </p:cNvCxnSpPr>
          <p:nvPr/>
        </p:nvCxnSpPr>
        <p:spPr>
          <a:xfrm>
            <a:off x="3408090" y="1759237"/>
            <a:ext cx="691362" cy="626369"/>
          </a:xfrm>
          <a:prstGeom prst="bentConnector3">
            <a:avLst>
              <a:gd name="adj1" fmla="val 64328"/>
            </a:avLst>
          </a:prstGeom>
          <a:ln>
            <a:solidFill>
              <a:srgbClr val="EDD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49EA94FD-10F6-24BB-97EF-DFBFDC94B041}"/>
              </a:ext>
            </a:extLst>
          </p:cNvPr>
          <p:cNvSpPr txBox="1"/>
          <p:nvPr/>
        </p:nvSpPr>
        <p:spPr>
          <a:xfrm>
            <a:off x="2707643" y="1438516"/>
            <a:ext cx="281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EDD200"/>
                </a:solidFill>
                <a:latin typeface="Amasis MT Pro Light" panose="020F0502020204030204" pitchFamily="18" charset="0"/>
              </a:rPr>
              <a:t>Web APP + APP Mobile</a:t>
            </a:r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1E51A04B-E4EB-03C9-498B-3644FD775BEE}"/>
              </a:ext>
            </a:extLst>
          </p:cNvPr>
          <p:cNvCxnSpPr>
            <a:cxnSpLocks/>
          </p:cNvCxnSpPr>
          <p:nvPr/>
        </p:nvCxnSpPr>
        <p:spPr>
          <a:xfrm rot="10800000">
            <a:off x="7030039" y="2343960"/>
            <a:ext cx="1810131" cy="657780"/>
          </a:xfrm>
          <a:prstGeom prst="bentConnector3">
            <a:avLst>
              <a:gd name="adj1" fmla="val 88729"/>
            </a:avLst>
          </a:prstGeom>
          <a:ln>
            <a:solidFill>
              <a:srgbClr val="EDD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02E97E2-FA14-45B8-3D57-50EDADDCB48C}"/>
              </a:ext>
            </a:extLst>
          </p:cNvPr>
          <p:cNvSpPr txBox="1"/>
          <p:nvPr/>
        </p:nvSpPr>
        <p:spPr>
          <a:xfrm>
            <a:off x="7235308" y="2263076"/>
            <a:ext cx="1891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EDD200"/>
                </a:solidFill>
                <a:latin typeface="Amasis MT Pro Light" panose="020F0502020204030204" pitchFamily="18" charset="0"/>
              </a:rPr>
              <a:t>Graphique &amp; Statistique de performance</a:t>
            </a:r>
          </a:p>
        </p:txBody>
      </p:sp>
      <p:sp>
        <p:nvSpPr>
          <p:cNvPr id="37" name="Google Shape;564;p30">
            <a:extLst>
              <a:ext uri="{FF2B5EF4-FFF2-40B4-BE49-F238E27FC236}">
                <a16:creationId xmlns:a16="http://schemas.microsoft.com/office/drawing/2014/main" id="{690A5A14-BCEF-986D-DB4D-CE500F00F7AD}"/>
              </a:ext>
            </a:extLst>
          </p:cNvPr>
          <p:cNvSpPr txBox="1">
            <a:spLocks/>
          </p:cNvSpPr>
          <p:nvPr/>
        </p:nvSpPr>
        <p:spPr>
          <a:xfrm>
            <a:off x="5841208" y="3563004"/>
            <a:ext cx="1394100" cy="917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lt1"/>
                </a:solidFill>
              </a:rPr>
              <a:t>D’un seul coup d’oeil le manager peut avoir un avis sur les performance de ses équipes. </a:t>
            </a:r>
          </a:p>
        </p:txBody>
      </p:sp>
      <p:pic>
        <p:nvPicPr>
          <p:cNvPr id="42" name="Image 41" descr="Une image contenant créativité, silhouette&#10;&#10;Description générée automatiquement">
            <a:extLst>
              <a:ext uri="{FF2B5EF4-FFF2-40B4-BE49-F238E27FC236}">
                <a16:creationId xmlns:a16="http://schemas.microsoft.com/office/drawing/2014/main" id="{2C67C2B1-1211-20DE-B98D-CC15040B2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52049">
            <a:off x="8042567" y="-160388"/>
            <a:ext cx="1049082" cy="10490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Coté Web</a:t>
            </a:r>
            <a:endParaRPr dirty="0"/>
          </a:p>
        </p:txBody>
      </p: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462837" y="1723525"/>
            <a:ext cx="1063625" cy="295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EDD200"/>
                </a:solidFill>
              </a:rPr>
              <a:t>AXIOS</a:t>
            </a:r>
            <a:endParaRPr sz="1200" dirty="0">
              <a:solidFill>
                <a:srgbClr val="EDD200"/>
              </a:solidFill>
            </a:endParaRPr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613986" y="2470152"/>
            <a:ext cx="1063625" cy="35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EDD200"/>
                </a:solidFill>
              </a:rPr>
              <a:t>VUE</a:t>
            </a:r>
            <a:r>
              <a:rPr lang="es" sz="1200" dirty="0">
                <a:solidFill>
                  <a:schemeClr val="tx2">
                    <a:lumMod val="75000"/>
                  </a:schemeClr>
                </a:solidFill>
              </a:rPr>
              <a:t>JS</a:t>
            </a:r>
            <a:endParaRPr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7496913" y="3351526"/>
            <a:ext cx="1063625" cy="606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EDD200"/>
                </a:solidFill>
              </a:rPr>
              <a:t>VUE</a:t>
            </a:r>
            <a:r>
              <a:rPr lang="es" sz="1200" dirty="0">
                <a:solidFill>
                  <a:schemeClr val="tx2">
                    <a:lumMod val="75000"/>
                  </a:schemeClr>
                </a:solidFill>
              </a:rPr>
              <a:t>JWT</a:t>
            </a:r>
            <a:endParaRPr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563296" y="4002380"/>
            <a:ext cx="1131150" cy="496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EDD200"/>
                </a:solidFill>
              </a:rPr>
              <a:t>CHART</a:t>
            </a:r>
            <a:r>
              <a:rPr lang="es" sz="1200" dirty="0">
                <a:solidFill>
                  <a:schemeClr val="tx2">
                    <a:lumMod val="75000"/>
                  </a:schemeClr>
                </a:solidFill>
              </a:rPr>
              <a:t>JS</a:t>
            </a:r>
            <a:endParaRPr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EDD2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DD200"/>
              </a:solidFill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79214" y="3635734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rgbClr val="EDD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rgbClr val="EDD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rgbClr val="EDD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rgbClr val="EDD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rgbClr val="EDD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rgbClr val="EDD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rgbClr val="EDD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cxnSpLocks/>
            <a:endCxn id="674" idx="1"/>
          </p:cNvCxnSpPr>
          <p:nvPr/>
        </p:nvCxnSpPr>
        <p:spPr>
          <a:xfrm flipV="1">
            <a:off x="1707800" y="3825334"/>
            <a:ext cx="2114687" cy="364040"/>
          </a:xfrm>
          <a:prstGeom prst="bentConnector3">
            <a:avLst>
              <a:gd name="adj1" fmla="val 26578"/>
            </a:avLst>
          </a:prstGeom>
          <a:noFill/>
          <a:ln w="2857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>
            <a:cxnSpLocks/>
          </p:cNvCxnSpPr>
          <p:nvPr/>
        </p:nvCxnSpPr>
        <p:spPr>
          <a:xfrm>
            <a:off x="6114903" y="3194899"/>
            <a:ext cx="1397400" cy="539018"/>
          </a:xfrm>
          <a:prstGeom prst="bentConnector3">
            <a:avLst>
              <a:gd name="adj1" fmla="val 51091"/>
            </a:avLst>
          </a:prstGeom>
          <a:noFill/>
          <a:ln w="2857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D1B0B267-003D-671B-80F7-F8DE9925AB06}"/>
              </a:ext>
            </a:extLst>
          </p:cNvPr>
          <p:cNvSpPr txBox="1"/>
          <p:nvPr/>
        </p:nvSpPr>
        <p:spPr>
          <a:xfrm>
            <a:off x="688286" y="2753632"/>
            <a:ext cx="149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solidFill>
                  <a:srgbClr val="EDD200"/>
                </a:solidFill>
              </a:rPr>
              <a:t>Interface &amp; Composantes UX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319C833-53D1-860F-653C-A59C9E91FFCA}"/>
              </a:ext>
            </a:extLst>
          </p:cNvPr>
          <p:cNvSpPr txBox="1"/>
          <p:nvPr/>
        </p:nvSpPr>
        <p:spPr>
          <a:xfrm>
            <a:off x="776404" y="3688798"/>
            <a:ext cx="149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solidFill>
                  <a:srgbClr val="EDD200"/>
                </a:solidFill>
              </a:rPr>
              <a:t>Graphiques &amp;</a:t>
            </a:r>
            <a:br>
              <a:rPr lang="fr-FR" sz="1200" dirty="0">
                <a:solidFill>
                  <a:srgbClr val="EDD200"/>
                </a:solidFill>
              </a:rPr>
            </a:br>
            <a:r>
              <a:rPr lang="fr-FR" sz="1200" dirty="0">
                <a:solidFill>
                  <a:srgbClr val="EDD200"/>
                </a:solidFill>
              </a:rPr>
              <a:t>Statistiques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B64C68-D9EC-628B-1DE2-673FF2B8867D}"/>
              </a:ext>
            </a:extLst>
          </p:cNvPr>
          <p:cNvSpPr txBox="1"/>
          <p:nvPr/>
        </p:nvSpPr>
        <p:spPr>
          <a:xfrm>
            <a:off x="6813603" y="1990384"/>
            <a:ext cx="149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EDD200"/>
                </a:solidFill>
              </a:rPr>
              <a:t>Requêtes à l’API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0B3B25E-1869-167C-C564-189D3EB9C923}"/>
              </a:ext>
            </a:extLst>
          </p:cNvPr>
          <p:cNvSpPr txBox="1"/>
          <p:nvPr/>
        </p:nvSpPr>
        <p:spPr>
          <a:xfrm>
            <a:off x="6813603" y="3183843"/>
            <a:ext cx="149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EDD200"/>
                </a:solidFill>
              </a:rPr>
              <a:t>Gestion des </a:t>
            </a:r>
            <a:r>
              <a:rPr lang="fr-FR" sz="1200" dirty="0" err="1">
                <a:solidFill>
                  <a:srgbClr val="EDD200"/>
                </a:solidFill>
              </a:rPr>
              <a:t>tokens</a:t>
            </a:r>
            <a:r>
              <a:rPr lang="fr-FR" sz="1200" dirty="0">
                <a:solidFill>
                  <a:srgbClr val="EDD200"/>
                </a:solidFill>
              </a:rPr>
              <a:t> &amp; Authentification</a:t>
            </a:r>
          </a:p>
        </p:txBody>
      </p:sp>
      <p:pic>
        <p:nvPicPr>
          <p:cNvPr id="15" name="Image 14" descr="Une image contenant créativité, silhouette&#10;&#10;Description générée automatiquement">
            <a:extLst>
              <a:ext uri="{FF2B5EF4-FFF2-40B4-BE49-F238E27FC236}">
                <a16:creationId xmlns:a16="http://schemas.microsoft.com/office/drawing/2014/main" id="{79B4F3D5-7B54-B928-2F16-BCE4DB5E0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52049">
            <a:off x="8042567" y="-160388"/>
            <a:ext cx="1049082" cy="10490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>
          <a:extLst>
            <a:ext uri="{FF2B5EF4-FFF2-40B4-BE49-F238E27FC236}">
              <a16:creationId xmlns:a16="http://schemas.microsoft.com/office/drawing/2014/main" id="{364BA5DA-6219-779E-C5A9-2BED41808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>
            <a:extLst>
              <a:ext uri="{FF2B5EF4-FFF2-40B4-BE49-F238E27FC236}">
                <a16:creationId xmlns:a16="http://schemas.microsoft.com/office/drawing/2014/main" id="{1272A281-B93E-BE2F-3AA6-59E90F5581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Coté Back</a:t>
            </a:r>
            <a:endParaRPr dirty="0"/>
          </a:p>
        </p:txBody>
      </p:sp>
      <p:sp>
        <p:nvSpPr>
          <p:cNvPr id="690" name="Google Shape;690;p34">
            <a:extLst>
              <a:ext uri="{FF2B5EF4-FFF2-40B4-BE49-F238E27FC236}">
                <a16:creationId xmlns:a16="http://schemas.microsoft.com/office/drawing/2014/main" id="{509603BC-D935-6123-68E3-204F3A08D921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462837" y="1723525"/>
            <a:ext cx="1063625" cy="295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EDD200"/>
                </a:solidFill>
              </a:rPr>
              <a:t>DOCKER</a:t>
            </a:r>
            <a:endParaRPr sz="1200" dirty="0">
              <a:solidFill>
                <a:srgbClr val="EDD200"/>
              </a:solidFill>
            </a:endParaRPr>
          </a:p>
        </p:txBody>
      </p:sp>
      <p:sp>
        <p:nvSpPr>
          <p:cNvPr id="691" name="Google Shape;691;p34">
            <a:extLst>
              <a:ext uri="{FF2B5EF4-FFF2-40B4-BE49-F238E27FC236}">
                <a16:creationId xmlns:a16="http://schemas.microsoft.com/office/drawing/2014/main" id="{D81FADEF-9E05-275E-ED62-9859A12D2853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613986" y="2470152"/>
            <a:ext cx="1063625" cy="35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EDD200"/>
                </a:solidFill>
              </a:rPr>
              <a:t>ELIXIR</a:t>
            </a:r>
            <a:endParaRPr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2" name="Google Shape;692;p34">
            <a:extLst>
              <a:ext uri="{FF2B5EF4-FFF2-40B4-BE49-F238E27FC236}">
                <a16:creationId xmlns:a16="http://schemas.microsoft.com/office/drawing/2014/main" id="{E3B63698-B35E-0AF0-0ED8-A22836D7B65E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552389" y="3124778"/>
            <a:ext cx="1530263" cy="663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EDD200"/>
                </a:solidFill>
              </a:rPr>
              <a:t>POSTGRE </a:t>
            </a:r>
            <a:r>
              <a:rPr lang="es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SQL</a:t>
            </a:r>
            <a:endParaRPr sz="1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3" name="Google Shape;693;p34">
            <a:extLst>
              <a:ext uri="{FF2B5EF4-FFF2-40B4-BE49-F238E27FC236}">
                <a16:creationId xmlns:a16="http://schemas.microsoft.com/office/drawing/2014/main" id="{6E778C02-E1CF-17DD-6C50-86A270E0232D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613986" y="4132266"/>
            <a:ext cx="1131150" cy="496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EDD200"/>
                </a:solidFill>
              </a:rPr>
              <a:t>BCRYPT</a:t>
            </a:r>
            <a:endParaRPr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7" name="Google Shape;667;p34">
            <a:extLst>
              <a:ext uri="{FF2B5EF4-FFF2-40B4-BE49-F238E27FC236}">
                <a16:creationId xmlns:a16="http://schemas.microsoft.com/office/drawing/2014/main" id="{46CE8EA3-6F84-B5DF-3969-E0C76BE4A3EB}"/>
              </a:ext>
            </a:extLst>
          </p:cNvPr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EDD20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>
            <a:extLst>
              <a:ext uri="{FF2B5EF4-FFF2-40B4-BE49-F238E27FC236}">
                <a16:creationId xmlns:a16="http://schemas.microsoft.com/office/drawing/2014/main" id="{1888E39B-DE60-4941-AF1D-AF2064FF173E}"/>
              </a:ext>
            </a:extLst>
          </p:cNvPr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9" name="Google Shape;669;p34">
            <a:extLst>
              <a:ext uri="{FF2B5EF4-FFF2-40B4-BE49-F238E27FC236}">
                <a16:creationId xmlns:a16="http://schemas.microsoft.com/office/drawing/2014/main" id="{6637C554-80EE-7CEA-7848-9EA79D49BA23}"/>
              </a:ext>
            </a:extLst>
          </p:cNvPr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DD200"/>
              </a:solidFill>
            </a:endParaRPr>
          </a:p>
        </p:txBody>
      </p:sp>
      <p:sp>
        <p:nvSpPr>
          <p:cNvPr id="670" name="Google Shape;670;p34">
            <a:extLst>
              <a:ext uri="{FF2B5EF4-FFF2-40B4-BE49-F238E27FC236}">
                <a16:creationId xmlns:a16="http://schemas.microsoft.com/office/drawing/2014/main" id="{8AE7E58E-298D-431D-652A-B3C1CA2E0A98}"/>
              </a:ext>
            </a:extLst>
          </p:cNvPr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>
            <a:extLst>
              <a:ext uri="{FF2B5EF4-FFF2-40B4-BE49-F238E27FC236}">
                <a16:creationId xmlns:a16="http://schemas.microsoft.com/office/drawing/2014/main" id="{A8D83D83-C63D-2D7D-25A5-B1EF733DF355}"/>
              </a:ext>
            </a:extLst>
          </p:cNvPr>
          <p:cNvGrpSpPr/>
          <p:nvPr/>
        </p:nvGrpSpPr>
        <p:grpSpPr>
          <a:xfrm>
            <a:off x="2779214" y="3635734"/>
            <a:ext cx="3567611" cy="379200"/>
            <a:chOff x="1071175" y="3688175"/>
            <a:chExt cx="3257200" cy="379200"/>
          </a:xfrm>
        </p:grpSpPr>
        <p:sp>
          <p:nvSpPr>
            <p:cNvPr id="672" name="Google Shape;672;p34">
              <a:extLst>
                <a:ext uri="{FF2B5EF4-FFF2-40B4-BE49-F238E27FC236}">
                  <a16:creationId xmlns:a16="http://schemas.microsoft.com/office/drawing/2014/main" id="{2559B463-5B2C-D459-6DD3-C389CD79B6D5}"/>
                </a:ext>
              </a:extLst>
            </p:cNvPr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rgbClr val="EDD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>
              <a:extLst>
                <a:ext uri="{FF2B5EF4-FFF2-40B4-BE49-F238E27FC236}">
                  <a16:creationId xmlns:a16="http://schemas.microsoft.com/office/drawing/2014/main" id="{8CF8FC8C-D2CF-4090-DD04-33017CFBC1CB}"/>
                </a:ext>
              </a:extLst>
            </p:cNvPr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rgbClr val="EDD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>
              <a:extLst>
                <a:ext uri="{FF2B5EF4-FFF2-40B4-BE49-F238E27FC236}">
                  <a16:creationId xmlns:a16="http://schemas.microsoft.com/office/drawing/2014/main" id="{F8856FE3-E1C9-5A38-CC4E-4E2225B84EF2}"/>
                </a:ext>
              </a:extLst>
            </p:cNvPr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rgbClr val="EDD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>
              <a:extLst>
                <a:ext uri="{FF2B5EF4-FFF2-40B4-BE49-F238E27FC236}">
                  <a16:creationId xmlns:a16="http://schemas.microsoft.com/office/drawing/2014/main" id="{394AE6CB-E23D-C0D2-7131-A9597CAE7206}"/>
                </a:ext>
              </a:extLst>
            </p:cNvPr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rgbClr val="EDD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>
              <a:extLst>
                <a:ext uri="{FF2B5EF4-FFF2-40B4-BE49-F238E27FC236}">
                  <a16:creationId xmlns:a16="http://schemas.microsoft.com/office/drawing/2014/main" id="{948C0DC1-5611-0DB4-C8B4-AA3CA44FF130}"/>
                </a:ext>
              </a:extLst>
            </p:cNvPr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rgbClr val="EDD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>
              <a:extLst>
                <a:ext uri="{FF2B5EF4-FFF2-40B4-BE49-F238E27FC236}">
                  <a16:creationId xmlns:a16="http://schemas.microsoft.com/office/drawing/2014/main" id="{C84636DC-191C-1B20-A45F-EDB82370AE54}"/>
                </a:ext>
              </a:extLst>
            </p:cNvPr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rgbClr val="EDD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>
              <a:extLst>
                <a:ext uri="{FF2B5EF4-FFF2-40B4-BE49-F238E27FC236}">
                  <a16:creationId xmlns:a16="http://schemas.microsoft.com/office/drawing/2014/main" id="{42DB2D42-3A8A-EB22-31ED-2BD76DEFF0B0}"/>
                </a:ext>
              </a:extLst>
            </p:cNvPr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rgbClr val="EDD2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>
            <a:extLst>
              <a:ext uri="{FF2B5EF4-FFF2-40B4-BE49-F238E27FC236}">
                <a16:creationId xmlns:a16="http://schemas.microsoft.com/office/drawing/2014/main" id="{E432065D-BA6B-B7E9-2F0A-179D3C63FB54}"/>
              </a:ext>
            </a:extLst>
          </p:cNvPr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>
            <a:extLst>
              <a:ext uri="{FF2B5EF4-FFF2-40B4-BE49-F238E27FC236}">
                <a16:creationId xmlns:a16="http://schemas.microsoft.com/office/drawing/2014/main" id="{C2D68DC8-EF41-A307-8F5D-6B214B6AEE1A}"/>
              </a:ext>
            </a:extLst>
          </p:cNvPr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>
            <a:extLst>
              <a:ext uri="{FF2B5EF4-FFF2-40B4-BE49-F238E27FC236}">
                <a16:creationId xmlns:a16="http://schemas.microsoft.com/office/drawing/2014/main" id="{A48A719C-FCFA-CA38-F329-E374385CAFEE}"/>
              </a:ext>
            </a:extLst>
          </p:cNvPr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>
            <a:extLst>
              <a:ext uri="{FF2B5EF4-FFF2-40B4-BE49-F238E27FC236}">
                <a16:creationId xmlns:a16="http://schemas.microsoft.com/office/drawing/2014/main" id="{5BB3398F-81A9-73C8-FF0A-2F47C451EED6}"/>
              </a:ext>
            </a:extLst>
          </p:cNvPr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>
            <a:extLst>
              <a:ext uri="{FF2B5EF4-FFF2-40B4-BE49-F238E27FC236}">
                <a16:creationId xmlns:a16="http://schemas.microsoft.com/office/drawing/2014/main" id="{D725CDA1-43D4-5C3F-15D1-81F2C870DA9A}"/>
              </a:ext>
            </a:extLst>
          </p:cNvPr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>
            <a:extLst>
              <a:ext uri="{FF2B5EF4-FFF2-40B4-BE49-F238E27FC236}">
                <a16:creationId xmlns:a16="http://schemas.microsoft.com/office/drawing/2014/main" id="{2179D7DF-8347-A5C9-7F3A-E50366F3AAB4}"/>
              </a:ext>
            </a:extLst>
          </p:cNvPr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>
            <a:extLst>
              <a:ext uri="{FF2B5EF4-FFF2-40B4-BE49-F238E27FC236}">
                <a16:creationId xmlns:a16="http://schemas.microsoft.com/office/drawing/2014/main" id="{561927B9-AB59-B531-015D-4A647C222405}"/>
              </a:ext>
            </a:extLst>
          </p:cNvPr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>
            <a:extLst>
              <a:ext uri="{FF2B5EF4-FFF2-40B4-BE49-F238E27FC236}">
                <a16:creationId xmlns:a16="http://schemas.microsoft.com/office/drawing/2014/main" id="{83D2AB1F-1B50-0EBC-ECB4-6C29E15D0548}"/>
              </a:ext>
            </a:extLst>
          </p:cNvPr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>
            <a:extLst>
              <a:ext uri="{FF2B5EF4-FFF2-40B4-BE49-F238E27FC236}">
                <a16:creationId xmlns:a16="http://schemas.microsoft.com/office/drawing/2014/main" id="{7B1ADCC2-D476-9989-5725-60E85E127750}"/>
              </a:ext>
            </a:extLst>
          </p:cNvPr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>
            <a:extLst>
              <a:ext uri="{FF2B5EF4-FFF2-40B4-BE49-F238E27FC236}">
                <a16:creationId xmlns:a16="http://schemas.microsoft.com/office/drawing/2014/main" id="{BD364F23-AFAA-EECD-CF2A-F783DAA41E73}"/>
              </a:ext>
            </a:extLst>
          </p:cNvPr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>
            <a:extLst>
              <a:ext uri="{FF2B5EF4-FFF2-40B4-BE49-F238E27FC236}">
                <a16:creationId xmlns:a16="http://schemas.microsoft.com/office/drawing/2014/main" id="{E8B6B599-AF73-0669-A74C-80597ED1A306}"/>
              </a:ext>
            </a:extLst>
          </p:cNvPr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34">
            <a:extLst>
              <a:ext uri="{FF2B5EF4-FFF2-40B4-BE49-F238E27FC236}">
                <a16:creationId xmlns:a16="http://schemas.microsoft.com/office/drawing/2014/main" id="{F630F24C-9EBA-6417-80D2-121A0EC45D78}"/>
              </a:ext>
            </a:extLst>
          </p:cNvPr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>
            <a:extLst>
              <a:ext uri="{FF2B5EF4-FFF2-40B4-BE49-F238E27FC236}">
                <a16:creationId xmlns:a16="http://schemas.microsoft.com/office/drawing/2014/main" id="{EB4C3670-593B-E6B7-CB1E-E9DE2F2F5BA8}"/>
              </a:ext>
            </a:extLst>
          </p:cNvPr>
          <p:cNvCxnSpPr>
            <a:cxnSpLocks/>
            <a:endCxn id="674" idx="1"/>
          </p:cNvCxnSpPr>
          <p:nvPr/>
        </p:nvCxnSpPr>
        <p:spPr>
          <a:xfrm flipV="1">
            <a:off x="1707800" y="3825334"/>
            <a:ext cx="2114687" cy="509795"/>
          </a:xfrm>
          <a:prstGeom prst="bentConnector3">
            <a:avLst>
              <a:gd name="adj1" fmla="val 27771"/>
            </a:avLst>
          </a:prstGeom>
          <a:noFill/>
          <a:ln w="2857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>
            <a:extLst>
              <a:ext uri="{FF2B5EF4-FFF2-40B4-BE49-F238E27FC236}">
                <a16:creationId xmlns:a16="http://schemas.microsoft.com/office/drawing/2014/main" id="{35AD1C16-4BB7-4EB3-A0E3-F11B2CF824C2}"/>
              </a:ext>
            </a:extLst>
          </p:cNvPr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>
            <a:extLst>
              <a:ext uri="{FF2B5EF4-FFF2-40B4-BE49-F238E27FC236}">
                <a16:creationId xmlns:a16="http://schemas.microsoft.com/office/drawing/2014/main" id="{E5C1E54D-044F-22EF-ACBC-23E83DB1464A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114903" y="3194899"/>
            <a:ext cx="1456749" cy="265506"/>
          </a:xfrm>
          <a:prstGeom prst="bentConnector4">
            <a:avLst>
              <a:gd name="adj1" fmla="val 49153"/>
              <a:gd name="adj2" fmla="val 106064"/>
            </a:avLst>
          </a:prstGeom>
          <a:noFill/>
          <a:ln w="2857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>
            <a:extLst>
              <a:ext uri="{FF2B5EF4-FFF2-40B4-BE49-F238E27FC236}">
                <a16:creationId xmlns:a16="http://schemas.microsoft.com/office/drawing/2014/main" id="{52B2A234-D409-A55B-344A-E275B0F6000A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C2E2A1F8-F0FE-AC77-19F7-94079D00A3B0}"/>
              </a:ext>
            </a:extLst>
          </p:cNvPr>
          <p:cNvSpPr txBox="1"/>
          <p:nvPr/>
        </p:nvSpPr>
        <p:spPr>
          <a:xfrm>
            <a:off x="688286" y="2753632"/>
            <a:ext cx="149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solidFill>
                  <a:srgbClr val="EDD200"/>
                </a:solidFill>
              </a:rPr>
              <a:t>Langage générale &amp; Communication BDD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3D932F4-0929-2557-EDFA-21E4EE8789AC}"/>
              </a:ext>
            </a:extLst>
          </p:cNvPr>
          <p:cNvSpPr txBox="1"/>
          <p:nvPr/>
        </p:nvSpPr>
        <p:spPr>
          <a:xfrm>
            <a:off x="776404" y="3688798"/>
            <a:ext cx="149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solidFill>
                  <a:srgbClr val="EDD200"/>
                </a:solidFill>
              </a:rPr>
              <a:t>Authentification &amp; confidentialité des données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9D94D38-355F-1373-C93A-F614578D0C12}"/>
              </a:ext>
            </a:extLst>
          </p:cNvPr>
          <p:cNvSpPr txBox="1"/>
          <p:nvPr/>
        </p:nvSpPr>
        <p:spPr>
          <a:xfrm>
            <a:off x="6813603" y="1990384"/>
            <a:ext cx="1491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EDD200"/>
                </a:solidFill>
              </a:rPr>
              <a:t>Environnement de développement &amp; Gestion des versions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1DD3402-19E4-3775-3D53-C0BCD5484920}"/>
              </a:ext>
            </a:extLst>
          </p:cNvPr>
          <p:cNvSpPr txBox="1"/>
          <p:nvPr/>
        </p:nvSpPr>
        <p:spPr>
          <a:xfrm>
            <a:off x="6825782" y="3183406"/>
            <a:ext cx="149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EDD200"/>
                </a:solidFill>
              </a:rPr>
              <a:t>Base de données</a:t>
            </a:r>
          </a:p>
        </p:txBody>
      </p:sp>
      <p:pic>
        <p:nvPicPr>
          <p:cNvPr id="15" name="Image 14" descr="Une image contenant créativité, silhouette&#10;&#10;Description générée automatiquement">
            <a:extLst>
              <a:ext uri="{FF2B5EF4-FFF2-40B4-BE49-F238E27FC236}">
                <a16:creationId xmlns:a16="http://schemas.microsoft.com/office/drawing/2014/main" id="{0E3F0253-44F0-6AF4-FA43-E66929A9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52049">
            <a:off x="8042567" y="-160388"/>
            <a:ext cx="1049082" cy="10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5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Architecture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97" name="Google Shape;1097;p38"/>
          <p:cNvSpPr txBox="1">
            <a:spLocks noGrp="1"/>
          </p:cNvSpPr>
          <p:nvPr>
            <p:ph type="ctrTitle" idx="4294967295"/>
          </p:nvPr>
        </p:nvSpPr>
        <p:spPr>
          <a:xfrm rot="-5400000">
            <a:off x="-11063" y="2738100"/>
            <a:ext cx="2076450" cy="196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E2A47"/>
                </a:solidFill>
              </a:rPr>
              <a:t>MARS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1101" name="Google Shape;1101;p38"/>
          <p:cNvSpPr txBox="1">
            <a:spLocks noGrp="1"/>
          </p:cNvSpPr>
          <p:nvPr>
            <p:ph type="subTitle" idx="4294967295"/>
          </p:nvPr>
        </p:nvSpPr>
        <p:spPr>
          <a:xfrm>
            <a:off x="173638" y="3676018"/>
            <a:ext cx="1875302" cy="1021040"/>
          </a:xfrm>
          <a:prstGeom prst="rect">
            <a:avLst/>
          </a:prstGeom>
          <a:ln>
            <a:solidFill>
              <a:srgbClr val="FFCC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dirty="0">
                <a:solidFill>
                  <a:srgbClr val="FFFFFF"/>
                </a:solidFill>
              </a:rPr>
              <a:t>APP Mobile permettant l’authentification des employés et la gestion de leur temps de travail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1067" name="Google Shape;1067;p38"/>
          <p:cNvSpPr/>
          <p:nvPr/>
        </p:nvSpPr>
        <p:spPr>
          <a:xfrm>
            <a:off x="1008112" y="2017375"/>
            <a:ext cx="1562100" cy="1562100"/>
          </a:xfrm>
          <a:prstGeom prst="ellipse">
            <a:avLst/>
          </a:pr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3567150" y="2813500"/>
            <a:ext cx="2009700" cy="2009700"/>
          </a:xfrm>
          <a:prstGeom prst="ellipse">
            <a:avLst/>
          </a:pr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6561187" y="2236450"/>
            <a:ext cx="1419300" cy="1419300"/>
          </a:xfrm>
          <a:prstGeom prst="ellipse">
            <a:avLst/>
          </a:pr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249297" y="3135896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135794" y="27380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1" name="Google Shape;1091;p38"/>
          <p:cNvGrpSpPr/>
          <p:nvPr/>
        </p:nvGrpSpPr>
        <p:grpSpPr>
          <a:xfrm>
            <a:off x="6974427" y="2641064"/>
            <a:ext cx="592809" cy="405106"/>
            <a:chOff x="4987050" y="1862200"/>
            <a:chExt cx="2378850" cy="1625625"/>
          </a:xfrm>
        </p:grpSpPr>
        <p:sp>
          <p:nvSpPr>
            <p:cNvPr id="1092" name="Google Shape;1092;p38"/>
            <p:cNvSpPr/>
            <p:nvPr/>
          </p:nvSpPr>
          <p:spPr>
            <a:xfrm>
              <a:off x="4987050" y="3255150"/>
              <a:ext cx="338800" cy="232675"/>
            </a:xfrm>
            <a:custGeom>
              <a:avLst/>
              <a:gdLst/>
              <a:ahLst/>
              <a:cxnLst/>
              <a:rect l="l" t="t" r="r" b="b"/>
              <a:pathLst>
                <a:path w="13552" h="9307" extrusionOk="0">
                  <a:moveTo>
                    <a:pt x="6805" y="1"/>
                  </a:moveTo>
                  <a:lnTo>
                    <a:pt x="0" y="9306"/>
                  </a:lnTo>
                  <a:lnTo>
                    <a:pt x="13552" y="9306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4987050" y="3255150"/>
              <a:ext cx="338800" cy="232675"/>
            </a:xfrm>
            <a:custGeom>
              <a:avLst/>
              <a:gdLst/>
              <a:ahLst/>
              <a:cxnLst/>
              <a:rect l="l" t="t" r="r" b="b"/>
              <a:pathLst>
                <a:path w="13552" h="9307" extrusionOk="0">
                  <a:moveTo>
                    <a:pt x="6805" y="1"/>
                  </a:moveTo>
                  <a:lnTo>
                    <a:pt x="0" y="9306"/>
                  </a:lnTo>
                  <a:lnTo>
                    <a:pt x="13552" y="9306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6768250" y="2394375"/>
              <a:ext cx="287925" cy="276275"/>
            </a:xfrm>
            <a:custGeom>
              <a:avLst/>
              <a:gdLst/>
              <a:ahLst/>
              <a:cxnLst/>
              <a:rect l="l" t="t" r="r" b="b"/>
              <a:pathLst>
                <a:path w="11517" h="11051" extrusionOk="0">
                  <a:moveTo>
                    <a:pt x="1" y="0"/>
                  </a:moveTo>
                  <a:lnTo>
                    <a:pt x="8027" y="11051"/>
                  </a:lnTo>
                  <a:lnTo>
                    <a:pt x="11517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6768250" y="2394375"/>
              <a:ext cx="287925" cy="276275"/>
            </a:xfrm>
            <a:custGeom>
              <a:avLst/>
              <a:gdLst/>
              <a:ahLst/>
              <a:cxnLst/>
              <a:rect l="l" t="t" r="r" b="b"/>
              <a:pathLst>
                <a:path w="11517" h="11051" extrusionOk="0">
                  <a:moveTo>
                    <a:pt x="1" y="0"/>
                  </a:moveTo>
                  <a:lnTo>
                    <a:pt x="8027" y="11051"/>
                  </a:lnTo>
                  <a:lnTo>
                    <a:pt x="11517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5337475" y="1862200"/>
              <a:ext cx="2028425" cy="1625625"/>
            </a:xfrm>
            <a:custGeom>
              <a:avLst/>
              <a:gdLst/>
              <a:ahLst/>
              <a:cxnLst/>
              <a:rect l="l" t="t" r="r" b="b"/>
              <a:pathLst>
                <a:path w="81137" h="65025" extrusionOk="0">
                  <a:moveTo>
                    <a:pt x="33560" y="0"/>
                  </a:moveTo>
                  <a:lnTo>
                    <a:pt x="21578" y="16343"/>
                  </a:lnTo>
                  <a:lnTo>
                    <a:pt x="43971" y="46936"/>
                  </a:lnTo>
                  <a:lnTo>
                    <a:pt x="10993" y="30826"/>
                  </a:lnTo>
                  <a:lnTo>
                    <a:pt x="0" y="45831"/>
                  </a:lnTo>
                  <a:lnTo>
                    <a:pt x="14075" y="65024"/>
                  </a:lnTo>
                  <a:lnTo>
                    <a:pt x="36002" y="65024"/>
                  </a:lnTo>
                  <a:lnTo>
                    <a:pt x="29081" y="55602"/>
                  </a:lnTo>
                  <a:lnTo>
                    <a:pt x="57173" y="65024"/>
                  </a:lnTo>
                  <a:lnTo>
                    <a:pt x="81136" y="65024"/>
                  </a:lnTo>
                  <a:lnTo>
                    <a:pt x="3356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042;p52">
            <a:extLst>
              <a:ext uri="{FF2B5EF4-FFF2-40B4-BE49-F238E27FC236}">
                <a16:creationId xmlns:a16="http://schemas.microsoft.com/office/drawing/2014/main" id="{8A6B7909-EA34-7D89-8FEC-8D11273F48A4}"/>
              </a:ext>
            </a:extLst>
          </p:cNvPr>
          <p:cNvGrpSpPr/>
          <p:nvPr/>
        </p:nvGrpSpPr>
        <p:grpSpPr>
          <a:xfrm>
            <a:off x="1515565" y="2329811"/>
            <a:ext cx="550191" cy="806085"/>
            <a:chOff x="3342725" y="2620775"/>
            <a:chExt cx="338775" cy="481825"/>
          </a:xfrm>
          <a:solidFill>
            <a:schemeClr val="tx2">
              <a:lumMod val="50000"/>
            </a:schemeClr>
          </a:solidFill>
        </p:grpSpPr>
        <p:sp>
          <p:nvSpPr>
            <p:cNvPr id="3" name="Google Shape;6043;p52">
              <a:extLst>
                <a:ext uri="{FF2B5EF4-FFF2-40B4-BE49-F238E27FC236}">
                  <a16:creationId xmlns:a16="http://schemas.microsoft.com/office/drawing/2014/main" id="{EBCAA8A7-E361-A597-19D6-A2AA72BB4CDB}"/>
                </a:ext>
              </a:extLst>
            </p:cNvPr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6044;p52">
              <a:extLst>
                <a:ext uri="{FF2B5EF4-FFF2-40B4-BE49-F238E27FC236}">
                  <a16:creationId xmlns:a16="http://schemas.microsoft.com/office/drawing/2014/main" id="{12572800-6B16-301D-1FBB-0A260DCB9F34}"/>
                </a:ext>
              </a:extLst>
            </p:cNvPr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045;p52">
              <a:extLst>
                <a:ext uri="{FF2B5EF4-FFF2-40B4-BE49-F238E27FC236}">
                  <a16:creationId xmlns:a16="http://schemas.microsoft.com/office/drawing/2014/main" id="{C835A404-63AD-73DE-CB1E-2A88B7D19A85}"/>
                </a:ext>
              </a:extLst>
            </p:cNvPr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" name="Google Shape;6091;p52">
            <a:extLst>
              <a:ext uri="{FF2B5EF4-FFF2-40B4-BE49-F238E27FC236}">
                <a16:creationId xmlns:a16="http://schemas.microsoft.com/office/drawing/2014/main" id="{7E1D4243-280E-5C1A-A917-82791439EC42}"/>
              </a:ext>
            </a:extLst>
          </p:cNvPr>
          <p:cNvSpPr/>
          <p:nvPr/>
        </p:nvSpPr>
        <p:spPr>
          <a:xfrm>
            <a:off x="4100564" y="3362631"/>
            <a:ext cx="911211" cy="856718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" name="Google Shape;1101;p38">
            <a:extLst>
              <a:ext uri="{FF2B5EF4-FFF2-40B4-BE49-F238E27FC236}">
                <a16:creationId xmlns:a16="http://schemas.microsoft.com/office/drawing/2014/main" id="{09BB6B30-52C9-5D7A-2F23-501374A788B8}"/>
              </a:ext>
            </a:extLst>
          </p:cNvPr>
          <p:cNvSpPr txBox="1">
            <a:spLocks/>
          </p:cNvSpPr>
          <p:nvPr/>
        </p:nvSpPr>
        <p:spPr>
          <a:xfrm>
            <a:off x="2273423" y="3874750"/>
            <a:ext cx="1271739" cy="1168858"/>
          </a:xfrm>
          <a:prstGeom prst="rect">
            <a:avLst/>
          </a:prstGeom>
          <a:noFill/>
          <a:ln>
            <a:solidFill>
              <a:srgbClr val="FFCC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just">
              <a:spcAft>
                <a:spcPts val="1600"/>
              </a:spcAft>
              <a:buFont typeface="Roboto Light"/>
              <a:buNone/>
            </a:pPr>
            <a:r>
              <a:rPr lang="fr-FR" sz="1200" dirty="0"/>
              <a:t>L’API permet la communication de toutes les entités entre elles.</a:t>
            </a:r>
          </a:p>
        </p:txBody>
      </p:sp>
      <p:sp>
        <p:nvSpPr>
          <p:cNvPr id="8" name="Google Shape;1069;p38">
            <a:extLst>
              <a:ext uri="{FF2B5EF4-FFF2-40B4-BE49-F238E27FC236}">
                <a16:creationId xmlns:a16="http://schemas.microsoft.com/office/drawing/2014/main" id="{98AA8738-45F7-879D-68C5-FD912B58EE7E}"/>
              </a:ext>
            </a:extLst>
          </p:cNvPr>
          <p:cNvSpPr/>
          <p:nvPr/>
        </p:nvSpPr>
        <p:spPr>
          <a:xfrm>
            <a:off x="4871654" y="1307725"/>
            <a:ext cx="1419300" cy="1419300"/>
          </a:xfrm>
          <a:prstGeom prst="ellipse">
            <a:avLst/>
          </a:prstGeom>
          <a:solidFill>
            <a:srgbClr val="ED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9" name="Google Shape;1071;p38">
            <a:extLst>
              <a:ext uri="{FF2B5EF4-FFF2-40B4-BE49-F238E27FC236}">
                <a16:creationId xmlns:a16="http://schemas.microsoft.com/office/drawing/2014/main" id="{E9A1D93E-A5DC-BFD0-1636-A8FB76912078}"/>
              </a:ext>
            </a:extLst>
          </p:cNvPr>
          <p:cNvCxnSpPr>
            <a:cxnSpLocks/>
          </p:cNvCxnSpPr>
          <p:nvPr/>
        </p:nvCxnSpPr>
        <p:spPr>
          <a:xfrm flipV="1">
            <a:off x="4937429" y="2483816"/>
            <a:ext cx="428456" cy="592721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Google Shape;6294;p53">
            <a:extLst>
              <a:ext uri="{FF2B5EF4-FFF2-40B4-BE49-F238E27FC236}">
                <a16:creationId xmlns:a16="http://schemas.microsoft.com/office/drawing/2014/main" id="{B7ECEC9C-28C3-9C16-821D-535354BCE532}"/>
              </a:ext>
            </a:extLst>
          </p:cNvPr>
          <p:cNvGrpSpPr/>
          <p:nvPr/>
        </p:nvGrpSpPr>
        <p:grpSpPr>
          <a:xfrm>
            <a:off x="5234132" y="1691299"/>
            <a:ext cx="685436" cy="606600"/>
            <a:chOff x="-40745125" y="3632900"/>
            <a:chExt cx="318225" cy="289875"/>
          </a:xfrm>
          <a:solidFill>
            <a:schemeClr val="tx2">
              <a:lumMod val="50000"/>
            </a:schemeClr>
          </a:solidFill>
        </p:grpSpPr>
        <p:sp>
          <p:nvSpPr>
            <p:cNvPr id="13" name="Google Shape;6295;p53">
              <a:extLst>
                <a:ext uri="{FF2B5EF4-FFF2-40B4-BE49-F238E27FC236}">
                  <a16:creationId xmlns:a16="http://schemas.microsoft.com/office/drawing/2014/main" id="{EE926AFE-D10A-DA23-242D-7D9A7077BCE7}"/>
                </a:ext>
              </a:extLst>
            </p:cNvPr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96;p53">
              <a:extLst>
                <a:ext uri="{FF2B5EF4-FFF2-40B4-BE49-F238E27FC236}">
                  <a16:creationId xmlns:a16="http://schemas.microsoft.com/office/drawing/2014/main" id="{86A02224-3E65-7760-9F04-BF0E2727CD03}"/>
                </a:ext>
              </a:extLst>
            </p:cNvPr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97;p53">
              <a:extLst>
                <a:ext uri="{FF2B5EF4-FFF2-40B4-BE49-F238E27FC236}">
                  <a16:creationId xmlns:a16="http://schemas.microsoft.com/office/drawing/2014/main" id="{FF2C2847-9586-F11A-E882-F63ECDF4FCC7}"/>
                </a:ext>
              </a:extLst>
            </p:cNvPr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98;p53">
              <a:extLst>
                <a:ext uri="{FF2B5EF4-FFF2-40B4-BE49-F238E27FC236}">
                  <a16:creationId xmlns:a16="http://schemas.microsoft.com/office/drawing/2014/main" id="{253081D4-5DE6-E016-D692-BDB36C046EBF}"/>
                </a:ext>
              </a:extLst>
            </p:cNvPr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99;p53">
              <a:extLst>
                <a:ext uri="{FF2B5EF4-FFF2-40B4-BE49-F238E27FC236}">
                  <a16:creationId xmlns:a16="http://schemas.microsoft.com/office/drawing/2014/main" id="{C07DB68C-BD51-79AB-C28D-918BFEB67E13}"/>
                </a:ext>
              </a:extLst>
            </p:cNvPr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00;p53">
              <a:extLst>
                <a:ext uri="{FF2B5EF4-FFF2-40B4-BE49-F238E27FC236}">
                  <a16:creationId xmlns:a16="http://schemas.microsoft.com/office/drawing/2014/main" id="{765D99D5-018A-961D-B33F-B85A71330EFA}"/>
                </a:ext>
              </a:extLst>
            </p:cNvPr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01;p53">
              <a:extLst>
                <a:ext uri="{FF2B5EF4-FFF2-40B4-BE49-F238E27FC236}">
                  <a16:creationId xmlns:a16="http://schemas.microsoft.com/office/drawing/2014/main" id="{43C39120-28D2-9DFC-D391-16C7D14A842D}"/>
                </a:ext>
              </a:extLst>
            </p:cNvPr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101;p38">
            <a:extLst>
              <a:ext uri="{FF2B5EF4-FFF2-40B4-BE49-F238E27FC236}">
                <a16:creationId xmlns:a16="http://schemas.microsoft.com/office/drawing/2014/main" id="{C87A7A58-36AC-6869-7135-A550BDE05EC1}"/>
              </a:ext>
            </a:extLst>
          </p:cNvPr>
          <p:cNvSpPr txBox="1">
            <a:spLocks/>
          </p:cNvSpPr>
          <p:nvPr/>
        </p:nvSpPr>
        <p:spPr>
          <a:xfrm>
            <a:off x="3169059" y="1322777"/>
            <a:ext cx="1271739" cy="1168858"/>
          </a:xfrm>
          <a:prstGeom prst="rect">
            <a:avLst/>
          </a:prstGeom>
          <a:noFill/>
          <a:ln>
            <a:solidFill>
              <a:srgbClr val="FFCC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just">
              <a:spcAft>
                <a:spcPts val="1600"/>
              </a:spcAft>
              <a:buFont typeface="Roboto Light"/>
              <a:buNone/>
            </a:pPr>
            <a:r>
              <a:rPr lang="fr-FR" sz="1200" dirty="0"/>
              <a:t>La BDD stocke les données et les met à disposition de l’API</a:t>
            </a:r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9AA5E5A8-DD59-FA97-C342-BDEDDB7EA29F}"/>
              </a:ext>
            </a:extLst>
          </p:cNvPr>
          <p:cNvCxnSpPr>
            <a:stCxn id="1101" idx="0"/>
            <a:endCxn id="1067" idx="3"/>
          </p:cNvCxnSpPr>
          <p:nvPr/>
        </p:nvCxnSpPr>
        <p:spPr>
          <a:xfrm rot="5400000" flipH="1" flipV="1">
            <a:off x="1011429" y="3450572"/>
            <a:ext cx="325307" cy="125587"/>
          </a:xfrm>
          <a:prstGeom prst="bentConnector3">
            <a:avLst/>
          </a:prstGeom>
          <a:ln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4988410B-E95A-AE7D-E74E-B64EBE2B9655}"/>
              </a:ext>
            </a:extLst>
          </p:cNvPr>
          <p:cNvCxnSpPr>
            <a:stCxn id="7" idx="3"/>
            <a:endCxn id="1068" idx="3"/>
          </p:cNvCxnSpPr>
          <p:nvPr/>
        </p:nvCxnSpPr>
        <p:spPr>
          <a:xfrm>
            <a:off x="3545162" y="4459179"/>
            <a:ext cx="316302" cy="69707"/>
          </a:xfrm>
          <a:prstGeom prst="bentConnector4">
            <a:avLst>
              <a:gd name="adj1" fmla="val 3476"/>
              <a:gd name="adj2" fmla="val 427944"/>
            </a:avLst>
          </a:prstGeom>
          <a:ln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AECE468E-6913-3859-0AD8-1557EF494819}"/>
              </a:ext>
            </a:extLst>
          </p:cNvPr>
          <p:cNvCxnSpPr>
            <a:cxnSpLocks/>
            <a:stCxn id="20" idx="3"/>
            <a:endCxn id="8" idx="2"/>
          </p:cNvCxnSpPr>
          <p:nvPr/>
        </p:nvCxnSpPr>
        <p:spPr>
          <a:xfrm>
            <a:off x="4440798" y="1907206"/>
            <a:ext cx="430856" cy="110169"/>
          </a:xfrm>
          <a:prstGeom prst="bentConnector3">
            <a:avLst>
              <a:gd name="adj1" fmla="val 50000"/>
            </a:avLst>
          </a:prstGeom>
          <a:ln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1101;p38">
            <a:extLst>
              <a:ext uri="{FF2B5EF4-FFF2-40B4-BE49-F238E27FC236}">
                <a16:creationId xmlns:a16="http://schemas.microsoft.com/office/drawing/2014/main" id="{E70EEC72-0249-30D3-7D7A-9F19619FABBE}"/>
              </a:ext>
            </a:extLst>
          </p:cNvPr>
          <p:cNvSpPr txBox="1">
            <a:spLocks/>
          </p:cNvSpPr>
          <p:nvPr/>
        </p:nvSpPr>
        <p:spPr>
          <a:xfrm>
            <a:off x="5919568" y="3829999"/>
            <a:ext cx="2446080" cy="1080301"/>
          </a:xfrm>
          <a:prstGeom prst="rect">
            <a:avLst/>
          </a:prstGeom>
          <a:noFill/>
          <a:ln>
            <a:solidFill>
              <a:srgbClr val="FFCC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just">
              <a:spcAft>
                <a:spcPts val="1600"/>
              </a:spcAft>
              <a:buFont typeface="Roboto Light"/>
              <a:buNone/>
            </a:pPr>
            <a:r>
              <a:rPr lang="fr-FR" sz="1200" dirty="0"/>
              <a:t>L’application web présente les données mais permet aussi aux managers de gérer leurs équipes et leurs temps de travail</a:t>
            </a:r>
          </a:p>
        </p:txBody>
      </p:sp>
      <p:pic>
        <p:nvPicPr>
          <p:cNvPr id="32" name="Image 31" descr="Une image contenant créativité, silhouette&#10;&#10;Description générée automatiquement">
            <a:extLst>
              <a:ext uri="{FF2B5EF4-FFF2-40B4-BE49-F238E27FC236}">
                <a16:creationId xmlns:a16="http://schemas.microsoft.com/office/drawing/2014/main" id="{DA1594E2-29BF-EA72-DFDA-D7E6E148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52049">
            <a:off x="8042567" y="-160388"/>
            <a:ext cx="1049082" cy="1049082"/>
          </a:xfrm>
          <a:prstGeom prst="rect">
            <a:avLst/>
          </a:prstGeom>
        </p:spPr>
      </p:pic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BCD2811C-194F-91CD-B5EA-89576510DFE7}"/>
              </a:ext>
            </a:extLst>
          </p:cNvPr>
          <p:cNvCxnSpPr>
            <a:cxnSpLocks/>
            <a:stCxn id="1069" idx="3"/>
            <a:endCxn id="29" idx="0"/>
          </p:cNvCxnSpPr>
          <p:nvPr/>
        </p:nvCxnSpPr>
        <p:spPr>
          <a:xfrm rot="16200000" flipH="1">
            <a:off x="6764773" y="3452163"/>
            <a:ext cx="382101" cy="373569"/>
          </a:xfrm>
          <a:prstGeom prst="bentConnector3">
            <a:avLst>
              <a:gd name="adj1" fmla="val 63482"/>
            </a:avLst>
          </a:prstGeom>
          <a:ln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48796" y="2940950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48796" y="2239600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48796" y="1538250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457424" y="1617063"/>
            <a:ext cx="2076000" cy="2895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Enrichir le profil utilisateur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426670" y="3003090"/>
            <a:ext cx="2076000" cy="3108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Intégrer l’aspect financier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12630" y="2202574"/>
            <a:ext cx="2294164" cy="4041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Automatiser les alertes horaires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384040" y="629613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Fonctionnalitées futures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32496" y="1516800"/>
            <a:ext cx="423900" cy="42390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32496" y="2218150"/>
            <a:ext cx="423900" cy="42390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45784" y="1630612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32496" y="2919500"/>
            <a:ext cx="423900" cy="42390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93121" y="2348244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rgbClr val="FFCC00"/>
          </a:solidFill>
          <a:ln w="9525" cap="flat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609;p54">
            <a:extLst>
              <a:ext uri="{FF2B5EF4-FFF2-40B4-BE49-F238E27FC236}">
                <a16:creationId xmlns:a16="http://schemas.microsoft.com/office/drawing/2014/main" id="{33247EA7-1D54-8FB3-19CE-C678D9105A9C}"/>
              </a:ext>
            </a:extLst>
          </p:cNvPr>
          <p:cNvSpPr/>
          <p:nvPr/>
        </p:nvSpPr>
        <p:spPr>
          <a:xfrm>
            <a:off x="862523" y="2948268"/>
            <a:ext cx="367261" cy="366364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tx2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00;p28">
            <a:extLst>
              <a:ext uri="{FF2B5EF4-FFF2-40B4-BE49-F238E27FC236}">
                <a16:creationId xmlns:a16="http://schemas.microsoft.com/office/drawing/2014/main" id="{8005ADA7-56BA-5AC6-8508-ECDEF529D227}"/>
              </a:ext>
            </a:extLst>
          </p:cNvPr>
          <p:cNvSpPr/>
          <p:nvPr/>
        </p:nvSpPr>
        <p:spPr>
          <a:xfrm>
            <a:off x="1348796" y="3520449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9" name="Google Shape;405;p28">
            <a:extLst>
              <a:ext uri="{FF2B5EF4-FFF2-40B4-BE49-F238E27FC236}">
                <a16:creationId xmlns:a16="http://schemas.microsoft.com/office/drawing/2014/main" id="{C43B8942-C42B-2BD3-B3E1-73508B2EA320}"/>
              </a:ext>
            </a:extLst>
          </p:cNvPr>
          <p:cNvSpPr txBox="1">
            <a:spLocks/>
          </p:cNvSpPr>
          <p:nvPr/>
        </p:nvSpPr>
        <p:spPr>
          <a:xfrm>
            <a:off x="1332372" y="3579563"/>
            <a:ext cx="2418900" cy="31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fr-FR" dirty="0">
                <a:solidFill>
                  <a:schemeClr val="dk1"/>
                </a:solidFill>
              </a:rPr>
              <a:t>Gestion manager sur l’app mobile</a:t>
            </a:r>
          </a:p>
        </p:txBody>
      </p:sp>
      <p:sp>
        <p:nvSpPr>
          <p:cNvPr id="10" name="Google Shape;411;p28">
            <a:extLst>
              <a:ext uri="{FF2B5EF4-FFF2-40B4-BE49-F238E27FC236}">
                <a16:creationId xmlns:a16="http://schemas.microsoft.com/office/drawing/2014/main" id="{F300A91E-7D06-B3FD-E98C-68A363061D0B}"/>
              </a:ext>
            </a:extLst>
          </p:cNvPr>
          <p:cNvSpPr/>
          <p:nvPr/>
        </p:nvSpPr>
        <p:spPr>
          <a:xfrm>
            <a:off x="832496" y="3498999"/>
            <a:ext cx="423900" cy="42390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3" name="Google Shape;6046;p52">
            <a:extLst>
              <a:ext uri="{FF2B5EF4-FFF2-40B4-BE49-F238E27FC236}">
                <a16:creationId xmlns:a16="http://schemas.microsoft.com/office/drawing/2014/main" id="{C576C1A3-2808-EAA4-0020-AD3332E7638F}"/>
              </a:ext>
            </a:extLst>
          </p:cNvPr>
          <p:cNvGrpSpPr/>
          <p:nvPr/>
        </p:nvGrpSpPr>
        <p:grpSpPr>
          <a:xfrm>
            <a:off x="932884" y="3567705"/>
            <a:ext cx="240579" cy="286487"/>
            <a:chOff x="3907325" y="2620775"/>
            <a:chExt cx="395250" cy="481825"/>
          </a:xfrm>
          <a:solidFill>
            <a:schemeClr val="bg2"/>
          </a:solidFill>
        </p:grpSpPr>
        <p:sp>
          <p:nvSpPr>
            <p:cNvPr id="4" name="Google Shape;6047;p52">
              <a:extLst>
                <a:ext uri="{FF2B5EF4-FFF2-40B4-BE49-F238E27FC236}">
                  <a16:creationId xmlns:a16="http://schemas.microsoft.com/office/drawing/2014/main" id="{B0E43392-61DC-F465-3321-7DB0D6A96406}"/>
                </a:ext>
              </a:extLst>
            </p:cNvPr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048;p52">
              <a:extLst>
                <a:ext uri="{FF2B5EF4-FFF2-40B4-BE49-F238E27FC236}">
                  <a16:creationId xmlns:a16="http://schemas.microsoft.com/office/drawing/2014/main" id="{D05F0F7D-5671-104C-FEA3-AD9750A00095}"/>
                </a:ext>
              </a:extLst>
            </p:cNvPr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6049;p52">
              <a:extLst>
                <a:ext uri="{FF2B5EF4-FFF2-40B4-BE49-F238E27FC236}">
                  <a16:creationId xmlns:a16="http://schemas.microsoft.com/office/drawing/2014/main" id="{0429622D-9F12-865F-6E03-D89AD712C30B}"/>
                </a:ext>
              </a:extLst>
            </p:cNvPr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6050;p52">
              <a:extLst>
                <a:ext uri="{FF2B5EF4-FFF2-40B4-BE49-F238E27FC236}">
                  <a16:creationId xmlns:a16="http://schemas.microsoft.com/office/drawing/2014/main" id="{14687797-A837-9E76-247E-FD1BD85C6765}"/>
                </a:ext>
              </a:extLst>
            </p:cNvPr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2" name="Image 11" descr="Une image contenant créativité, silhouette&#10;&#10;Description générée automatiquement">
            <a:extLst>
              <a:ext uri="{FF2B5EF4-FFF2-40B4-BE49-F238E27FC236}">
                <a16:creationId xmlns:a16="http://schemas.microsoft.com/office/drawing/2014/main" id="{A3BCBFDC-83AA-9560-81C1-DD861292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52049">
            <a:off x="8042567" y="-160388"/>
            <a:ext cx="1049082" cy="10490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MERCI !</a:t>
            </a:r>
            <a:endParaRPr sz="3000" dirty="0"/>
          </a:p>
        </p:txBody>
      </p:sp>
      <p:sp>
        <p:nvSpPr>
          <p:cNvPr id="270" name="Google Shape;270;p24"/>
          <p:cNvSpPr txBox="1">
            <a:spLocks noGrp="1"/>
          </p:cNvSpPr>
          <p:nvPr>
            <p:ph type="ctrTitle" idx="4294967295"/>
          </p:nvPr>
        </p:nvSpPr>
        <p:spPr>
          <a:xfrm>
            <a:off x="985420" y="3231733"/>
            <a:ext cx="2466975" cy="60642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EDD200"/>
                </a:solidFill>
                <a:latin typeface="Impact"/>
                <a:ea typeface="Impact"/>
                <a:cs typeface="Impact"/>
                <a:sym typeface="Impact"/>
              </a:rPr>
              <a:t>MAR-10</a:t>
            </a:r>
            <a:endParaRPr dirty="0">
              <a:solidFill>
                <a:srgbClr val="EDD2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EDD2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  <a:solidFill>
            <a:srgbClr val="FFCC00"/>
          </a:solidFill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 3" descr="Une image contenant créativité, silhouette&#10;&#10;Description générée automatiquement">
            <a:extLst>
              <a:ext uri="{FF2B5EF4-FFF2-40B4-BE49-F238E27FC236}">
                <a16:creationId xmlns:a16="http://schemas.microsoft.com/office/drawing/2014/main" id="{6CEC13A1-274C-D769-C3C0-730A61DA1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52049">
            <a:off x="8042567" y="-160388"/>
            <a:ext cx="1049082" cy="10490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Affichage à l'écran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Amasis MT Pro Light</vt:lpstr>
      <vt:lpstr>Roboto Black</vt:lpstr>
      <vt:lpstr>Roboto Mono Thin</vt:lpstr>
      <vt:lpstr>Arial</vt:lpstr>
      <vt:lpstr>Impact</vt:lpstr>
      <vt:lpstr>Roboto Light</vt:lpstr>
      <vt:lpstr>WEB PROPOSAL</vt:lpstr>
      <vt:lpstr>Présentation PowerPoint</vt:lpstr>
      <vt:lpstr>UX / UI User-friendly</vt:lpstr>
      <vt:lpstr>INTERFACE DEDIEE</vt:lpstr>
      <vt:lpstr>Coté Web</vt:lpstr>
      <vt:lpstr>Coté Back</vt:lpstr>
      <vt:lpstr>Architecture</vt:lpstr>
      <vt:lpstr>Enrichir le profil utilisateur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Milo Engelhard</cp:lastModifiedBy>
  <cp:revision>6</cp:revision>
  <dcterms:modified xsi:type="dcterms:W3CDTF">2024-10-29T07:18:36Z</dcterms:modified>
</cp:coreProperties>
</file>