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4" r:id="rId4"/>
  </p:sldMasterIdLst>
  <p:notesMasterIdLst>
    <p:notesMasterId r:id="rId15"/>
  </p:notesMasterIdLst>
  <p:handoutMasterIdLst>
    <p:handoutMasterId r:id="rId16"/>
  </p:handoutMasterIdLst>
  <p:sldIdLst>
    <p:sldId id="257" r:id="rId5"/>
    <p:sldId id="389" r:id="rId6"/>
    <p:sldId id="394" r:id="rId7"/>
    <p:sldId id="317" r:id="rId8"/>
    <p:sldId id="278" r:id="rId9"/>
    <p:sldId id="279" r:id="rId10"/>
    <p:sldId id="392" r:id="rId11"/>
    <p:sldId id="393" r:id="rId12"/>
    <p:sldId id="270" r:id="rId13"/>
    <p:sldId id="39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63" d="100"/>
          <a:sy n="63" d="100"/>
        </p:scale>
        <p:origin x="76" y="13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10/12/2023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10/12/2023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3190650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3897907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977441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404304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endParaRPr lang="en-US"/>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dirty="0"/>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dirty="0"/>
              <a:t>Click to edit Master title style</a:t>
            </a:r>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endParaRPr lang="en-US"/>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endParaRPr lang="en-US"/>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dirty="0"/>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endParaRPr lang="en-US"/>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endParaRPr lang="en-US"/>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endParaRPr lang="en-US"/>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endParaRPr lang="en-US"/>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endParaRPr lang="en-US"/>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endParaRPr lang="en-US"/>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dirty="0"/>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endParaRPr lang="en-US"/>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dirty="0"/>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dirty="0"/>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endParaRPr lang="en-US"/>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endParaRPr lang="en-US"/>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endParaRPr lang="en-US"/>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dirty="0"/>
              <a:t>Click to edit Master title style</a:t>
            </a:r>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8.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fontScale="90000"/>
          </a:bodyPr>
          <a:lstStyle/>
          <a:p>
            <a:r>
              <a:rPr lang="en-US" b="1" u="none" strike="noStrike" dirty="0">
                <a:solidFill>
                  <a:schemeClr val="tx1">
                    <a:lumMod val="95000"/>
                  </a:schemeClr>
                </a:solidFill>
                <a:effectLst/>
                <a:latin typeface="georgia" panose="02040502050405020303" pitchFamily="18" charset="0"/>
              </a:rPr>
              <a:t>Car Insurance &amp; Machine Learning</a:t>
            </a:r>
            <a:endParaRPr lang="en-US" dirty="0">
              <a:solidFill>
                <a:schemeClr val="tx1">
                  <a:lumMod val="95000"/>
                </a:schemeClr>
              </a:solidFill>
            </a:endParaRP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Pieter Slabber</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1260196" y="1696001"/>
            <a:ext cx="5437187" cy="2986234"/>
          </a:xfrm>
        </p:spPr>
        <p:txBody>
          <a:bodyPr/>
          <a:lstStyle/>
          <a:p>
            <a:r>
              <a:rPr lang="en-US" sz="4000" dirty="0">
                <a:latin typeface="Georgia" panose="02040502050405020303" pitchFamily="18" charset="0"/>
              </a:rPr>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1260196" y="159808"/>
            <a:ext cx="7135472"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rot="16200000">
            <a:off x="6920486" y="1634990"/>
            <a:ext cx="6164494" cy="321413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743381" y="6324302"/>
            <a:ext cx="1692274" cy="373890"/>
          </a:xfrm>
        </p:spPr>
        <p:txBody>
          <a:bodyPr/>
          <a:lstStyle/>
          <a:p>
            <a:r>
              <a:rPr lang="en-US" sz="1400" b="1" dirty="0">
                <a:solidFill>
                  <a:schemeClr val="tx1">
                    <a:alpha val="80000"/>
                  </a:schemeClr>
                </a:solidFill>
              </a:rPr>
              <a:t>10</a:t>
            </a:r>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3" y="447452"/>
            <a:ext cx="5418421" cy="878833"/>
          </a:xfrm>
        </p:spPr>
        <p:txBody>
          <a:bodyPr/>
          <a:lstStyle/>
          <a:p>
            <a:r>
              <a:rPr lang="en-US" sz="4000" b="1" dirty="0">
                <a:latin typeface="Georgia" panose="02040502050405020303" pitchFamily="18" charset="0"/>
              </a:rPr>
              <a:t>Table of content</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1751243"/>
            <a:ext cx="3565525" cy="4659305"/>
          </a:xfrm>
        </p:spPr>
        <p:txBody>
          <a:bodyPr/>
          <a:lstStyle/>
          <a:p>
            <a:pPr marL="342900" indent="-342900">
              <a:buAutoNum type="arabicPeriod"/>
            </a:pPr>
            <a:r>
              <a:rPr lang="en-US" sz="2000" b="0" i="0" dirty="0">
                <a:solidFill>
                  <a:schemeClr val="tx1"/>
                </a:solidFill>
                <a:effectLst/>
                <a:latin typeface="Georgia" panose="02040502050405020303" pitchFamily="18" charset="0"/>
              </a:rPr>
              <a:t>The steak holder and the problem.</a:t>
            </a:r>
          </a:p>
          <a:p>
            <a:pPr marL="342900" indent="-342900">
              <a:buAutoNum type="arabicPeriod"/>
            </a:pPr>
            <a:r>
              <a:rPr lang="en-US" dirty="0">
                <a:solidFill>
                  <a:schemeClr val="tx1"/>
                </a:solidFill>
                <a:latin typeface="Georgia" panose="02040502050405020303" pitchFamily="18" charset="0"/>
                <a:ea typeface="Calibri" panose="020F0502020204030204" pitchFamily="34" charset="0"/>
                <a:cs typeface="Times New Roman" panose="02020603050405020304" pitchFamily="18" charset="0"/>
              </a:rPr>
              <a:t>Introduction to the data</a:t>
            </a:r>
          </a:p>
          <a:p>
            <a:pPr marL="342900" indent="-342900">
              <a:buAutoNum type="arabicPeriod"/>
            </a:pPr>
            <a:r>
              <a:rPr lang="en-US"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Visualizations</a:t>
            </a:r>
          </a:p>
          <a:p>
            <a:pPr marL="342900" indent="-342900">
              <a:buAutoNum type="arabicPeriod"/>
            </a:pPr>
            <a:r>
              <a:rPr lang="en-US" dirty="0">
                <a:solidFill>
                  <a:schemeClr val="tx1"/>
                </a:solidFill>
                <a:latin typeface="Georgia" panose="02040502050405020303" pitchFamily="18" charset="0"/>
                <a:ea typeface="Calibri" panose="020F0502020204030204" pitchFamily="34" charset="0"/>
                <a:cs typeface="Times New Roman" panose="02020603050405020304" pitchFamily="18" charset="0"/>
              </a:rPr>
              <a:t>Machine Learning Model</a:t>
            </a:r>
          </a:p>
          <a:p>
            <a:pPr marL="342900" indent="-342900">
              <a:buAutoNum type="arabicPeriod"/>
            </a:pPr>
            <a:r>
              <a:rPr lang="en-US" dirty="0">
                <a:solidFill>
                  <a:schemeClr val="tx1"/>
                </a:solidFill>
                <a:latin typeface="Georgia" panose="02040502050405020303" pitchFamily="18" charset="0"/>
                <a:ea typeface="Calibri" panose="020F0502020204030204" pitchFamily="34" charset="0"/>
                <a:cs typeface="Times New Roman" panose="02020603050405020304" pitchFamily="18" charset="0"/>
              </a:rPr>
              <a:t>Model Evaluation</a:t>
            </a:r>
          </a:p>
          <a:p>
            <a:pPr marL="342900" indent="-342900">
              <a:buAutoNum type="arabicPeriod"/>
            </a:pPr>
            <a:r>
              <a:rPr lang="en-US" dirty="0">
                <a:solidFill>
                  <a:schemeClr val="tx1"/>
                </a:solidFill>
                <a:latin typeface="Georgia" panose="02040502050405020303" pitchFamily="18" charset="0"/>
                <a:ea typeface="Calibri" panose="020F0502020204030204" pitchFamily="34" charset="0"/>
                <a:cs typeface="Times New Roman" panose="02020603050405020304" pitchFamily="18" charset="0"/>
              </a:rPr>
              <a:t>Recommendation</a:t>
            </a:r>
          </a:p>
          <a:p>
            <a:pPr marL="342900" indent="-342900">
              <a:buAutoNum type="arabicPeriod"/>
            </a:pPr>
            <a:endParaRPr lang="en-US" dirty="0">
              <a:solidFill>
                <a:schemeClr val="tx1"/>
              </a:solidFill>
              <a:latin typeface="Georgia" panose="02040502050405020303" pitchFamily="18" charset="0"/>
              <a:ea typeface="Calibri" panose="020F0502020204030204" pitchFamily="34" charset="0"/>
              <a:cs typeface="Times New Roman" panose="02020603050405020304" pitchFamily="18" charset="0"/>
            </a:endParaRPr>
          </a:p>
          <a:p>
            <a:pPr marL="342900" indent="-342900">
              <a:buAutoNum type="arabicPeriod"/>
            </a:pPr>
            <a:endParaRPr lang="en-US" dirty="0">
              <a:solidFill>
                <a:schemeClr val="tx1"/>
              </a:solidFill>
              <a:latin typeface="Georgia" panose="02040502050405020303" pitchFamily="18" charset="0"/>
              <a:ea typeface="Calibri" panose="020F0502020204030204" pitchFamily="34" charset="0"/>
              <a:cs typeface="Times New Roman" panose="02020603050405020304" pitchFamily="18" charset="0"/>
            </a:endParaRPr>
          </a:p>
          <a:p>
            <a:pPr marL="342900" indent="-342900">
              <a:buAutoNum type="arabicPeriod"/>
            </a:pPr>
            <a:endParaRPr lang="en-US"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p:txBody>
      </p:sp>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224301" y="6387096"/>
            <a:ext cx="2128604" cy="274003"/>
          </a:xfrm>
        </p:spPr>
        <p:txBody>
          <a:bodyPr/>
          <a:lstStyle/>
          <a:p>
            <a:fld id="{DBA1B0FB-D917-4C8C-928F-313BD683BF39}" type="slidenum">
              <a:rPr lang="en-US" sz="1400" b="1" smtClean="0">
                <a:solidFill>
                  <a:schemeClr val="tx1">
                    <a:alpha val="80000"/>
                  </a:schemeClr>
                </a:solidFill>
              </a:rPr>
              <a:pPr/>
              <a:t>2</a:t>
            </a:fld>
            <a:endParaRPr lang="en-US" sz="1400" b="1" dirty="0">
              <a:solidFill>
                <a:schemeClr val="tx1">
                  <a:alpha val="80000"/>
                </a:schemeClr>
              </a:solidFill>
            </a:endParaRPr>
          </a:p>
        </p:txBody>
      </p:sp>
      <p:pic>
        <p:nvPicPr>
          <p:cNvPr id="11" name="Picture Placeholder 10">
            <a:extLst>
              <a:ext uri="{FF2B5EF4-FFF2-40B4-BE49-F238E27FC236}">
                <a16:creationId xmlns:a16="http://schemas.microsoft.com/office/drawing/2014/main" id="{CD7B3D46-57EA-A053-4979-BF7B3C788A38}"/>
              </a:ext>
            </a:extLst>
          </p:cNvPr>
          <p:cNvPicPr>
            <a:picLocks noGrp="1" noChangeAspect="1"/>
          </p:cNvPicPr>
          <p:nvPr>
            <p:ph type="pic" sz="quarter" idx="13"/>
          </p:nvPr>
        </p:nvPicPr>
        <p:blipFill>
          <a:blip r:embed="rId4"/>
          <a:srcRect l="15334" r="15334"/>
          <a:stretch>
            <a:fillRect/>
          </a:stretch>
        </p:blipFill>
        <p:spPr/>
      </p:pic>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61137" y="195209"/>
            <a:ext cx="11346611" cy="724739"/>
          </a:xfrm>
        </p:spPr>
        <p:txBody>
          <a:bodyPr vert="horz" wrap="square" lIns="0" tIns="0" rIns="0" bIns="0" rtlCol="0" anchor="b" anchorCtr="0">
            <a:normAutofit fontScale="90000"/>
          </a:bodyPr>
          <a:lstStyle/>
          <a:p>
            <a:pPr fontAlgn="base"/>
            <a:br>
              <a:rPr lang="en-US" sz="4000" b="1" dirty="0">
                <a:effectLst/>
                <a:latin typeface="Calibri" panose="020F0502020204030204" pitchFamily="34" charset="0"/>
                <a:ea typeface="Calibri" panose="020F0502020204030204" pitchFamily="34" charset="0"/>
                <a:cs typeface="Times New Roman" panose="02020603050405020304" pitchFamily="18" charset="0"/>
              </a:rPr>
            </a:br>
            <a:r>
              <a:rPr lang="en-US" sz="4000" b="0" i="0" dirty="0">
                <a:effectLst/>
                <a:latin typeface="georgia" panose="02040502050405020303" pitchFamily="18" charset="0"/>
              </a:rPr>
              <a:t>1. </a:t>
            </a:r>
            <a:r>
              <a:rPr lang="en-US" sz="4000" b="1" dirty="0">
                <a:effectLst/>
                <a:latin typeface="Calibri" panose="020F0502020204030204" pitchFamily="34" charset="0"/>
                <a:ea typeface="Calibri" panose="020F0502020204030204" pitchFamily="34" charset="0"/>
                <a:cs typeface="Times New Roman" panose="02020603050405020304" pitchFamily="18" charset="0"/>
              </a:rPr>
              <a:t>Steak holder and the problem</a:t>
            </a:r>
            <a:endParaRPr lang="en-US" sz="4000" b="0" i="0" dirty="0">
              <a:effectLst/>
              <a:latin typeface="georgia" panose="02040502050405020303" pitchFamily="18" charset="0"/>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61137" y="1376142"/>
            <a:ext cx="7740382" cy="4538883"/>
          </a:xfrm>
        </p:spPr>
        <p:txBody>
          <a:bodyPr vert="horz" wrap="square" lIns="0" tIns="0" rIns="0" bIns="0" rtlCol="0">
            <a:normAutofit fontScale="92500" lnSpcReduction="20000"/>
          </a:bodyPr>
          <a:lstStyle/>
          <a:p>
            <a:pPr marL="0" indent="0">
              <a:lnSpc>
                <a:spcPct val="100000"/>
              </a:lnSpc>
              <a:buNone/>
            </a:pPr>
            <a:r>
              <a:rPr lang="en-US" kern="1200" dirty="0">
                <a:solidFill>
                  <a:schemeClr val="tx1"/>
                </a:solidFill>
                <a:latin typeface="Georgia" panose="02040502050405020303" pitchFamily="18" charset="0"/>
              </a:rPr>
              <a:t>Context:</a:t>
            </a:r>
          </a:p>
          <a:p>
            <a:pPr marL="0" indent="0">
              <a:lnSpc>
                <a:spcPct val="100000"/>
              </a:lnSpc>
              <a:buNone/>
            </a:pPr>
            <a:r>
              <a:rPr lang="en-US" sz="2000" b="0" i="0" dirty="0">
                <a:solidFill>
                  <a:schemeClr val="tx1"/>
                </a:solidFill>
                <a:effectLst/>
                <a:latin typeface="Georgia" panose="02040502050405020303" pitchFamily="18" charset="0"/>
              </a:rPr>
              <a:t>The insurance company has shared its annual car insurance data. Now, </a:t>
            </a:r>
            <a:r>
              <a:rPr lang="en-US" sz="2000" dirty="0">
                <a:solidFill>
                  <a:schemeClr val="tx1"/>
                </a:solidFill>
                <a:latin typeface="Georgia" panose="02040502050405020303" pitchFamily="18" charset="0"/>
              </a:rPr>
              <a:t>I</a:t>
            </a:r>
            <a:r>
              <a:rPr lang="en-US" sz="2000" b="0" i="0" dirty="0">
                <a:solidFill>
                  <a:schemeClr val="tx1"/>
                </a:solidFill>
                <a:effectLst/>
                <a:latin typeface="Georgia" panose="02040502050405020303" pitchFamily="18" charset="0"/>
              </a:rPr>
              <a:t> have to find out the real customer behaviors over the data.</a:t>
            </a:r>
          </a:p>
          <a:p>
            <a:pPr marL="0" indent="0">
              <a:lnSpc>
                <a:spcPct val="100000"/>
              </a:lnSpc>
              <a:buNone/>
            </a:pPr>
            <a:r>
              <a:rPr lang="en-US" kern="1200" dirty="0">
                <a:solidFill>
                  <a:schemeClr val="tx1"/>
                </a:solidFill>
                <a:latin typeface="Georgia" panose="02040502050405020303" pitchFamily="18" charset="0"/>
              </a:rPr>
              <a:t>Content:</a:t>
            </a:r>
          </a:p>
          <a:p>
            <a:pPr marL="0" indent="0">
              <a:lnSpc>
                <a:spcPct val="100000"/>
              </a:lnSpc>
              <a:buNone/>
            </a:pPr>
            <a:r>
              <a:rPr lang="en-US" sz="2000" b="0" i="0" dirty="0">
                <a:solidFill>
                  <a:schemeClr val="tx1"/>
                </a:solidFill>
                <a:effectLst/>
                <a:latin typeface="Georgia" panose="02040502050405020303" pitchFamily="18" charset="0"/>
              </a:rPr>
              <a:t>The columns are resembling practical world features.</a:t>
            </a:r>
          </a:p>
          <a:p>
            <a:pPr marL="0" indent="0">
              <a:lnSpc>
                <a:spcPct val="100000"/>
              </a:lnSpc>
              <a:buNone/>
            </a:pPr>
            <a:r>
              <a:rPr lang="en-US" sz="2000" b="0" i="0" dirty="0">
                <a:solidFill>
                  <a:schemeClr val="tx1"/>
                </a:solidFill>
                <a:effectLst/>
                <a:latin typeface="Georgia" panose="02040502050405020303" pitchFamily="18" charset="0"/>
              </a:rPr>
              <a:t>The ‘OUTCOME’ column indicates 1 if a customer has claimed his/her loan else 0.</a:t>
            </a:r>
          </a:p>
          <a:p>
            <a:pPr marL="0" indent="0">
              <a:lnSpc>
                <a:spcPct val="100000"/>
              </a:lnSpc>
              <a:buNone/>
            </a:pPr>
            <a:r>
              <a:rPr lang="en-US" dirty="0">
                <a:solidFill>
                  <a:schemeClr val="tx1"/>
                </a:solidFill>
                <a:latin typeface="Georgia" panose="02040502050405020303" pitchFamily="18" charset="0"/>
              </a:rPr>
              <a:t>Problem or challenge:</a:t>
            </a:r>
          </a:p>
          <a:p>
            <a:pPr marL="0" indent="0">
              <a:lnSpc>
                <a:spcPct val="100000"/>
              </a:lnSpc>
              <a:buNone/>
            </a:pPr>
            <a:r>
              <a:rPr lang="en-US" sz="2000" b="0" i="0" dirty="0">
                <a:solidFill>
                  <a:schemeClr val="tx1"/>
                </a:solidFill>
                <a:effectLst/>
                <a:latin typeface="Georgia" panose="02040502050405020303" pitchFamily="18" charset="0"/>
              </a:rPr>
              <a:t>The steak holder needs to know whether a client will claim or not.</a:t>
            </a:r>
          </a:p>
          <a:p>
            <a:pPr marL="0" indent="0">
              <a:lnSpc>
                <a:spcPct val="100000"/>
              </a:lnSpc>
              <a:buNone/>
            </a:pPr>
            <a:r>
              <a:rPr lang="en-US" sz="2000" dirty="0">
                <a:solidFill>
                  <a:schemeClr val="tx1"/>
                </a:solidFill>
                <a:latin typeface="Georgia" panose="02040502050405020303" pitchFamily="18" charset="0"/>
              </a:rPr>
              <a:t>This type of problem in machine learning is called a binary classification problem</a:t>
            </a:r>
            <a:r>
              <a:rPr lang="en-US" sz="2000" dirty="0">
                <a:solidFill>
                  <a:schemeClr val="tx1"/>
                </a:solidFill>
                <a:latin typeface="Inter"/>
              </a:rPr>
              <a:t>.</a:t>
            </a:r>
            <a:endParaRPr lang="en-US" sz="2000" b="0" i="0" dirty="0">
              <a:solidFill>
                <a:schemeClr val="tx1"/>
              </a:solidFill>
              <a:effectLst/>
              <a:latin typeface="Georgia" panose="02040502050405020303" pitchFamily="18" charset="0"/>
            </a:endParaRPr>
          </a:p>
        </p:txBody>
      </p:sp>
      <p:pic>
        <p:nvPicPr>
          <p:cNvPr id="3" name="Picture 2" descr="A toy cars crashed into a car&#10;&#10;Description automatically generated">
            <a:extLst>
              <a:ext uri="{FF2B5EF4-FFF2-40B4-BE49-F238E27FC236}">
                <a16:creationId xmlns:a16="http://schemas.microsoft.com/office/drawing/2014/main" id="{8EDC0A5E-1959-D946-A026-1A8D202F7B9B}"/>
              </a:ext>
            </a:extLst>
          </p:cNvPr>
          <p:cNvPicPr>
            <a:picLocks noChangeAspect="1"/>
          </p:cNvPicPr>
          <p:nvPr/>
        </p:nvPicPr>
        <p:blipFill>
          <a:blip r:embed="rId4"/>
          <a:stretch>
            <a:fillRect/>
          </a:stretch>
        </p:blipFill>
        <p:spPr>
          <a:xfrm>
            <a:off x="8755606" y="2732710"/>
            <a:ext cx="3252133" cy="3287211"/>
          </a:xfrm>
          <a:prstGeom prst="rect">
            <a:avLst/>
          </a:prstGeom>
        </p:spPr>
      </p:pic>
      <p:sp>
        <p:nvSpPr>
          <p:cNvPr id="4" name="Slide Number Placeholder 14">
            <a:extLst>
              <a:ext uri="{FF2B5EF4-FFF2-40B4-BE49-F238E27FC236}">
                <a16:creationId xmlns:a16="http://schemas.microsoft.com/office/drawing/2014/main" id="{E14C105A-082F-C4FA-876D-A526CCD5AD9E}"/>
              </a:ext>
            </a:extLst>
          </p:cNvPr>
          <p:cNvSpPr txBox="1">
            <a:spLocks/>
          </p:cNvSpPr>
          <p:nvPr/>
        </p:nvSpPr>
        <p:spPr>
          <a:xfrm>
            <a:off x="10078191" y="6360545"/>
            <a:ext cx="1692274" cy="39506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                       </a:t>
            </a:r>
            <a:fld id="{DBA1B0FB-D917-4C8C-928F-313BD683BF39}" type="slidenum">
              <a:rPr lang="en-US" sz="1400" smtClean="0"/>
              <a:pPr/>
              <a:t>3</a:t>
            </a:fld>
            <a:endParaRPr lang="en-US" sz="1400" dirty="0"/>
          </a:p>
        </p:txBody>
      </p:sp>
    </p:spTree>
    <p:extLst>
      <p:ext uri="{BB962C8B-B14F-4D97-AF65-F5344CB8AC3E}">
        <p14:creationId xmlns:p14="http://schemas.microsoft.com/office/powerpoint/2010/main" val="1008251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alphaModFix amt="95000"/>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61137" y="549275"/>
            <a:ext cx="9764391" cy="684475"/>
          </a:xfrm>
        </p:spPr>
        <p:txBody>
          <a:bodyPr vert="horz" wrap="square" lIns="0" tIns="0" rIns="0" bIns="0" rtlCol="0" anchor="b" anchorCtr="0">
            <a:normAutofit/>
          </a:bodyPr>
          <a:lstStyle/>
          <a:p>
            <a:pPr algn="l" fontAlgn="base"/>
            <a:r>
              <a:rPr lang="en-US" sz="4000" b="0" i="0" dirty="0">
                <a:effectLst/>
                <a:latin typeface="georgia" panose="02040502050405020303" pitchFamily="18" charset="0"/>
              </a:rPr>
              <a:t>2. Introduction to the data</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629809" y="1652367"/>
            <a:ext cx="7740382" cy="3567333"/>
          </a:xfrm>
        </p:spPr>
        <p:txBody>
          <a:bodyPr vert="horz" wrap="square" lIns="0" tIns="0" rIns="0" bIns="0" rtlCol="0">
            <a:normAutofit lnSpcReduction="10000"/>
          </a:bodyPr>
          <a:lstStyle/>
          <a:p>
            <a:pPr marL="0" indent="0">
              <a:lnSpc>
                <a:spcPct val="100000"/>
              </a:lnSpc>
              <a:buNone/>
            </a:pPr>
            <a:r>
              <a:rPr lang="en-US" b="0" i="0" dirty="0">
                <a:solidFill>
                  <a:schemeClr val="tx1"/>
                </a:solidFill>
                <a:effectLst/>
                <a:latin typeface="georgia" panose="02040502050405020303" pitchFamily="18" charset="0"/>
              </a:rPr>
              <a:t>Summary of the data:</a:t>
            </a:r>
          </a:p>
          <a:p>
            <a:pPr marL="0" indent="0">
              <a:lnSpc>
                <a:spcPct val="100000"/>
              </a:lnSpc>
              <a:buNone/>
            </a:pPr>
            <a:r>
              <a:rPr lang="en-US" sz="2000" b="0" i="0" dirty="0">
                <a:solidFill>
                  <a:schemeClr val="tx1"/>
                </a:solidFill>
                <a:effectLst/>
                <a:latin typeface="georgia" panose="02040502050405020303" pitchFamily="18" charset="0"/>
              </a:rPr>
              <a:t>The dataset consists of 19 features from there 18 of them are corresponding logs which were taken by the insurance company. </a:t>
            </a:r>
            <a:r>
              <a:rPr lang="en-US" sz="2000" dirty="0">
                <a:solidFill>
                  <a:schemeClr val="tx1"/>
                </a:solidFill>
                <a:latin typeface="georgia" panose="02040502050405020303" pitchFamily="18" charset="0"/>
              </a:rPr>
              <a:t>10000 records were used in the dataset</a:t>
            </a:r>
            <a:endParaRPr lang="en-US" sz="2000" b="0" i="0" dirty="0">
              <a:solidFill>
                <a:schemeClr val="tx1"/>
              </a:solidFill>
              <a:effectLst/>
              <a:latin typeface="georgia" panose="02040502050405020303" pitchFamily="18" charset="0"/>
            </a:endParaRPr>
          </a:p>
          <a:p>
            <a:pPr marL="0" indent="0">
              <a:lnSpc>
                <a:spcPct val="100000"/>
              </a:lnSpc>
              <a:buNone/>
            </a:pPr>
            <a:r>
              <a:rPr lang="en-US" sz="2000" dirty="0">
                <a:solidFill>
                  <a:schemeClr val="tx1"/>
                </a:solidFill>
                <a:latin typeface="georgia" panose="02040502050405020303" pitchFamily="18" charset="0"/>
              </a:rPr>
              <a:t>The target is simple terms is the output column the machine learning needs to predict. In this case it is the ‘Outcome’ column.</a:t>
            </a:r>
          </a:p>
          <a:p>
            <a:pPr marL="0" indent="0">
              <a:lnSpc>
                <a:spcPct val="100000"/>
              </a:lnSpc>
              <a:buNone/>
            </a:pPr>
            <a:r>
              <a:rPr lang="en-US" sz="2000" b="0" i="0" dirty="0">
                <a:solidFill>
                  <a:schemeClr val="tx1"/>
                </a:solidFill>
                <a:effectLst/>
                <a:latin typeface="georgia" panose="02040502050405020303" pitchFamily="18" charset="0"/>
              </a:rPr>
              <a:t>Data c</a:t>
            </a:r>
            <a:r>
              <a:rPr lang="en-US" sz="2000" dirty="0">
                <a:solidFill>
                  <a:schemeClr val="tx1"/>
                </a:solidFill>
                <a:latin typeface="georgia" panose="02040502050405020303" pitchFamily="18" charset="0"/>
              </a:rPr>
              <a:t>olumns: </a:t>
            </a:r>
            <a:r>
              <a:rPr lang="en-US" sz="1800" b="0" i="0" u="none" strike="noStrike" dirty="0">
                <a:solidFill>
                  <a:schemeClr val="tx1"/>
                </a:solidFill>
                <a:effectLst/>
                <a:latin typeface="Calibri" panose="020F0502020204030204" pitchFamily="34" charset="0"/>
              </a:rPr>
              <a:t>AGE, GENDER, RACE, EDUCATION, INCOME, CREDIT_SCORE, VEHICLE_OWNERSHIP, VEHICLE_YEAR, MARRIED, CHILDREN, POSTAL_CODE, ANNUAL_MILEAGE, VEHICLE_TYPE, SPEEDING_VIOLATIONS, DUIS, PAST_ACCIDENTS, OUTCOME</a:t>
            </a:r>
            <a:endParaRPr lang="en-US" sz="2000" b="0" i="0" dirty="0">
              <a:solidFill>
                <a:schemeClr val="tx1"/>
              </a:solidFill>
              <a:effectLst/>
              <a:latin typeface="georgia" panose="02040502050405020303" pitchFamily="18" charset="0"/>
            </a:endParaRPr>
          </a:p>
        </p:txBody>
      </p:sp>
      <p:sp>
        <p:nvSpPr>
          <p:cNvPr id="4" name="Slide Number Placeholder 14">
            <a:extLst>
              <a:ext uri="{FF2B5EF4-FFF2-40B4-BE49-F238E27FC236}">
                <a16:creationId xmlns:a16="http://schemas.microsoft.com/office/drawing/2014/main" id="{E14C105A-082F-C4FA-876D-A526CCD5AD9E}"/>
              </a:ext>
            </a:extLst>
          </p:cNvPr>
          <p:cNvSpPr txBox="1">
            <a:spLocks/>
          </p:cNvSpPr>
          <p:nvPr/>
        </p:nvSpPr>
        <p:spPr>
          <a:xfrm>
            <a:off x="9946111" y="6380865"/>
            <a:ext cx="1692274" cy="39506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                         </a:t>
            </a:r>
            <a:fld id="{DBA1B0FB-D917-4C8C-928F-313BD683BF39}" type="slidenum">
              <a:rPr lang="en-US" sz="1400" smtClean="0"/>
              <a:pPr/>
              <a:t>4</a:t>
            </a:fld>
            <a:endParaRPr lang="en-US" sz="1400" dirty="0"/>
          </a:p>
        </p:txBody>
      </p:sp>
      <p:pic>
        <p:nvPicPr>
          <p:cNvPr id="5" name="Picture 4">
            <a:extLst>
              <a:ext uri="{FF2B5EF4-FFF2-40B4-BE49-F238E27FC236}">
                <a16:creationId xmlns:a16="http://schemas.microsoft.com/office/drawing/2014/main" id="{0058DB6B-22C7-6BEE-C933-0E37B2689E21}"/>
              </a:ext>
            </a:extLst>
          </p:cNvPr>
          <p:cNvPicPr>
            <a:picLocks noChangeAspect="1"/>
          </p:cNvPicPr>
          <p:nvPr/>
        </p:nvPicPr>
        <p:blipFill>
          <a:blip r:embed="rId4"/>
          <a:stretch>
            <a:fillRect/>
          </a:stretch>
        </p:blipFill>
        <p:spPr>
          <a:xfrm>
            <a:off x="200025" y="5333847"/>
            <a:ext cx="11751569" cy="818639"/>
          </a:xfrm>
          <a:prstGeom prst="rect">
            <a:avLst/>
          </a:prstGeom>
        </p:spPr>
      </p:pic>
      <p:pic>
        <p:nvPicPr>
          <p:cNvPr id="12" name="Picture 11" descr="A car and a calculator next to a phone">
            <a:extLst>
              <a:ext uri="{FF2B5EF4-FFF2-40B4-BE49-F238E27FC236}">
                <a16:creationId xmlns:a16="http://schemas.microsoft.com/office/drawing/2014/main" id="{8B44678D-8C8C-C8FA-BFF6-E493C71E1EB7}"/>
              </a:ext>
            </a:extLst>
          </p:cNvPr>
          <p:cNvPicPr>
            <a:picLocks noChangeAspect="1"/>
          </p:cNvPicPr>
          <p:nvPr/>
        </p:nvPicPr>
        <p:blipFill>
          <a:blip r:embed="rId5">
            <a:alphaModFix amt="50000"/>
          </a:blip>
          <a:stretch>
            <a:fillRect/>
          </a:stretch>
        </p:blipFill>
        <p:spPr>
          <a:xfrm>
            <a:off x="7945120" y="705514"/>
            <a:ext cx="4159574" cy="2182606"/>
          </a:xfrm>
          <a:prstGeom prst="rect">
            <a:avLst/>
          </a:prstGeom>
        </p:spPr>
      </p:pic>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3" y="549275"/>
            <a:ext cx="4075885" cy="862965"/>
          </a:xfrm>
        </p:spPr>
        <p:txBody>
          <a:bodyPr wrap="square" anchor="b">
            <a:normAutofit/>
          </a:bodyPr>
          <a:lstStyle/>
          <a:p>
            <a:r>
              <a:rPr lang="en-US" sz="3700" b="1" dirty="0">
                <a:effectLst/>
                <a:latin typeface="Georgia" panose="02040502050405020303" pitchFamily="18" charset="0"/>
                <a:ea typeface="Calibri" panose="020F0502020204030204" pitchFamily="34" charset="0"/>
                <a:cs typeface="Times New Roman" panose="02020603050405020304" pitchFamily="18" charset="0"/>
              </a:rPr>
              <a:t>3. Visualizations</a:t>
            </a:r>
          </a:p>
        </p:txBody>
      </p:sp>
      <p:grpSp>
        <p:nvGrpSpPr>
          <p:cNvPr id="23" name="Group 22">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24"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8" name="Oval 27">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Content Placeholder 3">
            <a:extLst>
              <a:ext uri="{FF2B5EF4-FFF2-40B4-BE49-F238E27FC236}">
                <a16:creationId xmlns:a16="http://schemas.microsoft.com/office/drawing/2014/main" id="{068C1DD8-1D79-C925-ED28-5783E42A5FC8}"/>
              </a:ext>
            </a:extLst>
          </p:cNvPr>
          <p:cNvSpPr>
            <a:spLocks noGrp="1"/>
          </p:cNvSpPr>
          <p:nvPr>
            <p:ph idx="1"/>
          </p:nvPr>
        </p:nvSpPr>
        <p:spPr>
          <a:xfrm>
            <a:off x="550863" y="1673937"/>
            <a:ext cx="4075885" cy="2412288"/>
          </a:xfrm>
        </p:spPr>
        <p:txBody>
          <a:bodyPr anchor="t">
            <a:normAutofit/>
          </a:bodyPr>
          <a:lstStyle/>
          <a:p>
            <a:pPr marL="0" indent="0">
              <a:buNone/>
            </a:pPr>
            <a:r>
              <a:rPr lang="en-US" dirty="0">
                <a:solidFill>
                  <a:schemeClr val="tx1"/>
                </a:solidFill>
                <a:latin typeface="georgia" panose="02040502050405020303" pitchFamily="18" charset="0"/>
              </a:rPr>
              <a:t>This visualization displays the age group distribution in the dataset. The 65+ and the 16 – 25 groups are the same amount of people. The 26 - 30 and 40 – 64 groups are the highest age groups represented.</a:t>
            </a:r>
            <a:endParaRPr lang="en-US" sz="2000" b="0" i="0" dirty="0">
              <a:solidFill>
                <a:schemeClr val="tx1"/>
              </a:solidFill>
              <a:effectLst/>
              <a:latin typeface="georgia" panose="02040502050405020303" pitchFamily="18" charset="0"/>
            </a:endParaRPr>
          </a:p>
          <a:p>
            <a:pPr marL="0" indent="0">
              <a:buNone/>
            </a:pPr>
            <a:endParaRPr lang="en-US" b="0" i="0" dirty="0">
              <a:effectLst/>
              <a:latin typeface="georgia" panose="02040502050405020303" pitchFamily="18" charset="0"/>
            </a:endParaRP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642353" y="6333489"/>
            <a:ext cx="1692274" cy="291640"/>
          </a:xfrm>
        </p:spPr>
        <p:txBody>
          <a:bodyPr>
            <a:noAutofit/>
          </a:bodyPr>
          <a:lstStyle/>
          <a:p>
            <a:pPr>
              <a:spcAft>
                <a:spcPts val="600"/>
              </a:spcAft>
            </a:pPr>
            <a:fld id="{DBA1B0FB-D917-4C8C-928F-313BD683BF39}" type="slidenum">
              <a:rPr lang="en-US" sz="1400" b="1" smtClean="0">
                <a:solidFill>
                  <a:schemeClr val="tx1">
                    <a:alpha val="80000"/>
                  </a:schemeClr>
                </a:solidFill>
              </a:rPr>
              <a:pPr>
                <a:spcAft>
                  <a:spcPts val="600"/>
                </a:spcAft>
              </a:pPr>
              <a:t>5</a:t>
            </a:fld>
            <a:endParaRPr lang="en-US" sz="1400" b="1" dirty="0">
              <a:solidFill>
                <a:schemeClr val="tx1">
                  <a:alpha val="80000"/>
                </a:schemeClr>
              </a:solidFill>
            </a:endParaRPr>
          </a:p>
        </p:txBody>
      </p:sp>
      <p:pic>
        <p:nvPicPr>
          <p:cNvPr id="12" name="Picture 11">
            <a:extLst>
              <a:ext uri="{FF2B5EF4-FFF2-40B4-BE49-F238E27FC236}">
                <a16:creationId xmlns:a16="http://schemas.microsoft.com/office/drawing/2014/main" id="{62423314-93A3-F4C5-380C-F194A536CC0A}"/>
              </a:ext>
            </a:extLst>
          </p:cNvPr>
          <p:cNvPicPr>
            <a:picLocks noChangeAspect="1"/>
          </p:cNvPicPr>
          <p:nvPr/>
        </p:nvPicPr>
        <p:blipFill>
          <a:blip r:embed="rId2"/>
          <a:stretch>
            <a:fillRect/>
          </a:stretch>
        </p:blipFill>
        <p:spPr>
          <a:xfrm>
            <a:off x="5307012" y="980757"/>
            <a:ext cx="6334125" cy="4876800"/>
          </a:xfrm>
          <a:prstGeom prst="rect">
            <a:avLst/>
          </a:prstGeom>
        </p:spPr>
      </p:pic>
    </p:spTree>
    <p:extLst>
      <p:ext uri="{BB962C8B-B14F-4D97-AF65-F5344CB8AC3E}">
        <p14:creationId xmlns:p14="http://schemas.microsoft.com/office/powerpoint/2010/main" val="2496947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7" name="Freeform: Shape 26">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Oval 27">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eform: Shape 29">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32" name="Rectangle 3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764710" cy="1482725"/>
          </a:xfrm>
        </p:spPr>
        <p:txBody>
          <a:bodyPr vert="horz" wrap="square" lIns="0" tIns="0" rIns="0" bIns="0" rtlCol="0" anchor="b" anchorCtr="0">
            <a:normAutofit/>
          </a:bodyPr>
          <a:lstStyle/>
          <a:p>
            <a:r>
              <a:rPr lang="en-US" b="1" dirty="0">
                <a:effectLst/>
                <a:latin typeface="Georgia" panose="02040502050405020303" pitchFamily="18" charset="0"/>
              </a:rPr>
              <a:t>Visualizations - continue</a:t>
            </a:r>
            <a:endParaRPr lang="en-US" dirty="0">
              <a:latin typeface="Georgia" panose="02040502050405020303" pitchFamily="18" charset="0"/>
            </a:endParaRPr>
          </a:p>
        </p:txBody>
      </p:sp>
      <p:grpSp>
        <p:nvGrpSpPr>
          <p:cNvPr id="34" name="Group 33">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35"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9" name="Oval 38">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TextBox 10">
            <a:extLst>
              <a:ext uri="{FF2B5EF4-FFF2-40B4-BE49-F238E27FC236}">
                <a16:creationId xmlns:a16="http://schemas.microsoft.com/office/drawing/2014/main" id="{12B1F9E5-2C18-6F1B-5917-900173048A69}"/>
              </a:ext>
            </a:extLst>
          </p:cNvPr>
          <p:cNvSpPr txBox="1"/>
          <p:nvPr/>
        </p:nvSpPr>
        <p:spPr>
          <a:xfrm>
            <a:off x="550863" y="2677307"/>
            <a:ext cx="3565525" cy="2382800"/>
          </a:xfrm>
          <a:prstGeom prst="rect">
            <a:avLst/>
          </a:prstGeom>
        </p:spPr>
        <p:txBody>
          <a:bodyPr vert="horz" wrap="square" lIns="0" tIns="0" rIns="0" bIns="0" rtlCol="0" anchor="t">
            <a:normAutofit fontScale="92500" lnSpcReduction="10000"/>
          </a:bodyPr>
          <a:lstStyle/>
          <a:p>
            <a:pPr marL="0" indent="0">
              <a:buNone/>
            </a:pPr>
            <a:r>
              <a:rPr lang="en-US" sz="2000" dirty="0">
                <a:solidFill>
                  <a:schemeClr val="tx1"/>
                </a:solidFill>
                <a:latin typeface="georgia" panose="02040502050405020303" pitchFamily="18" charset="0"/>
              </a:rPr>
              <a:t>This visualization displays the policy holders past accidents relationship with the policy holders who were driving </a:t>
            </a:r>
            <a:r>
              <a:rPr lang="en-US" sz="2000" dirty="0">
                <a:latin typeface="georgia" panose="02040502050405020303" pitchFamily="18" charset="0"/>
              </a:rPr>
              <a:t>under the influence</a:t>
            </a:r>
            <a:r>
              <a:rPr lang="en-US" sz="2000" dirty="0">
                <a:solidFill>
                  <a:schemeClr val="tx1"/>
                </a:solidFill>
                <a:latin typeface="georgia" panose="02040502050405020303" pitchFamily="18" charset="0"/>
              </a:rPr>
              <a:t>. </a:t>
            </a:r>
          </a:p>
          <a:p>
            <a:pPr marL="0" indent="0">
              <a:buNone/>
            </a:pPr>
            <a:endParaRPr lang="en-US" sz="2000" dirty="0">
              <a:solidFill>
                <a:schemeClr val="tx1"/>
              </a:solidFill>
              <a:latin typeface="georgia" panose="02040502050405020303" pitchFamily="18" charset="0"/>
            </a:endParaRPr>
          </a:p>
          <a:p>
            <a:pPr marL="0" indent="0">
              <a:buNone/>
            </a:pPr>
            <a:r>
              <a:rPr lang="en-US" sz="2000" dirty="0">
                <a:solidFill>
                  <a:schemeClr val="tx1"/>
                </a:solidFill>
                <a:latin typeface="georgia" panose="02040502050405020303" pitchFamily="18" charset="0"/>
              </a:rPr>
              <a:t>One can see clearly that the accidents count gets higher as the </a:t>
            </a:r>
            <a:r>
              <a:rPr lang="en-US" sz="2000" dirty="0" err="1">
                <a:solidFill>
                  <a:schemeClr val="tx1"/>
                </a:solidFill>
                <a:latin typeface="georgia" panose="02040502050405020303" pitchFamily="18" charset="0"/>
              </a:rPr>
              <a:t>duis</a:t>
            </a:r>
            <a:r>
              <a:rPr lang="en-US" sz="2000" dirty="0">
                <a:solidFill>
                  <a:schemeClr val="tx1"/>
                </a:solidFill>
                <a:latin typeface="georgia" panose="02040502050405020303" pitchFamily="18" charset="0"/>
              </a:rPr>
              <a:t> increases.</a:t>
            </a:r>
            <a:endParaRPr lang="en-US" sz="2000" b="0" i="0" dirty="0">
              <a:solidFill>
                <a:schemeClr val="tx1"/>
              </a:solidFill>
              <a:effectLst/>
              <a:latin typeface="georgia" panose="02040502050405020303" pitchFamily="18" charset="0"/>
            </a:endParaRPr>
          </a:p>
          <a:p>
            <a:pPr>
              <a:lnSpc>
                <a:spcPct val="110000"/>
              </a:lnSpc>
              <a:spcAft>
                <a:spcPts val="800"/>
              </a:spcAft>
            </a:pPr>
            <a:endParaRPr lang="en-US" sz="1600" dirty="0">
              <a:solidFill>
                <a:schemeClr val="tx1">
                  <a:alpha val="60000"/>
                </a:schemeClr>
              </a:solidFill>
            </a:endParaRP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596438" y="6340672"/>
            <a:ext cx="1692274" cy="235267"/>
          </a:xfrm>
        </p:spPr>
        <p:txBody>
          <a:bodyPr vert="horz" wrap="square" lIns="0" tIns="0" rIns="0" bIns="0" rtlCol="0" anchor="ctr">
            <a:normAutofit/>
          </a:bodyPr>
          <a:lstStyle/>
          <a:p>
            <a:pPr>
              <a:spcAft>
                <a:spcPts val="600"/>
              </a:spcAft>
            </a:pPr>
            <a:fld id="{DBA1B0FB-D917-4C8C-928F-313BD683BF39}" type="slidenum">
              <a:rPr lang="en-US" sz="1400" b="1" smtClean="0">
                <a:solidFill>
                  <a:schemeClr val="tx1">
                    <a:alpha val="80000"/>
                  </a:schemeClr>
                </a:solidFill>
              </a:rPr>
              <a:pPr>
                <a:spcAft>
                  <a:spcPts val="600"/>
                </a:spcAft>
              </a:pPr>
              <a:t>6</a:t>
            </a:fld>
            <a:endParaRPr lang="en-US" sz="1400" b="1" dirty="0">
              <a:solidFill>
                <a:schemeClr val="tx1">
                  <a:alpha val="80000"/>
                </a:schemeClr>
              </a:solidFill>
            </a:endParaRPr>
          </a:p>
        </p:txBody>
      </p:sp>
      <p:pic>
        <p:nvPicPr>
          <p:cNvPr id="8" name="Picture 7">
            <a:extLst>
              <a:ext uri="{FF2B5EF4-FFF2-40B4-BE49-F238E27FC236}">
                <a16:creationId xmlns:a16="http://schemas.microsoft.com/office/drawing/2014/main" id="{08C14175-002C-02D2-412A-BFAB56CD4385}"/>
              </a:ext>
            </a:extLst>
          </p:cNvPr>
          <p:cNvPicPr>
            <a:picLocks noChangeAspect="1"/>
          </p:cNvPicPr>
          <p:nvPr/>
        </p:nvPicPr>
        <p:blipFill>
          <a:blip r:embed="rId2"/>
          <a:stretch>
            <a:fillRect/>
          </a:stretch>
        </p:blipFill>
        <p:spPr>
          <a:xfrm>
            <a:off x="5241595" y="867064"/>
            <a:ext cx="6276975" cy="4810125"/>
          </a:xfrm>
          <a:prstGeom prst="rect">
            <a:avLst/>
          </a:prstGeom>
        </p:spPr>
      </p:pic>
    </p:spTree>
    <p:extLst>
      <p:ext uri="{BB962C8B-B14F-4D97-AF65-F5344CB8AC3E}">
        <p14:creationId xmlns:p14="http://schemas.microsoft.com/office/powerpoint/2010/main" val="395518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1"/>
            <a:ext cx="8281987" cy="872758"/>
          </a:xfrm>
        </p:spPr>
        <p:txBody>
          <a:bodyPr/>
          <a:lstStyle/>
          <a:p>
            <a:pPr fontAlgn="base"/>
            <a:r>
              <a:rPr lang="en-US" sz="4000" dirty="0">
                <a:latin typeface="georgia" panose="02040502050405020303" pitchFamily="18" charset="0"/>
              </a:rPr>
              <a:t>4</a:t>
            </a:r>
            <a:r>
              <a:rPr lang="en-US" sz="4000" b="0" i="0" dirty="0">
                <a:effectLst/>
                <a:latin typeface="georgia" panose="02040502050405020303" pitchFamily="18" charset="0"/>
              </a:rPr>
              <a:t>. Machine learning model</a:t>
            </a:r>
            <a:br>
              <a:rPr lang="en-US" sz="1400" b="0" i="0" dirty="0">
                <a:solidFill>
                  <a:srgbClr val="575757"/>
                </a:solidFill>
                <a:effectLst/>
                <a:latin typeface="georgia" panose="02040502050405020303" pitchFamily="18" charset="0"/>
              </a:rPr>
            </a:br>
            <a:endParaRPr lang="en-US" sz="4000" b="0" i="0" dirty="0">
              <a:effectLst/>
              <a:latin typeface="georgia" panose="02040502050405020303" pitchFamily="18" charset="0"/>
            </a:endParaRP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793610" y="6310273"/>
            <a:ext cx="1589016" cy="184934"/>
          </a:xfrm>
        </p:spPr>
        <p:txBody>
          <a:bodyPr/>
          <a:lstStyle/>
          <a:p>
            <a:fld id="{DBA1B0FB-D917-4C8C-928F-313BD683BF39}" type="slidenum">
              <a:rPr lang="en-US" sz="1400" smtClean="0">
                <a:solidFill>
                  <a:schemeClr val="tx1">
                    <a:alpha val="80000"/>
                  </a:schemeClr>
                </a:solidFill>
              </a:rPr>
              <a:pPr/>
              <a:t>7</a:t>
            </a:fld>
            <a:endParaRPr lang="en-US" sz="1400" dirty="0">
              <a:solidFill>
                <a:schemeClr val="tx1">
                  <a:alpha val="80000"/>
                </a:schemeClr>
              </a:solidFill>
            </a:endParaRPr>
          </a:p>
        </p:txBody>
      </p:sp>
      <p:sp>
        <p:nvSpPr>
          <p:cNvPr id="30" name="TextBox 29">
            <a:extLst>
              <a:ext uri="{FF2B5EF4-FFF2-40B4-BE49-F238E27FC236}">
                <a16:creationId xmlns:a16="http://schemas.microsoft.com/office/drawing/2014/main" id="{00B62AE6-DAFF-118E-1250-BB00103799AA}"/>
              </a:ext>
            </a:extLst>
          </p:cNvPr>
          <p:cNvSpPr txBox="1"/>
          <p:nvPr/>
        </p:nvSpPr>
        <p:spPr>
          <a:xfrm>
            <a:off x="548640" y="1521358"/>
            <a:ext cx="8430973" cy="3477875"/>
          </a:xfrm>
          <a:prstGeom prst="rect">
            <a:avLst/>
          </a:prstGeom>
          <a:noFill/>
        </p:spPr>
        <p:txBody>
          <a:bodyPr wrap="square" rtlCol="0">
            <a:spAutoFit/>
          </a:bodyPr>
          <a:lstStyle/>
          <a:p>
            <a:r>
              <a:rPr lang="en-US" sz="2000" dirty="0">
                <a:latin typeface="Georgia" panose="02040502050405020303" pitchFamily="18" charset="0"/>
              </a:rPr>
              <a:t>The machine learning model used for the prediction is called a KNN model.</a:t>
            </a:r>
          </a:p>
          <a:p>
            <a:endParaRPr lang="en-US" sz="2000" dirty="0">
              <a:latin typeface="Georgia" panose="02040502050405020303" pitchFamily="18" charset="0"/>
            </a:endParaRPr>
          </a:p>
          <a:p>
            <a:r>
              <a:rPr lang="en-US" sz="2000" dirty="0">
                <a:latin typeface="Georgia" panose="02040502050405020303" pitchFamily="18" charset="0"/>
              </a:rPr>
              <a:t>This model is normally easy to implement.</a:t>
            </a:r>
          </a:p>
          <a:p>
            <a:endParaRPr lang="en-US" sz="2000" dirty="0">
              <a:latin typeface="Georgia" panose="02040502050405020303" pitchFamily="18" charset="0"/>
            </a:endParaRPr>
          </a:p>
          <a:p>
            <a:r>
              <a:rPr lang="en-US" sz="2000" dirty="0">
                <a:latin typeface="Georgia" panose="02040502050405020303" pitchFamily="18" charset="0"/>
              </a:rPr>
              <a:t>Performance may degrade as the number of features increase.</a:t>
            </a:r>
          </a:p>
          <a:p>
            <a:endParaRPr lang="en-US" sz="2000" dirty="0">
              <a:latin typeface="Georgia" panose="02040502050405020303" pitchFamily="18" charset="0"/>
            </a:endParaRPr>
          </a:p>
          <a:p>
            <a:r>
              <a:rPr lang="en-US" sz="2000" dirty="0">
                <a:latin typeface="Georgia" panose="02040502050405020303" pitchFamily="18" charset="0"/>
              </a:rPr>
              <a:t>You may need more computing power on large datasets.</a:t>
            </a:r>
          </a:p>
          <a:p>
            <a:endParaRPr lang="en-US" sz="2000" dirty="0">
              <a:latin typeface="Georgia" panose="02040502050405020303" pitchFamily="18" charset="0"/>
            </a:endParaRPr>
          </a:p>
          <a:p>
            <a:endParaRPr lang="en-US" sz="2000" dirty="0">
              <a:latin typeface="Georgia" panose="02040502050405020303" pitchFamily="18" charset="0"/>
            </a:endParaRPr>
          </a:p>
          <a:p>
            <a:endParaRPr lang="en-US" sz="2000" dirty="0">
              <a:latin typeface="Georgia" panose="02040502050405020303" pitchFamily="18" charset="0"/>
            </a:endParaRPr>
          </a:p>
        </p:txBody>
      </p:sp>
      <p:pic>
        <p:nvPicPr>
          <p:cNvPr id="7" name="Picture Placeholder 33" descr="A car keys and a car insurance claim form&#10;&#10;Description automatically generated">
            <a:extLst>
              <a:ext uri="{FF2B5EF4-FFF2-40B4-BE49-F238E27FC236}">
                <a16:creationId xmlns:a16="http://schemas.microsoft.com/office/drawing/2014/main" id="{9999B0D9-A814-38FF-7A74-84237F8CB867}"/>
              </a:ext>
            </a:extLst>
          </p:cNvPr>
          <p:cNvPicPr>
            <a:picLocks noChangeAspect="1"/>
          </p:cNvPicPr>
          <p:nvPr/>
        </p:nvPicPr>
        <p:blipFill>
          <a:blip r:embed="rId3"/>
          <a:srcRect l="10801" r="10801"/>
          <a:stretch>
            <a:fillRect/>
          </a:stretch>
        </p:blipFill>
        <p:spPr>
          <a:xfrm>
            <a:off x="8830627" y="2014844"/>
            <a:ext cx="2902099" cy="2828311"/>
          </a:xfrm>
          <a:prstGeom prst="rect">
            <a:avLst/>
          </a:prstGeom>
          <a:solidFill>
            <a:schemeClr val="accent5"/>
          </a:solidFill>
        </p:spPr>
      </p:pic>
    </p:spTree>
    <p:extLst>
      <p:ext uri="{BB962C8B-B14F-4D97-AF65-F5344CB8AC3E}">
        <p14:creationId xmlns:p14="http://schemas.microsoft.com/office/powerpoint/2010/main" val="1686757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1"/>
            <a:ext cx="8281987" cy="872758"/>
          </a:xfrm>
        </p:spPr>
        <p:txBody>
          <a:bodyPr/>
          <a:lstStyle/>
          <a:p>
            <a:pPr fontAlgn="base"/>
            <a:r>
              <a:rPr lang="en-US" sz="4000" b="0" i="0" dirty="0">
                <a:effectLst/>
                <a:latin typeface="georgia" panose="02040502050405020303" pitchFamily="18" charset="0"/>
              </a:rPr>
              <a:t>5. Model evaluation</a:t>
            </a:r>
            <a:br>
              <a:rPr lang="en-US" sz="1400" b="0" i="0" dirty="0">
                <a:solidFill>
                  <a:srgbClr val="575757"/>
                </a:solidFill>
                <a:effectLst/>
                <a:latin typeface="georgia" panose="02040502050405020303" pitchFamily="18" charset="0"/>
              </a:rPr>
            </a:br>
            <a:br>
              <a:rPr lang="en-US" sz="1400" b="0" i="0" dirty="0">
                <a:solidFill>
                  <a:srgbClr val="575757"/>
                </a:solidFill>
                <a:effectLst/>
                <a:latin typeface="georgia" panose="02040502050405020303" pitchFamily="18" charset="0"/>
              </a:rPr>
            </a:br>
            <a:endParaRPr lang="en-US" sz="4000" b="0" i="0" dirty="0">
              <a:effectLst/>
              <a:latin typeface="georgia" panose="02040502050405020303" pitchFamily="18" charset="0"/>
            </a:endParaRP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681735" y="6277510"/>
            <a:ext cx="1702031" cy="297949"/>
          </a:xfrm>
        </p:spPr>
        <p:txBody>
          <a:bodyPr/>
          <a:lstStyle/>
          <a:p>
            <a:fld id="{DBA1B0FB-D917-4C8C-928F-313BD683BF39}" type="slidenum">
              <a:rPr lang="en-US" sz="1400" smtClean="0">
                <a:solidFill>
                  <a:schemeClr val="tx1">
                    <a:alpha val="80000"/>
                  </a:schemeClr>
                </a:solidFill>
              </a:rPr>
              <a:pPr/>
              <a:t>8</a:t>
            </a:fld>
            <a:endParaRPr lang="en-US" sz="1400" dirty="0">
              <a:solidFill>
                <a:schemeClr val="tx1">
                  <a:alpha val="80000"/>
                </a:schemeClr>
              </a:solidFill>
            </a:endParaRPr>
          </a:p>
        </p:txBody>
      </p:sp>
      <p:sp>
        <p:nvSpPr>
          <p:cNvPr id="30" name="TextBox 29">
            <a:extLst>
              <a:ext uri="{FF2B5EF4-FFF2-40B4-BE49-F238E27FC236}">
                <a16:creationId xmlns:a16="http://schemas.microsoft.com/office/drawing/2014/main" id="{00B62AE6-DAFF-118E-1250-BB00103799AA}"/>
              </a:ext>
            </a:extLst>
          </p:cNvPr>
          <p:cNvSpPr txBox="1"/>
          <p:nvPr/>
        </p:nvSpPr>
        <p:spPr>
          <a:xfrm>
            <a:off x="474147" y="1616608"/>
            <a:ext cx="6402904" cy="3385542"/>
          </a:xfrm>
          <a:prstGeom prst="rect">
            <a:avLst/>
          </a:prstGeom>
          <a:noFill/>
        </p:spPr>
        <p:txBody>
          <a:bodyPr wrap="square" rtlCol="0">
            <a:spAutoFit/>
          </a:bodyPr>
          <a:lstStyle/>
          <a:p>
            <a:r>
              <a:rPr lang="en-US" sz="2000" dirty="0">
                <a:latin typeface="Georgia" panose="02040502050405020303" pitchFamily="18" charset="0"/>
              </a:rPr>
              <a:t>The model predicted a lower number of false positives than false negatives. </a:t>
            </a:r>
          </a:p>
          <a:p>
            <a:endParaRPr lang="en-US" sz="2000" dirty="0">
              <a:latin typeface="Georgia" panose="02040502050405020303" pitchFamily="18" charset="0"/>
            </a:endParaRPr>
          </a:p>
          <a:p>
            <a:r>
              <a:rPr lang="en-US" sz="2000" dirty="0">
                <a:latin typeface="Georgia" panose="02040502050405020303" pitchFamily="18" charset="0"/>
              </a:rPr>
              <a:t>This means that the number of policy holders predicted to claim and will not claim are lower than the ones predicted not to claim and eventually will claim.</a:t>
            </a:r>
          </a:p>
          <a:p>
            <a:endParaRPr lang="en-US" sz="2000" dirty="0">
              <a:latin typeface="Georgia" panose="02040502050405020303" pitchFamily="18" charset="0"/>
            </a:endParaRPr>
          </a:p>
          <a:p>
            <a:r>
              <a:rPr lang="en-US" sz="2000" dirty="0">
                <a:latin typeface="Georgia" panose="02040502050405020303" pitchFamily="18" charset="0"/>
              </a:rPr>
              <a:t>This could be problem because there might be more policy holders that will claim than what was predicted.</a:t>
            </a:r>
          </a:p>
          <a:p>
            <a:endParaRPr lang="en-US" sz="2000" dirty="0"/>
          </a:p>
          <a:p>
            <a:endParaRPr lang="en-US" sz="1400" dirty="0"/>
          </a:p>
        </p:txBody>
      </p:sp>
      <p:pic>
        <p:nvPicPr>
          <p:cNvPr id="5" name="Picture Placeholder 4" descr="A toy car and money on top of a paper&#10;&#10;Description automatically generated">
            <a:extLst>
              <a:ext uri="{FF2B5EF4-FFF2-40B4-BE49-F238E27FC236}">
                <a16:creationId xmlns:a16="http://schemas.microsoft.com/office/drawing/2014/main" id="{2918F7EE-FE0E-D5C2-BA42-5E1979A8F436}"/>
              </a:ext>
            </a:extLst>
          </p:cNvPr>
          <p:cNvPicPr>
            <a:picLocks noGrp="1" noChangeAspect="1"/>
          </p:cNvPicPr>
          <p:nvPr>
            <p:ph type="pic" sz="quarter" idx="15"/>
          </p:nvPr>
        </p:nvPicPr>
        <p:blipFill>
          <a:blip r:embed="rId3"/>
          <a:srcRect l="5837" r="5837"/>
          <a:stretch>
            <a:fillRect/>
          </a:stretch>
        </p:blipFill>
        <p:spPr>
          <a:xfrm>
            <a:off x="7265146" y="2545349"/>
            <a:ext cx="4519382" cy="2782748"/>
          </a:xfrm>
        </p:spPr>
      </p:pic>
    </p:spTree>
    <p:extLst>
      <p:ext uri="{BB962C8B-B14F-4D97-AF65-F5344CB8AC3E}">
        <p14:creationId xmlns:p14="http://schemas.microsoft.com/office/powerpoint/2010/main" val="3333568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sz="4400" b="0" i="0" dirty="0">
                <a:effectLst/>
                <a:latin typeface="georgia" panose="02040502050405020303" pitchFamily="18" charset="0"/>
              </a:rPr>
              <a:t>6. </a:t>
            </a:r>
            <a:r>
              <a:rPr lang="en-US" sz="4400" dirty="0">
                <a:latin typeface="georgia" panose="02040502050405020303" pitchFamily="18" charset="0"/>
              </a:rPr>
              <a:t>Recommendation</a:t>
            </a:r>
            <a:br>
              <a:rPr lang="en-US" b="0" i="0" dirty="0">
                <a:solidFill>
                  <a:srgbClr val="575757"/>
                </a:solidFill>
                <a:effectLst/>
                <a:latin typeface="georgia" panose="02040502050405020303" pitchFamily="18" charset="0"/>
              </a:rPr>
            </a:br>
            <a:r>
              <a:rPr lang="en-US" dirty="0"/>
              <a:t>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85858" y="1315942"/>
            <a:ext cx="10906160" cy="4627658"/>
          </a:xfrm>
        </p:spPr>
        <p:txBody>
          <a:bodyPr/>
          <a:lstStyle/>
          <a:p>
            <a:pPr marL="0" indent="0">
              <a:buNone/>
            </a:pPr>
            <a:r>
              <a:rPr lang="en-US" sz="2000" b="0" i="0" dirty="0">
                <a:solidFill>
                  <a:schemeClr val="tx1"/>
                </a:solidFill>
                <a:effectLst/>
                <a:latin typeface="georgia" panose="02040502050405020303" pitchFamily="18" charset="0"/>
              </a:rPr>
              <a:t>Machine learning is transforming the car insurance industry by making it more efficient.</a:t>
            </a:r>
          </a:p>
          <a:p>
            <a:r>
              <a:rPr lang="en-US" sz="2000" i="0" dirty="0">
                <a:solidFill>
                  <a:schemeClr val="tx1"/>
                </a:solidFill>
                <a:effectLst/>
                <a:latin typeface="Georgia" panose="02040502050405020303" pitchFamily="18" charset="0"/>
              </a:rPr>
              <a:t>By analyzing data on things like driving history and age, machine learning algorithms can create models that suggest policies with added features or benefits that may interest customers. </a:t>
            </a:r>
          </a:p>
          <a:p>
            <a:r>
              <a:rPr lang="en-US" sz="2000" b="0" i="0" dirty="0">
                <a:solidFill>
                  <a:schemeClr val="tx1"/>
                </a:solidFill>
                <a:effectLst/>
                <a:latin typeface="Georgia" panose="02040502050405020303" pitchFamily="18" charset="0"/>
              </a:rPr>
              <a:t>Machine learning can also be used to identify high-risk drivers in the car insurance industry. By analyzing data on things like driving history and accidents, machine learning algorithms can create models that identify drivers who are more likely to have an accident. This information can be used by insurers to refuse cover or increase premiums for high-risk drivers</a:t>
            </a:r>
            <a:endParaRPr lang="en-US" sz="2000" i="0" dirty="0">
              <a:solidFill>
                <a:schemeClr val="tx1"/>
              </a:solidFill>
              <a:effectLst/>
              <a:latin typeface="Georgia" panose="02040502050405020303" pitchFamily="18" charset="0"/>
            </a:endParaRPr>
          </a:p>
          <a:p>
            <a:r>
              <a:rPr lang="en-US" sz="2000" b="0" i="0" dirty="0">
                <a:solidFill>
                  <a:schemeClr val="tx1"/>
                </a:solidFill>
                <a:effectLst/>
                <a:latin typeface="Georgia" panose="02040502050405020303" pitchFamily="18" charset="0"/>
              </a:rPr>
              <a:t>As a result of these efforts, car insurance should become more affordable and accessible for consumers worldwide.</a:t>
            </a:r>
          </a:p>
          <a:p>
            <a:pPr marL="0" indent="0">
              <a:buNone/>
            </a:pPr>
            <a:endParaRPr lang="en-US" sz="2000" b="0" i="0" dirty="0">
              <a:solidFill>
                <a:schemeClr val="tx1"/>
              </a:solidFill>
              <a:effectLst/>
              <a:latin typeface="Georgia" panose="02040502050405020303" pitchFamily="18" charset="0"/>
            </a:endParaRPr>
          </a:p>
          <a:p>
            <a:pPr marL="0" indent="0">
              <a:buNone/>
            </a:pPr>
            <a:endParaRPr lang="en-US" sz="2000" i="0" dirty="0">
              <a:solidFill>
                <a:schemeClr val="tx1"/>
              </a:solidFill>
              <a:effectLst/>
              <a:latin typeface="Georgia" panose="02040502050405020303" pitchFamily="18" charset="0"/>
            </a:endParaRPr>
          </a:p>
          <a:p>
            <a:pPr marL="0" indent="0">
              <a:buNone/>
            </a:pPr>
            <a:endParaRPr lang="en-US" sz="1400" dirty="0">
              <a:solidFill>
                <a:schemeClr val="tx1"/>
              </a:solidFill>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657504" y="6197351"/>
            <a:ext cx="1692274" cy="263458"/>
          </a:xfrm>
        </p:spPr>
        <p:txBody>
          <a:bodyPr/>
          <a:lstStyle/>
          <a:p>
            <a:r>
              <a:rPr lang="en-US" sz="1400" b="1" dirty="0">
                <a:solidFill>
                  <a:schemeClr val="tx1">
                    <a:alpha val="80000"/>
                  </a:schemeClr>
                </a:solidFill>
              </a:rPr>
              <a:t>9</a:t>
            </a:r>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F128D9D-8887-4AE7-BD39-EBCD268E911A}">
  <ds:schemaRefs>
    <ds:schemaRef ds:uri="16c05727-aa75-4e4a-9b5f-8a80a1165891"/>
    <ds:schemaRef ds:uri="http://schemas.microsoft.com/office/infopath/2007/PartnerControls"/>
    <ds:schemaRef ds:uri="http://schemas.microsoft.com/office/2006/documentManagement/types"/>
    <ds:schemaRef ds:uri="http://purl.org/dc/terms/"/>
    <ds:schemaRef ds:uri="http://schemas.microsoft.com/office/2006/metadata/properties"/>
    <ds:schemaRef ds:uri="71af3243-3dd4-4a8d-8c0d-dd76da1f02a5"/>
    <ds:schemaRef ds:uri="http://purl.org/dc/elements/1.1/"/>
    <ds:schemaRef ds:uri="http://schemas.openxmlformats.org/package/2006/metadata/core-properties"/>
    <ds:schemaRef ds:uri="http://www.w3.org/XML/1998/namespace"/>
    <ds:schemaRef ds:uri="230e9df3-be65-4c73-a93b-d1236ebd677e"/>
    <ds:schemaRef ds:uri="http://schemas.microsoft.com/sharepoint/v3"/>
    <ds:schemaRef ds:uri="http://purl.org/dc/dcmitype/"/>
  </ds:schemaRefs>
</ds:datastoreItem>
</file>

<file path=customXml/itemProps2.xml><?xml version="1.0" encoding="utf-8"?>
<ds:datastoreItem xmlns:ds="http://schemas.openxmlformats.org/officeDocument/2006/customXml" ds:itemID="{5A163FB7-958F-4794-B3EE-EC8933868F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F76BC85-9361-4044-951E-1D698143E543}">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TM33713516</Template>
  <TotalTime>0</TotalTime>
  <Words>591</Words>
  <Application>Microsoft Office PowerPoint</Application>
  <PresentationFormat>Widescreen</PresentationFormat>
  <Paragraphs>67</Paragraphs>
  <Slides>10</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Georgia</vt:lpstr>
      <vt:lpstr>Georgia</vt:lpstr>
      <vt:lpstr>Gill Sans MT</vt:lpstr>
      <vt:lpstr>Inter</vt:lpstr>
      <vt:lpstr>Walbaum Display</vt:lpstr>
      <vt:lpstr>3DFloatVTI</vt:lpstr>
      <vt:lpstr>Car Insurance &amp; Machine Learning</vt:lpstr>
      <vt:lpstr>Table of content</vt:lpstr>
      <vt:lpstr> 1. Steak holder and the problem</vt:lpstr>
      <vt:lpstr>2. Introduction to the data</vt:lpstr>
      <vt:lpstr>3. Visualizations</vt:lpstr>
      <vt:lpstr>Visualizations - continue</vt:lpstr>
      <vt:lpstr>4. Machine learning model </vt:lpstr>
      <vt:lpstr>5. Model evaluation  </vt:lpstr>
      <vt:lpstr>6. Recommendation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2021-01-28T12:59:42Z</dcterms:created>
  <dcterms:modified xsi:type="dcterms:W3CDTF">2023-10-12T13:41:34Z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