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65" r:id="rId3"/>
    <p:sldId id="257" r:id="rId4"/>
    <p:sldId id="269" r:id="rId5"/>
    <p:sldId id="270" r:id="rId6"/>
    <p:sldId id="273" r:id="rId7"/>
    <p:sldId id="274" r:id="rId8"/>
    <p:sldId id="275" r:id="rId9"/>
    <p:sldId id="276" r:id="rId10"/>
    <p:sldId id="277" r:id="rId11"/>
    <p:sldId id="278" r:id="rId12"/>
    <p:sldId id="261" r:id="rId13"/>
    <p:sldId id="264" r:id="rId14"/>
    <p:sldId id="272" r:id="rId15"/>
    <p:sldId id="268" r:id="rId16"/>
    <p:sldId id="26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>
      <p:cViewPr>
        <p:scale>
          <a:sx n="78" d="100"/>
          <a:sy n="78" d="100"/>
        </p:scale>
        <p:origin x="739" y="63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3"/>
            </a:solidFill>
            <a:effectLst/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4AB2-4EBE-B5A6-532C48682327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4AB2-4EBE-B5A6-532C48682327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2-4AB2-4EBE-B5A6-532C48682327}"/>
              </c:ext>
            </c:extLst>
          </c:dPt>
          <c:dPt>
            <c:idx val="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3-4AB2-4EBE-B5A6-532C48682327}"/>
              </c:ext>
            </c:extLst>
          </c:dPt>
          <c:cat>
            <c:strRef>
              <c:f>Sheet1!$A$2:$A$7</c:f>
              <c:strCache>
                <c:ptCount val="6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  <c:pt idx="5">
                  <c:v>Category 6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</c:v>
                </c:pt>
                <c:pt idx="1">
                  <c:v>1</c:v>
                </c:pt>
                <c:pt idx="2">
                  <c:v>70</c:v>
                </c:pt>
                <c:pt idx="3">
                  <c:v>1</c:v>
                </c:pt>
                <c:pt idx="4">
                  <c:v>1</c:v>
                </c:pt>
                <c:pt idx="5">
                  <c:v>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AB2-4EBE-B5A6-532C4868232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0"/>
        <c:overlap val="100"/>
        <c:axId val="250667008"/>
        <c:axId val="250668544"/>
      </c:barChart>
      <c:catAx>
        <c:axId val="250667008"/>
        <c:scaling>
          <c:orientation val="minMax"/>
        </c:scaling>
        <c:delete val="1"/>
        <c:axPos val="l"/>
        <c:numFmt formatCode="General" sourceLinked="0"/>
        <c:majorTickMark val="out"/>
        <c:minorTickMark val="none"/>
        <c:tickLblPos val="nextTo"/>
        <c:crossAx val="250668544"/>
        <c:crosses val="autoZero"/>
        <c:auto val="1"/>
        <c:lblAlgn val="ctr"/>
        <c:lblOffset val="100"/>
        <c:noMultiLvlLbl val="0"/>
      </c:catAx>
      <c:valAx>
        <c:axId val="250668544"/>
        <c:scaling>
          <c:orientation val="minMax"/>
        </c:scaling>
        <c:delete val="1"/>
        <c:axPos val="b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crossAx val="250667008"/>
        <c:crosses val="autoZero"/>
        <c:crossBetween val="between"/>
      </c:valAx>
      <c:spPr>
        <a:noFill/>
        <a:ln>
          <a:noFill/>
        </a:ln>
      </c:spPr>
    </c:plotArea>
    <c:plotVisOnly val="1"/>
    <c:dispBlanksAs val="gap"/>
    <c:showDLblsOverMax val="0"/>
  </c:chart>
  <c:spPr>
    <a:effectLst/>
  </c:spPr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4"/>
            </a:solidFill>
            <a:effectLst/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99E9-406C-AC38-200FAFCFE655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99E9-406C-AC38-200FAFCFE655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2-99E9-406C-AC38-200FAFCFE655}"/>
              </c:ext>
            </c:extLst>
          </c:dPt>
          <c:dPt>
            <c:idx val="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3-99E9-406C-AC38-200FAFCFE655}"/>
              </c:ext>
            </c:extLst>
          </c:dPt>
          <c:cat>
            <c:strRef>
              <c:f>Sheet1!$A$2:$A$7</c:f>
              <c:strCache>
                <c:ptCount val="6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  <c:pt idx="5">
                  <c:v>Category 6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15</c:v>
                </c:pt>
                <c:pt idx="1">
                  <c:v>1</c:v>
                </c:pt>
                <c:pt idx="2">
                  <c:v>35</c:v>
                </c:pt>
                <c:pt idx="3">
                  <c:v>1</c:v>
                </c:pt>
                <c:pt idx="4">
                  <c:v>1</c:v>
                </c:pt>
                <c:pt idx="5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9E9-406C-AC38-200FAFCFE65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0"/>
        <c:overlap val="100"/>
        <c:axId val="250667008"/>
        <c:axId val="250668544"/>
      </c:barChart>
      <c:catAx>
        <c:axId val="250667008"/>
        <c:scaling>
          <c:orientation val="minMax"/>
        </c:scaling>
        <c:delete val="1"/>
        <c:axPos val="l"/>
        <c:numFmt formatCode="General" sourceLinked="0"/>
        <c:majorTickMark val="out"/>
        <c:minorTickMark val="none"/>
        <c:tickLblPos val="nextTo"/>
        <c:crossAx val="250668544"/>
        <c:crosses val="autoZero"/>
        <c:auto val="1"/>
        <c:lblAlgn val="ctr"/>
        <c:lblOffset val="100"/>
        <c:noMultiLvlLbl val="0"/>
      </c:catAx>
      <c:valAx>
        <c:axId val="250668544"/>
        <c:scaling>
          <c:orientation val="minMax"/>
        </c:scaling>
        <c:delete val="1"/>
        <c:axPos val="b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crossAx val="250667008"/>
        <c:crosses val="autoZero"/>
        <c:crossBetween val="between"/>
      </c:valAx>
      <c:spPr>
        <a:noFill/>
        <a:ln>
          <a:noFill/>
        </a:ln>
      </c:spPr>
    </c:plotArea>
    <c:plotVisOnly val="1"/>
    <c:dispBlanksAs val="gap"/>
    <c:showDLblsOverMax val="0"/>
  </c:chart>
  <c:spPr>
    <a:effectLst/>
  </c:spPr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3B725B-653D-4166-A8E9-72A38A1847CF}" type="datetimeFigureOut">
              <a:rPr lang="en-US"/>
              <a:t>8/28/2019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861E8E-D392-497B-BB21-122DD7C27CF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08353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3F64CD-0576-4A9A-BD06-7889D6E60BDC}" type="datetimeFigureOut">
              <a:rPr lang="en-US"/>
              <a:t>8/28/2019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55D449-B875-4B8D-8E66-224D27E54C9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49979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81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6225" y="1828800"/>
            <a:ext cx="4098175" cy="317738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6225" y="5181600"/>
            <a:ext cx="4098175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7" name="Picture 6" descr="EKG line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88688" y="-1"/>
            <a:ext cx="7000137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8/28/2019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Rectangle"/>
          <p:cNvSpPr/>
          <p:nvPr/>
        </p:nvSpPr>
        <p:spPr>
          <a:xfrm>
            <a:off x="9982200" y="0"/>
            <a:ext cx="22098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58399" y="457201"/>
            <a:ext cx="2057401" cy="5943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457200"/>
            <a:ext cx="9067800" cy="5943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8/28/2019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0" y="200177"/>
            <a:ext cx="12192000" cy="7757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48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55674156-3125-48CE-B7AD-16F5FF6CA05A}"/>
              </a:ext>
            </a:extLst>
          </p:cNvPr>
          <p:cNvSpPr/>
          <p:nvPr userDrawn="1"/>
        </p:nvSpPr>
        <p:spPr>
          <a:xfrm>
            <a:off x="0" y="6597352"/>
            <a:ext cx="12192000" cy="26064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0" name="텍스트 개체 틀 2">
            <a:extLst>
              <a:ext uri="{FF2B5EF4-FFF2-40B4-BE49-F238E27FC236}">
                <a16:creationId xmlns:a16="http://schemas.microsoft.com/office/drawing/2014/main" id="{BEA53C6E-B822-48C1-AE43-123E9E431F64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0" y="1005381"/>
            <a:ext cx="12192000" cy="419379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Subtitle in this line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2761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8/28/2019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7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Rectangle"/>
          <p:cNvSpPr/>
          <p:nvPr/>
        </p:nvSpPr>
        <p:spPr>
          <a:xfrm>
            <a:off x="265112" y="228600"/>
            <a:ext cx="116586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828800"/>
            <a:ext cx="7772400" cy="317738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5181600"/>
            <a:ext cx="7772400" cy="685800"/>
          </a:xfrm>
        </p:spPr>
        <p:txBody>
          <a:bodyPr>
            <a:normAutofit/>
          </a:bodyPr>
          <a:lstStyle>
            <a:lvl1pPr marL="0" indent="0">
              <a:buNone/>
              <a:defRPr sz="200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825624"/>
            <a:ext cx="4800600" cy="45751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4"/>
            <a:ext cx="4800600" cy="45751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8/28/2019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828799"/>
            <a:ext cx="4800600" cy="762000"/>
          </a:xfrm>
        </p:spPr>
        <p:txBody>
          <a:bodyPr anchor="ctr">
            <a:noAutofit/>
          </a:bodyPr>
          <a:lstStyle>
            <a:lvl1pPr marL="0" indent="0">
              <a:buNone/>
              <a:defRPr sz="2400"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590799"/>
            <a:ext cx="4800600" cy="381003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28799"/>
            <a:ext cx="4800600" cy="762000"/>
          </a:xfrm>
        </p:spPr>
        <p:txBody>
          <a:bodyPr anchor="ctr">
            <a:noAutofit/>
          </a:bodyPr>
          <a:lstStyle>
            <a:lvl1pPr marL="0" indent="0">
              <a:buNone/>
              <a:defRPr sz="2400"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90799"/>
            <a:ext cx="4800600" cy="381003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8/28/2019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8/28/2019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8/28/2019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descr="Rectangle"/>
          <p:cNvSpPr/>
          <p:nvPr/>
        </p:nvSpPr>
        <p:spPr>
          <a:xfrm>
            <a:off x="7008812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 descr="Rectangle"/>
          <p:cNvSpPr/>
          <p:nvPr/>
        </p:nvSpPr>
        <p:spPr>
          <a:xfrm>
            <a:off x="7255668" y="228600"/>
            <a:ext cx="46863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2700" y="3200400"/>
            <a:ext cx="3932237" cy="1752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457201"/>
            <a:ext cx="5943600" cy="5943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32699" y="5029200"/>
            <a:ext cx="3932237" cy="137160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descr="Rectangle"/>
          <p:cNvSpPr/>
          <p:nvPr/>
        </p:nvSpPr>
        <p:spPr>
          <a:xfrm>
            <a:off x="7008812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 descr="Rectangle"/>
          <p:cNvSpPr/>
          <p:nvPr/>
        </p:nvSpPr>
        <p:spPr>
          <a:xfrm>
            <a:off x="7255668" y="228600"/>
            <a:ext cx="46863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5240" y="3200400"/>
            <a:ext cx="3932237" cy="1752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" y="0"/>
            <a:ext cx="7008810" cy="6857999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35240" y="5029200"/>
            <a:ext cx="3932237" cy="137464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d bar" descr="Red bar"/>
          <p:cNvSpPr/>
          <p:nvPr/>
        </p:nvSpPr>
        <p:spPr>
          <a:xfrm>
            <a:off x="1" y="1"/>
            <a:ext cx="12188824" cy="1524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99220"/>
            <a:ext cx="10058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799"/>
            <a:ext cx="9144000" cy="4572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481760"/>
            <a:ext cx="78486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67800" y="6465885"/>
            <a:ext cx="10668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8/28/2019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481760"/>
            <a:ext cx="8382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868680" indent="-182563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05156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23444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41732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60020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8308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12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6224" y="259641"/>
            <a:ext cx="4098175" cy="3177380"/>
          </a:xfrm>
        </p:spPr>
        <p:txBody>
          <a:bodyPr>
            <a:normAutofit fontScale="90000"/>
          </a:bodyPr>
          <a:lstStyle/>
          <a:p>
            <a:r>
              <a:rPr lang="en-US" dirty="0"/>
              <a:t>Lesion Detection and Analysis in CT Scan images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8202" y="3657600"/>
            <a:ext cx="4098175" cy="1447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FYP PROJECT Members</a:t>
            </a:r>
          </a:p>
          <a:p>
            <a:r>
              <a:rPr lang="en-US" dirty="0"/>
              <a:t>   ABDUL MASOOD   - i160312</a:t>
            </a:r>
            <a:br>
              <a:rPr lang="en-US" dirty="0"/>
            </a:br>
            <a:r>
              <a:rPr lang="en-US" dirty="0"/>
              <a:t>   SLAHUDDIN  CH    - i160060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9D5F6D8-EFA1-4FC5-B1F0-C55971B2C31A}"/>
              </a:ext>
            </a:extLst>
          </p:cNvPr>
          <p:cNvSpPr txBox="1">
            <a:spLocks/>
          </p:cNvSpPr>
          <p:nvPr/>
        </p:nvSpPr>
        <p:spPr>
          <a:xfrm>
            <a:off x="626223" y="4953000"/>
            <a:ext cx="4098175" cy="10357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None/>
              <a:defRPr sz="2000" kern="1200" cap="all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100000"/>
              <a:buFont typeface="Arial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100000"/>
              <a:buFont typeface="Arial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100000"/>
              <a:buFont typeface="Arial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100000"/>
              <a:buFont typeface="Arial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C00000"/>
                </a:solidFill>
              </a:rPr>
              <a:t>Supervised By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  DR. M Adnan TARIQ</a:t>
            </a:r>
          </a:p>
        </p:txBody>
      </p:sp>
      <p:pic>
        <p:nvPicPr>
          <p:cNvPr id="6" name="Picture 5" descr="A picture containing indoor, sitting&#10;&#10;Description automatically generated">
            <a:extLst>
              <a:ext uri="{FF2B5EF4-FFF2-40B4-BE49-F238E27FC236}">
                <a16:creationId xmlns:a16="http://schemas.microsoft.com/office/drawing/2014/main" id="{4B67D68C-F59C-41A7-A86D-149BF9EA23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0"/>
            <a:ext cx="88011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141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Proposed Solution</a:t>
            </a:r>
          </a:p>
        </p:txBody>
      </p:sp>
      <p:pic>
        <p:nvPicPr>
          <p:cNvPr id="2060" name="Picture 12" descr="Related image">
            <a:extLst>
              <a:ext uri="{FF2B5EF4-FFF2-40B4-BE49-F238E27FC236}">
                <a16:creationId xmlns:a16="http://schemas.microsoft.com/office/drawing/2014/main" id="{E1172F88-A580-4D88-972F-79F08E5DD9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667000"/>
            <a:ext cx="4267200" cy="3245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05AC5BC-9A51-47D0-95F0-C6F558FBB4D2}"/>
              </a:ext>
            </a:extLst>
          </p:cNvPr>
          <p:cNvSpPr txBox="1"/>
          <p:nvPr/>
        </p:nvSpPr>
        <p:spPr>
          <a:xfrm>
            <a:off x="654347" y="1905000"/>
            <a:ext cx="11800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Step 6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6490CB-269B-43D1-9DBB-38F4FA210ED7}"/>
              </a:ext>
            </a:extLst>
          </p:cNvPr>
          <p:cNvSpPr txBox="1"/>
          <p:nvPr/>
        </p:nvSpPr>
        <p:spPr>
          <a:xfrm>
            <a:off x="6934200" y="2133600"/>
            <a:ext cx="3962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C00000"/>
                </a:solidFill>
              </a:rPr>
              <a:t>Create a Desktop Application</a:t>
            </a:r>
          </a:p>
          <a:p>
            <a:pPr marL="742950" lvl="1" indent="-285750">
              <a:buFontTx/>
              <a:buChar char="-"/>
            </a:pPr>
            <a:r>
              <a:rPr lang="en-US" dirty="0">
                <a:solidFill>
                  <a:srgbClr val="C00000"/>
                </a:solidFill>
              </a:rPr>
              <a:t>Takes </a:t>
            </a:r>
            <a:r>
              <a:rPr lang="en-US" dirty="0" err="1">
                <a:solidFill>
                  <a:srgbClr val="C00000"/>
                </a:solidFill>
              </a:rPr>
              <a:t>dicom</a:t>
            </a:r>
            <a:r>
              <a:rPr lang="en-US" dirty="0">
                <a:solidFill>
                  <a:srgbClr val="C00000"/>
                </a:solidFill>
              </a:rPr>
              <a:t> images as input</a:t>
            </a:r>
          </a:p>
          <a:p>
            <a:pPr marL="742950" lvl="1" indent="-285750">
              <a:buFontTx/>
              <a:buChar char="-"/>
            </a:pPr>
            <a:r>
              <a:rPr lang="en-US" dirty="0">
                <a:solidFill>
                  <a:srgbClr val="C00000"/>
                </a:solidFill>
              </a:rPr>
              <a:t>Generate </a:t>
            </a:r>
            <a:r>
              <a:rPr lang="en-US" dirty="0" err="1">
                <a:solidFill>
                  <a:srgbClr val="C00000"/>
                </a:solidFill>
              </a:rPr>
              <a:t>dicom</a:t>
            </a:r>
            <a:r>
              <a:rPr lang="en-US" dirty="0">
                <a:solidFill>
                  <a:srgbClr val="C00000"/>
                </a:solidFill>
              </a:rPr>
              <a:t> image in 3D with highlighted lesion</a:t>
            </a:r>
          </a:p>
          <a:p>
            <a:pPr marL="742950" lvl="1" indent="-285750">
              <a:buFontTx/>
              <a:buChar char="-"/>
            </a:pPr>
            <a:r>
              <a:rPr lang="en-US" dirty="0">
                <a:solidFill>
                  <a:srgbClr val="C00000"/>
                </a:solidFill>
              </a:rPr>
              <a:t>Report size, type, surface type and location of lesion if found</a:t>
            </a:r>
          </a:p>
        </p:txBody>
      </p:sp>
    </p:spTree>
    <p:extLst>
      <p:ext uri="{BB962C8B-B14F-4D97-AF65-F5344CB8AC3E}">
        <p14:creationId xmlns:p14="http://schemas.microsoft.com/office/powerpoint/2010/main" val="1215087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Proposed Solution</a:t>
            </a:r>
          </a:p>
        </p:txBody>
      </p:sp>
      <p:pic>
        <p:nvPicPr>
          <p:cNvPr id="2050" name="Picture 2" descr="Image result for ct scan slices">
            <a:extLst>
              <a:ext uri="{FF2B5EF4-FFF2-40B4-BE49-F238E27FC236}">
                <a16:creationId xmlns:a16="http://schemas.microsoft.com/office/drawing/2014/main" id="{C969890C-9C6A-4BA3-B3FF-B0BB6A221D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084" y="2362200"/>
            <a:ext cx="2134388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ct scan slices">
            <a:extLst>
              <a:ext uri="{FF2B5EF4-FFF2-40B4-BE49-F238E27FC236}">
                <a16:creationId xmlns:a16="http://schemas.microsoft.com/office/drawing/2014/main" id="{81D07D61-D505-4EBC-8415-FF4F09B3FF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047" t="7522" r="6144" b="10788"/>
          <a:stretch/>
        </p:blipFill>
        <p:spPr bwMode="auto">
          <a:xfrm rot="14929521">
            <a:off x="5098872" y="2118656"/>
            <a:ext cx="1573679" cy="1717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 result for ct scan skull">
            <a:extLst>
              <a:ext uri="{FF2B5EF4-FFF2-40B4-BE49-F238E27FC236}">
                <a16:creationId xmlns:a16="http://schemas.microsoft.com/office/drawing/2014/main" id="{8B585CEC-A0DE-4582-B877-19A2D84013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5585" y="2268420"/>
            <a:ext cx="2029503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Image result for objects in abdomen ct segmentation">
            <a:extLst>
              <a:ext uri="{FF2B5EF4-FFF2-40B4-BE49-F238E27FC236}">
                <a16:creationId xmlns:a16="http://schemas.microsoft.com/office/drawing/2014/main" id="{076542E9-FD03-42FA-8833-8961CB0E9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168" y="4622177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Related image">
            <a:extLst>
              <a:ext uri="{FF2B5EF4-FFF2-40B4-BE49-F238E27FC236}">
                <a16:creationId xmlns:a16="http://schemas.microsoft.com/office/drawing/2014/main" id="{9F77C600-8F1A-4A97-A70D-C4C1DC1F81F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470" t="52387"/>
          <a:stretch/>
        </p:blipFill>
        <p:spPr bwMode="auto">
          <a:xfrm>
            <a:off x="4800600" y="4495800"/>
            <a:ext cx="1996713" cy="1971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Related image">
            <a:extLst>
              <a:ext uri="{FF2B5EF4-FFF2-40B4-BE49-F238E27FC236}">
                <a16:creationId xmlns:a16="http://schemas.microsoft.com/office/drawing/2014/main" id="{E1172F88-A580-4D88-972F-79F08E5DD9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7800" y="4562382"/>
            <a:ext cx="2505075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ADA984B-C67A-4FEC-AB6B-138F2BCA5D34}"/>
              </a:ext>
            </a:extLst>
          </p:cNvPr>
          <p:cNvSpPr txBox="1"/>
          <p:nvPr/>
        </p:nvSpPr>
        <p:spPr>
          <a:xfrm>
            <a:off x="35267" y="4126468"/>
            <a:ext cx="824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Step 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D2A6D7A-C006-497D-A3E0-54FC805EDC57}"/>
              </a:ext>
            </a:extLst>
          </p:cNvPr>
          <p:cNvSpPr txBox="1"/>
          <p:nvPr/>
        </p:nvSpPr>
        <p:spPr>
          <a:xfrm>
            <a:off x="241894" y="1899088"/>
            <a:ext cx="824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Step 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5AC5BC-9A51-47D0-95F0-C6F558FBB4D2}"/>
              </a:ext>
            </a:extLst>
          </p:cNvPr>
          <p:cNvSpPr txBox="1"/>
          <p:nvPr/>
        </p:nvSpPr>
        <p:spPr>
          <a:xfrm>
            <a:off x="8242894" y="4126468"/>
            <a:ext cx="824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Step 6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B73D12B-F86C-4C17-94BD-0CBA97C48E70}"/>
              </a:ext>
            </a:extLst>
          </p:cNvPr>
          <p:cNvSpPr txBox="1"/>
          <p:nvPr/>
        </p:nvSpPr>
        <p:spPr>
          <a:xfrm>
            <a:off x="3975693" y="4126468"/>
            <a:ext cx="824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Step 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6CEE86F-FA39-44A3-8F7B-BF924F34B168}"/>
              </a:ext>
            </a:extLst>
          </p:cNvPr>
          <p:cNvSpPr txBox="1"/>
          <p:nvPr/>
        </p:nvSpPr>
        <p:spPr>
          <a:xfrm>
            <a:off x="8242894" y="1849476"/>
            <a:ext cx="824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Step 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A3B1EDA-6A54-4155-9E3C-6DAD954653A1}"/>
              </a:ext>
            </a:extLst>
          </p:cNvPr>
          <p:cNvSpPr txBox="1"/>
          <p:nvPr/>
        </p:nvSpPr>
        <p:spPr>
          <a:xfrm>
            <a:off x="3975693" y="1899088"/>
            <a:ext cx="824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Step 2</a:t>
            </a:r>
          </a:p>
        </p:txBody>
      </p:sp>
    </p:spTree>
    <p:extLst>
      <p:ext uri="{BB962C8B-B14F-4D97-AF65-F5344CB8AC3E}">
        <p14:creationId xmlns:p14="http://schemas.microsoft.com/office/powerpoint/2010/main" val="318459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9600" y="1371600"/>
            <a:ext cx="2895600" cy="1043780"/>
          </a:xfrm>
        </p:spPr>
        <p:txBody>
          <a:bodyPr/>
          <a:lstStyle/>
          <a:p>
            <a:r>
              <a:rPr lang="en-US" dirty="0"/>
              <a:t>Timeline</a:t>
            </a:r>
          </a:p>
        </p:txBody>
      </p:sp>
    </p:spTree>
    <p:extLst>
      <p:ext uri="{BB962C8B-B14F-4D97-AF65-F5344CB8AC3E}">
        <p14:creationId xmlns:p14="http://schemas.microsoft.com/office/powerpoint/2010/main" val="3537718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4">
            <a:extLst>
              <a:ext uri="{FF2B5EF4-FFF2-40B4-BE49-F238E27FC236}">
                <a16:creationId xmlns:a16="http://schemas.microsoft.com/office/drawing/2014/main" id="{94EBD4FC-0A3B-4CD4-B42B-80B534A08D6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330671"/>
              </p:ext>
            </p:extLst>
          </p:nvPr>
        </p:nvGraphicFramePr>
        <p:xfrm>
          <a:off x="685800" y="289058"/>
          <a:ext cx="10820400" cy="600752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89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4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81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7201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Months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Workflow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Artifacts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2043">
                <a:tc>
                  <a:txBody>
                    <a:bodyPr/>
                    <a:lstStyle/>
                    <a:p>
                      <a:pPr algn="ctr"/>
                      <a:r>
                        <a:rPr lang="en-US" sz="18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September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Scraping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Requirement Gathering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204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October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Preprocessing &amp; Categorization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Requirement Gathering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Design &amp; Analysis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2043">
                <a:tc>
                  <a:txBody>
                    <a:bodyPr/>
                    <a:lstStyle/>
                    <a:p>
                      <a:pPr algn="ctr"/>
                      <a:r>
                        <a:rPr lang="en-US" sz="18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November, December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Algorithm for Object Segmentation 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Requirement Gathering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Design &amp; Analysis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Implementation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354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January, February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Model Training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Requirement Gathering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Design &amp; Analysis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Implementation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2093454"/>
                  </a:ext>
                </a:extLst>
              </a:tr>
              <a:tr h="108611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March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Dynamic Learning &amp; Building Desktop Application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Requirement Gathering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Design &amp; Analysis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Implementation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2240022"/>
                  </a:ext>
                </a:extLst>
              </a:tr>
              <a:tr h="102726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April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Efficient Responsiveness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Requirement Gathering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Design &amp; Analysis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Implementation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Integration &amp; Test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13474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1865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Rectangle 1">
            <a:extLst>
              <a:ext uri="{FF2B5EF4-FFF2-40B4-BE49-F238E27FC236}">
                <a16:creationId xmlns:a16="http://schemas.microsoft.com/office/drawing/2014/main" id="{EF817896-A347-4703-9B00-AEA4EE39C0FA}"/>
              </a:ext>
            </a:extLst>
          </p:cNvPr>
          <p:cNvSpPr/>
          <p:nvPr/>
        </p:nvSpPr>
        <p:spPr>
          <a:xfrm>
            <a:off x="905609" y="2755196"/>
            <a:ext cx="10342994" cy="4254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ea typeface="+mj-ea"/>
            </a:endParaRPr>
          </a:p>
        </p:txBody>
      </p:sp>
      <p:sp>
        <p:nvSpPr>
          <p:cNvPr id="309" name="Rectangle 2">
            <a:extLst>
              <a:ext uri="{FF2B5EF4-FFF2-40B4-BE49-F238E27FC236}">
                <a16:creationId xmlns:a16="http://schemas.microsoft.com/office/drawing/2014/main" id="{2A3D660B-934C-4E81-BA2D-849EC74B22AE}"/>
              </a:ext>
            </a:extLst>
          </p:cNvPr>
          <p:cNvSpPr/>
          <p:nvPr/>
        </p:nvSpPr>
        <p:spPr>
          <a:xfrm>
            <a:off x="905609" y="3309054"/>
            <a:ext cx="10342994" cy="46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ea typeface="+mj-ea"/>
            </a:endParaRPr>
          </a:p>
        </p:txBody>
      </p:sp>
      <p:sp>
        <p:nvSpPr>
          <p:cNvPr id="310" name="Rectangle 3">
            <a:extLst>
              <a:ext uri="{FF2B5EF4-FFF2-40B4-BE49-F238E27FC236}">
                <a16:creationId xmlns:a16="http://schemas.microsoft.com/office/drawing/2014/main" id="{3C19B6D2-34FE-497B-A6B6-831185719EEF}"/>
              </a:ext>
            </a:extLst>
          </p:cNvPr>
          <p:cNvSpPr/>
          <p:nvPr/>
        </p:nvSpPr>
        <p:spPr>
          <a:xfrm>
            <a:off x="905609" y="3884185"/>
            <a:ext cx="10342994" cy="46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ea typeface="+mj-ea"/>
            </a:endParaRPr>
          </a:p>
        </p:txBody>
      </p:sp>
      <p:sp>
        <p:nvSpPr>
          <p:cNvPr id="311" name="Rectangle 4">
            <a:extLst>
              <a:ext uri="{FF2B5EF4-FFF2-40B4-BE49-F238E27FC236}">
                <a16:creationId xmlns:a16="http://schemas.microsoft.com/office/drawing/2014/main" id="{A7B643B2-6889-448C-9D53-25D811A6101A}"/>
              </a:ext>
            </a:extLst>
          </p:cNvPr>
          <p:cNvSpPr/>
          <p:nvPr/>
        </p:nvSpPr>
        <p:spPr>
          <a:xfrm>
            <a:off x="905609" y="4459316"/>
            <a:ext cx="10342994" cy="46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ea typeface="+mj-ea"/>
            </a:endParaRPr>
          </a:p>
        </p:txBody>
      </p:sp>
      <p:sp>
        <p:nvSpPr>
          <p:cNvPr id="312" name="Rectangle 5">
            <a:extLst>
              <a:ext uri="{FF2B5EF4-FFF2-40B4-BE49-F238E27FC236}">
                <a16:creationId xmlns:a16="http://schemas.microsoft.com/office/drawing/2014/main" id="{C8C37927-0EEC-42FF-96E5-ADBD0594F087}"/>
              </a:ext>
            </a:extLst>
          </p:cNvPr>
          <p:cNvSpPr/>
          <p:nvPr/>
        </p:nvSpPr>
        <p:spPr>
          <a:xfrm>
            <a:off x="905609" y="5034447"/>
            <a:ext cx="10342994" cy="46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ea typeface="+mj-ea"/>
            </a:endParaRPr>
          </a:p>
        </p:txBody>
      </p:sp>
      <p:sp>
        <p:nvSpPr>
          <p:cNvPr id="313" name="Rectangle 6">
            <a:extLst>
              <a:ext uri="{FF2B5EF4-FFF2-40B4-BE49-F238E27FC236}">
                <a16:creationId xmlns:a16="http://schemas.microsoft.com/office/drawing/2014/main" id="{0C8B7E4A-3402-4962-9122-554C206CFC40}"/>
              </a:ext>
            </a:extLst>
          </p:cNvPr>
          <p:cNvSpPr/>
          <p:nvPr/>
        </p:nvSpPr>
        <p:spPr>
          <a:xfrm>
            <a:off x="905609" y="5618371"/>
            <a:ext cx="10342994" cy="46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ea typeface="+mj-ea"/>
            </a:endParaRPr>
          </a:p>
        </p:txBody>
      </p:sp>
      <p:graphicFrame>
        <p:nvGraphicFramePr>
          <p:cNvPr id="314" name="Chart 9">
            <a:extLst>
              <a:ext uri="{FF2B5EF4-FFF2-40B4-BE49-F238E27FC236}">
                <a16:creationId xmlns:a16="http://schemas.microsoft.com/office/drawing/2014/main" id="{A11E192D-ED9E-4285-93CA-421C3106180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22069200"/>
              </p:ext>
            </p:extLst>
          </p:nvPr>
        </p:nvGraphicFramePr>
        <p:xfrm>
          <a:off x="3521453" y="2539103"/>
          <a:ext cx="3744342" cy="37444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15" name="Chart 9">
            <a:extLst>
              <a:ext uri="{FF2B5EF4-FFF2-40B4-BE49-F238E27FC236}">
                <a16:creationId xmlns:a16="http://schemas.microsoft.com/office/drawing/2014/main" id="{FA3D44CE-39CF-4B34-8A4F-3608D20FC69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93602495"/>
              </p:ext>
            </p:extLst>
          </p:nvPr>
        </p:nvGraphicFramePr>
        <p:xfrm>
          <a:off x="7385028" y="2539192"/>
          <a:ext cx="3744342" cy="37444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16" name="TextBox 315">
            <a:extLst>
              <a:ext uri="{FF2B5EF4-FFF2-40B4-BE49-F238E27FC236}">
                <a16:creationId xmlns:a16="http://schemas.microsoft.com/office/drawing/2014/main" id="{FF5DB9F8-2F0D-4B9C-B660-7F38E30826A7}"/>
              </a:ext>
            </a:extLst>
          </p:cNvPr>
          <p:cNvSpPr txBox="1"/>
          <p:nvPr/>
        </p:nvSpPr>
        <p:spPr>
          <a:xfrm>
            <a:off x="1176577" y="4546079"/>
            <a:ext cx="1980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ea typeface="+mj-ea"/>
                <a:cs typeface="Arial" pitchFamily="34" charset="0"/>
              </a:rPr>
              <a:t>ML &amp; AI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  <a:ea typeface="+mj-ea"/>
              <a:cs typeface="Arial" pitchFamily="34" charset="0"/>
            </a:endParaRPr>
          </a:p>
        </p:txBody>
      </p:sp>
      <p:sp>
        <p:nvSpPr>
          <p:cNvPr id="317" name="TextBox 316">
            <a:extLst>
              <a:ext uri="{FF2B5EF4-FFF2-40B4-BE49-F238E27FC236}">
                <a16:creationId xmlns:a16="http://schemas.microsoft.com/office/drawing/2014/main" id="{6D831E15-E4BE-40C3-8316-882B0D4531DF}"/>
              </a:ext>
            </a:extLst>
          </p:cNvPr>
          <p:cNvSpPr txBox="1"/>
          <p:nvPr/>
        </p:nvSpPr>
        <p:spPr>
          <a:xfrm>
            <a:off x="1176578" y="5121595"/>
            <a:ext cx="1980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ea typeface="+mj-ea"/>
                <a:cs typeface="Arial" pitchFamily="34" charset="0"/>
              </a:rPr>
              <a:t>Electron JS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  <a:ea typeface="+mj-ea"/>
              <a:cs typeface="Arial" pitchFamily="34" charset="0"/>
            </a:endParaRPr>
          </a:p>
        </p:txBody>
      </p:sp>
      <p:sp>
        <p:nvSpPr>
          <p:cNvPr id="318" name="TextBox 317">
            <a:extLst>
              <a:ext uri="{FF2B5EF4-FFF2-40B4-BE49-F238E27FC236}">
                <a16:creationId xmlns:a16="http://schemas.microsoft.com/office/drawing/2014/main" id="{2B9A5C59-9634-42E7-A63D-9C8E6F0F9551}"/>
              </a:ext>
            </a:extLst>
          </p:cNvPr>
          <p:cNvSpPr txBox="1"/>
          <p:nvPr/>
        </p:nvSpPr>
        <p:spPr>
          <a:xfrm>
            <a:off x="1176578" y="5698483"/>
            <a:ext cx="1980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ea typeface="+mj-ea"/>
                <a:cs typeface="Arial" pitchFamily="34" charset="0"/>
              </a:rPr>
              <a:t>DASH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  <a:ea typeface="+mj-ea"/>
              <a:cs typeface="Arial" pitchFamily="34" charset="0"/>
            </a:endParaRPr>
          </a:p>
        </p:txBody>
      </p:sp>
      <p:sp>
        <p:nvSpPr>
          <p:cNvPr id="319" name="TextBox 318">
            <a:extLst>
              <a:ext uri="{FF2B5EF4-FFF2-40B4-BE49-F238E27FC236}">
                <a16:creationId xmlns:a16="http://schemas.microsoft.com/office/drawing/2014/main" id="{20D54F87-B843-416F-9354-D8A18D388A48}"/>
              </a:ext>
            </a:extLst>
          </p:cNvPr>
          <p:cNvSpPr txBox="1"/>
          <p:nvPr/>
        </p:nvSpPr>
        <p:spPr>
          <a:xfrm>
            <a:off x="1176577" y="3967815"/>
            <a:ext cx="1980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ea typeface="+mj-ea"/>
                <a:cs typeface="Arial" pitchFamily="34" charset="0"/>
              </a:rPr>
              <a:t>GDMC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  <a:ea typeface="+mj-ea"/>
              <a:cs typeface="Arial" pitchFamily="34" charset="0"/>
            </a:endParaRPr>
          </a:p>
        </p:txBody>
      </p:sp>
      <p:sp>
        <p:nvSpPr>
          <p:cNvPr id="320" name="TextBox 319">
            <a:extLst>
              <a:ext uri="{FF2B5EF4-FFF2-40B4-BE49-F238E27FC236}">
                <a16:creationId xmlns:a16="http://schemas.microsoft.com/office/drawing/2014/main" id="{A6BE132F-11F5-42A5-9B03-39E4DBEB3EE9}"/>
              </a:ext>
            </a:extLst>
          </p:cNvPr>
          <p:cNvSpPr txBox="1"/>
          <p:nvPr/>
        </p:nvSpPr>
        <p:spPr>
          <a:xfrm>
            <a:off x="1176577" y="3390925"/>
            <a:ext cx="1980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400" b="1" dirty="0" err="1">
                <a:solidFill>
                  <a:schemeClr val="tx1">
                    <a:lumMod val="65000"/>
                    <a:lumOff val="35000"/>
                  </a:schemeClr>
                </a:solidFill>
                <a:ea typeface="+mj-ea"/>
                <a:cs typeface="Arial" pitchFamily="34" charset="0"/>
              </a:rPr>
              <a:t>PyDicom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  <a:ea typeface="+mj-ea"/>
              <a:cs typeface="Arial" pitchFamily="34" charset="0"/>
            </a:endParaRPr>
          </a:p>
        </p:txBody>
      </p:sp>
      <p:sp>
        <p:nvSpPr>
          <p:cNvPr id="321" name="TextBox 320">
            <a:extLst>
              <a:ext uri="{FF2B5EF4-FFF2-40B4-BE49-F238E27FC236}">
                <a16:creationId xmlns:a16="http://schemas.microsoft.com/office/drawing/2014/main" id="{DC563600-0B18-4F46-A9D6-846333953264}"/>
              </a:ext>
            </a:extLst>
          </p:cNvPr>
          <p:cNvSpPr txBox="1"/>
          <p:nvPr/>
        </p:nvSpPr>
        <p:spPr>
          <a:xfrm>
            <a:off x="1176578" y="2814035"/>
            <a:ext cx="1980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ea typeface="+mj-ea"/>
                <a:cs typeface="Arial" pitchFamily="34" charset="0"/>
              </a:rPr>
              <a:t>Python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  <a:ea typeface="+mj-ea"/>
              <a:cs typeface="Arial" pitchFamily="34" charset="0"/>
            </a:endParaRPr>
          </a:p>
        </p:txBody>
      </p:sp>
      <p:sp>
        <p:nvSpPr>
          <p:cNvPr id="322" name="TextBox 14">
            <a:extLst>
              <a:ext uri="{FF2B5EF4-FFF2-40B4-BE49-F238E27FC236}">
                <a16:creationId xmlns:a16="http://schemas.microsoft.com/office/drawing/2014/main" id="{D8D19D10-3279-40F9-95DC-4CF05F49F473}"/>
              </a:ext>
            </a:extLst>
          </p:cNvPr>
          <p:cNvSpPr txBox="1"/>
          <p:nvPr/>
        </p:nvSpPr>
        <p:spPr>
          <a:xfrm>
            <a:off x="6553200" y="2809382"/>
            <a:ext cx="574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ea typeface="+mj-ea"/>
                <a:cs typeface="Arial" pitchFamily="34" charset="0"/>
              </a:rPr>
              <a:t>8</a:t>
            </a:r>
            <a:endParaRPr lang="ko-KR" altLang="en-US" sz="1200" b="1" dirty="0">
              <a:solidFill>
                <a:schemeClr val="tx1">
                  <a:lumMod val="65000"/>
                  <a:lumOff val="35000"/>
                </a:schemeClr>
              </a:solidFill>
              <a:ea typeface="+mj-ea"/>
              <a:cs typeface="Arial" pitchFamily="34" charset="0"/>
            </a:endParaRPr>
          </a:p>
        </p:txBody>
      </p:sp>
      <p:sp>
        <p:nvSpPr>
          <p:cNvPr id="323" name="TextBox 14">
            <a:extLst>
              <a:ext uri="{FF2B5EF4-FFF2-40B4-BE49-F238E27FC236}">
                <a16:creationId xmlns:a16="http://schemas.microsoft.com/office/drawing/2014/main" id="{2537F785-16C1-4D8E-AF2A-19C91B56CF84}"/>
              </a:ext>
            </a:extLst>
          </p:cNvPr>
          <p:cNvSpPr txBox="1"/>
          <p:nvPr/>
        </p:nvSpPr>
        <p:spPr>
          <a:xfrm>
            <a:off x="3728332" y="3370796"/>
            <a:ext cx="574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ea typeface="+mj-ea"/>
                <a:cs typeface="Arial" pitchFamily="34" charset="0"/>
              </a:rPr>
              <a:t>0</a:t>
            </a:r>
            <a:endParaRPr lang="ko-KR" altLang="en-US" sz="1200" b="1" dirty="0">
              <a:solidFill>
                <a:schemeClr val="tx1">
                  <a:lumMod val="65000"/>
                  <a:lumOff val="35000"/>
                </a:schemeClr>
              </a:solidFill>
              <a:ea typeface="+mj-ea"/>
              <a:cs typeface="Arial" pitchFamily="34" charset="0"/>
            </a:endParaRPr>
          </a:p>
        </p:txBody>
      </p:sp>
      <p:sp>
        <p:nvSpPr>
          <p:cNvPr id="324" name="TextBox 14">
            <a:extLst>
              <a:ext uri="{FF2B5EF4-FFF2-40B4-BE49-F238E27FC236}">
                <a16:creationId xmlns:a16="http://schemas.microsoft.com/office/drawing/2014/main" id="{0D765AC0-56B5-4704-AF4C-1D757BCED769}"/>
              </a:ext>
            </a:extLst>
          </p:cNvPr>
          <p:cNvSpPr txBox="1"/>
          <p:nvPr/>
        </p:nvSpPr>
        <p:spPr>
          <a:xfrm>
            <a:off x="3721360" y="3947190"/>
            <a:ext cx="574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ea typeface="+mj-ea"/>
                <a:cs typeface="Arial" pitchFamily="34" charset="0"/>
              </a:rPr>
              <a:t>0</a:t>
            </a:r>
            <a:endParaRPr lang="ko-KR" altLang="en-US" sz="1200" b="1" dirty="0">
              <a:solidFill>
                <a:schemeClr val="tx1">
                  <a:lumMod val="65000"/>
                  <a:lumOff val="35000"/>
                </a:schemeClr>
              </a:solidFill>
              <a:ea typeface="+mj-ea"/>
              <a:cs typeface="Arial" pitchFamily="34" charset="0"/>
            </a:endParaRPr>
          </a:p>
        </p:txBody>
      </p:sp>
      <p:sp>
        <p:nvSpPr>
          <p:cNvPr id="325" name="TextBox 14">
            <a:extLst>
              <a:ext uri="{FF2B5EF4-FFF2-40B4-BE49-F238E27FC236}">
                <a16:creationId xmlns:a16="http://schemas.microsoft.com/office/drawing/2014/main" id="{F3EB0AFA-D00D-4BD2-B854-4033CBAAF2DA}"/>
              </a:ext>
            </a:extLst>
          </p:cNvPr>
          <p:cNvSpPr txBox="1"/>
          <p:nvPr/>
        </p:nvSpPr>
        <p:spPr>
          <a:xfrm>
            <a:off x="5913483" y="4560094"/>
            <a:ext cx="574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ea typeface="+mj-ea"/>
                <a:cs typeface="Arial" pitchFamily="34" charset="0"/>
              </a:rPr>
              <a:t>7</a:t>
            </a:r>
            <a:endParaRPr lang="ko-KR" altLang="en-US" sz="1200" b="1" dirty="0">
              <a:solidFill>
                <a:schemeClr val="tx1">
                  <a:lumMod val="65000"/>
                  <a:lumOff val="35000"/>
                </a:schemeClr>
              </a:solidFill>
              <a:ea typeface="+mj-ea"/>
              <a:cs typeface="Arial" pitchFamily="34" charset="0"/>
            </a:endParaRPr>
          </a:p>
        </p:txBody>
      </p:sp>
      <p:sp>
        <p:nvSpPr>
          <p:cNvPr id="326" name="TextBox 14">
            <a:extLst>
              <a:ext uri="{FF2B5EF4-FFF2-40B4-BE49-F238E27FC236}">
                <a16:creationId xmlns:a16="http://schemas.microsoft.com/office/drawing/2014/main" id="{D9D81046-2620-462B-AC73-91CFC07F7842}"/>
              </a:ext>
            </a:extLst>
          </p:cNvPr>
          <p:cNvSpPr txBox="1"/>
          <p:nvPr/>
        </p:nvSpPr>
        <p:spPr>
          <a:xfrm>
            <a:off x="3721359" y="5163630"/>
            <a:ext cx="574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ea typeface="+mj-ea"/>
                <a:cs typeface="Arial" pitchFamily="34" charset="0"/>
              </a:rPr>
              <a:t>0</a:t>
            </a:r>
            <a:endParaRPr lang="ko-KR" altLang="en-US" sz="1200" b="1" dirty="0">
              <a:solidFill>
                <a:schemeClr val="tx1">
                  <a:lumMod val="65000"/>
                  <a:lumOff val="35000"/>
                </a:schemeClr>
              </a:solidFill>
              <a:ea typeface="+mj-ea"/>
              <a:cs typeface="Arial" pitchFamily="34" charset="0"/>
            </a:endParaRPr>
          </a:p>
        </p:txBody>
      </p:sp>
      <p:sp>
        <p:nvSpPr>
          <p:cNvPr id="327" name="TextBox 14">
            <a:extLst>
              <a:ext uri="{FF2B5EF4-FFF2-40B4-BE49-F238E27FC236}">
                <a16:creationId xmlns:a16="http://schemas.microsoft.com/office/drawing/2014/main" id="{4484BC15-895E-42C3-93EB-FCD982D6A844}"/>
              </a:ext>
            </a:extLst>
          </p:cNvPr>
          <p:cNvSpPr txBox="1"/>
          <p:nvPr/>
        </p:nvSpPr>
        <p:spPr>
          <a:xfrm>
            <a:off x="3721359" y="5688901"/>
            <a:ext cx="574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ea typeface="+mj-ea"/>
                <a:cs typeface="Arial" pitchFamily="34" charset="0"/>
              </a:rPr>
              <a:t>0</a:t>
            </a:r>
            <a:endParaRPr lang="ko-KR" altLang="en-US" sz="1200" b="1" dirty="0">
              <a:solidFill>
                <a:schemeClr val="tx1">
                  <a:lumMod val="65000"/>
                  <a:lumOff val="35000"/>
                </a:schemeClr>
              </a:solidFill>
              <a:ea typeface="+mj-ea"/>
              <a:cs typeface="Arial" pitchFamily="34" charset="0"/>
            </a:endParaRPr>
          </a:p>
        </p:txBody>
      </p:sp>
      <p:sp>
        <p:nvSpPr>
          <p:cNvPr id="328" name="TextBox 14">
            <a:extLst>
              <a:ext uri="{FF2B5EF4-FFF2-40B4-BE49-F238E27FC236}">
                <a16:creationId xmlns:a16="http://schemas.microsoft.com/office/drawing/2014/main" id="{AEA60F0C-FAFA-46A2-A079-69BB3FCDC98F}"/>
              </a:ext>
            </a:extLst>
          </p:cNvPr>
          <p:cNvSpPr txBox="1"/>
          <p:nvPr/>
        </p:nvSpPr>
        <p:spPr>
          <a:xfrm>
            <a:off x="8778958" y="5726358"/>
            <a:ext cx="574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ea typeface="+mj-ea"/>
                <a:cs typeface="Arial" pitchFamily="34" charset="0"/>
              </a:rPr>
              <a:t>2</a:t>
            </a:r>
            <a:endParaRPr lang="ko-KR" altLang="en-US" sz="1200" b="1" dirty="0">
              <a:solidFill>
                <a:schemeClr val="tx1">
                  <a:lumMod val="65000"/>
                  <a:lumOff val="35000"/>
                </a:schemeClr>
              </a:solidFill>
              <a:ea typeface="+mj-ea"/>
              <a:cs typeface="Arial" pitchFamily="34" charset="0"/>
            </a:endParaRPr>
          </a:p>
        </p:txBody>
      </p:sp>
      <p:sp>
        <p:nvSpPr>
          <p:cNvPr id="329" name="TextBox 14">
            <a:extLst>
              <a:ext uri="{FF2B5EF4-FFF2-40B4-BE49-F238E27FC236}">
                <a16:creationId xmlns:a16="http://schemas.microsoft.com/office/drawing/2014/main" id="{011BA999-6DAE-4E0E-A5DA-3BE1BD303F00}"/>
              </a:ext>
            </a:extLst>
          </p:cNvPr>
          <p:cNvSpPr txBox="1"/>
          <p:nvPr/>
        </p:nvSpPr>
        <p:spPr>
          <a:xfrm>
            <a:off x="7630670" y="5136983"/>
            <a:ext cx="574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ea typeface="+mj-ea"/>
                <a:cs typeface="Arial" pitchFamily="34" charset="0"/>
              </a:rPr>
              <a:t>0</a:t>
            </a:r>
            <a:endParaRPr lang="ko-KR" altLang="en-US" sz="1200" b="1" dirty="0">
              <a:solidFill>
                <a:schemeClr val="tx1">
                  <a:lumMod val="65000"/>
                  <a:lumOff val="35000"/>
                </a:schemeClr>
              </a:solidFill>
              <a:ea typeface="+mj-ea"/>
              <a:cs typeface="Arial" pitchFamily="34" charset="0"/>
            </a:endParaRPr>
          </a:p>
        </p:txBody>
      </p:sp>
      <p:sp>
        <p:nvSpPr>
          <p:cNvPr id="330" name="TextBox 14">
            <a:extLst>
              <a:ext uri="{FF2B5EF4-FFF2-40B4-BE49-F238E27FC236}">
                <a16:creationId xmlns:a16="http://schemas.microsoft.com/office/drawing/2014/main" id="{FBD129A2-FFA0-4645-874A-546B859EE62D}"/>
              </a:ext>
            </a:extLst>
          </p:cNvPr>
          <p:cNvSpPr txBox="1"/>
          <p:nvPr/>
        </p:nvSpPr>
        <p:spPr>
          <a:xfrm>
            <a:off x="9594521" y="4571232"/>
            <a:ext cx="574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ea typeface="+mj-ea"/>
                <a:cs typeface="Arial" pitchFamily="34" charset="0"/>
              </a:rPr>
              <a:t>6</a:t>
            </a:r>
            <a:endParaRPr lang="ko-KR" altLang="en-US" sz="1200" b="1" dirty="0">
              <a:solidFill>
                <a:schemeClr val="tx1">
                  <a:lumMod val="65000"/>
                  <a:lumOff val="35000"/>
                </a:schemeClr>
              </a:solidFill>
              <a:ea typeface="+mj-ea"/>
              <a:cs typeface="Arial" pitchFamily="34" charset="0"/>
            </a:endParaRPr>
          </a:p>
        </p:txBody>
      </p:sp>
      <p:sp>
        <p:nvSpPr>
          <p:cNvPr id="331" name="TextBox 14">
            <a:extLst>
              <a:ext uri="{FF2B5EF4-FFF2-40B4-BE49-F238E27FC236}">
                <a16:creationId xmlns:a16="http://schemas.microsoft.com/office/drawing/2014/main" id="{565A5B24-A4EC-4287-9034-9B1219A22BA4}"/>
              </a:ext>
            </a:extLst>
          </p:cNvPr>
          <p:cNvSpPr txBox="1"/>
          <p:nvPr/>
        </p:nvSpPr>
        <p:spPr>
          <a:xfrm>
            <a:off x="7696199" y="3963653"/>
            <a:ext cx="574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ea typeface="+mj-ea"/>
                <a:cs typeface="Arial" pitchFamily="34" charset="0"/>
              </a:rPr>
              <a:t>0</a:t>
            </a:r>
            <a:endParaRPr lang="ko-KR" altLang="en-US" sz="1200" b="1" dirty="0">
              <a:solidFill>
                <a:schemeClr val="tx1">
                  <a:lumMod val="65000"/>
                  <a:lumOff val="35000"/>
                </a:schemeClr>
              </a:solidFill>
              <a:ea typeface="+mj-ea"/>
              <a:cs typeface="Arial" pitchFamily="34" charset="0"/>
            </a:endParaRPr>
          </a:p>
        </p:txBody>
      </p:sp>
      <p:sp>
        <p:nvSpPr>
          <p:cNvPr id="332" name="TextBox 14">
            <a:extLst>
              <a:ext uri="{FF2B5EF4-FFF2-40B4-BE49-F238E27FC236}">
                <a16:creationId xmlns:a16="http://schemas.microsoft.com/office/drawing/2014/main" id="{F52704FC-BBD1-4C92-8981-BCE1F459315E}"/>
              </a:ext>
            </a:extLst>
          </p:cNvPr>
          <p:cNvSpPr txBox="1"/>
          <p:nvPr/>
        </p:nvSpPr>
        <p:spPr>
          <a:xfrm>
            <a:off x="7696200" y="3421703"/>
            <a:ext cx="574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ea typeface="+mj-ea"/>
                <a:cs typeface="Arial" pitchFamily="34" charset="0"/>
              </a:rPr>
              <a:t>0</a:t>
            </a:r>
            <a:endParaRPr lang="ko-KR" altLang="en-US" sz="1200" b="1" dirty="0">
              <a:solidFill>
                <a:schemeClr val="tx1">
                  <a:lumMod val="65000"/>
                  <a:lumOff val="35000"/>
                </a:schemeClr>
              </a:solidFill>
              <a:ea typeface="+mj-ea"/>
              <a:cs typeface="Arial" pitchFamily="34" charset="0"/>
            </a:endParaRPr>
          </a:p>
        </p:txBody>
      </p:sp>
      <p:sp>
        <p:nvSpPr>
          <p:cNvPr id="333" name="TextBox 12">
            <a:extLst>
              <a:ext uri="{FF2B5EF4-FFF2-40B4-BE49-F238E27FC236}">
                <a16:creationId xmlns:a16="http://schemas.microsoft.com/office/drawing/2014/main" id="{14A8D07C-033D-4D2A-AAEA-17089FA5EE10}"/>
              </a:ext>
            </a:extLst>
          </p:cNvPr>
          <p:cNvSpPr txBox="1"/>
          <p:nvPr/>
        </p:nvSpPr>
        <p:spPr>
          <a:xfrm>
            <a:off x="10159182" y="2828553"/>
            <a:ext cx="574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ea typeface="+mj-ea"/>
                <a:cs typeface="Arial" pitchFamily="34" charset="0"/>
              </a:rPr>
              <a:t>7</a:t>
            </a:r>
            <a:endParaRPr lang="ko-KR" altLang="en-US" sz="1200" b="1" dirty="0">
              <a:solidFill>
                <a:schemeClr val="tx1">
                  <a:lumMod val="65000"/>
                  <a:lumOff val="35000"/>
                </a:schemeClr>
              </a:solidFill>
              <a:ea typeface="+mj-ea"/>
              <a:cs typeface="Arial" pitchFamily="34" charset="0"/>
            </a:endParaRPr>
          </a:p>
        </p:txBody>
      </p:sp>
      <p:sp>
        <p:nvSpPr>
          <p:cNvPr id="336" name="TextBox 335">
            <a:extLst>
              <a:ext uri="{FF2B5EF4-FFF2-40B4-BE49-F238E27FC236}">
                <a16:creationId xmlns:a16="http://schemas.microsoft.com/office/drawing/2014/main" id="{A7F6237C-E819-4224-8085-7E93F1CA2692}"/>
              </a:ext>
            </a:extLst>
          </p:cNvPr>
          <p:cNvSpPr txBox="1"/>
          <p:nvPr/>
        </p:nvSpPr>
        <p:spPr>
          <a:xfrm>
            <a:off x="3520138" y="2008182"/>
            <a:ext cx="18574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ea typeface="+mj-ea"/>
                <a:cs typeface="Arial" pitchFamily="34" charset="0"/>
              </a:rPr>
              <a:t>Abdul Masood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ea typeface="+mj-ea"/>
              <a:cs typeface="Arial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EFFF958-6DAD-4E73-829C-613DB3D3B007}"/>
              </a:ext>
            </a:extLst>
          </p:cNvPr>
          <p:cNvSpPr txBox="1"/>
          <p:nvPr/>
        </p:nvSpPr>
        <p:spPr>
          <a:xfrm>
            <a:off x="7464116" y="1996911"/>
            <a:ext cx="18574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ea typeface="+mj-ea"/>
                <a:cs typeface="Arial" pitchFamily="34" charset="0"/>
              </a:rPr>
              <a:t>Slahuddin 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ea typeface="+mj-ea"/>
              <a:cs typeface="Arial" pitchFamily="34" charset="0"/>
            </a:endParaRPr>
          </a:p>
        </p:txBody>
      </p:sp>
      <p:sp>
        <p:nvSpPr>
          <p:cNvPr id="42" name="Title 1">
            <a:extLst>
              <a:ext uri="{FF2B5EF4-FFF2-40B4-BE49-F238E27FC236}">
                <a16:creationId xmlns:a16="http://schemas.microsoft.com/office/drawing/2014/main" id="{EB106668-2378-486E-9A26-A330F7709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061" y="89752"/>
            <a:ext cx="10058400" cy="1325563"/>
          </a:xfrm>
        </p:spPr>
        <p:txBody>
          <a:bodyPr>
            <a:normAutofit/>
          </a:bodyPr>
          <a:lstStyle/>
          <a:p>
            <a:pPr algn="l"/>
            <a:r>
              <a:rPr lang="en-US" sz="3600" b="0" dirty="0">
                <a:solidFill>
                  <a:schemeClr val="bg1"/>
                </a:solidFill>
              </a:rPr>
              <a:t>Expertise</a:t>
            </a:r>
          </a:p>
        </p:txBody>
      </p:sp>
    </p:spTree>
    <p:extLst>
      <p:ext uri="{BB962C8B-B14F-4D97-AF65-F5344CB8AC3E}">
        <p14:creationId xmlns:p14="http://schemas.microsoft.com/office/powerpoint/2010/main" val="14414582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 descr="Image result for questions mark png">
            <a:extLst>
              <a:ext uri="{FF2B5EF4-FFF2-40B4-BE49-F238E27FC236}">
                <a16:creationId xmlns:a16="http://schemas.microsoft.com/office/drawing/2014/main" id="{D0B7E66B-F6AB-4FB0-9D6B-6558297AAD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1256" y="914400"/>
            <a:ext cx="1509488" cy="267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DC0828A-2CF4-41C6-9D4E-A29881776DB7}"/>
              </a:ext>
            </a:extLst>
          </p:cNvPr>
          <p:cNvSpPr txBox="1"/>
          <p:nvPr/>
        </p:nvSpPr>
        <p:spPr>
          <a:xfrm>
            <a:off x="4663440" y="3886200"/>
            <a:ext cx="28651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rgbClr val="C00000"/>
                </a:solidFill>
              </a:rPr>
              <a:t>ANY QUESTIONS</a:t>
            </a:r>
          </a:p>
        </p:txBody>
      </p:sp>
    </p:spTree>
    <p:extLst>
      <p:ext uri="{BB962C8B-B14F-4D97-AF65-F5344CB8AC3E}">
        <p14:creationId xmlns:p14="http://schemas.microsoft.com/office/powerpoint/2010/main" val="334893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0664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2700" y="762000"/>
            <a:ext cx="3932237" cy="4191000"/>
          </a:xfrm>
        </p:spPr>
        <p:txBody>
          <a:bodyPr>
            <a:normAutofit fontScale="90000"/>
          </a:bodyPr>
          <a:lstStyle/>
          <a:p>
            <a:r>
              <a:rPr lang="en-US" dirty="0"/>
              <a:t>An average patient gets a report around 24 hours after undergoing the scan which is a long time for someone with a critical medical condition. </a:t>
            </a:r>
          </a:p>
        </p:txBody>
      </p:sp>
      <p:pic>
        <p:nvPicPr>
          <p:cNvPr id="4098" name="Picture 2" descr="Image result for hospitals waiting">
            <a:extLst>
              <a:ext uri="{FF2B5EF4-FFF2-40B4-BE49-F238E27FC236}">
                <a16:creationId xmlns:a16="http://schemas.microsoft.com/office/drawing/2014/main" id="{6C00BE3C-6D2F-4BD7-A761-008234C7E9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81000"/>
            <a:ext cx="6248400" cy="624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4748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AUTOMIZATION?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828799"/>
            <a:ext cx="9144000" cy="3352801"/>
          </a:xfrm>
        </p:spPr>
        <p:txBody>
          <a:bodyPr/>
          <a:lstStyle/>
          <a:p>
            <a:r>
              <a:rPr lang="en-US" dirty="0"/>
              <a:t>It takes hours to analyze a single CT scan image.</a:t>
            </a:r>
          </a:p>
          <a:p>
            <a:r>
              <a:rPr lang="en-US" dirty="0"/>
              <a:t>Leads to inefficient utilization of CT Machine</a:t>
            </a:r>
          </a:p>
          <a:p>
            <a:r>
              <a:rPr lang="en-US" dirty="0"/>
              <a:t>A radiologist analyzes hundreds of similar CT scans daily</a:t>
            </a:r>
          </a:p>
          <a:p>
            <a:r>
              <a:rPr lang="en-US" dirty="0"/>
              <a:t>Accuracy and time</a:t>
            </a:r>
          </a:p>
          <a:p>
            <a:r>
              <a:rPr lang="en-US" dirty="0"/>
              <a:t>Automatic lesion detection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B08B78D-C6BC-4C40-BEAC-8CE0CEDB4C0C}"/>
              </a:ext>
            </a:extLst>
          </p:cNvPr>
          <p:cNvSpPr/>
          <p:nvPr/>
        </p:nvSpPr>
        <p:spPr>
          <a:xfrm>
            <a:off x="723900" y="5446693"/>
            <a:ext cx="107442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The project does not intend to replace radiologists rather it makes their job easier and efficient.</a:t>
            </a:r>
            <a:endParaRPr lang="en-US" sz="2800" dirty="0">
              <a:solidFill>
                <a:srgbClr val="C0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95428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Traditional Approach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A19BC53D-D0FA-46A3-9A8D-E64CD4A4F5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036" b="8036"/>
          <a:stretch/>
        </p:blipFill>
        <p:spPr bwMode="auto">
          <a:xfrm>
            <a:off x="609600" y="2342184"/>
            <a:ext cx="3429000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Image result for ct scan slices">
            <a:extLst>
              <a:ext uri="{FF2B5EF4-FFF2-40B4-BE49-F238E27FC236}">
                <a16:creationId xmlns:a16="http://schemas.microsoft.com/office/drawing/2014/main" id="{D77D92E7-7AA7-4324-8C64-278ED96DC8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2514600"/>
            <a:ext cx="3120189" cy="2227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Image result for ct scan tumor detection">
            <a:extLst>
              <a:ext uri="{FF2B5EF4-FFF2-40B4-BE49-F238E27FC236}">
                <a16:creationId xmlns:a16="http://schemas.microsoft.com/office/drawing/2014/main" id="{482B904A-90F6-4DC0-A47F-9D236F517C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7850" y="2417047"/>
            <a:ext cx="2114550" cy="234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Arrow: Curved Up 8">
            <a:extLst>
              <a:ext uri="{FF2B5EF4-FFF2-40B4-BE49-F238E27FC236}">
                <a16:creationId xmlns:a16="http://schemas.microsoft.com/office/drawing/2014/main" id="{AEE1BF77-A58B-4E75-82F0-ECE68369C8F3}"/>
              </a:ext>
            </a:extLst>
          </p:cNvPr>
          <p:cNvSpPr/>
          <p:nvPr/>
        </p:nvSpPr>
        <p:spPr>
          <a:xfrm>
            <a:off x="4050632" y="4940300"/>
            <a:ext cx="762000" cy="30480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Arrow: Curved Up 9">
            <a:extLst>
              <a:ext uri="{FF2B5EF4-FFF2-40B4-BE49-F238E27FC236}">
                <a16:creationId xmlns:a16="http://schemas.microsoft.com/office/drawing/2014/main" id="{BFF47FA5-3B2C-49A8-8323-F001F280B3E2}"/>
              </a:ext>
            </a:extLst>
          </p:cNvPr>
          <p:cNvSpPr/>
          <p:nvPr/>
        </p:nvSpPr>
        <p:spPr>
          <a:xfrm>
            <a:off x="8275721" y="4940300"/>
            <a:ext cx="762000" cy="30480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9362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Proposed Solution</a:t>
            </a:r>
          </a:p>
        </p:txBody>
      </p:sp>
      <p:pic>
        <p:nvPicPr>
          <p:cNvPr id="2050" name="Picture 2" descr="Image result for ct scan slices">
            <a:extLst>
              <a:ext uri="{FF2B5EF4-FFF2-40B4-BE49-F238E27FC236}">
                <a16:creationId xmlns:a16="http://schemas.microsoft.com/office/drawing/2014/main" id="{C969890C-9C6A-4BA3-B3FF-B0BB6A221D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936955"/>
            <a:ext cx="5486400" cy="3917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D2A6D7A-C006-497D-A3E0-54FC805EDC57}"/>
              </a:ext>
            </a:extLst>
          </p:cNvPr>
          <p:cNvSpPr txBox="1"/>
          <p:nvPr/>
        </p:nvSpPr>
        <p:spPr>
          <a:xfrm>
            <a:off x="241894" y="1899088"/>
            <a:ext cx="11800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Step 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FD2B605-8156-42C4-B846-1A751CF6FE9A}"/>
              </a:ext>
            </a:extLst>
          </p:cNvPr>
          <p:cNvSpPr txBox="1"/>
          <p:nvPr/>
        </p:nvSpPr>
        <p:spPr>
          <a:xfrm>
            <a:off x="7848600" y="2024761"/>
            <a:ext cx="396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- Labelled Data collection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C00000"/>
                </a:solidFill>
              </a:rPr>
              <a:t>Starting with skull CT for simplicity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2E3AF14-D2E9-4BB8-A9E8-6116ED2BA3F0}"/>
              </a:ext>
            </a:extLst>
          </p:cNvPr>
          <p:cNvSpPr txBox="1"/>
          <p:nvPr/>
        </p:nvSpPr>
        <p:spPr>
          <a:xfrm>
            <a:off x="7848600" y="3657600"/>
            <a:ext cx="380726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DATA Sources</a:t>
            </a:r>
          </a:p>
          <a:p>
            <a:r>
              <a:rPr lang="en-US" dirty="0">
                <a:solidFill>
                  <a:srgbClr val="C00000"/>
                </a:solidFill>
              </a:rPr>
              <a:t>     AL- </a:t>
            </a:r>
            <a:r>
              <a:rPr lang="en-US" dirty="0" err="1">
                <a:solidFill>
                  <a:srgbClr val="C00000"/>
                </a:solidFill>
              </a:rPr>
              <a:t>Razi</a:t>
            </a:r>
            <a:r>
              <a:rPr lang="en-US" dirty="0">
                <a:solidFill>
                  <a:srgbClr val="C00000"/>
                </a:solidFill>
              </a:rPr>
              <a:t> Labs</a:t>
            </a:r>
          </a:p>
          <a:p>
            <a:r>
              <a:rPr lang="en-US" dirty="0">
                <a:solidFill>
                  <a:srgbClr val="C00000"/>
                </a:solidFill>
              </a:rPr>
              <a:t>     Anmol Hospital Lahore</a:t>
            </a:r>
          </a:p>
          <a:p>
            <a:r>
              <a:rPr lang="en-US" dirty="0">
                <a:solidFill>
                  <a:srgbClr val="C00000"/>
                </a:solidFill>
              </a:rPr>
              <a:t>     NIH US</a:t>
            </a:r>
          </a:p>
          <a:p>
            <a:r>
              <a:rPr lang="en-US" dirty="0">
                <a:solidFill>
                  <a:srgbClr val="C00000"/>
                </a:solidFill>
              </a:rPr>
              <a:t>     https://cancerimagingarchive.net</a:t>
            </a:r>
          </a:p>
          <a:p>
            <a:r>
              <a:rPr lang="en-US" dirty="0">
                <a:solidFill>
                  <a:srgbClr val="C00000"/>
                </a:solidFill>
              </a:rPr>
              <a:t>     PIMS and AL-</a:t>
            </a:r>
            <a:r>
              <a:rPr lang="en-US" dirty="0" err="1">
                <a:solidFill>
                  <a:srgbClr val="C00000"/>
                </a:solidFill>
              </a:rPr>
              <a:t>Shifa</a:t>
            </a:r>
            <a:r>
              <a:rPr lang="en-US" dirty="0">
                <a:solidFill>
                  <a:srgbClr val="C00000"/>
                </a:solidFill>
              </a:rPr>
              <a:t> </a:t>
            </a:r>
          </a:p>
          <a:p>
            <a:r>
              <a:rPr lang="en-US" dirty="0">
                <a:solidFill>
                  <a:srgbClr val="C00000"/>
                </a:solidFill>
              </a:rPr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2589850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Proposed Solution</a:t>
            </a:r>
          </a:p>
        </p:txBody>
      </p:sp>
      <p:pic>
        <p:nvPicPr>
          <p:cNvPr id="2052" name="Picture 4" descr="Image result for ct scan slices">
            <a:extLst>
              <a:ext uri="{FF2B5EF4-FFF2-40B4-BE49-F238E27FC236}">
                <a16:creationId xmlns:a16="http://schemas.microsoft.com/office/drawing/2014/main" id="{81D07D61-D505-4EBC-8415-FF4F09B3FF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047" t="7522" r="6144" b="10788"/>
          <a:stretch/>
        </p:blipFill>
        <p:spPr bwMode="auto">
          <a:xfrm rot="14929521">
            <a:off x="2127657" y="2522468"/>
            <a:ext cx="2782850" cy="3037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A3B1EDA-6A54-4155-9E3C-6DAD954653A1}"/>
              </a:ext>
            </a:extLst>
          </p:cNvPr>
          <p:cNvSpPr txBox="1"/>
          <p:nvPr/>
        </p:nvSpPr>
        <p:spPr>
          <a:xfrm>
            <a:off x="762000" y="1933586"/>
            <a:ext cx="11800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Step 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7666CC0-6C8F-464E-9C0A-202356E49429}"/>
              </a:ext>
            </a:extLst>
          </p:cNvPr>
          <p:cNvSpPr txBox="1"/>
          <p:nvPr/>
        </p:nvSpPr>
        <p:spPr>
          <a:xfrm>
            <a:off x="6400800" y="2133640"/>
            <a:ext cx="3962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C00000"/>
                </a:solidFill>
              </a:rPr>
              <a:t>Using </a:t>
            </a:r>
            <a:r>
              <a:rPr lang="en-US" dirty="0" err="1">
                <a:solidFill>
                  <a:srgbClr val="C00000"/>
                </a:solidFill>
              </a:rPr>
              <a:t>PiDICOM</a:t>
            </a:r>
            <a:r>
              <a:rPr lang="en-US" dirty="0">
                <a:solidFill>
                  <a:srgbClr val="C00000"/>
                </a:solidFill>
              </a:rPr>
              <a:t> to stack pixel data of slices to make a multi dimensional array</a:t>
            </a:r>
          </a:p>
        </p:txBody>
      </p:sp>
    </p:spTree>
    <p:extLst>
      <p:ext uri="{BB962C8B-B14F-4D97-AF65-F5344CB8AC3E}">
        <p14:creationId xmlns:p14="http://schemas.microsoft.com/office/powerpoint/2010/main" val="2172571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Proposed Solution</a:t>
            </a:r>
          </a:p>
        </p:txBody>
      </p:sp>
      <p:pic>
        <p:nvPicPr>
          <p:cNvPr id="2054" name="Picture 6" descr="Image result for ct scan skull">
            <a:extLst>
              <a:ext uri="{FF2B5EF4-FFF2-40B4-BE49-F238E27FC236}">
                <a16:creationId xmlns:a16="http://schemas.microsoft.com/office/drawing/2014/main" id="{8B585CEC-A0DE-4582-B877-19A2D84013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667000"/>
            <a:ext cx="4458733" cy="3348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6CEE86F-FA39-44A3-8F7B-BF924F34B168}"/>
              </a:ext>
            </a:extLst>
          </p:cNvPr>
          <p:cNvSpPr txBox="1"/>
          <p:nvPr/>
        </p:nvSpPr>
        <p:spPr>
          <a:xfrm>
            <a:off x="685800" y="2006810"/>
            <a:ext cx="11800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Step 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BE205AC-BACD-4212-8C61-CE155E3922A6}"/>
              </a:ext>
            </a:extLst>
          </p:cNvPr>
          <p:cNvSpPr txBox="1"/>
          <p:nvPr/>
        </p:nvSpPr>
        <p:spPr>
          <a:xfrm>
            <a:off x="7187381" y="2068365"/>
            <a:ext cx="396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C00000"/>
                </a:solidFill>
              </a:rPr>
              <a:t>Construing Visualization</a:t>
            </a:r>
          </a:p>
        </p:txBody>
      </p:sp>
    </p:spTree>
    <p:extLst>
      <p:ext uri="{BB962C8B-B14F-4D97-AF65-F5344CB8AC3E}">
        <p14:creationId xmlns:p14="http://schemas.microsoft.com/office/powerpoint/2010/main" val="2578680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Proposed Solution</a:t>
            </a:r>
          </a:p>
        </p:txBody>
      </p:sp>
      <p:pic>
        <p:nvPicPr>
          <p:cNvPr id="2056" name="Picture 8" descr="Image result for objects in abdomen ct segmentation">
            <a:extLst>
              <a:ext uri="{FF2B5EF4-FFF2-40B4-BE49-F238E27FC236}">
                <a16:creationId xmlns:a16="http://schemas.microsoft.com/office/drawing/2014/main" id="{076542E9-FD03-42FA-8833-8961CB0E9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743200"/>
            <a:ext cx="3581400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ADA984B-C67A-4FEC-AB6B-138F2BCA5D34}"/>
              </a:ext>
            </a:extLst>
          </p:cNvPr>
          <p:cNvSpPr txBox="1"/>
          <p:nvPr/>
        </p:nvSpPr>
        <p:spPr>
          <a:xfrm>
            <a:off x="476766" y="2133640"/>
            <a:ext cx="11800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Step 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A5904FB-1EBD-4A43-9443-1FA6C72BDF3D}"/>
              </a:ext>
            </a:extLst>
          </p:cNvPr>
          <p:cNvSpPr txBox="1"/>
          <p:nvPr/>
        </p:nvSpPr>
        <p:spPr>
          <a:xfrm>
            <a:off x="6400800" y="2133640"/>
            <a:ext cx="396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C00000"/>
                </a:solidFill>
              </a:rPr>
              <a:t>Using segmentation to Identify boundaries of Organs</a:t>
            </a:r>
          </a:p>
        </p:txBody>
      </p:sp>
    </p:spTree>
    <p:extLst>
      <p:ext uri="{BB962C8B-B14F-4D97-AF65-F5344CB8AC3E}">
        <p14:creationId xmlns:p14="http://schemas.microsoft.com/office/powerpoint/2010/main" val="1385501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Proposed Solution</a:t>
            </a:r>
          </a:p>
        </p:txBody>
      </p:sp>
      <p:pic>
        <p:nvPicPr>
          <p:cNvPr id="2058" name="Picture 10" descr="Related image">
            <a:extLst>
              <a:ext uri="{FF2B5EF4-FFF2-40B4-BE49-F238E27FC236}">
                <a16:creationId xmlns:a16="http://schemas.microsoft.com/office/drawing/2014/main" id="{9F77C600-8F1A-4A97-A70D-C4C1DC1F81F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470" t="52387"/>
          <a:stretch/>
        </p:blipFill>
        <p:spPr bwMode="auto">
          <a:xfrm>
            <a:off x="2101841" y="2755390"/>
            <a:ext cx="4222759" cy="3349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B73D12B-F86C-4C17-94BD-0CBA97C48E70}"/>
              </a:ext>
            </a:extLst>
          </p:cNvPr>
          <p:cNvSpPr txBox="1"/>
          <p:nvPr/>
        </p:nvSpPr>
        <p:spPr>
          <a:xfrm>
            <a:off x="914400" y="1933585"/>
            <a:ext cx="11800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Step 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6DEFACC-063A-4187-8B56-40BCAB7BB150}"/>
              </a:ext>
            </a:extLst>
          </p:cNvPr>
          <p:cNvSpPr txBox="1"/>
          <p:nvPr/>
        </p:nvSpPr>
        <p:spPr>
          <a:xfrm>
            <a:off x="6934200" y="2133600"/>
            <a:ext cx="3962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C00000"/>
                </a:solidFill>
              </a:rPr>
              <a:t>Detecting Lesion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C00000"/>
                </a:solidFill>
              </a:rPr>
              <a:t>Identifying boundaries of Lesion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C00000"/>
                </a:solidFill>
              </a:rPr>
              <a:t>Identifying surface type of Lesion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C00000"/>
                </a:solidFill>
              </a:rPr>
              <a:t>Identifying Location of Lesion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C00000"/>
                </a:solidFill>
              </a:rPr>
              <a:t>Identifying if </a:t>
            </a:r>
          </a:p>
        </p:txBody>
      </p:sp>
    </p:spTree>
    <p:extLst>
      <p:ext uri="{BB962C8B-B14F-4D97-AF65-F5344CB8AC3E}">
        <p14:creationId xmlns:p14="http://schemas.microsoft.com/office/powerpoint/2010/main" val="2708086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edical Design 16x9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001141.potx" id="{D7485564-6666-4DDB-B0D3-55F6E694D6E5}" vid="{6E950D30-6FC6-4411-BCFF-468AD9ECA787}"/>
    </a:ext>
  </a:extLst>
</a:theme>
</file>

<file path=ppt/theme/theme2.xml><?xml version="1.0" encoding="utf-8"?>
<a:theme xmlns:a="http://schemas.openxmlformats.org/drawingml/2006/main" name="Office Theme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Medical design presentation (widescreen)</Template>
  <TotalTime>2348</TotalTime>
  <Words>343</Words>
  <Application>Microsoft Office PowerPoint</Application>
  <PresentationFormat>Widescreen</PresentationFormat>
  <Paragraphs>109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Franklin Gothic Medium</vt:lpstr>
      <vt:lpstr>Medical Design 16x9</vt:lpstr>
      <vt:lpstr>Lesion Detection and Analysis in CT Scan images</vt:lpstr>
      <vt:lpstr>An average patient gets a report around 24 hours after undergoing the scan which is a long time for someone with a critical medical condition. </vt:lpstr>
      <vt:lpstr>WHY AUTOMIZATION?</vt:lpstr>
      <vt:lpstr>Traditional Approach</vt:lpstr>
      <vt:lpstr>Proposed Solution</vt:lpstr>
      <vt:lpstr>Proposed Solution</vt:lpstr>
      <vt:lpstr>Proposed Solution</vt:lpstr>
      <vt:lpstr>Proposed Solution</vt:lpstr>
      <vt:lpstr>Proposed Solution</vt:lpstr>
      <vt:lpstr>Proposed Solution</vt:lpstr>
      <vt:lpstr>Proposed Solution</vt:lpstr>
      <vt:lpstr>Timeline</vt:lpstr>
      <vt:lpstr>PowerPoint Presentation</vt:lpstr>
      <vt:lpstr>Expertise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Lesion Detection and Analysis in CT Scan images</dc:title>
  <dc:creator>Slahuddin chaudhary</dc:creator>
  <cp:lastModifiedBy>Slahuddin chaudhary</cp:lastModifiedBy>
  <cp:revision>28</cp:revision>
  <dcterms:created xsi:type="dcterms:W3CDTF">2019-08-25T04:19:14Z</dcterms:created>
  <dcterms:modified xsi:type="dcterms:W3CDTF">2019-08-28T08:55:58Z</dcterms:modified>
</cp:coreProperties>
</file>