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770" r:id="rId6"/>
  </p:sldMasterIdLst>
  <p:notesMasterIdLst>
    <p:notesMasterId r:id="rId22"/>
  </p:notesMasterIdLst>
  <p:handoutMasterIdLst>
    <p:handoutMasterId r:id="rId23"/>
  </p:handoutMasterIdLst>
  <p:sldIdLst>
    <p:sldId id="262" r:id="rId7"/>
    <p:sldId id="275" r:id="rId8"/>
    <p:sldId id="276" r:id="rId9"/>
    <p:sldId id="263" r:id="rId10"/>
    <p:sldId id="268" r:id="rId11"/>
    <p:sldId id="269" r:id="rId12"/>
    <p:sldId id="278" r:id="rId13"/>
    <p:sldId id="271" r:id="rId14"/>
    <p:sldId id="279" r:id="rId15"/>
    <p:sldId id="272" r:id="rId16"/>
    <p:sldId id="274" r:id="rId17"/>
    <p:sldId id="273" r:id="rId18"/>
    <p:sldId id="266" r:id="rId19"/>
    <p:sldId id="265" r:id="rId20"/>
    <p:sldId id="26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8A"/>
    <a:srgbClr val="FF9900"/>
    <a:srgbClr val="FFFFFF"/>
    <a:srgbClr val="000000"/>
    <a:srgbClr val="000066"/>
    <a:srgbClr val="D5E7FF"/>
    <a:srgbClr val="99CCFF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48" autoAdjust="0"/>
    <p:restoredTop sz="90860" autoAdjust="0"/>
  </p:normalViewPr>
  <p:slideViewPr>
    <p:cSldViewPr>
      <p:cViewPr>
        <p:scale>
          <a:sx n="66" d="100"/>
          <a:sy n="66" d="100"/>
        </p:scale>
        <p:origin x="-61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3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6CBE26-4187-4054-A0E4-0673EFA31F80}" type="datetimeFigureOut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27EF51-3B62-49BB-801A-93493EBFAD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E110E5-F3DA-4088-A841-E9E1D22115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106AD-92FF-4AB5-AE36-45CB32FE4924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102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smtClean="0">
              <a:latin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  <a:defRPr/>
            </a:pPr>
            <a:fld id="{419DE3DF-8362-4DF6-9AF7-ECF8E1EC09ED}" type="slidenum">
              <a:rPr lang="es-ES" sz="1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pPr algn="r">
                <a:spcBef>
                  <a:spcPct val="50000"/>
                </a:spcBef>
                <a:defRPr/>
              </a:pPr>
              <a:t>15</a:t>
            </a:fld>
            <a:endParaRPr lang="es-ES" sz="12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0949" t="65241" r="34319" b="22947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0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59632" y="3212976"/>
            <a:ext cx="6696744" cy="864096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>
                <a:solidFill>
                  <a:srgbClr val="FF9900"/>
                </a:solidFill>
                <a:latin typeface="+mn-lt"/>
              </a:defRPr>
            </a:lvl1pPr>
          </a:lstStyle>
          <a:p>
            <a:pPr lvl="0"/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0949" t="34615" r="31882" b="22947"/>
          <a:stretch>
            <a:fillRect/>
          </a:stretch>
        </p:blipFill>
        <p:spPr bwMode="auto">
          <a:xfrm>
            <a:off x="6372200" y="-1"/>
            <a:ext cx="2771800" cy="234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3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1259632" y="2060848"/>
            <a:ext cx="6696744" cy="954107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41737" t="27623" r="24401" b="28762"/>
          <a:stretch>
            <a:fillRect/>
          </a:stretch>
        </p:blipFill>
        <p:spPr bwMode="auto">
          <a:xfrm>
            <a:off x="0" y="3869185"/>
            <a:ext cx="4283968" cy="298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 l="25200" t="51334" r="48419" b="22220"/>
          <a:stretch>
            <a:fillRect/>
          </a:stretch>
        </p:blipFill>
        <p:spPr bwMode="auto">
          <a:xfrm>
            <a:off x="4572000" y="4581128"/>
            <a:ext cx="3672408" cy="199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09D1B-5E58-4A98-ABC0-54F1FBC3263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848872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064896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328592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A8EF4-2127-4CD8-961B-A2748661D23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2FC8-D205-4E11-8227-C573B25EB81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064896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328592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4152900" cy="527186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836712"/>
            <a:ext cx="4152900" cy="527186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82D4-4F8E-4417-B623-FE3CD8957B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064896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5529F-A209-46AF-A911-9506587E331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064896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6218" t="20863" r="7696" b="42574"/>
          <a:stretch>
            <a:fillRect/>
          </a:stretch>
        </p:blipFill>
        <p:spPr bwMode="auto">
          <a:xfrm>
            <a:off x="0" y="4221088"/>
            <a:ext cx="3473190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30712" t="24876" r="42120" b="42574"/>
          <a:stretch>
            <a:fillRect/>
          </a:stretch>
        </p:blipFill>
        <p:spPr bwMode="auto">
          <a:xfrm>
            <a:off x="6444208" y="0"/>
            <a:ext cx="2699792" cy="175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59632" y="3212976"/>
            <a:ext cx="6696744" cy="864096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000">
                <a:solidFill>
                  <a:srgbClr val="FF9900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1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1259632" y="2060848"/>
            <a:ext cx="6696744" cy="954107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0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2138" t="18996" r="84808" b="73055"/>
          <a:stretch>
            <a:fillRect/>
          </a:stretch>
        </p:blipFill>
        <p:spPr bwMode="auto">
          <a:xfrm>
            <a:off x="-2989263" y="-395288"/>
            <a:ext cx="865188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34256" t="29077" r="42119" b="47662"/>
          <a:stretch>
            <a:fillRect/>
          </a:stretch>
        </p:blipFill>
        <p:spPr bwMode="auto">
          <a:xfrm>
            <a:off x="4427983" y="4422710"/>
            <a:ext cx="3807423" cy="203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0B661-B022-4947-B14F-7C58C456AEB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848872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32859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58A"/>
                </a:solidFill>
                <a:latin typeface="+mn-lt"/>
              </a:defRPr>
            </a:lvl1pPr>
            <a:lvl2pPr>
              <a:defRPr>
                <a:solidFill>
                  <a:srgbClr val="00458A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A37F5-C0C3-4D60-80A1-AA19EF87E95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848872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32859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58A"/>
                </a:solidFill>
                <a:latin typeface="+mn-lt"/>
              </a:defRPr>
            </a:lvl1pPr>
            <a:lvl2pPr>
              <a:defRPr>
                <a:solidFill>
                  <a:srgbClr val="00458A"/>
                </a:solidFill>
                <a:latin typeface="+mn-lt"/>
              </a:defRPr>
            </a:lvl2pPr>
            <a:lvl3pPr>
              <a:defRPr>
                <a:solidFill>
                  <a:srgbClr val="00458A"/>
                </a:solidFill>
                <a:latin typeface="+mn-lt"/>
              </a:defRPr>
            </a:lvl3pPr>
            <a:lvl4pPr>
              <a:defRPr>
                <a:solidFill>
                  <a:srgbClr val="00458A"/>
                </a:solidFill>
                <a:latin typeface="+mn-lt"/>
              </a:defRPr>
            </a:lvl4pPr>
            <a:lvl5pPr>
              <a:defRPr>
                <a:solidFill>
                  <a:srgbClr val="00458A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09464"/>
            <a:ext cx="4152900" cy="52718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109464"/>
            <a:ext cx="4152900" cy="527186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4CA28-7315-44FF-A04B-5F847D85E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848872" cy="648072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458A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 l="40949" t="65241" r="34319" b="22947"/>
          <a:stretch>
            <a:fillRect/>
          </a:stretch>
        </p:blipFill>
        <p:spPr bwMode="auto">
          <a:xfrm>
            <a:off x="-1" y="0"/>
            <a:ext cx="9144001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712"/>
            <a:ext cx="8359775" cy="54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533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fld id="{00EDE215-88F6-464D-BDD1-3D536B3C33C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345" name="Rectangle 9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8" cstate="print"/>
          <a:srcRect l="39684" t="51334" r="52040" b="35296"/>
          <a:stretch>
            <a:fillRect/>
          </a:stretch>
        </p:blipFill>
        <p:spPr bwMode="auto">
          <a:xfrm>
            <a:off x="8316416" y="44624"/>
            <a:ext cx="684584" cy="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 l="40949" t="34615" r="31882" b="30251"/>
          <a:stretch>
            <a:fillRect/>
          </a:stretch>
        </p:blipFill>
        <p:spPr bwMode="auto">
          <a:xfrm flipH="1">
            <a:off x="0" y="0"/>
            <a:ext cx="864096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81" r:id="rId4"/>
    <p:sldLayoutId id="2147483782" r:id="rId5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1492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2000" indent="-603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>
          <a:solidFill>
            <a:schemeClr val="tx2"/>
          </a:solidFill>
          <a:latin typeface="+mn-lt"/>
        </a:defRPr>
      </a:lvl2pPr>
      <a:lvl3pPr marL="1238250" indent="-9207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800">
          <a:solidFill>
            <a:schemeClr val="tx2"/>
          </a:solidFill>
          <a:latin typeface="+mn-lt"/>
        </a:defRPr>
      </a:lvl3pPr>
      <a:lvl4pPr marL="1617663" indent="-1381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 b="0">
          <a:solidFill>
            <a:schemeClr val="tx2"/>
          </a:solidFill>
          <a:latin typeface="+mn-lt"/>
        </a:defRPr>
      </a:lvl4pPr>
      <a:lvl5pPr marL="2076450" indent="-746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336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908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480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9052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5F5F5F"/>
                </a:solidFill>
                <a:latin typeface="+mn-lt"/>
              </a:defRPr>
            </a:lvl1pPr>
          </a:lstStyle>
          <a:p>
            <a:pPr>
              <a:defRPr/>
            </a:pPr>
            <a:fld id="{00391144-D887-4D59-9E82-4ABF2D925BA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5" name="Picture 96" descr="C:\Documents and Settings\droquebert\Escritorio\marca2008\BG-Logobasico.jpg"/>
          <p:cNvPicPr>
            <a:picLocks noChangeAspect="1" noChangeArrowheads="1"/>
          </p:cNvPicPr>
          <p:nvPr userDrawn="1"/>
        </p:nvPicPr>
        <p:blipFill>
          <a:blip r:embed="rId7" cstate="print"/>
          <a:srcRect t="8652" r="76720" b="15939"/>
          <a:stretch>
            <a:fillRect/>
          </a:stretch>
        </p:blipFill>
        <p:spPr bwMode="auto">
          <a:xfrm>
            <a:off x="8316416" y="46916"/>
            <a:ext cx="648767" cy="57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345" name="Rectangle 9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058" name="13 Conector recto"/>
          <p:cNvCxnSpPr>
            <a:cxnSpLocks noChangeShapeType="1"/>
          </p:cNvCxnSpPr>
          <p:nvPr userDrawn="1"/>
        </p:nvCxnSpPr>
        <p:spPr bwMode="auto">
          <a:xfrm>
            <a:off x="0" y="692696"/>
            <a:ext cx="9144000" cy="0"/>
          </a:xfrm>
          <a:prstGeom prst="line">
            <a:avLst/>
          </a:prstGeom>
          <a:noFill/>
          <a:ln w="12700" algn="ctr">
            <a:solidFill>
              <a:srgbClr val="00458A"/>
            </a:solidFill>
            <a:miter lim="800000"/>
            <a:headEnd/>
            <a:tailEnd/>
          </a:ln>
        </p:spPr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8" cstate="print"/>
          <a:srcRect l="30712" t="24876" r="42120" b="42574"/>
          <a:stretch>
            <a:fillRect/>
          </a:stretch>
        </p:blipFill>
        <p:spPr bwMode="auto">
          <a:xfrm flipH="1">
            <a:off x="0" y="0"/>
            <a:ext cx="899592" cy="59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3" r:id="rId2"/>
    <p:sldLayoutId id="2147483784" r:id="rId3"/>
    <p:sldLayoutId id="2147483785" r:id="rId4"/>
    <p:sldLayoutId id="2147483786" r:id="rId5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58A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1492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62000" indent="-6032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</a:defRPr>
      </a:lvl2pPr>
      <a:lvl3pPr marL="1238250" indent="-92075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3pPr>
      <a:lvl4pPr marL="1617663" indent="-1381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4pPr>
      <a:lvl5pPr marL="2076450" indent="-74613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336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908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480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905250" indent="-7461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mage005.png@01D3D0E7.71F6834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s-PA" dirty="0" smtClean="0"/>
              <a:t>(Edición </a:t>
            </a:r>
            <a:r>
              <a:rPr lang="es-PA" dirty="0" smtClean="0"/>
              <a:t>Desarrollo)</a:t>
            </a:r>
            <a:r>
              <a:rPr lang="es-PA" dirty="0" smtClean="0"/>
              <a:t/>
            </a:r>
            <a:br>
              <a:rPr lang="es-PA" dirty="0" smtClean="0"/>
            </a:br>
            <a:r>
              <a:rPr lang="es-PA" dirty="0" smtClean="0"/>
              <a:t>Programa NORTE – Proyecto </a:t>
            </a:r>
            <a:r>
              <a:rPr lang="es-PA" dirty="0" err="1" smtClean="0"/>
              <a:t>MBeL</a:t>
            </a:r>
            <a:endParaRPr lang="es-PA" dirty="0"/>
          </a:p>
        </p:txBody>
      </p:sp>
      <p:sp>
        <p:nvSpPr>
          <p:cNvPr id="5" name="4 Título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s-PA" dirty="0" smtClean="0"/>
              <a:t>Introducción a </a:t>
            </a:r>
            <a:r>
              <a:rPr lang="es-PA" dirty="0" smtClean="0"/>
              <a:t>Sistemas de integración IDG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04800"/>
          </a:xfrm>
        </p:spPr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IIB – Servicios Configurables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4176464" cy="5328592"/>
          </a:xfrm>
        </p:spPr>
        <p:txBody>
          <a:bodyPr/>
          <a:lstStyle/>
          <a:p>
            <a:r>
              <a:rPr lang="es-PA" dirty="0" smtClean="0"/>
              <a:t>Le indican al Nodo de integración donde ir. Es vital que el nombre del servicio configurable sea exactamente el indicado en los manuales de configuración. 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052736"/>
            <a:ext cx="28860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IIB – MQ – Colas Importantes 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80920" cy="2376264"/>
          </a:xfrm>
        </p:spPr>
        <p:txBody>
          <a:bodyPr/>
          <a:lstStyle/>
          <a:p>
            <a:pPr lvl="0"/>
            <a:r>
              <a:rPr lang="es-PA" sz="1800" dirty="0" smtClean="0"/>
              <a:t>CONECTORGENERICOBD.V3.MSJ.REQ: Solicitudes a Conector Genérico de BD</a:t>
            </a:r>
          </a:p>
          <a:p>
            <a:pPr lvl="0"/>
            <a:r>
              <a:rPr lang="es-PA" sz="1800" dirty="0" smtClean="0"/>
              <a:t>CONECTORGENERICOENTRUST.V1.MSJ.REQ: Solicitudes a Conector Genérico de </a:t>
            </a:r>
            <a:r>
              <a:rPr lang="es-PA" sz="1800" dirty="0" err="1" smtClean="0"/>
              <a:t>Entrust</a:t>
            </a:r>
            <a:endParaRPr lang="es-PA" sz="1800" dirty="0" smtClean="0"/>
          </a:p>
          <a:p>
            <a:r>
              <a:rPr lang="es-PA" sz="1800" dirty="0" smtClean="0"/>
              <a:t>CONECTORGENERICOONBASE.V1.MSJ.REQ: Solicitudes a Conector Genérico de </a:t>
            </a:r>
            <a:r>
              <a:rPr lang="es-PA" sz="1800" dirty="0" err="1" smtClean="0"/>
              <a:t>Onbase</a:t>
            </a:r>
            <a:endParaRPr lang="es-PA" sz="1800" dirty="0" smtClean="0"/>
          </a:p>
          <a:p>
            <a:pPr lvl="0"/>
            <a:r>
              <a:rPr lang="es-PA" sz="1800" dirty="0" smtClean="0"/>
              <a:t>GW.DATAPOWER.RESP: Cola de respuestas al </a:t>
            </a:r>
            <a:r>
              <a:rPr lang="es-PA" sz="1800" dirty="0" err="1" smtClean="0"/>
              <a:t>Datapower</a:t>
            </a:r>
            <a:r>
              <a:rPr lang="es-PA" sz="1800" dirty="0" smtClean="0"/>
              <a:t>; todas las respuestas a solicitudes de </a:t>
            </a:r>
            <a:r>
              <a:rPr lang="es-PA" sz="1800" dirty="0" err="1" smtClean="0"/>
              <a:t>MBeL</a:t>
            </a:r>
            <a:r>
              <a:rPr lang="es-PA" sz="1800" dirty="0" smtClean="0"/>
              <a:t> y </a:t>
            </a:r>
            <a:r>
              <a:rPr lang="es-PA" sz="1800" dirty="0" err="1" smtClean="0"/>
              <a:t>BGx</a:t>
            </a:r>
            <a:r>
              <a:rPr lang="es-PA" sz="1800" dirty="0" smtClean="0"/>
              <a:t> pasan por ahí</a:t>
            </a:r>
          </a:p>
          <a:p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pic>
        <p:nvPicPr>
          <p:cNvPr id="5" name="4 Imagen" descr="cid:image005.png@01D3D0E7.71F68340"/>
          <p:cNvPicPr/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11560" y="3661755"/>
            <a:ext cx="813690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284" y="5389947"/>
            <a:ext cx="7749431" cy="99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IIB – MQ – Canales Importantes 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80920" cy="2880320"/>
          </a:xfrm>
        </p:spPr>
        <p:txBody>
          <a:bodyPr/>
          <a:lstStyle/>
          <a:p>
            <a:r>
              <a:rPr lang="es-PA" dirty="0" smtClean="0"/>
              <a:t>SYSTEM.BKR.CONFIG: Canal de administración (MQ)</a:t>
            </a:r>
          </a:p>
          <a:p>
            <a:r>
              <a:rPr lang="es-PA" dirty="0" smtClean="0"/>
              <a:t>CH.BG.DATAPOWER.GW: Canal de conexión del </a:t>
            </a:r>
            <a:r>
              <a:rPr lang="es-PA" dirty="0" err="1" smtClean="0"/>
              <a:t>Datapower</a:t>
            </a:r>
            <a:r>
              <a:rPr lang="es-PA" dirty="0" smtClean="0"/>
              <a:t>, asegurado TLSv1.2 con validación de certificado cliente</a:t>
            </a:r>
          </a:p>
          <a:p>
            <a:r>
              <a:rPr lang="es-PA" dirty="0" smtClean="0"/>
              <a:t>CH.BG.JBOSS.CLUSTER: Canal de conexión de </a:t>
            </a:r>
            <a:r>
              <a:rPr lang="es-PA" dirty="0" err="1" smtClean="0"/>
              <a:t>cluster</a:t>
            </a:r>
            <a:r>
              <a:rPr lang="es-PA" dirty="0" smtClean="0"/>
              <a:t> </a:t>
            </a:r>
            <a:r>
              <a:rPr lang="es-PA" dirty="0" err="1" smtClean="0"/>
              <a:t>Jboss</a:t>
            </a:r>
            <a:r>
              <a:rPr lang="es-PA" dirty="0" smtClean="0"/>
              <a:t> EAP. Pendiente aseguramiento</a:t>
            </a:r>
          </a:p>
          <a:p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77072"/>
            <a:ext cx="79898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err="1" smtClean="0"/>
              <a:t>Intro</a:t>
            </a:r>
            <a:r>
              <a:rPr lang="es-PA" dirty="0" smtClean="0"/>
              <a:t> - IBM DATAPOWER GATEWAY (IDG)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Es un </a:t>
            </a:r>
            <a:r>
              <a:rPr lang="es-PA" dirty="0" err="1" smtClean="0"/>
              <a:t>appliance</a:t>
            </a:r>
            <a:r>
              <a:rPr lang="es-PA" dirty="0" smtClean="0"/>
              <a:t> de aseguramiento y aceleración SOAP. Este dispositivo se divide en “dominios”. Existe un dominio maestro llamado “</a:t>
            </a:r>
            <a:r>
              <a:rPr lang="es-PA" b="1" i="1" dirty="0" smtClean="0"/>
              <a:t>default”</a:t>
            </a:r>
            <a:r>
              <a:rPr lang="es-PA" i="1" dirty="0" smtClean="0"/>
              <a:t> </a:t>
            </a:r>
            <a:r>
              <a:rPr lang="es-PA" dirty="0" smtClean="0"/>
              <a:t>que permite modificar configuraciones de red y </a:t>
            </a:r>
            <a:endParaRPr lang="es-PA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Arquitectura </a:t>
            </a:r>
            <a:r>
              <a:rPr lang="es-PA" dirty="0" err="1" smtClean="0"/>
              <a:t>Jboss</a:t>
            </a:r>
            <a:r>
              <a:rPr lang="es-PA" dirty="0" smtClean="0"/>
              <a:t> EAP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Ambientes de desarrollo</a:t>
            </a:r>
            <a:endParaRPr lang="es-PA" dirty="0"/>
          </a:p>
        </p:txBody>
      </p:sp>
      <p:sp>
        <p:nvSpPr>
          <p:cNvPr id="7" name="6 Disco magnético"/>
          <p:cNvSpPr/>
          <p:nvPr/>
        </p:nvSpPr>
        <p:spPr bwMode="auto">
          <a:xfrm>
            <a:off x="1907704" y="5589240"/>
            <a:ext cx="432048" cy="79208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Syb_desapa01</a:t>
            </a:r>
            <a:endParaRPr kumimoji="0" lang="es-P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8 Disco magnético"/>
          <p:cNvSpPr/>
          <p:nvPr/>
        </p:nvSpPr>
        <p:spPr bwMode="auto">
          <a:xfrm>
            <a:off x="5148064" y="5589240"/>
            <a:ext cx="432048" cy="79208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Syb_desapa8c</a:t>
            </a:r>
            <a:endParaRPr kumimoji="0" lang="es-P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2195736" y="2708920"/>
            <a:ext cx="3240360" cy="792088"/>
            <a:chOff x="1331640" y="2564904"/>
            <a:chExt cx="3694010" cy="792088"/>
          </a:xfrm>
        </p:grpSpPr>
        <p:sp>
          <p:nvSpPr>
            <p:cNvPr id="13" name="12 Rectángulo"/>
            <p:cNvSpPr/>
            <p:nvPr/>
          </p:nvSpPr>
          <p:spPr bwMode="auto">
            <a:xfrm>
              <a:off x="1331640" y="2564904"/>
              <a:ext cx="3694010" cy="79208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kumimoji="0" lang="es-PA" sz="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Datapower</a:t>
              </a:r>
              <a:r>
                <a:rPr kumimoji="0" lang="es-PA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- </a:t>
              </a:r>
              <a:r>
                <a:rPr lang="es-PA" sz="700" dirty="0" smtClean="0"/>
                <a:t>10.252.103.11</a:t>
              </a:r>
              <a:r>
                <a:rPr lang="es-PA" sz="500" dirty="0" smtClean="0"/>
                <a:t> 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9 Rectángulo redondeado"/>
            <p:cNvSpPr/>
            <p:nvPr/>
          </p:nvSpPr>
          <p:spPr bwMode="auto">
            <a:xfrm>
              <a:off x="1456269" y="2636912"/>
              <a:ext cx="1296143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200" dirty="0" err="1" smtClean="0"/>
                <a:t>dom_desa</a:t>
              </a:r>
              <a:endParaRPr lang="es-PA" sz="1200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A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Puerto 7443</a:t>
              </a:r>
              <a:endParaRPr kumimoji="0" lang="es-P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10 Rectángulo redondeado"/>
            <p:cNvSpPr/>
            <p:nvPr/>
          </p:nvSpPr>
          <p:spPr bwMode="auto">
            <a:xfrm>
              <a:off x="2831344" y="2636912"/>
              <a:ext cx="2030127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s-PA" sz="1200" dirty="0" err="1" smtClean="0">
                  <a:solidFill>
                    <a:srgbClr val="000000"/>
                  </a:solidFill>
                </a:rPr>
                <a:t>dom_desa_com</a:t>
              </a:r>
              <a:endParaRPr lang="es-PA" sz="1200" dirty="0" smtClean="0">
                <a:solidFill>
                  <a:srgbClr val="000000"/>
                </a:solidFill>
              </a:endParaRPr>
            </a:p>
            <a:p>
              <a:pPr lvl="0"/>
              <a:r>
                <a:rPr lang="es-PA" sz="1200" dirty="0" smtClean="0">
                  <a:solidFill>
                    <a:srgbClr val="000000"/>
                  </a:solidFill>
                </a:rPr>
                <a:t>Puerto 7445</a:t>
              </a:r>
              <a:endParaRPr lang="es-PA" sz="18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1907704" y="3645024"/>
            <a:ext cx="3600400" cy="720080"/>
            <a:chOff x="1331640" y="2564904"/>
            <a:chExt cx="2841546" cy="720080"/>
          </a:xfrm>
        </p:grpSpPr>
        <p:sp>
          <p:nvSpPr>
            <p:cNvPr id="16" name="15 Rectángulo"/>
            <p:cNvSpPr/>
            <p:nvPr/>
          </p:nvSpPr>
          <p:spPr bwMode="auto">
            <a:xfrm>
              <a:off x="1331640" y="2564904"/>
              <a:ext cx="2841546" cy="72008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A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IIB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16 Rectángulo redondeado"/>
            <p:cNvSpPr/>
            <p:nvPr/>
          </p:nvSpPr>
          <p:spPr bwMode="auto">
            <a:xfrm>
              <a:off x="1456269" y="2636912"/>
              <a:ext cx="1296143" cy="3600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600" dirty="0" smtClean="0"/>
                <a:t>Bg_ibusbel02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17 Rectángulo redondeado"/>
            <p:cNvSpPr/>
            <p:nvPr/>
          </p:nvSpPr>
          <p:spPr bwMode="auto">
            <a:xfrm>
              <a:off x="2831344" y="2636912"/>
              <a:ext cx="1285011" cy="3600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600" dirty="0" smtClean="0"/>
                <a:t>Bg_ibusbel03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1907704" y="4437112"/>
            <a:ext cx="3600400" cy="720080"/>
            <a:chOff x="1331640" y="2564904"/>
            <a:chExt cx="2841546" cy="720080"/>
          </a:xfrm>
        </p:grpSpPr>
        <p:sp>
          <p:nvSpPr>
            <p:cNvPr id="20" name="19 Rectángulo"/>
            <p:cNvSpPr/>
            <p:nvPr/>
          </p:nvSpPr>
          <p:spPr bwMode="auto">
            <a:xfrm>
              <a:off x="1331640" y="2564904"/>
              <a:ext cx="2841546" cy="72008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A" sz="105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Cluster</a:t>
              </a:r>
              <a:r>
                <a:rPr kumimoji="0" lang="es-PA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es-PA" sz="105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Jboss</a:t>
              </a:r>
              <a:r>
                <a:rPr kumimoji="0" lang="es-PA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EAP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20 Rectángulo redondeado"/>
            <p:cNvSpPr/>
            <p:nvPr/>
          </p:nvSpPr>
          <p:spPr bwMode="auto">
            <a:xfrm>
              <a:off x="1456269" y="2636912"/>
              <a:ext cx="1296143" cy="3600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600" dirty="0" smtClean="0"/>
                <a:t>Bg_ibusbel02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21 Rectángulo redondeado"/>
            <p:cNvSpPr/>
            <p:nvPr/>
          </p:nvSpPr>
          <p:spPr bwMode="auto">
            <a:xfrm>
              <a:off x="2831344" y="2636912"/>
              <a:ext cx="1285011" cy="3600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600" dirty="0" smtClean="0"/>
                <a:t>Bg_ibusbel03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24" name="23 Conector recto de flecha"/>
          <p:cNvCxnSpPr>
            <a:stCxn id="17" idx="2"/>
            <a:endCxn id="21" idx="0"/>
          </p:cNvCxnSpPr>
          <p:nvPr/>
        </p:nvCxnSpPr>
        <p:spPr bwMode="auto">
          <a:xfrm>
            <a:off x="2886760" y="4077072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27 Conector recto de flecha"/>
          <p:cNvCxnSpPr>
            <a:stCxn id="22" idx="2"/>
            <a:endCxn id="9" idx="1"/>
          </p:cNvCxnSpPr>
          <p:nvPr/>
        </p:nvCxnSpPr>
        <p:spPr bwMode="auto">
          <a:xfrm>
            <a:off x="4622005" y="4869160"/>
            <a:ext cx="742083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29 Conector recto de flecha"/>
          <p:cNvCxnSpPr>
            <a:stCxn id="21" idx="2"/>
            <a:endCxn id="7" idx="1"/>
          </p:cNvCxnSpPr>
          <p:nvPr/>
        </p:nvCxnSpPr>
        <p:spPr bwMode="auto">
          <a:xfrm flipH="1">
            <a:off x="2123728" y="4869160"/>
            <a:ext cx="763032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31" name="30 Grupo"/>
          <p:cNvGrpSpPr/>
          <p:nvPr/>
        </p:nvGrpSpPr>
        <p:grpSpPr>
          <a:xfrm>
            <a:off x="179512" y="764704"/>
            <a:ext cx="3888432" cy="1584176"/>
            <a:chOff x="1331640" y="2564904"/>
            <a:chExt cx="3694010" cy="833777"/>
          </a:xfrm>
        </p:grpSpPr>
        <p:sp>
          <p:nvSpPr>
            <p:cNvPr id="32" name="31 Rectángulo"/>
            <p:cNvSpPr/>
            <p:nvPr/>
          </p:nvSpPr>
          <p:spPr bwMode="auto">
            <a:xfrm>
              <a:off x="1331640" y="2564904"/>
              <a:ext cx="3694010" cy="83377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s-PA" sz="1050" b="1" dirty="0" err="1" smtClean="0"/>
                <a:t>bgcldevops</a:t>
              </a:r>
              <a:endParaRPr kumimoji="0" lang="es-P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3" name="32 Rectángulo redondeado"/>
            <p:cNvSpPr/>
            <p:nvPr/>
          </p:nvSpPr>
          <p:spPr bwMode="auto">
            <a:xfrm>
              <a:off x="2703393" y="2602803"/>
              <a:ext cx="1022512" cy="22739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100" dirty="0" err="1" smtClean="0"/>
                <a:t>BeL</a:t>
              </a:r>
              <a:r>
                <a:rPr lang="es-PA" sz="1100" dirty="0" smtClean="0"/>
                <a:t>-Personal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PA" sz="1100" dirty="0" smtClean="0"/>
                <a:t>8080</a:t>
              </a:r>
              <a:endParaRPr kumimoji="0" lang="es-P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33 Rectángulo redondeado"/>
            <p:cNvSpPr/>
            <p:nvPr/>
          </p:nvSpPr>
          <p:spPr bwMode="auto">
            <a:xfrm>
              <a:off x="3843776" y="2602803"/>
              <a:ext cx="1113466" cy="22739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s-PA" sz="1200" dirty="0" err="1" smtClean="0"/>
                <a:t>BeL</a:t>
              </a:r>
              <a:r>
                <a:rPr lang="es-PA" sz="1200" dirty="0" smtClean="0"/>
                <a:t>-Personal</a:t>
              </a:r>
            </a:p>
            <a:p>
              <a:r>
                <a:rPr lang="es-PA" sz="1200" dirty="0" smtClean="0"/>
                <a:t>8480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36" name="35 Conector recto de flecha"/>
          <p:cNvCxnSpPr>
            <a:stCxn id="33" idx="2"/>
            <a:endCxn id="10" idx="0"/>
          </p:cNvCxnSpPr>
          <p:nvPr/>
        </p:nvCxnSpPr>
        <p:spPr bwMode="auto">
          <a:xfrm>
            <a:off x="2161628" y="1268760"/>
            <a:ext cx="711916" cy="15121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37 Conector recto de flecha"/>
          <p:cNvCxnSpPr>
            <a:stCxn id="10" idx="2"/>
            <a:endCxn id="17" idx="0"/>
          </p:cNvCxnSpPr>
          <p:nvPr/>
        </p:nvCxnSpPr>
        <p:spPr bwMode="auto">
          <a:xfrm>
            <a:off x="2873544" y="3284984"/>
            <a:ext cx="13216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0" name="39 Conector recto de flecha"/>
          <p:cNvCxnSpPr>
            <a:stCxn id="34" idx="2"/>
            <a:endCxn id="11" idx="0"/>
          </p:cNvCxnSpPr>
          <p:nvPr/>
        </p:nvCxnSpPr>
        <p:spPr bwMode="auto">
          <a:xfrm>
            <a:off x="3409901" y="1268760"/>
            <a:ext cx="991772" cy="15121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2" name="41 Conector recto de flecha"/>
          <p:cNvCxnSpPr>
            <a:stCxn id="11" idx="2"/>
            <a:endCxn id="18" idx="0"/>
          </p:cNvCxnSpPr>
          <p:nvPr/>
        </p:nvCxnSpPr>
        <p:spPr bwMode="auto">
          <a:xfrm>
            <a:off x="4401673" y="3284984"/>
            <a:ext cx="220332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3" name="42 Rectángulo"/>
          <p:cNvSpPr/>
          <p:nvPr/>
        </p:nvSpPr>
        <p:spPr bwMode="auto">
          <a:xfrm>
            <a:off x="4788024" y="980728"/>
            <a:ext cx="1872208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400" dirty="0" err="1" smtClean="0"/>
              <a:t>Desaclrhbelwbpry</a:t>
            </a:r>
            <a:endParaRPr lang="es-PA" sz="1400" dirty="0" smtClean="0"/>
          </a:p>
          <a:p>
            <a:r>
              <a:rPr kumimoji="0" lang="es-P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BeL</a:t>
            </a:r>
            <a:r>
              <a:rPr kumimoji="0" lang="es-P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-Personal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43 Rectángulo"/>
          <p:cNvSpPr/>
          <p:nvPr/>
        </p:nvSpPr>
        <p:spPr bwMode="auto">
          <a:xfrm>
            <a:off x="6876256" y="980728"/>
            <a:ext cx="1872208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400" dirty="0" smtClean="0"/>
              <a:t>Desaclbvwb8c</a:t>
            </a:r>
            <a:br>
              <a:rPr lang="es-PA" sz="1400" dirty="0" smtClean="0"/>
            </a:br>
            <a:r>
              <a:rPr lang="es-PA" sz="1400" dirty="0" err="1" smtClean="0"/>
              <a:t>BeL</a:t>
            </a:r>
            <a:r>
              <a:rPr lang="es-PA" sz="1400" dirty="0" smtClean="0"/>
              <a:t>-Comercial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46" name="45 Conector recto de flecha"/>
          <p:cNvCxnSpPr>
            <a:stCxn id="77" idx="2"/>
            <a:endCxn id="11" idx="0"/>
          </p:cNvCxnSpPr>
          <p:nvPr/>
        </p:nvCxnSpPr>
        <p:spPr bwMode="auto">
          <a:xfrm flipH="1">
            <a:off x="4401673" y="1988840"/>
            <a:ext cx="1326647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8" name="47 Conector recto de flecha"/>
          <p:cNvCxnSpPr>
            <a:stCxn id="82" idx="2"/>
            <a:endCxn id="11" idx="0"/>
          </p:cNvCxnSpPr>
          <p:nvPr/>
        </p:nvCxnSpPr>
        <p:spPr bwMode="auto">
          <a:xfrm flipH="1">
            <a:off x="4401673" y="1988840"/>
            <a:ext cx="3406495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8" name="57 Conector recto de flecha"/>
          <p:cNvCxnSpPr>
            <a:stCxn id="18" idx="2"/>
            <a:endCxn id="22" idx="0"/>
          </p:cNvCxnSpPr>
          <p:nvPr/>
        </p:nvCxnSpPr>
        <p:spPr bwMode="auto">
          <a:xfrm>
            <a:off x="4622005" y="4077072"/>
            <a:ext cx="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7" name="76 Rectángulo"/>
          <p:cNvSpPr/>
          <p:nvPr/>
        </p:nvSpPr>
        <p:spPr bwMode="auto">
          <a:xfrm>
            <a:off x="5084440" y="1700808"/>
            <a:ext cx="128776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400" dirty="0" err="1" smtClean="0"/>
              <a:t>Desaclbelapp</a:t>
            </a:r>
            <a:r>
              <a:rPr lang="es-PA" sz="1400" dirty="0" smtClean="0"/>
              <a:t> </a:t>
            </a:r>
          </a:p>
        </p:txBody>
      </p:sp>
      <p:cxnSp>
        <p:nvCxnSpPr>
          <p:cNvPr id="79" name="78 Conector recto de flecha"/>
          <p:cNvCxnSpPr>
            <a:stCxn id="43" idx="2"/>
            <a:endCxn id="77" idx="0"/>
          </p:cNvCxnSpPr>
          <p:nvPr/>
        </p:nvCxnSpPr>
        <p:spPr bwMode="auto">
          <a:xfrm>
            <a:off x="5724128" y="1484784"/>
            <a:ext cx="4192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2" name="81 Rectángulo"/>
          <p:cNvSpPr/>
          <p:nvPr/>
        </p:nvSpPr>
        <p:spPr bwMode="auto">
          <a:xfrm>
            <a:off x="7164288" y="1700808"/>
            <a:ext cx="128776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400" dirty="0" smtClean="0"/>
              <a:t>desaclbvap8c</a:t>
            </a:r>
          </a:p>
        </p:txBody>
      </p:sp>
      <p:cxnSp>
        <p:nvCxnSpPr>
          <p:cNvPr id="83" name="82 Conector recto de flecha"/>
          <p:cNvCxnSpPr>
            <a:stCxn id="44" idx="2"/>
            <a:endCxn id="82" idx="0"/>
          </p:cNvCxnSpPr>
          <p:nvPr/>
        </p:nvCxnSpPr>
        <p:spPr bwMode="auto">
          <a:xfrm flipH="1">
            <a:off x="7808168" y="1484784"/>
            <a:ext cx="4192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103" name="102 Grupo"/>
          <p:cNvGrpSpPr/>
          <p:nvPr/>
        </p:nvGrpSpPr>
        <p:grpSpPr>
          <a:xfrm>
            <a:off x="6228184" y="2564904"/>
            <a:ext cx="2232248" cy="648072"/>
            <a:chOff x="6228184" y="2564904"/>
            <a:chExt cx="2232248" cy="648072"/>
          </a:xfrm>
        </p:grpSpPr>
        <p:sp>
          <p:nvSpPr>
            <p:cNvPr id="101" name="100 Rectángulo"/>
            <p:cNvSpPr/>
            <p:nvPr/>
          </p:nvSpPr>
          <p:spPr bwMode="auto">
            <a:xfrm>
              <a:off x="6228184" y="2564904"/>
              <a:ext cx="2232248" cy="64807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es-PA" sz="1100" dirty="0" err="1" smtClean="0"/>
                <a:t>desaclbeldb</a:t>
              </a:r>
              <a:r>
                <a:rPr lang="es-PA" sz="1100" dirty="0" smtClean="0"/>
                <a:t> </a:t>
              </a:r>
              <a:endPara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8" name="87 Disco magnético"/>
            <p:cNvSpPr/>
            <p:nvPr/>
          </p:nvSpPr>
          <p:spPr bwMode="auto">
            <a:xfrm>
              <a:off x="6516216" y="2636912"/>
              <a:ext cx="576064" cy="36004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s-PA" sz="1050" dirty="0" err="1" smtClean="0"/>
                <a:t>lportal</a:t>
              </a:r>
              <a:endParaRPr kumimoji="0" lang="es-P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2" name="101 Disco magnético"/>
            <p:cNvSpPr/>
            <p:nvPr/>
          </p:nvSpPr>
          <p:spPr bwMode="auto">
            <a:xfrm>
              <a:off x="7452320" y="2636912"/>
              <a:ext cx="720080" cy="36004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r>
                <a:rPr lang="es-PA" sz="1050" dirty="0" err="1" smtClean="0"/>
                <a:t>lportalc</a:t>
              </a:r>
              <a:endParaRPr kumimoji="0" lang="es-P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90" name="89 Conector recto de flecha"/>
          <p:cNvCxnSpPr>
            <a:stCxn id="77" idx="2"/>
            <a:endCxn id="88" idx="1"/>
          </p:cNvCxnSpPr>
          <p:nvPr/>
        </p:nvCxnSpPr>
        <p:spPr bwMode="auto">
          <a:xfrm>
            <a:off x="5728320" y="1988840"/>
            <a:ext cx="1075928" cy="6480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7" name="106 Conector recto de flecha"/>
          <p:cNvCxnSpPr>
            <a:stCxn id="82" idx="2"/>
            <a:endCxn id="102" idx="1"/>
          </p:cNvCxnSpPr>
          <p:nvPr/>
        </p:nvCxnSpPr>
        <p:spPr bwMode="auto">
          <a:xfrm>
            <a:off x="7808168" y="1988840"/>
            <a:ext cx="4192" cy="6480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2" name="51 Rectángulo"/>
          <p:cNvSpPr/>
          <p:nvPr/>
        </p:nvSpPr>
        <p:spPr bwMode="auto">
          <a:xfrm>
            <a:off x="2555776" y="5589240"/>
            <a:ext cx="108012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200" dirty="0" smtClean="0"/>
              <a:t>ENTRUST</a:t>
            </a:r>
          </a:p>
          <a:p>
            <a:r>
              <a:rPr lang="es-PA" sz="1200" dirty="0" smtClean="0"/>
              <a:t>bgclidgap00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4" name="53 Conector recto de flecha"/>
          <p:cNvCxnSpPr>
            <a:stCxn id="21" idx="2"/>
            <a:endCxn id="52" idx="0"/>
          </p:cNvCxnSpPr>
          <p:nvPr/>
        </p:nvCxnSpPr>
        <p:spPr bwMode="auto">
          <a:xfrm>
            <a:off x="2886760" y="4869160"/>
            <a:ext cx="209076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1" name="60 Conector recto de flecha"/>
          <p:cNvCxnSpPr>
            <a:stCxn id="22" idx="2"/>
            <a:endCxn id="52" idx="0"/>
          </p:cNvCxnSpPr>
          <p:nvPr/>
        </p:nvCxnSpPr>
        <p:spPr bwMode="auto">
          <a:xfrm flipH="1">
            <a:off x="3095836" y="4869160"/>
            <a:ext cx="1526169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5" name="64 Rectángulo redondeado"/>
          <p:cNvSpPr/>
          <p:nvPr/>
        </p:nvSpPr>
        <p:spPr bwMode="auto">
          <a:xfrm>
            <a:off x="1475656" y="1340768"/>
            <a:ext cx="1224136" cy="3816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100" dirty="0" err="1" smtClean="0"/>
              <a:t>BeL</a:t>
            </a:r>
            <a:r>
              <a:rPr lang="es-PA" sz="1100" dirty="0" smtClean="0"/>
              <a:t>- Comercial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100" dirty="0" smtClean="0"/>
              <a:t>7080</a:t>
            </a:r>
            <a:endParaRPr kumimoji="0" lang="es-P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6" name="65 Conector recto de flecha"/>
          <p:cNvCxnSpPr>
            <a:stCxn id="65" idx="2"/>
            <a:endCxn id="10" idx="0"/>
          </p:cNvCxnSpPr>
          <p:nvPr/>
        </p:nvCxnSpPr>
        <p:spPr bwMode="auto">
          <a:xfrm>
            <a:off x="2087724" y="1722410"/>
            <a:ext cx="785820" cy="10585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0" name="69 Rectángulo redondeado"/>
          <p:cNvSpPr/>
          <p:nvPr/>
        </p:nvSpPr>
        <p:spPr bwMode="auto">
          <a:xfrm>
            <a:off x="2771800" y="1340768"/>
            <a:ext cx="122413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100" dirty="0" err="1" smtClean="0"/>
              <a:t>BeL</a:t>
            </a:r>
            <a:r>
              <a:rPr lang="es-PA" sz="1100" dirty="0" smtClean="0"/>
              <a:t>- Comercial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100" dirty="0" smtClean="0"/>
              <a:t>7480</a:t>
            </a:r>
            <a:endParaRPr kumimoji="0" lang="es-P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1" name="70 Conector recto de flecha"/>
          <p:cNvCxnSpPr>
            <a:stCxn id="70" idx="2"/>
            <a:endCxn id="11" idx="0"/>
          </p:cNvCxnSpPr>
          <p:nvPr/>
        </p:nvCxnSpPr>
        <p:spPr bwMode="auto">
          <a:xfrm>
            <a:off x="3383868" y="1772816"/>
            <a:ext cx="1017805" cy="1008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5" name="74 Rectángulo"/>
          <p:cNvSpPr/>
          <p:nvPr/>
        </p:nvSpPr>
        <p:spPr bwMode="auto">
          <a:xfrm>
            <a:off x="3779912" y="5589240"/>
            <a:ext cx="12961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PA" sz="1200" dirty="0" smtClean="0"/>
              <a:t>ONBASE</a:t>
            </a:r>
          </a:p>
          <a:p>
            <a:r>
              <a:rPr lang="es-PA" sz="1200" dirty="0" err="1" smtClean="0"/>
              <a:t>desaclonbaseap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6" name="75 Conector recto de flecha"/>
          <p:cNvCxnSpPr>
            <a:stCxn id="21" idx="2"/>
            <a:endCxn id="75" idx="0"/>
          </p:cNvCxnSpPr>
          <p:nvPr/>
        </p:nvCxnSpPr>
        <p:spPr bwMode="auto">
          <a:xfrm>
            <a:off x="2886760" y="4869160"/>
            <a:ext cx="1541224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80 Conector recto de flecha"/>
          <p:cNvCxnSpPr>
            <a:stCxn id="22" idx="2"/>
            <a:endCxn id="75" idx="0"/>
          </p:cNvCxnSpPr>
          <p:nvPr/>
        </p:nvCxnSpPr>
        <p:spPr bwMode="auto">
          <a:xfrm flipH="1">
            <a:off x="4427984" y="4869160"/>
            <a:ext cx="194021" cy="7200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9" name="98 Rectángulo redondeado"/>
          <p:cNvSpPr/>
          <p:nvPr/>
        </p:nvSpPr>
        <p:spPr bwMode="auto">
          <a:xfrm>
            <a:off x="323528" y="1844824"/>
            <a:ext cx="1080120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sz="1000" dirty="0" err="1" smtClean="0"/>
              <a:t>Fake</a:t>
            </a:r>
            <a:r>
              <a:rPr lang="es-PA" sz="1000" dirty="0" smtClean="0"/>
              <a:t> </a:t>
            </a:r>
            <a:r>
              <a:rPr lang="es-PA" sz="1000" dirty="0" err="1" smtClean="0"/>
              <a:t>Smtp</a:t>
            </a:r>
            <a:r>
              <a:rPr lang="es-PA" sz="1000" dirty="0" smtClean="0"/>
              <a:t/>
            </a:r>
            <a:br>
              <a:rPr lang="es-PA" sz="1000" dirty="0" smtClean="0"/>
            </a:br>
            <a:r>
              <a:rPr lang="es-PA" sz="1000" dirty="0" smtClean="0"/>
              <a:t>2525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0" name="99 Rectángulo"/>
          <p:cNvSpPr/>
          <p:nvPr/>
        </p:nvSpPr>
        <p:spPr bwMode="auto">
          <a:xfrm>
            <a:off x="6300192" y="3573016"/>
            <a:ext cx="180020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ARH-10.252.98.77:3500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05" name="104 Forma"/>
          <p:cNvCxnSpPr>
            <a:stCxn id="17" idx="2"/>
            <a:endCxn id="100" idx="1"/>
          </p:cNvCxnSpPr>
          <p:nvPr/>
        </p:nvCxnSpPr>
        <p:spPr bwMode="auto">
          <a:xfrm rot="5400000" flipH="1" flipV="1">
            <a:off x="4467462" y="2244342"/>
            <a:ext cx="252028" cy="3413432"/>
          </a:xfrm>
          <a:prstGeom prst="bentConnector4">
            <a:avLst>
              <a:gd name="adj1" fmla="val -90704"/>
              <a:gd name="adj2" fmla="val 88258"/>
            </a:avLst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8" name="117 Forma"/>
          <p:cNvCxnSpPr>
            <a:stCxn id="18" idx="2"/>
            <a:endCxn id="100" idx="2"/>
          </p:cNvCxnSpPr>
          <p:nvPr/>
        </p:nvCxnSpPr>
        <p:spPr bwMode="auto">
          <a:xfrm rot="16200000" flipH="1">
            <a:off x="5911148" y="2787928"/>
            <a:ext cx="12700" cy="2578287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23" name="122 Forma"/>
          <p:cNvCxnSpPr>
            <a:stCxn id="17" idx="1"/>
            <a:endCxn id="99" idx="2"/>
          </p:cNvCxnSpPr>
          <p:nvPr/>
        </p:nvCxnSpPr>
        <p:spPr bwMode="auto">
          <a:xfrm rot="10800000">
            <a:off x="863588" y="2204864"/>
            <a:ext cx="1202028" cy="169218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26" name="125 Forma"/>
          <p:cNvCxnSpPr>
            <a:stCxn id="18" idx="2"/>
            <a:endCxn id="99" idx="2"/>
          </p:cNvCxnSpPr>
          <p:nvPr/>
        </p:nvCxnSpPr>
        <p:spPr bwMode="auto">
          <a:xfrm rot="5400000" flipH="1">
            <a:off x="1806693" y="1261760"/>
            <a:ext cx="1872208" cy="3758417"/>
          </a:xfrm>
          <a:prstGeom prst="bentConnector3">
            <a:avLst>
              <a:gd name="adj1" fmla="val -12210"/>
            </a:avLst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 sz="quarter"/>
          </p:nvPr>
        </p:nvSpPr>
        <p:spPr>
          <a:xfrm>
            <a:off x="2000232" y="2714620"/>
            <a:ext cx="6696744" cy="954107"/>
          </a:xfrm>
        </p:spPr>
        <p:txBody>
          <a:bodyPr/>
          <a:lstStyle/>
          <a:p>
            <a:r>
              <a:rPr lang="es-MX" dirty="0" smtClean="0"/>
              <a:t>IBM </a:t>
            </a:r>
            <a:r>
              <a:rPr lang="es-MX" dirty="0" err="1" smtClean="0"/>
              <a:t>Datapower</a:t>
            </a:r>
            <a:r>
              <a:rPr lang="es-MX" dirty="0" smtClean="0"/>
              <a:t> Gateway</a:t>
            </a:r>
            <a:endParaRPr lang="es-PA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0B661-B022-4947-B14F-7C58C456AEB9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el </a:t>
            </a:r>
            <a:r>
              <a:rPr lang="es-MX" dirty="0" err="1" smtClean="0"/>
              <a:t>D</a:t>
            </a:r>
            <a:r>
              <a:rPr lang="es-MX" dirty="0" err="1" smtClean="0"/>
              <a:t>atapower</a:t>
            </a:r>
            <a:r>
              <a:rPr lang="es-MX" dirty="0" smtClean="0"/>
              <a:t> ?</a:t>
            </a:r>
            <a:endParaRPr lang="es-PA" dirty="0"/>
          </a:p>
        </p:txBody>
      </p:sp>
      <p:pic>
        <p:nvPicPr>
          <p:cNvPr id="5" name="Picture 6" descr="Resultado de imagen para IBM datapow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1249" t="26496" r="-1178" b="24297"/>
          <a:stretch>
            <a:fillRect/>
          </a:stretch>
        </p:blipFill>
        <p:spPr bwMode="auto">
          <a:xfrm>
            <a:off x="1714480" y="3857628"/>
            <a:ext cx="5857916" cy="185738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00034" y="100010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>
                <a:solidFill>
                  <a:schemeClr val="tx2"/>
                </a:solidFill>
                <a:latin typeface="+mn-lt"/>
              </a:rPr>
              <a:t> Combinación de Hardware y software cuyo propósito es satisfacer  necesidades  de seguridad , control e integración.</a:t>
            </a:r>
          </a:p>
          <a:p>
            <a:endParaRPr lang="es-PA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Arquitectura Básica </a:t>
            </a:r>
            <a:r>
              <a:rPr lang="es-PA" dirty="0" err="1" smtClean="0"/>
              <a:t>MBeL</a:t>
            </a:r>
            <a:r>
              <a:rPr lang="es-PA" dirty="0" smtClean="0"/>
              <a:t> 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5" name="4 Nube"/>
          <p:cNvSpPr/>
          <p:nvPr/>
        </p:nvSpPr>
        <p:spPr bwMode="auto">
          <a:xfrm>
            <a:off x="1975722" y="1340198"/>
            <a:ext cx="3744416" cy="10801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Consumidores</a:t>
            </a:r>
            <a:b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s-P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Liferay</a:t>
            </a: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– </a:t>
            </a:r>
            <a:r>
              <a:rPr kumimoji="0" lang="es-P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BGx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" name="6 Conector recto de flecha"/>
          <p:cNvCxnSpPr>
            <a:stCxn id="5" idx="1"/>
            <a:endCxn id="8" idx="0"/>
          </p:cNvCxnSpPr>
          <p:nvPr/>
        </p:nvCxnSpPr>
        <p:spPr bwMode="auto">
          <a:xfrm>
            <a:off x="3847930" y="2419168"/>
            <a:ext cx="0" cy="361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" name="7 Rectángulo"/>
          <p:cNvSpPr/>
          <p:nvPr/>
        </p:nvSpPr>
        <p:spPr bwMode="auto">
          <a:xfrm>
            <a:off x="2911826" y="2780358"/>
            <a:ext cx="187220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4" name="13 Conector recto de flecha"/>
          <p:cNvCxnSpPr>
            <a:stCxn id="8" idx="2"/>
            <a:endCxn id="15" idx="0"/>
          </p:cNvCxnSpPr>
          <p:nvPr/>
        </p:nvCxnSpPr>
        <p:spPr bwMode="auto">
          <a:xfrm>
            <a:off x="3847930" y="314039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" name="14 Rectángulo"/>
          <p:cNvSpPr/>
          <p:nvPr/>
        </p:nvSpPr>
        <p:spPr bwMode="auto">
          <a:xfrm>
            <a:off x="3199858" y="3500438"/>
            <a:ext cx="129614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IIBv10</a:t>
            </a:r>
          </a:p>
        </p:txBody>
      </p:sp>
      <p:sp>
        <p:nvSpPr>
          <p:cNvPr id="17" name="16 Rectángulo"/>
          <p:cNvSpPr/>
          <p:nvPr/>
        </p:nvSpPr>
        <p:spPr bwMode="auto">
          <a:xfrm>
            <a:off x="2911826" y="4220518"/>
            <a:ext cx="187220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Jboss</a:t>
            </a: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EAP 7</a:t>
            </a:r>
          </a:p>
        </p:txBody>
      </p:sp>
      <p:cxnSp>
        <p:nvCxnSpPr>
          <p:cNvPr id="19" name="18 Conector recto de flecha"/>
          <p:cNvCxnSpPr>
            <a:stCxn id="15" idx="2"/>
            <a:endCxn id="17" idx="0"/>
          </p:cNvCxnSpPr>
          <p:nvPr/>
        </p:nvCxnSpPr>
        <p:spPr bwMode="auto">
          <a:xfrm>
            <a:off x="3847930" y="386047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23 Rectángulo"/>
          <p:cNvSpPr/>
          <p:nvPr/>
        </p:nvSpPr>
        <p:spPr bwMode="auto">
          <a:xfrm>
            <a:off x="1471666" y="5372646"/>
            <a:ext cx="13597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Onbase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24 Rectángulo"/>
          <p:cNvSpPr/>
          <p:nvPr/>
        </p:nvSpPr>
        <p:spPr bwMode="auto">
          <a:xfrm>
            <a:off x="3168046" y="5372646"/>
            <a:ext cx="135976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COBIS</a:t>
            </a:r>
          </a:p>
        </p:txBody>
      </p:sp>
      <p:sp>
        <p:nvSpPr>
          <p:cNvPr id="26" name="25 Rectángulo"/>
          <p:cNvSpPr/>
          <p:nvPr/>
        </p:nvSpPr>
        <p:spPr bwMode="auto">
          <a:xfrm>
            <a:off x="4784034" y="5372646"/>
            <a:ext cx="158417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ENTRUST</a:t>
            </a:r>
          </a:p>
        </p:txBody>
      </p:sp>
      <p:sp>
        <p:nvSpPr>
          <p:cNvPr id="29" name="28 Rectángulo"/>
          <p:cNvSpPr/>
          <p:nvPr/>
        </p:nvSpPr>
        <p:spPr bwMode="auto">
          <a:xfrm>
            <a:off x="5072066" y="3500438"/>
            <a:ext cx="316835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A" dirty="0" smtClean="0"/>
              <a:t>WAS/CTS-BASTION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895602" y="4004494"/>
            <a:ext cx="158417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ARH/HSM</a:t>
            </a:r>
          </a:p>
        </p:txBody>
      </p:sp>
      <p:cxnSp>
        <p:nvCxnSpPr>
          <p:cNvPr id="32" name="31 Conector recto de flecha"/>
          <p:cNvCxnSpPr>
            <a:stCxn id="15" idx="3"/>
            <a:endCxn id="29" idx="1"/>
          </p:cNvCxnSpPr>
          <p:nvPr/>
        </p:nvCxnSpPr>
        <p:spPr bwMode="auto">
          <a:xfrm>
            <a:off x="4496002" y="3680458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4" name="33 Conector recto de flecha"/>
          <p:cNvCxnSpPr>
            <a:stCxn id="15" idx="1"/>
            <a:endCxn id="30" idx="3"/>
          </p:cNvCxnSpPr>
          <p:nvPr/>
        </p:nvCxnSpPr>
        <p:spPr bwMode="auto">
          <a:xfrm flipH="1">
            <a:off x="2479778" y="3680458"/>
            <a:ext cx="72008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6" name="35 Conector recto de flecha"/>
          <p:cNvCxnSpPr>
            <a:stCxn id="17" idx="2"/>
            <a:endCxn id="24" idx="0"/>
          </p:cNvCxnSpPr>
          <p:nvPr/>
        </p:nvCxnSpPr>
        <p:spPr bwMode="auto">
          <a:xfrm flipH="1">
            <a:off x="2151550" y="4580558"/>
            <a:ext cx="169638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37 Conector recto de flecha"/>
          <p:cNvCxnSpPr>
            <a:stCxn id="17" idx="2"/>
            <a:endCxn id="25" idx="0"/>
          </p:cNvCxnSpPr>
          <p:nvPr/>
        </p:nvCxnSpPr>
        <p:spPr bwMode="auto">
          <a:xfrm>
            <a:off x="3847930" y="4580558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0" name="39 Conector recto de flecha"/>
          <p:cNvCxnSpPr>
            <a:stCxn id="17" idx="2"/>
            <a:endCxn id="26" idx="0"/>
          </p:cNvCxnSpPr>
          <p:nvPr/>
        </p:nvCxnSpPr>
        <p:spPr bwMode="auto">
          <a:xfrm>
            <a:off x="3847930" y="4580558"/>
            <a:ext cx="172819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1" name="40 CuadroTexto"/>
          <p:cNvSpPr txBox="1"/>
          <p:nvPr/>
        </p:nvSpPr>
        <p:spPr>
          <a:xfrm>
            <a:off x="3775922" y="2420318"/>
            <a:ext cx="1565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HTTPS-TLSv1.2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847930" y="3140398"/>
            <a:ext cx="127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MQ-TLSv1.2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551786" y="3778597"/>
            <a:ext cx="52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TCP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4496002" y="3624709"/>
            <a:ext cx="64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HTTP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847930" y="393248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MQ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856042" y="5012606"/>
            <a:ext cx="946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HTTPS-?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407770" y="5012606"/>
            <a:ext cx="64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HTTP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3343874" y="48685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JDBC</a:t>
            </a:r>
            <a:endParaRPr lang="es-PA" dirty="0">
              <a:solidFill>
                <a:srgbClr val="FF0000"/>
              </a:solidFill>
            </a:endParaRPr>
          </a:p>
        </p:txBody>
      </p:sp>
      <p:sp>
        <p:nvSpPr>
          <p:cNvPr id="52" name="51 Rectángulo"/>
          <p:cNvSpPr/>
          <p:nvPr/>
        </p:nvSpPr>
        <p:spPr bwMode="auto">
          <a:xfrm>
            <a:off x="895602" y="3284414"/>
            <a:ext cx="158417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Exchange</a:t>
            </a:r>
            <a:endParaRPr kumimoji="0" lang="es-P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4" name="53 Conector recto de flecha"/>
          <p:cNvCxnSpPr>
            <a:stCxn id="15" idx="1"/>
            <a:endCxn id="52" idx="3"/>
          </p:cNvCxnSpPr>
          <p:nvPr/>
        </p:nvCxnSpPr>
        <p:spPr bwMode="auto">
          <a:xfrm flipH="1" flipV="1">
            <a:off x="2479778" y="3464434"/>
            <a:ext cx="72008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5" name="54 CuadroTexto"/>
          <p:cNvSpPr txBox="1"/>
          <p:nvPr/>
        </p:nvSpPr>
        <p:spPr>
          <a:xfrm>
            <a:off x="2551786" y="3284414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400" dirty="0" smtClean="0">
                <a:solidFill>
                  <a:srgbClr val="FF0000"/>
                </a:solidFill>
              </a:rPr>
              <a:t>SMTP</a:t>
            </a:r>
            <a:endParaRPr lang="es-PA" dirty="0">
              <a:solidFill>
                <a:srgbClr val="FF0000"/>
              </a:solidFill>
            </a:endParaRPr>
          </a:p>
        </p:txBody>
      </p:sp>
      <p:pic>
        <p:nvPicPr>
          <p:cNvPr id="33" name="Picture 6" descr="Resultado de imagen para IBM datapow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1249" t="26496" r="-1178" b="24297"/>
          <a:stretch>
            <a:fillRect/>
          </a:stretch>
        </p:blipFill>
        <p:spPr bwMode="auto">
          <a:xfrm>
            <a:off x="3062112" y="2646602"/>
            <a:ext cx="1659560" cy="5262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Técnicos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00100" y="1785926"/>
          <a:ext cx="7286676" cy="378621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71827"/>
                <a:gridCol w="3614849"/>
              </a:tblGrid>
              <a:tr h="473277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Transformación de Datos</a:t>
                      </a:r>
                      <a:endParaRPr lang="es-PA" b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Políticas de Seguridad</a:t>
                      </a:r>
                      <a:endParaRPr lang="es-PA" sz="1800" b="1" kern="120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JavaScript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ECMAScript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6.0)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OAuth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2.0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XML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Encryption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(JWE)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XML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Schema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Signature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(JWS)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XPath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1.0, 2.0 (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XQuery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only)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Token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(JWT)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XSLT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JSON Web Key (JWK)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XQuery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WS-Security 1.0, 1.1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endParaRPr lang="es-PA" sz="1500" kern="1200" dirty="0" err="1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Técnicos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00100" y="1785926"/>
          <a:ext cx="7286676" cy="43162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71827"/>
                <a:gridCol w="3614849"/>
              </a:tblGrid>
              <a:tr h="473277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Transporte y conectividad</a:t>
                      </a:r>
                      <a:endParaRPr lang="es-PA" b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Transporte</a:t>
                      </a:r>
                      <a:r>
                        <a:rPr lang="es-MX" sz="1800" b="1" kern="1200" baseline="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 seguro </a:t>
                      </a:r>
                      <a:endParaRPr lang="es-PA" sz="1800" b="1" kern="120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HTTP 1.1, HTTP/2, HTTPS, WebSocket Proxy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SSL versions 2 (deprecated) and 3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FTP, FTPS, SFTP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TLS versions 1.0, 1.1 and 1.2 (hardware-accelerated 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physical gateway)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MQ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Server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Name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Indication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(SNI)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MQ File Transfer Edition (MQFTE)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Elliptical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Curve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Cryptography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(ECC)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TIBCO EMS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Perfect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Forward Security (PFS)</a:t>
                      </a: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fr-FR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Java Message Service (JMS)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73277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IBM IMS™ Connect &amp; IMS Callout</a:t>
                      </a:r>
                      <a:endParaRPr lang="es-PA" sz="1500" kern="1200" dirty="0" err="1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Técnicos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00100" y="1643050"/>
          <a:ext cx="7143800" cy="45803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99830"/>
                <a:gridCol w="3543970"/>
              </a:tblGrid>
              <a:tr h="415674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Llaves de seguridad</a:t>
                      </a:r>
                      <a:endParaRPr lang="es-PA" b="1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Web</a:t>
                      </a:r>
                      <a:r>
                        <a:rPr lang="es-MX" sz="1800" b="1" kern="1200" baseline="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 </a:t>
                      </a:r>
                      <a:r>
                        <a:rPr lang="es-MX" sz="1800" b="1" kern="1200" baseline="0" dirty="0" err="1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ea typeface="+mj-ea"/>
                          <a:cs typeface="Tahoma" pitchFamily="34" charset="0"/>
                        </a:rPr>
                        <a:t>services</a:t>
                      </a:r>
                      <a:endParaRPr lang="es-PA" sz="1800" b="1" kern="1200" dirty="0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j-ea"/>
                        <a:cs typeface="Tahoma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81865">
                <a:tc>
                  <a:txBody>
                    <a:bodyPr/>
                    <a:lstStyle/>
                    <a:p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RSA, 3DES, DES, AES, SHA, X.509, </a:t>
                      </a:r>
                      <a:r>
                        <a:rPr lang="fr-FR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CRLs</a:t>
                      </a:r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, OCSP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WS-I Basic Profile 1.0, 1.1</a:t>
                      </a: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Policy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Framework</a:t>
                      </a:r>
                    </a:p>
                  </a:txBody>
                  <a:tcPr/>
                </a:tc>
              </a:tr>
              <a:tr h="481865">
                <a:tc>
                  <a:txBody>
                    <a:bodyPr/>
                    <a:lstStyle/>
                    <a:p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PKCS#1, PKCS#5, PKCS#7, PKCS#8, PKCS#10, PKCS#12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Policy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1.2, 1.5</a:t>
                      </a: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WS-Trust 1.3</a:t>
                      </a:r>
                    </a:p>
                  </a:txBody>
                  <a:tcPr/>
                </a:tc>
              </a:tr>
              <a:tr h="682642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XKMS for integration with Tivoli® Security Policy</a:t>
                      </a:r>
                    </a:p>
                    <a:p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Manager (TSPM)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Addressing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WS-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Enumeration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SOAP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Attachment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s-PA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Feature</a:t>
                      </a:r>
                      <a:r>
                        <a:rPr lang="es-PA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1.2</a:t>
                      </a:r>
                    </a:p>
                  </a:txBody>
                  <a:tcPr/>
                </a:tc>
              </a:tr>
              <a:tr h="481865">
                <a:tc>
                  <a:txBody>
                    <a:bodyPr/>
                    <a:lstStyle/>
                    <a:p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Multipurpose Internet Mail Extensions (MIME)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682642">
                <a:tc>
                  <a:txBody>
                    <a:bodyPr/>
                    <a:lstStyle/>
                    <a:p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Universal Description, Discovery and Integration (UDDI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 versions 2 and 3)</a:t>
                      </a:r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  <a:tr h="481865">
                <a:tc>
                  <a:txBody>
                    <a:bodyPr/>
                    <a:lstStyle/>
                    <a:p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● </a:t>
                      </a:r>
                      <a:r>
                        <a:rPr lang="en-US" sz="1500" kern="1200" dirty="0" err="1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WebSphere</a:t>
                      </a:r>
                      <a:r>
                        <a:rPr lang="en-US" sz="1500" kern="1200" dirty="0" smtClean="0">
                          <a:solidFill>
                            <a:schemeClr val="tx2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Service Registry and Repository (WSRR)</a:t>
                      </a:r>
                    </a:p>
                  </a:txBody>
                  <a:tcPr/>
                </a:tc>
              </a:tr>
              <a:tr h="415674">
                <a:tc>
                  <a:txBody>
                    <a:bodyPr/>
                    <a:lstStyle/>
                    <a:p>
                      <a:endParaRPr lang="es-PA" sz="1500" kern="1200" dirty="0" err="1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PA" sz="1500" kern="1200" dirty="0" smtClean="0">
                        <a:solidFill>
                          <a:schemeClr val="tx2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Datapower</a:t>
            </a:r>
            <a:r>
              <a:rPr lang="es-MX" dirty="0" smtClean="0"/>
              <a:t> </a:t>
            </a:r>
            <a:r>
              <a:rPr lang="es-MX" dirty="0" err="1" smtClean="0"/>
              <a:t>Blueprint</a:t>
            </a:r>
            <a:r>
              <a:rPr lang="es-MX" dirty="0" smtClean="0"/>
              <a:t> </a:t>
            </a:r>
            <a:r>
              <a:rPr lang="es-MX" dirty="0" err="1" smtClean="0"/>
              <a:t>Console</a:t>
            </a:r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341743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IIB – Errores Comunes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 smtClean="0"/>
              <a:t>BIP3306: </a:t>
            </a:r>
            <a:r>
              <a:rPr lang="es-PA" dirty="0" err="1" smtClean="0"/>
              <a:t>Timeout</a:t>
            </a:r>
            <a:r>
              <a:rPr lang="es-PA" dirty="0" smtClean="0"/>
              <a:t> de MQ-GET (</a:t>
            </a:r>
            <a:r>
              <a:rPr lang="es-PA" dirty="0" smtClean="0"/>
              <a:t>Entre </a:t>
            </a:r>
            <a:r>
              <a:rPr lang="es-PA" dirty="0" smtClean="0"/>
              <a:t>Servicios)</a:t>
            </a:r>
          </a:p>
          <a:p>
            <a:r>
              <a:rPr lang="es-PA" dirty="0" smtClean="0"/>
              <a:t>BIP3309: cache no encontrado</a:t>
            </a:r>
          </a:p>
          <a:p>
            <a:r>
              <a:rPr lang="es-PA" dirty="0" smtClean="0"/>
              <a:t>2085, 2066: Cola no existe en MQ</a:t>
            </a:r>
          </a:p>
          <a:p>
            <a:r>
              <a:rPr lang="es-PA" dirty="0" err="1" smtClean="0"/>
              <a:t>NativeConstructorAccessorImpl.java</a:t>
            </a:r>
            <a:r>
              <a:rPr lang="es-PA" dirty="0" smtClean="0"/>
              <a:t>- despliegue corrupto..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A8EF4-2127-4CD8-961B-A2748661D23C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bg">
  <a:themeElements>
    <a:clrScheme name="PLANTILLA-bg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PLANTILLA-b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LANTILLA-bg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-bg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LANTILLA-bg">
  <a:themeElements>
    <a:clrScheme name="PLANTILLA-bg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PLANTILLA-b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LANTILLA-bg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-bg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-bg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4C9EB99D3B4B46BBB29DE27CFC25BB" ma:contentTypeVersion="0" ma:contentTypeDescription="Crear nuevo documento." ma:contentTypeScope="" ma:versionID="560d08217dbd4f70c76377e3706273fe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34</rca:property>
    <rca:property rca:type="SelectedPageField">f55c4d88-1f2e-4ad9-aaa8-819af4ee7ee8</rca:property>
    <rca:property rca:type="SelectedStylesField">00000000-0000-0000-0000-000000000000</rca:property>
    <rca:property rca:type="CreatePageWithSourceDocument">True</rca:property>
    <rca:property rca:type="AllowChangeLocationConfig">True</rca:property>
    <rca:property rca:type="ConfiguredPageLocation">http://prubclmoss0:2797</rca:property>
    <rca:property rca:type="CreateSynchronously">True</rca:property>
    <rca:property rca:type="AllowChangeProcessingConfig">True</rca:property>
    <rca:property rca:type="ConverterSpecificSettings"/>
  </rca:Converter>
</rca:RCAuthoring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575F155-752A-4DFB-B00D-608E95638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97FCC81-6B14-4A41-9BF5-87241AB86A88}">
  <ds:schemaRefs>
    <ds:schemaRef ds:uri="urn:sharePointPublishingRcaProperties"/>
  </ds:schemaRefs>
</ds:datastoreItem>
</file>

<file path=customXml/itemProps3.xml><?xml version="1.0" encoding="utf-8"?>
<ds:datastoreItem xmlns:ds="http://schemas.openxmlformats.org/officeDocument/2006/customXml" ds:itemID="{78398CE6-4641-4461-90AA-F70CC04AE3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35F59C5-7EFF-4308-BD17-7541102F186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C:\David\Presentaciones\plantillas\PLANTILLA-bg.pot</Template>
  <TotalTime>23780</TotalTime>
  <Words>601</Words>
  <Application>Microsoft Office PowerPoint</Application>
  <PresentationFormat>Presentación en pantalla (4:3)</PresentationFormat>
  <Paragraphs>145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PLANTILLA-bg</vt:lpstr>
      <vt:lpstr>1_PLANTILLA-bg</vt:lpstr>
      <vt:lpstr>Introducción a Sistemas de integración IDG</vt:lpstr>
      <vt:lpstr>IBM Datapower Gateway</vt:lpstr>
      <vt:lpstr>Que es el Datapower ?</vt:lpstr>
      <vt:lpstr>Arquitectura Básica MBeL </vt:lpstr>
      <vt:lpstr>Datos Técnicos</vt:lpstr>
      <vt:lpstr>Datos Técnicos</vt:lpstr>
      <vt:lpstr>Datos Técnicos</vt:lpstr>
      <vt:lpstr>Datapower Blueprint Console</vt:lpstr>
      <vt:lpstr>IIB – Errores Comunes</vt:lpstr>
      <vt:lpstr>IIB – Servicios Configurables</vt:lpstr>
      <vt:lpstr>IIB – MQ – Colas Importantes </vt:lpstr>
      <vt:lpstr>IIB – MQ – Canales Importantes </vt:lpstr>
      <vt:lpstr>Intro - IBM DATAPOWER GATEWAY (IDG)</vt:lpstr>
      <vt:lpstr>Arquitectura Jboss EAP</vt:lpstr>
      <vt:lpstr>Ambientes de desarrollo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plantilla Corporativa de PPT</dc:title>
  <dc:creator>droquebert</dc:creator>
  <cp:lastModifiedBy>amorcillo</cp:lastModifiedBy>
  <cp:revision>1157</cp:revision>
  <cp:lastPrinted>1601-01-01T00:00:00Z</cp:lastPrinted>
  <dcterms:created xsi:type="dcterms:W3CDTF">2007-03-12T13:56:46Z</dcterms:created>
  <dcterms:modified xsi:type="dcterms:W3CDTF">2018-05-15T21:40:27Z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0x010100164C9EB99D3B4B46BBB29DE27CFC25BB</vt:lpwstr>
  </property>
</Properties>
</file>