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6"/>
  </p:sldMasterIdLst>
  <p:handoutMasterIdLst>
    <p:handoutMasterId r:id="rId17"/>
  </p:handoutMasterIdLst>
  <p:sldIdLst>
    <p:sldId id="258" r:id="rId7"/>
    <p:sldId id="259" r:id="rId8"/>
    <p:sldId id="261" r:id="rId9"/>
    <p:sldId id="266" r:id="rId10"/>
    <p:sldId id="267" r:id="rId11"/>
    <p:sldId id="263" r:id="rId12"/>
    <p:sldId id="260" r:id="rId13"/>
    <p:sldId id="265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5E7FF"/>
    <a:srgbClr val="777777"/>
    <a:srgbClr val="B2B2B2"/>
    <a:srgbClr val="FF9900"/>
    <a:srgbClr val="00247D"/>
    <a:srgbClr val="C0C0C0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70" autoAdjust="0"/>
  </p:normalViewPr>
  <p:slideViewPr>
    <p:cSldViewPr>
      <p:cViewPr>
        <p:scale>
          <a:sx n="60" d="100"/>
          <a:sy n="60" d="100"/>
        </p:scale>
        <p:origin x="-79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99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D9A776-C099-4E55-8EE3-36B090FEC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9"/>
          <p:cNvPicPr>
            <a:picLocks noChangeAspect="1" noChangeArrowheads="1"/>
          </p:cNvPicPr>
          <p:nvPr userDrawn="1"/>
        </p:nvPicPr>
        <p:blipFill>
          <a:blip r:embed="rId2"/>
          <a:srcRect l="36215" t="32813" r="5373" b="24998"/>
          <a:stretch>
            <a:fillRect/>
          </a:stretch>
        </p:blipFill>
        <p:spPr bwMode="auto">
          <a:xfrm>
            <a:off x="15875" y="1785938"/>
            <a:ext cx="912812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6" name="Rectangle 10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pic>
        <p:nvPicPr>
          <p:cNvPr id="7" name="Picture 105" descr="BG-Logobasico-slogan_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57188"/>
            <a:ext cx="38576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23 Conector recto"/>
          <p:cNvCxnSpPr>
            <a:cxnSpLocks noChangeShapeType="1"/>
          </p:cNvCxnSpPr>
          <p:nvPr userDrawn="1"/>
        </p:nvCxnSpPr>
        <p:spPr bwMode="auto">
          <a:xfrm>
            <a:off x="0" y="1790700"/>
            <a:ext cx="9144000" cy="0"/>
          </a:xfrm>
          <a:prstGeom prst="line">
            <a:avLst/>
          </a:prstGeom>
          <a:noFill/>
          <a:ln w="31750" algn="ctr">
            <a:solidFill>
              <a:srgbClr val="FF9900"/>
            </a:solidFill>
            <a:round/>
            <a:headEnd/>
            <a:tailEnd/>
          </a:ln>
        </p:spPr>
      </p:cxnSp>
      <p:sp>
        <p:nvSpPr>
          <p:cNvPr id="9" name="8 Triángulo rectángulo"/>
          <p:cNvSpPr/>
          <p:nvPr userDrawn="1"/>
        </p:nvSpPr>
        <p:spPr bwMode="auto">
          <a:xfrm flipH="1">
            <a:off x="6267450" y="590550"/>
            <a:ext cx="2876550" cy="1200150"/>
          </a:xfrm>
          <a:prstGeom prst="rtTriangl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s-PA" sz="10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285720" y="2071678"/>
            <a:ext cx="4122739" cy="707886"/>
          </a:xfrm>
        </p:spPr>
        <p:txBody>
          <a:bodyPr anchor="b"/>
          <a:lstStyle>
            <a:lvl1pPr algn="l"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5720" y="2928934"/>
            <a:ext cx="3352800" cy="12192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1200">
                <a:solidFill>
                  <a:srgbClr val="5F5F5F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214-F281-492A-B7DF-F648A135EC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871937" y="1142984"/>
            <a:ext cx="738664" cy="5181616"/>
          </a:xfrm>
        </p:spPr>
        <p:txBody>
          <a:bodyPr vert="eaVert"/>
          <a:lstStyle/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071546"/>
            <a:ext cx="6191251" cy="5253054"/>
          </a:xfrm>
        </p:spPr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1626D-0937-4068-A2EB-ECC23181D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" y="1357298"/>
            <a:ext cx="8458200" cy="4991100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7E60A-7BB5-4273-B1DA-7F92A05F1F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954107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DFDB0-9489-4261-BB7C-16F960C217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1" y="1333500"/>
            <a:ext cx="4152900" cy="4991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57701" y="1333500"/>
            <a:ext cx="4152900" cy="4991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2BC44-906B-418D-B5CF-21EE57B10A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123966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1763728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23966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763728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7132C-02EC-4046-A161-DC6B2EF88A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7F33-DDCE-4C1F-A733-5A36765C09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61C34-53AC-49D0-B18C-8EE23AB7D0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1142984"/>
            <a:ext cx="3008313" cy="5847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231902"/>
            <a:ext cx="5111751" cy="50546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712228"/>
            <a:ext cx="3008313" cy="4070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CCFA-7D2A-43E2-9979-A40CAFDC5E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659453"/>
            <a:ext cx="5486400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57356" y="1285860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A076-3BBB-4370-84F7-B17A92C6AC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8"/>
          <p:cNvSpPr>
            <a:spLocks noChangeArrowheads="1"/>
          </p:cNvSpPr>
          <p:nvPr userDrawn="1"/>
        </p:nvSpPr>
        <p:spPr bwMode="auto">
          <a:xfrm flipV="1">
            <a:off x="0" y="928688"/>
            <a:ext cx="9144000" cy="5572125"/>
          </a:xfrm>
          <a:custGeom>
            <a:avLst/>
            <a:gdLst>
              <a:gd name="connsiteX0" fmla="*/ 0 w 9144000"/>
              <a:gd name="connsiteY0" fmla="*/ 0 h 3981450"/>
              <a:gd name="connsiteX1" fmla="*/ 8543916 w 9144000"/>
              <a:gd name="connsiteY1" fmla="*/ 0 h 3981450"/>
              <a:gd name="connsiteX2" fmla="*/ 9144000 w 9144000"/>
              <a:gd name="connsiteY2" fmla="*/ 600084 h 3981450"/>
              <a:gd name="connsiteX3" fmla="*/ 9144000 w 9144000"/>
              <a:gd name="connsiteY3" fmla="*/ 3981450 h 3981450"/>
              <a:gd name="connsiteX4" fmla="*/ 0 w 9144000"/>
              <a:gd name="connsiteY4" fmla="*/ 3981450 h 3981450"/>
              <a:gd name="connsiteX5" fmla="*/ 0 w 9144000"/>
              <a:gd name="connsiteY5" fmla="*/ 0 h 3981450"/>
              <a:gd name="connsiteX0" fmla="*/ 0 w 9144000"/>
              <a:gd name="connsiteY0" fmla="*/ 0 h 3981450"/>
              <a:gd name="connsiteX1" fmla="*/ 8543916 w 9144000"/>
              <a:gd name="connsiteY1" fmla="*/ 0 h 3981450"/>
              <a:gd name="connsiteX2" fmla="*/ 9144000 w 9144000"/>
              <a:gd name="connsiteY2" fmla="*/ 183421 h 3981450"/>
              <a:gd name="connsiteX3" fmla="*/ 9144000 w 9144000"/>
              <a:gd name="connsiteY3" fmla="*/ 3981450 h 3981450"/>
              <a:gd name="connsiteX4" fmla="*/ 0 w 9144000"/>
              <a:gd name="connsiteY4" fmla="*/ 3981450 h 3981450"/>
              <a:gd name="connsiteX5" fmla="*/ 0 w 9144000"/>
              <a:gd name="connsiteY5" fmla="*/ 0 h 3981450"/>
              <a:gd name="connsiteX0" fmla="*/ 0 w 9144000"/>
              <a:gd name="connsiteY0" fmla="*/ 15432 h 3996882"/>
              <a:gd name="connsiteX1" fmla="*/ 7743816 w 9144000"/>
              <a:gd name="connsiteY1" fmla="*/ 0 h 3996882"/>
              <a:gd name="connsiteX2" fmla="*/ 9144000 w 9144000"/>
              <a:gd name="connsiteY2" fmla="*/ 198853 h 3996882"/>
              <a:gd name="connsiteX3" fmla="*/ 9144000 w 9144000"/>
              <a:gd name="connsiteY3" fmla="*/ 3996882 h 3996882"/>
              <a:gd name="connsiteX4" fmla="*/ 0 w 9144000"/>
              <a:gd name="connsiteY4" fmla="*/ 3996882 h 3996882"/>
              <a:gd name="connsiteX5" fmla="*/ 0 w 9144000"/>
              <a:gd name="connsiteY5" fmla="*/ 15432 h 3996882"/>
              <a:gd name="connsiteX0" fmla="*/ 0 w 9144000"/>
              <a:gd name="connsiteY0" fmla="*/ 15432 h 3996882"/>
              <a:gd name="connsiteX1" fmla="*/ 7743816 w 9144000"/>
              <a:gd name="connsiteY1" fmla="*/ 0 h 3996882"/>
              <a:gd name="connsiteX2" fmla="*/ 9144000 w 9144000"/>
              <a:gd name="connsiteY2" fmla="*/ 507493 h 3996882"/>
              <a:gd name="connsiteX3" fmla="*/ 9144000 w 9144000"/>
              <a:gd name="connsiteY3" fmla="*/ 3996882 h 3996882"/>
              <a:gd name="connsiteX4" fmla="*/ 0 w 9144000"/>
              <a:gd name="connsiteY4" fmla="*/ 3996882 h 3996882"/>
              <a:gd name="connsiteX5" fmla="*/ 0 w 9144000"/>
              <a:gd name="connsiteY5" fmla="*/ 15432 h 399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996882">
                <a:moveTo>
                  <a:pt x="0" y="15432"/>
                </a:moveTo>
                <a:lnTo>
                  <a:pt x="7743816" y="0"/>
                </a:lnTo>
                <a:lnTo>
                  <a:pt x="9144000" y="507493"/>
                </a:lnTo>
                <a:lnTo>
                  <a:pt x="9144000" y="3996882"/>
                </a:lnTo>
                <a:lnTo>
                  <a:pt x="0" y="3996882"/>
                </a:lnTo>
                <a:lnTo>
                  <a:pt x="0" y="15432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defRPr/>
            </a:pPr>
            <a:endParaRPr lang="es-ES" dirty="0">
              <a:solidFill>
                <a:srgbClr val="DDDDDD"/>
              </a:solidFill>
              <a:ea typeface="ヒラギノ角ゴ Pro W3" pitchFamily="84" charset="-128"/>
            </a:endParaRPr>
          </a:p>
        </p:txBody>
      </p:sp>
      <p:sp>
        <p:nvSpPr>
          <p:cNvPr id="2051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9874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4582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fld id="{15B1CD43-AFE4-464A-A7DE-A12FF8A85C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9257344-E2E3-4E77-B49F-3DC047B34097}" type="slidenum">
              <a:rPr lang="es-ES" sz="900">
                <a:latin typeface="Arial" charset="0"/>
              </a:rPr>
              <a:pPr algn="r">
                <a:defRPr/>
              </a:pPr>
              <a:t>‹Nº›</a:t>
            </a:fld>
            <a:endParaRPr lang="es-ES" sz="900">
              <a:latin typeface="Arial" charset="0"/>
            </a:endParaRPr>
          </a:p>
        </p:txBody>
      </p:sp>
      <p:sp>
        <p:nvSpPr>
          <p:cNvPr id="53345" name="Rectangle 9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17" name="12 Triángulo rectángulo"/>
          <p:cNvSpPr>
            <a:spLocks noChangeArrowheads="1"/>
          </p:cNvSpPr>
          <p:nvPr userDrawn="1"/>
        </p:nvSpPr>
        <p:spPr bwMode="auto">
          <a:xfrm flipH="1">
            <a:off x="6572250" y="0"/>
            <a:ext cx="2571750" cy="928688"/>
          </a:xfrm>
          <a:prstGeom prst="rtTriangle">
            <a:avLst/>
          </a:prstGeom>
          <a:solidFill>
            <a:srgbClr val="FF99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endParaRPr lang="es-PA"/>
          </a:p>
        </p:txBody>
      </p:sp>
      <p:cxnSp>
        <p:nvCxnSpPr>
          <p:cNvPr id="2060" name="11 Conector recto"/>
          <p:cNvCxnSpPr>
            <a:cxnSpLocks noChangeShapeType="1"/>
          </p:cNvCxnSpPr>
          <p:nvPr userDrawn="1"/>
        </p:nvCxnSpPr>
        <p:spPr bwMode="auto">
          <a:xfrm>
            <a:off x="0" y="928688"/>
            <a:ext cx="914400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  <p:pic>
        <p:nvPicPr>
          <p:cNvPr id="2061" name="Picture 105" descr="BG-Logobasico-slogan_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42875" y="55563"/>
            <a:ext cx="292893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 userDrawn="1"/>
        </p:nvPicPr>
        <p:blipFill>
          <a:blip r:embed="rId14"/>
          <a:srcRect l="31258" t="49054" r="37823" b="9595"/>
          <a:stretch>
            <a:fillRect/>
          </a:stretch>
        </p:blipFill>
        <p:spPr bwMode="auto">
          <a:xfrm>
            <a:off x="8164513" y="0"/>
            <a:ext cx="97948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Forma libre"/>
          <p:cNvSpPr/>
          <p:nvPr userDrawn="1"/>
        </p:nvSpPr>
        <p:spPr bwMode="auto">
          <a:xfrm>
            <a:off x="7905750" y="-33338"/>
            <a:ext cx="1349375" cy="434976"/>
          </a:xfrm>
          <a:custGeom>
            <a:avLst/>
            <a:gdLst>
              <a:gd name="connsiteX0" fmla="*/ 111512 w 1349297"/>
              <a:gd name="connsiteY0" fmla="*/ 434898 h 434898"/>
              <a:gd name="connsiteX1" fmla="*/ 1349297 w 1349297"/>
              <a:gd name="connsiteY1" fmla="*/ 0 h 434898"/>
              <a:gd name="connsiteX2" fmla="*/ 0 w 1349297"/>
              <a:gd name="connsiteY2" fmla="*/ 0 h 434898"/>
              <a:gd name="connsiteX3" fmla="*/ 111512 w 1349297"/>
              <a:gd name="connsiteY3" fmla="*/ 434898 h 43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297" h="434898">
                <a:moveTo>
                  <a:pt x="111512" y="434898"/>
                </a:moveTo>
                <a:lnTo>
                  <a:pt x="1349297" y="0"/>
                </a:lnTo>
                <a:lnTo>
                  <a:pt x="0" y="0"/>
                </a:lnTo>
                <a:lnTo>
                  <a:pt x="111512" y="434898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9pPr>
    </p:titleStyle>
    <p:bodyStyle>
      <a:lvl1pPr marL="342900" indent="-1492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62000" indent="-603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>
          <a:solidFill>
            <a:schemeClr val="tx2"/>
          </a:solidFill>
          <a:latin typeface="+mn-lt"/>
        </a:defRPr>
      </a:lvl2pPr>
      <a:lvl3pPr marL="1238250" indent="-920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 sz="1400">
          <a:solidFill>
            <a:schemeClr val="tx2"/>
          </a:solidFill>
          <a:latin typeface="+mn-lt"/>
        </a:defRPr>
      </a:lvl3pPr>
      <a:lvl4pPr marL="1617663" indent="-1381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 sz="1400">
          <a:solidFill>
            <a:schemeClr val="tx2"/>
          </a:solidFill>
          <a:latin typeface="+mn-lt"/>
        </a:defRPr>
      </a:lvl4pPr>
      <a:lvl5pPr marL="2076450" indent="-746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 sz="1400">
          <a:solidFill>
            <a:schemeClr val="tx2"/>
          </a:solidFill>
          <a:latin typeface="+mn-lt"/>
        </a:defRPr>
      </a:lvl5pPr>
      <a:lvl6pPr marL="25336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908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480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9052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3" y="11303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de Excelencia Sus Buenos Vecinos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142875" y="1643063"/>
            <a:ext cx="8715375" cy="3643312"/>
          </a:xfrm>
        </p:spPr>
        <p:txBody>
          <a:bodyPr/>
          <a:lstStyle/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Primer programa patrocinado unilateralmente por la Fundación y tiene como meta brindarle la oportunidad a jóvenes panameños de sobresalir académicamente. 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Las becas son otorgadas a jóvenes, de escuelas públicas, que estén por ingresar a secundaria y demuestren estar entre los primeros tres lugares de sus promociones. Adicional a las excelentes calificaciones, los jóvenes deben estar dispuestos a esforzarse por mejorar su educación y manifestar una buena conducta y disciplina. 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La Fundación se hace cargo de matrículas, mensualidades escolares, cursos de nivelación, textos y materiales escolares, uniformes y cuotas obligatorias para actividades del colegio. Aunado a esto, los jóvenes reciben cursos y charlas complementarias para su formación al igual de un seguimiento del desempeño de los mismos a lo largo de sus estudios secundarios. </a:t>
            </a:r>
          </a:p>
          <a:p>
            <a:endParaRPr lang="es-PA" smtClean="0"/>
          </a:p>
        </p:txBody>
      </p:sp>
      <p:pic>
        <p:nvPicPr>
          <p:cNvPr id="10244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4 CuadroTexto"/>
          <p:cNvSpPr txBox="1">
            <a:spLocks noChangeArrowheads="1"/>
          </p:cNvSpPr>
          <p:nvPr/>
        </p:nvSpPr>
        <p:spPr bwMode="auto">
          <a:xfrm>
            <a:off x="428625" y="5334000"/>
            <a:ext cx="82867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A" sz="1400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“ Estoy muy contenta de esta oportunidad y orgullosa de mi misma”</a:t>
            </a:r>
            <a:r>
              <a:rPr lang="es-PA" sz="140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- </a:t>
            </a:r>
            <a:r>
              <a:rPr lang="es-PA" sz="1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Yelizbeth Graciela Vega Lee</a:t>
            </a:r>
          </a:p>
          <a:p>
            <a:r>
              <a:rPr lang="es-PA" sz="1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endParaRPr lang="es-PA" sz="1400"/>
          </a:p>
        </p:txBody>
      </p:sp>
      <p:sp>
        <p:nvSpPr>
          <p:cNvPr id="10246" name="11 CuadroTexto"/>
          <p:cNvSpPr txBox="1">
            <a:spLocks noChangeArrowheads="1"/>
          </p:cNvSpPr>
          <p:nvPr/>
        </p:nvSpPr>
        <p:spPr bwMode="auto">
          <a:xfrm>
            <a:off x="428625" y="5715000"/>
            <a:ext cx="792956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A" sz="1400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“ Me siento nervioso pero es algo que voy a afrontar porque es una bendición que Dios nos dio   </a:t>
            </a:r>
          </a:p>
          <a:p>
            <a:r>
              <a:rPr lang="es-PA" sz="1400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para ser alguien”</a:t>
            </a:r>
            <a:r>
              <a:rPr lang="es-PA" sz="140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– </a:t>
            </a:r>
            <a:r>
              <a:rPr lang="es-PA" sz="1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César Ortíz</a:t>
            </a:r>
          </a:p>
          <a:p>
            <a:endParaRPr lang="es-P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3" y="11430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el </a:t>
            </a:r>
            <a:r>
              <a:rPr lang="es-P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Datapower</a:t>
            </a: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Gateway?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185738" y="1643063"/>
            <a:ext cx="8529666" cy="1285871"/>
          </a:xfrm>
        </p:spPr>
        <p:txBody>
          <a:bodyPr/>
          <a:lstStyle/>
          <a:p>
            <a:pPr algn="just">
              <a:defRPr/>
            </a:pPr>
            <a:r>
              <a:rPr lang="es-PA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s-PA" sz="1600" dirty="0" smtClean="0">
                <a:latin typeface="Tahoma" pitchFamily="34" charset="0"/>
                <a:cs typeface="Tahoma" pitchFamily="34" charset="0"/>
              </a:rPr>
              <a:t>Combinación de Hardware y software cuyo propósito es satisfacer  necesidades  de seguridad , control e integración.</a:t>
            </a:r>
            <a:endParaRPr lang="es-PA" sz="1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s-PA" sz="14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126" name="Picture 6" descr="Resultado de imagen para IBM datap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763300" cy="4047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000100" y="1785926"/>
          <a:ext cx="7286676" cy="37862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827"/>
                <a:gridCol w="3614849"/>
              </a:tblGrid>
              <a:tr h="473277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Transformación de Datos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Políticas de Seguridad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JavaScript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ECMAScript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6.0)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OAuth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2.0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XML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Encryption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(JWE)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XML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Schema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Signature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(JWS)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XPath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1.0, 2.0 (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XQuery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only)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Token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(JWT)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XSLT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Key (JWK)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XQuery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WS-Security 1.0, 1.1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000100" y="1785926"/>
          <a:ext cx="7286676" cy="43162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827"/>
                <a:gridCol w="3614849"/>
              </a:tblGrid>
              <a:tr h="473277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Transporte y conectividad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Transporte</a:t>
                      </a:r>
                      <a:r>
                        <a:rPr lang="es-MX" sz="1800" b="1" kern="1200" baseline="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 seguro 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HTTP 1.1, HTTP/2, HTTPS, WebSocket Proxy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SSL versions 2 (deprecated) and 3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FTP, FTPS, SFTP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TLS versions 1.0, 1.1 and 1.2 (hardware-accelerated 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physical gateway)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MQ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Server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Name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Indication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(SNI)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MQ File Transfer Edition (MQFTE)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Elliptical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Curve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Cryptography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(ECC)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TIBCO 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Perfect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Forward Security (PFS)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fr-FR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Java Message Service (JMS)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IBM IMS™ Connect &amp; IMS Callout</a:t>
                      </a:r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000100" y="1643050"/>
          <a:ext cx="7143800" cy="45803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99830"/>
                <a:gridCol w="3543970"/>
              </a:tblGrid>
              <a:tr h="415674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Llaves de seguridad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Web</a:t>
                      </a:r>
                      <a:r>
                        <a:rPr lang="es-MX" sz="1800" b="1" kern="1200" baseline="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 </a:t>
                      </a:r>
                      <a:r>
                        <a:rPr lang="es-MX" sz="1800" b="1" kern="1200" baseline="0" dirty="0" err="1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services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81865">
                <a:tc>
                  <a:txBody>
                    <a:bodyPr/>
                    <a:lstStyle/>
                    <a:p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RSA, 3DES, DES, AES, SHA, X.509, </a:t>
                      </a:r>
                      <a:r>
                        <a:rPr lang="fr-FR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CRLs</a:t>
                      </a:r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, OCSP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WS-I Basic Profile 1.0, 1.1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Policy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Framework</a:t>
                      </a: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PKCS#1, PKCS#5, PKCS#7, PKCS#8, PKCS#10, PKCS#12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Policy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1.2, 1.5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WS-Trust 1.3</a:t>
                      </a:r>
                    </a:p>
                  </a:txBody>
                  <a:tcPr/>
                </a:tc>
              </a:tr>
              <a:tr h="682642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XKMS for integration with Tivoli® Security Policy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Manager (TSPM)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Addressing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Enumeration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SOAP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Attachment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Feature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1.2</a:t>
                      </a: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Multipurpose Internet Mail Extensions (MIME)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682642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Universal Description, Discovery and Integration (UDDI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versions 2 and 3)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Service Registry and Repository (WSRR)</a:t>
                      </a:r>
                    </a:p>
                  </a:txBody>
                  <a:tcPr/>
                </a:tc>
              </a:tr>
              <a:tr h="415674">
                <a:tc>
                  <a:txBody>
                    <a:bodyPr/>
                    <a:lstStyle/>
                    <a:p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11430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Multi-Protocol</a:t>
            </a: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152400" y="1643063"/>
            <a:ext cx="8491538" cy="785805"/>
          </a:xfrm>
        </p:spPr>
        <p:txBody>
          <a:bodyPr/>
          <a:lstStyle/>
          <a:p>
            <a:pPr algn="just"/>
            <a:r>
              <a:rPr lang="es-PA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s-PA" sz="1600" dirty="0" smtClean="0">
                <a:latin typeface="Tahoma" pitchFamily="34" charset="0"/>
                <a:cs typeface="Tahoma" pitchFamily="34" charset="0"/>
              </a:rPr>
              <a:t>Esto significa que el equipo puede recibir </a:t>
            </a:r>
            <a:r>
              <a:rPr lang="es-PA" sz="1600" dirty="0" smtClean="0"/>
              <a:t>puede aceptar mensajes originados por el cliente en una variedad de </a:t>
            </a:r>
            <a:r>
              <a:rPr lang="es-PA" sz="1600" dirty="0" smtClean="0"/>
              <a:t>protocolos, los protocolos mas utilizados.</a:t>
            </a:r>
            <a:endParaRPr lang="es-PA" sz="16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None/>
            </a:pPr>
            <a:endParaRPr lang="es-PA" sz="1600" dirty="0" smtClean="0">
              <a:latin typeface="Tahoma" pitchFamily="34" charset="0"/>
              <a:cs typeface="Tahoma" pitchFamily="34" charset="0"/>
            </a:endParaRPr>
          </a:p>
          <a:p>
            <a:endParaRPr lang="es-PA" dirty="0" smtClean="0">
              <a:latin typeface="Tahoma" pitchFamily="34" charset="0"/>
              <a:cs typeface="Tahoma" pitchFamily="34" charset="0"/>
            </a:endParaRPr>
          </a:p>
          <a:p>
            <a:r>
              <a:rPr lang="es-PA" dirty="0" smtClean="0"/>
              <a:t>https://www.ibm.com/support/knowledgecenter/SS9H2Y_7.1.0/com.ibm.dp.doc/mpgw_wizard.html</a:t>
            </a:r>
            <a:endParaRPr lang="es-PA" dirty="0" smtClean="0"/>
          </a:p>
        </p:txBody>
      </p:sp>
      <p:pic>
        <p:nvPicPr>
          <p:cNvPr id="9220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1 Título"/>
          <p:cNvSpPr>
            <a:spLocks noGrp="1"/>
          </p:cNvSpPr>
          <p:nvPr>
            <p:ph type="title"/>
          </p:nvPr>
        </p:nvSpPr>
        <p:spPr>
          <a:xfrm>
            <a:off x="271463" y="11303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Donaciones por áreas de atención</a:t>
            </a:r>
          </a:p>
        </p:txBody>
      </p:sp>
      <p:pic>
        <p:nvPicPr>
          <p:cNvPr id="1028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084263" y="1400175"/>
          <a:ext cx="6773862" cy="4529138"/>
        </p:xfrm>
        <a:graphic>
          <a:graphicData uri="http://schemas.openxmlformats.org/presentationml/2006/ole">
            <p:oleObj spid="_x0000_s1026" name="Gráfico" r:id="rId4" imgW="6096130" imgH="4076896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Título"/>
          <p:cNvSpPr>
            <a:spLocks noGrp="1"/>
          </p:cNvSpPr>
          <p:nvPr>
            <p:ph type="ctrTitle" sz="quarter"/>
          </p:nvPr>
        </p:nvSpPr>
        <p:spPr>
          <a:xfrm>
            <a:off x="428625" y="2244725"/>
            <a:ext cx="3286125" cy="369888"/>
          </a:xfrm>
        </p:spPr>
        <p:txBody>
          <a:bodyPr/>
          <a:lstStyle/>
          <a:p>
            <a:pPr>
              <a:defRPr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de Becas</a:t>
            </a:r>
          </a:p>
        </p:txBody>
      </p:sp>
      <p:pic>
        <p:nvPicPr>
          <p:cNvPr id="8195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681288"/>
            <a:ext cx="28575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11430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Mi Buen Vecino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152400" y="1643063"/>
            <a:ext cx="8491538" cy="3857625"/>
          </a:xfrm>
        </p:spPr>
        <p:txBody>
          <a:bodyPr/>
          <a:lstStyle/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 La Beca Mi Buen Vecino es dirigida a Hijos naturales o adoptados de colaboradores de Banco General, S.A. y Subsidiarias.  El colaborador  (padre o madre)  del aspirante debe tener un ingreso familiar igual o inferior a $2,200.00 mensuales.</a:t>
            </a:r>
          </a:p>
          <a:p>
            <a:pPr algn="just">
              <a:buFont typeface="Arial" pitchFamily="34" charset="0"/>
              <a:buNone/>
            </a:pP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La misma se otorga a jóvenes que culminen 6to. grado, 7mo. grado y 8vo. grado y que cumplan con todos los requisitos que la Fundación sus Buenos Vecinos exige.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El espíritu de la beca es darle la oportunidad a los jóvenes de acceder a colegios de reconocida trayectoria, que sus egresados se distinguen en el campo profesional. Colegios que ofrezcan una educación de calidad que les abra nuevas oportunidades de aprendizaje de acuerdo a las exigencias de la vida moderna.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r>
              <a:rPr lang="es-PA" sz="1600" smtClean="0">
                <a:latin typeface="Trebuchet MS" pitchFamily="34" charset="0"/>
              </a:rPr>
              <a:t> La beca cubre: matrícula, mensualidad y libros. </a:t>
            </a:r>
          </a:p>
          <a:p>
            <a:pPr algn="just">
              <a:buFont typeface="Arial" pitchFamily="34" charset="0"/>
              <a:buNone/>
            </a:pP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None/>
            </a:pP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endParaRPr lang="es-PA" smtClean="0">
              <a:latin typeface="Tahoma" pitchFamily="34" charset="0"/>
              <a:cs typeface="Tahoma" pitchFamily="34" charset="0"/>
            </a:endParaRPr>
          </a:p>
          <a:p>
            <a:endParaRPr lang="es-PA" smtClean="0"/>
          </a:p>
        </p:txBody>
      </p:sp>
      <p:pic>
        <p:nvPicPr>
          <p:cNvPr id="9220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NTILLA-bg">
  <a:themeElements>
    <a:clrScheme name="PLANTILLA-b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PLANTILLA-b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LANTILLA-b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-b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5B46193E4E1A4E8FF66708F370BA1F" ma:contentTypeVersion="0" ma:contentTypeDescription="Crear nuevo documento." ma:contentTypeScope="" ma:versionID="9ba71ec18236fd1f48370269ec017a78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23</rca:property>
    <rca:property rca:type="SelectedPageField">f55c4d88-1f2e-4ad9-aaa8-819af4ee7ee8</rca:property>
    <rca:property rca:type="SelectedStylesField">00000000-0000-0000-0000-000000000000</rca:property>
    <rca:property rca:type="CreatePageWithSourceDocument">True</rca:property>
    <rca:property rca:type="AllowChangeLocationConfig">True</rca:property>
    <rca:property rca:type="ConfiguredPageLocation">http://prubclmoss0:2797</rca:property>
    <rca:property rca:type="CreateSynchronously">True</rca:property>
    <rca:property rca:type="AllowChangeProcessingConfig">True</rca:property>
    <rca:property rca:type="ConverterSpecificSettings"/>
  </rca:Converter>
</rca:RCAuthoringProperti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9C73E26-966D-4190-B7BB-6A59DA9898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2CE2F0F-0111-496F-AA85-D7BF01C299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A7730D-4C00-4D66-9E3A-73CB1AC85D04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EA735D2D-61D1-47B3-B7BA-C2250064BB8A}">
  <ds:schemaRefs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39B6C6D8-697B-442C-87C9-4A903FC6C40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C:\David\Presentaciones\plantillas\PLANTILLA-bg.pot</Template>
  <TotalTime>10090</TotalTime>
  <Words>559</Words>
  <Application>Microsoft Office PowerPoint</Application>
  <PresentationFormat>Presentación en pantalla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PLANTILLA-bg</vt:lpstr>
      <vt:lpstr>Gráfico</vt:lpstr>
      <vt:lpstr>Diapositiva 1</vt:lpstr>
      <vt:lpstr>¿Qué Es el Datapower Gateway?</vt:lpstr>
      <vt:lpstr>Datos Técnicos</vt:lpstr>
      <vt:lpstr>Datos Técnicos</vt:lpstr>
      <vt:lpstr>Datos Técnicos</vt:lpstr>
      <vt:lpstr>Multi-Protocol Gateway</vt:lpstr>
      <vt:lpstr>Donaciones por áreas de atención</vt:lpstr>
      <vt:lpstr>Programas de Becas</vt:lpstr>
      <vt:lpstr>Becas Mi Buen Vecino</vt:lpstr>
      <vt:lpstr>Becas de Excelencia Sus Buenos Vecinos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plantilla Corporativa de PPT</dc:title>
  <dc:creator>droquebert</dc:creator>
  <cp:lastModifiedBy>amorcillo</cp:lastModifiedBy>
  <cp:revision>66</cp:revision>
  <cp:lastPrinted>1601-01-01T00:00:00Z</cp:lastPrinted>
  <dcterms:created xsi:type="dcterms:W3CDTF">2007-03-12T13:56:46Z</dcterms:created>
  <dcterms:modified xsi:type="dcterms:W3CDTF">2018-05-15T21:38:54Z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Alexandra Liakopulos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Jacqueline Souter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_SourceUrl">
    <vt:lpwstr/>
  </property>
</Properties>
</file>