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5"/>
  </p:notesMasterIdLst>
  <p:handoutMasterIdLst>
    <p:handoutMasterId r:id="rId26"/>
  </p:handoutMasterIdLst>
  <p:sldIdLst>
    <p:sldId id="257" r:id="rId5"/>
    <p:sldId id="389" r:id="rId6"/>
    <p:sldId id="384" r:id="rId7"/>
    <p:sldId id="317" r:id="rId8"/>
    <p:sldId id="277" r:id="rId9"/>
    <p:sldId id="278" r:id="rId10"/>
    <p:sldId id="279" r:id="rId11"/>
    <p:sldId id="268" r:id="rId12"/>
    <p:sldId id="272" r:id="rId13"/>
    <p:sldId id="270" r:id="rId14"/>
    <p:sldId id="281" r:id="rId15"/>
    <p:sldId id="321" r:id="rId16"/>
    <p:sldId id="391" r:id="rId17"/>
    <p:sldId id="392" r:id="rId18"/>
    <p:sldId id="393" r:id="rId19"/>
    <p:sldId id="394" r:id="rId20"/>
    <p:sldId id="399" r:id="rId21"/>
    <p:sldId id="395" r:id="rId22"/>
    <p:sldId id="396" r:id="rId23"/>
    <p:sldId id="40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8BA11B-7A84-4249-9C1B-A03E14F598CE}" v="60" dt="2023-03-14T18:38:36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3725" autoAdjust="0"/>
  </p:normalViewPr>
  <p:slideViewPr>
    <p:cSldViewPr snapToGrid="0">
      <p:cViewPr varScale="1">
        <p:scale>
          <a:sx n="76" d="100"/>
          <a:sy n="76" d="100"/>
        </p:scale>
        <p:origin x="126" y="7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32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7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83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5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70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2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0"/>
            <a:ext cx="3565524" cy="2384898"/>
          </a:xfrm>
        </p:spPr>
        <p:txBody>
          <a:bodyPr anchor="b" anchorCtr="0">
            <a:normAutofit/>
          </a:bodyPr>
          <a:lstStyle/>
          <a:p>
            <a:pPr algn="ctr"/>
            <a:r>
              <a:rPr lang="en-US" b="1" dirty="0"/>
              <a:t>Bio computer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938AA-F311-20B4-A75C-71B119B21C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2384898"/>
            <a:ext cx="3565524" cy="4473102"/>
          </a:xfrm>
        </p:spPr>
        <p:txBody>
          <a:bodyPr/>
          <a:lstStyle/>
          <a:p>
            <a:r>
              <a:rPr lang="en-US" dirty="0"/>
              <a:t>By: Mohamed Hussein</a:t>
            </a:r>
          </a:p>
          <a:p>
            <a:r>
              <a:rPr lang="en-US" dirty="0"/>
              <a:t>Mohamed A Salama</a:t>
            </a:r>
          </a:p>
          <a:p>
            <a:r>
              <a:rPr lang="en-US" dirty="0"/>
              <a:t>Mostafa </a:t>
            </a:r>
            <a:r>
              <a:rPr lang="en-US" dirty="0" err="1"/>
              <a:t>Oraby</a:t>
            </a:r>
            <a:endParaRPr lang="en-US" dirty="0"/>
          </a:p>
          <a:p>
            <a:r>
              <a:rPr lang="en-US" dirty="0"/>
              <a:t>Mostafa </a:t>
            </a:r>
            <a:r>
              <a:rPr lang="en-US" dirty="0" err="1"/>
              <a:t>Farghaly</a:t>
            </a:r>
            <a:r>
              <a:rPr lang="en-US" dirty="0"/>
              <a:t> </a:t>
            </a:r>
          </a:p>
          <a:p>
            <a:r>
              <a:rPr lang="en-US" dirty="0"/>
              <a:t>Mostafa M </a:t>
            </a:r>
            <a:r>
              <a:rPr lang="en-US" dirty="0" err="1"/>
              <a:t>Salaheldeen</a:t>
            </a:r>
            <a:endParaRPr lang="en-US" dirty="0"/>
          </a:p>
          <a:p>
            <a:r>
              <a:rPr lang="en-US" dirty="0"/>
              <a:t>Mahmood Hany</a:t>
            </a:r>
          </a:p>
          <a:p>
            <a:r>
              <a:rPr lang="en-US" dirty="0" err="1"/>
              <a:t>Mazen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Nano-Biological Computers Require Less Than 1% of the Energy Consumed by  Electronic Transistors - Industry Tap">
            <a:extLst>
              <a:ext uri="{FF2B5EF4-FFF2-40B4-BE49-F238E27FC236}">
                <a16:creationId xmlns:a16="http://schemas.microsoft.com/office/drawing/2014/main" id="{68510C53-FB41-4BED-3817-1A1176EE0E26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7" r="1745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6074"/>
            <a:ext cx="5241471" cy="165671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Computer language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194" name="Picture 2" descr="34,677 Computer Code Blue Stock Photos, Pictures &amp; Royalty-Free Images -  iStock">
            <a:extLst>
              <a:ext uri="{FF2B5EF4-FFF2-40B4-BE49-F238E27FC236}">
                <a16:creationId xmlns:a16="http://schemas.microsoft.com/office/drawing/2014/main" id="{50CB3A10-D556-E78E-DCC3-CB6A591F7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099" y="0"/>
            <a:ext cx="7114901" cy="666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730E6410-13C0-0061-53FF-7B859FB1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9274"/>
            <a:ext cx="5105401" cy="5864225"/>
          </a:xfrm>
        </p:spPr>
        <p:txBody>
          <a:bodyPr/>
          <a:lstStyle/>
          <a:p>
            <a:r>
              <a:rPr lang="en-US" dirty="0"/>
              <a:t>By using nerves from the leech organism</a:t>
            </a:r>
            <a:br>
              <a:rPr lang="ar-EG" dirty="0"/>
            </a:br>
            <a:r>
              <a:rPr lang="ar-EG" dirty="0"/>
              <a:t> </a:t>
            </a:r>
            <a:r>
              <a:rPr lang="en-US" dirty="0"/>
              <a:t>we can calculate a mathematical operation such as 2+6=8</a:t>
            </a:r>
          </a:p>
        </p:txBody>
      </p:sp>
      <p:pic>
        <p:nvPicPr>
          <p:cNvPr id="9218" name="Picture 2" descr="خـــــــذ هِديـــــــّثًــــــــكَ - ........عجائب دود العلق الطبي.........  🎋لدود العلق تاريخ قديم يعود ل 540 مليون سنه..... حيث استخدمته الحضارات  العريقه و القديمه المتعدده... للتطبب والعلاج ،فمارس العلاج به المصريون،  والرومان، واليونانيين">
            <a:extLst>
              <a:ext uri="{FF2B5EF4-FFF2-40B4-BE49-F238E27FC236}">
                <a16:creationId xmlns:a16="http://schemas.microsoft.com/office/drawing/2014/main" id="{EFF86970-78EE-EDB8-C802-54D879C51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"/>
            <a:ext cx="6096000" cy="666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F52E3E-F1F6-F04E-AED5-FEA913B70B7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2647156"/>
            <a:ext cx="11090273" cy="1563688"/>
          </a:xfrm>
        </p:spPr>
        <p:txBody>
          <a:bodyPr/>
          <a:lstStyle/>
          <a:p>
            <a:pPr algn="ctr"/>
            <a:r>
              <a:rPr lang="en-US" sz="6600" b="1" dirty="0">
                <a:solidFill>
                  <a:srgbClr val="FF0000">
                    <a:alpha val="60000"/>
                  </a:srgbClr>
                </a:solidFill>
              </a:rPr>
              <a:t>Why using bio computer?! </a:t>
            </a: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Freeform: Shape 1024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49" name="Oval 1024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51" name="Oval 1025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253" name="Group 1025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254" name="Freeform: Shape 1025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5" name="Freeform: Shape 1025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56" name="Oval 1025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57" name="Oval 1025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259" name="Rectangle 1025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3" r="27905" b="-2"/>
          <a:stretch/>
        </p:blipFill>
        <p:spPr>
          <a:xfrm>
            <a:off x="-1" y="1"/>
            <a:ext cx="6922273" cy="6858000"/>
          </a:xfrm>
          <a:custGeom>
            <a:avLst/>
            <a:gdLst/>
            <a:ahLst/>
            <a:cxnLst/>
            <a:rect l="l" t="t" r="r" b="b"/>
            <a:pathLst>
              <a:path w="6922273" h="6858000">
                <a:moveTo>
                  <a:pt x="0" y="0"/>
                </a:moveTo>
                <a:lnTo>
                  <a:pt x="6922273" y="0"/>
                </a:lnTo>
                <a:lnTo>
                  <a:pt x="6922273" y="6858000"/>
                </a:lnTo>
                <a:lnTo>
                  <a:pt x="0" y="6858000"/>
                </a:lnTo>
                <a:close/>
              </a:path>
            </a:pathLst>
          </a:custGeom>
          <a:effectLst>
            <a:softEdge rad="0"/>
          </a:effectLst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4"/>
            <a:ext cx="5437187" cy="4804021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 use biocomputer to calculate (NP) operations </a:t>
            </a:r>
            <a:endParaRPr lang="en-US" sz="6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42" name="Picture 2" descr="Free Online Statistics Calculator | Articles | Quirks.com">
            <a:extLst>
              <a:ext uri="{FF2B5EF4-FFF2-40B4-BE49-F238E27FC236}">
                <a16:creationId xmlns:a16="http://schemas.microsoft.com/office/drawing/2014/main" id="{C1BEBB07-2241-6DC4-9685-A2F781379159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0" r="37267"/>
          <a:stretch/>
        </p:blipFill>
        <p:spPr bwMode="auto">
          <a:xfrm>
            <a:off x="6922272" y="1"/>
            <a:ext cx="5267328" cy="6858000"/>
          </a:xfrm>
          <a:custGeom>
            <a:avLst/>
            <a:gdLst/>
            <a:ahLst/>
            <a:cxnLst/>
            <a:rect l="l" t="t" r="r" b="b"/>
            <a:pathLst>
              <a:path w="5264925" h="6858000">
                <a:moveTo>
                  <a:pt x="0" y="0"/>
                </a:moveTo>
                <a:lnTo>
                  <a:pt x="5264925" y="0"/>
                </a:lnTo>
                <a:lnTo>
                  <a:pt x="526492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1" name="Rectangle 10260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76472"/>
            <a:ext cx="12192000" cy="3081528"/>
          </a:xfrm>
        </p:spPr>
        <p:txBody>
          <a:bodyPr/>
          <a:lstStyle/>
          <a:p>
            <a:r>
              <a:rPr lang="en-US" dirty="0"/>
              <a:t>Fronter supercomputer can calculate a quintillion (1,000,000,000,000,000,000) operation per second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1270" name="Picture 6" descr="Wickedly Fast Frontier Supercomputer Officially Ushers in the Next Era of  Computing">
            <a:extLst>
              <a:ext uri="{FF2B5EF4-FFF2-40B4-BE49-F238E27FC236}">
                <a16:creationId xmlns:a16="http://schemas.microsoft.com/office/drawing/2014/main" id="{08B836FB-5BBC-2544-379B-B601E11AE090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7" b="2247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511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Freeform: Shape 1229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297" name="Oval 1229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299" name="Oval 1229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301" name="Group 1230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2302" name="Freeform: Shape 1230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03" name="Freeform: Shape 1230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304" name="Oval 1230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05" name="Oval 1230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2307" name="Rectangle 1230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number of operations that needed to calculate the NP operations (if the numbers =1,000,000) is 2^1,000,000</a:t>
            </a:r>
          </a:p>
        </p:txBody>
      </p:sp>
      <p:pic>
        <p:nvPicPr>
          <p:cNvPr id="12290" name="Picture 2" descr="1.4.2. Numerical operations on arrays — Scipy lecture notes">
            <a:extLst>
              <a:ext uri="{FF2B5EF4-FFF2-40B4-BE49-F238E27FC236}">
                <a16:creationId xmlns:a16="http://schemas.microsoft.com/office/drawing/2014/main" id="{260E1031-1065-F27C-5AF3-95751BE3D745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8" r="22242" b="1"/>
          <a:stretch/>
        </p:blipFill>
        <p:spPr bwMode="auto"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309" name="Group 12308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12310" name="Freeform: Shape 12309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11" name="Oval 12310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313" name="Oval 12312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3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Fronter needs more than 15 billion year to finish an NP operation 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Placeholder 6" descr="Wickedly Fast Frontier Supercomputer Officially Ushers in the Next Era of  Computing">
            <a:extLst>
              <a:ext uri="{FF2B5EF4-FFF2-40B4-BE49-F238E27FC236}">
                <a16:creationId xmlns:a16="http://schemas.microsoft.com/office/drawing/2014/main" id="{00BCAAA1-6CDA-58BE-E58C-D1F6147EC313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5" r="30363" b="-1"/>
          <a:stretch/>
        </p:blipFill>
        <p:spPr bwMode="auto">
          <a:xfrm>
            <a:off x="6640455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3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431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F52E3E-F1F6-F04E-AED5-FEA913B70B7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2647156"/>
            <a:ext cx="11090273" cy="2166144"/>
          </a:xfrm>
        </p:spPr>
        <p:txBody>
          <a:bodyPr/>
          <a:lstStyle/>
          <a:p>
            <a:pPr algn="ctr"/>
            <a:r>
              <a:rPr lang="en-US" sz="5400" b="1" dirty="0">
                <a:solidFill>
                  <a:srgbClr val="FF0000">
                    <a:alpha val="60000"/>
                  </a:srgbClr>
                </a:solidFill>
              </a:rPr>
              <a:t>So does we have other options?!   </a:t>
            </a:r>
          </a:p>
        </p:txBody>
      </p:sp>
    </p:spTree>
    <p:extLst>
      <p:ext uri="{BB962C8B-B14F-4D97-AF65-F5344CB8AC3E}">
        <p14:creationId xmlns:p14="http://schemas.microsoft.com/office/powerpoint/2010/main" val="570173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1" name="Group 1332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322" name="Freeform: Shape 1332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323" name="Oval 1332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24" name="Oval 1332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25" name="Freeform: Shape 1332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3327" name="Rectangle 1332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173639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2016 they made an operation on myosin protein  </a:t>
            </a:r>
          </a:p>
        </p:txBody>
      </p:sp>
      <p:pic>
        <p:nvPicPr>
          <p:cNvPr id="13316" name="Picture 4" descr="Lund University - Wikipedia">
            <a:extLst>
              <a:ext uri="{FF2B5EF4-FFF2-40B4-BE49-F238E27FC236}">
                <a16:creationId xmlns:a16="http://schemas.microsoft.com/office/drawing/2014/main" id="{C176409C-D65D-E05C-A29B-7334EB89B94A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1" r="3" b="3"/>
          <a:stretch/>
        </p:blipFill>
        <p:spPr bwMode="auto">
          <a:xfrm>
            <a:off x="5719706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4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329" name="Group 13328">
            <a:extLst>
              <a:ext uri="{FF2B5EF4-FFF2-40B4-BE49-F238E27FC236}">
                <a16:creationId xmlns:a16="http://schemas.microsoft.com/office/drawing/2014/main" id="{C4967C49-2278-4724-94A5-A258F20C3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66428" y="2112234"/>
            <a:ext cx="1335600" cy="1262947"/>
            <a:chOff x="10145015" y="2343978"/>
            <a:chExt cx="1335600" cy="1262947"/>
          </a:xfrm>
        </p:grpSpPr>
        <p:sp>
          <p:nvSpPr>
            <p:cNvPr id="13330" name="Freeform: Shape 13329">
              <a:extLst>
                <a:ext uri="{FF2B5EF4-FFF2-40B4-BE49-F238E27FC236}">
                  <a16:creationId xmlns:a16="http://schemas.microsoft.com/office/drawing/2014/main" id="{C5513748-F890-422C-8BC7-7C16A7D3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31" name="Oval 13330">
              <a:extLst>
                <a:ext uri="{FF2B5EF4-FFF2-40B4-BE49-F238E27FC236}">
                  <a16:creationId xmlns:a16="http://schemas.microsoft.com/office/drawing/2014/main" id="{B93B83E9-9019-4D2F-B887-BD399181B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333" name="Oval 13332">
            <a:extLst>
              <a:ext uri="{FF2B5EF4-FFF2-40B4-BE49-F238E27FC236}">
                <a16:creationId xmlns:a16="http://schemas.microsoft.com/office/drawing/2014/main" id="{5171FAFB-7223-4BE1-983D-8A0626EAC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612" y="57328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223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7" name="Group 15366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5368" name="Freeform: Shape 15367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369" name="Oval 15368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370" name="Oval 15369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371" name="Freeform: Shape 15370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373" name="Rectangle 1537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4089627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they discovered that it can finish The NP operations in 30 second</a:t>
            </a:r>
          </a:p>
        </p:txBody>
      </p:sp>
      <p:pic>
        <p:nvPicPr>
          <p:cNvPr id="15362" name="Picture 2" descr="Myosin II - 2x100µg | HYPERMOL">
            <a:extLst>
              <a:ext uri="{FF2B5EF4-FFF2-40B4-BE49-F238E27FC236}">
                <a16:creationId xmlns:a16="http://schemas.microsoft.com/office/drawing/2014/main" id="{46954A3A-DA89-1C1F-E1F8-C9768AD33170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 bwMode="auto"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375" name="Group 15374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5376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377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378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380" name="Oval 15379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45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What is bio computer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sz="28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 (</a:t>
            </a:r>
            <a:r>
              <a:rPr lang="en-US" sz="2800" b="0" i="0" u="sng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hypothetical</a:t>
            </a:r>
            <a:r>
              <a:rPr lang="en-US" sz="28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) computer based on circuits and components formed from biological molecules or structures.</a:t>
            </a:r>
            <a:endParaRPr lang="en-US" sz="2800" dirty="0"/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6CA6-D760-76CC-96C2-CFF5D205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719" y="2647520"/>
            <a:ext cx="4500562" cy="1562959"/>
          </a:xfrm>
        </p:spPr>
        <p:txBody>
          <a:bodyPr/>
          <a:lstStyle/>
          <a:p>
            <a:pPr algn="ctr"/>
            <a:r>
              <a:rPr lang="en-US" b="1" dirty="0"/>
              <a:t>Thank you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944E9-05D0-CD85-1AEB-780D382C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2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26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Text">
            <a:extLst>
              <a:ext uri="{FF2B5EF4-FFF2-40B4-BE49-F238E27FC236}">
                <a16:creationId xmlns:a16="http://schemas.microsoft.com/office/drawing/2014/main" id="{12F49E82-2992-CE52-5B2D-F28AE02F93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4644" b="31436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9" name="Group 28">
            <a:extLst>
              <a:ext uri="{FF2B5EF4-FFF2-40B4-BE49-F238E27FC236}">
                <a16:creationId xmlns:a16="http://schemas.microsoft.com/office/drawing/2014/main" id="{FBF2CD41-062F-4D1B-B9E3-8C4128F9C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69177" y="526356"/>
            <a:ext cx="1335600" cy="1262947"/>
            <a:chOff x="7735641" y="2106638"/>
            <a:chExt cx="1335600" cy="1262947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8E9B4C-DAD1-4E6C-9AE0-A6BD6FAE4F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735641" y="210663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42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30">
              <a:extLst>
                <a:ext uri="{FF2B5EF4-FFF2-40B4-BE49-F238E27FC236}">
                  <a16:creationId xmlns:a16="http://schemas.microsoft.com/office/drawing/2014/main" id="{573F96E7-65AC-45DF-B8C2-2FB1995B1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261241" y="2453712"/>
              <a:ext cx="540000" cy="108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1" name="Rectangle 32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34">
            <a:extLst>
              <a:ext uri="{FF2B5EF4-FFF2-40B4-BE49-F238E27FC236}">
                <a16:creationId xmlns:a16="http://schemas.microsoft.com/office/drawing/2014/main" id="{0AF537A3-C5BD-4192-A11C-84381E3F7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57747" y="6661100"/>
            <a:ext cx="360000" cy="196900"/>
          </a:xfrm>
          <a:custGeom>
            <a:avLst/>
            <a:gdLst>
              <a:gd name="connsiteX0" fmla="*/ 180000 w 360000"/>
              <a:gd name="connsiteY0" fmla="*/ 0 h 196900"/>
              <a:gd name="connsiteX1" fmla="*/ 360000 w 360000"/>
              <a:gd name="connsiteY1" fmla="*/ 180000 h 196900"/>
              <a:gd name="connsiteX2" fmla="*/ 356588 w 360000"/>
              <a:gd name="connsiteY2" fmla="*/ 196900 h 196900"/>
              <a:gd name="connsiteX3" fmla="*/ 3412 w 360000"/>
              <a:gd name="connsiteY3" fmla="*/ 196900 h 196900"/>
              <a:gd name="connsiteX4" fmla="*/ 0 w 360000"/>
              <a:gd name="connsiteY4" fmla="*/ 180000 h 196900"/>
              <a:gd name="connsiteX5" fmla="*/ 180000 w 360000"/>
              <a:gd name="connsiteY5" fmla="*/ 0 h 1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000" h="196900">
                <a:moveTo>
                  <a:pt x="180000" y="0"/>
                </a:moveTo>
                <a:cubicBezTo>
                  <a:pt x="279411" y="0"/>
                  <a:pt x="360000" y="80589"/>
                  <a:pt x="360000" y="180000"/>
                </a:cubicBezTo>
                <a:lnTo>
                  <a:pt x="356588" y="196900"/>
                </a:lnTo>
                <a:lnTo>
                  <a:pt x="3412" y="196900"/>
                </a:lnTo>
                <a:lnTo>
                  <a:pt x="0" y="180000"/>
                </a:lnTo>
                <a:cubicBezTo>
                  <a:pt x="0" y="80589"/>
                  <a:pt x="80589" y="0"/>
                  <a:pt x="18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52013" y="-12700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56639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Information traffic</a:t>
            </a:r>
            <a:r>
              <a:rPr lang="en-US" dirty="0"/>
              <a:t> : 1 zettabyte per year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Or billion tera byte per year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And going to reach 200 zettabyte in 2025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2016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 descr="SISCO, INC. | LinkedIn">
            <a:extLst>
              <a:ext uri="{FF2B5EF4-FFF2-40B4-BE49-F238E27FC236}">
                <a16:creationId xmlns:a16="http://schemas.microsoft.com/office/drawing/2014/main" id="{A7ECA637-3946-CBAD-9141-CF8D0D488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987" y="-88907"/>
            <a:ext cx="620394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0" name="Freeform: Shape 410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22" name="Oval 410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24" name="Oval 410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125" name="Group 410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26" name="Freeform: Shape 410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7" name="Freeform: Shape 411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28" name="Oval 411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29" name="Oval 411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130" name="Rectangle 411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4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Hard drive can not hold</a:t>
            </a:r>
          </a:p>
        </p:txBody>
      </p:sp>
      <p:sp>
        <p:nvSpPr>
          <p:cNvPr id="4131" name="Oval 4116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19" name="Freeform: Shape 4118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21" name="Freeform: Shape 4120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098" name="Picture 2" descr="قرص صلب - ويكيبيديا">
            <a:extLst>
              <a:ext uri="{FF2B5EF4-FFF2-40B4-BE49-F238E27FC236}">
                <a16:creationId xmlns:a16="http://schemas.microsoft.com/office/drawing/2014/main" id="{E138CE76-12E4-B49C-562B-91BBB1981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r="15658"/>
          <a:stretch/>
        </p:blipFill>
        <p:spPr bwMode="auto">
          <a:xfrm>
            <a:off x="6640455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3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3" name="Oval 4122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54" name="Rectangle 5126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What's The Solution? Words Written On White Board Stock Photo, Picture And  Royalty Free Image. Image 20195605.">
            <a:extLst>
              <a:ext uri="{FF2B5EF4-FFF2-40B4-BE49-F238E27FC236}">
                <a16:creationId xmlns:a16="http://schemas.microsoft.com/office/drawing/2014/main" id="{FE6792E7-2808-F750-3A2C-619ED97CC9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" b="14941"/>
          <a:stretch/>
        </p:blipFill>
        <p:spPr bwMode="auto"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2D4C78-68D8-9836-E447-E8A8B1064B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2515344"/>
            <a:ext cx="5283200" cy="1827312"/>
          </a:xfrm>
        </p:spPr>
        <p:txBody>
          <a:bodyPr/>
          <a:lstStyle/>
          <a:p>
            <a:pPr algn="ctr"/>
            <a:r>
              <a:rPr lang="en-US" sz="3200" b="1" dirty="0"/>
              <a:t>DNA is the most ancient</a:t>
            </a:r>
            <a:r>
              <a:rPr lang="ar-EG" sz="3200" b="1" dirty="0"/>
              <a:t> </a:t>
            </a:r>
            <a:r>
              <a:rPr lang="en-US" sz="3200" b="1" dirty="0"/>
              <a:t>Storage unit</a:t>
            </a:r>
            <a:endParaRPr lang="ar-EG" sz="3200" b="1" dirty="0"/>
          </a:p>
          <a:p>
            <a:r>
              <a:rPr lang="ar-EG" dirty="0"/>
              <a:t> </a:t>
            </a:r>
            <a:r>
              <a:rPr lang="en-US" dirty="0"/>
              <a:t>  </a:t>
            </a:r>
          </a:p>
        </p:txBody>
      </p:sp>
      <p:pic>
        <p:nvPicPr>
          <p:cNvPr id="6148" name="Picture 4" descr="DNA Definition: Shape, Replication, and Mutation">
            <a:extLst>
              <a:ext uri="{FF2B5EF4-FFF2-40B4-BE49-F238E27FC236}">
                <a16:creationId xmlns:a16="http://schemas.microsoft.com/office/drawing/2014/main" id="{842AD223-9024-37F9-81D4-973581F0C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0"/>
            <a:ext cx="6908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571999" cy="6507212"/>
          </a:xfrm>
        </p:spPr>
        <p:txBody>
          <a:bodyPr/>
          <a:lstStyle/>
          <a:p>
            <a:r>
              <a:rPr lang="en-US" dirty="0"/>
              <a:t>DNA :</a:t>
            </a:r>
            <a:br>
              <a:rPr lang="en-US" dirty="0"/>
            </a:br>
            <a:r>
              <a:rPr lang="en-US" dirty="0"/>
              <a:t>is consists of 4 types of acids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1- Guanine</a:t>
            </a:r>
            <a:br>
              <a:rPr lang="en-US" dirty="0"/>
            </a:br>
            <a:r>
              <a:rPr lang="en-US" dirty="0"/>
              <a:t>2- Cytosine</a:t>
            </a:r>
            <a:br>
              <a:rPr lang="en-US" dirty="0"/>
            </a:br>
            <a:r>
              <a:rPr lang="en-US" dirty="0"/>
              <a:t>3- Thymine</a:t>
            </a:r>
            <a:br>
              <a:rPr lang="en-US" dirty="0"/>
            </a:br>
            <a:r>
              <a:rPr lang="en-US" dirty="0"/>
              <a:t>4- Adenine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170" name="Picture 2" descr="What Is DNA?- Meaning, DNA Types, Structure and Functions">
            <a:extLst>
              <a:ext uri="{FF2B5EF4-FFF2-40B4-BE49-F238E27FC236}">
                <a16:creationId xmlns:a16="http://schemas.microsoft.com/office/drawing/2014/main" id="{393055F3-C978-1F26-CD93-53B999FD8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762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C1B5E603-DF9A-0EB2-074F-30FDACBB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And they are connected to each other in this way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791BCBE-14F0-92D7-364B-8BE78DA22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828" y="549275"/>
            <a:ext cx="2549258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d4f190e-b1ae-44d5-b96d-40c0bc1b723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1C9EB2B9364C4DBC38B7EBAB645DF6" ma:contentTypeVersion="12" ma:contentTypeDescription="Create a new document." ma:contentTypeScope="" ma:versionID="58a70a865859255266b2b0997391bcde">
  <xsd:schema xmlns:xsd="http://www.w3.org/2001/XMLSchema" xmlns:xs="http://www.w3.org/2001/XMLSchema" xmlns:p="http://schemas.microsoft.com/office/2006/metadata/properties" xmlns:ns3="8f5afd8d-cf10-43bf-9e22-584a48d66326" xmlns:ns4="0d4f190e-b1ae-44d5-b96d-40c0bc1b723e" targetNamespace="http://schemas.microsoft.com/office/2006/metadata/properties" ma:root="true" ma:fieldsID="70a27b2d8f1b8ce049cb2ae63aad8bcd" ns3:_="" ns4:_="">
    <xsd:import namespace="8f5afd8d-cf10-43bf-9e22-584a48d66326"/>
    <xsd:import namespace="0d4f190e-b1ae-44d5-b96d-40c0bc1b723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afd8d-cf10-43bf-9e22-584a48d6632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4f190e-b1ae-44d5-b96d-40c0bc1b72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purl.org/dc/elements/1.1/"/>
    <ds:schemaRef ds:uri="http://schemas.microsoft.com/office/infopath/2007/PartnerControls"/>
    <ds:schemaRef ds:uri="0d4f190e-b1ae-44d5-b96d-40c0bc1b723e"/>
    <ds:schemaRef ds:uri="http://purl.org/dc/terms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8f5afd8d-cf10-43bf-9e22-584a48d66326"/>
  </ds:schemaRefs>
</ds:datastoreItem>
</file>

<file path=customXml/itemProps2.xml><?xml version="1.0" encoding="utf-8"?>
<ds:datastoreItem xmlns:ds="http://schemas.openxmlformats.org/officeDocument/2006/customXml" ds:itemID="{1EEC8CAE-B0F8-44C8-8CCE-EBE4CC94D5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5afd8d-cf10-43bf-9e22-584a48d66326"/>
    <ds:schemaRef ds:uri="0d4f190e-b1ae-44d5-b96d-40c0bc1b72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{BF8687E6-9278-4115-A71E-A0A0E07EB927}tf33713516_win32</Template>
  <TotalTime>121</TotalTime>
  <Words>369</Words>
  <Application>Microsoft Office PowerPoint</Application>
  <PresentationFormat>Widescreen</PresentationFormat>
  <Paragraphs>87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</vt:lpstr>
      <vt:lpstr>Calibri</vt:lpstr>
      <vt:lpstr>Gill Sans MT</vt:lpstr>
      <vt:lpstr>Walbaum Display</vt:lpstr>
      <vt:lpstr>3DFloatVTI</vt:lpstr>
      <vt:lpstr>Bio computer </vt:lpstr>
      <vt:lpstr>  What is bio computer   </vt:lpstr>
      <vt:lpstr>PowerPoint Presentation</vt:lpstr>
      <vt:lpstr>PowerPoint Presentation</vt:lpstr>
      <vt:lpstr>Hard drive can not hold</vt:lpstr>
      <vt:lpstr>PowerPoint Presentation</vt:lpstr>
      <vt:lpstr>PowerPoint Presentation</vt:lpstr>
      <vt:lpstr>DNA : is consists of 4 types of acids   1- Guanine 2- Cytosine 3- Thymine 4- Adenine</vt:lpstr>
      <vt:lpstr>And they are connected to each other in this way</vt:lpstr>
      <vt:lpstr>Computer language  </vt:lpstr>
      <vt:lpstr>By using nerves from the leech organism  we can calculate a mathematical operation such as 2+6=8</vt:lpstr>
      <vt:lpstr>PowerPoint Presentation</vt:lpstr>
      <vt:lpstr>We use biocomputer to calculate (NP) operations </vt:lpstr>
      <vt:lpstr>Fronter supercomputer can calculate a quintillion (1,000,000,000,000,000,000) operation per second </vt:lpstr>
      <vt:lpstr>The number of operations that needed to calculate the NP operations (if the numbers =1,000,000) is 2^1,000,000</vt:lpstr>
      <vt:lpstr>Fronter needs more than 15 billion year to finish an NP operation </vt:lpstr>
      <vt:lpstr>PowerPoint Presentation</vt:lpstr>
      <vt:lpstr>In 2016 they made an operation on myosin protein  </vt:lpstr>
      <vt:lpstr>And they discovered that it can finish The NP operations in 30 second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 computer</dc:title>
  <dc:creator>محمد حسين سالم السيد</dc:creator>
  <cp:lastModifiedBy>محمد حسين سالم السيد</cp:lastModifiedBy>
  <cp:revision>3</cp:revision>
  <dcterms:created xsi:type="dcterms:W3CDTF">2023-03-14T16:38:46Z</dcterms:created>
  <dcterms:modified xsi:type="dcterms:W3CDTF">2023-03-19T09:52:56Z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0x010100E71C9EB2B9364C4DBC38B7EBAB645DF6</vt:lpwstr>
  </property>
</Properties>
</file>