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309" r:id="rId3"/>
    <p:sldId id="258" r:id="rId4"/>
    <p:sldId id="302" r:id="rId5"/>
    <p:sldId id="269" r:id="rId6"/>
    <p:sldId id="270" r:id="rId7"/>
    <p:sldId id="315" r:id="rId8"/>
    <p:sldId id="291" r:id="rId9"/>
    <p:sldId id="259" r:id="rId10"/>
    <p:sldId id="313" r:id="rId11"/>
    <p:sldId id="266" r:id="rId12"/>
    <p:sldId id="287" r:id="rId13"/>
    <p:sldId id="308" r:id="rId14"/>
    <p:sldId id="310" r:id="rId15"/>
    <p:sldId id="317" r:id="rId16"/>
    <p:sldId id="295" r:id="rId17"/>
    <p:sldId id="303" r:id="rId18"/>
    <p:sldId id="280" r:id="rId19"/>
    <p:sldId id="297" r:id="rId20"/>
    <p:sldId id="318" r:id="rId21"/>
    <p:sldId id="307" r:id="rId22"/>
  </p:sldIdLst>
  <p:sldSz cx="9144000" cy="6858000" type="screen4x3"/>
  <p:notesSz cx="7010400" cy="9296400"/>
  <p:custDataLst>
    <p:tags r:id="rId24"/>
  </p:custDataLst>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charset="-128"/>
        <a:cs typeface="+mn-cs"/>
      </a:defRPr>
    </a:lvl5pPr>
    <a:lvl6pPr marL="2286000" algn="l" defTabSz="914400" rtl="0" eaLnBrk="1" latinLnBrk="0" hangingPunct="1">
      <a:defRPr kern="1200">
        <a:solidFill>
          <a:schemeClr val="tx1"/>
        </a:solidFill>
        <a:latin typeface="Arial" pitchFamily="34" charset="0"/>
        <a:ea typeface="ＭＳ Ｐゴシック" charset="-128"/>
        <a:cs typeface="+mn-cs"/>
      </a:defRPr>
    </a:lvl6pPr>
    <a:lvl7pPr marL="2743200" algn="l" defTabSz="914400" rtl="0" eaLnBrk="1" latinLnBrk="0" hangingPunct="1">
      <a:defRPr kern="1200">
        <a:solidFill>
          <a:schemeClr val="tx1"/>
        </a:solidFill>
        <a:latin typeface="Arial" pitchFamily="34" charset="0"/>
        <a:ea typeface="ＭＳ Ｐゴシック" charset="-128"/>
        <a:cs typeface="+mn-cs"/>
      </a:defRPr>
    </a:lvl7pPr>
    <a:lvl8pPr marL="3200400" algn="l" defTabSz="914400" rtl="0" eaLnBrk="1" latinLnBrk="0" hangingPunct="1">
      <a:defRPr kern="1200">
        <a:solidFill>
          <a:schemeClr val="tx1"/>
        </a:solidFill>
        <a:latin typeface="Arial" pitchFamily="34" charset="0"/>
        <a:ea typeface="ＭＳ Ｐゴシック" charset="-128"/>
        <a:cs typeface="+mn-cs"/>
      </a:defRPr>
    </a:lvl8pPr>
    <a:lvl9pPr marL="3657600" algn="l" defTabSz="914400" rtl="0" eaLnBrk="1" latinLnBrk="0" hangingPunct="1">
      <a:defRPr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8678" autoAdjust="0"/>
    <p:restoredTop sz="88983" autoAdjust="0"/>
  </p:normalViewPr>
  <p:slideViewPr>
    <p:cSldViewPr snapToObjects="1">
      <p:cViewPr varScale="1">
        <p:scale>
          <a:sx n="100" d="100"/>
          <a:sy n="100" d="100"/>
        </p:scale>
        <p:origin x="100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4" d="100"/>
          <a:sy n="84" d="100"/>
        </p:scale>
        <p:origin x="2428"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0" hangingPunct="0">
              <a:defRPr sz="1200"/>
            </a:lvl1pPr>
          </a:lstStyle>
          <a:p>
            <a:endParaRPr lang="en-US"/>
          </a:p>
        </p:txBody>
      </p:sp>
      <p:sp>
        <p:nvSpPr>
          <p:cNvPr id="51203"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0" hangingPunct="0">
              <a:defRPr sz="1200"/>
            </a:lvl1pPr>
          </a:lstStyle>
          <a:p>
            <a:fld id="{37AB6240-E2E2-4442-8E20-4B597BDCBC08}" type="datetime1">
              <a:rPr lang="en-US"/>
              <a:pPr/>
              <a:t>5/22/2018</a:t>
            </a:fld>
            <a:endParaRPr lang="en-US"/>
          </a:p>
        </p:txBody>
      </p:sp>
      <p:sp>
        <p:nvSpPr>
          <p:cNvPr id="5120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51205"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06"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0" hangingPunct="0">
              <a:defRPr sz="1200"/>
            </a:lvl1pPr>
          </a:lstStyle>
          <a:p>
            <a:endParaRPr lang="en-US"/>
          </a:p>
        </p:txBody>
      </p:sp>
      <p:sp>
        <p:nvSpPr>
          <p:cNvPr id="51207"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0" hangingPunct="0">
              <a:defRPr sz="1200"/>
            </a:lvl1pPr>
          </a:lstStyle>
          <a:p>
            <a:fld id="{ED4C25B4-3D3D-457E-8749-D4DB0F176217}" type="slidenum">
              <a:rPr lang="en-US"/>
              <a:pPr/>
              <a:t>‹#›</a:t>
            </a:fld>
            <a:endParaRPr lang="en-US"/>
          </a:p>
        </p:txBody>
      </p:sp>
    </p:spTree>
    <p:extLst>
      <p:ext uri="{BB962C8B-B14F-4D97-AF65-F5344CB8AC3E}">
        <p14:creationId xmlns:p14="http://schemas.microsoft.com/office/powerpoint/2010/main" val="1012943028"/>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Calibri" pitchFamily="34" charset="0"/>
        <a:ea typeface="ＭＳ Ｐゴシック" charset="-128"/>
        <a:cs typeface="+mn-cs"/>
      </a:defRPr>
    </a:lvl1pPr>
    <a:lvl2pPr marL="457200" algn="l" defTabSz="457200" rtl="0" fontAlgn="base">
      <a:spcBef>
        <a:spcPct val="30000"/>
      </a:spcBef>
      <a:spcAft>
        <a:spcPct val="0"/>
      </a:spcAft>
      <a:defRPr sz="1200" kern="1200">
        <a:solidFill>
          <a:schemeClr val="tx1"/>
        </a:solidFill>
        <a:latin typeface="Calibri" pitchFamily="34" charset="0"/>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Calibri" pitchFamily="34" charset="0"/>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Calibri" pitchFamily="34" charset="0"/>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Calibri"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4C25B4-3D3D-457E-8749-D4DB0F176217}" type="slidenum">
              <a:rPr lang="en-US" smtClean="0"/>
              <a:pPr/>
              <a:t>1</a:t>
            </a:fld>
            <a:endParaRPr lang="en-US"/>
          </a:p>
        </p:txBody>
      </p:sp>
    </p:spTree>
    <p:extLst>
      <p:ext uri="{BB962C8B-B14F-4D97-AF65-F5344CB8AC3E}">
        <p14:creationId xmlns:p14="http://schemas.microsoft.com/office/powerpoint/2010/main" val="1764335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4C25B4-3D3D-457E-8749-D4DB0F176217}" type="slidenum">
              <a:rPr lang="en-US" smtClean="0"/>
              <a:pPr/>
              <a:t>10</a:t>
            </a:fld>
            <a:endParaRPr lang="en-US"/>
          </a:p>
        </p:txBody>
      </p:sp>
    </p:spTree>
    <p:extLst>
      <p:ext uri="{BB962C8B-B14F-4D97-AF65-F5344CB8AC3E}">
        <p14:creationId xmlns:p14="http://schemas.microsoft.com/office/powerpoint/2010/main" val="1557488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a:t>
            </a:r>
            <a:r>
              <a:rPr lang="en-US" baseline="0" dirty="0"/>
              <a:t> FRC increase, decrease or stay the same with age? What happens to VC with age?</a:t>
            </a:r>
            <a:endParaRPr lang="en-US" dirty="0"/>
          </a:p>
        </p:txBody>
      </p:sp>
      <p:sp>
        <p:nvSpPr>
          <p:cNvPr id="4" name="Slide Number Placeholder 3"/>
          <p:cNvSpPr>
            <a:spLocks noGrp="1"/>
          </p:cNvSpPr>
          <p:nvPr>
            <p:ph type="sldNum" sz="quarter" idx="10"/>
          </p:nvPr>
        </p:nvSpPr>
        <p:spPr/>
        <p:txBody>
          <a:bodyPr/>
          <a:lstStyle/>
          <a:p>
            <a:fld id="{ED4C25B4-3D3D-457E-8749-D4DB0F176217}" type="slidenum">
              <a:rPr lang="en-US" smtClean="0"/>
              <a:pPr/>
              <a:t>11</a:t>
            </a:fld>
            <a:endParaRPr lang="en-US"/>
          </a:p>
        </p:txBody>
      </p:sp>
    </p:spTree>
    <p:extLst>
      <p:ext uri="{BB962C8B-B14F-4D97-AF65-F5344CB8AC3E}">
        <p14:creationId xmlns:p14="http://schemas.microsoft.com/office/powerpoint/2010/main" val="762601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Chest</a:t>
            </a:r>
            <a:r>
              <a:rPr lang="en-US" baseline="0" dirty="0"/>
              <a:t> wall springs out</a:t>
            </a:r>
            <a:r>
              <a:rPr lang="en-US" dirty="0"/>
              <a:t> for all volumes below</a:t>
            </a:r>
            <a:r>
              <a:rPr lang="en-US" baseline="0" dirty="0"/>
              <a:t> 70% of TLC. At lung volumes &gt; 70% of TLC, the chest wall will recoil inwards because it is larger than its resting volume.</a:t>
            </a:r>
            <a:endParaRPr lang="en-US" dirty="0"/>
          </a:p>
        </p:txBody>
      </p:sp>
      <p:sp>
        <p:nvSpPr>
          <p:cNvPr id="4" name="Slide Number Placeholder 3"/>
          <p:cNvSpPr>
            <a:spLocks noGrp="1"/>
          </p:cNvSpPr>
          <p:nvPr>
            <p:ph type="sldNum" sz="quarter" idx="10"/>
          </p:nvPr>
        </p:nvSpPr>
        <p:spPr/>
        <p:txBody>
          <a:bodyPr/>
          <a:lstStyle/>
          <a:p>
            <a:fld id="{ED4C25B4-3D3D-457E-8749-D4DB0F176217}" type="slidenum">
              <a:rPr lang="en-US" smtClean="0"/>
              <a:pPr/>
              <a:t>12</a:t>
            </a:fld>
            <a:endParaRPr lang="en-US"/>
          </a:p>
        </p:txBody>
      </p:sp>
    </p:spTree>
    <p:extLst>
      <p:ext uri="{BB962C8B-B14F-4D97-AF65-F5344CB8AC3E}">
        <p14:creationId xmlns:p14="http://schemas.microsoft.com/office/powerpoint/2010/main" val="2690128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TLC may</a:t>
            </a:r>
            <a:r>
              <a:rPr lang="en-US" baseline="0" dirty="0"/>
              <a:t> increase slightly with age in healthy adults but increases significantly in patients with emphysema. Why?</a:t>
            </a:r>
            <a:endParaRPr lang="en-US" dirty="0"/>
          </a:p>
        </p:txBody>
      </p:sp>
      <p:sp>
        <p:nvSpPr>
          <p:cNvPr id="4" name="Slide Number Placeholder 3"/>
          <p:cNvSpPr>
            <a:spLocks noGrp="1"/>
          </p:cNvSpPr>
          <p:nvPr>
            <p:ph type="sldNum" sz="quarter" idx="10"/>
          </p:nvPr>
        </p:nvSpPr>
        <p:spPr/>
        <p:txBody>
          <a:bodyPr/>
          <a:lstStyle/>
          <a:p>
            <a:fld id="{ED4C25B4-3D3D-457E-8749-D4DB0F176217}" type="slidenum">
              <a:rPr lang="en-US" smtClean="0"/>
              <a:pPr/>
              <a:t>13</a:t>
            </a:fld>
            <a:endParaRPr lang="en-US"/>
          </a:p>
        </p:txBody>
      </p:sp>
    </p:spTree>
    <p:extLst>
      <p:ext uri="{BB962C8B-B14F-4D97-AF65-F5344CB8AC3E}">
        <p14:creationId xmlns:p14="http://schemas.microsoft.com/office/powerpoint/2010/main" val="1161381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that in normal healthy individuals, RV does not change with body position. When supine, the passive movement of abdominal contents into the thorax can be thought of as starting to exhale, thus there is less volume left to exhale and a decrease in ERV.</a:t>
            </a:r>
            <a:endParaRPr lang="en-US" dirty="0"/>
          </a:p>
        </p:txBody>
      </p:sp>
      <p:sp>
        <p:nvSpPr>
          <p:cNvPr id="4" name="Slide Number Placeholder 3"/>
          <p:cNvSpPr>
            <a:spLocks noGrp="1"/>
          </p:cNvSpPr>
          <p:nvPr>
            <p:ph type="sldNum" sz="quarter" idx="10"/>
          </p:nvPr>
        </p:nvSpPr>
        <p:spPr/>
        <p:txBody>
          <a:bodyPr/>
          <a:lstStyle/>
          <a:p>
            <a:fld id="{ED4C25B4-3D3D-457E-8749-D4DB0F176217}" type="slidenum">
              <a:rPr lang="en-US" smtClean="0"/>
              <a:pPr/>
              <a:t>14</a:t>
            </a:fld>
            <a:endParaRPr lang="en-US"/>
          </a:p>
        </p:txBody>
      </p:sp>
    </p:spTree>
    <p:extLst>
      <p:ext uri="{BB962C8B-B14F-4D97-AF65-F5344CB8AC3E}">
        <p14:creationId xmlns:p14="http://schemas.microsoft.com/office/powerpoint/2010/main" val="3450124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During</a:t>
            </a:r>
            <a:r>
              <a:rPr lang="en-US" baseline="0" dirty="0"/>
              <a:t> pregnancy, i</a:t>
            </a:r>
            <a:r>
              <a:rPr lang="en-US" dirty="0"/>
              <a:t>ncreased levels of progesterone, increased oxygen</a:t>
            </a:r>
            <a:r>
              <a:rPr lang="en-US" baseline="0" dirty="0"/>
              <a:t> demand, increased CO</a:t>
            </a:r>
            <a:r>
              <a:rPr lang="en-US" baseline="-25000" dirty="0"/>
              <a:t>2</a:t>
            </a:r>
            <a:r>
              <a:rPr lang="en-US" baseline="0" dirty="0"/>
              <a:t> production drives the increase in tidal volume.  Residual volume decreases because of the increased size of the fetus and decreased compliance of thorax.</a:t>
            </a:r>
            <a:endParaRPr lang="en-US" baseline="-25000" dirty="0"/>
          </a:p>
        </p:txBody>
      </p:sp>
      <p:sp>
        <p:nvSpPr>
          <p:cNvPr id="4" name="Slide Number Placeholder 3"/>
          <p:cNvSpPr>
            <a:spLocks noGrp="1"/>
          </p:cNvSpPr>
          <p:nvPr>
            <p:ph type="sldNum" sz="quarter" idx="10"/>
          </p:nvPr>
        </p:nvSpPr>
        <p:spPr/>
        <p:txBody>
          <a:bodyPr/>
          <a:lstStyle/>
          <a:p>
            <a:fld id="{ED4C25B4-3D3D-457E-8749-D4DB0F176217}" type="slidenum">
              <a:rPr lang="en-US" smtClean="0"/>
              <a:pPr/>
              <a:t>15</a:t>
            </a:fld>
            <a:endParaRPr lang="en-US"/>
          </a:p>
        </p:txBody>
      </p:sp>
    </p:spTree>
    <p:extLst>
      <p:ext uri="{BB962C8B-B14F-4D97-AF65-F5344CB8AC3E}">
        <p14:creationId xmlns:p14="http://schemas.microsoft.com/office/powerpoint/2010/main" val="377836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w="12700"/>
        </p:spPr>
      </p:sp>
      <p:sp>
        <p:nvSpPr>
          <p:cNvPr id="60419" name="Notes Placeholder 2"/>
          <p:cNvSpPr>
            <a:spLocks noGrp="1"/>
          </p:cNvSpPr>
          <p:nvPr>
            <p:ph type="body" idx="1"/>
          </p:nvPr>
        </p:nvSpPr>
        <p:spPr>
          <a:ln/>
        </p:spPr>
        <p:txBody>
          <a:bodyPr/>
          <a:lstStyle/>
          <a:p>
            <a:pPr defTabSz="931774"/>
            <a:r>
              <a:rPr lang="en-US" dirty="0"/>
              <a:t>What do you predict will happen to FEV</a:t>
            </a:r>
            <a:r>
              <a:rPr lang="en-US" baseline="-25000" dirty="0"/>
              <a:t>1</a:t>
            </a:r>
            <a:r>
              <a:rPr lang="en-US" dirty="0"/>
              <a:t> in obstructive disease? Restrictive disease?</a:t>
            </a:r>
          </a:p>
        </p:txBody>
      </p:sp>
    </p:spTree>
    <p:extLst>
      <p:ext uri="{BB962C8B-B14F-4D97-AF65-F5344CB8AC3E}">
        <p14:creationId xmlns:p14="http://schemas.microsoft.com/office/powerpoint/2010/main" val="2086309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87450" y="695325"/>
            <a:ext cx="4643438" cy="3482975"/>
          </a:xfrm>
          <a:ln/>
        </p:spPr>
      </p:sp>
      <p:sp>
        <p:nvSpPr>
          <p:cNvPr id="73731" name="Notes Placeholder 2"/>
          <p:cNvSpPr>
            <a:spLocks noGrp="1"/>
          </p:cNvSpPr>
          <p:nvPr>
            <p:ph type="body" idx="1"/>
          </p:nvPr>
        </p:nvSpPr>
        <p:spPr>
          <a:xfrm>
            <a:off x="856827" y="4388353"/>
            <a:ext cx="5140960" cy="4189836"/>
          </a:xfrm>
        </p:spPr>
        <p:txBody>
          <a:bodyPr lIns="95998" tIns="47186" rIns="95998" bIns="47186"/>
          <a:lstStyle/>
          <a:p>
            <a:pPr defTabSz="931774">
              <a:spcBef>
                <a:spcPct val="0"/>
              </a:spcBef>
            </a:pPr>
            <a:r>
              <a:rPr lang="en-US" dirty="0">
                <a:latin typeface="Times New Roman" pitchFamily="18" charset="0"/>
                <a:cs typeface="Times New Roman" pitchFamily="18" charset="0"/>
              </a:rPr>
              <a:t>This graph shows that normal people can exhale 80% of their vital capacity in 1 sec. </a:t>
            </a:r>
          </a:p>
        </p:txBody>
      </p:sp>
      <p:sp>
        <p:nvSpPr>
          <p:cNvPr id="73732" name="Slide Number Placeholder 3"/>
          <p:cNvSpPr txBox="1">
            <a:spLocks noGrp="1"/>
          </p:cNvSpPr>
          <p:nvPr/>
        </p:nvSpPr>
        <p:spPr bwMode="auto">
          <a:xfrm>
            <a:off x="3974183" y="8831580"/>
            <a:ext cx="3036217" cy="464820"/>
          </a:xfrm>
          <a:prstGeom prst="rect">
            <a:avLst/>
          </a:prstGeom>
          <a:noFill/>
          <a:ln w="9525">
            <a:noFill/>
            <a:miter lim="800000"/>
            <a:headEnd/>
            <a:tailEnd/>
          </a:ln>
        </p:spPr>
        <p:txBody>
          <a:bodyPr lIns="95998" tIns="47186" rIns="95998" bIns="47186" anchor="b"/>
          <a:lstStyle/>
          <a:p>
            <a:pPr algn="r" defTabSz="949568" eaLnBrk="0" hangingPunct="0"/>
            <a:fld id="{C9E29C75-4C9E-40F7-B24E-34A31C97C2AD}" type="slidenum">
              <a:rPr lang="en-US" sz="1200">
                <a:latin typeface="Times New Roman" pitchFamily="18" charset="0"/>
              </a:rPr>
              <a:pPr algn="r" defTabSz="949568" eaLnBrk="0" hangingPunct="0"/>
              <a:t>17</a:t>
            </a:fld>
            <a:endParaRPr lang="en-US" sz="1200">
              <a:latin typeface="Times New Roman" pitchFamily="18" charset="0"/>
            </a:endParaRPr>
          </a:p>
        </p:txBody>
      </p:sp>
    </p:spTree>
    <p:extLst>
      <p:ext uri="{BB962C8B-B14F-4D97-AF65-F5344CB8AC3E}">
        <p14:creationId xmlns:p14="http://schemas.microsoft.com/office/powerpoint/2010/main" val="2579317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relationships shown above indicate that if airway resistance increases, airflow into and</a:t>
            </a:r>
            <a:r>
              <a:rPr lang="en-US" baseline="0" dirty="0"/>
              <a:t> especially out of the lungs will decrease. What might increase airway resistance?  Why do the midsized airways have the highest airway resistance?</a:t>
            </a:r>
            <a:endParaRPr lang="en-US" dirty="0"/>
          </a:p>
        </p:txBody>
      </p:sp>
      <p:sp>
        <p:nvSpPr>
          <p:cNvPr id="4" name="Slide Number Placeholder 3"/>
          <p:cNvSpPr>
            <a:spLocks noGrp="1"/>
          </p:cNvSpPr>
          <p:nvPr>
            <p:ph type="sldNum" sz="quarter" idx="10"/>
          </p:nvPr>
        </p:nvSpPr>
        <p:spPr/>
        <p:txBody>
          <a:bodyPr/>
          <a:lstStyle/>
          <a:p>
            <a:fld id="{ED4C25B4-3D3D-457E-8749-D4DB0F176217}" type="slidenum">
              <a:rPr lang="en-US" smtClean="0"/>
              <a:pPr/>
              <a:t>18</a:t>
            </a:fld>
            <a:endParaRPr lang="en-US"/>
          </a:p>
        </p:txBody>
      </p:sp>
    </p:spTree>
    <p:extLst>
      <p:ext uri="{BB962C8B-B14F-4D97-AF65-F5344CB8AC3E}">
        <p14:creationId xmlns:p14="http://schemas.microsoft.com/office/powerpoint/2010/main" val="579267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4C25B4-3D3D-457E-8749-D4DB0F176217}" type="slidenum">
              <a:rPr lang="en-US" smtClean="0"/>
              <a:pPr/>
              <a:t>19</a:t>
            </a:fld>
            <a:endParaRPr lang="en-US"/>
          </a:p>
        </p:txBody>
      </p:sp>
    </p:spTree>
    <p:extLst>
      <p:ext uri="{BB962C8B-B14F-4D97-AF65-F5344CB8AC3E}">
        <p14:creationId xmlns:p14="http://schemas.microsoft.com/office/powerpoint/2010/main" val="2399178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4C25B4-3D3D-457E-8749-D4DB0F176217}" type="slidenum">
              <a:rPr lang="en-US" smtClean="0"/>
              <a:pPr/>
              <a:t>2</a:t>
            </a:fld>
            <a:endParaRPr lang="en-US"/>
          </a:p>
        </p:txBody>
      </p:sp>
    </p:spTree>
    <p:extLst>
      <p:ext uri="{BB962C8B-B14F-4D97-AF65-F5344CB8AC3E}">
        <p14:creationId xmlns:p14="http://schemas.microsoft.com/office/powerpoint/2010/main" val="1376076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4C25B4-3D3D-457E-8749-D4DB0F176217}" type="slidenum">
              <a:rPr lang="en-US" smtClean="0"/>
              <a:pPr/>
              <a:t>20</a:t>
            </a:fld>
            <a:endParaRPr lang="en-US"/>
          </a:p>
        </p:txBody>
      </p:sp>
    </p:spTree>
    <p:extLst>
      <p:ext uri="{BB962C8B-B14F-4D97-AF65-F5344CB8AC3E}">
        <p14:creationId xmlns:p14="http://schemas.microsoft.com/office/powerpoint/2010/main" val="37283839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4C25B4-3D3D-457E-8749-D4DB0F176217}" type="slidenum">
              <a:rPr lang="en-US" smtClean="0"/>
              <a:pPr/>
              <a:t>21</a:t>
            </a:fld>
            <a:endParaRPr lang="en-US"/>
          </a:p>
        </p:txBody>
      </p:sp>
    </p:spTree>
    <p:extLst>
      <p:ext uri="{BB962C8B-B14F-4D97-AF65-F5344CB8AC3E}">
        <p14:creationId xmlns:p14="http://schemas.microsoft.com/office/powerpoint/2010/main" val="2278823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4C25B4-3D3D-457E-8749-D4DB0F176217}" type="slidenum">
              <a:rPr lang="en-US" smtClean="0"/>
              <a:pPr/>
              <a:t>3</a:t>
            </a:fld>
            <a:endParaRPr lang="en-US"/>
          </a:p>
        </p:txBody>
      </p:sp>
    </p:spTree>
    <p:extLst>
      <p:ext uri="{BB962C8B-B14F-4D97-AF65-F5344CB8AC3E}">
        <p14:creationId xmlns:p14="http://schemas.microsoft.com/office/powerpoint/2010/main" val="1710546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87450" y="695325"/>
            <a:ext cx="4643438" cy="3482975"/>
          </a:xfrm>
          <a:ln/>
        </p:spPr>
      </p:sp>
      <p:sp>
        <p:nvSpPr>
          <p:cNvPr id="71683" name="Notes Placeholder 2"/>
          <p:cNvSpPr>
            <a:spLocks noGrp="1"/>
          </p:cNvSpPr>
          <p:nvPr>
            <p:ph type="body" idx="1"/>
          </p:nvPr>
        </p:nvSpPr>
        <p:spPr>
          <a:xfrm>
            <a:off x="856827" y="4388353"/>
            <a:ext cx="5140960" cy="4189836"/>
          </a:xfrm>
        </p:spPr>
        <p:txBody>
          <a:bodyPr lIns="95998" tIns="47186" rIns="95998" bIns="47186"/>
          <a:lstStyle/>
          <a:p>
            <a:pPr defTabSz="931774">
              <a:spcBef>
                <a:spcPct val="0"/>
              </a:spcBef>
            </a:pPr>
            <a:endParaRPr lang="en-US" dirty="0">
              <a:latin typeface="Times New Roman" pitchFamily="18" charset="0"/>
              <a:cs typeface="Times New Roman" pitchFamily="18" charset="0"/>
            </a:endParaRPr>
          </a:p>
        </p:txBody>
      </p:sp>
      <p:sp>
        <p:nvSpPr>
          <p:cNvPr id="71684" name="Slide Number Placeholder 3"/>
          <p:cNvSpPr txBox="1">
            <a:spLocks noGrp="1"/>
          </p:cNvSpPr>
          <p:nvPr/>
        </p:nvSpPr>
        <p:spPr bwMode="auto">
          <a:xfrm>
            <a:off x="3974183" y="8831580"/>
            <a:ext cx="3036217" cy="464820"/>
          </a:xfrm>
          <a:prstGeom prst="rect">
            <a:avLst/>
          </a:prstGeom>
          <a:noFill/>
          <a:ln w="9525">
            <a:noFill/>
            <a:miter lim="800000"/>
            <a:headEnd/>
            <a:tailEnd/>
          </a:ln>
        </p:spPr>
        <p:txBody>
          <a:bodyPr lIns="95998" tIns="47186" rIns="95998" bIns="47186" anchor="b"/>
          <a:lstStyle/>
          <a:p>
            <a:pPr algn="r" defTabSz="949568" eaLnBrk="0" hangingPunct="0"/>
            <a:fld id="{75975C88-E357-42CD-A6C4-CA8821B5B124}" type="slidenum">
              <a:rPr lang="en-US" sz="1200">
                <a:latin typeface="Times New Roman" pitchFamily="18" charset="0"/>
              </a:rPr>
              <a:pPr algn="r" defTabSz="949568" eaLnBrk="0" hangingPunct="0"/>
              <a:t>4</a:t>
            </a:fld>
            <a:endParaRPr lang="en-US" sz="1200">
              <a:latin typeface="Times New Roman" pitchFamily="18" charset="0"/>
            </a:endParaRPr>
          </a:p>
        </p:txBody>
      </p:sp>
    </p:spTree>
    <p:extLst>
      <p:ext uri="{BB962C8B-B14F-4D97-AF65-F5344CB8AC3E}">
        <p14:creationId xmlns:p14="http://schemas.microsoft.com/office/powerpoint/2010/main" val="3571022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4C25B4-3D3D-457E-8749-D4DB0F176217}" type="slidenum">
              <a:rPr lang="en-US" smtClean="0"/>
              <a:pPr/>
              <a:t>5</a:t>
            </a:fld>
            <a:endParaRPr lang="en-US"/>
          </a:p>
        </p:txBody>
      </p:sp>
    </p:spTree>
    <p:extLst>
      <p:ext uri="{BB962C8B-B14F-4D97-AF65-F5344CB8AC3E}">
        <p14:creationId xmlns:p14="http://schemas.microsoft.com/office/powerpoint/2010/main" val="1183804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4C25B4-3D3D-457E-8749-D4DB0F176217}" type="slidenum">
              <a:rPr lang="en-US" smtClean="0"/>
              <a:pPr/>
              <a:t>6</a:t>
            </a:fld>
            <a:endParaRPr lang="en-US"/>
          </a:p>
        </p:txBody>
      </p:sp>
    </p:spTree>
    <p:extLst>
      <p:ext uri="{BB962C8B-B14F-4D97-AF65-F5344CB8AC3E}">
        <p14:creationId xmlns:p14="http://schemas.microsoft.com/office/powerpoint/2010/main" val="3679879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4C25B4-3D3D-457E-8749-D4DB0F176217}" type="slidenum">
              <a:rPr lang="en-US" smtClean="0"/>
              <a:pPr/>
              <a:t>7</a:t>
            </a:fld>
            <a:endParaRPr lang="en-US"/>
          </a:p>
        </p:txBody>
      </p:sp>
    </p:spTree>
    <p:extLst>
      <p:ext uri="{BB962C8B-B14F-4D97-AF65-F5344CB8AC3E}">
        <p14:creationId xmlns:p14="http://schemas.microsoft.com/office/powerpoint/2010/main" val="2311779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ln/>
        </p:spPr>
        <p:txBody>
          <a:bodyPr/>
          <a:lstStyle/>
          <a:p>
            <a:pPr defTabSz="931774"/>
            <a:r>
              <a:rPr lang="en-US" dirty="0"/>
              <a:t>Which of the lung volumes increase with exercise in healthy</a:t>
            </a:r>
            <a:r>
              <a:rPr lang="en-US" baseline="0" dirty="0"/>
              <a:t> individuals</a:t>
            </a:r>
            <a:r>
              <a:rPr lang="en-US" dirty="0"/>
              <a:t>?</a:t>
            </a:r>
          </a:p>
        </p:txBody>
      </p:sp>
    </p:spTree>
    <p:extLst>
      <p:ext uri="{BB962C8B-B14F-4D97-AF65-F5344CB8AC3E}">
        <p14:creationId xmlns:p14="http://schemas.microsoft.com/office/powerpoint/2010/main" val="3063081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b</a:t>
            </a:r>
            <a:r>
              <a:rPr lang="en-US" dirty="0"/>
              <a:t>oth IRV and ERV decrease with age, what increases?</a:t>
            </a:r>
            <a:r>
              <a:rPr lang="en-US" baseline="0" dirty="0"/>
              <a:t> </a:t>
            </a:r>
            <a:r>
              <a:rPr lang="en-US" dirty="0"/>
              <a:t>Practice drawing this graph without looking at it. </a:t>
            </a:r>
          </a:p>
        </p:txBody>
      </p:sp>
      <p:sp>
        <p:nvSpPr>
          <p:cNvPr id="4" name="Slide Number Placeholder 3"/>
          <p:cNvSpPr>
            <a:spLocks noGrp="1"/>
          </p:cNvSpPr>
          <p:nvPr>
            <p:ph type="sldNum" sz="quarter" idx="10"/>
          </p:nvPr>
        </p:nvSpPr>
        <p:spPr/>
        <p:txBody>
          <a:bodyPr/>
          <a:lstStyle/>
          <a:p>
            <a:fld id="{ED4C25B4-3D3D-457E-8749-D4DB0F176217}" type="slidenum">
              <a:rPr lang="en-US" smtClean="0"/>
              <a:pPr/>
              <a:t>9</a:t>
            </a:fld>
            <a:endParaRPr lang="en-US"/>
          </a:p>
        </p:txBody>
      </p:sp>
    </p:spTree>
    <p:extLst>
      <p:ext uri="{BB962C8B-B14F-4D97-AF65-F5344CB8AC3E}">
        <p14:creationId xmlns:p14="http://schemas.microsoft.com/office/powerpoint/2010/main" val="3258592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FF6F9E01-C099-45FB-9619-FEB1F4962107}" type="datetime1">
              <a:rPr lang="en-US"/>
              <a:pPr/>
              <a:t>5/22/2018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DFA2B4F-21F6-40FA-BA57-13CBDFF33C9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C7038AC-8AEE-4E60-9DCA-DB6DF0BF3ED1}" type="datetime1">
              <a:rPr lang="en-US"/>
              <a:pPr/>
              <a:t>5/22/2018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CC8A85B-DF6E-4452-8EFA-6CD702509F7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63180CE-8CC4-4E4A-80F8-CC77AA8EE793}" type="datetime1">
              <a:rPr lang="en-US"/>
              <a:pPr/>
              <a:t>5/22/2018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10B467D-1945-4850-8C4B-8D01BAFB1BAA}"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628CE9-AE0F-435C-860A-B1B09C18FFAD}" type="datetime1">
              <a:rPr lang="en-US" smtClean="0"/>
              <a:pPr/>
              <a:t>5/22/2018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FF9D682-8126-4F94-B9D6-D20F4833E52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38B6C97-F615-45BE-992B-191B346EDC0D}" type="datetime1">
              <a:rPr lang="en-US"/>
              <a:pPr/>
              <a:t>5/22/2018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9755787-718C-46DF-9211-A0838EDEB43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B4EABBC5-8CF2-4F1B-98C9-B2A1BD38CA52}" type="datetime1">
              <a:rPr lang="en-US"/>
              <a:pPr/>
              <a:t>5/22/2018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0553D29-2185-429F-90CF-881A7008C81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31CC9C10-5890-4D53-849F-2A6B2FCA2C5A}" type="datetime1">
              <a:rPr lang="en-US"/>
              <a:pPr/>
              <a:t>5/22/2018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CCE5A9F5-40EC-4731-BEC6-F1450238463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045017B1-7202-4E11-9ABE-661B113E2614}" type="datetime1">
              <a:rPr lang="en-US"/>
              <a:pPr/>
              <a:t>5/22/2018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42C5643C-5994-4B93-B070-BE094030B30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59F07B2B-D5DC-484F-94A5-1C41932D0447}" type="datetime1">
              <a:rPr lang="en-US"/>
              <a:pPr/>
              <a:t>5/22/2018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2F93B2E1-1C8A-454C-951E-8023B0309BE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F0141F1-D84D-49D3-8A19-26141EEF1C0E}" type="datetime1">
              <a:rPr lang="en-US"/>
              <a:pPr/>
              <a:t>5/22/2018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DFDD43E0-B52F-4846-B030-D4E789C3033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83F00DB4-2F27-42FB-9C42-1A07646D9DBE}" type="datetime1">
              <a:rPr lang="en-US"/>
              <a:pPr/>
              <a:t>5/22/2018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0112876-97B1-470D-AEE9-7C7E8B0A7A7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7FCAF037-C160-4555-BB76-DB69B6438EAA}" type="datetime1">
              <a:rPr lang="en-US"/>
              <a:pPr/>
              <a:t>5/22/2018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0204139-AFB0-4B1F-843B-A7DF2284D6E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4C628CE9-AE0F-435C-860A-B1B09C18FFAD}" type="datetime1">
              <a:rPr lang="en-US"/>
              <a:pPr/>
              <a:t>5/22/2018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0FF9D682-8126-4F94-B9D6-D20F4833E52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 id="2147483672" r:id="rId12"/>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11.xml"/><Relationship Id="rId7" Type="http://schemas.openxmlformats.org/officeDocument/2006/relationships/notesSlide" Target="../notesSlides/notesSlide10.xml"/><Relationship Id="rId2" Type="http://schemas.openxmlformats.org/officeDocument/2006/relationships/tags" Target="../tags/tag10.xml"/><Relationship Id="rId1" Type="http://schemas.openxmlformats.org/officeDocument/2006/relationships/vmlDrawing" Target="../drawings/vmlDrawing1.vml"/><Relationship Id="rId6" Type="http://schemas.openxmlformats.org/officeDocument/2006/relationships/slideLayout" Target="../slideLayouts/slideLayout12.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8.xml"/><Relationship Id="rId5" Type="http://schemas.openxmlformats.org/officeDocument/2006/relationships/image" Target="file:///D:\RND-Tool\PPT-ImageInsertion\input\figure_18.9A.jpg" TargetMode="Externa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tags" Target="../tags/tag21.xml"/><Relationship Id="rId7" Type="http://schemas.openxmlformats.org/officeDocument/2006/relationships/oleObject" Target="../embeddings/oleObject2.bin"/><Relationship Id="rId2" Type="http://schemas.openxmlformats.org/officeDocument/2006/relationships/tags" Target="../tags/tag20.xml"/><Relationship Id="rId1" Type="http://schemas.openxmlformats.org/officeDocument/2006/relationships/vmlDrawing" Target="../drawings/vmlDrawing2.vml"/><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file:///D:\RND-Tool\PPT-ImageInsertion\input\figure_18.8.jpg" TargetMode="Externa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p:txBody>
          <a:bodyPr/>
          <a:lstStyle/>
          <a:p>
            <a:pPr eaLnBrk="1" hangingPunct="1"/>
            <a:r>
              <a:rPr lang="en-US" dirty="0"/>
              <a:t>Lung Volume and Capacity</a:t>
            </a:r>
            <a:br>
              <a:rPr lang="en-US" dirty="0"/>
            </a:br>
            <a:r>
              <a:rPr lang="en-US" dirty="0"/>
              <a:t>Lecture 3</a:t>
            </a:r>
            <a:br>
              <a:rPr lang="en-US" dirty="0"/>
            </a:br>
            <a:endParaRPr lang="en-US" dirty="0"/>
          </a:p>
        </p:txBody>
      </p:sp>
      <p:sp>
        <p:nvSpPr>
          <p:cNvPr id="13316" name="Rectangle 4"/>
          <p:cNvSpPr>
            <a:spLocks noGrp="1"/>
          </p:cNvSpPr>
          <p:nvPr>
            <p:ph type="subTitle" idx="4294967295"/>
          </p:nvPr>
        </p:nvSpPr>
        <p:spPr>
          <a:xfrm>
            <a:off x="1371600" y="3352800"/>
            <a:ext cx="6400800" cy="1752600"/>
          </a:xfrm>
        </p:spPr>
        <p:txBody>
          <a:bodyPr/>
          <a:lstStyle/>
          <a:p>
            <a:pPr marL="0" indent="0" algn="ctr">
              <a:lnSpc>
                <a:spcPct val="80000"/>
              </a:lnSpc>
              <a:buFont typeface="Arial" pitchFamily="34" charset="0"/>
              <a:buNone/>
            </a:pPr>
            <a:r>
              <a:rPr lang="en-US" sz="2800" dirty="0"/>
              <a:t>Assigned reading:</a:t>
            </a:r>
          </a:p>
          <a:p>
            <a:pPr marL="0" indent="0" algn="ctr">
              <a:lnSpc>
                <a:spcPct val="80000"/>
              </a:lnSpc>
              <a:buFont typeface="Arial" pitchFamily="34" charset="0"/>
              <a:buNone/>
            </a:pPr>
            <a:r>
              <a:rPr lang="en-US" sz="2000" b="1" dirty="0">
                <a:latin typeface="+mj-lt"/>
              </a:rPr>
              <a:t>Study Guide </a:t>
            </a:r>
          </a:p>
          <a:p>
            <a:pPr marL="0" indent="0" algn="ctr">
              <a:lnSpc>
                <a:spcPct val="80000"/>
              </a:lnSpc>
              <a:buFont typeface="Arial" pitchFamily="34" charset="0"/>
              <a:buNone/>
            </a:pPr>
            <a:r>
              <a:rPr lang="en-US" sz="2000" b="1" dirty="0" err="1">
                <a:latin typeface="+mj-lt"/>
              </a:rPr>
              <a:t>Pgs</a:t>
            </a:r>
            <a:r>
              <a:rPr lang="en-US" sz="2000" b="1" dirty="0">
                <a:latin typeface="+mj-lt"/>
              </a:rPr>
              <a:t> 14-17</a:t>
            </a:r>
          </a:p>
          <a:p>
            <a:pPr marL="0" indent="0">
              <a:buNone/>
            </a:pPr>
            <a:r>
              <a:rPr lang="en-US" sz="2000" b="1" dirty="0">
                <a:latin typeface="+mj-lt"/>
              </a:rPr>
              <a:t>  Guyton: Ch. 38, Pulmonary Volumes and Capacities </a:t>
            </a:r>
          </a:p>
          <a:p>
            <a:pPr marL="0" indent="0">
              <a:buNone/>
            </a:pPr>
            <a:r>
              <a:rPr lang="en-US" sz="2000" b="1" dirty="0" err="1">
                <a:latin typeface="+mj-lt"/>
              </a:rPr>
              <a:t>Pgs</a:t>
            </a:r>
            <a:r>
              <a:rPr lang="en-US" sz="2000" b="1" dirty="0">
                <a:latin typeface="+mj-lt"/>
              </a:rPr>
              <a:t> 501-502</a:t>
            </a:r>
          </a:p>
          <a:p>
            <a:pPr marL="0" indent="0" algn="ctr">
              <a:lnSpc>
                <a:spcPct val="80000"/>
              </a:lnSpc>
              <a:buFont typeface="Arial" pitchFamily="34" charset="0"/>
              <a:buNone/>
            </a:pPr>
            <a:r>
              <a:rPr lang="en-US" sz="2800" dirty="0"/>
              <a:t>  </a:t>
            </a:r>
          </a:p>
        </p:txBody>
      </p:sp>
      <p:sp>
        <p:nvSpPr>
          <p:cNvPr id="4" name="TextBox 3"/>
          <p:cNvSpPr txBox="1"/>
          <p:nvPr/>
        </p:nvSpPr>
        <p:spPr>
          <a:xfrm>
            <a:off x="5230219" y="238499"/>
            <a:ext cx="3865161" cy="646331"/>
          </a:xfrm>
          <a:prstGeom prst="rect">
            <a:avLst/>
          </a:prstGeom>
          <a:noFill/>
        </p:spPr>
        <p:txBody>
          <a:bodyPr wrap="none" rtlCol="0">
            <a:spAutoFit/>
          </a:bodyPr>
          <a:lstStyle/>
          <a:p>
            <a:r>
              <a:rPr lang="en-US" dirty="0"/>
              <a:t>Dr. Lucero</a:t>
            </a:r>
          </a:p>
          <a:p>
            <a:r>
              <a:rPr lang="en-US" dirty="0"/>
              <a:t>Dept. of Neuroscience &amp; Physiology</a:t>
            </a:r>
          </a:p>
        </p:txBody>
      </p:sp>
      <p:sp>
        <p:nvSpPr>
          <p:cNvPr id="3" name="Rectangle 2"/>
          <p:cNvSpPr/>
          <p:nvPr/>
        </p:nvSpPr>
        <p:spPr>
          <a:xfrm>
            <a:off x="2667000" y="5214473"/>
            <a:ext cx="3975100" cy="960263"/>
          </a:xfrm>
          <a:prstGeom prst="rect">
            <a:avLst/>
          </a:prstGeom>
        </p:spPr>
        <p:txBody>
          <a:bodyPr wrap="square">
            <a:spAutoFit/>
          </a:bodyPr>
          <a:lstStyle/>
          <a:p>
            <a:pPr lvl="0" algn="ctr" eaLnBrk="0" hangingPunct="0">
              <a:lnSpc>
                <a:spcPct val="80000"/>
              </a:lnSpc>
              <a:spcBef>
                <a:spcPct val="20000"/>
              </a:spcBef>
            </a:pPr>
            <a:r>
              <a:rPr lang="en-US" sz="2000" dirty="0">
                <a:solidFill>
                  <a:prstClr val="black"/>
                </a:solidFill>
                <a:latin typeface="Calibri"/>
              </a:rPr>
              <a:t>Supplemental reading:</a:t>
            </a:r>
          </a:p>
          <a:p>
            <a:pPr lvl="0" algn="ctr" eaLnBrk="0" hangingPunct="0">
              <a:lnSpc>
                <a:spcPct val="80000"/>
              </a:lnSpc>
              <a:spcBef>
                <a:spcPct val="20000"/>
              </a:spcBef>
            </a:pPr>
            <a:r>
              <a:rPr lang="en-US" sz="2000" dirty="0">
                <a:solidFill>
                  <a:prstClr val="black"/>
                </a:solidFill>
                <a:latin typeface="Calibri"/>
              </a:rPr>
              <a:t>Costanzo. </a:t>
            </a:r>
            <a:r>
              <a:rPr lang="en-US" sz="2000" u="sng" dirty="0">
                <a:solidFill>
                  <a:prstClr val="black"/>
                </a:solidFill>
                <a:latin typeface="Calibri"/>
              </a:rPr>
              <a:t>Physiology</a:t>
            </a:r>
            <a:r>
              <a:rPr lang="en-US" sz="2000" dirty="0">
                <a:solidFill>
                  <a:prstClr val="black"/>
                </a:solidFill>
                <a:latin typeface="Calibri"/>
              </a:rPr>
              <a:t> 5</a:t>
            </a:r>
            <a:r>
              <a:rPr lang="en-US" sz="2000" baseline="30000" dirty="0">
                <a:solidFill>
                  <a:prstClr val="black"/>
                </a:solidFill>
                <a:latin typeface="Calibri"/>
              </a:rPr>
              <a:t>th</a:t>
            </a:r>
            <a:r>
              <a:rPr lang="en-US" sz="2000" dirty="0">
                <a:solidFill>
                  <a:prstClr val="black"/>
                </a:solidFill>
                <a:latin typeface="Calibri"/>
              </a:rPr>
              <a:t> Edition</a:t>
            </a:r>
          </a:p>
          <a:p>
            <a:pPr lvl="0" algn="ctr" eaLnBrk="0" hangingPunct="0">
              <a:lnSpc>
                <a:spcPct val="80000"/>
              </a:lnSpc>
              <a:spcBef>
                <a:spcPct val="20000"/>
              </a:spcBef>
            </a:pPr>
            <a:r>
              <a:rPr lang="en-US" sz="2000" dirty="0" err="1">
                <a:solidFill>
                  <a:prstClr val="black"/>
                </a:solidFill>
                <a:latin typeface="Calibri"/>
              </a:rPr>
              <a:t>Pgs</a:t>
            </a:r>
            <a:r>
              <a:rPr lang="en-US" sz="2000" dirty="0">
                <a:solidFill>
                  <a:prstClr val="black"/>
                </a:solidFill>
                <a:latin typeface="Calibri"/>
              </a:rPr>
              <a:t> 187-189</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393700" y="762000"/>
            <a:ext cx="8229600" cy="2209800"/>
          </a:xfrm>
        </p:spPr>
        <p:txBody>
          <a:bodyPr/>
          <a:lstStyle/>
          <a:p>
            <a:pPr lvl="0" algn="l" eaLnBrk="1" hangingPunct="1"/>
            <a:r>
              <a:rPr lang="en-US" sz="2400" dirty="0">
                <a:solidFill>
                  <a:prstClr val="black"/>
                </a:solidFill>
                <a:latin typeface="Arial" pitchFamily="34" charset="0"/>
                <a:cs typeface="+mn-cs"/>
              </a:rPr>
              <a:t>Your friend runs up the stairs to the 5th floor because</a:t>
            </a:r>
            <a:br>
              <a:rPr lang="en-US" sz="2400" dirty="0">
                <a:solidFill>
                  <a:prstClr val="black"/>
                </a:solidFill>
                <a:latin typeface="Arial" pitchFamily="34" charset="0"/>
                <a:cs typeface="+mn-cs"/>
              </a:rPr>
            </a:br>
            <a:r>
              <a:rPr lang="en-US" sz="2400" dirty="0">
                <a:solidFill>
                  <a:prstClr val="black"/>
                </a:solidFill>
                <a:latin typeface="Arial" pitchFamily="34" charset="0"/>
                <a:cs typeface="+mn-cs"/>
              </a:rPr>
              <a:t>the exam is about to start. When she sits down, you</a:t>
            </a:r>
            <a:br>
              <a:rPr lang="en-US" sz="2400" dirty="0">
                <a:solidFill>
                  <a:prstClr val="black"/>
                </a:solidFill>
                <a:latin typeface="Arial" pitchFamily="34" charset="0"/>
                <a:cs typeface="+mn-cs"/>
              </a:rPr>
            </a:br>
            <a:r>
              <a:rPr lang="en-US" sz="2400" dirty="0">
                <a:solidFill>
                  <a:prstClr val="black"/>
                </a:solidFill>
                <a:latin typeface="Arial" pitchFamily="34" charset="0"/>
                <a:cs typeface="+mn-cs"/>
              </a:rPr>
              <a:t>observe that her breathing frequency (no. of breaths/</a:t>
            </a:r>
            <a:br>
              <a:rPr lang="en-US" sz="2400" dirty="0">
                <a:solidFill>
                  <a:prstClr val="black"/>
                </a:solidFill>
                <a:latin typeface="Arial" pitchFamily="34" charset="0"/>
                <a:cs typeface="+mn-cs"/>
              </a:rPr>
            </a:br>
            <a:r>
              <a:rPr lang="en-US" sz="2400" dirty="0">
                <a:solidFill>
                  <a:prstClr val="black"/>
                </a:solidFill>
                <a:latin typeface="Arial" pitchFamily="34" charset="0"/>
                <a:cs typeface="+mn-cs"/>
              </a:rPr>
              <a:t>min) is markedly increased. You also note that her depth of breathing (the volume of air she inhales/breath) is</a:t>
            </a:r>
            <a:br>
              <a:rPr lang="en-US" sz="2400" dirty="0">
                <a:solidFill>
                  <a:prstClr val="black"/>
                </a:solidFill>
                <a:latin typeface="Arial" pitchFamily="34" charset="0"/>
                <a:cs typeface="+mn-cs"/>
              </a:rPr>
            </a:br>
            <a:r>
              <a:rPr lang="en-US" sz="2400" dirty="0">
                <a:solidFill>
                  <a:prstClr val="black"/>
                </a:solidFill>
                <a:latin typeface="Arial" pitchFamily="34" charset="0"/>
                <a:cs typeface="+mn-cs"/>
              </a:rPr>
              <a:t>______________ at rest.</a:t>
            </a:r>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96256753"/>
              </p:ext>
            </p:extLst>
          </p:nvPr>
        </p:nvGraphicFramePr>
        <p:xfrm>
          <a:off x="5257800" y="2971800"/>
          <a:ext cx="3136900" cy="3529013"/>
        </p:xfrm>
        <a:graphic>
          <a:graphicData uri="http://schemas.openxmlformats.org/presentationml/2006/ole">
            <mc:AlternateContent xmlns:mc="http://schemas.openxmlformats.org/markup-compatibility/2006">
              <mc:Choice xmlns:v="urn:schemas-microsoft-com:vml" Requires="v">
                <p:oleObj spid="_x0000_s109660" name="Chart" r:id="rId8" imgW="4572000" imgH="5143500" progId="MSGraph.Chart.8">
                  <p:embed followColorScheme="full"/>
                </p:oleObj>
              </mc:Choice>
              <mc:Fallback>
                <p:oleObj name="Chart" r:id="rId8" imgW="4572000" imgH="5143500" progId="MSGraph.Chart.8">
                  <p:embed followColorScheme="full"/>
                  <p:pic>
                    <p:nvPicPr>
                      <p:cNvPr id="0" name="Picture 39"/>
                      <p:cNvPicPr>
                        <a:picLocks noChangeAspect="1" noChangeArrowheads="1"/>
                      </p:cNvPicPr>
                      <p:nvPr/>
                    </p:nvPicPr>
                    <p:blipFill>
                      <a:blip r:embed="rId9"/>
                      <a:srcRect/>
                      <a:stretch>
                        <a:fillRect/>
                      </a:stretch>
                    </p:blipFill>
                    <p:spPr bwMode="auto">
                      <a:xfrm>
                        <a:off x="5257800" y="2971800"/>
                        <a:ext cx="3136900" cy="352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PAnswers"/>
          <p:cNvSpPr>
            <a:spLocks noGrp="1"/>
          </p:cNvSpPr>
          <p:nvPr>
            <p:ph type="body" idx="1"/>
            <p:custDataLst>
              <p:tags r:id="rId4"/>
            </p:custDataLst>
          </p:nvPr>
        </p:nvSpPr>
        <p:spPr>
          <a:xfrm>
            <a:off x="393700" y="3733800"/>
            <a:ext cx="4114800" cy="4525963"/>
          </a:xfrm>
        </p:spPr>
        <p:txBody>
          <a:bodyPr>
            <a:noAutofit/>
          </a:bodyPr>
          <a:lstStyle/>
          <a:p>
            <a:pPr marL="514350" indent="-514350">
              <a:spcAft>
                <a:spcPts val="0"/>
              </a:spcAft>
              <a:buFont typeface="Arial" pitchFamily="34" charset="0"/>
              <a:buAutoNum type="arabicPeriod"/>
            </a:pPr>
            <a:r>
              <a:rPr lang="en-US" dirty="0"/>
              <a:t>greater than</a:t>
            </a:r>
          </a:p>
          <a:p>
            <a:pPr marL="514350" indent="-514350">
              <a:spcAft>
                <a:spcPts val="0"/>
              </a:spcAft>
              <a:buFont typeface="Arial" pitchFamily="34" charset="0"/>
              <a:buAutoNum type="arabicPeriod"/>
            </a:pPr>
            <a:r>
              <a:rPr lang="en-US" dirty="0"/>
              <a:t>less than</a:t>
            </a:r>
          </a:p>
          <a:p>
            <a:pPr marL="514350" indent="-514350">
              <a:spcAft>
                <a:spcPts val="0"/>
              </a:spcAft>
              <a:buFont typeface="Arial" pitchFamily="34" charset="0"/>
              <a:buAutoNum type="arabicPeriod"/>
            </a:pPr>
            <a:r>
              <a:rPr lang="en-US" dirty="0"/>
              <a:t>the same as</a:t>
            </a:r>
          </a:p>
        </p:txBody>
      </p:sp>
      <p:sp>
        <p:nvSpPr>
          <p:cNvPr id="5" name="TPResponseCounter" hidden="1"/>
          <p:cNvSpPr/>
          <p:nvPr>
            <p:custDataLst>
              <p:tags r:id="rId5"/>
            </p:custDataLst>
          </p:nvPr>
        </p:nvSpPr>
        <p:spPr>
          <a:xfrm>
            <a:off x="254000" y="5842000"/>
            <a:ext cx="1905000" cy="889000"/>
          </a:xfrm>
          <a:prstGeom prst="ellipse">
            <a:avLst/>
          </a:prstGeom>
          <a:gradFill flip="none" rotWithShape="1">
            <a:gsLst>
              <a:gs pos="0">
                <a:schemeClr val="accent1">
                  <a:tint val="100000"/>
                  <a:shade val="100000"/>
                  <a:satMod val="130000"/>
                  <a:alpha val="50000"/>
                </a:schemeClr>
              </a:gs>
              <a:gs pos="100000">
                <a:schemeClr val="accent1">
                  <a:tint val="50000"/>
                  <a:shade val="100000"/>
                  <a:satMod val="350000"/>
                  <a:alpha val="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2000">
                <a:solidFill>
                  <a:schemeClr val="tx1"/>
                </a:solidFill>
                <a:latin typeface="Tahoma"/>
              </a:rPr>
              <a:t>0 of 0</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Dur="0" restart="neve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457200" y="0"/>
            <a:ext cx="8229600" cy="1143000"/>
          </a:xfrm>
        </p:spPr>
        <p:txBody>
          <a:bodyPr/>
          <a:lstStyle/>
          <a:p>
            <a:pPr eaLnBrk="1" hangingPunct="1"/>
            <a:r>
              <a:rPr lang="en-US" dirty="0"/>
              <a:t>Lung Capacities</a:t>
            </a:r>
          </a:p>
        </p:txBody>
      </p:sp>
      <p:sp>
        <p:nvSpPr>
          <p:cNvPr id="18434" name="Content Placeholder 2"/>
          <p:cNvSpPr>
            <a:spLocks noGrp="1"/>
          </p:cNvSpPr>
          <p:nvPr>
            <p:ph idx="1"/>
          </p:nvPr>
        </p:nvSpPr>
        <p:spPr>
          <a:xfrm>
            <a:off x="457200" y="1066800"/>
            <a:ext cx="8229600" cy="4983163"/>
          </a:xfrm>
        </p:spPr>
        <p:txBody>
          <a:bodyPr/>
          <a:lstStyle/>
          <a:p>
            <a:pPr eaLnBrk="1" hangingPunct="1">
              <a:lnSpc>
                <a:spcPct val="90000"/>
              </a:lnSpc>
            </a:pPr>
            <a:r>
              <a:rPr lang="en-US" b="1" u="sng" dirty="0"/>
              <a:t>Total Lung Capacity sum of all 4 lung volumes</a:t>
            </a:r>
          </a:p>
          <a:p>
            <a:pPr lvl="1" eaLnBrk="1" hangingPunct="1">
              <a:lnSpc>
                <a:spcPct val="90000"/>
              </a:lnSpc>
              <a:buFont typeface="Arial" panose="020B0604020202020204" pitchFamily="34" charset="0"/>
              <a:buChar char="•"/>
            </a:pPr>
            <a:r>
              <a:rPr lang="en-US" dirty="0"/>
              <a:t>IRV + V</a:t>
            </a:r>
            <a:r>
              <a:rPr lang="en-US" baseline="-25000" dirty="0"/>
              <a:t>T</a:t>
            </a:r>
            <a:r>
              <a:rPr lang="en-US" dirty="0"/>
              <a:t> + ERV + RV  ~6 liters</a:t>
            </a:r>
          </a:p>
          <a:p>
            <a:pPr eaLnBrk="1" hangingPunct="1">
              <a:lnSpc>
                <a:spcPct val="90000"/>
              </a:lnSpc>
            </a:pPr>
            <a:r>
              <a:rPr lang="en-US" b="1" u="sng" dirty="0"/>
              <a:t>Inspiratory Capacity </a:t>
            </a:r>
            <a:r>
              <a:rPr lang="en-US" u="sng" dirty="0"/>
              <a:t>(</a:t>
            </a:r>
            <a:r>
              <a:rPr lang="en-US" dirty="0"/>
              <a:t>IC)</a:t>
            </a:r>
          </a:p>
          <a:p>
            <a:pPr lvl="1" eaLnBrk="1" hangingPunct="1">
              <a:lnSpc>
                <a:spcPct val="90000"/>
              </a:lnSpc>
              <a:buFont typeface="Arial" panose="020B0604020202020204" pitchFamily="34" charset="0"/>
              <a:buChar char="•"/>
            </a:pPr>
            <a:r>
              <a:rPr lang="en-US" dirty="0"/>
              <a:t>V</a:t>
            </a:r>
            <a:r>
              <a:rPr lang="en-US" baseline="-25000" dirty="0"/>
              <a:t>T</a:t>
            </a:r>
            <a:r>
              <a:rPr lang="en-US" dirty="0"/>
              <a:t> plus IRV (resting level to full inspiration)</a:t>
            </a:r>
          </a:p>
          <a:p>
            <a:pPr eaLnBrk="1" hangingPunct="1">
              <a:lnSpc>
                <a:spcPct val="90000"/>
              </a:lnSpc>
            </a:pPr>
            <a:r>
              <a:rPr lang="en-US" b="1" u="sng" dirty="0"/>
              <a:t>Functional Residual Capacity </a:t>
            </a:r>
            <a:r>
              <a:rPr lang="en-US" u="sng" dirty="0"/>
              <a:t>(</a:t>
            </a:r>
            <a:r>
              <a:rPr lang="en-US" dirty="0"/>
              <a:t>FRC) “resting”</a:t>
            </a:r>
          </a:p>
          <a:p>
            <a:pPr lvl="2" eaLnBrk="1" hangingPunct="1">
              <a:lnSpc>
                <a:spcPct val="90000"/>
              </a:lnSpc>
            </a:pPr>
            <a:r>
              <a:rPr lang="en-US" dirty="0"/>
              <a:t>ERV plus RV (what remains after a normal breath)</a:t>
            </a:r>
          </a:p>
          <a:p>
            <a:pPr eaLnBrk="1" hangingPunct="1">
              <a:lnSpc>
                <a:spcPct val="90000"/>
              </a:lnSpc>
            </a:pPr>
            <a:r>
              <a:rPr lang="en-US" b="1" u="sng" dirty="0"/>
              <a:t>Vital Capacity </a:t>
            </a:r>
            <a:r>
              <a:rPr lang="en-US" dirty="0"/>
              <a:t>–From Maximal Inspiration to Maximal Expiration</a:t>
            </a:r>
          </a:p>
          <a:p>
            <a:pPr lvl="1" eaLnBrk="1" hangingPunct="1">
              <a:lnSpc>
                <a:spcPct val="90000"/>
              </a:lnSpc>
              <a:buFont typeface="Arial" panose="020B0604020202020204" pitchFamily="34" charset="0"/>
              <a:buChar char="•"/>
            </a:pPr>
            <a:r>
              <a:rPr lang="en-US" dirty="0"/>
              <a:t>IC (IRV + V</a:t>
            </a:r>
            <a:r>
              <a:rPr lang="en-US" baseline="-25000" dirty="0"/>
              <a:t>T</a:t>
            </a:r>
            <a:r>
              <a:rPr lang="en-US" dirty="0"/>
              <a:t>) + ERV</a:t>
            </a:r>
          </a:p>
          <a:p>
            <a:pPr lvl="1" eaLnBrk="1" hangingPunct="1">
              <a:lnSpc>
                <a:spcPct val="90000"/>
              </a:lnSpc>
              <a:buFont typeface="Arial" panose="020B0604020202020204" pitchFamily="34" charset="0"/>
              <a:buChar char="•"/>
            </a:pPr>
            <a:r>
              <a:rPr lang="en-US" dirty="0"/>
              <a:t>Forced Vital Capacity (FVC)</a:t>
            </a:r>
          </a:p>
          <a:p>
            <a:pPr lvl="1" eaLnBrk="1" hangingPunct="1">
              <a:lnSpc>
                <a:spcPct val="90000"/>
              </a:lnSpc>
              <a:buFont typeface="Arial" panose="020B0604020202020204" pitchFamily="34" charset="0"/>
              <a:buChar char="•"/>
            </a:pPr>
            <a:r>
              <a:rPr lang="en-US" dirty="0"/>
              <a:t>FEV</a:t>
            </a:r>
            <a:r>
              <a:rPr lang="en-US" baseline="-25000" dirty="0"/>
              <a:t>1</a:t>
            </a:r>
            <a:r>
              <a:rPr lang="en-US" dirty="0"/>
              <a:t> = 80% FVC</a:t>
            </a:r>
          </a:p>
          <a:p>
            <a:pPr lvl="1" eaLnBrk="1" hangingPunct="1">
              <a:lnSpc>
                <a:spcPct val="90000"/>
              </a:lnSpc>
            </a:pPr>
            <a:endParaRPr lang="en-US" dirty="0"/>
          </a:p>
        </p:txBody>
      </p:sp>
      <p:pic>
        <p:nvPicPr>
          <p:cNvPr id="18437" name="Picture 5" descr="1-5-1"/>
          <p:cNvPicPr>
            <a:picLocks noChangeAspect="1" noChangeArrowheads="1"/>
          </p:cNvPicPr>
          <p:nvPr/>
        </p:nvPicPr>
        <p:blipFill>
          <a:blip r:embed="rId4"/>
          <a:srcRect/>
          <a:stretch>
            <a:fillRect/>
          </a:stretch>
        </p:blipFill>
        <p:spPr bwMode="auto">
          <a:xfrm>
            <a:off x="6096000" y="4500563"/>
            <a:ext cx="3048000" cy="2357437"/>
          </a:xfrm>
          <a:prstGeom prst="rect">
            <a:avLst/>
          </a:prstGeom>
          <a:noFill/>
        </p:spPr>
      </p:pic>
      <p:sp>
        <p:nvSpPr>
          <p:cNvPr id="2" name="Rectangle 1"/>
          <p:cNvSpPr/>
          <p:nvPr/>
        </p:nvSpPr>
        <p:spPr>
          <a:xfrm>
            <a:off x="381000" y="3048000"/>
            <a:ext cx="8153400" cy="99060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8434">
                                            <p:txEl>
                                              <p:pRg st="0" end="0"/>
                                            </p:txEl>
                                          </p:spTgt>
                                        </p:tgtEl>
                                        <p:attrNameLst>
                                          <p:attrName>ppt_c</p:attrName>
                                        </p:attrNameLst>
                                      </p:cBhvr>
                                      <p:to>
                                        <a:srgbClr val="A59B5F"/>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8434">
                                            <p:txEl>
                                              <p:pRg st="1" end="1"/>
                                            </p:txEl>
                                          </p:spTgt>
                                        </p:tgtEl>
                                        <p:attrNameLst>
                                          <p:attrName>ppt_c</p:attrName>
                                        </p:attrNameLst>
                                      </p:cBhvr>
                                      <p:to>
                                        <a:srgbClr val="A59B5F"/>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8434">
                                            <p:txEl>
                                              <p:pRg st="2" end="2"/>
                                            </p:txEl>
                                          </p:spTgt>
                                        </p:tgtEl>
                                        <p:attrNameLst>
                                          <p:attrName>ppt_c</p:attrName>
                                        </p:attrNameLst>
                                      </p:cBhvr>
                                      <p:to>
                                        <a:srgbClr val="A59B5F"/>
                                      </p:to>
                                    </p:animClr>
                                  </p:subTnLst>
                                </p:cTn>
                              </p:par>
                              <p:par>
                                <p:cTn id="15" presetID="1" presetClass="entr" presetSubtype="0" fill="hold" nodeType="withEffect">
                                  <p:stCondLst>
                                    <p:cond delay="0"/>
                                  </p:stCondLst>
                                  <p:childTnLst>
                                    <p:set>
                                      <p:cBhvr>
                                        <p:cTn id="16" dur="1" fill="hold">
                                          <p:stCondLst>
                                            <p:cond delay="0"/>
                                          </p:stCondLst>
                                        </p:cTn>
                                        <p:tgtEl>
                                          <p:spTgt spid="1843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8434">
                                            <p:txEl>
                                              <p:pRg st="3" end="3"/>
                                            </p:txEl>
                                          </p:spTgt>
                                        </p:tgtEl>
                                        <p:attrNameLst>
                                          <p:attrName>ppt_c</p:attrName>
                                        </p:attrNameLst>
                                      </p:cBhvr>
                                      <p:to>
                                        <a:srgbClr val="A59B5F"/>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43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8434">
                                            <p:txEl>
                                              <p:pRg st="4" end="4"/>
                                            </p:txEl>
                                          </p:spTgt>
                                        </p:tgtEl>
                                        <p:attrNameLst>
                                          <p:attrName>ppt_c</p:attrName>
                                        </p:attrNameLst>
                                      </p:cBhvr>
                                      <p:to>
                                        <a:srgbClr val="A59B5F"/>
                                      </p:to>
                                    </p:animClr>
                                  </p:subTnLst>
                                </p:cTn>
                              </p:par>
                              <p:par>
                                <p:cTn id="21" presetID="1" presetClass="entr" presetSubtype="0" fill="hold" nodeType="withEffect">
                                  <p:stCondLst>
                                    <p:cond delay="0"/>
                                  </p:stCondLst>
                                  <p:childTnLst>
                                    <p:set>
                                      <p:cBhvr>
                                        <p:cTn id="22" dur="1" fill="hold">
                                          <p:stCondLst>
                                            <p:cond delay="0"/>
                                          </p:stCondLst>
                                        </p:cTn>
                                        <p:tgtEl>
                                          <p:spTgt spid="18434">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8434">
                                            <p:txEl>
                                              <p:pRg st="5" end="5"/>
                                            </p:txEl>
                                          </p:spTgt>
                                        </p:tgtEl>
                                        <p:attrNameLst>
                                          <p:attrName>ppt_c</p:attrName>
                                        </p:attrNameLst>
                                      </p:cBhvr>
                                      <p:to>
                                        <a:srgbClr val="A59B5F"/>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34">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8434">
                                            <p:txEl>
                                              <p:pRg st="6" end="6"/>
                                            </p:txEl>
                                          </p:spTgt>
                                        </p:tgtEl>
                                        <p:attrNameLst>
                                          <p:attrName>ppt_c</p:attrName>
                                        </p:attrNameLst>
                                      </p:cBhvr>
                                      <p:to>
                                        <a:srgbClr val="A59B5F"/>
                                      </p:to>
                                    </p:animClr>
                                  </p:subTnLst>
                                </p:cTn>
                              </p:par>
                              <p:par>
                                <p:cTn id="27" presetID="1" presetClass="entr" presetSubtype="0" fill="hold" nodeType="withEffect">
                                  <p:stCondLst>
                                    <p:cond delay="0"/>
                                  </p:stCondLst>
                                  <p:childTnLst>
                                    <p:set>
                                      <p:cBhvr>
                                        <p:cTn id="28" dur="1" fill="hold">
                                          <p:stCondLst>
                                            <p:cond delay="0"/>
                                          </p:stCondLst>
                                        </p:cTn>
                                        <p:tgtEl>
                                          <p:spTgt spid="1843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43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43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152400" y="274638"/>
            <a:ext cx="8686800" cy="1143000"/>
          </a:xfrm>
        </p:spPr>
        <p:txBody>
          <a:bodyPr/>
          <a:lstStyle/>
          <a:p>
            <a:r>
              <a:rPr lang="en-US" dirty="0"/>
              <a:t>Elastic Recoil of Chest Wall &amp; Lungs Determines FRC</a:t>
            </a:r>
          </a:p>
        </p:txBody>
      </p:sp>
      <p:sp>
        <p:nvSpPr>
          <p:cNvPr id="45058" name="Content Placeholder 2"/>
          <p:cNvSpPr>
            <a:spLocks noGrp="1"/>
          </p:cNvSpPr>
          <p:nvPr>
            <p:ph idx="1"/>
          </p:nvPr>
        </p:nvSpPr>
        <p:spPr>
          <a:xfrm>
            <a:off x="457200" y="1600200"/>
            <a:ext cx="8229600" cy="5181600"/>
          </a:xfrm>
        </p:spPr>
        <p:txBody>
          <a:bodyPr/>
          <a:lstStyle/>
          <a:p>
            <a:r>
              <a:rPr lang="en-US" dirty="0"/>
              <a:t>Chest wall normally tries to spring out*</a:t>
            </a:r>
          </a:p>
          <a:p>
            <a:r>
              <a:rPr lang="en-US" dirty="0"/>
              <a:t>Lungs normally try to collapse</a:t>
            </a:r>
          </a:p>
          <a:p>
            <a:r>
              <a:rPr lang="en-US" dirty="0"/>
              <a:t>Position at which these two forces balance each other is resting position = FRC</a:t>
            </a:r>
          </a:p>
          <a:p>
            <a:pPr lvl="1"/>
            <a:r>
              <a:rPr lang="en-US" dirty="0"/>
              <a:t>Is the lung capacity you come to after each normal breath</a:t>
            </a:r>
          </a:p>
          <a:p>
            <a:r>
              <a:rPr lang="en-US" dirty="0"/>
              <a:t>Always have air remaining in lung – even after forced expiration = RV</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5058">
                                            <p:txEl>
                                              <p:pRg st="0" end="0"/>
                                            </p:txEl>
                                          </p:spTgt>
                                        </p:tgtEl>
                                        <p:attrNameLst>
                                          <p:attrName>ppt_c</p:attrName>
                                        </p:attrNameLst>
                                      </p:cBhvr>
                                      <p:to>
                                        <a:srgbClr val="A59B5F"/>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8">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5058">
                                            <p:txEl>
                                              <p:pRg st="1" end="1"/>
                                            </p:txEl>
                                          </p:spTgt>
                                        </p:tgtEl>
                                        <p:attrNameLst>
                                          <p:attrName>ppt_c</p:attrName>
                                        </p:attrNameLst>
                                      </p:cBhvr>
                                      <p:to>
                                        <a:srgbClr val="A59B5F"/>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8">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5058">
                                            <p:txEl>
                                              <p:pRg st="2" end="2"/>
                                            </p:txEl>
                                          </p:spTgt>
                                        </p:tgtEl>
                                        <p:attrNameLst>
                                          <p:attrName>ppt_c</p:attrName>
                                        </p:attrNameLst>
                                      </p:cBhvr>
                                      <p:to>
                                        <a:srgbClr val="A59B5F"/>
                                      </p:to>
                                    </p:animClr>
                                  </p:subTnLst>
                                </p:cTn>
                              </p:par>
                              <p:par>
                                <p:cTn id="15" presetID="1" presetClass="entr" presetSubtype="0" fill="hold" grpId="0" nodeType="withEffect">
                                  <p:stCondLst>
                                    <p:cond delay="0"/>
                                  </p:stCondLst>
                                  <p:childTnLst>
                                    <p:set>
                                      <p:cBhvr>
                                        <p:cTn id="16" dur="1" fill="hold">
                                          <p:stCondLst>
                                            <p:cond delay="0"/>
                                          </p:stCondLst>
                                        </p:cTn>
                                        <p:tgtEl>
                                          <p:spTgt spid="45058">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5058">
                                            <p:txEl>
                                              <p:pRg st="3" end="3"/>
                                            </p:txEl>
                                          </p:spTgt>
                                        </p:tgtEl>
                                        <p:attrNameLst>
                                          <p:attrName>ppt_c</p:attrName>
                                        </p:attrNameLst>
                                      </p:cBhvr>
                                      <p:to>
                                        <a:srgbClr val="A59B5F"/>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058">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5058">
                                            <p:txEl>
                                              <p:pRg st="4" end="4"/>
                                            </p:txEl>
                                          </p:spTgt>
                                        </p:tgtEl>
                                        <p:attrNameLst>
                                          <p:attrName>ppt_c</p:attrName>
                                        </p:attrNameLst>
                                      </p:cBhvr>
                                      <p:to>
                                        <a:srgbClr val="A59B5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Effects of Aging on Lung Volumes and Capacities</a:t>
            </a:r>
          </a:p>
        </p:txBody>
      </p:sp>
      <p:sp>
        <p:nvSpPr>
          <p:cNvPr id="3" name="Content Placeholder 2"/>
          <p:cNvSpPr>
            <a:spLocks noGrp="1"/>
          </p:cNvSpPr>
          <p:nvPr>
            <p:ph idx="1"/>
          </p:nvPr>
        </p:nvSpPr>
        <p:spPr/>
        <p:txBody>
          <a:bodyPr/>
          <a:lstStyle/>
          <a:p>
            <a:r>
              <a:rPr lang="en-US" dirty="0"/>
              <a:t>With normal aging, elastic recoil of lung tissues decreases.</a:t>
            </a:r>
          </a:p>
          <a:p>
            <a:r>
              <a:rPr lang="en-US" dirty="0"/>
              <a:t>this causes </a:t>
            </a:r>
            <a:r>
              <a:rPr lang="en-US" dirty="0">
                <a:sym typeface="Symbol"/>
              </a:rPr>
              <a:t></a:t>
            </a:r>
            <a:r>
              <a:rPr lang="en-US" dirty="0"/>
              <a:t> RV, </a:t>
            </a:r>
            <a:r>
              <a:rPr lang="en-US" dirty="0">
                <a:sym typeface="Symbol"/>
              </a:rPr>
              <a:t></a:t>
            </a:r>
            <a:r>
              <a:rPr lang="en-US" dirty="0"/>
              <a:t> FRC and </a:t>
            </a:r>
            <a:r>
              <a:rPr lang="en-US" dirty="0">
                <a:sym typeface="Symbol"/>
              </a:rPr>
              <a:t></a:t>
            </a:r>
            <a:r>
              <a:rPr lang="en-US" dirty="0"/>
              <a:t> VC </a:t>
            </a:r>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2286000" y="3365500"/>
            <a:ext cx="4648200" cy="3276600"/>
          </a:xfrm>
          <a:prstGeom prst="rect">
            <a:avLst/>
          </a:prstGeom>
        </p:spPr>
      </p:pic>
      <p:sp>
        <p:nvSpPr>
          <p:cNvPr id="5" name="Freeform 4"/>
          <p:cNvSpPr/>
          <p:nvPr/>
        </p:nvSpPr>
        <p:spPr>
          <a:xfrm>
            <a:off x="4350774" y="4080389"/>
            <a:ext cx="1973826" cy="110611"/>
          </a:xfrm>
          <a:custGeom>
            <a:avLst/>
            <a:gdLst>
              <a:gd name="connsiteX0" fmla="*/ 0 w 1946787"/>
              <a:gd name="connsiteY0" fmla="*/ 0 h 0"/>
              <a:gd name="connsiteX1" fmla="*/ 1946787 w 1946787"/>
              <a:gd name="connsiteY1" fmla="*/ 0 h 0"/>
              <a:gd name="connsiteX2" fmla="*/ 1946787 w 1946787"/>
              <a:gd name="connsiteY2" fmla="*/ 0 h 0"/>
            </a:gdLst>
            <a:ahLst/>
            <a:cxnLst>
              <a:cxn ang="0">
                <a:pos x="connsiteX0" y="connsiteY0"/>
              </a:cxn>
              <a:cxn ang="0">
                <a:pos x="connsiteX1" y="connsiteY1"/>
              </a:cxn>
              <a:cxn ang="0">
                <a:pos x="connsiteX2" y="connsiteY2"/>
              </a:cxn>
            </a:cxnLst>
            <a:rect l="l" t="t" r="r" b="b"/>
            <a:pathLst>
              <a:path w="1946787">
                <a:moveTo>
                  <a:pt x="0" y="0"/>
                </a:moveTo>
                <a:lnTo>
                  <a:pt x="1946787" y="0"/>
                </a:lnTo>
                <a:lnTo>
                  <a:pt x="1946787" y="0"/>
                </a:lnTo>
              </a:path>
            </a:pathLst>
          </a:custGeom>
          <a:noFill/>
          <a:ln w="19050">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553200" y="3886200"/>
            <a:ext cx="620683" cy="369332"/>
          </a:xfrm>
          <a:prstGeom prst="rect">
            <a:avLst/>
          </a:prstGeom>
          <a:noFill/>
        </p:spPr>
        <p:txBody>
          <a:bodyPr wrap="none" rtlCol="0">
            <a:spAutoFit/>
          </a:bodyPr>
          <a:lstStyle/>
          <a:p>
            <a:r>
              <a:rPr lang="en-US" dirty="0"/>
              <a:t>TLC</a:t>
            </a:r>
          </a:p>
        </p:txBody>
      </p:sp>
    </p:spTree>
    <p:extLst>
      <p:ext uri="{BB962C8B-B14F-4D97-AF65-F5344CB8AC3E}">
        <p14:creationId xmlns:p14="http://schemas.microsoft.com/office/powerpoint/2010/main" val="818267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6572" y="2584450"/>
            <a:ext cx="4233628" cy="3587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64375" y="398090"/>
            <a:ext cx="8411662" cy="1908215"/>
          </a:xfrm>
          <a:prstGeom prst="rect">
            <a:avLst/>
          </a:prstGeom>
          <a:noFill/>
        </p:spPr>
        <p:txBody>
          <a:bodyPr wrap="none" rtlCol="0">
            <a:spAutoFit/>
          </a:bodyPr>
          <a:lstStyle/>
          <a:p>
            <a:r>
              <a:rPr lang="en-US" sz="2800" dirty="0"/>
              <a:t>Body Position Affects Lung Volumes and Capacities</a:t>
            </a:r>
          </a:p>
          <a:p>
            <a:r>
              <a:rPr lang="en-US" dirty="0"/>
              <a:t>	</a:t>
            </a:r>
          </a:p>
          <a:p>
            <a:r>
              <a:rPr lang="en-US" sz="2400" dirty="0"/>
              <a:t>1. Lying down </a:t>
            </a:r>
            <a:r>
              <a:rPr lang="en-US" sz="2400" u="sng" dirty="0"/>
              <a:t>decreases</a:t>
            </a:r>
            <a:r>
              <a:rPr lang="en-US" sz="2400" dirty="0"/>
              <a:t> FRC</a:t>
            </a:r>
          </a:p>
          <a:p>
            <a:r>
              <a:rPr lang="en-US" sz="2400" dirty="0"/>
              <a:t>	    abdominal contents shift toward thorax and </a:t>
            </a:r>
            <a:r>
              <a:rPr lang="en-US" sz="2400" dirty="0">
                <a:latin typeface="Helvetica"/>
                <a:ea typeface="Calibri" pitchFamily="34" charset="0"/>
                <a:cs typeface="Arial" pitchFamily="34" charset="0"/>
                <a:sym typeface="Symbol" pitchFamily="18" charset="2"/>
              </a:rPr>
              <a:t></a:t>
            </a:r>
            <a:r>
              <a:rPr lang="en-US" sz="2400" dirty="0">
                <a:latin typeface="Helvetica"/>
                <a:ea typeface="Calibri" pitchFamily="34" charset="0"/>
                <a:cs typeface="Arial" pitchFamily="34" charset="0"/>
              </a:rPr>
              <a:t> ERV</a:t>
            </a:r>
          </a:p>
          <a:p>
            <a:r>
              <a:rPr lang="en-US" sz="2400" dirty="0">
                <a:latin typeface="Helvetica"/>
                <a:cs typeface="Arial" pitchFamily="34" charset="0"/>
              </a:rPr>
              <a:t>2. The VC is unchanged because </a:t>
            </a:r>
            <a:r>
              <a:rPr lang="en-US" sz="2400" dirty="0">
                <a:latin typeface="Helvetica"/>
                <a:ea typeface="Calibri" pitchFamily="34" charset="0"/>
                <a:cs typeface="Arial" pitchFamily="34" charset="0"/>
                <a:sym typeface="Symbol" pitchFamily="18" charset="2"/>
              </a:rPr>
              <a:t></a:t>
            </a:r>
            <a:r>
              <a:rPr lang="en-US" sz="2400" dirty="0">
                <a:latin typeface="Helvetica"/>
                <a:ea typeface="Calibri" pitchFamily="34" charset="0"/>
                <a:cs typeface="Arial" pitchFamily="34" charset="0"/>
              </a:rPr>
              <a:t> IRV</a:t>
            </a:r>
            <a:endParaRPr lang="en-US" sz="2400" dirty="0"/>
          </a:p>
        </p:txBody>
      </p:sp>
      <p:sp>
        <p:nvSpPr>
          <p:cNvPr id="3" name="Rectangle 2"/>
          <p:cNvSpPr/>
          <p:nvPr/>
        </p:nvSpPr>
        <p:spPr>
          <a:xfrm>
            <a:off x="1219200" y="3000637"/>
            <a:ext cx="1219200" cy="2714363"/>
          </a:xfrm>
          <a:prstGeom prst="rect">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200400" y="3000637"/>
            <a:ext cx="1219200" cy="2714363"/>
          </a:xfrm>
          <a:prstGeom prst="rect">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219200" y="3962400"/>
            <a:ext cx="1219200" cy="304800"/>
          </a:xfrm>
          <a:prstGeom prst="rect">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200400" y="4648200"/>
            <a:ext cx="1219200" cy="304800"/>
          </a:xfrm>
          <a:prstGeom prst="rect">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200400" y="4331732"/>
            <a:ext cx="1219200" cy="316467"/>
          </a:xfrm>
          <a:prstGeom prst="rect">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219200" y="4267200"/>
            <a:ext cx="1219200" cy="685800"/>
          </a:xfrm>
          <a:prstGeom prst="rect">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546190" y="3422591"/>
            <a:ext cx="565219" cy="369332"/>
          </a:xfrm>
          <a:prstGeom prst="rect">
            <a:avLst/>
          </a:prstGeom>
          <a:noFill/>
        </p:spPr>
        <p:txBody>
          <a:bodyPr wrap="none" rtlCol="0">
            <a:spAutoFit/>
          </a:bodyPr>
          <a:lstStyle/>
          <a:p>
            <a:r>
              <a:rPr lang="en-US" dirty="0"/>
              <a:t>IRV</a:t>
            </a:r>
          </a:p>
        </p:txBody>
      </p:sp>
      <p:sp>
        <p:nvSpPr>
          <p:cNvPr id="14" name="TextBox 13"/>
          <p:cNvSpPr txBox="1"/>
          <p:nvPr/>
        </p:nvSpPr>
        <p:spPr>
          <a:xfrm>
            <a:off x="3625781" y="3422591"/>
            <a:ext cx="565219" cy="369332"/>
          </a:xfrm>
          <a:prstGeom prst="rect">
            <a:avLst/>
          </a:prstGeom>
          <a:noFill/>
        </p:spPr>
        <p:txBody>
          <a:bodyPr wrap="none" rtlCol="0">
            <a:spAutoFit/>
          </a:bodyPr>
          <a:lstStyle/>
          <a:p>
            <a:r>
              <a:rPr lang="en-US" dirty="0"/>
              <a:t>IRV</a:t>
            </a:r>
          </a:p>
        </p:txBody>
      </p:sp>
      <p:sp>
        <p:nvSpPr>
          <p:cNvPr id="15" name="TextBox 14"/>
          <p:cNvSpPr txBox="1"/>
          <p:nvPr/>
        </p:nvSpPr>
        <p:spPr>
          <a:xfrm>
            <a:off x="1479922" y="4442663"/>
            <a:ext cx="654988" cy="369332"/>
          </a:xfrm>
          <a:prstGeom prst="rect">
            <a:avLst/>
          </a:prstGeom>
          <a:noFill/>
        </p:spPr>
        <p:txBody>
          <a:bodyPr wrap="none" rtlCol="0">
            <a:spAutoFit/>
          </a:bodyPr>
          <a:lstStyle/>
          <a:p>
            <a:r>
              <a:rPr lang="en-US" dirty="0"/>
              <a:t>ERV</a:t>
            </a:r>
          </a:p>
        </p:txBody>
      </p:sp>
      <p:sp>
        <p:nvSpPr>
          <p:cNvPr id="16" name="TextBox 15"/>
          <p:cNvSpPr txBox="1"/>
          <p:nvPr/>
        </p:nvSpPr>
        <p:spPr>
          <a:xfrm>
            <a:off x="3496245" y="4636805"/>
            <a:ext cx="654988" cy="369332"/>
          </a:xfrm>
          <a:prstGeom prst="rect">
            <a:avLst/>
          </a:prstGeom>
          <a:noFill/>
        </p:spPr>
        <p:txBody>
          <a:bodyPr wrap="none" rtlCol="0">
            <a:spAutoFit/>
          </a:bodyPr>
          <a:lstStyle/>
          <a:p>
            <a:r>
              <a:rPr lang="en-US" dirty="0"/>
              <a:t>ERV</a:t>
            </a:r>
          </a:p>
        </p:txBody>
      </p:sp>
      <p:sp>
        <p:nvSpPr>
          <p:cNvPr id="17" name="TextBox 16"/>
          <p:cNvSpPr txBox="1"/>
          <p:nvPr/>
        </p:nvSpPr>
        <p:spPr>
          <a:xfrm>
            <a:off x="1600440" y="5178313"/>
            <a:ext cx="501099" cy="369332"/>
          </a:xfrm>
          <a:prstGeom prst="rect">
            <a:avLst/>
          </a:prstGeom>
          <a:noFill/>
        </p:spPr>
        <p:txBody>
          <a:bodyPr wrap="none" rtlCol="0">
            <a:spAutoFit/>
          </a:bodyPr>
          <a:lstStyle/>
          <a:p>
            <a:r>
              <a:rPr lang="en-US" dirty="0"/>
              <a:t>RV</a:t>
            </a:r>
          </a:p>
        </p:txBody>
      </p:sp>
      <p:sp>
        <p:nvSpPr>
          <p:cNvPr id="18" name="TextBox 17"/>
          <p:cNvSpPr txBox="1"/>
          <p:nvPr/>
        </p:nvSpPr>
        <p:spPr>
          <a:xfrm>
            <a:off x="3582360" y="5178313"/>
            <a:ext cx="501099" cy="369332"/>
          </a:xfrm>
          <a:prstGeom prst="rect">
            <a:avLst/>
          </a:prstGeom>
          <a:noFill/>
        </p:spPr>
        <p:txBody>
          <a:bodyPr wrap="none" rtlCol="0">
            <a:spAutoFit/>
          </a:bodyPr>
          <a:lstStyle/>
          <a:p>
            <a:r>
              <a:rPr lang="en-US" dirty="0"/>
              <a:t>RV</a:t>
            </a:r>
          </a:p>
        </p:txBody>
      </p:sp>
      <p:sp>
        <p:nvSpPr>
          <p:cNvPr id="19" name="TextBox 18"/>
          <p:cNvSpPr txBox="1"/>
          <p:nvPr/>
        </p:nvSpPr>
        <p:spPr>
          <a:xfrm>
            <a:off x="498902" y="3445654"/>
            <a:ext cx="415498" cy="369332"/>
          </a:xfrm>
          <a:prstGeom prst="rect">
            <a:avLst/>
          </a:prstGeom>
          <a:noFill/>
        </p:spPr>
        <p:txBody>
          <a:bodyPr wrap="none" rtlCol="0">
            <a:spAutoFit/>
          </a:bodyPr>
          <a:lstStyle/>
          <a:p>
            <a:r>
              <a:rPr lang="en-US" dirty="0"/>
              <a:t>IC</a:t>
            </a:r>
          </a:p>
        </p:txBody>
      </p:sp>
      <p:sp>
        <p:nvSpPr>
          <p:cNvPr id="20" name="TextBox 19"/>
          <p:cNvSpPr txBox="1"/>
          <p:nvPr/>
        </p:nvSpPr>
        <p:spPr>
          <a:xfrm>
            <a:off x="2590800" y="4073331"/>
            <a:ext cx="505267" cy="369332"/>
          </a:xfrm>
          <a:prstGeom prst="rect">
            <a:avLst/>
          </a:prstGeom>
          <a:noFill/>
        </p:spPr>
        <p:txBody>
          <a:bodyPr wrap="none" rtlCol="0">
            <a:spAutoFit/>
          </a:bodyPr>
          <a:lstStyle/>
          <a:p>
            <a:r>
              <a:rPr lang="en-US" dirty="0"/>
              <a:t>VC</a:t>
            </a:r>
          </a:p>
        </p:txBody>
      </p:sp>
      <p:sp>
        <p:nvSpPr>
          <p:cNvPr id="21" name="TextBox 20"/>
          <p:cNvSpPr txBox="1"/>
          <p:nvPr/>
        </p:nvSpPr>
        <p:spPr>
          <a:xfrm>
            <a:off x="4800600" y="3657600"/>
            <a:ext cx="415498" cy="369332"/>
          </a:xfrm>
          <a:prstGeom prst="rect">
            <a:avLst/>
          </a:prstGeom>
          <a:noFill/>
        </p:spPr>
        <p:txBody>
          <a:bodyPr wrap="none" rtlCol="0">
            <a:spAutoFit/>
          </a:bodyPr>
          <a:lstStyle/>
          <a:p>
            <a:r>
              <a:rPr lang="en-US" dirty="0"/>
              <a:t>IC</a:t>
            </a:r>
          </a:p>
        </p:txBody>
      </p:sp>
      <p:sp>
        <p:nvSpPr>
          <p:cNvPr id="22" name="TextBox 21"/>
          <p:cNvSpPr txBox="1"/>
          <p:nvPr/>
        </p:nvSpPr>
        <p:spPr>
          <a:xfrm>
            <a:off x="1591074" y="3927504"/>
            <a:ext cx="433132" cy="369332"/>
          </a:xfrm>
          <a:prstGeom prst="rect">
            <a:avLst/>
          </a:prstGeom>
          <a:noFill/>
        </p:spPr>
        <p:txBody>
          <a:bodyPr wrap="none" rtlCol="0">
            <a:spAutoFit/>
          </a:bodyPr>
          <a:lstStyle/>
          <a:p>
            <a:r>
              <a:rPr lang="en-US" dirty="0"/>
              <a:t>V</a:t>
            </a:r>
            <a:r>
              <a:rPr lang="en-US" baseline="-25000" dirty="0"/>
              <a:t>T</a:t>
            </a:r>
          </a:p>
        </p:txBody>
      </p:sp>
      <p:sp>
        <p:nvSpPr>
          <p:cNvPr id="23" name="TextBox 22"/>
          <p:cNvSpPr txBox="1"/>
          <p:nvPr/>
        </p:nvSpPr>
        <p:spPr>
          <a:xfrm>
            <a:off x="3616344" y="4292838"/>
            <a:ext cx="433132" cy="369332"/>
          </a:xfrm>
          <a:prstGeom prst="rect">
            <a:avLst/>
          </a:prstGeom>
          <a:noFill/>
        </p:spPr>
        <p:txBody>
          <a:bodyPr wrap="none" rtlCol="0">
            <a:spAutoFit/>
          </a:bodyPr>
          <a:lstStyle/>
          <a:p>
            <a:r>
              <a:rPr lang="en-US" dirty="0"/>
              <a:t>V</a:t>
            </a:r>
            <a:r>
              <a:rPr lang="en-US" baseline="-25000" dirty="0"/>
              <a:t>T</a:t>
            </a:r>
          </a:p>
        </p:txBody>
      </p:sp>
      <p:sp>
        <p:nvSpPr>
          <p:cNvPr id="24" name="TextBox 23"/>
          <p:cNvSpPr txBox="1"/>
          <p:nvPr/>
        </p:nvSpPr>
        <p:spPr>
          <a:xfrm>
            <a:off x="112691" y="3962400"/>
            <a:ext cx="620683" cy="369332"/>
          </a:xfrm>
          <a:prstGeom prst="rect">
            <a:avLst/>
          </a:prstGeom>
          <a:noFill/>
        </p:spPr>
        <p:txBody>
          <a:bodyPr wrap="none" rtlCol="0">
            <a:spAutoFit/>
          </a:bodyPr>
          <a:lstStyle/>
          <a:p>
            <a:r>
              <a:rPr lang="en-US" dirty="0"/>
              <a:t>TLC</a:t>
            </a:r>
          </a:p>
        </p:txBody>
      </p:sp>
      <p:sp>
        <p:nvSpPr>
          <p:cNvPr id="25" name="TextBox 24"/>
          <p:cNvSpPr txBox="1"/>
          <p:nvPr/>
        </p:nvSpPr>
        <p:spPr>
          <a:xfrm>
            <a:off x="169324" y="4768334"/>
            <a:ext cx="659155" cy="369332"/>
          </a:xfrm>
          <a:prstGeom prst="rect">
            <a:avLst/>
          </a:prstGeom>
          <a:noFill/>
        </p:spPr>
        <p:txBody>
          <a:bodyPr wrap="none" rtlCol="0">
            <a:spAutoFit/>
          </a:bodyPr>
          <a:lstStyle/>
          <a:p>
            <a:r>
              <a:rPr lang="en-US" dirty="0"/>
              <a:t>FRC</a:t>
            </a:r>
          </a:p>
        </p:txBody>
      </p:sp>
      <p:sp>
        <p:nvSpPr>
          <p:cNvPr id="26" name="TextBox 25"/>
          <p:cNvSpPr txBox="1"/>
          <p:nvPr/>
        </p:nvSpPr>
        <p:spPr>
          <a:xfrm>
            <a:off x="4708315" y="5040868"/>
            <a:ext cx="659155" cy="369332"/>
          </a:xfrm>
          <a:prstGeom prst="rect">
            <a:avLst/>
          </a:prstGeom>
          <a:noFill/>
        </p:spPr>
        <p:txBody>
          <a:bodyPr wrap="none" rtlCol="0">
            <a:spAutoFit/>
          </a:bodyPr>
          <a:lstStyle/>
          <a:p>
            <a:r>
              <a:rPr lang="en-US" dirty="0"/>
              <a:t>FRC</a:t>
            </a:r>
          </a:p>
        </p:txBody>
      </p:sp>
      <p:sp>
        <p:nvSpPr>
          <p:cNvPr id="7" name="TextBox 6"/>
          <p:cNvSpPr txBox="1"/>
          <p:nvPr/>
        </p:nvSpPr>
        <p:spPr>
          <a:xfrm>
            <a:off x="1267028" y="6172200"/>
            <a:ext cx="1095172" cy="369332"/>
          </a:xfrm>
          <a:prstGeom prst="rect">
            <a:avLst/>
          </a:prstGeom>
          <a:noFill/>
        </p:spPr>
        <p:txBody>
          <a:bodyPr wrap="none" rtlCol="0">
            <a:spAutoFit/>
          </a:bodyPr>
          <a:lstStyle/>
          <a:p>
            <a:r>
              <a:rPr lang="en-US" dirty="0"/>
              <a:t>Standing</a:t>
            </a:r>
          </a:p>
        </p:txBody>
      </p:sp>
      <p:sp>
        <p:nvSpPr>
          <p:cNvPr id="9" name="TextBox 8"/>
          <p:cNvSpPr txBox="1"/>
          <p:nvPr/>
        </p:nvSpPr>
        <p:spPr>
          <a:xfrm>
            <a:off x="3288189" y="6172200"/>
            <a:ext cx="902811" cy="369332"/>
          </a:xfrm>
          <a:prstGeom prst="rect">
            <a:avLst/>
          </a:prstGeom>
          <a:noFill/>
        </p:spPr>
        <p:txBody>
          <a:bodyPr wrap="none" rtlCol="0">
            <a:spAutoFit/>
          </a:bodyPr>
          <a:lstStyle/>
          <a:p>
            <a:r>
              <a:rPr lang="en-US" dirty="0"/>
              <a:t>Supine</a:t>
            </a:r>
          </a:p>
        </p:txBody>
      </p:sp>
      <p:sp>
        <p:nvSpPr>
          <p:cNvPr id="13" name="Right Brace 12"/>
          <p:cNvSpPr/>
          <p:nvPr/>
        </p:nvSpPr>
        <p:spPr>
          <a:xfrm>
            <a:off x="4505418" y="3000637"/>
            <a:ext cx="329577" cy="164756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Right Brace 29"/>
          <p:cNvSpPr/>
          <p:nvPr/>
        </p:nvSpPr>
        <p:spPr>
          <a:xfrm>
            <a:off x="4433617" y="4697927"/>
            <a:ext cx="329577" cy="101707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Left Brace 26"/>
          <p:cNvSpPr/>
          <p:nvPr/>
        </p:nvSpPr>
        <p:spPr>
          <a:xfrm>
            <a:off x="914400" y="3000637"/>
            <a:ext cx="228600" cy="126656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Left Brace 27"/>
          <p:cNvSpPr/>
          <p:nvPr/>
        </p:nvSpPr>
        <p:spPr>
          <a:xfrm>
            <a:off x="914400" y="4328595"/>
            <a:ext cx="228600" cy="138640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Right Brace 28"/>
          <p:cNvSpPr/>
          <p:nvPr/>
        </p:nvSpPr>
        <p:spPr>
          <a:xfrm>
            <a:off x="2514600" y="3000637"/>
            <a:ext cx="152400" cy="195236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1920" name="Left Brace 81919"/>
          <p:cNvSpPr/>
          <p:nvPr/>
        </p:nvSpPr>
        <p:spPr>
          <a:xfrm>
            <a:off x="2971801" y="3000637"/>
            <a:ext cx="169986" cy="195236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76309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1300" y="284490"/>
            <a:ext cx="8814593" cy="523220"/>
          </a:xfrm>
          <a:prstGeom prst="rect">
            <a:avLst/>
          </a:prstGeom>
          <a:noFill/>
        </p:spPr>
        <p:txBody>
          <a:bodyPr wrap="none" rtlCol="0">
            <a:spAutoFit/>
          </a:bodyPr>
          <a:lstStyle/>
          <a:p>
            <a:r>
              <a:rPr lang="en-US" sz="2800" dirty="0"/>
              <a:t>Effects of Pregnancy on Lung Volumes and Capacities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743474"/>
            <a:ext cx="5184286" cy="6082896"/>
          </a:xfrm>
          <a:prstGeom prst="rect">
            <a:avLst/>
          </a:prstGeom>
        </p:spPr>
      </p:pic>
      <p:sp>
        <p:nvSpPr>
          <p:cNvPr id="3" name="Rectangle 2"/>
          <p:cNvSpPr/>
          <p:nvPr/>
        </p:nvSpPr>
        <p:spPr>
          <a:xfrm>
            <a:off x="5562600" y="971909"/>
            <a:ext cx="4572000" cy="3416320"/>
          </a:xfrm>
          <a:prstGeom prst="rect">
            <a:avLst/>
          </a:prstGeom>
        </p:spPr>
        <p:txBody>
          <a:bodyPr>
            <a:spAutoFit/>
          </a:bodyPr>
          <a:lstStyle/>
          <a:p>
            <a:r>
              <a:rPr lang="en-US" dirty="0"/>
              <a:t>Pregnancy- diaphragm moves up</a:t>
            </a:r>
          </a:p>
          <a:p>
            <a:r>
              <a:rPr lang="en-US" dirty="0"/>
              <a:t> (4 cm) with fetus in uterus. </a:t>
            </a:r>
          </a:p>
          <a:p>
            <a:endParaRPr lang="en-US" dirty="0"/>
          </a:p>
          <a:p>
            <a:r>
              <a:rPr lang="en-US" dirty="0"/>
              <a:t>Thoracic wall expands. </a:t>
            </a:r>
          </a:p>
          <a:p>
            <a:endParaRPr lang="en-US" dirty="0"/>
          </a:p>
          <a:p>
            <a:r>
              <a:rPr lang="en-US" dirty="0"/>
              <a:t>With increasing fetal size, </a:t>
            </a:r>
          </a:p>
          <a:p>
            <a:r>
              <a:rPr lang="en-US" dirty="0"/>
              <a:t>decreased ERV, RV, and </a:t>
            </a:r>
          </a:p>
          <a:p>
            <a:r>
              <a:rPr lang="en-US" dirty="0"/>
              <a:t>FRC (by 20%). </a:t>
            </a:r>
          </a:p>
          <a:p>
            <a:endParaRPr lang="en-US" b="1" dirty="0"/>
          </a:p>
          <a:p>
            <a:r>
              <a:rPr lang="en-US" b="1" dirty="0"/>
              <a:t>Tidal volume increases</a:t>
            </a:r>
            <a:r>
              <a:rPr lang="en-US" dirty="0"/>
              <a:t>. </a:t>
            </a:r>
          </a:p>
          <a:p>
            <a:endParaRPr lang="en-US" dirty="0"/>
          </a:p>
          <a:p>
            <a:r>
              <a:rPr lang="en-US" dirty="0"/>
              <a:t>VC does not change.   </a:t>
            </a:r>
          </a:p>
        </p:txBody>
      </p:sp>
    </p:spTree>
    <p:custDataLst>
      <p:tags r:id="rId1"/>
    </p:custDataLst>
    <p:extLst>
      <p:ext uri="{BB962C8B-B14F-4D97-AF65-F5344CB8AC3E}">
        <p14:creationId xmlns:p14="http://schemas.microsoft.com/office/powerpoint/2010/main" val="138053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p:txBody>
          <a:bodyPr lIns="92075" tIns="46038" rIns="92075" bIns="46038"/>
          <a:lstStyle/>
          <a:p>
            <a:r>
              <a:rPr lang="en-US" sz="4000" dirty="0" err="1"/>
              <a:t>Spirometry</a:t>
            </a:r>
            <a:r>
              <a:rPr lang="en-US" sz="4000" dirty="0"/>
              <a:t>:</a:t>
            </a:r>
            <a:br>
              <a:rPr lang="en-US" sz="4000" dirty="0"/>
            </a:br>
            <a:r>
              <a:rPr lang="en-US" sz="4000" dirty="0"/>
              <a:t>Volume vs Time Measurements</a:t>
            </a:r>
          </a:p>
        </p:txBody>
      </p:sp>
      <p:sp>
        <p:nvSpPr>
          <p:cNvPr id="59395" name="Rectangle 3"/>
          <p:cNvSpPr>
            <a:spLocks noGrp="1" noChangeArrowheads="1"/>
          </p:cNvSpPr>
          <p:nvPr>
            <p:ph type="body" idx="4294967295"/>
          </p:nvPr>
        </p:nvSpPr>
        <p:spPr/>
        <p:txBody>
          <a:bodyPr lIns="92075" tIns="46038" rIns="92075" bIns="46038"/>
          <a:lstStyle/>
          <a:p>
            <a:pPr>
              <a:lnSpc>
                <a:spcPct val="90000"/>
              </a:lnSpc>
            </a:pPr>
            <a:r>
              <a:rPr lang="en-US" dirty="0"/>
              <a:t>FVC=Forced Vital Capacity</a:t>
            </a:r>
          </a:p>
          <a:p>
            <a:pPr>
              <a:lnSpc>
                <a:spcPct val="90000"/>
              </a:lnSpc>
            </a:pPr>
            <a:r>
              <a:rPr lang="en-US" dirty="0"/>
              <a:t>FEV</a:t>
            </a:r>
            <a:r>
              <a:rPr lang="en-US" sz="2000" dirty="0"/>
              <a:t>1</a:t>
            </a:r>
            <a:r>
              <a:rPr lang="en-US" dirty="0"/>
              <a:t>=Forced Expiratory Volume in 1 sec</a:t>
            </a:r>
          </a:p>
          <a:p>
            <a:pPr lvl="1">
              <a:lnSpc>
                <a:spcPct val="90000"/>
              </a:lnSpc>
            </a:pPr>
            <a:r>
              <a:rPr lang="en-US" dirty="0"/>
              <a:t>Normally FEV</a:t>
            </a:r>
            <a:r>
              <a:rPr lang="en-US" baseline="-25000" dirty="0"/>
              <a:t>1 </a:t>
            </a:r>
            <a:r>
              <a:rPr lang="en-US" dirty="0"/>
              <a:t>is</a:t>
            </a:r>
            <a:r>
              <a:rPr lang="en-US" baseline="-25000" dirty="0"/>
              <a:t> </a:t>
            </a:r>
            <a:r>
              <a:rPr lang="en-US" dirty="0"/>
              <a:t>80% of FVC</a:t>
            </a:r>
          </a:p>
          <a:p>
            <a:pPr lvl="1">
              <a:lnSpc>
                <a:spcPct val="90000"/>
              </a:lnSpc>
            </a:pPr>
            <a:r>
              <a:rPr lang="en-US" dirty="0"/>
              <a:t>Correction for lung size:FEV</a:t>
            </a:r>
            <a:r>
              <a:rPr lang="en-US" baseline="-25000" dirty="0"/>
              <a:t>1</a:t>
            </a:r>
            <a:r>
              <a:rPr lang="en-US" dirty="0"/>
              <a:t>/FVCx100</a:t>
            </a:r>
          </a:p>
          <a:p>
            <a:pPr lvl="1">
              <a:lnSpc>
                <a:spcPct val="90000"/>
              </a:lnSpc>
            </a:pPr>
            <a:r>
              <a:rPr lang="en-US" dirty="0"/>
              <a:t>Most reliable </a:t>
            </a:r>
            <a:r>
              <a:rPr lang="en-US" dirty="0" err="1"/>
              <a:t>spirometry</a:t>
            </a:r>
            <a:r>
              <a:rPr lang="en-US" dirty="0"/>
              <a:t> measurement</a:t>
            </a:r>
          </a:p>
          <a:p>
            <a:pPr>
              <a:lnSpc>
                <a:spcPct val="90000"/>
              </a:lnSpc>
            </a:pPr>
            <a:r>
              <a:rPr lang="en-US" dirty="0"/>
              <a:t>FEF</a:t>
            </a:r>
            <a:r>
              <a:rPr lang="en-US" sz="2000" dirty="0"/>
              <a:t>25-75</a:t>
            </a:r>
            <a:r>
              <a:rPr lang="en-US" dirty="0"/>
              <a:t>= Maximal Mid-Expiratory Flow Rate</a:t>
            </a:r>
          </a:p>
          <a:p>
            <a:pPr lvl="1">
              <a:lnSpc>
                <a:spcPct val="90000"/>
              </a:lnSpc>
            </a:pPr>
            <a:r>
              <a:rPr lang="en-US" dirty="0"/>
              <a:t>Flow rate over middle half of FVC</a:t>
            </a:r>
          </a:p>
          <a:p>
            <a:pPr lvl="1">
              <a:lnSpc>
                <a:spcPct val="90000"/>
              </a:lnSpc>
            </a:pPr>
            <a:r>
              <a:rPr lang="en-US" dirty="0"/>
              <a:t>Greatest sensitivity to detect early air flow obstruction.</a:t>
            </a:r>
          </a:p>
          <a:p>
            <a:pPr>
              <a:lnSpc>
                <a:spcPct val="90000"/>
              </a:lnSpc>
            </a:pPr>
            <a:endParaRPr lang="en-US" dirty="0"/>
          </a:p>
          <a:p>
            <a:pPr lvl="1">
              <a:lnSpc>
                <a:spcPct val="90000"/>
              </a:lnSpc>
              <a:buFont typeface="Arial" pitchFamily="34" charset="0"/>
              <a:buNone/>
            </a:pP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59395">
                                            <p:txEl>
                                              <p:pRg st="0" end="0"/>
                                            </p:txEl>
                                          </p:spTgt>
                                        </p:tgtEl>
                                        <p:attrNameLst>
                                          <p:attrName>ppt_c</p:attrName>
                                        </p:attrNameLst>
                                      </p:cBhvr>
                                      <p:to>
                                        <a:srgbClr val="A59B5F"/>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9395">
                                            <p:txEl>
                                              <p:pRg st="1" end="1"/>
                                            </p:txEl>
                                          </p:spTgt>
                                        </p:tgtEl>
                                        <p:attrNameLst>
                                          <p:attrName>ppt_c</p:attrName>
                                        </p:attrNameLst>
                                      </p:cBhvr>
                                      <p:to>
                                        <a:srgbClr val="A59B5F"/>
                                      </p:to>
                                    </p:animClr>
                                  </p:subTnLst>
                                </p:cTn>
                              </p:par>
                              <p:par>
                                <p:cTn id="11" presetID="1" presetClass="entr" presetSubtype="0" fill="hold" grpId="0" nodeType="withEffect">
                                  <p:stCondLst>
                                    <p:cond delay="0"/>
                                  </p:stCondLst>
                                  <p:childTnLst>
                                    <p:set>
                                      <p:cBhvr>
                                        <p:cTn id="12" dur="1" fill="hold">
                                          <p:stCondLst>
                                            <p:cond delay="0"/>
                                          </p:stCondLst>
                                        </p:cTn>
                                        <p:tgtEl>
                                          <p:spTgt spid="5939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9395">
                                            <p:txEl>
                                              <p:pRg st="2" end="2"/>
                                            </p:txEl>
                                          </p:spTgt>
                                        </p:tgtEl>
                                        <p:attrNameLst>
                                          <p:attrName>ppt_c</p:attrName>
                                        </p:attrNameLst>
                                      </p:cBhvr>
                                      <p:to>
                                        <a:srgbClr val="A59B5F"/>
                                      </p:to>
                                    </p:animClr>
                                  </p:subTnLst>
                                </p:cTn>
                              </p:par>
                              <p:par>
                                <p:cTn id="13" presetID="1" presetClass="entr" presetSubtype="0" fill="hold" grpId="0" nodeType="withEffect">
                                  <p:stCondLst>
                                    <p:cond delay="0"/>
                                  </p:stCondLst>
                                  <p:childTnLst>
                                    <p:set>
                                      <p:cBhvr>
                                        <p:cTn id="14" dur="1" fill="hold">
                                          <p:stCondLst>
                                            <p:cond delay="0"/>
                                          </p:stCondLst>
                                        </p:cTn>
                                        <p:tgtEl>
                                          <p:spTgt spid="5939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9395">
                                            <p:txEl>
                                              <p:pRg st="3" end="3"/>
                                            </p:txEl>
                                          </p:spTgt>
                                        </p:tgtEl>
                                        <p:attrNameLst>
                                          <p:attrName>ppt_c</p:attrName>
                                        </p:attrNameLst>
                                      </p:cBhvr>
                                      <p:to>
                                        <a:srgbClr val="A59B5F"/>
                                      </p:to>
                                    </p:animClr>
                                  </p:subTnLst>
                                </p:cTn>
                              </p:par>
                              <p:par>
                                <p:cTn id="15" presetID="1" presetClass="entr" presetSubtype="0" fill="hold" grpId="0" nodeType="withEffect">
                                  <p:stCondLst>
                                    <p:cond delay="0"/>
                                  </p:stCondLst>
                                  <p:childTnLst>
                                    <p:set>
                                      <p:cBhvr>
                                        <p:cTn id="16" dur="1" fill="hold">
                                          <p:stCondLst>
                                            <p:cond delay="0"/>
                                          </p:stCondLst>
                                        </p:cTn>
                                        <p:tgtEl>
                                          <p:spTgt spid="5939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9395">
                                            <p:txEl>
                                              <p:pRg st="4" end="4"/>
                                            </p:txEl>
                                          </p:spTgt>
                                        </p:tgtEl>
                                        <p:attrNameLst>
                                          <p:attrName>ppt_c</p:attrName>
                                        </p:attrNameLst>
                                      </p:cBhvr>
                                      <p:to>
                                        <a:srgbClr val="A59B5F"/>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9395">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59395">
                                            <p:txEl>
                                              <p:pRg st="5" end="5"/>
                                            </p:txEl>
                                          </p:spTgt>
                                        </p:tgtEl>
                                        <p:attrNameLst>
                                          <p:attrName>ppt_c</p:attrName>
                                        </p:attrNameLst>
                                      </p:cBhvr>
                                      <p:to>
                                        <a:srgbClr val="A59B5F"/>
                                      </p:to>
                                    </p:animClr>
                                  </p:subTnLst>
                                </p:cTn>
                              </p:par>
                              <p:par>
                                <p:cTn id="21" presetID="1" presetClass="entr" presetSubtype="0" fill="hold" grpId="0" nodeType="withEffect">
                                  <p:stCondLst>
                                    <p:cond delay="0"/>
                                  </p:stCondLst>
                                  <p:childTnLst>
                                    <p:set>
                                      <p:cBhvr>
                                        <p:cTn id="22" dur="1" fill="hold">
                                          <p:stCondLst>
                                            <p:cond delay="0"/>
                                          </p:stCondLst>
                                        </p:cTn>
                                        <p:tgtEl>
                                          <p:spTgt spid="59395">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59395">
                                            <p:txEl>
                                              <p:pRg st="6" end="6"/>
                                            </p:txEl>
                                          </p:spTgt>
                                        </p:tgtEl>
                                        <p:attrNameLst>
                                          <p:attrName>ppt_c</p:attrName>
                                        </p:attrNameLst>
                                      </p:cBhvr>
                                      <p:to>
                                        <a:srgbClr val="A59B5F"/>
                                      </p:to>
                                    </p:animClr>
                                  </p:subTnLst>
                                </p:cTn>
                              </p:par>
                              <p:par>
                                <p:cTn id="23" presetID="1" presetClass="entr" presetSubtype="0" fill="hold" grpId="0" nodeType="withEffect">
                                  <p:stCondLst>
                                    <p:cond delay="0"/>
                                  </p:stCondLst>
                                  <p:childTnLst>
                                    <p:set>
                                      <p:cBhvr>
                                        <p:cTn id="24" dur="1" fill="hold">
                                          <p:stCondLst>
                                            <p:cond delay="0"/>
                                          </p:stCondLst>
                                        </p:cTn>
                                        <p:tgtEl>
                                          <p:spTgt spid="59395">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59395">
                                            <p:txEl>
                                              <p:pRg st="7" end="7"/>
                                            </p:txEl>
                                          </p:spTgt>
                                        </p:tgtEl>
                                        <p:attrNameLst>
                                          <p:attrName>ppt_c</p:attrName>
                                        </p:attrNameLst>
                                      </p:cBhvr>
                                      <p:to>
                                        <a:srgbClr val="A59B5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7500" y="228600"/>
            <a:ext cx="8763000" cy="946150"/>
          </a:xfrm>
          <a:prstGeom prst="rect">
            <a:avLst/>
          </a:prstGeom>
          <a:noFill/>
        </p:spPr>
        <p:txBody>
          <a:bodyPr>
            <a:spAutoFit/>
          </a:bodyPr>
          <a:lstStyle/>
          <a:p>
            <a:pPr algn="ctr" defTabSz="914400"/>
            <a:r>
              <a:rPr lang="en-US" sz="2800" dirty="0">
                <a:latin typeface="Calibri" pitchFamily="34" charset="0"/>
              </a:rPr>
              <a:t>Forced vital capacity (FVC) is a useful measurement in assessing </a:t>
            </a:r>
            <a:r>
              <a:rPr lang="en-US" sz="2800" dirty="0" err="1">
                <a:latin typeface="Calibri" pitchFamily="34" charset="0"/>
              </a:rPr>
              <a:t>ventilatory</a:t>
            </a:r>
            <a:r>
              <a:rPr lang="en-US" sz="2800" dirty="0">
                <a:latin typeface="Calibri" pitchFamily="34" charset="0"/>
              </a:rPr>
              <a:t> function. Measures volume </a:t>
            </a:r>
            <a:r>
              <a:rPr lang="en-US" sz="2800" dirty="0" err="1">
                <a:latin typeface="Calibri" pitchFamily="34" charset="0"/>
              </a:rPr>
              <a:t>vs</a:t>
            </a:r>
            <a:r>
              <a:rPr lang="en-US" sz="2800" dirty="0">
                <a:latin typeface="Calibri" pitchFamily="34" charset="0"/>
              </a:rPr>
              <a:t> time.</a:t>
            </a:r>
          </a:p>
        </p:txBody>
      </p:sp>
      <p:sp>
        <p:nvSpPr>
          <p:cNvPr id="72707" name="TextBox 2"/>
          <p:cNvSpPr txBox="1">
            <a:spLocks noChangeArrowheads="1"/>
          </p:cNvSpPr>
          <p:nvPr/>
        </p:nvSpPr>
        <p:spPr bwMode="auto">
          <a:xfrm>
            <a:off x="381000" y="2654300"/>
            <a:ext cx="8699500" cy="581025"/>
          </a:xfrm>
          <a:prstGeom prst="rect">
            <a:avLst/>
          </a:prstGeom>
          <a:noFill/>
          <a:ln w="9525">
            <a:noFill/>
            <a:miter lim="800000"/>
            <a:headEnd/>
            <a:tailEnd/>
          </a:ln>
        </p:spPr>
        <p:txBody>
          <a:bodyPr>
            <a:spAutoFit/>
          </a:bodyPr>
          <a:lstStyle/>
          <a:p>
            <a:pPr defTabSz="914400">
              <a:buClr>
                <a:schemeClr val="accent2"/>
              </a:buClr>
            </a:pPr>
            <a:endParaRPr lang="en-US" sz="1600" b="1" dirty="0">
              <a:latin typeface="Verdana" pitchFamily="34" charset="0"/>
            </a:endParaRPr>
          </a:p>
          <a:p>
            <a:pPr defTabSz="914400">
              <a:buClr>
                <a:schemeClr val="accent2"/>
              </a:buClr>
              <a:buFontTx/>
              <a:buChar char="•"/>
            </a:pPr>
            <a:r>
              <a:rPr lang="en-US" sz="1600" b="1" dirty="0">
                <a:latin typeface="Verdana" pitchFamily="34" charset="0"/>
              </a:rPr>
              <a:t>NORMAL</a:t>
            </a:r>
          </a:p>
        </p:txBody>
      </p:sp>
      <p:pic>
        <p:nvPicPr>
          <p:cNvPr id="72708" name="figure_18.9A.jpg" descr="D:\RND-Tool\PPT-ImageInsertion\input\figure_18.9A.jpg"/>
          <p:cNvPicPr>
            <a:picLocks noChangeAspect="1"/>
          </p:cNvPicPr>
          <p:nvPr/>
        </p:nvPicPr>
        <p:blipFill rotWithShape="1">
          <a:blip r:embed="rId4" r:link="rId5"/>
          <a:srcRect b="2038"/>
          <a:stretch/>
        </p:blipFill>
        <p:spPr bwMode="auto">
          <a:xfrm>
            <a:off x="2514600" y="1174750"/>
            <a:ext cx="5486400" cy="4950005"/>
          </a:xfrm>
          <a:prstGeom prst="rect">
            <a:avLst/>
          </a:prstGeom>
          <a:noFill/>
          <a:ln w="9525">
            <a:noFill/>
            <a:miter lim="800000"/>
            <a:headEnd/>
            <a:tailEnd/>
          </a:ln>
        </p:spPr>
      </p:pic>
      <p:sp>
        <p:nvSpPr>
          <p:cNvPr id="72709" name="Text Box 5"/>
          <p:cNvSpPr txBox="1">
            <a:spLocks noChangeArrowheads="1"/>
          </p:cNvSpPr>
          <p:nvPr/>
        </p:nvSpPr>
        <p:spPr bwMode="auto">
          <a:xfrm>
            <a:off x="5035550" y="6319838"/>
            <a:ext cx="1022350" cy="366712"/>
          </a:xfrm>
          <a:prstGeom prst="rect">
            <a:avLst/>
          </a:prstGeom>
          <a:noFill/>
          <a:ln w="9525">
            <a:noFill/>
            <a:miter lim="800000"/>
            <a:headEnd/>
            <a:tailEnd/>
          </a:ln>
          <a:effectLst/>
        </p:spPr>
        <p:txBody>
          <a:bodyPr wrap="none">
            <a:spAutoFit/>
          </a:bodyPr>
          <a:lstStyle/>
          <a:p>
            <a:pPr defTabSz="914400"/>
            <a:r>
              <a:rPr lang="en-US"/>
              <a:t>Time (s)</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en-US" sz="4000" dirty="0"/>
              <a:t>Using Airflow to Calculate Airway Resistance</a:t>
            </a:r>
          </a:p>
        </p:txBody>
      </p:sp>
      <p:sp>
        <p:nvSpPr>
          <p:cNvPr id="39938" name="Content Placeholder 2"/>
          <p:cNvSpPr>
            <a:spLocks noGrp="1"/>
          </p:cNvSpPr>
          <p:nvPr>
            <p:ph idx="1"/>
          </p:nvPr>
        </p:nvSpPr>
        <p:spPr>
          <a:xfrm>
            <a:off x="457200" y="1600200"/>
            <a:ext cx="8534400" cy="4953000"/>
          </a:xfrm>
        </p:spPr>
        <p:txBody>
          <a:bodyPr/>
          <a:lstStyle/>
          <a:p>
            <a:pPr eaLnBrk="1" hangingPunct="1"/>
            <a:r>
              <a:rPr lang="en-US" dirty="0"/>
              <a:t>PRESSURE = FLOW X RESISTANCE</a:t>
            </a:r>
          </a:p>
          <a:p>
            <a:pPr eaLnBrk="1" hangingPunct="1"/>
            <a:r>
              <a:rPr lang="en-US" dirty="0"/>
              <a:t>RESISTANCE = PRESSURE/FLOW</a:t>
            </a:r>
          </a:p>
          <a:p>
            <a:pPr eaLnBrk="1" hangingPunct="1"/>
            <a:r>
              <a:rPr lang="en-US" dirty="0"/>
              <a:t>Pressure measured at the mouth.</a:t>
            </a:r>
          </a:p>
          <a:p>
            <a:pPr eaLnBrk="1" hangingPunct="1"/>
            <a:r>
              <a:rPr lang="en-US" dirty="0"/>
              <a:t>Flow measured by a </a:t>
            </a:r>
            <a:r>
              <a:rPr lang="en-US" dirty="0" err="1"/>
              <a:t>pneumotachygraph</a:t>
            </a:r>
            <a:r>
              <a:rPr lang="en-US" dirty="0"/>
              <a:t> in the mouthpiece.</a:t>
            </a:r>
          </a:p>
          <a:p>
            <a:pPr eaLnBrk="1" hangingPunct="1"/>
            <a:r>
              <a:rPr lang="en-US" dirty="0"/>
              <a:t>Highest airway resistance of the lower respiratory tract is in the mid-sized </a:t>
            </a:r>
          </a:p>
          <a:p>
            <a:pPr marL="0" indent="0" eaLnBrk="1" hangingPunct="1">
              <a:buNone/>
            </a:pPr>
            <a:r>
              <a:rPr lang="en-US" dirty="0"/>
              <a:t>    bronchi ( &gt; 2 mm in diameter).</a:t>
            </a:r>
          </a:p>
        </p:txBody>
      </p:sp>
      <p:pic>
        <p:nvPicPr>
          <p:cNvPr id="4" name="Picture 4" descr="airway branching2"/>
          <p:cNvPicPr>
            <a:picLocks noChangeAspect="1" noChangeArrowheads="1"/>
          </p:cNvPicPr>
          <p:nvPr/>
        </p:nvPicPr>
        <p:blipFill>
          <a:blip r:embed="rId4" cstate="print">
            <a:extLst>
              <a:ext uri="{28A0092B-C50C-407E-A947-70E740481C1C}">
                <a14:useLocalDpi xmlns:a14="http://schemas.microsoft.com/office/drawing/2010/main" val="0"/>
              </a:ext>
            </a:extLst>
          </a:blip>
          <a:srcRect b="33749"/>
          <a:stretch>
            <a:fillRect/>
          </a:stretch>
        </p:blipFill>
        <p:spPr bwMode="auto">
          <a:xfrm>
            <a:off x="7467600" y="4968640"/>
            <a:ext cx="1397000" cy="188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p:cNvSpPr/>
          <p:nvPr/>
        </p:nvSpPr>
        <p:spPr>
          <a:xfrm>
            <a:off x="7696200" y="5334000"/>
            <a:ext cx="1295400" cy="381000"/>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9938">
                                            <p:txEl>
                                              <p:pRg st="0" end="0"/>
                                            </p:txEl>
                                          </p:spTgt>
                                        </p:tgtEl>
                                        <p:attrNameLst>
                                          <p:attrName>ppt_c</p:attrName>
                                        </p:attrNameLst>
                                      </p:cBhvr>
                                      <p:to>
                                        <a:srgbClr val="A59B5F"/>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8">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9938">
                                            <p:txEl>
                                              <p:pRg st="1" end="1"/>
                                            </p:txEl>
                                          </p:spTgt>
                                        </p:tgtEl>
                                        <p:attrNameLst>
                                          <p:attrName>ppt_c</p:attrName>
                                        </p:attrNameLst>
                                      </p:cBhvr>
                                      <p:to>
                                        <a:srgbClr val="A59B5F"/>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8">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9938">
                                            <p:txEl>
                                              <p:pRg st="2" end="2"/>
                                            </p:txEl>
                                          </p:spTgt>
                                        </p:tgtEl>
                                        <p:attrNameLst>
                                          <p:attrName>ppt_c</p:attrName>
                                        </p:attrNameLst>
                                      </p:cBhvr>
                                      <p:to>
                                        <a:srgbClr val="A59B5F"/>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38">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9938">
                                            <p:txEl>
                                              <p:pRg st="3" end="3"/>
                                            </p:txEl>
                                          </p:spTgt>
                                        </p:tgtEl>
                                        <p:attrNameLst>
                                          <p:attrName>ppt_c</p:attrName>
                                        </p:attrNameLst>
                                      </p:cBhvr>
                                      <p:to>
                                        <a:srgbClr val="A59B5F"/>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938">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9938">
                                            <p:txEl>
                                              <p:pRg st="4" end="4"/>
                                            </p:txEl>
                                          </p:spTgt>
                                        </p:tgtEl>
                                        <p:attrNameLst>
                                          <p:attrName>ppt_c</p:attrName>
                                        </p:attrNameLst>
                                      </p:cBhvr>
                                      <p:to>
                                        <a:srgbClr val="A59B5F"/>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938">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9938">
                                            <p:txEl>
                                              <p:pRg st="5" end="5"/>
                                            </p:txEl>
                                          </p:spTgt>
                                        </p:tgtEl>
                                        <p:attrNameLst>
                                          <p:attrName>ppt_c</p:attrName>
                                        </p:attrNameLst>
                                      </p:cBhvr>
                                      <p:to>
                                        <a:srgbClr val="A59B5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PAnswers"/>
          <p:cNvSpPr>
            <a:spLocks noGrp="1"/>
          </p:cNvSpPr>
          <p:nvPr>
            <p:ph type="body" idx="1"/>
            <p:custDataLst>
              <p:tags r:id="rId3"/>
            </p:custDataLst>
          </p:nvPr>
        </p:nvSpPr>
        <p:spPr>
          <a:xfrm>
            <a:off x="457200" y="2103437"/>
            <a:ext cx="5715000" cy="4525963"/>
          </a:xfrm>
        </p:spPr>
        <p:txBody>
          <a:bodyPr>
            <a:noAutofit/>
          </a:bodyPr>
          <a:lstStyle/>
          <a:p>
            <a:pPr marL="609600" indent="-609600">
              <a:spcAft>
                <a:spcPts val="0"/>
              </a:spcAft>
              <a:buFont typeface="Arial" pitchFamily="34" charset="0"/>
              <a:buAutoNum type="arabicPeriod"/>
            </a:pPr>
            <a:r>
              <a:rPr lang="en-US" dirty="0"/>
              <a:t>Stimulation of sympathetic nerves innervating bronchial smooth muscle</a:t>
            </a:r>
          </a:p>
          <a:p>
            <a:pPr marL="609600" indent="-609600">
              <a:spcAft>
                <a:spcPts val="0"/>
              </a:spcAft>
              <a:buFont typeface="Arial" pitchFamily="34" charset="0"/>
              <a:buAutoNum type="arabicPeriod"/>
            </a:pPr>
            <a:r>
              <a:rPr lang="en-US" dirty="0"/>
              <a:t>Maximal forced inspiration</a:t>
            </a:r>
          </a:p>
          <a:p>
            <a:pPr marL="609600" indent="-609600">
              <a:spcAft>
                <a:spcPts val="0"/>
              </a:spcAft>
              <a:buFont typeface="Arial" pitchFamily="34" charset="0"/>
              <a:buAutoNum type="arabicPeriod"/>
            </a:pPr>
            <a:r>
              <a:rPr lang="en-US" dirty="0"/>
              <a:t>Breathing at high lung volumes</a:t>
            </a:r>
          </a:p>
          <a:p>
            <a:pPr marL="609600" indent="-609600">
              <a:spcAft>
                <a:spcPts val="0"/>
              </a:spcAft>
              <a:buFont typeface="Arial" pitchFamily="34" charset="0"/>
              <a:buAutoNum type="arabicPeriod"/>
            </a:pPr>
            <a:r>
              <a:rPr lang="en-US" dirty="0"/>
              <a:t>Breathing at low lung volumes</a:t>
            </a:r>
          </a:p>
        </p:txBody>
      </p:sp>
      <p:sp>
        <p:nvSpPr>
          <p:cNvPr id="63490" name="TPQuestion"/>
          <p:cNvSpPr>
            <a:spLocks noGrp="1"/>
          </p:cNvSpPr>
          <p:nvPr>
            <p:ph type="title"/>
          </p:nvPr>
        </p:nvSpPr>
        <p:spPr>
          <a:xfrm>
            <a:off x="457200" y="152400"/>
            <a:ext cx="8229600" cy="1951037"/>
          </a:xfrm>
        </p:spPr>
        <p:txBody>
          <a:bodyPr/>
          <a:lstStyle/>
          <a:p>
            <a:r>
              <a:rPr lang="en-US" sz="4000" dirty="0"/>
              <a:t>Which of the following will most likely increase airway resistance?</a:t>
            </a:r>
          </a:p>
        </p:txBody>
      </p:sp>
      <p:graphicFrame>
        <p:nvGraphicFramePr>
          <p:cNvPr id="63492" name="TPChart"/>
          <p:cNvGraphicFramePr>
            <a:graphicFrameLocks noChangeAspect="1"/>
          </p:cNvGraphicFramePr>
          <p:nvPr>
            <p:custDataLst>
              <p:tags r:id="rId4"/>
            </p:custDataLst>
            <p:extLst>
              <p:ext uri="{D42A27DB-BD31-4B8C-83A1-F6EECF244321}">
                <p14:modId xmlns:p14="http://schemas.microsoft.com/office/powerpoint/2010/main" val="2287041525"/>
              </p:ext>
            </p:extLst>
          </p:nvPr>
        </p:nvGraphicFramePr>
        <p:xfrm>
          <a:off x="6019800" y="2322512"/>
          <a:ext cx="3060700" cy="4471988"/>
        </p:xfrm>
        <a:graphic>
          <a:graphicData uri="http://schemas.openxmlformats.org/presentationml/2006/ole">
            <mc:AlternateContent xmlns:mc="http://schemas.openxmlformats.org/markup-compatibility/2006">
              <mc:Choice xmlns:v="urn:schemas-microsoft-com:vml" Requires="v">
                <p:oleObj spid="_x0000_s63598" name="Chart" r:id="rId7" imgW="4572000" imgH="5143500" progId="MSGraph.Chart.8">
                  <p:embed followColorScheme="full"/>
                </p:oleObj>
              </mc:Choice>
              <mc:Fallback>
                <p:oleObj name="Chart" r:id="rId7" imgW="4572000" imgH="5143500" progId="MSGraph.Chart.8">
                  <p:embed followColorScheme="full"/>
                  <p:pic>
                    <p:nvPicPr>
                      <p:cNvPr id="0" name="Picture 57"/>
                      <p:cNvPicPr>
                        <a:picLocks noChangeAspect="1" noChangeArrowheads="1"/>
                      </p:cNvPicPr>
                      <p:nvPr/>
                    </p:nvPicPr>
                    <p:blipFill>
                      <a:blip r:embed="rId8"/>
                      <a:srcRect/>
                      <a:stretch>
                        <a:fillRect/>
                      </a:stretch>
                    </p:blipFill>
                    <p:spPr bwMode="auto">
                      <a:xfrm>
                        <a:off x="6019800" y="2322512"/>
                        <a:ext cx="3060700" cy="4471988"/>
                      </a:xfrm>
                      <a:prstGeom prst="rect">
                        <a:avLst/>
                      </a:prstGeom>
                      <a:noFill/>
                      <a:extLst/>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6349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457200" y="1600200"/>
            <a:ext cx="8229600" cy="4876800"/>
          </a:xfrm>
        </p:spPr>
        <p:txBody>
          <a:bodyPr/>
          <a:lstStyle/>
          <a:p>
            <a:pPr>
              <a:spcBef>
                <a:spcPts val="0"/>
              </a:spcBef>
            </a:pPr>
            <a:r>
              <a:rPr lang="en-US" sz="2800" dirty="0"/>
              <a:t>Without looking, draw a normal </a:t>
            </a:r>
            <a:r>
              <a:rPr lang="en-US" sz="2800" dirty="0" err="1"/>
              <a:t>spirogram</a:t>
            </a:r>
            <a:r>
              <a:rPr lang="en-US" sz="2800" dirty="0"/>
              <a:t>.  Label the lung volumes and capacities.</a:t>
            </a:r>
          </a:p>
          <a:p>
            <a:pPr>
              <a:spcBef>
                <a:spcPts val="0"/>
              </a:spcBef>
            </a:pPr>
            <a:endParaRPr lang="en-US" sz="2800" dirty="0"/>
          </a:p>
          <a:p>
            <a:pPr>
              <a:spcBef>
                <a:spcPts val="0"/>
              </a:spcBef>
            </a:pPr>
            <a:r>
              <a:rPr lang="en-US" sz="2800" dirty="0"/>
              <a:t>List the primary volumes included in each of the four capacities and identify which volume and capacities cannot be measured directly. </a:t>
            </a:r>
          </a:p>
          <a:p>
            <a:pPr>
              <a:spcBef>
                <a:spcPts val="0"/>
              </a:spcBef>
            </a:pPr>
            <a:endParaRPr lang="en-US" sz="2800" dirty="0"/>
          </a:p>
          <a:p>
            <a:pPr>
              <a:spcBef>
                <a:spcPts val="0"/>
              </a:spcBef>
            </a:pPr>
            <a:r>
              <a:rPr lang="en-US" sz="2800" dirty="0"/>
              <a:t>Describe how lung volumes and capacities change with aging, body position, and pregnancy.</a:t>
            </a:r>
          </a:p>
          <a:p>
            <a:pPr>
              <a:spcBef>
                <a:spcPts val="0"/>
              </a:spcBef>
            </a:pPr>
            <a:endParaRPr lang="en-US" sz="2800" dirty="0"/>
          </a:p>
          <a:p>
            <a:pPr>
              <a:spcBef>
                <a:spcPts val="0"/>
              </a:spcBef>
            </a:pPr>
            <a:r>
              <a:rPr lang="en-US" sz="2800" dirty="0"/>
              <a:t>Explain what FEV</a:t>
            </a:r>
            <a:r>
              <a:rPr lang="en-US" sz="2800" baseline="-25000" dirty="0"/>
              <a:t>1</a:t>
            </a:r>
            <a:r>
              <a:rPr lang="en-US" sz="2800" dirty="0"/>
              <a:t>, FVC, and FEF</a:t>
            </a:r>
            <a:r>
              <a:rPr lang="en-US" sz="2800" baseline="-25000" dirty="0"/>
              <a:t>25-75</a:t>
            </a:r>
            <a:r>
              <a:rPr lang="en-US" sz="2800" dirty="0"/>
              <a:t> refer to.</a:t>
            </a:r>
          </a:p>
          <a:p>
            <a:pPr>
              <a:spcBef>
                <a:spcPts val="0"/>
              </a:spcBef>
            </a:pPr>
            <a:endParaRPr lang="en-US" sz="2800" dirty="0"/>
          </a:p>
          <a:p>
            <a:pPr>
              <a:spcBef>
                <a:spcPts val="0"/>
              </a:spcBef>
            </a:pPr>
            <a:endParaRPr lang="en-US" sz="2800" dirty="0"/>
          </a:p>
        </p:txBody>
      </p:sp>
    </p:spTree>
    <p:extLst>
      <p:ext uri="{BB962C8B-B14F-4D97-AF65-F5344CB8AC3E}">
        <p14:creationId xmlns:p14="http://schemas.microsoft.com/office/powerpoint/2010/main" val="2557917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Airway Resistance</a:t>
            </a:r>
          </a:p>
        </p:txBody>
      </p:sp>
      <p:sp>
        <p:nvSpPr>
          <p:cNvPr id="3" name="Content Placeholder 2"/>
          <p:cNvSpPr>
            <a:spLocks noGrp="1"/>
          </p:cNvSpPr>
          <p:nvPr>
            <p:ph idx="1"/>
          </p:nvPr>
        </p:nvSpPr>
        <p:spPr>
          <a:xfrm>
            <a:off x="457200" y="1219200"/>
            <a:ext cx="8229600" cy="4906962"/>
          </a:xfrm>
        </p:spPr>
        <p:txBody>
          <a:bodyPr/>
          <a:lstStyle/>
          <a:p>
            <a:r>
              <a:rPr lang="en-US" sz="2800" dirty="0"/>
              <a:t>Parasympathetic stimulation constricts bronchial smooth muscle</a:t>
            </a:r>
          </a:p>
          <a:p>
            <a:r>
              <a:rPr lang="en-US" sz="2800" dirty="0"/>
              <a:t>Airway resistance decreases at large lung volumes due to increased diameters of airways. </a:t>
            </a:r>
          </a:p>
          <a:p>
            <a:r>
              <a:rPr lang="en-US" sz="2800" dirty="0"/>
              <a:t>Airway resistance increases at small lung volumes due to decreased diameters of airways.</a:t>
            </a:r>
          </a:p>
          <a:p>
            <a:r>
              <a:rPr lang="en-US" sz="2800" dirty="0"/>
              <a:t>Restrictive lung disease affects lung parenchyma, NOT airways.</a:t>
            </a:r>
          </a:p>
          <a:p>
            <a:r>
              <a:rPr lang="en-US" sz="2800" b="1" dirty="0"/>
              <a:t>The hallmark of obstructive disease is increased airway resistance during expiration.</a:t>
            </a:r>
          </a:p>
          <a:p>
            <a:endParaRPr lang="en-US" sz="2800" dirty="0"/>
          </a:p>
        </p:txBody>
      </p:sp>
    </p:spTree>
    <p:custDataLst>
      <p:tags r:id="rId1"/>
    </p:custDataLst>
    <p:extLst>
      <p:ext uri="{BB962C8B-B14F-4D97-AF65-F5344CB8AC3E}">
        <p14:creationId xmlns:p14="http://schemas.microsoft.com/office/powerpoint/2010/main" val="3721668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Lecture 3</a:t>
            </a:r>
          </a:p>
        </p:txBody>
      </p:sp>
      <p:sp>
        <p:nvSpPr>
          <p:cNvPr id="3" name="Content Placeholder 2"/>
          <p:cNvSpPr>
            <a:spLocks noGrp="1"/>
          </p:cNvSpPr>
          <p:nvPr>
            <p:ph idx="1"/>
          </p:nvPr>
        </p:nvSpPr>
        <p:spPr>
          <a:xfrm>
            <a:off x="457200" y="1417638"/>
            <a:ext cx="8458200" cy="5364162"/>
          </a:xfrm>
        </p:spPr>
        <p:txBody>
          <a:bodyPr/>
          <a:lstStyle/>
          <a:p>
            <a:r>
              <a:rPr lang="en-US" dirty="0"/>
              <a:t>4 Lung volumes – residual volume (RV) cannot be measured with </a:t>
            </a:r>
            <a:r>
              <a:rPr lang="en-US" dirty="0" err="1"/>
              <a:t>spirometry</a:t>
            </a:r>
            <a:endParaRPr lang="en-US" dirty="0"/>
          </a:p>
          <a:p>
            <a:r>
              <a:rPr lang="en-US" dirty="0"/>
              <a:t>4 Lung capacities – TLC &amp; FRC cannot be measured with </a:t>
            </a:r>
            <a:r>
              <a:rPr lang="en-US" dirty="0" err="1"/>
              <a:t>spirometry</a:t>
            </a:r>
            <a:r>
              <a:rPr lang="en-US" dirty="0"/>
              <a:t> because both include RV</a:t>
            </a:r>
          </a:p>
          <a:p>
            <a:r>
              <a:rPr lang="en-US" dirty="0"/>
              <a:t>With aging, residual volume increases as elastic recoil decreases</a:t>
            </a:r>
          </a:p>
          <a:p>
            <a:r>
              <a:rPr lang="en-US" dirty="0"/>
              <a:t>Supine position </a:t>
            </a:r>
            <a:r>
              <a:rPr lang="en-US" dirty="0">
                <a:latin typeface="Helvetica"/>
                <a:ea typeface="Calibri" pitchFamily="34" charset="0"/>
                <a:cs typeface="Arial" pitchFamily="34" charset="0"/>
                <a:sym typeface="Symbol" pitchFamily="18" charset="2"/>
              </a:rPr>
              <a:t> </a:t>
            </a:r>
            <a:r>
              <a:rPr lang="en-US" dirty="0"/>
              <a:t>ERV, </a:t>
            </a:r>
            <a:r>
              <a:rPr lang="en-US" dirty="0">
                <a:latin typeface="Helvetica"/>
                <a:ea typeface="Calibri" pitchFamily="34" charset="0"/>
                <a:cs typeface="Arial" pitchFamily="34" charset="0"/>
                <a:sym typeface="Symbol" pitchFamily="18" charset="2"/>
              </a:rPr>
              <a:t> </a:t>
            </a:r>
            <a:r>
              <a:rPr lang="en-US" dirty="0"/>
              <a:t>FRC, and </a:t>
            </a:r>
            <a:r>
              <a:rPr lang="en-US" dirty="0">
                <a:latin typeface="Helvetica"/>
                <a:ea typeface="Calibri" pitchFamily="34" charset="0"/>
                <a:cs typeface="Arial" pitchFamily="34" charset="0"/>
                <a:sym typeface="Symbol" pitchFamily="18" charset="2"/>
              </a:rPr>
              <a:t> </a:t>
            </a:r>
            <a:r>
              <a:rPr lang="en-US" dirty="0"/>
              <a:t>IRV</a:t>
            </a:r>
          </a:p>
          <a:p>
            <a:r>
              <a:rPr lang="en-US" dirty="0"/>
              <a:t>In pregnancy, </a:t>
            </a:r>
            <a:r>
              <a:rPr lang="en-US" dirty="0">
                <a:latin typeface="Helvetica"/>
                <a:ea typeface="Calibri" pitchFamily="34" charset="0"/>
                <a:cs typeface="Arial" pitchFamily="34" charset="0"/>
                <a:sym typeface="Symbol" pitchFamily="18" charset="2"/>
              </a:rPr>
              <a:t> </a:t>
            </a:r>
            <a:r>
              <a:rPr lang="en-US" dirty="0"/>
              <a:t>ERV, </a:t>
            </a:r>
            <a:r>
              <a:rPr lang="en-US" dirty="0">
                <a:latin typeface="Helvetica"/>
                <a:ea typeface="Calibri" pitchFamily="34" charset="0"/>
                <a:cs typeface="Arial" pitchFamily="34" charset="0"/>
                <a:sym typeface="Symbol" pitchFamily="18" charset="2"/>
              </a:rPr>
              <a:t> </a:t>
            </a:r>
            <a:r>
              <a:rPr lang="en-US" dirty="0"/>
              <a:t>RV, </a:t>
            </a:r>
            <a:r>
              <a:rPr lang="en-US" dirty="0">
                <a:latin typeface="Helvetica"/>
                <a:ea typeface="Calibri" pitchFamily="34" charset="0"/>
                <a:cs typeface="Arial" pitchFamily="34" charset="0"/>
                <a:sym typeface="Symbol" pitchFamily="18" charset="2"/>
              </a:rPr>
              <a:t> </a:t>
            </a:r>
            <a:r>
              <a:rPr lang="en-US" dirty="0"/>
              <a:t>FRC and </a:t>
            </a:r>
            <a:r>
              <a:rPr lang="en-US" dirty="0">
                <a:latin typeface="Helvetica"/>
                <a:ea typeface="Calibri" pitchFamily="34" charset="0"/>
                <a:cs typeface="Arial" pitchFamily="34" charset="0"/>
                <a:sym typeface="Symbol" pitchFamily="18" charset="2"/>
              </a:rPr>
              <a:t> </a:t>
            </a:r>
            <a:r>
              <a:rPr lang="en-US" dirty="0"/>
              <a:t>V</a:t>
            </a:r>
            <a:r>
              <a:rPr lang="en-US" baseline="-25000" dirty="0"/>
              <a:t>T</a:t>
            </a:r>
          </a:p>
          <a:p>
            <a:r>
              <a:rPr lang="en-US" dirty="0"/>
              <a:t>Airway resistance is inversely related to airflow</a:t>
            </a:r>
          </a:p>
        </p:txBody>
      </p:sp>
    </p:spTree>
    <p:custDataLst>
      <p:tags r:id="rId1"/>
    </p:custDataLst>
    <p:extLst>
      <p:ext uri="{BB962C8B-B14F-4D97-AF65-F5344CB8AC3E}">
        <p14:creationId xmlns:p14="http://schemas.microsoft.com/office/powerpoint/2010/main" val="3242389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pPr eaLnBrk="1" hangingPunct="1"/>
            <a:r>
              <a:rPr lang="en-US" dirty="0"/>
              <a:t>Volumes vs Capacities</a:t>
            </a:r>
          </a:p>
        </p:txBody>
      </p:sp>
      <p:sp>
        <p:nvSpPr>
          <p:cNvPr id="15362" name="Content Placeholder 2"/>
          <p:cNvSpPr>
            <a:spLocks noGrp="1"/>
          </p:cNvSpPr>
          <p:nvPr>
            <p:ph idx="1"/>
          </p:nvPr>
        </p:nvSpPr>
        <p:spPr/>
        <p:txBody>
          <a:bodyPr/>
          <a:lstStyle/>
          <a:p>
            <a:pPr eaLnBrk="1" hangingPunct="1"/>
            <a:r>
              <a:rPr lang="en-US" dirty="0"/>
              <a:t>The amount of air in the lungs is divided into 4 volumes and 4 capacities.</a:t>
            </a:r>
          </a:p>
          <a:p>
            <a:pPr eaLnBrk="1" hangingPunct="1"/>
            <a:r>
              <a:rPr lang="en-US" dirty="0"/>
              <a:t>A </a:t>
            </a:r>
            <a:r>
              <a:rPr lang="en-US" u="sng" dirty="0"/>
              <a:t>volume</a:t>
            </a:r>
            <a:r>
              <a:rPr lang="en-US" dirty="0"/>
              <a:t> is a value that is not further subdivided.</a:t>
            </a:r>
          </a:p>
          <a:p>
            <a:pPr eaLnBrk="1" hangingPunct="1"/>
            <a:r>
              <a:rPr lang="en-US" dirty="0"/>
              <a:t>A </a:t>
            </a:r>
            <a:r>
              <a:rPr lang="en-US" u="sng" dirty="0"/>
              <a:t>capacity</a:t>
            </a:r>
            <a:r>
              <a:rPr lang="en-US" dirty="0"/>
              <a:t> consists of two or more volumes.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5362">
                                            <p:txEl>
                                              <p:pRg st="0" end="0"/>
                                            </p:txEl>
                                          </p:spTgt>
                                        </p:tgtEl>
                                        <p:attrNameLst>
                                          <p:attrName>ppt_c</p:attrName>
                                        </p:attrNameLst>
                                      </p:cBhvr>
                                      <p:to>
                                        <a:srgbClr val="A59B5F"/>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2">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5362">
                                            <p:txEl>
                                              <p:pRg st="1" end="1"/>
                                            </p:txEl>
                                          </p:spTgt>
                                        </p:tgtEl>
                                        <p:attrNameLst>
                                          <p:attrName>ppt_c</p:attrName>
                                        </p:attrNameLst>
                                      </p:cBhvr>
                                      <p:to>
                                        <a:srgbClr val="A59B5F"/>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5362">
                                            <p:txEl>
                                              <p:pRg st="2" end="2"/>
                                            </p:txEl>
                                          </p:spTgt>
                                        </p:tgtEl>
                                        <p:attrNameLst>
                                          <p:attrName>ppt_c</p:attrName>
                                        </p:attrNameLst>
                                      </p:cBhvr>
                                      <p:to>
                                        <a:srgbClr val="A59B5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60" name="figure_18.8.jpg" descr="D:\RND-Tool\PPT-ImageInsertion\input\figure_18.8.jpg"/>
          <p:cNvPicPr>
            <a:picLocks noChangeAspect="1"/>
          </p:cNvPicPr>
          <p:nvPr/>
        </p:nvPicPr>
        <p:blipFill rotWithShape="1">
          <a:blip r:embed="rId4" r:link="rId5"/>
          <a:srcRect b="1762"/>
          <a:stretch/>
        </p:blipFill>
        <p:spPr bwMode="auto">
          <a:xfrm>
            <a:off x="152400" y="2941638"/>
            <a:ext cx="8928100" cy="3847351"/>
          </a:xfrm>
          <a:prstGeom prst="rect">
            <a:avLst/>
          </a:prstGeom>
          <a:noFill/>
          <a:ln w="9525">
            <a:noFill/>
            <a:miter lim="800000"/>
            <a:headEnd/>
            <a:tailEnd/>
          </a:ln>
        </p:spPr>
      </p:pic>
      <p:sp>
        <p:nvSpPr>
          <p:cNvPr id="2" name="TextBox 1"/>
          <p:cNvSpPr txBox="1"/>
          <p:nvPr/>
        </p:nvSpPr>
        <p:spPr>
          <a:xfrm>
            <a:off x="152400" y="173038"/>
            <a:ext cx="8763000" cy="2286000"/>
          </a:xfrm>
          <a:prstGeom prst="rect">
            <a:avLst/>
          </a:prstGeom>
          <a:noFill/>
        </p:spPr>
        <p:txBody>
          <a:bodyPr>
            <a:spAutoFit/>
          </a:bodyPr>
          <a:lstStyle/>
          <a:p>
            <a:pPr marL="457200" indent="-457200" defTabSz="914400"/>
            <a:r>
              <a:rPr lang="en-US" sz="4000" dirty="0">
                <a:latin typeface="Calibri" pitchFamily="34" charset="0"/>
              </a:rPr>
              <a:t>Spirometry Measurements are Used for 3 Analyses:</a:t>
            </a:r>
          </a:p>
          <a:p>
            <a:pPr marL="457200" indent="-457200" defTabSz="914400">
              <a:buFontTx/>
              <a:buAutoNum type="arabicPeriod"/>
            </a:pPr>
            <a:r>
              <a:rPr lang="en-US" sz="3200" dirty="0">
                <a:latin typeface="Calibri" pitchFamily="34" charset="0"/>
              </a:rPr>
              <a:t>lung volume; 2. lung volume vs time; </a:t>
            </a:r>
          </a:p>
          <a:p>
            <a:pPr marL="457200" indent="-457200" defTabSz="914400"/>
            <a:r>
              <a:rPr lang="en-US" sz="3200" dirty="0">
                <a:latin typeface="Calibri" pitchFamily="34" charset="0"/>
              </a:rPr>
              <a:t>3. airflow rates vs lung volume (flow-volume loops)</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dirty="0"/>
              <a:t>Two Types of </a:t>
            </a:r>
            <a:r>
              <a:rPr lang="en-US" dirty="0" err="1"/>
              <a:t>Spirometers</a:t>
            </a:r>
            <a:endParaRPr lang="en-US" dirty="0"/>
          </a:p>
        </p:txBody>
      </p:sp>
      <p:sp>
        <p:nvSpPr>
          <p:cNvPr id="29698" name="Content Placeholder 2"/>
          <p:cNvSpPr>
            <a:spLocks noGrp="1"/>
          </p:cNvSpPr>
          <p:nvPr>
            <p:ph idx="1"/>
          </p:nvPr>
        </p:nvSpPr>
        <p:spPr>
          <a:xfrm>
            <a:off x="482600" y="1219200"/>
            <a:ext cx="8229600" cy="4525963"/>
          </a:xfrm>
        </p:spPr>
        <p:txBody>
          <a:bodyPr/>
          <a:lstStyle/>
          <a:p>
            <a:pPr marL="609600" indent="-609600" eaLnBrk="1" hangingPunct="1">
              <a:buFont typeface="Arial" pitchFamily="34" charset="0"/>
              <a:buAutoNum type="arabicPeriod"/>
            </a:pPr>
            <a:r>
              <a:rPr lang="en-US" dirty="0"/>
              <a:t>Volume Displacement – Bell moves up and down as air is blown into and inhaled from device.</a:t>
            </a:r>
          </a:p>
          <a:p>
            <a:pPr marL="457200" lvl="1" indent="0" eaLnBrk="1" hangingPunct="1">
              <a:buNone/>
            </a:pPr>
            <a:r>
              <a:rPr lang="en-US" dirty="0"/>
              <a:t>Has moving parts</a:t>
            </a:r>
          </a:p>
          <a:p>
            <a:pPr marL="457200" lvl="1" indent="0" eaLnBrk="1" hangingPunct="1">
              <a:buNone/>
            </a:pPr>
            <a:r>
              <a:rPr lang="en-US" dirty="0"/>
              <a:t>Can be bulky</a:t>
            </a:r>
          </a:p>
          <a:p>
            <a:pPr marL="457200" lvl="1" indent="0" eaLnBrk="1" hangingPunct="1">
              <a:buNone/>
            </a:pPr>
            <a:r>
              <a:rPr lang="en-US" dirty="0"/>
              <a:t>Holds its calibration</a:t>
            </a:r>
          </a:p>
          <a:p>
            <a:pPr marL="457200" lvl="1" indent="0" eaLnBrk="1" hangingPunct="1">
              <a:buNone/>
            </a:pPr>
            <a:r>
              <a:rPr lang="en-US" dirty="0"/>
              <a:t> well</a:t>
            </a:r>
          </a:p>
        </p:txBody>
      </p:sp>
      <p:pic>
        <p:nvPicPr>
          <p:cNvPr id="1105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438399"/>
            <a:ext cx="5143856" cy="3306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dirty="0"/>
              <a:t>2nd Type of </a:t>
            </a:r>
            <a:r>
              <a:rPr lang="en-US" dirty="0" err="1"/>
              <a:t>Spirometer</a:t>
            </a:r>
            <a:endParaRPr lang="en-US" dirty="0"/>
          </a:p>
        </p:txBody>
      </p:sp>
      <p:sp>
        <p:nvSpPr>
          <p:cNvPr id="28675" name="Content Placeholder 2"/>
          <p:cNvSpPr>
            <a:spLocks noGrp="1"/>
          </p:cNvSpPr>
          <p:nvPr>
            <p:ph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buFont typeface="Arial" pitchFamily="-112" charset="0"/>
              <a:buChar char="•"/>
              <a:defRPr/>
            </a:pPr>
            <a:r>
              <a:rPr lang="en-US" dirty="0">
                <a:ea typeface="+mn-ea"/>
                <a:cs typeface="+mn-cs"/>
              </a:rPr>
              <a:t>Integrated </a:t>
            </a:r>
            <a:r>
              <a:rPr lang="en-US" dirty="0" err="1">
                <a:ea typeface="+mn-ea"/>
                <a:cs typeface="+mn-cs"/>
              </a:rPr>
              <a:t>Pneumotachygraph</a:t>
            </a:r>
            <a:r>
              <a:rPr lang="en-US" dirty="0">
                <a:ea typeface="+mn-ea"/>
                <a:cs typeface="+mn-cs"/>
              </a:rPr>
              <a:t> – measures flow from subtle differences in pressure as air is moved through a screen</a:t>
            </a:r>
          </a:p>
          <a:p>
            <a:pPr lvl="1" eaLnBrk="1" fontAlgn="auto" hangingPunct="1">
              <a:spcAft>
                <a:spcPts val="0"/>
              </a:spcAft>
              <a:buFont typeface="Arial" pitchFamily="-112" charset="0"/>
              <a:buChar char="–"/>
              <a:defRPr/>
            </a:pPr>
            <a:r>
              <a:rPr lang="en-US" dirty="0">
                <a:ea typeface="+mn-ea"/>
              </a:rPr>
              <a:t>Electronic device</a:t>
            </a:r>
          </a:p>
          <a:p>
            <a:pPr lvl="1" eaLnBrk="1" fontAlgn="auto" hangingPunct="1">
              <a:spcAft>
                <a:spcPts val="0"/>
              </a:spcAft>
              <a:buFont typeface="Arial" pitchFamily="-112" charset="0"/>
              <a:buChar char="–"/>
              <a:defRPr/>
            </a:pPr>
            <a:r>
              <a:rPr lang="en-US" dirty="0">
                <a:ea typeface="+mn-ea"/>
              </a:rPr>
              <a:t>Volume derived from flow rate and time</a:t>
            </a:r>
          </a:p>
          <a:p>
            <a:pPr lvl="1" eaLnBrk="1" fontAlgn="auto" hangingPunct="1">
              <a:spcAft>
                <a:spcPts val="0"/>
              </a:spcAft>
              <a:buFont typeface="Arial" pitchFamily="-112" charset="0"/>
              <a:buChar char="–"/>
              <a:defRPr/>
            </a:pPr>
            <a:r>
              <a:rPr lang="en-US" dirty="0">
                <a:ea typeface="+mn-ea"/>
              </a:rPr>
              <a:t>Small and light weight</a:t>
            </a:r>
          </a:p>
          <a:p>
            <a:pPr lvl="1" eaLnBrk="1" fontAlgn="auto" hangingPunct="1">
              <a:spcAft>
                <a:spcPts val="0"/>
              </a:spcAft>
              <a:buFont typeface="Arial" pitchFamily="-112" charset="0"/>
              <a:buChar char="–"/>
              <a:defRPr/>
            </a:pPr>
            <a:r>
              <a:rPr lang="en-US" dirty="0">
                <a:ea typeface="+mn-ea"/>
              </a:rPr>
              <a:t>No moving parts</a:t>
            </a:r>
          </a:p>
          <a:p>
            <a:pPr lvl="1" eaLnBrk="1" fontAlgn="auto" hangingPunct="1">
              <a:spcAft>
                <a:spcPts val="0"/>
              </a:spcAft>
              <a:buFont typeface="Arial" pitchFamily="-112" charset="0"/>
              <a:buChar char="–"/>
              <a:defRPr/>
            </a:pPr>
            <a:r>
              <a:rPr lang="en-US" dirty="0">
                <a:ea typeface="+mn-ea"/>
              </a:rPr>
              <a:t>Needs frequent calibration</a:t>
            </a:r>
          </a:p>
          <a:p>
            <a:pPr lvl="5">
              <a:buFont typeface="Arial"/>
              <a:buNone/>
              <a:defRPr/>
            </a:pPr>
            <a:r>
              <a:rPr lang="en-US" dirty="0"/>
              <a:t>					(Demo)</a:t>
            </a:r>
          </a:p>
        </p:txBody>
      </p:sp>
      <p:sp>
        <p:nvSpPr>
          <p:cNvPr id="30724" name="Rectangle 4"/>
          <p:cNvSpPr>
            <a:spLocks noChangeArrowheads="1"/>
          </p:cNvSpPr>
          <p:nvPr/>
        </p:nvSpPr>
        <p:spPr bwMode="auto">
          <a:xfrm>
            <a:off x="4495800" y="5715000"/>
            <a:ext cx="1143000" cy="334963"/>
          </a:xfrm>
          <a:prstGeom prst="rect">
            <a:avLst/>
          </a:prstGeom>
          <a:solidFill>
            <a:schemeClr val="bg1"/>
          </a:solidFill>
          <a:ln w="9525">
            <a:noFill/>
            <a:miter lim="800000"/>
            <a:headEnd/>
            <a:tailEnd/>
          </a:ln>
          <a:effectLst/>
        </p:spPr>
        <p:txBody>
          <a:bodyPr wrap="none" anchor="ctr"/>
          <a:lstStyle/>
          <a:p>
            <a:endParaRPr lang="en-US"/>
          </a:p>
        </p:txBody>
      </p:sp>
      <p:pic>
        <p:nvPicPr>
          <p:cNvPr id="6" name="Picture 2" descr="Image result for pneumotachome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4173282"/>
            <a:ext cx="3704230" cy="198087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of </a:t>
            </a:r>
            <a:r>
              <a:rPr lang="en-US" dirty="0" err="1"/>
              <a:t>Pneumotachometer</a:t>
            </a:r>
            <a:endParaRPr lang="en-US" dirty="0"/>
          </a:p>
        </p:txBody>
      </p:sp>
      <p:sp>
        <p:nvSpPr>
          <p:cNvPr id="3" name="TextBox 2"/>
          <p:cNvSpPr txBox="1"/>
          <p:nvPr/>
        </p:nvSpPr>
        <p:spPr>
          <a:xfrm>
            <a:off x="609600" y="1828800"/>
            <a:ext cx="6719340" cy="830997"/>
          </a:xfrm>
          <a:prstGeom prst="rect">
            <a:avLst/>
          </a:prstGeom>
          <a:noFill/>
        </p:spPr>
        <p:txBody>
          <a:bodyPr wrap="none" rtlCol="0">
            <a:spAutoFit/>
          </a:bodyPr>
          <a:lstStyle/>
          <a:p>
            <a:r>
              <a:rPr lang="en-US" sz="2400" dirty="0"/>
              <a:t>We will measure lung volumes, lung capacities, </a:t>
            </a:r>
          </a:p>
          <a:p>
            <a:r>
              <a:rPr lang="en-US" sz="2400" dirty="0"/>
              <a:t>and forced expiratory volumes including FEV</a:t>
            </a:r>
            <a:r>
              <a:rPr lang="en-US" sz="2400" baseline="-25000" dirty="0"/>
              <a:t>1</a:t>
            </a:r>
            <a:r>
              <a:rPr lang="en-US" sz="2400" dirty="0"/>
              <a:t>.</a:t>
            </a:r>
          </a:p>
        </p:txBody>
      </p:sp>
      <p:pic>
        <p:nvPicPr>
          <p:cNvPr id="4" name="Picture 2" descr="Image result for pneumotachome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266006"/>
            <a:ext cx="4876800" cy="260791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469886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rrowheads="1"/>
          </p:cNvPicPr>
          <p:nvPr/>
        </p:nvPicPr>
        <p:blipFill>
          <a:blip r:embed="rId4"/>
          <a:srcRect/>
          <a:stretch>
            <a:fillRect/>
          </a:stretch>
        </p:blipFill>
        <p:spPr bwMode="auto">
          <a:xfrm>
            <a:off x="609600" y="787400"/>
            <a:ext cx="7964488" cy="6070600"/>
          </a:xfrm>
          <a:prstGeom prst="rect">
            <a:avLst/>
          </a:prstGeom>
          <a:noFill/>
          <a:ln w="9525">
            <a:noFill/>
            <a:miter lim="800000"/>
            <a:headEnd/>
            <a:tailEnd/>
          </a:ln>
        </p:spPr>
      </p:pic>
      <p:sp>
        <p:nvSpPr>
          <p:cNvPr id="50179" name="Rectangle 3"/>
          <p:cNvSpPr>
            <a:spLocks noChangeArrowheads="1"/>
          </p:cNvSpPr>
          <p:nvPr/>
        </p:nvSpPr>
        <p:spPr bwMode="auto">
          <a:xfrm>
            <a:off x="1463329" y="78872"/>
            <a:ext cx="6217343" cy="708528"/>
          </a:xfrm>
          <a:prstGeom prst="rect">
            <a:avLst/>
          </a:prstGeom>
          <a:noFill/>
          <a:ln w="9525">
            <a:noFill/>
            <a:miter lim="800000"/>
            <a:headEnd/>
            <a:tailEnd/>
          </a:ln>
        </p:spPr>
        <p:txBody>
          <a:bodyPr wrap="none" lIns="92075" tIns="46038" rIns="92075" bIns="46038">
            <a:spAutoFit/>
          </a:bodyPr>
          <a:lstStyle/>
          <a:p>
            <a:pPr defTabSz="914400" eaLnBrk="0" hangingPunct="0"/>
            <a:r>
              <a:rPr lang="en-US" sz="4000" dirty="0">
                <a:latin typeface="+mj-lt"/>
              </a:rPr>
              <a:t>Lung Volumes and Capacities</a:t>
            </a:r>
          </a:p>
        </p:txBody>
      </p:sp>
      <p:sp>
        <p:nvSpPr>
          <p:cNvPr id="50180" name="Oval 4"/>
          <p:cNvSpPr>
            <a:spLocks noChangeArrowheads="1"/>
          </p:cNvSpPr>
          <p:nvPr/>
        </p:nvSpPr>
        <p:spPr bwMode="auto">
          <a:xfrm>
            <a:off x="1219200" y="1447800"/>
            <a:ext cx="990600" cy="990600"/>
          </a:xfrm>
          <a:prstGeom prst="ellipse">
            <a:avLst/>
          </a:prstGeom>
          <a:solidFill>
            <a:schemeClr val="accent1">
              <a:alpha val="47842"/>
            </a:schemeClr>
          </a:solidFill>
          <a:ln w="12700">
            <a:solidFill>
              <a:schemeClr val="tx1"/>
            </a:solidFill>
            <a:round/>
            <a:headEnd type="none" w="sm" len="sm"/>
            <a:tailEnd type="none" w="sm" len="sm"/>
          </a:ln>
        </p:spPr>
        <p:txBody>
          <a:bodyPr wrap="none" anchor="ctr"/>
          <a:lstStyle/>
          <a:p>
            <a:pPr defTabSz="914400" eaLnBrk="0" hangingPunct="0"/>
            <a:endParaRPr lang="en-US" sz="2400" b="1">
              <a:latin typeface="Times New Roman" pitchFamily="18" charset="0"/>
            </a:endParaRPr>
          </a:p>
        </p:txBody>
      </p:sp>
      <p:sp>
        <p:nvSpPr>
          <p:cNvPr id="50181" name="Rectangle 5"/>
          <p:cNvSpPr>
            <a:spLocks noChangeArrowheads="1"/>
          </p:cNvSpPr>
          <p:nvPr/>
        </p:nvSpPr>
        <p:spPr bwMode="auto">
          <a:xfrm>
            <a:off x="3886200" y="2971800"/>
            <a:ext cx="3886200" cy="609600"/>
          </a:xfrm>
          <a:prstGeom prst="rect">
            <a:avLst/>
          </a:prstGeom>
          <a:solidFill>
            <a:schemeClr val="accent1">
              <a:alpha val="30196"/>
            </a:schemeClr>
          </a:solidFill>
          <a:ln w="12700">
            <a:solidFill>
              <a:schemeClr val="tx1"/>
            </a:solidFill>
            <a:miter lim="800000"/>
            <a:headEnd type="none" w="sm" len="sm"/>
            <a:tailEnd type="none" w="sm" len="sm"/>
          </a:ln>
        </p:spPr>
        <p:txBody>
          <a:bodyPr wrap="none" anchor="ctr"/>
          <a:lstStyle/>
          <a:p>
            <a:pPr defTabSz="914400" eaLnBrk="0" hangingPunct="0"/>
            <a:endParaRPr lang="en-US" sz="2400" b="1">
              <a:latin typeface="Times New Roman" pitchFamily="18" charset="0"/>
            </a:endParaRPr>
          </a:p>
        </p:txBody>
      </p:sp>
      <p:sp>
        <p:nvSpPr>
          <p:cNvPr id="50182" name="Rectangle 7"/>
          <p:cNvSpPr>
            <a:spLocks noChangeArrowheads="1"/>
          </p:cNvSpPr>
          <p:nvPr/>
        </p:nvSpPr>
        <p:spPr bwMode="auto">
          <a:xfrm>
            <a:off x="3886200" y="2362200"/>
            <a:ext cx="3886200" cy="609600"/>
          </a:xfrm>
          <a:prstGeom prst="rect">
            <a:avLst/>
          </a:prstGeom>
          <a:solidFill>
            <a:srgbClr val="FF0066">
              <a:alpha val="30196"/>
            </a:srgbClr>
          </a:solidFill>
          <a:ln w="12700">
            <a:solidFill>
              <a:schemeClr val="tx1"/>
            </a:solidFill>
            <a:miter lim="800000"/>
            <a:headEnd type="none" w="sm" len="sm"/>
            <a:tailEnd type="none" w="sm" len="sm"/>
          </a:ln>
        </p:spPr>
        <p:txBody>
          <a:bodyPr wrap="none" anchor="ctr"/>
          <a:lstStyle/>
          <a:p>
            <a:pPr defTabSz="914400" eaLnBrk="0" hangingPunct="0"/>
            <a:endParaRPr lang="en-US" sz="2400" b="1">
              <a:latin typeface="Times New Roman" pitchFamily="18" charset="0"/>
            </a:endParaRPr>
          </a:p>
        </p:txBody>
      </p:sp>
      <p:sp>
        <p:nvSpPr>
          <p:cNvPr id="50183" name="Rectangle 9"/>
          <p:cNvSpPr>
            <a:spLocks noChangeArrowheads="1"/>
          </p:cNvSpPr>
          <p:nvPr/>
        </p:nvSpPr>
        <p:spPr bwMode="auto">
          <a:xfrm>
            <a:off x="3886200" y="914400"/>
            <a:ext cx="3886200" cy="1143000"/>
          </a:xfrm>
          <a:prstGeom prst="rect">
            <a:avLst/>
          </a:prstGeom>
          <a:solidFill>
            <a:schemeClr val="hlink">
              <a:alpha val="30196"/>
            </a:schemeClr>
          </a:solidFill>
          <a:ln w="12700">
            <a:solidFill>
              <a:schemeClr val="tx1"/>
            </a:solidFill>
            <a:miter lim="800000"/>
            <a:headEnd type="none" w="sm" len="sm"/>
            <a:tailEnd type="none" w="sm" len="sm"/>
          </a:ln>
        </p:spPr>
        <p:txBody>
          <a:bodyPr wrap="none" anchor="ctr"/>
          <a:lstStyle/>
          <a:p>
            <a:pPr defTabSz="914400" eaLnBrk="0" hangingPunct="0"/>
            <a:endParaRPr lang="en-US" sz="2400" b="1">
              <a:latin typeface="Times New Roman" pitchFamily="18" charset="0"/>
            </a:endParaRPr>
          </a:p>
        </p:txBody>
      </p:sp>
      <p:sp>
        <p:nvSpPr>
          <p:cNvPr id="50184" name="Freeform 12"/>
          <p:cNvSpPr>
            <a:spLocks/>
          </p:cNvSpPr>
          <p:nvPr/>
        </p:nvSpPr>
        <p:spPr bwMode="auto">
          <a:xfrm>
            <a:off x="660400" y="1435100"/>
            <a:ext cx="2070100" cy="2133600"/>
          </a:xfrm>
          <a:custGeom>
            <a:avLst/>
            <a:gdLst>
              <a:gd name="T0" fmla="*/ 520 w 1304"/>
              <a:gd name="T1" fmla="*/ 0 h 1344"/>
              <a:gd name="T2" fmla="*/ 232 w 1304"/>
              <a:gd name="T3" fmla="*/ 112 h 1344"/>
              <a:gd name="T4" fmla="*/ 160 w 1304"/>
              <a:gd name="T5" fmla="*/ 168 h 1344"/>
              <a:gd name="T6" fmla="*/ 56 w 1304"/>
              <a:gd name="T7" fmla="*/ 360 h 1344"/>
              <a:gd name="T8" fmla="*/ 40 w 1304"/>
              <a:gd name="T9" fmla="*/ 408 h 1344"/>
              <a:gd name="T10" fmla="*/ 24 w 1304"/>
              <a:gd name="T11" fmla="*/ 432 h 1344"/>
              <a:gd name="T12" fmla="*/ 0 w 1304"/>
              <a:gd name="T13" fmla="*/ 512 h 1344"/>
              <a:gd name="T14" fmla="*/ 8 w 1304"/>
              <a:gd name="T15" fmla="*/ 744 h 1344"/>
              <a:gd name="T16" fmla="*/ 40 w 1304"/>
              <a:gd name="T17" fmla="*/ 840 h 1344"/>
              <a:gd name="T18" fmla="*/ 112 w 1304"/>
              <a:gd name="T19" fmla="*/ 1032 h 1344"/>
              <a:gd name="T20" fmla="*/ 160 w 1304"/>
              <a:gd name="T21" fmla="*/ 1128 h 1344"/>
              <a:gd name="T22" fmla="*/ 400 w 1304"/>
              <a:gd name="T23" fmla="*/ 1288 h 1344"/>
              <a:gd name="T24" fmla="*/ 616 w 1304"/>
              <a:gd name="T25" fmla="*/ 1344 h 1344"/>
              <a:gd name="T26" fmla="*/ 824 w 1304"/>
              <a:gd name="T27" fmla="*/ 1304 h 1344"/>
              <a:gd name="T28" fmla="*/ 936 w 1304"/>
              <a:gd name="T29" fmla="*/ 1264 h 1344"/>
              <a:gd name="T30" fmla="*/ 1216 w 1304"/>
              <a:gd name="T31" fmla="*/ 1016 h 1344"/>
              <a:gd name="T32" fmla="*/ 1288 w 1304"/>
              <a:gd name="T33" fmla="*/ 888 h 1344"/>
              <a:gd name="T34" fmla="*/ 1304 w 1304"/>
              <a:gd name="T35" fmla="*/ 840 h 1344"/>
              <a:gd name="T36" fmla="*/ 1296 w 1304"/>
              <a:gd name="T37" fmla="*/ 624 h 1344"/>
              <a:gd name="T38" fmla="*/ 1264 w 1304"/>
              <a:gd name="T39" fmla="*/ 520 h 1344"/>
              <a:gd name="T40" fmla="*/ 1208 w 1304"/>
              <a:gd name="T41" fmla="*/ 344 h 1344"/>
              <a:gd name="T42" fmla="*/ 1144 w 1304"/>
              <a:gd name="T43" fmla="*/ 272 h 1344"/>
              <a:gd name="T44" fmla="*/ 1056 w 1304"/>
              <a:gd name="T45" fmla="*/ 184 h 1344"/>
              <a:gd name="T46" fmla="*/ 912 w 1304"/>
              <a:gd name="T47" fmla="*/ 72 h 1344"/>
              <a:gd name="T48" fmla="*/ 840 w 1304"/>
              <a:gd name="T49" fmla="*/ 24 h 1344"/>
              <a:gd name="T50" fmla="*/ 928 w 1304"/>
              <a:gd name="T51" fmla="*/ 96 h 1344"/>
              <a:gd name="T52" fmla="*/ 976 w 1304"/>
              <a:gd name="T53" fmla="*/ 112 h 1344"/>
              <a:gd name="T54" fmla="*/ 1064 w 1304"/>
              <a:gd name="T55" fmla="*/ 208 h 1344"/>
              <a:gd name="T56" fmla="*/ 1128 w 1304"/>
              <a:gd name="T57" fmla="*/ 304 h 1344"/>
              <a:gd name="T58" fmla="*/ 1192 w 1304"/>
              <a:gd name="T59" fmla="*/ 496 h 1344"/>
              <a:gd name="T60" fmla="*/ 1184 w 1304"/>
              <a:gd name="T61" fmla="*/ 624 h 1344"/>
              <a:gd name="T62" fmla="*/ 1144 w 1304"/>
              <a:gd name="T63" fmla="*/ 696 h 1344"/>
              <a:gd name="T64" fmla="*/ 1048 w 1304"/>
              <a:gd name="T65" fmla="*/ 904 h 1344"/>
              <a:gd name="T66" fmla="*/ 1008 w 1304"/>
              <a:gd name="T67" fmla="*/ 944 h 1344"/>
              <a:gd name="T68" fmla="*/ 992 w 1304"/>
              <a:gd name="T69" fmla="*/ 968 h 1344"/>
              <a:gd name="T70" fmla="*/ 968 w 1304"/>
              <a:gd name="T71" fmla="*/ 976 h 1344"/>
              <a:gd name="T72" fmla="*/ 872 w 1304"/>
              <a:gd name="T73" fmla="*/ 1040 h 1344"/>
              <a:gd name="T74" fmla="*/ 744 w 1304"/>
              <a:gd name="T75" fmla="*/ 1080 h 1344"/>
              <a:gd name="T76" fmla="*/ 416 w 1304"/>
              <a:gd name="T77" fmla="*/ 1040 h 1344"/>
              <a:gd name="T78" fmla="*/ 168 w 1304"/>
              <a:gd name="T79" fmla="*/ 792 h 1344"/>
              <a:gd name="T80" fmla="*/ 128 w 1304"/>
              <a:gd name="T81" fmla="*/ 696 h 1344"/>
              <a:gd name="T82" fmla="*/ 112 w 1304"/>
              <a:gd name="T83" fmla="*/ 632 h 1344"/>
              <a:gd name="T84" fmla="*/ 224 w 1304"/>
              <a:gd name="T85" fmla="*/ 304 h 1344"/>
              <a:gd name="T86" fmla="*/ 272 w 1304"/>
              <a:gd name="T87" fmla="*/ 208 h 1344"/>
              <a:gd name="T88" fmla="*/ 312 w 1304"/>
              <a:gd name="T89" fmla="*/ 176 h 1344"/>
              <a:gd name="T90" fmla="*/ 328 w 1304"/>
              <a:gd name="T91" fmla="*/ 152 h 1344"/>
              <a:gd name="T92" fmla="*/ 424 w 1304"/>
              <a:gd name="T93" fmla="*/ 80 h 1344"/>
              <a:gd name="T94" fmla="*/ 472 w 1304"/>
              <a:gd name="T95" fmla="*/ 48 h 1344"/>
              <a:gd name="T96" fmla="*/ 488 w 1304"/>
              <a:gd name="T97" fmla="*/ 24 h 1344"/>
              <a:gd name="T98" fmla="*/ 520 w 1304"/>
              <a:gd name="T99" fmla="*/ 0 h 134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304"/>
              <a:gd name="T151" fmla="*/ 0 h 1344"/>
              <a:gd name="T152" fmla="*/ 1304 w 1304"/>
              <a:gd name="T153" fmla="*/ 1344 h 134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304" h="1344">
                <a:moveTo>
                  <a:pt x="520" y="0"/>
                </a:moveTo>
                <a:cubicBezTo>
                  <a:pt x="457" y="63"/>
                  <a:pt x="318" y="90"/>
                  <a:pt x="232" y="112"/>
                </a:cubicBezTo>
                <a:cubicBezTo>
                  <a:pt x="175" y="150"/>
                  <a:pt x="198" y="130"/>
                  <a:pt x="160" y="168"/>
                </a:cubicBezTo>
                <a:cubicBezTo>
                  <a:pt x="136" y="239"/>
                  <a:pt x="97" y="298"/>
                  <a:pt x="56" y="360"/>
                </a:cubicBezTo>
                <a:cubicBezTo>
                  <a:pt x="47" y="374"/>
                  <a:pt x="45" y="392"/>
                  <a:pt x="40" y="408"/>
                </a:cubicBezTo>
                <a:cubicBezTo>
                  <a:pt x="37" y="417"/>
                  <a:pt x="28" y="423"/>
                  <a:pt x="24" y="432"/>
                </a:cubicBezTo>
                <a:cubicBezTo>
                  <a:pt x="13" y="457"/>
                  <a:pt x="7" y="485"/>
                  <a:pt x="0" y="512"/>
                </a:cubicBezTo>
                <a:cubicBezTo>
                  <a:pt x="3" y="589"/>
                  <a:pt x="1" y="667"/>
                  <a:pt x="8" y="744"/>
                </a:cubicBezTo>
                <a:cubicBezTo>
                  <a:pt x="10" y="771"/>
                  <a:pt x="31" y="812"/>
                  <a:pt x="40" y="840"/>
                </a:cubicBezTo>
                <a:cubicBezTo>
                  <a:pt x="62" y="906"/>
                  <a:pt x="84" y="970"/>
                  <a:pt x="112" y="1032"/>
                </a:cubicBezTo>
                <a:cubicBezTo>
                  <a:pt x="125" y="1062"/>
                  <a:pt x="128" y="1107"/>
                  <a:pt x="160" y="1128"/>
                </a:cubicBezTo>
                <a:cubicBezTo>
                  <a:pt x="240" y="1181"/>
                  <a:pt x="320" y="1235"/>
                  <a:pt x="400" y="1288"/>
                </a:cubicBezTo>
                <a:cubicBezTo>
                  <a:pt x="445" y="1318"/>
                  <a:pt x="560" y="1325"/>
                  <a:pt x="616" y="1344"/>
                </a:cubicBezTo>
                <a:cubicBezTo>
                  <a:pt x="707" y="1337"/>
                  <a:pt x="745" y="1330"/>
                  <a:pt x="824" y="1304"/>
                </a:cubicBezTo>
                <a:cubicBezTo>
                  <a:pt x="873" y="1288"/>
                  <a:pt x="878" y="1264"/>
                  <a:pt x="936" y="1264"/>
                </a:cubicBezTo>
                <a:cubicBezTo>
                  <a:pt x="1029" y="1181"/>
                  <a:pt x="1124" y="1100"/>
                  <a:pt x="1216" y="1016"/>
                </a:cubicBezTo>
                <a:cubicBezTo>
                  <a:pt x="1254" y="981"/>
                  <a:pt x="1272" y="935"/>
                  <a:pt x="1288" y="888"/>
                </a:cubicBezTo>
                <a:cubicBezTo>
                  <a:pt x="1293" y="872"/>
                  <a:pt x="1304" y="840"/>
                  <a:pt x="1304" y="840"/>
                </a:cubicBezTo>
                <a:cubicBezTo>
                  <a:pt x="1301" y="768"/>
                  <a:pt x="1301" y="696"/>
                  <a:pt x="1296" y="624"/>
                </a:cubicBezTo>
                <a:cubicBezTo>
                  <a:pt x="1294" y="589"/>
                  <a:pt x="1275" y="553"/>
                  <a:pt x="1264" y="520"/>
                </a:cubicBezTo>
                <a:cubicBezTo>
                  <a:pt x="1245" y="462"/>
                  <a:pt x="1227" y="402"/>
                  <a:pt x="1208" y="344"/>
                </a:cubicBezTo>
                <a:cubicBezTo>
                  <a:pt x="1201" y="323"/>
                  <a:pt x="1148" y="276"/>
                  <a:pt x="1144" y="272"/>
                </a:cubicBezTo>
                <a:cubicBezTo>
                  <a:pt x="1114" y="242"/>
                  <a:pt x="1087" y="211"/>
                  <a:pt x="1056" y="184"/>
                </a:cubicBezTo>
                <a:cubicBezTo>
                  <a:pt x="1007" y="141"/>
                  <a:pt x="976" y="93"/>
                  <a:pt x="912" y="72"/>
                </a:cubicBezTo>
                <a:cubicBezTo>
                  <a:pt x="888" y="48"/>
                  <a:pt x="872" y="35"/>
                  <a:pt x="840" y="24"/>
                </a:cubicBezTo>
                <a:cubicBezTo>
                  <a:pt x="855" y="69"/>
                  <a:pt x="885" y="83"/>
                  <a:pt x="928" y="96"/>
                </a:cubicBezTo>
                <a:cubicBezTo>
                  <a:pt x="944" y="101"/>
                  <a:pt x="976" y="112"/>
                  <a:pt x="976" y="112"/>
                </a:cubicBezTo>
                <a:cubicBezTo>
                  <a:pt x="1007" y="143"/>
                  <a:pt x="1037" y="174"/>
                  <a:pt x="1064" y="208"/>
                </a:cubicBezTo>
                <a:cubicBezTo>
                  <a:pt x="1091" y="242"/>
                  <a:pt x="1099" y="275"/>
                  <a:pt x="1128" y="304"/>
                </a:cubicBezTo>
                <a:cubicBezTo>
                  <a:pt x="1150" y="370"/>
                  <a:pt x="1181" y="427"/>
                  <a:pt x="1192" y="496"/>
                </a:cubicBezTo>
                <a:cubicBezTo>
                  <a:pt x="1189" y="539"/>
                  <a:pt x="1188" y="581"/>
                  <a:pt x="1184" y="624"/>
                </a:cubicBezTo>
                <a:cubicBezTo>
                  <a:pt x="1180" y="659"/>
                  <a:pt x="1157" y="657"/>
                  <a:pt x="1144" y="696"/>
                </a:cubicBezTo>
                <a:cubicBezTo>
                  <a:pt x="1122" y="763"/>
                  <a:pt x="1110" y="863"/>
                  <a:pt x="1048" y="904"/>
                </a:cubicBezTo>
                <a:cubicBezTo>
                  <a:pt x="1005" y="968"/>
                  <a:pt x="1061" y="891"/>
                  <a:pt x="1008" y="944"/>
                </a:cubicBezTo>
                <a:cubicBezTo>
                  <a:pt x="1001" y="951"/>
                  <a:pt x="1000" y="962"/>
                  <a:pt x="992" y="968"/>
                </a:cubicBezTo>
                <a:cubicBezTo>
                  <a:pt x="985" y="973"/>
                  <a:pt x="975" y="972"/>
                  <a:pt x="968" y="976"/>
                </a:cubicBezTo>
                <a:cubicBezTo>
                  <a:pt x="935" y="994"/>
                  <a:pt x="903" y="1019"/>
                  <a:pt x="872" y="1040"/>
                </a:cubicBezTo>
                <a:cubicBezTo>
                  <a:pt x="841" y="1061"/>
                  <a:pt x="782" y="1071"/>
                  <a:pt x="744" y="1080"/>
                </a:cubicBezTo>
                <a:cubicBezTo>
                  <a:pt x="632" y="1072"/>
                  <a:pt x="527" y="1049"/>
                  <a:pt x="416" y="1040"/>
                </a:cubicBezTo>
                <a:cubicBezTo>
                  <a:pt x="310" y="1005"/>
                  <a:pt x="227" y="881"/>
                  <a:pt x="168" y="792"/>
                </a:cubicBezTo>
                <a:cubicBezTo>
                  <a:pt x="151" y="766"/>
                  <a:pt x="138" y="725"/>
                  <a:pt x="128" y="696"/>
                </a:cubicBezTo>
                <a:cubicBezTo>
                  <a:pt x="121" y="675"/>
                  <a:pt x="112" y="632"/>
                  <a:pt x="112" y="632"/>
                </a:cubicBezTo>
                <a:cubicBezTo>
                  <a:pt x="120" y="517"/>
                  <a:pt x="138" y="390"/>
                  <a:pt x="224" y="304"/>
                </a:cubicBezTo>
                <a:cubicBezTo>
                  <a:pt x="238" y="262"/>
                  <a:pt x="233" y="234"/>
                  <a:pt x="272" y="208"/>
                </a:cubicBezTo>
                <a:cubicBezTo>
                  <a:pt x="318" y="139"/>
                  <a:pt x="257" y="220"/>
                  <a:pt x="312" y="176"/>
                </a:cubicBezTo>
                <a:cubicBezTo>
                  <a:pt x="320" y="170"/>
                  <a:pt x="321" y="158"/>
                  <a:pt x="328" y="152"/>
                </a:cubicBezTo>
                <a:cubicBezTo>
                  <a:pt x="354" y="130"/>
                  <a:pt x="395" y="99"/>
                  <a:pt x="424" y="80"/>
                </a:cubicBezTo>
                <a:cubicBezTo>
                  <a:pt x="464" y="20"/>
                  <a:pt x="410" y="89"/>
                  <a:pt x="472" y="48"/>
                </a:cubicBezTo>
                <a:cubicBezTo>
                  <a:pt x="480" y="43"/>
                  <a:pt x="481" y="31"/>
                  <a:pt x="488" y="24"/>
                </a:cubicBezTo>
                <a:cubicBezTo>
                  <a:pt x="497" y="15"/>
                  <a:pt x="509" y="8"/>
                  <a:pt x="520" y="0"/>
                </a:cubicBezTo>
                <a:close/>
              </a:path>
            </a:pathLst>
          </a:custGeom>
          <a:solidFill>
            <a:schemeClr val="hlink">
              <a:alpha val="30196"/>
            </a:schemeClr>
          </a:solidFill>
          <a:ln w="12700" cap="flat" cmpd="sng">
            <a:solidFill>
              <a:schemeClr val="tx1"/>
            </a:solidFill>
            <a:prstDash val="solid"/>
            <a:round/>
            <a:headEnd type="none" w="sm" len="sm"/>
            <a:tailEnd type="none" w="sm" len="sm"/>
          </a:ln>
        </p:spPr>
        <p:txBody>
          <a:bodyPr/>
          <a:lstStyle/>
          <a:p>
            <a:endParaRPr lang="en-US"/>
          </a:p>
        </p:txBody>
      </p:sp>
      <p:sp>
        <p:nvSpPr>
          <p:cNvPr id="50185" name="Freeform 13"/>
          <p:cNvSpPr>
            <a:spLocks/>
          </p:cNvSpPr>
          <p:nvPr/>
        </p:nvSpPr>
        <p:spPr bwMode="auto">
          <a:xfrm>
            <a:off x="927100" y="1462088"/>
            <a:ext cx="1524000" cy="1522412"/>
          </a:xfrm>
          <a:custGeom>
            <a:avLst/>
            <a:gdLst>
              <a:gd name="T0" fmla="*/ 320 w 960"/>
              <a:gd name="T1" fmla="*/ 15 h 959"/>
              <a:gd name="T2" fmla="*/ 272 w 960"/>
              <a:gd name="T3" fmla="*/ 31 h 959"/>
              <a:gd name="T4" fmla="*/ 224 w 960"/>
              <a:gd name="T5" fmla="*/ 63 h 959"/>
              <a:gd name="T6" fmla="*/ 120 w 960"/>
              <a:gd name="T7" fmla="*/ 167 h 959"/>
              <a:gd name="T8" fmla="*/ 104 w 960"/>
              <a:gd name="T9" fmla="*/ 191 h 959"/>
              <a:gd name="T10" fmla="*/ 96 w 960"/>
              <a:gd name="T11" fmla="*/ 215 h 959"/>
              <a:gd name="T12" fmla="*/ 32 w 960"/>
              <a:gd name="T13" fmla="*/ 335 h 959"/>
              <a:gd name="T14" fmla="*/ 8 w 960"/>
              <a:gd name="T15" fmla="*/ 407 h 959"/>
              <a:gd name="T16" fmla="*/ 0 w 960"/>
              <a:gd name="T17" fmla="*/ 431 h 959"/>
              <a:gd name="T18" fmla="*/ 24 w 960"/>
              <a:gd name="T19" fmla="*/ 583 h 959"/>
              <a:gd name="T20" fmla="*/ 56 w 960"/>
              <a:gd name="T21" fmla="*/ 655 h 959"/>
              <a:gd name="T22" fmla="*/ 120 w 960"/>
              <a:gd name="T23" fmla="*/ 807 h 959"/>
              <a:gd name="T24" fmla="*/ 456 w 960"/>
              <a:gd name="T25" fmla="*/ 959 h 959"/>
              <a:gd name="T26" fmla="*/ 624 w 960"/>
              <a:gd name="T27" fmla="*/ 935 h 959"/>
              <a:gd name="T28" fmla="*/ 672 w 960"/>
              <a:gd name="T29" fmla="*/ 919 h 959"/>
              <a:gd name="T30" fmla="*/ 696 w 960"/>
              <a:gd name="T31" fmla="*/ 911 h 959"/>
              <a:gd name="T32" fmla="*/ 744 w 960"/>
              <a:gd name="T33" fmla="*/ 871 h 959"/>
              <a:gd name="T34" fmla="*/ 776 w 960"/>
              <a:gd name="T35" fmla="*/ 839 h 959"/>
              <a:gd name="T36" fmla="*/ 792 w 960"/>
              <a:gd name="T37" fmla="*/ 815 h 959"/>
              <a:gd name="T38" fmla="*/ 816 w 960"/>
              <a:gd name="T39" fmla="*/ 799 h 959"/>
              <a:gd name="T40" fmla="*/ 848 w 960"/>
              <a:gd name="T41" fmla="*/ 751 h 959"/>
              <a:gd name="T42" fmla="*/ 872 w 960"/>
              <a:gd name="T43" fmla="*/ 727 h 959"/>
              <a:gd name="T44" fmla="*/ 920 w 960"/>
              <a:gd name="T45" fmla="*/ 631 h 959"/>
              <a:gd name="T46" fmla="*/ 960 w 960"/>
              <a:gd name="T47" fmla="*/ 487 h 959"/>
              <a:gd name="T48" fmla="*/ 952 w 960"/>
              <a:gd name="T49" fmla="*/ 375 h 959"/>
              <a:gd name="T50" fmla="*/ 888 w 960"/>
              <a:gd name="T51" fmla="*/ 255 h 959"/>
              <a:gd name="T52" fmla="*/ 880 w 960"/>
              <a:gd name="T53" fmla="*/ 231 h 959"/>
              <a:gd name="T54" fmla="*/ 816 w 960"/>
              <a:gd name="T55" fmla="*/ 135 h 959"/>
              <a:gd name="T56" fmla="*/ 696 w 960"/>
              <a:gd name="T57" fmla="*/ 47 h 959"/>
              <a:gd name="T58" fmla="*/ 752 w 960"/>
              <a:gd name="T59" fmla="*/ 119 h 959"/>
              <a:gd name="T60" fmla="*/ 808 w 960"/>
              <a:gd name="T61" fmla="*/ 271 h 959"/>
              <a:gd name="T62" fmla="*/ 720 w 960"/>
              <a:gd name="T63" fmla="*/ 527 h 959"/>
              <a:gd name="T64" fmla="*/ 608 w 960"/>
              <a:gd name="T65" fmla="*/ 607 h 959"/>
              <a:gd name="T66" fmla="*/ 520 w 960"/>
              <a:gd name="T67" fmla="*/ 647 h 959"/>
              <a:gd name="T68" fmla="*/ 424 w 960"/>
              <a:gd name="T69" fmla="*/ 631 h 959"/>
              <a:gd name="T70" fmla="*/ 280 w 960"/>
              <a:gd name="T71" fmla="*/ 543 h 959"/>
              <a:gd name="T72" fmla="*/ 232 w 960"/>
              <a:gd name="T73" fmla="*/ 503 h 959"/>
              <a:gd name="T74" fmla="*/ 168 w 960"/>
              <a:gd name="T75" fmla="*/ 407 h 959"/>
              <a:gd name="T76" fmla="*/ 216 w 960"/>
              <a:gd name="T77" fmla="*/ 183 h 959"/>
              <a:gd name="T78" fmla="*/ 232 w 960"/>
              <a:gd name="T79" fmla="*/ 135 h 959"/>
              <a:gd name="T80" fmla="*/ 256 w 960"/>
              <a:gd name="T81" fmla="*/ 111 h 959"/>
              <a:gd name="T82" fmla="*/ 376 w 960"/>
              <a:gd name="T83" fmla="*/ 39 h 959"/>
              <a:gd name="T84" fmla="*/ 368 w 960"/>
              <a:gd name="T85" fmla="*/ 7 h 959"/>
              <a:gd name="T86" fmla="*/ 304 w 960"/>
              <a:gd name="T87" fmla="*/ 15 h 959"/>
              <a:gd name="T88" fmla="*/ 320 w 960"/>
              <a:gd name="T89" fmla="*/ 15 h 95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60"/>
              <a:gd name="T136" fmla="*/ 0 h 959"/>
              <a:gd name="T137" fmla="*/ 960 w 960"/>
              <a:gd name="T138" fmla="*/ 959 h 95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60" h="959">
                <a:moveTo>
                  <a:pt x="320" y="15"/>
                </a:moveTo>
                <a:cubicBezTo>
                  <a:pt x="304" y="20"/>
                  <a:pt x="286" y="22"/>
                  <a:pt x="272" y="31"/>
                </a:cubicBezTo>
                <a:cubicBezTo>
                  <a:pt x="256" y="42"/>
                  <a:pt x="224" y="63"/>
                  <a:pt x="224" y="63"/>
                </a:cubicBezTo>
                <a:cubicBezTo>
                  <a:pt x="206" y="90"/>
                  <a:pt x="147" y="149"/>
                  <a:pt x="120" y="167"/>
                </a:cubicBezTo>
                <a:cubicBezTo>
                  <a:pt x="115" y="175"/>
                  <a:pt x="108" y="182"/>
                  <a:pt x="104" y="191"/>
                </a:cubicBezTo>
                <a:cubicBezTo>
                  <a:pt x="100" y="199"/>
                  <a:pt x="100" y="208"/>
                  <a:pt x="96" y="215"/>
                </a:cubicBezTo>
                <a:cubicBezTo>
                  <a:pt x="68" y="265"/>
                  <a:pt x="50" y="282"/>
                  <a:pt x="32" y="335"/>
                </a:cubicBezTo>
                <a:cubicBezTo>
                  <a:pt x="24" y="359"/>
                  <a:pt x="16" y="383"/>
                  <a:pt x="8" y="407"/>
                </a:cubicBezTo>
                <a:cubicBezTo>
                  <a:pt x="5" y="415"/>
                  <a:pt x="0" y="431"/>
                  <a:pt x="0" y="431"/>
                </a:cubicBezTo>
                <a:cubicBezTo>
                  <a:pt x="10" y="481"/>
                  <a:pt x="15" y="532"/>
                  <a:pt x="24" y="583"/>
                </a:cubicBezTo>
                <a:cubicBezTo>
                  <a:pt x="29" y="610"/>
                  <a:pt x="48" y="628"/>
                  <a:pt x="56" y="655"/>
                </a:cubicBezTo>
                <a:cubicBezTo>
                  <a:pt x="71" y="706"/>
                  <a:pt x="80" y="767"/>
                  <a:pt x="120" y="807"/>
                </a:cubicBezTo>
                <a:cubicBezTo>
                  <a:pt x="215" y="902"/>
                  <a:pt x="327" y="938"/>
                  <a:pt x="456" y="959"/>
                </a:cubicBezTo>
                <a:cubicBezTo>
                  <a:pt x="514" y="953"/>
                  <a:pt x="566" y="941"/>
                  <a:pt x="624" y="935"/>
                </a:cubicBezTo>
                <a:cubicBezTo>
                  <a:pt x="640" y="930"/>
                  <a:pt x="656" y="924"/>
                  <a:pt x="672" y="919"/>
                </a:cubicBezTo>
                <a:cubicBezTo>
                  <a:pt x="680" y="916"/>
                  <a:pt x="696" y="911"/>
                  <a:pt x="696" y="911"/>
                </a:cubicBezTo>
                <a:cubicBezTo>
                  <a:pt x="711" y="896"/>
                  <a:pt x="731" y="887"/>
                  <a:pt x="744" y="871"/>
                </a:cubicBezTo>
                <a:cubicBezTo>
                  <a:pt x="775" y="832"/>
                  <a:pt x="724" y="856"/>
                  <a:pt x="776" y="839"/>
                </a:cubicBezTo>
                <a:cubicBezTo>
                  <a:pt x="781" y="831"/>
                  <a:pt x="785" y="822"/>
                  <a:pt x="792" y="815"/>
                </a:cubicBezTo>
                <a:cubicBezTo>
                  <a:pt x="799" y="808"/>
                  <a:pt x="810" y="806"/>
                  <a:pt x="816" y="799"/>
                </a:cubicBezTo>
                <a:cubicBezTo>
                  <a:pt x="829" y="785"/>
                  <a:pt x="834" y="765"/>
                  <a:pt x="848" y="751"/>
                </a:cubicBezTo>
                <a:cubicBezTo>
                  <a:pt x="856" y="743"/>
                  <a:pt x="864" y="735"/>
                  <a:pt x="872" y="727"/>
                </a:cubicBezTo>
                <a:cubicBezTo>
                  <a:pt x="883" y="694"/>
                  <a:pt x="901" y="660"/>
                  <a:pt x="920" y="631"/>
                </a:cubicBezTo>
                <a:cubicBezTo>
                  <a:pt x="932" y="582"/>
                  <a:pt x="950" y="536"/>
                  <a:pt x="960" y="487"/>
                </a:cubicBezTo>
                <a:cubicBezTo>
                  <a:pt x="957" y="450"/>
                  <a:pt x="956" y="412"/>
                  <a:pt x="952" y="375"/>
                </a:cubicBezTo>
                <a:cubicBezTo>
                  <a:pt x="948" y="338"/>
                  <a:pt x="907" y="283"/>
                  <a:pt x="888" y="255"/>
                </a:cubicBezTo>
                <a:cubicBezTo>
                  <a:pt x="883" y="248"/>
                  <a:pt x="884" y="238"/>
                  <a:pt x="880" y="231"/>
                </a:cubicBezTo>
                <a:cubicBezTo>
                  <a:pt x="862" y="198"/>
                  <a:pt x="837" y="166"/>
                  <a:pt x="816" y="135"/>
                </a:cubicBezTo>
                <a:cubicBezTo>
                  <a:pt x="788" y="93"/>
                  <a:pt x="735" y="73"/>
                  <a:pt x="696" y="47"/>
                </a:cubicBezTo>
                <a:cubicBezTo>
                  <a:pt x="706" y="86"/>
                  <a:pt x="719" y="97"/>
                  <a:pt x="752" y="119"/>
                </a:cubicBezTo>
                <a:cubicBezTo>
                  <a:pt x="781" y="163"/>
                  <a:pt x="795" y="219"/>
                  <a:pt x="808" y="271"/>
                </a:cubicBezTo>
                <a:cubicBezTo>
                  <a:pt x="802" y="361"/>
                  <a:pt x="804" y="471"/>
                  <a:pt x="720" y="527"/>
                </a:cubicBezTo>
                <a:cubicBezTo>
                  <a:pt x="694" y="566"/>
                  <a:pt x="652" y="592"/>
                  <a:pt x="608" y="607"/>
                </a:cubicBezTo>
                <a:cubicBezTo>
                  <a:pt x="577" y="638"/>
                  <a:pt x="563" y="638"/>
                  <a:pt x="520" y="647"/>
                </a:cubicBezTo>
                <a:cubicBezTo>
                  <a:pt x="507" y="646"/>
                  <a:pt x="447" y="644"/>
                  <a:pt x="424" y="631"/>
                </a:cubicBezTo>
                <a:cubicBezTo>
                  <a:pt x="409" y="622"/>
                  <a:pt x="291" y="554"/>
                  <a:pt x="280" y="543"/>
                </a:cubicBezTo>
                <a:cubicBezTo>
                  <a:pt x="249" y="512"/>
                  <a:pt x="265" y="525"/>
                  <a:pt x="232" y="503"/>
                </a:cubicBezTo>
                <a:cubicBezTo>
                  <a:pt x="209" y="469"/>
                  <a:pt x="181" y="447"/>
                  <a:pt x="168" y="407"/>
                </a:cubicBezTo>
                <a:cubicBezTo>
                  <a:pt x="161" y="328"/>
                  <a:pt x="141" y="233"/>
                  <a:pt x="216" y="183"/>
                </a:cubicBezTo>
                <a:cubicBezTo>
                  <a:pt x="221" y="167"/>
                  <a:pt x="227" y="151"/>
                  <a:pt x="232" y="135"/>
                </a:cubicBezTo>
                <a:cubicBezTo>
                  <a:pt x="236" y="124"/>
                  <a:pt x="247" y="118"/>
                  <a:pt x="256" y="111"/>
                </a:cubicBezTo>
                <a:cubicBezTo>
                  <a:pt x="291" y="84"/>
                  <a:pt x="333" y="53"/>
                  <a:pt x="376" y="39"/>
                </a:cubicBezTo>
                <a:cubicBezTo>
                  <a:pt x="373" y="28"/>
                  <a:pt x="378" y="10"/>
                  <a:pt x="368" y="7"/>
                </a:cubicBezTo>
                <a:cubicBezTo>
                  <a:pt x="348" y="0"/>
                  <a:pt x="325" y="11"/>
                  <a:pt x="304" y="15"/>
                </a:cubicBezTo>
                <a:cubicBezTo>
                  <a:pt x="299" y="16"/>
                  <a:pt x="315" y="15"/>
                  <a:pt x="320" y="15"/>
                </a:cubicBezTo>
                <a:close/>
              </a:path>
            </a:pathLst>
          </a:custGeom>
          <a:solidFill>
            <a:srgbClr val="FF0066">
              <a:alpha val="30196"/>
            </a:srgbClr>
          </a:solidFill>
          <a:ln w="12700" cap="flat" cmpd="sng">
            <a:solidFill>
              <a:schemeClr val="tx1"/>
            </a:solidFill>
            <a:prstDash val="solid"/>
            <a:round/>
            <a:headEnd type="none" w="sm" len="sm"/>
            <a:tailEnd type="none" w="sm" len="sm"/>
          </a:ln>
        </p:spPr>
        <p:txBody>
          <a:bodyPr/>
          <a:lstStyle/>
          <a:p>
            <a:endParaRPr 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3" name="Picture 5" descr="1-5-1"/>
          <p:cNvPicPr>
            <a:picLocks noChangeAspect="1" noChangeArrowheads="1"/>
          </p:cNvPicPr>
          <p:nvPr/>
        </p:nvPicPr>
        <p:blipFill>
          <a:blip r:embed="rId4"/>
          <a:srcRect/>
          <a:stretch>
            <a:fillRect/>
          </a:stretch>
        </p:blipFill>
        <p:spPr bwMode="auto">
          <a:xfrm>
            <a:off x="5819775" y="0"/>
            <a:ext cx="3324225" cy="2571750"/>
          </a:xfrm>
          <a:prstGeom prst="rect">
            <a:avLst/>
          </a:prstGeom>
          <a:noFill/>
        </p:spPr>
      </p:pic>
      <p:sp>
        <p:nvSpPr>
          <p:cNvPr id="17409" name="Title 1"/>
          <p:cNvSpPr>
            <a:spLocks noGrp="1"/>
          </p:cNvSpPr>
          <p:nvPr>
            <p:ph type="title"/>
          </p:nvPr>
        </p:nvSpPr>
        <p:spPr>
          <a:xfrm>
            <a:off x="-685800" y="274638"/>
            <a:ext cx="8229600" cy="1143000"/>
          </a:xfrm>
        </p:spPr>
        <p:txBody>
          <a:bodyPr/>
          <a:lstStyle/>
          <a:p>
            <a:pPr eaLnBrk="1" hangingPunct="1"/>
            <a:r>
              <a:rPr lang="en-US" dirty="0"/>
              <a:t>Lung Volumes</a:t>
            </a:r>
          </a:p>
        </p:txBody>
      </p:sp>
      <p:sp>
        <p:nvSpPr>
          <p:cNvPr id="17410" name="Content Placeholder 2"/>
          <p:cNvSpPr>
            <a:spLocks noGrp="1"/>
          </p:cNvSpPr>
          <p:nvPr>
            <p:ph idx="1"/>
          </p:nvPr>
        </p:nvSpPr>
        <p:spPr>
          <a:xfrm>
            <a:off x="457200" y="2332038"/>
            <a:ext cx="8229600" cy="4525962"/>
          </a:xfrm>
          <a:solidFill>
            <a:schemeClr val="bg1"/>
          </a:solidFill>
        </p:spPr>
        <p:txBody>
          <a:bodyPr/>
          <a:lstStyle/>
          <a:p>
            <a:pPr eaLnBrk="1" hangingPunct="1"/>
            <a:r>
              <a:rPr lang="en-US" sz="2800" b="1" u="sng" dirty="0"/>
              <a:t>Tidal Volume </a:t>
            </a:r>
            <a:r>
              <a:rPr lang="en-US" sz="2800" dirty="0"/>
              <a:t>– V</a:t>
            </a:r>
            <a:r>
              <a:rPr lang="en-US" sz="2800" baseline="-25000" dirty="0"/>
              <a:t>T</a:t>
            </a:r>
            <a:r>
              <a:rPr lang="en-US" sz="2800" dirty="0"/>
              <a:t>–  amount of air inhaled with a normal breath from the resting level. 500 mL</a:t>
            </a:r>
          </a:p>
          <a:p>
            <a:pPr eaLnBrk="1" hangingPunct="1"/>
            <a:r>
              <a:rPr lang="en-US" sz="2800" b="1" u="sng" dirty="0"/>
              <a:t>Inspiratory Reserve Volume</a:t>
            </a:r>
            <a:r>
              <a:rPr lang="en-US" sz="2800" dirty="0"/>
              <a:t>-IRV – the max amount of additional air that can be inhaled beyond the V</a:t>
            </a:r>
            <a:r>
              <a:rPr lang="en-US" sz="2800" baseline="-25000" dirty="0"/>
              <a:t>T</a:t>
            </a:r>
            <a:r>
              <a:rPr lang="en-US" sz="2800" dirty="0"/>
              <a:t>.</a:t>
            </a:r>
          </a:p>
          <a:p>
            <a:pPr eaLnBrk="1" hangingPunct="1"/>
            <a:r>
              <a:rPr lang="en-US" sz="2800" b="1" u="sng" dirty="0"/>
              <a:t>Expiratory Reserve Volume </a:t>
            </a:r>
            <a:r>
              <a:rPr lang="en-US" sz="2800" dirty="0"/>
              <a:t>– ERV – the max amount of air that can be exhaled following a normal exhalation from the resting level.</a:t>
            </a:r>
          </a:p>
          <a:p>
            <a:pPr eaLnBrk="1" hangingPunct="1"/>
            <a:r>
              <a:rPr lang="en-US" sz="2800" b="1" u="sng" dirty="0"/>
              <a:t>Residual Volume </a:t>
            </a:r>
            <a:r>
              <a:rPr lang="en-US" sz="2800" dirty="0"/>
              <a:t>– RV – the amount of air that remains after a maximal exhalation.</a:t>
            </a:r>
          </a:p>
          <a:p>
            <a:pPr lvl="1" eaLnBrk="1" hangingPunct="1"/>
            <a:r>
              <a:rPr lang="en-US" sz="1800" dirty="0"/>
              <a:t>prevents fluctuations in gas exchange by maintaining oxygen during expiration</a:t>
            </a:r>
            <a:endParaRPr lang="en-US" sz="4000" dirty="0"/>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ULLETTYPE" val="3"/>
  <p:tag name="RESPCOUNTERSTYLE" val="-1"/>
  <p:tag name="INPUTSOURCE" val="1"/>
  <p:tag name="BACKUPMAINTENANCE" val="7"/>
  <p:tag name="ROTATIONINTERVAL" val="2"/>
  <p:tag name="RACERSMAXDISPLAYED" val="5"/>
  <p:tag name="TEAMSINLEADERBOARD" val="5"/>
  <p:tag name="BUBBLEVALUEFORMAT" val="0.0"/>
  <p:tag name="CUSTOMCELLFORECOLOR" val="-16777216"/>
  <p:tag name="CUSTOMCELLBACKCOLOR4" val="-8355712"/>
  <p:tag name="DISPLAYDEVICEID" val="True"/>
  <p:tag name="GRIDSIZE" val="{Width=800, Height=600}"/>
  <p:tag name="CHARTLABELS" val="1"/>
  <p:tag name="PARTLISTDEFAULT" val="1"/>
  <p:tag name="INCORRECTPOINTVALUE" val="0"/>
  <p:tag name="AUTOADJUSTPARTRANGE" val="True"/>
  <p:tag name="FIBNUMRESULTS" val="5"/>
  <p:tag name="PRRESPONSE2" val="9"/>
  <p:tag name="PRRESPONSE6" val="5"/>
  <p:tag name="PRRESPONSE10" val="1"/>
  <p:tag name="CSVFORMAT" val="0"/>
  <p:tag name="RESPCOUNTERFORMAT" val="0"/>
  <p:tag name="REVIEWONLY" val="False"/>
  <p:tag name="RACEANIMATIONSPEED" val="3"/>
  <p:tag name="BUBBLENAMEVISIBLE" val="True"/>
  <p:tag name="CUSTOMGRIDBACKCOLOR" val="-2830136"/>
  <p:tag name="USESCHEMECOLORS" val="True"/>
  <p:tag name="GRIDROTATIONINTERVAL" val="2"/>
  <p:tag name="CHARTCOLORS" val="0"/>
  <p:tag name="INCLUDEPPT" val="True"/>
  <p:tag name="REALTIMEBACKUPPATH" val="(None)"/>
  <p:tag name="FIBDISPLAYRESULTS" val="True"/>
  <p:tag name="PRRESPONSE3" val="8"/>
  <p:tag name="PRRESPONSE8" val="3"/>
  <p:tag name="ANSWERNOWSTYLE" val="-1"/>
  <p:tag name="COUNTDOWNSECONDS" val="10"/>
  <p:tag name="AUTOADVANCE" val="False"/>
  <p:tag name="SKIPREMAININGRACESLIDES" val="True"/>
  <p:tag name="BUBBLEGROUPING" val="3"/>
  <p:tag name="CUSTOMCELLBACKCOLOR3" val="-268652"/>
  <p:tag name="AUTOSIZEGRID" val="True"/>
  <p:tag name="INCLUDENONRESPONDERS" val="False"/>
  <p:tag name="REALTIMEBACKUP" val="False"/>
  <p:tag name="FIBINCLUDEOTHER" val="True"/>
  <p:tag name="PRRESPONSE5" val="6"/>
  <p:tag name="ALWAYSOPENPOLL" val="False"/>
  <p:tag name="ANSWERNOWTEXT" val="Answer Now"/>
  <p:tag name="BACKUPSESSIONS" val="True"/>
  <p:tag name="RACEENDPOINTS" val="100"/>
  <p:tag name="DEFAULTNUMTEAMS" val="5"/>
  <p:tag name="DISPLAYDEVICENUMBER" val="True"/>
  <p:tag name="RESETCHARTS" val="True"/>
  <p:tag name="ZEROBASED" val="False"/>
  <p:tag name="PRRESPONSE1" val="10"/>
  <p:tag name="SHOWFLASHWARNING" val="True"/>
  <p:tag name="COUNTDOWNSTYLE" val="-1"/>
  <p:tag name="AUTOUPDATEALIASES" val="True"/>
  <p:tag name="BUBBLESIZEVISIBLE" val="True"/>
  <p:tag name="GRIDOPACITY" val="90"/>
  <p:tag name="ALLOWUSERFEEDBACK" val="True"/>
  <p:tag name="FIBDISPLAYKEYWORDS" val="True"/>
  <p:tag name="SHOWBARVISIBLE" val="True"/>
  <p:tag name="NUMRESPONSES" val="1"/>
  <p:tag name="MAXRESPONDERS" val="5"/>
  <p:tag name="GRIDPOSITION" val="1"/>
  <p:tag name="CHARTSCALE" val="True"/>
  <p:tag name="PRRESPONSE9" val="2"/>
  <p:tag name="CHARTVALUEFORMAT" val="0%"/>
  <p:tag name="CUSTOMCELLBACKCOLOR2" val="-13395457"/>
  <p:tag name="CORRECTPOINTVALUE" val="1"/>
  <p:tag name="USESECONDARYMONITOR" val="True"/>
  <p:tag name="PARTICIPANTSINLEADERBOARD" val="5"/>
  <p:tag name="MULTIRESPDIVISOR" val="1"/>
  <p:tag name="SAVECSVWITHSESSION" val="True"/>
  <p:tag name="DISPLAYNAME" val="True"/>
  <p:tag name="PRRESPONSE7" val="4"/>
  <p:tag name="POLLINGCYCLE" val="2"/>
  <p:tag name="STDCHART" val="1"/>
  <p:tag name="RESPTABLESTYLE" val="-1"/>
  <p:tag name="CUSTOMCELLBACKCOLOR1" val="-657956"/>
  <p:tag name="PRRESPONSE4" val="7"/>
  <p:tag name="DELIMITERS" val="3.1"/>
  <p:tag name="ADVANCEDSETTINGSVIEW" val="True"/>
  <p:tag name="CHARTCOLORINDICES" val="3,3,3,3,3,3,46,9,5,16,3,3"/>
  <p:tag name="EXPANDSHOWBAR" val="True"/>
  <p:tag name="TASKPANEKEY" val="4ac46148-b470-458c-8083-443845f7b415"/>
  <p:tag name="WASPOLLED" val="31AFBBA4D46146B1A7AB7CA43502C9FD"/>
  <p:tag name="TPOS" val="2"/>
  <p:tag name="TPVERSION" val="2008"/>
  <p:tag name="POWERPOINTVERSION" val="15.0"/>
  <p:tag name="TPFULLVERSION" val="4.3.2.1178"/>
</p:tagLst>
</file>

<file path=ppt/tags/tag10.xml><?xml version="1.0" encoding="utf-8"?>
<p:tagLst xmlns:a="http://schemas.openxmlformats.org/drawingml/2006/main" xmlns:r="http://schemas.openxmlformats.org/officeDocument/2006/relationships" xmlns:p="http://schemas.openxmlformats.org/presentationml/2006/main">
  <p:tag name="SLIDEGUID" val="3424527C09344308B1B4330F561D7E5C"/>
  <p:tag name="SLIDEID" val="3424527C09344308B1B4330F561D7E5C"/>
  <p:tag name="SLIDEORDER" val="1"/>
  <p:tag name="SLIDETYPE" val="Q"/>
  <p:tag name="DEMOGRAPHIC" val="False"/>
  <p:tag name="TEAMASSIGN" val="False"/>
  <p:tag name="SPEEDSCORING" val="False"/>
  <p:tag name="INCORRECTPOINTVALUE" val="0"/>
  <p:tag name="ZEROBASED" val="False"/>
  <p:tag name="NUMRESPONSES" val="1"/>
  <p:tag name="AUTOADVANCE" val="False"/>
  <p:tag name="DELIMITERS" val="3.1"/>
  <p:tag name="VALUEFORMAT" val="0%"/>
  <p:tag name="ANSWERSALIAS" val="greater than|smicln|less than|smicln|the same as"/>
  <p:tag name="QUESTIONALIAS" val="Your friend runs up the stairs to the 5th floor because the exam is about to start. When she sits down, you observe that her breathing frequency (no. of breaths/ min) is markedly increased. You also note that her depth of breathing (the volume of air she inhales/breath) is ______________ at rest."/>
  <p:tag name="CORRECTPOINTVALUE" val="1"/>
  <p:tag name="RESPONSESGATHERED" val="False"/>
  <p:tag name="TOTALRESPONSES" val="0"/>
  <p:tag name="ANONYMOUSTEMP" val="False"/>
  <p:tag name="TYPE" val="MultiChoiceSlide"/>
  <p:tag name="HASRESULTS" val="False"/>
  <p:tag name="TPQUESTIONXML" val="﻿&lt;?xml version=&quot;1.0&quot; encoding=&quot;utf-8&quot;?&gt;&#10;&lt;questionlist&gt;&#10;    &lt;properties&gt;&#10;        &lt;guid&gt;F3729E531D2B4FB4A1474ACB6C01D88C&lt;/guid&gt;&#10;        &lt;description /&gt;&#10;        &lt;date&gt;8/24/2014 2:25:4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D2818A475A1A4E2BAFB66D38A4945090&lt;/guid&gt;&#10;            &lt;repollguid&gt;C5033763B8AC46E1A79F079CC31C3574&lt;/repollguid&gt;&#10;            &lt;sourceid&gt;351F493C5CE94FE0941A5E5F6E654E28&lt;/sourceid&gt;&#10;            &lt;questiontext&gt;Your friend runs up the stairs to the 5th floor becausethe exam is about to start. When she sits down, youobserve that her breathing frequency (no. of breaths/min) is markedly increased. You also note that her depth of breathing (the volume of air she inhales/breath) is______________ at rest.&lt;/questiontext&gt;&#10;            &lt;showresults&gt;True&lt;/showresults&gt;&#10;            &lt;responsegrid&gt;0&lt;/responsegrid&gt;&#10;            &lt;countdowntimer&gt;False&lt;/countdowntimer&gt;&#10;            &lt;correctvalue&gt;1&lt;/correctvalue&gt;&#10;            &lt;incorrectvalue&gt;0&lt;/incorrectvalue&gt;&#10;            &lt;responselimit&gt;1&lt;/responselimit&gt;&#10;            &lt;bulletstyle&gt;0&lt;/bulletstyle&gt;&#10;            &lt;answers&gt;&#10;                &lt;answer&gt;&#10;                    &lt;guid&gt;82DFEA050304491399670BC4EA203A37&lt;/guid&gt;&#10;                    &lt;answertext&gt;greater than &lt;/answertext&gt;&#10;                    &lt;valuetype&gt;1&lt;/valuetype&gt;&#10;                &lt;/answer&gt;&#10;                &lt;answer&gt;&#10;                    &lt;guid&gt;B59254FF1B674993B7AC5B04C526967F&lt;/guid&gt;&#10;                    &lt;answertext&gt;less than &lt;/answertext&gt;&#10;                    &lt;valuetype&gt;-1&lt;/valuetype&gt;&#10;                &lt;/answer&gt;&#10;                &lt;answer&gt;&#10;                    &lt;guid&gt;D728E4E8A2CF4A0CB581541A70053D0F&lt;/guid&gt;&#10;                    &lt;answertext&gt;the same as&lt;/answertext&gt;&#10;                    &lt;valuetype&gt;-1&lt;/valuetype&gt;&#10;                &lt;/answer&gt;&#10;            &lt;/answers&gt;&#10;        &lt;/multichoice&gt;&#10;    &lt;/questions&gt;&#10;&lt;/questionlist&gt;"/>
  <p:tag name="LIVECHARTING" val="False"/>
  <p:tag name="AUTOOPENPOLL" val="True"/>
  <p:tag name="AUTOFORMATCHART" val="True"/>
  <p:tag name="VALUES" val="Correct|smicln|Incorrect|smicln|Incorrect"/>
</p:tagLst>
</file>

<file path=ppt/tags/tag11.xml><?xml version="1.0" encoding="utf-8"?>
<p:tagLst xmlns:a="http://schemas.openxmlformats.org/drawingml/2006/main" xmlns:r="http://schemas.openxmlformats.org/officeDocument/2006/relationships" xmlns:p="http://schemas.openxmlformats.org/presentationml/2006/main">
  <p:tag name="TYPE" val="0"/>
  <p:tag name="NUMBERFORMAT" val="0"/>
  <p:tag name="LABELFORMAT" val="1"/>
  <p:tag name="COLORTYPE" val="SCHEME"/>
  <p:tag name="DEFINEDCOLORS" val="3,6,10,45,32,50,13,4,9,55,1"/>
  <p:tag name="CHARTTYPE" val="0"/>
</p:tagLst>
</file>

<file path=ppt/tags/tag12.xml><?xml version="1.0" encoding="utf-8"?>
<p:tagLst xmlns:a="http://schemas.openxmlformats.org/drawingml/2006/main" xmlns:r="http://schemas.openxmlformats.org/officeDocument/2006/relationships" xmlns:p="http://schemas.openxmlformats.org/presentationml/2006/main">
  <p:tag name="ANSWERBULLETS" val="3"/>
  <p:tag name="TEXTLENGTH" val="34"/>
  <p:tag name="FONTSIZE" val="32"/>
  <p:tag name="BULLETTYPE" val="ppBulletArabicPeriod"/>
  <p:tag name="ANSWERTEXT" val="greater than&#10;less than&#10;the same as"/>
  <p:tag name="ZEROBASED" val="False"/>
  <p:tag name="OLDNUMANSWERS" val="3"/>
</p:tagLst>
</file>

<file path=ppt/tags/tag13.xml><?xml version="1.0" encoding="utf-8"?>
<p:tagLst xmlns:a="http://schemas.openxmlformats.org/drawingml/2006/main" xmlns:r="http://schemas.openxmlformats.org/officeDocument/2006/relationships" xmlns:p="http://schemas.openxmlformats.org/presentationml/2006/main">
  <p:tag name="TYPE" val="0"/>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6.xml><?xml version="1.0" encoding="utf-8"?>
<p:tagLst xmlns:a="http://schemas.openxmlformats.org/drawingml/2006/main" xmlns:r="http://schemas.openxmlformats.org/officeDocument/2006/relationships" xmlns:p="http://schemas.openxmlformats.org/presentationml/2006/main">
  <p:tag name="DELIMITERS" val="3.1"/>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8.xml><?xml version="1.0" encoding="utf-8"?>
<p:tagLst xmlns:a="http://schemas.openxmlformats.org/drawingml/2006/main" xmlns:r="http://schemas.openxmlformats.org/officeDocument/2006/relationships" xmlns:p="http://schemas.openxmlformats.org/presentationml/2006/main">
  <p:tag name="DELIMITERS" val="3.1"/>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0.xml><?xml version="1.0" encoding="utf-8"?>
<p:tagLst xmlns:a="http://schemas.openxmlformats.org/drawingml/2006/main" xmlns:r="http://schemas.openxmlformats.org/officeDocument/2006/relationships" xmlns:p="http://schemas.openxmlformats.org/presentationml/2006/main">
  <p:tag name="SLIDEGUID" val="CB438F8DFD784803A5626046E6E7A91F"/>
  <p:tag name="SLIDEID" val="CB438F8DFD784803A5626046E6E7A91F"/>
  <p:tag name="SLIDEORDER" val="1"/>
  <p:tag name="SLIDETYPE" val="Q"/>
  <p:tag name="DEMOGRAPHIC" val="False"/>
  <p:tag name="TEAMASSIGN" val="False"/>
  <p:tag name="SPEEDSCORING" val="False"/>
  <p:tag name="CORRECTPOINTVALUE" val="1"/>
  <p:tag name="INCORRECTPOINTVALUE" val="0"/>
  <p:tag name="ZEROBASED" val="False"/>
  <p:tag name="NUMRESPONSES" val="1"/>
  <p:tag name="AUTOADVANCE" val="False"/>
  <p:tag name="DELIMITERS" val="3.1"/>
  <p:tag name="VALUEFORMAT" val="0%"/>
  <p:tag name="RESPONSECOUNT" val="1"/>
  <p:tag name="SLICED" val="False"/>
  <p:tag name="RESPONSES" val="1;"/>
  <p:tag name="CHARTSTRINGSTD" val="1 0 0 0"/>
  <p:tag name="CHARTSTRINGREV" val="0 0 0 1"/>
  <p:tag name="CHARTSTRINGSTDPER" val="1 0 0 0"/>
  <p:tag name="CHARTSTRINGREVPER" val="0 0 0 1"/>
  <p:tag name="RESPONSESGATHERED" val="False"/>
  <p:tag name="TOTALRESPONSES" val="0"/>
  <p:tag name="ANONYMOUSTEMP" val="False"/>
  <p:tag name="TYPE" val="MultiChoiceSlide"/>
  <p:tag name="HASRESULTS" val="False"/>
  <p:tag name="TPQUESTIONXML" val="﻿&lt;?xml version=&quot;1.0&quot; encoding=&quot;utf-8&quot;?&gt;&#10;&lt;questionlist&gt;&#10;    &lt;properties&gt;&#10;        &lt;guid&gt;1B81BAEDC3974B5997C15A60C9C96B49&lt;/guid&gt;&#10;        &lt;description /&gt;&#10;        &lt;date&gt;8/24/2014 2:25:41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8CF9F009DFC487D938E5376E1DC119B&lt;/guid&gt;&#10;            &lt;repollguid&gt;DA420B7B8AA1432AA3A980AB591E8C9A&lt;/repollguid&gt;&#10;            &lt;sourceid&gt;73623B7CDEEB41C0988AABEE2AA2D5B4&lt;/sourceid&gt;&#10;            &lt;questiontext&gt;Which of the following will most likely increase airway resistance?&lt;/questiontext&gt;&#10;            &lt;showresults&gt;True&lt;/showresults&gt;&#10;            &lt;responsegrid&gt;0&lt;/responsegrid&gt;&#10;            &lt;countdowntimer&gt;False&lt;/countdowntimer&gt;&#10;            &lt;correctvalue&gt;1&lt;/correctvalue&gt;&#10;            &lt;incorrectvalue&gt;0&lt;/incorrectvalue&gt;&#10;            &lt;responselimit&gt;1&lt;/responselimit&gt;&#10;            &lt;bulletstyle&gt;0&lt;/bulletstyle&gt;&#10;            &lt;answers&gt;&#10;                &lt;answer&gt;&#10;                    &lt;guid&gt;CB9D87A909D24423A25D981601201059&lt;/guid&gt;&#10;                    &lt;answertext&gt;Stimulation of sympathetic nerves innervating bronchial smooth muscle&lt;/answertext&gt;&#10;                    &lt;valuetype&gt;-1&lt;/valuetype&gt;&#10;                &lt;/answer&gt;&#10;                &lt;answer&gt;&#10;                    &lt;guid&gt;ED6DF14208D84E21A535ABEA1E03DF7F&lt;/guid&gt;&#10;                    &lt;answertext&gt;Maximal forced inspiration&lt;/answertext&gt;&#10;                    &lt;valuetype&gt;-1&lt;/valuetype&gt;&#10;                &lt;/answer&gt;&#10;                &lt;answer&gt;&#10;                    &lt;guid&gt;C72877519E2049018B68338F8D485EBD&lt;/guid&gt;&#10;                    &lt;answertext&gt;Breathing at high lung volumes&lt;/answertext&gt;&#10;                    &lt;valuetype&gt;-1&lt;/valuetype&gt;&#10;                &lt;/answer&gt;&#10;                &lt;answer&gt;&#10;                    &lt;guid&gt;36E79B2739B1418DA429CD8274D4F172&lt;/guid&gt;&#10;                    &lt;answertext&gt;Breathing at low lung volumes&lt;/answertext&gt;&#10;                    &lt;valuetype&gt;1&lt;/valuetype&gt;&#10;                &lt;/answer&gt;&#10;            &lt;/answers&gt;&#10;        &lt;/multichoice&gt;&#10;    &lt;/questions&gt;&#10;&lt;/questionlist&gt;"/>
  <p:tag name="LIVECHARTING" val="False"/>
  <p:tag name="AUTOOPENPOLL" val="True"/>
  <p:tag name="AUTOFORMATCHART" val="True"/>
  <p:tag name="QUESTIONALIAS" val="Which of the following will most likely increase airway resistance?"/>
  <p:tag name="ANSWERSALIAS" val="Stimulation of sympathetic nerves innervating bronchial smooth muscle|smicln|Maximal forced inspiration|smicln|Breathing at high lung volumes|smicln|Breathing at low lung volumes"/>
  <p:tag name="VALUES" val="Incorrect|smicln|Incorrect|smicln|Incorrect|smicln|Correct"/>
</p:tagLst>
</file>

<file path=ppt/tags/tag21.xml><?xml version="1.0" encoding="utf-8"?>
<p:tagLst xmlns:a="http://schemas.openxmlformats.org/drawingml/2006/main" xmlns:r="http://schemas.openxmlformats.org/officeDocument/2006/relationships" xmlns:p="http://schemas.openxmlformats.org/presentationml/2006/main">
  <p:tag name="ZEROBASED" val="False"/>
  <p:tag name="ANSWERBULLETS" val="3"/>
  <p:tag name="TEXTLENGTH" val="157"/>
  <p:tag name="FONTSIZE" val="32"/>
  <p:tag name="BULLETTYPE" val="ppBulletArabicPeriod"/>
  <p:tag name="ANSWERTEXT" val="Stimulation of sympathetic nerves innervating bronchial smooth muscle&#10;Maximal forced inspiration&#10;Breathing at high lung volumes&#10;Breathing at low lung volumes"/>
  <p:tag name="OLDNUMANSWERS" val="4"/>
</p:tagLst>
</file>

<file path=ppt/tags/tag22.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1"/>
  <p:tag name="NUMBERFORMAT" val="0"/>
  <p:tag name="CHARTTYPE" val="0"/>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8571</TotalTime>
  <Words>1193</Words>
  <Application>Microsoft Office PowerPoint</Application>
  <PresentationFormat>On-screen Show (4:3)</PresentationFormat>
  <Paragraphs>178</Paragraphs>
  <Slides>21</Slides>
  <Notes>21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1" baseType="lpstr">
      <vt:lpstr>ＭＳ Ｐゴシック</vt:lpstr>
      <vt:lpstr>Arial</vt:lpstr>
      <vt:lpstr>Calibri</vt:lpstr>
      <vt:lpstr>Helvetica</vt:lpstr>
      <vt:lpstr>Symbol</vt:lpstr>
      <vt:lpstr>Tahoma</vt:lpstr>
      <vt:lpstr>Times New Roman</vt:lpstr>
      <vt:lpstr>Verdana</vt:lpstr>
      <vt:lpstr>Office Theme</vt:lpstr>
      <vt:lpstr>Chart</vt:lpstr>
      <vt:lpstr>Lung Volume and Capacity Lecture 3 </vt:lpstr>
      <vt:lpstr>Objectives</vt:lpstr>
      <vt:lpstr>Volumes vs Capacities</vt:lpstr>
      <vt:lpstr>PowerPoint Presentation</vt:lpstr>
      <vt:lpstr>Two Types of Spirometers</vt:lpstr>
      <vt:lpstr>2nd Type of Spirometer</vt:lpstr>
      <vt:lpstr>Demo of Pneumotachometer</vt:lpstr>
      <vt:lpstr>PowerPoint Presentation</vt:lpstr>
      <vt:lpstr>Lung Volumes</vt:lpstr>
      <vt:lpstr>Your friend runs up the stairs to the 5th floor because the exam is about to start. When she sits down, you observe that her breathing frequency (no. of breaths/ min) is markedly increased. You also note that her depth of breathing (the volume of air she inhales/breath) is ______________ at rest.</vt:lpstr>
      <vt:lpstr>Lung Capacities</vt:lpstr>
      <vt:lpstr>Elastic Recoil of Chest Wall &amp; Lungs Determines FRC</vt:lpstr>
      <vt:lpstr>Effects of Aging on Lung Volumes and Capacities</vt:lpstr>
      <vt:lpstr>PowerPoint Presentation</vt:lpstr>
      <vt:lpstr>PowerPoint Presentation</vt:lpstr>
      <vt:lpstr>Spirometry: Volume vs Time Measurements</vt:lpstr>
      <vt:lpstr>PowerPoint Presentation</vt:lpstr>
      <vt:lpstr>Using Airflow to Calculate Airway Resistance</vt:lpstr>
      <vt:lpstr>Which of the following will most likely increase airway resistance?</vt:lpstr>
      <vt:lpstr>Airway Resistance</vt:lpstr>
      <vt:lpstr>Summary of Lecture 3</vt:lpstr>
    </vt:vector>
  </TitlesOfParts>
  <Company>university of utah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Pulmonary Function Testing</dc:title>
  <dc:creator>Richard Kanner</dc:creator>
  <cp:lastModifiedBy>jacob walker</cp:lastModifiedBy>
  <cp:revision>174</cp:revision>
  <cp:lastPrinted>2016-08-27T20:42:55Z</cp:lastPrinted>
  <dcterms:created xsi:type="dcterms:W3CDTF">2010-01-12T19:49:07Z</dcterms:created>
  <dcterms:modified xsi:type="dcterms:W3CDTF">2018-05-22T10:06:33Z</dcterms:modified>
</cp:coreProperties>
</file>