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9" r:id="rId3"/>
    <p:sldId id="300" r:id="rId4"/>
    <p:sldId id="260" r:id="rId5"/>
    <p:sldId id="261" r:id="rId6"/>
    <p:sldId id="305" r:id="rId7"/>
    <p:sldId id="303" r:id="rId8"/>
    <p:sldId id="321" r:id="rId9"/>
    <p:sldId id="267" r:id="rId10"/>
    <p:sldId id="311" r:id="rId11"/>
    <p:sldId id="269" r:id="rId12"/>
    <p:sldId id="270" r:id="rId13"/>
    <p:sldId id="273" r:id="rId14"/>
    <p:sldId id="274" r:id="rId15"/>
    <p:sldId id="275" r:id="rId16"/>
    <p:sldId id="276" r:id="rId17"/>
    <p:sldId id="298" r:id="rId18"/>
    <p:sldId id="295" r:id="rId19"/>
    <p:sldId id="322" r:id="rId20"/>
    <p:sldId id="312" r:id="rId21"/>
    <p:sldId id="277" r:id="rId22"/>
    <p:sldId id="279" r:id="rId23"/>
    <p:sldId id="313" r:id="rId24"/>
    <p:sldId id="296" r:id="rId25"/>
    <p:sldId id="319" r:id="rId26"/>
    <p:sldId id="318" r:id="rId27"/>
    <p:sldId id="282" r:id="rId28"/>
    <p:sldId id="280" r:id="rId29"/>
    <p:sldId id="297" r:id="rId30"/>
    <p:sldId id="314" r:id="rId31"/>
    <p:sldId id="284" r:id="rId32"/>
    <p:sldId id="320" r:id="rId33"/>
    <p:sldId id="301" r:id="rId34"/>
    <p:sldId id="302" r:id="rId35"/>
    <p:sldId id="304" r:id="rId36"/>
    <p:sldId id="315" r:id="rId37"/>
    <p:sldId id="316" r:id="rId38"/>
    <p:sldId id="317" r:id="rId39"/>
    <p:sldId id="292" r:id="rId40"/>
    <p:sldId id="293" r:id="rId41"/>
    <p:sldId id="306" r:id="rId42"/>
    <p:sldId id="307" r:id="rId43"/>
    <p:sldId id="310" r:id="rId44"/>
    <p:sldId id="285" r:id="rId45"/>
    <p:sldId id="286" r:id="rId46"/>
    <p:sldId id="287" r:id="rId47"/>
    <p:sldId id="288" r:id="rId48"/>
    <p:sldId id="28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99" autoAdjust="0"/>
  </p:normalViewPr>
  <p:slideViewPr>
    <p:cSldViewPr>
      <p:cViewPr varScale="1">
        <p:scale>
          <a:sx n="97" d="100"/>
          <a:sy n="97" d="100"/>
        </p:scale>
        <p:origin x="-3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Design and Implementation for updating directories in cloud storage properly </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Instrumentation and evaluation of system in </a:t>
          </a:r>
          <a:r>
            <a:rPr lang="en-US" dirty="0" smtClean="0"/>
            <a:t>emulated WAN setting</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0C593CE8-6246-4D3D-9F5B-385ACD25929E}">
      <dgm:prSet phldrT="[Text]"/>
      <dgm:spPr/>
      <dgm:t>
        <a:bodyPr/>
        <a:lstStyle/>
        <a:p>
          <a:r>
            <a:rPr lang="en-US" dirty="0" smtClean="0"/>
            <a:t>Using open source </a:t>
          </a:r>
          <a:r>
            <a:rPr lang="en-US" dirty="0" err="1" smtClean="0"/>
            <a:t>Paxos</a:t>
          </a:r>
          <a:r>
            <a:rPr lang="en-US" dirty="0" smtClean="0"/>
            <a:t> implementation </a:t>
          </a:r>
          <a:r>
            <a:rPr lang="en-US" dirty="0" err="1" smtClean="0"/>
            <a:t>JPaxos</a:t>
          </a:r>
          <a:endParaRPr lang="en-US" dirty="0"/>
        </a:p>
      </dgm:t>
    </dgm:pt>
    <dgm:pt modelId="{E53BB210-D076-45CA-86FB-461605FA77A0}" type="parTrans" cxnId="{E14D8E37-7978-46E1-AF7D-97232B843ACB}">
      <dgm:prSet/>
      <dgm:spPr/>
      <dgm:t>
        <a:bodyPr/>
        <a:lstStyle/>
        <a:p>
          <a:endParaRPr lang="en-US"/>
        </a:p>
      </dgm:t>
    </dgm:pt>
    <dgm:pt modelId="{7D3899CA-A2A6-41D8-A780-3B140DD3F9C2}" type="sibTrans" cxnId="{E14D8E37-7978-46E1-AF7D-97232B843ACB}">
      <dgm:prSet/>
      <dgm:spPr/>
      <dgm:t>
        <a:bodyPr/>
        <a:lstStyle/>
        <a:p>
          <a:endParaRPr lang="en-US"/>
        </a:p>
      </dgm:t>
    </dgm:pt>
    <dgm:pt modelId="{AD113D2D-373D-47F3-9E3E-81F09DC841B4}">
      <dgm:prSet phldrT="[Text]"/>
      <dgm:spPr/>
      <dgm:t>
        <a:bodyPr/>
        <a:lstStyle/>
        <a:p>
          <a:r>
            <a:rPr lang="en-US" dirty="0" smtClean="0"/>
            <a:t>Tested on public research </a:t>
          </a:r>
          <a:r>
            <a:rPr lang="en-US" dirty="0" err="1" smtClean="0"/>
            <a:t>testbed</a:t>
          </a:r>
          <a:r>
            <a:rPr lang="en-US" dirty="0" smtClean="0"/>
            <a:t>, </a:t>
          </a:r>
          <a:r>
            <a:rPr lang="en-US" dirty="0" err="1" smtClean="0"/>
            <a:t>PRObE</a:t>
          </a:r>
          <a:endParaRPr lang="en-US" dirty="0"/>
        </a:p>
      </dgm:t>
    </dgm:pt>
    <dgm:pt modelId="{00B1C887-FB04-4B33-B54A-F1C4E35FA5AB}" type="parTrans" cxnId="{FB56D3C6-D3A4-43FC-A6B5-B93546BFE01D}">
      <dgm:prSet/>
      <dgm:spPr/>
      <dgm:t>
        <a:bodyPr/>
        <a:lstStyle/>
        <a:p>
          <a:endParaRPr lang="en-US"/>
        </a:p>
      </dgm:t>
    </dgm:pt>
    <dgm:pt modelId="{95C23E86-F9A4-40EF-B1A4-25F0089F5DFA}" type="sibTrans" cxnId="{FB56D3C6-D3A4-43FC-A6B5-B93546BFE01D}">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2" custScaleY="49446"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2" custScaleY="53629">
        <dgm:presLayoutVars>
          <dgm:chMax val="0"/>
          <dgm:bulletEnabled val="1"/>
        </dgm:presLayoutVars>
      </dgm:prSet>
      <dgm:spPr/>
      <dgm:t>
        <a:bodyPr/>
        <a:lstStyle/>
        <a:p>
          <a:endParaRPr lang="en-US"/>
        </a:p>
      </dgm:t>
    </dgm:pt>
    <dgm:pt modelId="{65CC77E9-9FC4-4C8C-96EC-E358D05FBD6A}" type="pres">
      <dgm:prSet presAssocID="{C31AD97E-C79E-4FC6-B694-ECA92D603BDC}" presName="childText" presStyleLbl="revTx" presStyleIdx="0" presStyleCnt="1">
        <dgm:presLayoutVars>
          <dgm:bulletEnabled val="1"/>
        </dgm:presLayoutVars>
      </dgm:prSet>
      <dgm:spPr/>
      <dgm:t>
        <a:bodyPr/>
        <a:lstStyle/>
        <a:p>
          <a:endParaRPr lang="en-US"/>
        </a:p>
      </dgm:t>
    </dgm:pt>
  </dgm:ptLst>
  <dgm:cxnLst>
    <dgm:cxn modelId="{29E30023-0F17-4226-B34A-623200FCEC46}" type="presOf" srcId="{4AC1334F-09F8-4ECD-8AF7-3B9AFA669D1C}" destId="{F23CBC24-347A-4BAF-9127-8001EED037B5}" srcOrd="0" destOrd="0" presId="urn:microsoft.com/office/officeart/2005/8/layout/vList2"/>
    <dgm:cxn modelId="{87368718-0D19-4045-9376-8E9F4B179DA2}" type="presOf" srcId="{677CF824-A9C7-4ED1-93C5-7DD2E12A9BFD}" destId="{7935E793-0459-4651-8DEB-E8C507FEA313}" srcOrd="0" destOrd="0" presId="urn:microsoft.com/office/officeart/2005/8/layout/vList2"/>
    <dgm:cxn modelId="{2D51B5F9-A1A1-4515-A290-E09D8BA9DD3C}" type="presOf" srcId="{AD113D2D-373D-47F3-9E3E-81F09DC841B4}" destId="{65CC77E9-9FC4-4C8C-96EC-E358D05FBD6A}" srcOrd="0" destOrd="1" presId="urn:microsoft.com/office/officeart/2005/8/layout/vList2"/>
    <dgm:cxn modelId="{FB56D3C6-D3A4-43FC-A6B5-B93546BFE01D}" srcId="{C31AD97E-C79E-4FC6-B694-ECA92D603BDC}" destId="{AD113D2D-373D-47F3-9E3E-81F09DC841B4}" srcOrd="1" destOrd="0" parTransId="{00B1C887-FB04-4B33-B54A-F1C4E35FA5AB}" sibTransId="{95C23E86-F9A4-40EF-B1A4-25F0089F5DFA}"/>
    <dgm:cxn modelId="{FAA4DA49-E488-489F-B577-C13D269E05EB}" srcId="{4AC1334F-09F8-4ECD-8AF7-3B9AFA669D1C}" destId="{C31AD97E-C79E-4FC6-B694-ECA92D603BDC}" srcOrd="1" destOrd="0" parTransId="{FB1A5ACF-A37C-42A8-8CAC-AE674B9CC35A}" sibTransId="{95465DBB-E5CB-4A58-B8EC-A50E5CD5AEED}"/>
    <dgm:cxn modelId="{90E0982E-DF61-4E19-978B-26BEFB0FE63E}" srcId="{4AC1334F-09F8-4ECD-8AF7-3B9AFA669D1C}" destId="{677CF824-A9C7-4ED1-93C5-7DD2E12A9BFD}" srcOrd="0" destOrd="0" parTransId="{82CB128D-1223-4B55-86A3-E71D1108E9E9}" sibTransId="{D83690D2-D504-43B1-8C64-562B44A804A1}"/>
    <dgm:cxn modelId="{A20495D4-AB5E-4B2A-B1E8-1ED0345F8F03}" type="presOf" srcId="{C31AD97E-C79E-4FC6-B694-ECA92D603BDC}" destId="{21EEE1A2-C4F8-4B87-A80C-88FC25C62477}" srcOrd="0" destOrd="0" presId="urn:microsoft.com/office/officeart/2005/8/layout/vList2"/>
    <dgm:cxn modelId="{75D2DDD4-9BD4-46B1-8CEA-25CAF1C13F6F}" type="presOf" srcId="{0C593CE8-6246-4D3D-9F5B-385ACD25929E}" destId="{65CC77E9-9FC4-4C8C-96EC-E358D05FBD6A}" srcOrd="0" destOrd="0" presId="urn:microsoft.com/office/officeart/2005/8/layout/vList2"/>
    <dgm:cxn modelId="{E14D8E37-7978-46E1-AF7D-97232B843ACB}" srcId="{C31AD97E-C79E-4FC6-B694-ECA92D603BDC}" destId="{0C593CE8-6246-4D3D-9F5B-385ACD25929E}" srcOrd="0" destOrd="0" parTransId="{E53BB210-D076-45CA-86FB-461605FA77A0}" sibTransId="{7D3899CA-A2A6-41D8-A780-3B140DD3F9C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 modelId="{34A31D07-705B-4348-AB19-12C04F8D7A8C}" type="presParOf" srcId="{F23CBC24-347A-4BAF-9127-8001EED037B5}" destId="{65CC77E9-9FC4-4C8C-96EC-E358D05FBD6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5FEE4-AEA1-41A7-85DA-D0D974698A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C0AE02-B00F-49EB-9DC6-B501908A7F35}">
      <dgm:prSet phldrT="[Text]"/>
      <dgm:spPr/>
      <dgm:t>
        <a:bodyPr/>
        <a:lstStyle/>
        <a:p>
          <a:r>
            <a:rPr lang="en-US" dirty="0" smtClean="0"/>
            <a:t>A well-known consensus algorithm.</a:t>
          </a:r>
          <a:endParaRPr lang="en-US" dirty="0"/>
        </a:p>
      </dgm:t>
    </dgm:pt>
    <dgm:pt modelId="{47446376-1A24-4352-BB56-AF0BCE57A18A}" type="parTrans" cxnId="{0CE94311-30DA-40B1-B4CA-02B4221E76BA}">
      <dgm:prSet/>
      <dgm:spPr/>
      <dgm:t>
        <a:bodyPr/>
        <a:lstStyle/>
        <a:p>
          <a:endParaRPr lang="en-US"/>
        </a:p>
      </dgm:t>
    </dgm:pt>
    <dgm:pt modelId="{B0FCE70B-1607-4256-90AE-5AFB8C674DC2}" type="sibTrans" cxnId="{0CE94311-30DA-40B1-B4CA-02B4221E76BA}">
      <dgm:prSet/>
      <dgm:spPr/>
      <dgm:t>
        <a:bodyPr/>
        <a:lstStyle/>
        <a:p>
          <a:endParaRPr lang="en-US"/>
        </a:p>
      </dgm:t>
    </dgm:pt>
    <dgm:pt modelId="{A7650EEC-F26D-4176-A085-0FC063961324}">
      <dgm:prSet/>
      <dgm:spPr/>
      <dgm:t>
        <a:bodyPr/>
        <a:lstStyle/>
        <a:p>
          <a:r>
            <a:rPr lang="en-US" dirty="0" smtClean="0"/>
            <a:t>Proposers – They propose values to be chosen</a:t>
          </a:r>
          <a:endParaRPr lang="en-US" dirty="0"/>
        </a:p>
      </dgm:t>
    </dgm:pt>
    <dgm:pt modelId="{17E3CBBA-0856-44DA-8A14-7C54AC5776E6}" type="parTrans" cxnId="{2F285C3D-E748-4BA8-B2AF-388FACA48985}">
      <dgm:prSet/>
      <dgm:spPr/>
      <dgm:t>
        <a:bodyPr/>
        <a:lstStyle/>
        <a:p>
          <a:endParaRPr lang="en-US"/>
        </a:p>
      </dgm:t>
    </dgm:pt>
    <dgm:pt modelId="{D60269B2-361E-4C01-8302-D1D70F7AAB60}" type="sibTrans" cxnId="{2F285C3D-E748-4BA8-B2AF-388FACA48985}">
      <dgm:prSet/>
      <dgm:spPr/>
      <dgm:t>
        <a:bodyPr/>
        <a:lstStyle/>
        <a:p>
          <a:endParaRPr lang="en-US"/>
        </a:p>
      </dgm:t>
    </dgm:pt>
    <dgm:pt modelId="{75A7B65F-C743-40D8-8722-FFC3039B22B5}">
      <dgm:prSet/>
      <dgm:spPr/>
      <dgm:t>
        <a:bodyPr/>
        <a:lstStyle/>
        <a:p>
          <a:r>
            <a:rPr lang="en-US" dirty="0" smtClean="0"/>
            <a:t>Acceptors – They choose to or not to accept proposed values</a:t>
          </a:r>
          <a:endParaRPr lang="en-US" dirty="0"/>
        </a:p>
      </dgm:t>
    </dgm:pt>
    <dgm:pt modelId="{8058D81B-DD8F-4B14-828A-1061231E4A56}" type="parTrans" cxnId="{6104A339-6FD0-4017-862B-966CC0DB46D2}">
      <dgm:prSet/>
      <dgm:spPr/>
      <dgm:t>
        <a:bodyPr/>
        <a:lstStyle/>
        <a:p>
          <a:endParaRPr lang="en-US"/>
        </a:p>
      </dgm:t>
    </dgm:pt>
    <dgm:pt modelId="{07F8C009-C9D9-4341-8256-692B40942CC3}" type="sibTrans" cxnId="{6104A339-6FD0-4017-862B-966CC0DB46D2}">
      <dgm:prSet/>
      <dgm:spPr/>
      <dgm:t>
        <a:bodyPr/>
        <a:lstStyle/>
        <a:p>
          <a:endParaRPr lang="en-US"/>
        </a:p>
      </dgm:t>
    </dgm:pt>
    <dgm:pt modelId="{17C1DFE2-5B5E-4C15-BDB1-4C10EBC4CBDF}">
      <dgm:prSet/>
      <dgm:spPr/>
      <dgm:t>
        <a:bodyPr/>
        <a:lstStyle/>
        <a:p>
          <a:r>
            <a:rPr lang="en-US" dirty="0" smtClean="0"/>
            <a:t>Learners – They learn the final, single proposed value that was accepted by the acceptors (just a majority)</a:t>
          </a:r>
          <a:endParaRPr lang="en-US" dirty="0"/>
        </a:p>
      </dgm:t>
    </dgm:pt>
    <dgm:pt modelId="{80F87068-5F25-4F56-8215-0A90637C76F4}" type="parTrans" cxnId="{E2C3E6DE-BC51-47C3-86E7-161E8EF56A89}">
      <dgm:prSet/>
      <dgm:spPr/>
      <dgm:t>
        <a:bodyPr/>
        <a:lstStyle/>
        <a:p>
          <a:endParaRPr lang="en-US"/>
        </a:p>
      </dgm:t>
    </dgm:pt>
    <dgm:pt modelId="{AF99661F-F5C9-4318-BEAF-5A7238950418}" type="sibTrans" cxnId="{E2C3E6DE-BC51-47C3-86E7-161E8EF56A89}">
      <dgm:prSet/>
      <dgm:spPr/>
      <dgm:t>
        <a:bodyPr/>
        <a:lstStyle/>
        <a:p>
          <a:endParaRPr lang="en-US"/>
        </a:p>
      </dgm:t>
    </dgm:pt>
    <dgm:pt modelId="{38846867-6502-43D0-B4CB-BDEF31645BD3}">
      <dgm:prSet/>
      <dgm:spPr/>
      <dgm:t>
        <a:bodyPr/>
        <a:lstStyle/>
        <a:p>
          <a:r>
            <a:rPr lang="en-US" dirty="0" smtClean="0"/>
            <a:t>Roles to be played</a:t>
          </a:r>
          <a:endParaRPr lang="en-US" dirty="0" smtClean="0"/>
        </a:p>
      </dgm:t>
    </dgm:pt>
    <dgm:pt modelId="{C02A1FD1-D7A6-4AA9-95C0-E52A2B6D7097}" type="sibTrans" cxnId="{0005E0FF-F9CC-4F9C-B7E5-45628C7349FE}">
      <dgm:prSet/>
      <dgm:spPr/>
      <dgm:t>
        <a:bodyPr/>
        <a:lstStyle/>
        <a:p>
          <a:endParaRPr lang="en-US"/>
        </a:p>
      </dgm:t>
    </dgm:pt>
    <dgm:pt modelId="{431B0A7A-A8D6-4137-A259-0E044F7CAD5D}" type="parTrans" cxnId="{0005E0FF-F9CC-4F9C-B7E5-45628C7349FE}">
      <dgm:prSet/>
      <dgm:spPr/>
      <dgm:t>
        <a:bodyPr/>
        <a:lstStyle/>
        <a:p>
          <a:endParaRPr lang="en-US"/>
        </a:p>
      </dgm:t>
    </dgm:pt>
    <dgm:pt modelId="{F07CE8D2-6E00-4216-95A0-58BF17637420}" type="pres">
      <dgm:prSet presAssocID="{8BE5FEE4-AEA1-41A7-85DA-D0D974698A28}" presName="linear" presStyleCnt="0">
        <dgm:presLayoutVars>
          <dgm:animLvl val="lvl"/>
          <dgm:resizeHandles val="exact"/>
        </dgm:presLayoutVars>
      </dgm:prSet>
      <dgm:spPr/>
    </dgm:pt>
    <dgm:pt modelId="{3833C8FD-438C-4CC0-B921-FDBD69F5A2A0}" type="pres">
      <dgm:prSet presAssocID="{35C0AE02-B00F-49EB-9DC6-B501908A7F35}" presName="parentText" presStyleLbl="node1" presStyleIdx="0" presStyleCnt="2">
        <dgm:presLayoutVars>
          <dgm:chMax val="0"/>
          <dgm:bulletEnabled val="1"/>
        </dgm:presLayoutVars>
      </dgm:prSet>
      <dgm:spPr/>
      <dgm:t>
        <a:bodyPr/>
        <a:lstStyle/>
        <a:p>
          <a:endParaRPr lang="en-US"/>
        </a:p>
      </dgm:t>
    </dgm:pt>
    <dgm:pt modelId="{BEA59D24-F033-4EF6-BB53-A7C4E20D7595}" type="pres">
      <dgm:prSet presAssocID="{B0FCE70B-1607-4256-90AE-5AFB8C674DC2}" presName="spacer" presStyleCnt="0"/>
      <dgm:spPr/>
    </dgm:pt>
    <dgm:pt modelId="{28260E16-6786-4A52-83A5-9B8B78845393}" type="pres">
      <dgm:prSet presAssocID="{38846867-6502-43D0-B4CB-BDEF31645BD3}" presName="parentText" presStyleLbl="node1" presStyleIdx="1" presStyleCnt="2">
        <dgm:presLayoutVars>
          <dgm:chMax val="0"/>
          <dgm:bulletEnabled val="1"/>
        </dgm:presLayoutVars>
      </dgm:prSet>
      <dgm:spPr/>
    </dgm:pt>
    <dgm:pt modelId="{D6679B52-11B2-4A1A-8FB7-0CB834140464}" type="pres">
      <dgm:prSet presAssocID="{38846867-6502-43D0-B4CB-BDEF31645BD3}" presName="childText" presStyleLbl="revTx" presStyleIdx="0" presStyleCnt="1">
        <dgm:presLayoutVars>
          <dgm:bulletEnabled val="1"/>
        </dgm:presLayoutVars>
      </dgm:prSet>
      <dgm:spPr/>
      <dgm:t>
        <a:bodyPr/>
        <a:lstStyle/>
        <a:p>
          <a:endParaRPr lang="en-US"/>
        </a:p>
      </dgm:t>
    </dgm:pt>
  </dgm:ptLst>
  <dgm:cxnLst>
    <dgm:cxn modelId="{6104A339-6FD0-4017-862B-966CC0DB46D2}" srcId="{38846867-6502-43D0-B4CB-BDEF31645BD3}" destId="{75A7B65F-C743-40D8-8722-FFC3039B22B5}" srcOrd="1" destOrd="0" parTransId="{8058D81B-DD8F-4B14-828A-1061231E4A56}" sibTransId="{07F8C009-C9D9-4341-8256-692B40942CC3}"/>
    <dgm:cxn modelId="{E2C3E6DE-BC51-47C3-86E7-161E8EF56A89}" srcId="{38846867-6502-43D0-B4CB-BDEF31645BD3}" destId="{17C1DFE2-5B5E-4C15-BDB1-4C10EBC4CBDF}" srcOrd="2" destOrd="0" parTransId="{80F87068-5F25-4F56-8215-0A90637C76F4}" sibTransId="{AF99661F-F5C9-4318-BEAF-5A7238950418}"/>
    <dgm:cxn modelId="{DA9B8362-242C-4455-A23D-545548A2AAC6}" type="presOf" srcId="{8BE5FEE4-AEA1-41A7-85DA-D0D974698A28}" destId="{F07CE8D2-6E00-4216-95A0-58BF17637420}" srcOrd="0" destOrd="0" presId="urn:microsoft.com/office/officeart/2005/8/layout/vList2"/>
    <dgm:cxn modelId="{0CE94311-30DA-40B1-B4CA-02B4221E76BA}" srcId="{8BE5FEE4-AEA1-41A7-85DA-D0D974698A28}" destId="{35C0AE02-B00F-49EB-9DC6-B501908A7F35}" srcOrd="0" destOrd="0" parTransId="{47446376-1A24-4352-BB56-AF0BCE57A18A}" sibTransId="{B0FCE70B-1607-4256-90AE-5AFB8C674DC2}"/>
    <dgm:cxn modelId="{9C72E569-B148-404A-B154-F48F756CAFF0}" type="presOf" srcId="{A7650EEC-F26D-4176-A085-0FC063961324}" destId="{D6679B52-11B2-4A1A-8FB7-0CB834140464}" srcOrd="0" destOrd="0" presId="urn:microsoft.com/office/officeart/2005/8/layout/vList2"/>
    <dgm:cxn modelId="{EA7AF8B9-B25F-4EC9-B7BE-DA328449FC4D}" type="presOf" srcId="{38846867-6502-43D0-B4CB-BDEF31645BD3}" destId="{28260E16-6786-4A52-83A5-9B8B78845393}" srcOrd="0" destOrd="0" presId="urn:microsoft.com/office/officeart/2005/8/layout/vList2"/>
    <dgm:cxn modelId="{2F285C3D-E748-4BA8-B2AF-388FACA48985}" srcId="{38846867-6502-43D0-B4CB-BDEF31645BD3}" destId="{A7650EEC-F26D-4176-A085-0FC063961324}" srcOrd="0" destOrd="0" parTransId="{17E3CBBA-0856-44DA-8A14-7C54AC5776E6}" sibTransId="{D60269B2-361E-4C01-8302-D1D70F7AAB60}"/>
    <dgm:cxn modelId="{0CD77F1C-F299-4919-B024-8D0815855109}" type="presOf" srcId="{35C0AE02-B00F-49EB-9DC6-B501908A7F35}" destId="{3833C8FD-438C-4CC0-B921-FDBD69F5A2A0}" srcOrd="0" destOrd="0" presId="urn:microsoft.com/office/officeart/2005/8/layout/vList2"/>
    <dgm:cxn modelId="{7EC3E3A0-192B-43BE-8470-7929FB3AD639}" type="presOf" srcId="{75A7B65F-C743-40D8-8722-FFC3039B22B5}" destId="{D6679B52-11B2-4A1A-8FB7-0CB834140464}" srcOrd="0" destOrd="1" presId="urn:microsoft.com/office/officeart/2005/8/layout/vList2"/>
    <dgm:cxn modelId="{26AE39BE-2772-4CE3-A5C1-5464CDD492E6}" type="presOf" srcId="{17C1DFE2-5B5E-4C15-BDB1-4C10EBC4CBDF}" destId="{D6679B52-11B2-4A1A-8FB7-0CB834140464}" srcOrd="0" destOrd="2" presId="urn:microsoft.com/office/officeart/2005/8/layout/vList2"/>
    <dgm:cxn modelId="{0005E0FF-F9CC-4F9C-B7E5-45628C7349FE}" srcId="{8BE5FEE4-AEA1-41A7-85DA-D0D974698A28}" destId="{38846867-6502-43D0-B4CB-BDEF31645BD3}" srcOrd="1" destOrd="0" parTransId="{431B0A7A-A8D6-4137-A259-0E044F7CAD5D}" sibTransId="{C02A1FD1-D7A6-4AA9-95C0-E52A2B6D7097}"/>
    <dgm:cxn modelId="{FE39CA4D-2C79-4671-A2A4-CC29FF9A50E7}" type="presParOf" srcId="{F07CE8D2-6E00-4216-95A0-58BF17637420}" destId="{3833C8FD-438C-4CC0-B921-FDBD69F5A2A0}" srcOrd="0" destOrd="0" presId="urn:microsoft.com/office/officeart/2005/8/layout/vList2"/>
    <dgm:cxn modelId="{0CA2FC2A-60B9-436F-9AE9-530D3CB73B19}" type="presParOf" srcId="{F07CE8D2-6E00-4216-95A0-58BF17637420}" destId="{BEA59D24-F033-4EF6-BB53-A7C4E20D7595}" srcOrd="1" destOrd="0" presId="urn:microsoft.com/office/officeart/2005/8/layout/vList2"/>
    <dgm:cxn modelId="{42693EE9-E37B-49CB-AFDB-4AEFA1B56881}" type="presParOf" srcId="{F07CE8D2-6E00-4216-95A0-58BF17637420}" destId="{28260E16-6786-4A52-83A5-9B8B78845393}" srcOrd="2" destOrd="0" presId="urn:microsoft.com/office/officeart/2005/8/layout/vList2"/>
    <dgm:cxn modelId="{35CD9397-51EA-4B27-B71D-52AAD9B2054F}" type="presParOf" srcId="{F07CE8D2-6E00-4216-95A0-58BF17637420}" destId="{D6679B52-11B2-4A1A-8FB7-0CB83414046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a:t>
          </a:r>
          <a:r>
            <a:rPr lang="en-US" dirty="0" smtClean="0"/>
            <a:t>performance Java </a:t>
          </a:r>
          <a:r>
            <a:rPr lang="en-US" dirty="0" smtClean="0"/>
            <a:t>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C1C3F3F0-82C1-4C44-8909-A22307FD94F5}">
      <dgm:prSet phldrT="[Text]"/>
      <dgm:spPr/>
      <dgm:t>
        <a:bodyPr/>
        <a:lstStyle/>
        <a:p>
          <a:r>
            <a:rPr lang="en-US" dirty="0" smtClean="0"/>
            <a:t>Open sourced</a:t>
          </a:r>
          <a:endParaRPr lang="en-US" dirty="0"/>
        </a:p>
      </dgm:t>
    </dgm:pt>
    <dgm:pt modelId="{6A0D61D6-081B-42C0-B6E7-CF989ED180C0}" type="parTrans" cxnId="{CEB566EC-F41B-49EB-8A74-8B19CD76811D}">
      <dgm:prSet/>
      <dgm:spPr/>
      <dgm:t>
        <a:bodyPr/>
        <a:lstStyle/>
        <a:p>
          <a:endParaRPr lang="en-US"/>
        </a:p>
      </dgm:t>
    </dgm:pt>
    <dgm:pt modelId="{2440FDB0-7AA5-40CF-9EDA-D0445E554747}" type="sibTrans" cxnId="{CEB566EC-F41B-49EB-8A74-8B19CD76811D}">
      <dgm:prSet/>
      <dgm:spPr/>
      <dgm:t>
        <a:bodyPr/>
        <a:lstStyle/>
        <a:p>
          <a:endParaRPr lang="en-US"/>
        </a:p>
      </dgm:t>
    </dgm:pt>
    <dgm:pt modelId="{8457BE5E-CDF4-40BF-AB02-205132D9A301}">
      <dgm:prSet phldrT="[Text]"/>
      <dgm:spPr/>
      <dgm:t>
        <a:bodyPr/>
        <a:lstStyle/>
        <a:p>
          <a:r>
            <a:rPr lang="en-US" dirty="0" smtClean="0"/>
            <a:t>Jan </a:t>
          </a:r>
          <a:r>
            <a:rPr lang="en-US" dirty="0" err="1" smtClean="0"/>
            <a:t>Kończak</a:t>
          </a:r>
          <a:r>
            <a:rPr lang="en-US" dirty="0" smtClean="0"/>
            <a:t> (PUT), </a:t>
          </a:r>
          <a:r>
            <a:rPr lang="en-US" dirty="0" err="1" smtClean="0"/>
            <a:t>Nuno</a:t>
          </a:r>
          <a:r>
            <a:rPr lang="en-US" dirty="0" smtClean="0"/>
            <a:t> Santos(EPFL), Tomasz </a:t>
          </a:r>
          <a:r>
            <a:rPr lang="en-US" dirty="0" err="1" smtClean="0"/>
            <a:t>Żurkowski</a:t>
          </a:r>
          <a:r>
            <a:rPr lang="en-US" dirty="0" smtClean="0"/>
            <a:t>(PUT), </a:t>
          </a:r>
          <a:r>
            <a:rPr lang="en-US" dirty="0" err="1" smtClean="0"/>
            <a:t>Paweł</a:t>
          </a:r>
          <a:r>
            <a:rPr lang="en-US" dirty="0" smtClean="0"/>
            <a:t> T. </a:t>
          </a:r>
          <a:r>
            <a:rPr lang="en-US" dirty="0" err="1" smtClean="0"/>
            <a:t>Wojciechowski</a:t>
          </a:r>
          <a:r>
            <a:rPr lang="en-US" dirty="0" smtClean="0"/>
            <a:t>(PUT), and André </a:t>
          </a:r>
          <a:r>
            <a:rPr lang="en-US" dirty="0" err="1" smtClean="0"/>
            <a:t>Schiper</a:t>
          </a:r>
          <a:r>
            <a:rPr lang="en-US" dirty="0" smtClean="0"/>
            <a:t>(EPFL)</a:t>
          </a:r>
          <a:endParaRPr lang="en-US" dirty="0"/>
        </a:p>
      </dgm:t>
    </dgm:pt>
    <dgm:pt modelId="{9710B879-B2C6-4B89-BA51-D911974ED7ED}" type="parTrans" cxnId="{1ADD44BD-868C-4611-9A50-EE75C8554EC5}">
      <dgm:prSet/>
      <dgm:spPr/>
      <dgm:t>
        <a:bodyPr/>
        <a:lstStyle/>
        <a:p>
          <a:endParaRPr lang="en-US"/>
        </a:p>
      </dgm:t>
    </dgm:pt>
    <dgm:pt modelId="{B8291F46-A1EA-4A75-AE2C-E493C0B5207B}" type="sibTrans" cxnId="{1ADD44BD-868C-4611-9A50-EE75C8554EC5}">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4AA0B77E-5790-4844-8C99-E92D4AB7E1EC}" type="pres">
      <dgm:prSet presAssocID="{4ACF8340-E327-4477-963F-9CCB23AA23CC}" presName="childText" presStyleLbl="revTx" presStyleIdx="0" presStyleCnt="1">
        <dgm:presLayoutVars>
          <dgm:bulletEnabled val="1"/>
        </dgm:presLayoutVars>
      </dgm:prSet>
      <dgm:spPr/>
      <dgm:t>
        <a:bodyPr/>
        <a:lstStyle/>
        <a:p>
          <a:endParaRPr lang="en-US"/>
        </a:p>
      </dgm:t>
    </dgm:pt>
    <dgm:pt modelId="{CCD01F97-EC62-4FDA-BAD2-E0EFC8CE7F10}" type="pres">
      <dgm:prSet presAssocID="{31D38D29-FB29-4FA4-AEBA-23445E9D7F0D}" presName="parentText" presStyleLbl="node1" presStyleIdx="1" presStyleCnt="3" custScaleY="63868" custLinFactY="-28961" custLinFactNeighborY="-100000">
        <dgm:presLayoutVars>
          <dgm:chMax val="0"/>
          <dgm:bulletEnabled val="1"/>
        </dgm:presLayoutVars>
      </dgm:prSet>
      <dgm:spPr/>
      <dgm:t>
        <a:bodyPr/>
        <a:lstStyle/>
        <a:p>
          <a:endParaRPr lang="en-US"/>
        </a:p>
      </dgm:t>
    </dgm:pt>
    <dgm:pt modelId="{5D02ABCB-BCB5-443B-8231-E9DAB9F71CC5}" type="pres">
      <dgm:prSet presAssocID="{6C0C3718-2B40-4830-93BF-077BA9726868}" presName="spacer" presStyleCnt="0"/>
      <dgm:spPr/>
    </dgm:pt>
    <dgm:pt modelId="{4BB9618E-51C5-4A05-A37A-9BB6998281A1}" type="pres">
      <dgm:prSet presAssocID="{0CD42C80-AB31-425A-80FE-35AB30766E80}" presName="parentText" presStyleLbl="node1" presStyleIdx="2" presStyleCnt="3" custScaleY="59724" custLinFactY="-28881" custLinFactNeighborY="-100000">
        <dgm:presLayoutVars>
          <dgm:chMax val="0"/>
          <dgm:bulletEnabled val="1"/>
        </dgm:presLayoutVars>
      </dgm:prSet>
      <dgm:spPr/>
      <dgm:t>
        <a:bodyPr/>
        <a:lstStyle/>
        <a:p>
          <a:endParaRPr lang="en-US"/>
        </a:p>
      </dgm:t>
    </dgm:pt>
  </dgm:ptLst>
  <dgm:cxnLst>
    <dgm:cxn modelId="{802407F7-E452-4611-A978-934F4BF9E61F}" srcId="{250FE23C-8573-47C8-BD24-ADB096A7A394}" destId="{4ACF8340-E327-4477-963F-9CCB23AA23CC}" srcOrd="0" destOrd="0" parTransId="{6AF9E977-CC41-4957-819A-1B1C07368811}" sibTransId="{72E9353A-8430-4ED2-AF35-73D611EFA632}"/>
    <dgm:cxn modelId="{257468DE-EE27-4019-9903-FB40D94CB7B5}" type="presOf" srcId="{4ACF8340-E327-4477-963F-9CCB23AA23CC}" destId="{83021344-8E51-4474-9F94-927F223939E1}" srcOrd="0" destOrd="0" presId="urn:microsoft.com/office/officeart/2005/8/layout/vList2"/>
    <dgm:cxn modelId="{1ADD44BD-868C-4611-9A50-EE75C8554EC5}" srcId="{4ACF8340-E327-4477-963F-9CCB23AA23CC}" destId="{8457BE5E-CDF4-40BF-AB02-205132D9A301}" srcOrd="1" destOrd="0" parTransId="{9710B879-B2C6-4B89-BA51-D911974ED7ED}" sibTransId="{B8291F46-A1EA-4A75-AE2C-E493C0B5207B}"/>
    <dgm:cxn modelId="{CEB566EC-F41B-49EB-8A74-8B19CD76811D}" srcId="{4ACF8340-E327-4477-963F-9CCB23AA23CC}" destId="{C1C3F3F0-82C1-4C44-8909-A22307FD94F5}" srcOrd="0" destOrd="0" parTransId="{6A0D61D6-081B-42C0-B6E7-CF989ED180C0}" sibTransId="{2440FDB0-7AA5-40CF-9EDA-D0445E554747}"/>
    <dgm:cxn modelId="{1EC5D912-EDE2-4FFF-B06B-436D3460B101}" srcId="{250FE23C-8573-47C8-BD24-ADB096A7A394}" destId="{0CD42C80-AB31-425A-80FE-35AB30766E80}" srcOrd="2" destOrd="0" parTransId="{20C73C64-4905-48A6-B3EE-76852133F479}" sibTransId="{38CAD61E-A285-484F-8058-E6A0078CB747}"/>
    <dgm:cxn modelId="{2B3F5B37-5460-4EC5-86B0-ECB9BE728446}" type="presOf" srcId="{8457BE5E-CDF4-40BF-AB02-205132D9A301}" destId="{4AA0B77E-5790-4844-8C99-E92D4AB7E1EC}" srcOrd="0" destOrd="1" presId="urn:microsoft.com/office/officeart/2005/8/layout/vList2"/>
    <dgm:cxn modelId="{1CAD4D15-05DB-4BEE-91B2-7DFEDB46D631}" srcId="{250FE23C-8573-47C8-BD24-ADB096A7A394}" destId="{31D38D29-FB29-4FA4-AEBA-23445E9D7F0D}" srcOrd="1" destOrd="0" parTransId="{02D2ABBE-6547-4972-B4B9-266BE61B077C}" sibTransId="{6C0C3718-2B40-4830-93BF-077BA9726868}"/>
    <dgm:cxn modelId="{56D124E9-1BEC-4CE9-AF3C-B5E21D0B937A}" type="presOf" srcId="{31D38D29-FB29-4FA4-AEBA-23445E9D7F0D}" destId="{CCD01F97-EC62-4FDA-BAD2-E0EFC8CE7F10}" srcOrd="0" destOrd="0" presId="urn:microsoft.com/office/officeart/2005/8/layout/vList2"/>
    <dgm:cxn modelId="{328D2759-9C9E-42B2-9BBF-8D3675163E68}" type="presOf" srcId="{250FE23C-8573-47C8-BD24-ADB096A7A394}" destId="{DB88B774-457B-47F2-8D62-344D4A111CF4}" srcOrd="0" destOrd="0" presId="urn:microsoft.com/office/officeart/2005/8/layout/vList2"/>
    <dgm:cxn modelId="{4BFC5435-B538-44D0-8A68-A23E5A74308B}" type="presOf" srcId="{0CD42C80-AB31-425A-80FE-35AB30766E80}" destId="{4BB9618E-51C5-4A05-A37A-9BB6998281A1}" srcOrd="0" destOrd="0" presId="urn:microsoft.com/office/officeart/2005/8/layout/vList2"/>
    <dgm:cxn modelId="{FDE40239-AB7C-457B-BEE7-8720805C9743}" type="presOf" srcId="{C1C3F3F0-82C1-4C44-8909-A22307FD94F5}" destId="{4AA0B77E-5790-4844-8C99-E92D4AB7E1EC}" srcOrd="0" destOrd="0" presId="urn:microsoft.com/office/officeart/2005/8/layout/vList2"/>
    <dgm:cxn modelId="{67CB9AEC-4C4B-4A25-8046-C906AB650957}" type="presParOf" srcId="{DB88B774-457B-47F2-8D62-344D4A111CF4}" destId="{83021344-8E51-4474-9F94-927F223939E1}" srcOrd="0" destOrd="0" presId="urn:microsoft.com/office/officeart/2005/8/layout/vList2"/>
    <dgm:cxn modelId="{9C506484-5B92-49C1-BA92-50BC19FA8B1D}" type="presParOf" srcId="{DB88B774-457B-47F2-8D62-344D4A111CF4}" destId="{4AA0B77E-5790-4844-8C99-E92D4AB7E1EC}" srcOrd="1" destOrd="0" presId="urn:microsoft.com/office/officeart/2005/8/layout/vList2"/>
    <dgm:cxn modelId="{82B036DF-52A4-4E40-B7DA-77DA2A2CD3D7}" type="presParOf" srcId="{DB88B774-457B-47F2-8D62-344D4A111CF4}" destId="{CCD01F97-EC62-4FDA-BAD2-E0EFC8CE7F10}" srcOrd="2" destOrd="0" presId="urn:microsoft.com/office/officeart/2005/8/layout/vList2"/>
    <dgm:cxn modelId="{E50898FB-CEBB-4E30-B88A-7C73D7D1BDAD}" type="presParOf" srcId="{DB88B774-457B-47F2-8D62-344D4A111CF4}" destId="{5D02ABCB-BCB5-443B-8231-E9DAB9F71CC5}"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93BBCC-0FEC-4E10-9AED-0F3905AD0D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D33838-EE58-4018-A658-47B28DE2D69B}">
      <dgm:prSet phldrT="[Text]"/>
      <dgm:spPr/>
      <dgm:t>
        <a:bodyPr/>
        <a:lstStyle/>
        <a:p>
          <a:r>
            <a:rPr lang="en-US" dirty="0" smtClean="0"/>
            <a:t>Open source object-relational database system</a:t>
          </a:r>
          <a:endParaRPr lang="en-US" dirty="0"/>
        </a:p>
      </dgm:t>
    </dgm:pt>
    <dgm:pt modelId="{6800E8E6-9C8B-4321-B488-EE225669F78D}" type="parTrans" cxnId="{5AD1187F-7C57-400D-8FF4-BB0B7593222C}">
      <dgm:prSet/>
      <dgm:spPr/>
      <dgm:t>
        <a:bodyPr/>
        <a:lstStyle/>
        <a:p>
          <a:endParaRPr lang="en-US"/>
        </a:p>
      </dgm:t>
    </dgm:pt>
    <dgm:pt modelId="{036140FC-DFE4-48B5-8987-3812E3E08F16}" type="sibTrans" cxnId="{5AD1187F-7C57-400D-8FF4-BB0B7593222C}">
      <dgm:prSet/>
      <dgm:spPr/>
      <dgm:t>
        <a:bodyPr/>
        <a:lstStyle/>
        <a:p>
          <a:endParaRPr lang="en-US"/>
        </a:p>
      </dgm:t>
    </dgm:pt>
    <dgm:pt modelId="{556B3ACF-44BE-41E7-9F15-7D75CDCF9739}">
      <dgm:prSet phldrT="[Text]"/>
      <dgm:spPr/>
      <dgm:t>
        <a:bodyPr/>
        <a:lstStyle/>
        <a:p>
          <a:r>
            <a:rPr lang="en-US" dirty="0" smtClean="0"/>
            <a:t>Runs on all major OS</a:t>
          </a:r>
          <a:endParaRPr lang="en-US" dirty="0"/>
        </a:p>
      </dgm:t>
    </dgm:pt>
    <dgm:pt modelId="{4D007C2D-78DA-495D-9F7F-FEAA775C3A75}" type="parTrans" cxnId="{0B07831D-3BCB-44B9-8235-945EBFD906A1}">
      <dgm:prSet/>
      <dgm:spPr/>
      <dgm:t>
        <a:bodyPr/>
        <a:lstStyle/>
        <a:p>
          <a:endParaRPr lang="en-US"/>
        </a:p>
      </dgm:t>
    </dgm:pt>
    <dgm:pt modelId="{6201BCE6-8905-4BFC-835B-CC795B342F63}" type="sibTrans" cxnId="{0B07831D-3BCB-44B9-8235-945EBFD906A1}">
      <dgm:prSet/>
      <dgm:spPr/>
      <dgm:t>
        <a:bodyPr/>
        <a:lstStyle/>
        <a:p>
          <a:endParaRPr lang="en-US"/>
        </a:p>
      </dgm:t>
    </dgm:pt>
    <dgm:pt modelId="{EAFE4147-4F1F-4391-8C9E-B89AA29B0FE6}">
      <dgm:prSet phldrT="[Text]"/>
      <dgm:spPr/>
      <dgm:t>
        <a:bodyPr/>
        <a:lstStyle/>
        <a:p>
          <a:r>
            <a:rPr lang="en-US" dirty="0" smtClean="0"/>
            <a:t>Rich query language and high performant query optimizer</a:t>
          </a:r>
          <a:endParaRPr lang="en-US" dirty="0"/>
        </a:p>
      </dgm:t>
    </dgm:pt>
    <dgm:pt modelId="{7D5B0446-F74B-4E18-91CC-E4048F298E53}" type="parTrans" cxnId="{3F6ED448-5CAD-4373-A0FC-139A0B5F4636}">
      <dgm:prSet/>
      <dgm:spPr/>
      <dgm:t>
        <a:bodyPr/>
        <a:lstStyle/>
        <a:p>
          <a:endParaRPr lang="en-US"/>
        </a:p>
      </dgm:t>
    </dgm:pt>
    <dgm:pt modelId="{3A280849-DF38-4C17-A2DE-A08D747D3628}" type="sibTrans" cxnId="{3F6ED448-5CAD-4373-A0FC-139A0B5F4636}">
      <dgm:prSet/>
      <dgm:spPr/>
      <dgm:t>
        <a:bodyPr/>
        <a:lstStyle/>
        <a:p>
          <a:endParaRPr lang="en-US"/>
        </a:p>
      </dgm:t>
    </dgm:pt>
    <dgm:pt modelId="{89B9B226-356B-42A5-B477-AAE96EF320DE}">
      <dgm:prSet phldrT="[Text]"/>
      <dgm:spPr/>
      <dgm:t>
        <a:bodyPr/>
        <a:lstStyle/>
        <a:p>
          <a:r>
            <a:rPr lang="en-US" dirty="0" smtClean="0"/>
            <a:t>Active development for 15 years</a:t>
          </a:r>
          <a:endParaRPr lang="en-US" dirty="0"/>
        </a:p>
      </dgm:t>
    </dgm:pt>
    <dgm:pt modelId="{E5C78F6C-0276-44AB-915A-BAAD3721B7D5}" type="parTrans" cxnId="{A142E634-39B9-47FF-8E86-4D51DF7E7A8A}">
      <dgm:prSet/>
      <dgm:spPr/>
      <dgm:t>
        <a:bodyPr/>
        <a:lstStyle/>
        <a:p>
          <a:endParaRPr lang="en-US"/>
        </a:p>
      </dgm:t>
    </dgm:pt>
    <dgm:pt modelId="{AC73C7C7-AE6A-4D69-942F-34E0484DF228}" type="sibTrans" cxnId="{A142E634-39B9-47FF-8E86-4D51DF7E7A8A}">
      <dgm:prSet/>
      <dgm:spPr/>
      <dgm:t>
        <a:bodyPr/>
        <a:lstStyle/>
        <a:p>
          <a:endParaRPr lang="en-US"/>
        </a:p>
      </dgm:t>
    </dgm:pt>
    <dgm:pt modelId="{5F7DD8D1-A75D-48DC-B7C9-ECFFC4AD172E}" type="pres">
      <dgm:prSet presAssocID="{9293BBCC-0FEC-4E10-9AED-0F3905AD0D87}" presName="linear" presStyleCnt="0">
        <dgm:presLayoutVars>
          <dgm:animLvl val="lvl"/>
          <dgm:resizeHandles val="exact"/>
        </dgm:presLayoutVars>
      </dgm:prSet>
      <dgm:spPr/>
    </dgm:pt>
    <dgm:pt modelId="{CF76508D-6E14-4D02-8D86-5D95E47AA811}" type="pres">
      <dgm:prSet presAssocID="{C5D33838-EE58-4018-A658-47B28DE2D69B}" presName="parentText" presStyleLbl="node1" presStyleIdx="0" presStyleCnt="2" custScaleY="60081">
        <dgm:presLayoutVars>
          <dgm:chMax val="0"/>
          <dgm:bulletEnabled val="1"/>
        </dgm:presLayoutVars>
      </dgm:prSet>
      <dgm:spPr/>
      <dgm:t>
        <a:bodyPr/>
        <a:lstStyle/>
        <a:p>
          <a:endParaRPr lang="en-US"/>
        </a:p>
      </dgm:t>
    </dgm:pt>
    <dgm:pt modelId="{8054B9D5-5860-448E-8AB5-529F807418A0}" type="pres">
      <dgm:prSet presAssocID="{C5D33838-EE58-4018-A658-47B28DE2D69B}" presName="childText" presStyleLbl="revTx" presStyleIdx="0" presStyleCnt="1">
        <dgm:presLayoutVars>
          <dgm:bulletEnabled val="1"/>
        </dgm:presLayoutVars>
      </dgm:prSet>
      <dgm:spPr/>
      <dgm:t>
        <a:bodyPr/>
        <a:lstStyle/>
        <a:p>
          <a:endParaRPr lang="en-US"/>
        </a:p>
      </dgm:t>
    </dgm:pt>
    <dgm:pt modelId="{249F7EF2-FEF7-46E5-A2C8-CAB7A85949C8}" type="pres">
      <dgm:prSet presAssocID="{EAFE4147-4F1F-4391-8C9E-B89AA29B0FE6}" presName="parentText" presStyleLbl="node1" presStyleIdx="1" presStyleCnt="2" custScaleY="59079">
        <dgm:presLayoutVars>
          <dgm:chMax val="0"/>
          <dgm:bulletEnabled val="1"/>
        </dgm:presLayoutVars>
      </dgm:prSet>
      <dgm:spPr/>
      <dgm:t>
        <a:bodyPr/>
        <a:lstStyle/>
        <a:p>
          <a:endParaRPr lang="en-US"/>
        </a:p>
      </dgm:t>
    </dgm:pt>
  </dgm:ptLst>
  <dgm:cxnLst>
    <dgm:cxn modelId="{0B07831D-3BCB-44B9-8235-945EBFD906A1}" srcId="{C5D33838-EE58-4018-A658-47B28DE2D69B}" destId="{556B3ACF-44BE-41E7-9F15-7D75CDCF9739}" srcOrd="0" destOrd="0" parTransId="{4D007C2D-78DA-495D-9F7F-FEAA775C3A75}" sibTransId="{6201BCE6-8905-4BFC-835B-CC795B342F63}"/>
    <dgm:cxn modelId="{A142E634-39B9-47FF-8E86-4D51DF7E7A8A}" srcId="{C5D33838-EE58-4018-A658-47B28DE2D69B}" destId="{89B9B226-356B-42A5-B477-AAE96EF320DE}" srcOrd="1" destOrd="0" parTransId="{E5C78F6C-0276-44AB-915A-BAAD3721B7D5}" sibTransId="{AC73C7C7-AE6A-4D69-942F-34E0484DF228}"/>
    <dgm:cxn modelId="{3F6ED448-5CAD-4373-A0FC-139A0B5F4636}" srcId="{9293BBCC-0FEC-4E10-9AED-0F3905AD0D87}" destId="{EAFE4147-4F1F-4391-8C9E-B89AA29B0FE6}" srcOrd="1" destOrd="0" parTransId="{7D5B0446-F74B-4E18-91CC-E4048F298E53}" sibTransId="{3A280849-DF38-4C17-A2DE-A08D747D3628}"/>
    <dgm:cxn modelId="{522D3470-78B1-41FE-9C55-710580317BF3}" type="presOf" srcId="{9293BBCC-0FEC-4E10-9AED-0F3905AD0D87}" destId="{5F7DD8D1-A75D-48DC-B7C9-ECFFC4AD172E}" srcOrd="0" destOrd="0" presId="urn:microsoft.com/office/officeart/2005/8/layout/vList2"/>
    <dgm:cxn modelId="{E480AF70-92DE-4111-B20F-645339FC20F7}" type="presOf" srcId="{556B3ACF-44BE-41E7-9F15-7D75CDCF9739}" destId="{8054B9D5-5860-448E-8AB5-529F807418A0}" srcOrd="0" destOrd="0" presId="urn:microsoft.com/office/officeart/2005/8/layout/vList2"/>
    <dgm:cxn modelId="{091CF98D-0C7C-44E1-8119-6C8C90535881}" type="presOf" srcId="{89B9B226-356B-42A5-B477-AAE96EF320DE}" destId="{8054B9D5-5860-448E-8AB5-529F807418A0}" srcOrd="0" destOrd="1" presId="urn:microsoft.com/office/officeart/2005/8/layout/vList2"/>
    <dgm:cxn modelId="{5AD1187F-7C57-400D-8FF4-BB0B7593222C}" srcId="{9293BBCC-0FEC-4E10-9AED-0F3905AD0D87}" destId="{C5D33838-EE58-4018-A658-47B28DE2D69B}" srcOrd="0" destOrd="0" parTransId="{6800E8E6-9C8B-4321-B488-EE225669F78D}" sibTransId="{036140FC-DFE4-48B5-8987-3812E3E08F16}"/>
    <dgm:cxn modelId="{EBFD3448-8B3D-48D2-B6A8-2C07A2B7BBC9}" type="presOf" srcId="{C5D33838-EE58-4018-A658-47B28DE2D69B}" destId="{CF76508D-6E14-4D02-8D86-5D95E47AA811}" srcOrd="0" destOrd="0" presId="urn:microsoft.com/office/officeart/2005/8/layout/vList2"/>
    <dgm:cxn modelId="{59CF08D4-E06E-4B6C-B92C-B8266D7ED288}" type="presOf" srcId="{EAFE4147-4F1F-4391-8C9E-B89AA29B0FE6}" destId="{249F7EF2-FEF7-46E5-A2C8-CAB7A85949C8}" srcOrd="0" destOrd="0" presId="urn:microsoft.com/office/officeart/2005/8/layout/vList2"/>
    <dgm:cxn modelId="{BBD38831-AE55-4F6D-B3DA-21B6059D1859}" type="presParOf" srcId="{5F7DD8D1-A75D-48DC-B7C9-ECFFC4AD172E}" destId="{CF76508D-6E14-4D02-8D86-5D95E47AA811}" srcOrd="0" destOrd="0" presId="urn:microsoft.com/office/officeart/2005/8/layout/vList2"/>
    <dgm:cxn modelId="{952BFCA2-9B05-4CF2-AF66-AF88A2E73489}" type="presParOf" srcId="{5F7DD8D1-A75D-48DC-B7C9-ECFFC4AD172E}" destId="{8054B9D5-5860-448E-8AB5-529F807418A0}" srcOrd="1" destOrd="0" presId="urn:microsoft.com/office/officeart/2005/8/layout/vList2"/>
    <dgm:cxn modelId="{773E24D2-708F-4929-BBB1-334C02FCC3C4}" type="presParOf" srcId="{5F7DD8D1-A75D-48DC-B7C9-ECFFC4AD172E}" destId="{249F7EF2-FEF7-46E5-A2C8-CAB7A85949C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t>
        <a:bodyPr/>
        <a:lstStyle/>
        <a:p>
          <a:endParaRPr lang="en-US"/>
        </a:p>
      </dgm:t>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DB0A51BA-9099-4DA7-AC55-64C617FA9040}" type="presOf" srcId="{CC1F8EF3-1C04-4E25-BDEE-CEB233DE2393}" destId="{64EED991-DB90-4C77-839D-0A0621BB127D}" srcOrd="0" destOrd="0" presId="urn:microsoft.com/office/officeart/2005/8/layout/vList2"/>
    <dgm:cxn modelId="{B2EFAEAE-5F4D-4771-920D-C11706B6A1FC}" type="presOf" srcId="{7E816529-FED8-463D-89B6-5EC35621A47A}" destId="{8F28B644-4B8C-46B1-81EB-A05ABE5B1544}"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649097"/>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Design and Implementation for updating directories in cloud storage properly </a:t>
          </a:r>
          <a:endParaRPr lang="en-US" sz="2000" kern="1200" dirty="0"/>
        </a:p>
      </dsp:txBody>
      <dsp:txXfrm>
        <a:off x="31686" y="31686"/>
        <a:ext cx="8242428" cy="585725"/>
      </dsp:txXfrm>
    </dsp:sp>
    <dsp:sp modelId="{21EEE1A2-C4F8-4B87-A80C-88FC25C62477}">
      <dsp:nvSpPr>
        <dsp:cNvPr id="0" name=""/>
        <dsp:cNvSpPr/>
      </dsp:nvSpPr>
      <dsp:spPr>
        <a:xfrm>
          <a:off x="0" y="748610"/>
          <a:ext cx="8305800" cy="7040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Instrumentation and evaluation of system in </a:t>
          </a:r>
          <a:r>
            <a:rPr lang="en-US" sz="2000" kern="1200" dirty="0" smtClean="0"/>
            <a:t>emulated WAN setting</a:t>
          </a:r>
          <a:endParaRPr lang="en-US" sz="2000" kern="1200" dirty="0"/>
        </a:p>
      </dsp:txBody>
      <dsp:txXfrm>
        <a:off x="34367" y="782977"/>
        <a:ext cx="8237066" cy="635275"/>
      </dsp:txXfrm>
    </dsp:sp>
    <dsp:sp modelId="{65CC77E9-9FC4-4C8C-96EC-E358D05FBD6A}">
      <dsp:nvSpPr>
        <dsp:cNvPr id="0" name=""/>
        <dsp:cNvSpPr/>
      </dsp:nvSpPr>
      <dsp:spPr>
        <a:xfrm>
          <a:off x="0" y="1452619"/>
          <a:ext cx="83058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Using open source </a:t>
          </a:r>
          <a:r>
            <a:rPr lang="en-US" sz="1600" kern="1200" dirty="0" err="1" smtClean="0"/>
            <a:t>Paxos</a:t>
          </a:r>
          <a:r>
            <a:rPr lang="en-US" sz="1600" kern="1200" dirty="0" smtClean="0"/>
            <a:t> implementation </a:t>
          </a:r>
          <a:r>
            <a:rPr lang="en-US" sz="1600" kern="1200" dirty="0" err="1" smtClean="0"/>
            <a:t>JPaxos</a:t>
          </a:r>
          <a:endParaRPr lang="en-US" sz="1600" kern="1200" dirty="0"/>
        </a:p>
        <a:p>
          <a:pPr marL="171450" lvl="1" indent="-171450" algn="l" defTabSz="711200">
            <a:lnSpc>
              <a:spcPct val="90000"/>
            </a:lnSpc>
            <a:spcBef>
              <a:spcPct val="0"/>
            </a:spcBef>
            <a:spcAft>
              <a:spcPct val="20000"/>
            </a:spcAft>
            <a:buChar char="••"/>
          </a:pPr>
          <a:r>
            <a:rPr lang="en-US" sz="1600" kern="1200" dirty="0" smtClean="0"/>
            <a:t>Tested on public research </a:t>
          </a:r>
          <a:r>
            <a:rPr lang="en-US" sz="1600" kern="1200" dirty="0" err="1" smtClean="0"/>
            <a:t>testbed</a:t>
          </a:r>
          <a:r>
            <a:rPr lang="en-US" sz="1600" kern="1200" dirty="0" smtClean="0"/>
            <a:t>, </a:t>
          </a:r>
          <a:r>
            <a:rPr lang="en-US" sz="1600" kern="1200" dirty="0" err="1" smtClean="0"/>
            <a:t>PRObE</a:t>
          </a:r>
          <a:endParaRPr lang="en-US" sz="1600" kern="1200" dirty="0"/>
        </a:p>
      </dsp:txBody>
      <dsp:txXfrm>
        <a:off x="0" y="1452619"/>
        <a:ext cx="8305800" cy="905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C8FD-438C-4CC0-B921-FDBD69F5A2A0}">
      <dsp:nvSpPr>
        <dsp:cNvPr id="0" name=""/>
        <dsp:cNvSpPr/>
      </dsp:nvSpPr>
      <dsp:spPr>
        <a:xfrm>
          <a:off x="0" y="6321"/>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A well-known consensus algorithm.</a:t>
          </a:r>
          <a:endParaRPr lang="en-US" sz="3600" kern="1200" dirty="0"/>
        </a:p>
      </dsp:txBody>
      <dsp:txXfrm>
        <a:off x="42151" y="48472"/>
        <a:ext cx="8145298" cy="779158"/>
      </dsp:txXfrm>
    </dsp:sp>
    <dsp:sp modelId="{28260E16-6786-4A52-83A5-9B8B78845393}">
      <dsp:nvSpPr>
        <dsp:cNvPr id="0" name=""/>
        <dsp:cNvSpPr/>
      </dsp:nvSpPr>
      <dsp:spPr>
        <a:xfrm>
          <a:off x="0" y="973461"/>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Roles to be played</a:t>
          </a:r>
          <a:endParaRPr lang="en-US" sz="3600" kern="1200" dirty="0" smtClean="0"/>
        </a:p>
      </dsp:txBody>
      <dsp:txXfrm>
        <a:off x="42151" y="1015612"/>
        <a:ext cx="8145298" cy="779158"/>
      </dsp:txXfrm>
    </dsp:sp>
    <dsp:sp modelId="{D6679B52-11B2-4A1A-8FB7-0CB834140464}">
      <dsp:nvSpPr>
        <dsp:cNvPr id="0" name=""/>
        <dsp:cNvSpPr/>
      </dsp:nvSpPr>
      <dsp:spPr>
        <a:xfrm>
          <a:off x="0" y="1836921"/>
          <a:ext cx="8229600" cy="268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Proposers – They propose values to be chosen</a:t>
          </a:r>
          <a:endParaRPr lang="en-US" sz="2800" kern="1200" dirty="0"/>
        </a:p>
        <a:p>
          <a:pPr marL="285750" lvl="1" indent="-285750" algn="l" defTabSz="1244600">
            <a:lnSpc>
              <a:spcPct val="90000"/>
            </a:lnSpc>
            <a:spcBef>
              <a:spcPct val="0"/>
            </a:spcBef>
            <a:spcAft>
              <a:spcPct val="20000"/>
            </a:spcAft>
            <a:buChar char="••"/>
          </a:pPr>
          <a:r>
            <a:rPr lang="en-US" sz="2800" kern="1200" dirty="0" smtClean="0"/>
            <a:t>Acceptors – They choose to or not to accept proposed values</a:t>
          </a:r>
          <a:endParaRPr lang="en-US" sz="2800" kern="1200" dirty="0"/>
        </a:p>
        <a:p>
          <a:pPr marL="285750" lvl="1" indent="-285750" algn="l" defTabSz="1244600">
            <a:lnSpc>
              <a:spcPct val="90000"/>
            </a:lnSpc>
            <a:spcBef>
              <a:spcPct val="0"/>
            </a:spcBef>
            <a:spcAft>
              <a:spcPct val="20000"/>
            </a:spcAft>
            <a:buChar char="••"/>
          </a:pPr>
          <a:r>
            <a:rPr lang="en-US" sz="2800" kern="1200" dirty="0" smtClean="0"/>
            <a:t>Learners – They learn the final, single proposed value that was accepted by the acceptors (just a majority)</a:t>
          </a:r>
          <a:endParaRPr lang="en-US" sz="2800" kern="1200" dirty="0"/>
        </a:p>
      </dsp:txBody>
      <dsp:txXfrm>
        <a:off x="0" y="1836921"/>
        <a:ext cx="8229600" cy="268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956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a:t>
          </a:r>
          <a:r>
            <a:rPr lang="en-US" sz="2500" kern="1200" dirty="0" smtClean="0"/>
            <a:t>performance Java </a:t>
          </a:r>
          <a:r>
            <a:rPr lang="en-US" sz="2500" kern="1200" dirty="0" smtClean="0"/>
            <a:t>implementation</a:t>
          </a:r>
          <a:endParaRPr lang="en-US" sz="2500" kern="1200" dirty="0"/>
        </a:p>
      </dsp:txBody>
      <dsp:txXfrm>
        <a:off x="38841" y="38841"/>
        <a:ext cx="8151918" cy="717985"/>
      </dsp:txXfrm>
    </dsp:sp>
    <dsp:sp modelId="{4AA0B77E-5790-4844-8C99-E92D4AB7E1EC}">
      <dsp:nvSpPr>
        <dsp:cNvPr id="0" name=""/>
        <dsp:cNvSpPr/>
      </dsp:nvSpPr>
      <dsp:spPr>
        <a:xfrm>
          <a:off x="0" y="796435"/>
          <a:ext cx="8229600"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Open sourced</a:t>
          </a:r>
          <a:endParaRPr lang="en-US" sz="2000" kern="1200" dirty="0"/>
        </a:p>
        <a:p>
          <a:pPr marL="228600" lvl="1" indent="-228600" algn="l" defTabSz="889000">
            <a:lnSpc>
              <a:spcPct val="90000"/>
            </a:lnSpc>
            <a:spcBef>
              <a:spcPct val="0"/>
            </a:spcBef>
            <a:spcAft>
              <a:spcPct val="20000"/>
            </a:spcAft>
            <a:buChar char="••"/>
          </a:pPr>
          <a:r>
            <a:rPr lang="en-US" sz="2000" kern="1200" dirty="0" smtClean="0"/>
            <a:t>Jan </a:t>
          </a:r>
          <a:r>
            <a:rPr lang="en-US" sz="2000" kern="1200" dirty="0" err="1" smtClean="0"/>
            <a:t>Kończak</a:t>
          </a:r>
          <a:r>
            <a:rPr lang="en-US" sz="2000" kern="1200" dirty="0" smtClean="0"/>
            <a:t> (PUT), </a:t>
          </a:r>
          <a:r>
            <a:rPr lang="en-US" sz="2000" kern="1200" dirty="0" err="1" smtClean="0"/>
            <a:t>Nuno</a:t>
          </a:r>
          <a:r>
            <a:rPr lang="en-US" sz="2000" kern="1200" dirty="0" smtClean="0"/>
            <a:t> Santos(EPFL), Tomasz </a:t>
          </a:r>
          <a:r>
            <a:rPr lang="en-US" sz="2000" kern="1200" dirty="0" err="1" smtClean="0"/>
            <a:t>Żurkowski</a:t>
          </a:r>
          <a:r>
            <a:rPr lang="en-US" sz="2000" kern="1200" dirty="0" smtClean="0"/>
            <a:t>(PUT), </a:t>
          </a:r>
          <a:r>
            <a:rPr lang="en-US" sz="2000" kern="1200" dirty="0" err="1" smtClean="0"/>
            <a:t>Paweł</a:t>
          </a:r>
          <a:r>
            <a:rPr lang="en-US" sz="2000" kern="1200" dirty="0" smtClean="0"/>
            <a:t> T. </a:t>
          </a:r>
          <a:r>
            <a:rPr lang="en-US" sz="2000" kern="1200" dirty="0" err="1" smtClean="0"/>
            <a:t>Wojciechowski</a:t>
          </a:r>
          <a:r>
            <a:rPr lang="en-US" sz="2000" kern="1200" dirty="0" smtClean="0"/>
            <a:t>(PUT), and André </a:t>
          </a:r>
          <a:r>
            <a:rPr lang="en-US" sz="2000" kern="1200" dirty="0" err="1" smtClean="0"/>
            <a:t>Schiper</a:t>
          </a:r>
          <a:r>
            <a:rPr lang="en-US" sz="2000" kern="1200" dirty="0" smtClean="0"/>
            <a:t>(EPFL)</a:t>
          </a:r>
          <a:endParaRPr lang="en-US" sz="2000" kern="1200" dirty="0"/>
        </a:p>
      </dsp:txBody>
      <dsp:txXfrm>
        <a:off x="0" y="796435"/>
        <a:ext cx="8229600" cy="1751220"/>
      </dsp:txXfrm>
    </dsp:sp>
    <dsp:sp modelId="{CCD01F97-EC62-4FDA-BAD2-E0EFC8CE7F10}">
      <dsp:nvSpPr>
        <dsp:cNvPr id="0" name=""/>
        <dsp:cNvSpPr/>
      </dsp:nvSpPr>
      <dsp:spPr>
        <a:xfrm>
          <a:off x="0" y="2029802"/>
          <a:ext cx="8229600" cy="913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Round robin view-based leader election</a:t>
          </a:r>
          <a:endParaRPr lang="en-US" sz="2500" kern="1200" dirty="0"/>
        </a:p>
      </dsp:txBody>
      <dsp:txXfrm>
        <a:off x="44587" y="2074389"/>
        <a:ext cx="8140426" cy="824205"/>
      </dsp:txXfrm>
    </dsp:sp>
    <dsp:sp modelId="{4BB9618E-51C5-4A05-A37A-9BB6998281A1}">
      <dsp:nvSpPr>
        <dsp:cNvPr id="0" name=""/>
        <dsp:cNvSpPr/>
      </dsp:nvSpPr>
      <dsp:spPr>
        <a:xfrm>
          <a:off x="0" y="3048006"/>
          <a:ext cx="8229600" cy="8541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1695" y="3089701"/>
        <a:ext cx="8146210" cy="770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6508D-6E14-4D02-8D86-5D95E47AA811}">
      <dsp:nvSpPr>
        <dsp:cNvPr id="0" name=""/>
        <dsp:cNvSpPr/>
      </dsp:nvSpPr>
      <dsp:spPr>
        <a:xfrm>
          <a:off x="0" y="405185"/>
          <a:ext cx="8229600" cy="1195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Open source object-relational database system</a:t>
          </a:r>
          <a:endParaRPr lang="en-US" sz="2900" kern="1200" dirty="0"/>
        </a:p>
      </dsp:txBody>
      <dsp:txXfrm>
        <a:off x="58336" y="463521"/>
        <a:ext cx="8112928" cy="1078339"/>
      </dsp:txXfrm>
    </dsp:sp>
    <dsp:sp modelId="{8054B9D5-5860-448E-8AB5-529F807418A0}">
      <dsp:nvSpPr>
        <dsp:cNvPr id="0" name=""/>
        <dsp:cNvSpPr/>
      </dsp:nvSpPr>
      <dsp:spPr>
        <a:xfrm>
          <a:off x="0" y="1600196"/>
          <a:ext cx="8229600"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Runs on all major OS</a:t>
          </a:r>
          <a:endParaRPr lang="en-US" sz="2300" kern="1200" dirty="0"/>
        </a:p>
        <a:p>
          <a:pPr marL="228600" lvl="1" indent="-228600" algn="l" defTabSz="1022350">
            <a:lnSpc>
              <a:spcPct val="90000"/>
            </a:lnSpc>
            <a:spcBef>
              <a:spcPct val="0"/>
            </a:spcBef>
            <a:spcAft>
              <a:spcPct val="20000"/>
            </a:spcAft>
            <a:buChar char="••"/>
          </a:pPr>
          <a:r>
            <a:rPr lang="en-US" sz="2300" kern="1200" dirty="0" smtClean="0"/>
            <a:t>Active development for 15 years</a:t>
          </a:r>
          <a:endParaRPr lang="en-US" sz="2300" kern="1200" dirty="0"/>
        </a:p>
      </dsp:txBody>
      <dsp:txXfrm>
        <a:off x="0" y="1600196"/>
        <a:ext cx="8229600" cy="1345500"/>
      </dsp:txXfrm>
    </dsp:sp>
    <dsp:sp modelId="{249F7EF2-FEF7-46E5-A2C8-CAB7A85949C8}">
      <dsp:nvSpPr>
        <dsp:cNvPr id="0" name=""/>
        <dsp:cNvSpPr/>
      </dsp:nvSpPr>
      <dsp:spPr>
        <a:xfrm>
          <a:off x="0" y="2945696"/>
          <a:ext cx="8229600" cy="11750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Rich query language and high performant query optimizer</a:t>
          </a:r>
          <a:endParaRPr lang="en-US" sz="2900" kern="1200" dirty="0"/>
        </a:p>
      </dsp:txBody>
      <dsp:txXfrm>
        <a:off x="57363" y="3003059"/>
        <a:ext cx="8114874" cy="1060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7A-F43B-4531-9967-69A1BCD791C8}">
      <dsp:nvSpPr>
        <dsp:cNvPr id="0" name=""/>
        <dsp:cNvSpPr/>
      </dsp:nvSpPr>
      <dsp:spPr>
        <a:xfrm>
          <a:off x="0" y="37671"/>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Convergence time of single </a:t>
          </a:r>
          <a:r>
            <a:rPr lang="en-US" sz="2500" kern="1200" dirty="0" err="1" smtClean="0"/>
            <a:t>Paxos</a:t>
          </a:r>
          <a:r>
            <a:rPr lang="en-US" sz="2500" kern="1200" dirty="0" smtClean="0"/>
            <a:t> round ~1 in-clique RTT</a:t>
          </a:r>
          <a:endParaRPr lang="en-US" sz="2500" kern="1200" dirty="0"/>
        </a:p>
      </dsp:txBody>
      <dsp:txXfrm>
        <a:off x="48481" y="86152"/>
        <a:ext cx="8132638" cy="896166"/>
      </dsp:txXfrm>
    </dsp:sp>
    <dsp:sp modelId="{64EED991-DB90-4C77-839D-0A0621BB127D}">
      <dsp:nvSpPr>
        <dsp:cNvPr id="0" name=""/>
        <dsp:cNvSpPr/>
      </dsp:nvSpPr>
      <dsp:spPr>
        <a:xfrm>
          <a:off x="0" y="1102800"/>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Client end to end latency = </a:t>
          </a:r>
          <a:r>
            <a:rPr lang="en-US" sz="2500" kern="1200" dirty="0" err="1" smtClean="0"/>
            <a:t>Paxos</a:t>
          </a:r>
          <a:r>
            <a:rPr lang="en-US" sz="2500" kern="1200" dirty="0" smtClean="0"/>
            <a:t> round latency + 1RTT link delay + service time (code + DB access)</a:t>
          </a:r>
          <a:endParaRPr lang="en-US" sz="2500" kern="1200" dirty="0"/>
        </a:p>
      </dsp:txBody>
      <dsp:txXfrm>
        <a:off x="48481" y="1151281"/>
        <a:ext cx="8132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 from CDN – stronger consistency requirements</a:t>
            </a:r>
            <a:r>
              <a:rPr lang="en-US" baseline="0" dirty="0" smtClean="0"/>
              <a:t> in storage.</a:t>
            </a:r>
          </a:p>
          <a:p>
            <a:r>
              <a:rPr lang="en-US" baseline="0" dirty="0" smtClean="0"/>
              <a:t>Examples! Cassandra, Spanner</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a:t>
            </a:fld>
            <a:endParaRPr lang="en-US"/>
          </a:p>
        </p:txBody>
      </p:sp>
    </p:spTree>
    <p:extLst>
      <p:ext uri="{BB962C8B-B14F-4D97-AF65-F5344CB8AC3E}">
        <p14:creationId xmlns:p14="http://schemas.microsoft.com/office/powerpoint/2010/main" val="87680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29</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42</a:t>
            </a:fld>
            <a:endParaRPr lang="en-US"/>
          </a:p>
        </p:txBody>
      </p:sp>
    </p:spTree>
    <p:extLst>
      <p:ext uri="{BB962C8B-B14F-4D97-AF65-F5344CB8AC3E}">
        <p14:creationId xmlns:p14="http://schemas.microsoft.com/office/powerpoint/2010/main" val="7909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adaptive to workload shifts, the challenge with </a:t>
            </a:r>
            <a:r>
              <a:rPr lang="en-US" dirty="0" err="1" smtClean="0"/>
              <a:t>dir</a:t>
            </a:r>
            <a:r>
              <a:rPr lang="en-US" dirty="0" smtClean="0"/>
              <a:t> based systems</a:t>
            </a:r>
            <a:r>
              <a:rPr lang="en-US" baseline="0" dirty="0" smtClean="0"/>
              <a:t> is to maintain all the directories “properly”.</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3</a:t>
            </a:fld>
            <a:endParaRPr lang="en-US"/>
          </a:p>
        </p:txBody>
      </p:sp>
    </p:spTree>
    <p:extLst>
      <p:ext uri="{BB962C8B-B14F-4D97-AF65-F5344CB8AC3E}">
        <p14:creationId xmlns:p14="http://schemas.microsoft.com/office/powerpoint/2010/main" val="143795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a:t>
            </a:fld>
            <a:endParaRPr lang="en-US"/>
          </a:p>
        </p:txBody>
      </p:sp>
    </p:spTree>
    <p:extLst>
      <p:ext uri="{BB962C8B-B14F-4D97-AF65-F5344CB8AC3E}">
        <p14:creationId xmlns:p14="http://schemas.microsoft.com/office/powerpoint/2010/main" val="116884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is on </a:t>
            </a:r>
            <a:r>
              <a:rPr lang="en-US" dirty="0" err="1" smtClean="0"/>
              <a:t>dir</a:t>
            </a:r>
            <a:r>
              <a:rPr lang="en-US" dirty="0" smtClean="0"/>
              <a:t> updating and not object copying or when to migrate</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5</a:t>
            </a:fld>
            <a:endParaRPr lang="en-US"/>
          </a:p>
        </p:txBody>
      </p:sp>
    </p:spTree>
    <p:extLst>
      <p:ext uri="{BB962C8B-B14F-4D97-AF65-F5344CB8AC3E}">
        <p14:creationId xmlns:p14="http://schemas.microsoft.com/office/powerpoint/2010/main" val="176120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 on concept of a majority of acceptors accepting proposed value</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8</a:t>
            </a:fld>
            <a:endParaRPr lang="en-US"/>
          </a:p>
        </p:txBody>
      </p:sp>
    </p:spTree>
    <p:extLst>
      <p:ext uri="{BB962C8B-B14F-4D97-AF65-F5344CB8AC3E}">
        <p14:creationId xmlns:p14="http://schemas.microsoft.com/office/powerpoint/2010/main" val="112645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EPFL, Switzerland</a:t>
            </a:r>
          </a:p>
          <a:p>
            <a:r>
              <a:rPr lang="en-US" dirty="0" smtClean="0"/>
              <a:t>Poznan University of Technology, Poland</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9</a:t>
            </a:fld>
            <a:endParaRPr lang="en-US"/>
          </a:p>
        </p:txBody>
      </p:sp>
    </p:spTree>
    <p:extLst>
      <p:ext uri="{BB962C8B-B14F-4D97-AF65-F5344CB8AC3E}">
        <p14:creationId xmlns:p14="http://schemas.microsoft.com/office/powerpoint/2010/main" val="99501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dirty/moved bit on an old replica. Reads served from old, write denied.</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16</a:t>
            </a:fld>
            <a:endParaRPr lang="en-US"/>
          </a:p>
        </p:txBody>
      </p:sp>
    </p:spTree>
    <p:extLst>
      <p:ext uri="{BB962C8B-B14F-4D97-AF65-F5344CB8AC3E}">
        <p14:creationId xmlns:p14="http://schemas.microsoft.com/office/powerpoint/2010/main" val="54943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89736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jpeg"/><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Advisor: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6111638" y="2648565"/>
            <a:ext cx="898762" cy="449749"/>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Directory Client</a:t>
            </a:r>
            <a:endParaRPr lang="en-US" sz="800" dirty="0"/>
          </a:p>
        </p:txBody>
      </p:sp>
      <p:sp>
        <p:nvSpPr>
          <p:cNvPr id="35" name="Oval 34"/>
          <p:cNvSpPr/>
          <p:nvPr/>
        </p:nvSpPr>
        <p:spPr>
          <a:xfrm>
            <a:off x="3512599" y="2090901"/>
            <a:ext cx="872588" cy="449222"/>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Directory Client</a:t>
            </a:r>
            <a:endParaRPr lang="en-US" sz="9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1295400" y="307554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3693282"/>
            <a:ext cx="879352" cy="142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2438400" y="3384413"/>
            <a:ext cx="578898" cy="275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7" idx="0"/>
          </p:cNvCxnSpPr>
          <p:nvPr/>
        </p:nvCxnSpPr>
        <p:spPr>
          <a:xfrm rot="16200000" flipV="1">
            <a:off x="4042233" y="900211"/>
            <a:ext cx="1639288" cy="5989954"/>
          </a:xfrm>
          <a:prstGeom prst="bentConnector3">
            <a:avLst>
              <a:gd name="adj1" fmla="val 201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2714367" y="3159461"/>
            <a:ext cx="920445" cy="1807156"/>
          </a:xfrm>
          <a:prstGeom prst="bentConnector3">
            <a:avLst>
              <a:gd name="adj1" fmla="val -2483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3911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429527" y="2909724"/>
            <a:ext cx="170442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33461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AB1C761-9FE2-4952-8BCD-2D639D168F1E}" type="slidenum">
              <a:rPr lang="en-US" smtClean="0"/>
              <a:t>19</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DB: </a:t>
            </a:r>
            <a:r>
              <a:rPr lang="en-US" sz="3600" dirty="0" err="1" smtClean="0"/>
              <a:t>PostgreSQL</a:t>
            </a:r>
            <a:endParaRPr lang="en-US" sz="3600" dirty="0"/>
          </a:p>
        </p:txBody>
      </p:sp>
    </p:spTree>
    <p:extLst>
      <p:ext uri="{BB962C8B-B14F-4D97-AF65-F5344CB8AC3E}">
        <p14:creationId xmlns:p14="http://schemas.microsoft.com/office/powerpoint/2010/main" val="2900942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Geo-Replicated Cloud Storage</a:t>
            </a:r>
            <a:endParaRPr lang="en-US" sz="4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24</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25</a:t>
            </a:fld>
            <a:endParaRPr lang="en-US"/>
          </a:p>
        </p:txBody>
      </p:sp>
      <p:sp>
        <p:nvSpPr>
          <p:cNvPr id="45" name="Rectangle 44"/>
          <p:cNvSpPr/>
          <p:nvPr/>
        </p:nvSpPr>
        <p:spPr>
          <a:xfrm>
            <a:off x="1066800" y="2434966"/>
            <a:ext cx="1942268"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46" name="Cloud"/>
          <p:cNvSpPr>
            <a:spLocks noChangeAspect="1" noEditPoints="1" noChangeArrowheads="1"/>
          </p:cNvSpPr>
          <p:nvPr/>
        </p:nvSpPr>
        <p:spPr bwMode="auto">
          <a:xfrm>
            <a:off x="3981864" y="3626019"/>
            <a:ext cx="2057796" cy="13790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47" name="Picture 3" descr="C:\Users\Sripras\AppData\Local\Microsoft\Windows\Temporary Internet Files\Content.IE5\S5NU6IIH\MC900320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2838" y="2546876"/>
            <a:ext cx="1700992" cy="48526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479388" y="3502976"/>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0800000">
            <a:off x="5823750" y="4508066"/>
            <a:ext cx="1339362" cy="20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312184" y="4511238"/>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318" y="3304892"/>
            <a:ext cx="373890" cy="462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11" y="4280074"/>
            <a:ext cx="373890" cy="46232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p:cNvCxnSpPr>
            <a:stCxn id="45" idx="2"/>
            <a:endCxn id="59" idx="0"/>
          </p:cNvCxnSpPr>
          <p:nvPr/>
        </p:nvCxnSpPr>
        <p:spPr>
          <a:xfrm>
            <a:off x="2037934" y="2775882"/>
            <a:ext cx="0" cy="587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7" idx="3"/>
            <a:endCxn id="48" idx="3"/>
          </p:cNvCxnSpPr>
          <p:nvPr/>
        </p:nvCxnSpPr>
        <p:spPr>
          <a:xfrm flipH="1">
            <a:off x="5818748" y="2789510"/>
            <a:ext cx="155082" cy="815732"/>
          </a:xfrm>
          <a:prstGeom prst="bentConnector3">
            <a:avLst>
              <a:gd name="adj1" fmla="val -1474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8" idx="3"/>
            <a:endCxn id="49" idx="2"/>
          </p:cNvCxnSpPr>
          <p:nvPr/>
        </p:nvCxnSpPr>
        <p:spPr>
          <a:xfrm>
            <a:off x="5818748" y="3605242"/>
            <a:ext cx="674683" cy="9028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50" idx="2"/>
          </p:cNvCxnSpPr>
          <p:nvPr/>
        </p:nvCxnSpPr>
        <p:spPr>
          <a:xfrm rot="5400000">
            <a:off x="5236063" y="3458402"/>
            <a:ext cx="3170" cy="2511567"/>
          </a:xfrm>
          <a:prstGeom prst="curvedConnector3">
            <a:avLst>
              <a:gd name="adj1" fmla="val 7311356"/>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0" idx="0"/>
            <a:endCxn id="48" idx="1"/>
          </p:cNvCxnSpPr>
          <p:nvPr/>
        </p:nvCxnSpPr>
        <p:spPr>
          <a:xfrm rot="5400000" flipH="1" flipV="1">
            <a:off x="3777628" y="3809478"/>
            <a:ext cx="905996" cy="4975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52" idx="2"/>
          </p:cNvCxnSpPr>
          <p:nvPr/>
        </p:nvCxnSpPr>
        <p:spPr>
          <a:xfrm rot="5400000">
            <a:off x="3485544" y="4246082"/>
            <a:ext cx="26632" cy="966008"/>
          </a:xfrm>
          <a:prstGeom prst="bentConnector3">
            <a:avLst>
              <a:gd name="adj1" fmla="val 958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59988" y="3363734"/>
            <a:ext cx="2155892" cy="332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60" name="Straight Arrow Connector 59"/>
          <p:cNvCxnSpPr>
            <a:stCxn id="59" idx="6"/>
            <a:endCxn id="47" idx="1"/>
          </p:cNvCxnSpPr>
          <p:nvPr/>
        </p:nvCxnSpPr>
        <p:spPr>
          <a:xfrm flipV="1">
            <a:off x="3115880" y="2789510"/>
            <a:ext cx="1156958" cy="740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209800" y="2899285"/>
            <a:ext cx="324586" cy="341045"/>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5044612" y="2092472"/>
            <a:ext cx="327032" cy="342494"/>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3312184" y="5010150"/>
            <a:ext cx="348392" cy="335280"/>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5" descr="C:\Users\Sripras\AppData\Local\Microsoft\Windows\Temporary Internet Files\Content.IE5\24UHWFW8\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287" y="3508952"/>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p:cNvCxnSpPr>
            <a:stCxn id="48" idx="2"/>
            <a:endCxn id="51" idx="2"/>
          </p:cNvCxnSpPr>
          <p:nvPr/>
        </p:nvCxnSpPr>
        <p:spPr>
          <a:xfrm rot="5400000">
            <a:off x="4623810" y="3241962"/>
            <a:ext cx="59712" cy="990805"/>
          </a:xfrm>
          <a:prstGeom prst="bentConnector3">
            <a:avLst>
              <a:gd name="adj1" fmla="val 482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0"/>
            <a:endCxn id="90" idx="2"/>
          </p:cNvCxnSpPr>
          <p:nvPr/>
        </p:nvCxnSpPr>
        <p:spPr>
          <a:xfrm rot="5400000">
            <a:off x="5982145" y="4278078"/>
            <a:ext cx="76764" cy="945809"/>
          </a:xfrm>
          <a:prstGeom prst="bentConnector3">
            <a:avLst>
              <a:gd name="adj1" fmla="val 397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75" y="4327526"/>
            <a:ext cx="373493" cy="461838"/>
          </a:xfrm>
          <a:prstGeom prst="rect">
            <a:avLst/>
          </a:prstGeom>
          <a:noFill/>
          <a:extLst>
            <a:ext uri="{909E8E84-426E-40DD-AFC4-6F175D3DCCD1}">
              <a14:hiddenFill xmlns:a14="http://schemas.microsoft.com/office/drawing/2010/main">
                <a:solidFill>
                  <a:srgbClr val="FFFFFF"/>
                </a:solidFill>
              </a14:hiddenFill>
            </a:ext>
          </a:extLst>
        </p:spPr>
      </p:pic>
      <p:sp>
        <p:nvSpPr>
          <p:cNvPr id="9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Expectations</a:t>
            </a:r>
            <a:endParaRPr lang="en-US" sz="4000" dirty="0"/>
          </a:p>
        </p:txBody>
      </p:sp>
    </p:spTree>
    <p:extLst>
      <p:ext uri="{BB962C8B-B14F-4D97-AF65-F5344CB8AC3E}">
        <p14:creationId xmlns:p14="http://schemas.microsoft.com/office/powerpoint/2010/main" val="62580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down)">
                                      <p:cBhvr>
                                        <p:cTn id="85" dur="500"/>
                                        <p:tgtEl>
                                          <p:spTgt spid="82"/>
                                        </p:tgtEl>
                                      </p:cBhvr>
                                    </p:animEffect>
                                  </p:childTnLst>
                                </p:cTn>
                              </p:par>
                              <p:par>
                                <p:cTn id="86" presetID="22" presetClass="entr" presetSubtype="4"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down)">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54"/>
                                        </p:tgtEl>
                                      </p:cBhvr>
                                    </p:animEffect>
                                    <p:animScale>
                                      <p:cBhvr>
                                        <p:cTn id="93" dur="250" autoRev="1" fill="hold"/>
                                        <p:tgtEl>
                                          <p:spTgt spid="54"/>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53"/>
                                        </p:tgtEl>
                                      </p:cBhvr>
                                    </p:animEffect>
                                    <p:animScale>
                                      <p:cBhvr>
                                        <p:cTn id="103"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59" grpId="0" animBg="1"/>
      <p:bldP spid="61" grpId="0" animBg="1"/>
      <p:bldP spid="62" grpId="0" animBg="1"/>
      <p:bldP spid="6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26</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Expected Results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a:t>
            </a:r>
            <a:r>
              <a:rPr lang="en-US" sz="2000" dirty="0" smtClean="0"/>
              <a:t>East coast – West coast setup</a:t>
            </a:r>
            <a:endParaRPr lang="en-US" sz="2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smtClean="0"/>
              <a:t>DummyNet</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a:t>
            </a:r>
            <a:r>
              <a:rPr lang="en-US" sz="2400" dirty="0" smtClean="0"/>
              <a:t>no delay</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7" name="Elbow Connector 226"/>
          <p:cNvCxnSpPr>
            <a:stCxn id="218" idx="3"/>
            <a:endCxn id="324" idx="1"/>
          </p:cNvCxnSpPr>
          <p:nvPr/>
        </p:nvCxnSpPr>
        <p:spPr>
          <a:xfrm>
            <a:off x="6316760" y="2974624"/>
            <a:ext cx="207601" cy="2570793"/>
          </a:xfrm>
          <a:prstGeom prst="bentConnector3">
            <a:avLst/>
          </a:prstGeom>
          <a:ln w="127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9" name="Elbow Connector 278"/>
          <p:cNvCxnSpPr>
            <a:stCxn id="219" idx="3"/>
            <a:endCxn id="324" idx="1"/>
          </p:cNvCxnSpPr>
          <p:nvPr/>
        </p:nvCxnSpPr>
        <p:spPr>
          <a:xfrm>
            <a:off x="5889423" y="4505392"/>
            <a:ext cx="634938" cy="1040025"/>
          </a:xfrm>
          <a:prstGeom prst="bentConnector3">
            <a:avLst>
              <a:gd name="adj1" fmla="val 50000"/>
            </a:avLst>
          </a:prstGeom>
          <a:ln w="12700">
            <a:solidFill>
              <a:schemeClr val="accent6">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Classes of Geo-Replicated Cloud Storage</a:t>
            </a:r>
            <a:endParaRPr lang="en-US" sz="36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724208659"/>
              </p:ext>
            </p:extLst>
          </p:nvPr>
        </p:nvGraphicFramePr>
        <p:xfrm>
          <a:off x="20776" y="1640782"/>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a:t>
                      </a:r>
                      <a:r>
                        <a:rPr lang="en-US" baseline="0" dirty="0" smtClean="0"/>
                        <a:t>predictability, adaptability </a:t>
                      </a:r>
                      <a:r>
                        <a:rPr lang="en-US" baseline="0" dirty="0" smtClean="0"/>
                        <a:t>in data 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predictability and adaptability </a:t>
                      </a:r>
                      <a:r>
                        <a:rPr lang="en-US" dirty="0" smtClean="0"/>
                        <a:t>in </a:t>
                      </a:r>
                      <a:r>
                        <a:rPr lang="en-US" dirty="0" smtClean="0"/>
                        <a:t>data placement</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wipe(down)">
                                      <p:cBhvr>
                                        <p:cTn id="12" dur="5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7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wipe(down)">
                                      <p:cBhvr>
                                        <p:cTn id="29" dur="500"/>
                                        <p:tgtEl>
                                          <p:spTgt spid="2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78"/>
                                        </p:tgtEl>
                                        <p:attrNameLst>
                                          <p:attrName>style.visibility</p:attrName>
                                        </p:attrNameLst>
                                      </p:cBhvr>
                                      <p:to>
                                        <p:strVal val="visible"/>
                                      </p:to>
                                    </p:set>
                                    <p:animEffect transition="in" filter="wipe(down)">
                                      <p:cBhvr>
                                        <p:cTn id="34" dur="500"/>
                                        <p:tgtEl>
                                          <p:spTgt spid="2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7"/>
                                        </p:tgtEl>
                                        <p:attrNameLst>
                                          <p:attrName>style.visibility</p:attrName>
                                        </p:attrNameLst>
                                      </p:cBhvr>
                                      <p:to>
                                        <p:strVal val="visible"/>
                                      </p:to>
                                    </p:set>
                                    <p:animEffect transition="in" filter="wipe(down)">
                                      <p:cBhvr>
                                        <p:cTn id="39" dur="500"/>
                                        <p:tgtEl>
                                          <p:spTgt spid="2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9"/>
                                        </p:tgtEl>
                                        <p:attrNameLst>
                                          <p:attrName>style.visibility</p:attrName>
                                        </p:attrNameLst>
                                      </p:cBhvr>
                                      <p:to>
                                        <p:strVal val="visible"/>
                                      </p:to>
                                    </p:set>
                                    <p:animEffect transition="in" filter="wipe(down)">
                                      <p:cBhvr>
                                        <p:cTn id="44" dur="500"/>
                                        <p:tgtEl>
                                          <p:spTgt spid="27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08"/>
                                        </p:tgtEl>
                                        <p:attrNameLst>
                                          <p:attrName>style.visibility</p:attrName>
                                        </p:attrNameLst>
                                      </p:cBhvr>
                                      <p:to>
                                        <p:strVal val="visible"/>
                                      </p:to>
                                    </p:set>
                                    <p:animEffect transition="in" filter="wipe(down)">
                                      <p:cBhvr>
                                        <p:cTn id="49" dur="500"/>
                                        <p:tgtEl>
                                          <p:spTgt spid="308"/>
                                        </p:tgtEl>
                                      </p:cBhvr>
                                    </p:animEffect>
                                  </p:childTnLst>
                                </p:cTn>
                              </p:par>
                              <p:par>
                                <p:cTn id="50" presetID="22" presetClass="entr" presetSubtype="4" fill="hold" nodeType="withEffect">
                                  <p:stCondLst>
                                    <p:cond delay="0"/>
                                  </p:stCondLst>
                                  <p:childTnLst>
                                    <p:set>
                                      <p:cBhvr>
                                        <p:cTn id="51" dur="1" fill="hold">
                                          <p:stCondLst>
                                            <p:cond delay="0"/>
                                          </p:stCondLst>
                                        </p:cTn>
                                        <p:tgtEl>
                                          <p:spTgt spid="309"/>
                                        </p:tgtEl>
                                        <p:attrNameLst>
                                          <p:attrName>style.visibility</p:attrName>
                                        </p:attrNameLst>
                                      </p:cBhvr>
                                      <p:to>
                                        <p:strVal val="visible"/>
                                      </p:to>
                                    </p:set>
                                    <p:animEffect transition="in" filter="wipe(down)">
                                      <p:cBhvr>
                                        <p:cTn id="52" dur="500"/>
                                        <p:tgtEl>
                                          <p:spTgt spid="3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14"/>
                                        </p:tgtEl>
                                        <p:attrNameLst>
                                          <p:attrName>style.visibility</p:attrName>
                                        </p:attrNameLst>
                                      </p:cBhvr>
                                      <p:to>
                                        <p:strVal val="visible"/>
                                      </p:to>
                                    </p:set>
                                    <p:animEffect transition="in" filter="wipe(down)">
                                      <p:cBhvr>
                                        <p:cTn id="57" dur="500"/>
                                        <p:tgtEl>
                                          <p:spTgt spid="31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31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308"/>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0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17"/>
                                        </p:tgtEl>
                                        <p:attrNameLst>
                                          <p:attrName>style.visibility</p:attrName>
                                        </p:attrNameLst>
                                      </p:cBhvr>
                                      <p:to>
                                        <p:strVal val="visible"/>
                                      </p:to>
                                    </p:set>
                                    <p:animEffect transition="in" filter="wipe(down)">
                                      <p:cBhvr>
                                        <p:cTn id="70" dur="500"/>
                                        <p:tgtEl>
                                          <p:spTgt spid="31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0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18"/>
                                        </p:tgtEl>
                                        <p:attrNameLst>
                                          <p:attrName>style.visibility</p:attrName>
                                        </p:attrNameLst>
                                      </p:cBhvr>
                                      <p:to>
                                        <p:strVal val="visible"/>
                                      </p:to>
                                    </p:set>
                                    <p:animEffect transition="in" filter="wipe(down)">
                                      <p:cBhvr>
                                        <p:cTn id="83" dur="500"/>
                                        <p:tgtEl>
                                          <p:spTgt spid="31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21"/>
                                        </p:tgtEl>
                                        <p:attrNameLst>
                                          <p:attrName>style.visibility</p:attrName>
                                        </p:attrNameLst>
                                      </p:cBhvr>
                                      <p:to>
                                        <p:strVal val="visible"/>
                                      </p:to>
                                    </p:set>
                                    <p:animEffect transition="in" filter="wipe(down)">
                                      <p:cBhvr>
                                        <p:cTn id="88" dur="500"/>
                                        <p:tgtEl>
                                          <p:spTgt spid="32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25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0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16"/>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1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21"/>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259"/>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246"/>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247"/>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78"/>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17"/>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27"/>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7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30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257"/>
                                        </p:tgtEl>
                                        <p:attrNameLst>
                                          <p:attrName>style.visibility</p:attrName>
                                        </p:attrNameLst>
                                      </p:cBhvr>
                                      <p:to>
                                        <p:strVal val="visible"/>
                                      </p:to>
                                    </p:set>
                                    <p:animEffect transition="in" filter="wipe(down)">
                                      <p:cBhvr>
                                        <p:cTn id="127" dur="500"/>
                                        <p:tgtEl>
                                          <p:spTgt spid="25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32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23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2" nodeType="clickEffect">
                                  <p:stCondLst>
                                    <p:cond delay="0"/>
                                  </p:stCondLst>
                                  <p:childTnLst>
                                    <p:set>
                                      <p:cBhvr>
                                        <p:cTn id="141" dur="1" fill="hold">
                                          <p:stCondLst>
                                            <p:cond delay="0"/>
                                          </p:stCondLst>
                                        </p:cTn>
                                        <p:tgtEl>
                                          <p:spTgt spid="30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224"/>
                                        </p:tgtEl>
                                        <p:attrNameLst>
                                          <p:attrName>style.visibility</p:attrName>
                                        </p:attrNameLst>
                                      </p:cBhvr>
                                      <p:to>
                                        <p:strVal val="visible"/>
                                      </p:to>
                                    </p:set>
                                    <p:animEffect transition="in" filter="wipe(down)">
                                      <p:cBhvr>
                                        <p:cTn id="146" dur="500"/>
                                        <p:tgtEl>
                                          <p:spTgt spid="224"/>
                                        </p:tgtEl>
                                      </p:cBhvr>
                                    </p:animEffect>
                                  </p:childTnLst>
                                </p:cTn>
                              </p:par>
                              <p:par>
                                <p:cTn id="147" presetID="1" presetClass="entr" presetSubtype="0" fill="hold" grpId="0" nodeType="withEffect">
                                  <p:stCondLst>
                                    <p:cond delay="0"/>
                                  </p:stCondLst>
                                  <p:childTnLst>
                                    <p:set>
                                      <p:cBhvr>
                                        <p:cTn id="148" dur="1" fill="hold">
                                          <p:stCondLst>
                                            <p:cond delay="0"/>
                                          </p:stCondLst>
                                        </p:cTn>
                                        <p:tgtEl>
                                          <p:spTgt spid="22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314"/>
                                        </p:tgtEl>
                                        <p:attrNameLst>
                                          <p:attrName>style.visibility</p:attrName>
                                        </p:attrNameLst>
                                      </p:cBhvr>
                                      <p:to>
                                        <p:strVal val="visible"/>
                                      </p:to>
                                    </p:set>
                                    <p:animEffect transition="in" filter="wipe(down)">
                                      <p:cBhvr>
                                        <p:cTn id="153" dur="500"/>
                                        <p:tgtEl>
                                          <p:spTgt spid="31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229"/>
                                        </p:tgtEl>
                                        <p:attrNameLst>
                                          <p:attrName>style.visibility</p:attrName>
                                        </p:attrNameLst>
                                      </p:cBhvr>
                                      <p:to>
                                        <p:strVal val="visible"/>
                                      </p:to>
                                    </p:set>
                                    <p:animEffect transition="in" filter="wipe(down)">
                                      <p:cBhvr>
                                        <p:cTn id="158" dur="500"/>
                                        <p:tgtEl>
                                          <p:spTgt spid="229"/>
                                        </p:tgtEl>
                                      </p:cBhvr>
                                    </p:animEffect>
                                  </p:childTnLst>
                                </p:cTn>
                              </p:par>
                              <p:par>
                                <p:cTn id="159" presetID="1" presetClass="exit" presetSubtype="0" fill="hold" nodeType="withEffect">
                                  <p:stCondLst>
                                    <p:cond delay="0"/>
                                  </p:stCondLst>
                                  <p:childTnLst>
                                    <p:set>
                                      <p:cBhvr>
                                        <p:cTn id="160" dur="1" fill="hold">
                                          <p:stCondLst>
                                            <p:cond delay="0"/>
                                          </p:stCondLst>
                                        </p:cTn>
                                        <p:tgtEl>
                                          <p:spTgt spid="224"/>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22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4"/>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3" nodeType="clickEffect">
                                  <p:stCondLst>
                                    <p:cond delay="0"/>
                                  </p:stCondLst>
                                  <p:childTnLst>
                                    <p:set>
                                      <p:cBhvr>
                                        <p:cTn id="168" dur="1" fill="hold">
                                          <p:stCondLst>
                                            <p:cond delay="0"/>
                                          </p:stCondLst>
                                        </p:cTn>
                                        <p:tgtEl>
                                          <p:spTgt spid="30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5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nodeType="clickEffect">
                                  <p:stCondLst>
                                    <p:cond delay="0"/>
                                  </p:stCondLst>
                                  <p:childTnLst>
                                    <p:set>
                                      <p:cBhvr>
                                        <p:cTn id="176" dur="1" fill="hold">
                                          <p:stCondLst>
                                            <p:cond delay="0"/>
                                          </p:stCondLst>
                                        </p:cTn>
                                        <p:tgtEl>
                                          <p:spTgt spid="260"/>
                                        </p:tgtEl>
                                        <p:attrNameLst>
                                          <p:attrName>style.visibility</p:attrName>
                                        </p:attrNameLst>
                                      </p:cBhvr>
                                      <p:to>
                                        <p:strVal val="visible"/>
                                      </p:to>
                                    </p:set>
                                    <p:animEffect transition="in" filter="wipe(down)">
                                      <p:cBhvr>
                                        <p:cTn id="177" dur="500"/>
                                        <p:tgtEl>
                                          <p:spTgt spid="260"/>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241"/>
                                        </p:tgtEl>
                                        <p:attrNameLst>
                                          <p:attrName>style.visibility</p:attrName>
                                        </p:attrNameLst>
                                      </p:cBhvr>
                                      <p:to>
                                        <p:strVal val="visible"/>
                                      </p:to>
                                    </p:set>
                                    <p:animEffect transition="in" filter="wipe(down)">
                                      <p:cBhvr>
                                        <p:cTn id="182" dur="500"/>
                                        <p:tgtEl>
                                          <p:spTgt spid="241"/>
                                        </p:tgtEl>
                                      </p:cBhvr>
                                    </p:animEffec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235"/>
                                        </p:tgtEl>
                                      </p:cBhvr>
                                    </p:animEffect>
                                    <p:animScale>
                                      <p:cBhvr>
                                        <p:cTn id="187" dur="250" autoRev="1" fill="hold"/>
                                        <p:tgtEl>
                                          <p:spTgt spid="235"/>
                                        </p:tgtEl>
                                      </p:cBhvr>
                                      <p:by x="105000" y="105000"/>
                                    </p:animScale>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39"/>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257"/>
                                        </p:tgtEl>
                                        <p:attrNameLst>
                                          <p:attrName>style.visibility</p:attrName>
                                        </p:attrNameLst>
                                      </p:cBhvr>
                                      <p:to>
                                        <p:strVal val="hidden"/>
                                      </p:to>
                                    </p:set>
                                  </p:childTnLst>
                                </p:cTn>
                              </p:par>
                              <p:par>
                                <p:cTn id="196" presetID="1" presetClass="exit" presetSubtype="0" fill="hold" grpId="3" nodeType="withEffect">
                                  <p:stCondLst>
                                    <p:cond delay="0"/>
                                  </p:stCondLst>
                                  <p:childTnLst>
                                    <p:set>
                                      <p:cBhvr>
                                        <p:cTn id="197" dur="1" fill="hold">
                                          <p:stCondLst>
                                            <p:cond delay="0"/>
                                          </p:stCondLst>
                                        </p:cTn>
                                        <p:tgtEl>
                                          <p:spTgt spid="306"/>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229"/>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260"/>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251"/>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304"/>
                                        </p:tgtEl>
                                        <p:attrNameLst>
                                          <p:attrName>style.visibility</p:attrName>
                                        </p:attrNameLst>
                                      </p:cBhvr>
                                      <p:to>
                                        <p:strVal val="visible"/>
                                      </p:to>
                                    </p:set>
                                  </p:childTnLst>
                                </p:cTn>
                              </p:par>
                              <p:par>
                                <p:cTn id="208" presetID="1" presetClass="entr" presetSubtype="0" fill="hold" nodeType="withEffect">
                                  <p:stCondLst>
                                    <p:cond delay="0"/>
                                  </p:stCondLst>
                                  <p:childTnLst>
                                    <p:set>
                                      <p:cBhvr>
                                        <p:cTn id="209" dur="1" fill="hold">
                                          <p:stCondLst>
                                            <p:cond delay="0"/>
                                          </p:stCondLst>
                                        </p:cTn>
                                        <p:tgtEl>
                                          <p:spTgt spid="301"/>
                                        </p:tgtEl>
                                        <p:attrNameLst>
                                          <p:attrName>style.visibility</p:attrName>
                                        </p:attrNameLst>
                                      </p:cBhvr>
                                      <p:to>
                                        <p:strVal val="visible"/>
                                      </p:to>
                                    </p:set>
                                  </p:childTnLst>
                                </p:cTn>
                              </p:par>
                              <p:par>
                                <p:cTn id="210" presetID="1" presetClass="entr" presetSubtype="0" fill="hold" nodeType="withEffect">
                                  <p:stCondLst>
                                    <p:cond delay="0"/>
                                  </p:stCondLst>
                                  <p:childTnLst>
                                    <p:set>
                                      <p:cBhvr>
                                        <p:cTn id="211" dur="1" fill="hold">
                                          <p:stCondLst>
                                            <p:cond delay="0"/>
                                          </p:stCondLst>
                                        </p:cTn>
                                        <p:tgtEl>
                                          <p:spTgt spid="307"/>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310"/>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248"/>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29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286"/>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28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291"/>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293"/>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294"/>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290"/>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292"/>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287"/>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24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296"/>
                                        </p:tgtEl>
                                        <p:attrNameLst>
                                          <p:attrName>style.visibility</p:attrName>
                                        </p:attrNameLst>
                                      </p:cBhvr>
                                      <p:to>
                                        <p:strVal val="visible"/>
                                      </p:to>
                                    </p:set>
                                  </p:childTnLst>
                                </p:cTn>
                              </p:par>
                              <p:par>
                                <p:cTn id="238" presetID="1" presetClass="entr" presetSubtype="0" fill="hold" nodeType="withEffect">
                                  <p:stCondLst>
                                    <p:cond delay="0"/>
                                  </p:stCondLst>
                                  <p:childTnLst>
                                    <p:set>
                                      <p:cBhvr>
                                        <p:cTn id="239" dur="1" fill="hold">
                                          <p:stCondLst>
                                            <p:cond delay="0"/>
                                          </p:stCondLst>
                                        </p:cTn>
                                        <p:tgtEl>
                                          <p:spTgt spid="31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300"/>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299"/>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nodeType="clickEffect">
                                  <p:stCondLst>
                                    <p:cond delay="0"/>
                                  </p:stCondLst>
                                  <p:childTnLst>
                                    <p:set>
                                      <p:cBhvr>
                                        <p:cTn id="249" dur="1" fill="hold">
                                          <p:stCondLst>
                                            <p:cond delay="0"/>
                                          </p:stCondLst>
                                        </p:cTn>
                                        <p:tgtEl>
                                          <p:spTgt spid="303"/>
                                        </p:tgtEl>
                                        <p:attrNameLst>
                                          <p:attrName>style.visibility</p:attrName>
                                        </p:attrNameLst>
                                      </p:cBhvr>
                                      <p:to>
                                        <p:strVal val="visible"/>
                                      </p:to>
                                    </p:set>
                                    <p:animEffect transition="in" filter="wipe(down)">
                                      <p:cBhvr>
                                        <p:cTn id="250" dur="500"/>
                                        <p:tgtEl>
                                          <p:spTgt spid="303"/>
                                        </p:tgtEl>
                                      </p:cBhvr>
                                    </p:animEffec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496535083"/>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759792963"/>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03624655"/>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1198360885"/>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810814424"/>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160611282"/>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381378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47</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48</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 and Contributions</a:t>
            </a:r>
            <a:endParaRPr lang="en-US" sz="4000" dirty="0"/>
          </a:p>
        </p:txBody>
      </p:sp>
      <p:graphicFrame>
        <p:nvGraphicFramePr>
          <p:cNvPr id="2" name="Diagram 1"/>
          <p:cNvGraphicFramePr/>
          <p:nvPr>
            <p:extLst>
              <p:ext uri="{D42A27DB-BD31-4B8C-83A1-F6EECF244321}">
                <p14:modId xmlns:p14="http://schemas.microsoft.com/office/powerpoint/2010/main" val="58161759"/>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smtClean="0"/>
              <a:t>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966970"/>
            <a:ext cx="2770930" cy="1281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957" y="4788693"/>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0" name="Elbow Connector 279"/>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18605" y="6855609"/>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7</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27"/>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23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3"/>
                                        </p:tgtEl>
                                        <p:attrNameLst>
                                          <p:attrName>style.visibility</p:attrName>
                                        </p:attrNameLst>
                                      </p:cBhvr>
                                      <p:to>
                                        <p:strVal val="visible"/>
                                      </p:to>
                                    </p:set>
                                    <p:animEffect transition="in" filter="wipe(down)">
                                      <p:cBhvr>
                                        <p:cTn id="42" dur="500"/>
                                        <p:tgtEl>
                                          <p:spTgt spid="22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grpId="0" nodeType="clickEffect">
                                  <p:stCondLst>
                                    <p:cond delay="0"/>
                                  </p:stCondLst>
                                  <p:childTnLst>
                                    <p:animClr clrSpc="rgb" dir="cw">
                                      <p:cBhvr>
                                        <p:cTn id="50" dur="2000" fill="hold"/>
                                        <p:tgtEl>
                                          <p:spTgt spid="235"/>
                                        </p:tgtEl>
                                        <p:attrNameLst>
                                          <p:attrName>fillcolor</p:attrName>
                                        </p:attrNameLst>
                                      </p:cBhvr>
                                      <p:to>
                                        <a:srgbClr val="CCEF1F"/>
                                      </p:to>
                                    </p:animClr>
                                    <p:set>
                                      <p:cBhvr>
                                        <p:cTn id="51" dur="2000" fill="hold"/>
                                        <p:tgtEl>
                                          <p:spTgt spid="235"/>
                                        </p:tgtEl>
                                        <p:attrNameLst>
                                          <p:attrName>fill.type</p:attrName>
                                        </p:attrNameLst>
                                      </p:cBhvr>
                                      <p:to>
                                        <p:strVal val="solid"/>
                                      </p:to>
                                    </p:set>
                                    <p:set>
                                      <p:cBhvr>
                                        <p:cTn id="52" dur="2000" fill="hold"/>
                                        <p:tgtEl>
                                          <p:spTgt spid="235"/>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80"/>
                                        </p:tgtEl>
                                        <p:attrNameLst>
                                          <p:attrName>style.visibility</p:attrName>
                                        </p:attrNameLst>
                                      </p:cBhvr>
                                      <p:to>
                                        <p:strVal val="visible"/>
                                      </p:to>
                                    </p:set>
                                    <p:animEffect transition="in" filter="wipe(down)">
                                      <p:cBhvr>
                                        <p:cTn id="57" dur="500"/>
                                        <p:tgtEl>
                                          <p:spTgt spid="2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51"/>
                                        </p:tgtEl>
                                        <p:attrNameLst>
                                          <p:attrName>style.visibility</p:attrName>
                                        </p:attrNameLst>
                                      </p:cBhvr>
                                      <p:to>
                                        <p:strVal val="visible"/>
                                      </p:to>
                                    </p:set>
                                    <p:animEffect transition="in" filter="wipe(down)">
                                      <p:cBhvr>
                                        <p:cTn id="62" dur="500"/>
                                        <p:tgtEl>
                                          <p:spTgt spid="2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28"/>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52"/>
                                        </p:tgtEl>
                                        <p:attrNameLst>
                                          <p:attrName>style.visibility</p:attrName>
                                        </p:attrNameLst>
                                      </p:cBhvr>
                                      <p:to>
                                        <p:strVal val="visible"/>
                                      </p:to>
                                    </p:set>
                                    <p:animEffect transition="in" filter="wipe(down)">
                                      <p:cBhvr>
                                        <p:cTn id="73" dur="500"/>
                                        <p:tgtEl>
                                          <p:spTgt spid="25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229"/>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55"/>
                                        </p:tgtEl>
                                        <p:attrNameLst>
                                          <p:attrName>style.visibility</p:attrName>
                                        </p:attrNameLst>
                                      </p:cBhvr>
                                      <p:to>
                                        <p:strVal val="visible"/>
                                      </p:to>
                                    </p:set>
                                    <p:animEffect transition="in" filter="wipe(down)">
                                      <p:cBhvr>
                                        <p:cTn id="84" dur="500"/>
                                        <p:tgtEl>
                                          <p:spTgt spid="255"/>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3"/>
                                        </p:tgtEl>
                                        <p:attrNameLst>
                                          <p:attrName>style.visibility</p:attrName>
                                        </p:attrNameLst>
                                      </p:cBhvr>
                                      <p:to>
                                        <p:strVal val="visible"/>
                                      </p:to>
                                    </p:set>
                                  </p:childTnLst>
                                </p:cTn>
                              </p:par>
                              <p:par>
                                <p:cTn id="91" presetID="26" presetClass="emph" presetSubtype="0" fill="hold" grpId="1" nodeType="withEffect">
                                  <p:stCondLst>
                                    <p:cond delay="0"/>
                                  </p:stCondLst>
                                  <p:childTnLst>
                                    <p:animEffect transition="out" filter="fade">
                                      <p:cBhvr>
                                        <p:cTn id="92" dur="500" tmFilter="0, 0; .2, .5; .8, .5; 1, 0"/>
                                        <p:tgtEl>
                                          <p:spTgt spid="264"/>
                                        </p:tgtEl>
                                      </p:cBhvr>
                                    </p:animEffect>
                                    <p:animScale>
                                      <p:cBhvr>
                                        <p:cTn id="93" dur="250" autoRev="1" fill="hold"/>
                                        <p:tgtEl>
                                          <p:spTgt spid="264"/>
                                        </p:tgtEl>
                                      </p:cBhvr>
                                      <p:by x="105000" y="105000"/>
                                    </p:animScale>
                                  </p:childTnLst>
                                </p:cTn>
                              </p:par>
                              <p:par>
                                <p:cTn id="94" presetID="26" presetClass="emph" presetSubtype="0" fill="hold" grpId="2" nodeType="withEffect">
                                  <p:stCondLst>
                                    <p:cond delay="0"/>
                                  </p:stCondLst>
                                  <p:childTnLst>
                                    <p:animEffect transition="out" filter="fade">
                                      <p:cBhvr>
                                        <p:cTn id="95" dur="500" tmFilter="0, 0; .2, .5; .8, .5; 1, 0"/>
                                        <p:tgtEl>
                                          <p:spTgt spid="264"/>
                                        </p:tgtEl>
                                      </p:cBhvr>
                                    </p:animEffect>
                                    <p:animScale>
                                      <p:cBhvr>
                                        <p:cTn id="96" dur="250" autoRev="1" fill="hold"/>
                                        <p:tgtEl>
                                          <p:spTgt spid="264"/>
                                        </p:tgtEl>
                                      </p:cBhvr>
                                      <p:by x="105000" y="105000"/>
                                    </p:animScale>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93"/>
                                        </p:tgtEl>
                                        <p:attrNameLst>
                                          <p:attrName>style.visibility</p:attrName>
                                        </p:attrNameLst>
                                      </p:cBhvr>
                                      <p:to>
                                        <p:strVal val="visible"/>
                                      </p:to>
                                    </p:set>
                                    <p:animEffect transition="in" filter="wipe(down)">
                                      <p:cBhvr>
                                        <p:cTn id="101" dur="500"/>
                                        <p:tgtEl>
                                          <p:spTgt spid="293"/>
                                        </p:tgtEl>
                                      </p:cBhvr>
                                    </p:animEffect>
                                  </p:childTnLst>
                                </p:cTn>
                              </p:par>
                              <p:par>
                                <p:cTn id="102" presetID="22" presetClass="entr" presetSubtype="4" fill="hold" nodeType="withEffect">
                                  <p:stCondLst>
                                    <p:cond delay="0"/>
                                  </p:stCondLst>
                                  <p:childTnLst>
                                    <p:set>
                                      <p:cBhvr>
                                        <p:cTn id="103" dur="1" fill="hold">
                                          <p:stCondLst>
                                            <p:cond delay="0"/>
                                          </p:stCondLst>
                                        </p:cTn>
                                        <p:tgtEl>
                                          <p:spTgt spid="299"/>
                                        </p:tgtEl>
                                        <p:attrNameLst>
                                          <p:attrName>style.visibility</p:attrName>
                                        </p:attrNameLst>
                                      </p:cBhvr>
                                      <p:to>
                                        <p:strVal val="visible"/>
                                      </p:to>
                                    </p:set>
                                    <p:animEffect transition="in" filter="wipe(down)">
                                      <p:cBhvr>
                                        <p:cTn id="104" dur="500"/>
                                        <p:tgtEl>
                                          <p:spTgt spid="299"/>
                                        </p:tgtEl>
                                      </p:cBhvr>
                                    </p:animEffect>
                                  </p:childTnLst>
                                </p:cTn>
                              </p:par>
                              <p:par>
                                <p:cTn id="105" presetID="22" presetClass="entr" presetSubtype="4" fill="hold" nodeType="withEffect">
                                  <p:stCondLst>
                                    <p:cond delay="0"/>
                                  </p:stCondLst>
                                  <p:childTnLst>
                                    <p:set>
                                      <p:cBhvr>
                                        <p:cTn id="106" dur="1" fill="hold">
                                          <p:stCondLst>
                                            <p:cond delay="0"/>
                                          </p:stCondLst>
                                        </p:cTn>
                                        <p:tgtEl>
                                          <p:spTgt spid="304"/>
                                        </p:tgtEl>
                                        <p:attrNameLst>
                                          <p:attrName>style.visibility</p:attrName>
                                        </p:attrNameLst>
                                      </p:cBhvr>
                                      <p:to>
                                        <p:strVal val="visible"/>
                                      </p:to>
                                    </p:set>
                                    <p:animEffect transition="in" filter="wipe(down)">
                                      <p:cBhvr>
                                        <p:cTn id="107" dur="500"/>
                                        <p:tgtEl>
                                          <p:spTgt spid="30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291"/>
                                        </p:tgtEl>
                                        <p:attrNameLst>
                                          <p:attrName>style.visibility</p:attrName>
                                        </p:attrNameLst>
                                      </p:cBhvr>
                                      <p:to>
                                        <p:strVal val="visible"/>
                                      </p:to>
                                    </p:set>
                                    <p:animEffect transition="in" filter="wipe(down)">
                                      <p:cBhvr>
                                        <p:cTn id="110" dur="500"/>
                                        <p:tgtEl>
                                          <p:spTgt spid="291"/>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5"/>
                                        </p:tgtEl>
                                        <p:attrNameLst>
                                          <p:attrName>style.visibility</p:attrName>
                                        </p:attrNameLst>
                                      </p:cBhvr>
                                      <p:to>
                                        <p:strVal val="visible"/>
                                      </p:to>
                                    </p:set>
                                    <p:animEffect transition="in" filter="wipe(down)">
                                      <p:cBhvr>
                                        <p:cTn id="113" dur="500"/>
                                        <p:tgtEl>
                                          <p:spTgt spid="295"/>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296"/>
                                        </p:tgtEl>
                                        <p:attrNameLst>
                                          <p:attrName>style.visibility</p:attrName>
                                        </p:attrNameLst>
                                      </p:cBhvr>
                                      <p:to>
                                        <p:strVal val="visible"/>
                                      </p:to>
                                    </p:set>
                                    <p:animEffect transition="in" filter="wipe(down)">
                                      <p:cBhvr>
                                        <p:cTn id="116" dur="500"/>
                                        <p:tgtEl>
                                          <p:spTgt spid="296"/>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308"/>
                                        </p:tgtEl>
                                        <p:attrNameLst>
                                          <p:attrName>style.visibility</p:attrName>
                                        </p:attrNameLst>
                                      </p:cBhvr>
                                      <p:to>
                                        <p:strVal val="visible"/>
                                      </p:to>
                                    </p:set>
                                    <p:animEffect transition="in" filter="barn(inVertical)">
                                      <p:cBhvr>
                                        <p:cTn id="121"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8727888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8AB1C761-9FE2-4952-8BCD-2D639D168F1E}" type="slidenum">
              <a:rPr lang="en-US" smtClean="0"/>
              <a:t>8</a:t>
            </a:fld>
            <a:endParaRPr lang="en-US"/>
          </a:p>
        </p:txBody>
      </p:sp>
      <p:sp>
        <p:nvSpPr>
          <p:cNvPr id="5"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endParaRPr lang="en-US" sz="3600" dirty="0"/>
          </a:p>
        </p:txBody>
      </p:sp>
    </p:spTree>
    <p:extLst>
      <p:ext uri="{BB962C8B-B14F-4D97-AF65-F5344CB8AC3E}">
        <p14:creationId xmlns:p14="http://schemas.microsoft.com/office/powerpoint/2010/main" val="2052339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4064947967"/>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3572</TotalTime>
  <Words>2850</Words>
  <Application>Microsoft Office PowerPoint</Application>
  <PresentationFormat>On-screen Show (4:3)</PresentationFormat>
  <Paragraphs>1003</Paragraphs>
  <Slides>48</Slides>
  <Notes>11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Paxos based directory updates for geo-replicated cloud storage</vt:lpstr>
      <vt:lpstr>Geo-Replicated Cloud Storage</vt:lpstr>
      <vt:lpstr>Classes of Geo-Replicated Cloud Storage</vt:lpstr>
      <vt:lpstr>Roadmap</vt:lpstr>
      <vt:lpstr>Goals and Contributions</vt:lpstr>
      <vt:lpstr>Roadmap</vt:lpstr>
      <vt:lpstr>Single Coordinator Scheme</vt:lpstr>
      <vt:lpstr>Paxos</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DB: PostgreSQL</vt:lpstr>
      <vt:lpstr>Roadmap</vt:lpstr>
      <vt:lpstr>Experimental Testbed: PRObE</vt:lpstr>
      <vt:lpstr>Experimental Setup and Config</vt:lpstr>
      <vt:lpstr>Roadmap</vt:lpstr>
      <vt:lpstr>The Graphs</vt:lpstr>
      <vt:lpstr>Understanding Expectations</vt:lpstr>
      <vt:lpstr>Expected Results</vt:lpstr>
      <vt:lpstr>Results:DummyNet with East coast – West coast setup</vt:lpstr>
      <vt:lpstr>Results: No DummyNet</vt:lpstr>
      <vt:lpstr>Results: DummyNet with no delay</vt:lpstr>
      <vt:lpstr>Roadmap</vt:lpstr>
      <vt:lpstr>Conclusion</vt:lpstr>
      <vt:lpstr>Single Coordinator Scheme</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199</cp:revision>
  <dcterms:created xsi:type="dcterms:W3CDTF">2014-05-20T19:40:14Z</dcterms:created>
  <dcterms:modified xsi:type="dcterms:W3CDTF">2014-06-03T18:59:16Z</dcterms:modified>
</cp:coreProperties>
</file>