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9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91" r:id="rId11"/>
    <p:sldId id="267" r:id="rId12"/>
    <p:sldId id="294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92" r:id="rId30"/>
    <p:sldId id="293" r:id="rId31"/>
    <p:sldId id="285" r:id="rId32"/>
    <p:sldId id="286" r:id="rId33"/>
    <p:sldId id="287" r:id="rId34"/>
    <p:sldId id="288" r:id="rId35"/>
    <p:sldId id="28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C8BB2-989B-4524-A93D-7328B1F5ECCA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1B59E-A863-41DD-8CA2-812EBEFB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29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Phase1:</a:t>
            </a:r>
          </a:p>
          <a:p>
            <a:pPr lvl="1"/>
            <a:r>
              <a:rPr lang="en-US" dirty="0" smtClean="0"/>
              <a:t>Proposer picks globally exclusive proposal number ‘n’ and sends a ‘Prepare’ request to a majority set of acceptors.</a:t>
            </a:r>
          </a:p>
          <a:p>
            <a:pPr lvl="1"/>
            <a:r>
              <a:rPr lang="en-US" dirty="0" smtClean="0"/>
              <a:t>An acceptor responds to  a ‘Prepare’ if ‘n’ is greater than greatest accepted so far and responds with accepted value if any.</a:t>
            </a:r>
          </a:p>
          <a:p>
            <a:r>
              <a:rPr lang="en-US" dirty="0" smtClean="0"/>
              <a:t>Phase 2:</a:t>
            </a:r>
          </a:p>
          <a:p>
            <a:pPr lvl="1"/>
            <a:r>
              <a:rPr lang="en-US" dirty="0" smtClean="0"/>
              <a:t>If proposer receives responses from majority of Acceptors, it sends an ‘Accept’ request with either value of greatest numbered value Accepted or value of its own choosing.</a:t>
            </a:r>
          </a:p>
          <a:p>
            <a:pPr lvl="1"/>
            <a:r>
              <a:rPr lang="en-US" dirty="0" smtClean="0"/>
              <a:t>If an acceptor receives an ‘Accept’ request for proposal ‘n’ &gt;= highest ‘Prepare’ request it has responded to, it accepts the proposal.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29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05B0-739C-49BB-918F-3A3FD323C9EF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8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05B0-739C-49BB-918F-3A3FD323C9EF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05B0-739C-49BB-918F-3A3FD323C9EF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2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05B0-739C-49BB-918F-3A3FD323C9EF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9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05B0-739C-49BB-918F-3A3FD323C9EF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4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05B0-739C-49BB-918F-3A3FD323C9EF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05B0-739C-49BB-918F-3A3FD323C9EF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05B0-739C-49BB-918F-3A3FD323C9EF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05B0-739C-49BB-918F-3A3FD323C9EF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6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05B0-739C-49BB-918F-3A3FD323C9EF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9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05B0-739C-49BB-918F-3A3FD323C9EF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8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505B0-739C-49BB-918F-3A3FD323C9EF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2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based directory updates for geo-replicated cloud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5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endParaRPr lang="en-US" dirty="0"/>
          </a:p>
        </p:txBody>
      </p:sp>
      <p:pic>
        <p:nvPicPr>
          <p:cNvPr id="2050" name="Picture 2" descr="C:\Users\Sripras\AppData\Local\Microsoft\Windows\Temporary Internet Files\Content.IE5\X72G4L8O\MC90043156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058" y="1817132"/>
            <a:ext cx="533400" cy="53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ripras\AppData\Local\Microsoft\Windows\Temporary Internet Files\Content.IE5\CYK3BX0Z\MC900431566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584" y="1817132"/>
            <a:ext cx="466550" cy="4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Sripras\AppData\Local\Microsoft\Windows\Temporary Internet Files\Content.IE5\CYK3BX0Z\MC900431566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317" y="1817132"/>
            <a:ext cx="466550" cy="4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Sripras\AppData\Local\Microsoft\Windows\Temporary Internet Files\Content.IE5\CYK3BX0Z\MC900431566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758" y="1817132"/>
            <a:ext cx="466550" cy="4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ripras\AppData\Local\Microsoft\Windows\Temporary Internet Files\Content.IE5\K5SE4XXB\MC900432596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158" y="1817132"/>
            <a:ext cx="457086" cy="45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169758" y="2502932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22358" y="2502932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22592" y="2502932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451033" y="2502932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122701" y="2502932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69758" y="2883932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69758" y="2960132"/>
            <a:ext cx="25497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69758" y="3036332"/>
            <a:ext cx="32812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169758" y="3493532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169758" y="3569732"/>
            <a:ext cx="25528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169758" y="3645932"/>
            <a:ext cx="32812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169758" y="4103132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69758" y="4179332"/>
            <a:ext cx="25497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69758" y="4255532"/>
            <a:ext cx="32812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169758" y="4788932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169758" y="4865132"/>
            <a:ext cx="25528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169758" y="4941332"/>
            <a:ext cx="32812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36358" y="1447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Proposer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74758" y="1447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Acceptors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665558" y="1447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Learners</a:t>
            </a:r>
            <a:endParaRPr lang="en-US" dirty="0"/>
          </a:p>
        </p:txBody>
      </p:sp>
      <p:pic>
        <p:nvPicPr>
          <p:cNvPr id="40" name="Picture 4" descr="C:\Users\Sripras\AppData\Local\Microsoft\Windows\Temporary Internet Files\Content.IE5\K5SE4XXB\MC900432596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79" y="1817132"/>
            <a:ext cx="457086" cy="45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Connector 40"/>
          <p:cNvCxnSpPr/>
          <p:nvPr/>
        </p:nvCxnSpPr>
        <p:spPr>
          <a:xfrm>
            <a:off x="7732358" y="2502932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36457" y="2603974"/>
            <a:ext cx="1558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Prepare #1?</a:t>
            </a:r>
            <a:endParaRPr lang="en-US" sz="1200" dirty="0"/>
          </a:p>
        </p:txBody>
      </p:sp>
      <p:pic>
        <p:nvPicPr>
          <p:cNvPr id="2053" name="Picture 5" descr="C:\Users\Sripras\AppData\Local\Microsoft\Windows\Temporary Internet Files\Content.IE5\568A64II\MC90044176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58" y="319456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5" descr="C:\Users\Sripras\AppData\Local\Microsoft\Windows\Temporary Internet Files\Content.IE5\568A64II\MC90044176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388" y="324228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5" descr="C:\Users\Sripras\AppData\Local\Microsoft\Windows\Temporary Internet Files\Content.IE5\568A64II\MC90044176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708" y="330306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3867478" y="2475363"/>
            <a:ext cx="56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{null}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672387" y="2475363"/>
            <a:ext cx="56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{null}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388023" y="2475363"/>
            <a:ext cx="51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{null}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3858732" y="3607885"/>
            <a:ext cx="56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{1}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663641" y="3607885"/>
            <a:ext cx="56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{1}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5379277" y="3607885"/>
            <a:ext cx="51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{1}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312756" y="3219596"/>
            <a:ext cx="609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Yes, {}!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087331" y="3284667"/>
            <a:ext cx="632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Yes, {}!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901666" y="3363001"/>
            <a:ext cx="632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Yes, {}!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421544" y="3854010"/>
            <a:ext cx="1558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Propose {1,a}!</a:t>
            </a:r>
            <a:endParaRPr lang="en-US" sz="1200" dirty="0"/>
          </a:p>
        </p:txBody>
      </p:sp>
      <p:pic>
        <p:nvPicPr>
          <p:cNvPr id="61" name="Picture 5" descr="C:\Users\Sripras\AppData\Local\Microsoft\Windows\Temporary Internet Files\Content.IE5\568A64II\MC90044176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58" y="429589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5" descr="C:\Users\Sripras\AppData\Local\Microsoft\Windows\Temporary Internet Files\Content.IE5\568A64II\MC90044176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591" y="429009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5" descr="C:\Users\Sripras\AppData\Local\Microsoft\Windows\Temporary Internet Files\Content.IE5\568A64II\MC90044176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708" y="429786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5" descr="C:\Users\Sripras\AppData\Local\Microsoft\Windows\Temporary Internet Files\Content.IE5\568A64II\MC90044176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308" y="373971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3193358" y="4579938"/>
            <a:ext cx="8245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Accept{1,a}!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3978953" y="4629668"/>
            <a:ext cx="8245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Accept{1,a}!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709296" y="4695111"/>
            <a:ext cx="8245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Accept{1,a}!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3918020" y="4436089"/>
            <a:ext cx="56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{1,a}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4722929" y="4436089"/>
            <a:ext cx="56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{1,a}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5394175" y="4447308"/>
            <a:ext cx="51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{1,a}</a:t>
            </a:r>
            <a:endParaRPr lang="en-US" sz="1200" dirty="0"/>
          </a:p>
        </p:txBody>
      </p:sp>
      <p:cxnSp>
        <p:nvCxnSpPr>
          <p:cNvPr id="2048" name="Straight Arrow Connector 2047"/>
          <p:cNvCxnSpPr/>
          <p:nvPr/>
        </p:nvCxnSpPr>
        <p:spPr>
          <a:xfrm>
            <a:off x="3922358" y="4788932"/>
            <a:ext cx="3200343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3918020" y="4788932"/>
            <a:ext cx="3814338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Arrow Connector 2056"/>
          <p:cNvCxnSpPr/>
          <p:nvPr/>
        </p:nvCxnSpPr>
        <p:spPr>
          <a:xfrm>
            <a:off x="1102958" y="2354088"/>
            <a:ext cx="0" cy="3501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16200000">
            <a:off x="950558" y="3710589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972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0" grpId="0"/>
      <p:bldP spid="51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5" grpId="0"/>
      <p:bldP spid="68" grpId="0"/>
      <p:bldP spid="69" grpId="0"/>
      <p:bldP spid="70" grpId="0"/>
      <p:bldP spid="71" grpId="0"/>
      <p:bldP spid="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Full-fledged</a:t>
            </a:r>
            <a:r>
              <a:rPr lang="en-US" dirty="0" smtClean="0"/>
              <a:t>, high-performance open sourced Java </a:t>
            </a:r>
            <a:r>
              <a:rPr lang="en-US" dirty="0" smtClean="0"/>
              <a:t>implementation</a:t>
            </a:r>
            <a:endParaRPr lang="en-US" dirty="0" smtClean="0"/>
          </a:p>
          <a:p>
            <a:r>
              <a:rPr lang="en-US" dirty="0" smtClean="0"/>
              <a:t>Some important implementation deviations and details:</a:t>
            </a:r>
          </a:p>
          <a:p>
            <a:pPr lvl="1"/>
            <a:r>
              <a:rPr lang="en-US" dirty="0" smtClean="0"/>
              <a:t>Unique request IDs (client end request) using &lt;</a:t>
            </a:r>
            <a:r>
              <a:rPr lang="en-US" dirty="0" err="1" smtClean="0"/>
              <a:t>clientID</a:t>
            </a:r>
            <a:r>
              <a:rPr lang="en-US" dirty="0" smtClean="0"/>
              <a:t>, </a:t>
            </a:r>
            <a:r>
              <a:rPr lang="en-US" dirty="0" err="1" smtClean="0"/>
              <a:t>seqNo</a:t>
            </a:r>
            <a:r>
              <a:rPr lang="en-US" dirty="0" smtClean="0"/>
              <a:t>&gt; pair where </a:t>
            </a:r>
            <a:r>
              <a:rPr lang="en-US" dirty="0" err="1" smtClean="0"/>
              <a:t>clientID</a:t>
            </a:r>
            <a:r>
              <a:rPr lang="en-US" dirty="0" smtClean="0"/>
              <a:t> are modulo schemed or time based</a:t>
            </a:r>
          </a:p>
          <a:p>
            <a:pPr lvl="1"/>
            <a:r>
              <a:rPr lang="en-US" dirty="0" smtClean="0"/>
              <a:t>Round robin view-based leader election</a:t>
            </a:r>
          </a:p>
          <a:p>
            <a:pPr lvl="1"/>
            <a:r>
              <a:rPr lang="en-US" dirty="0" smtClean="0"/>
              <a:t>Sequence numbers for proposals (server end </a:t>
            </a:r>
            <a:r>
              <a:rPr lang="en-US" dirty="0" err="1" smtClean="0"/>
              <a:t>Paxos</a:t>
            </a:r>
            <a:r>
              <a:rPr lang="en-US" dirty="0" smtClean="0"/>
              <a:t> internal) using &lt;view, </a:t>
            </a:r>
            <a:r>
              <a:rPr lang="en-US" dirty="0" err="1" smtClean="0"/>
              <a:t>seqNo</a:t>
            </a:r>
            <a:r>
              <a:rPr lang="en-US" dirty="0" smtClean="0"/>
              <a:t>&gt; pair where </a:t>
            </a:r>
            <a:r>
              <a:rPr lang="en-US" dirty="0" err="1" smtClean="0"/>
              <a:t>seqNo</a:t>
            </a:r>
            <a:r>
              <a:rPr lang="en-US" dirty="0" smtClean="0"/>
              <a:t> is  strictly monotonically increasing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8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JPaxos</a:t>
            </a:r>
            <a:r>
              <a:rPr lang="en-US" dirty="0" smtClean="0"/>
              <a:t>: Everyone is everything!</a:t>
            </a:r>
            <a:endParaRPr lang="en-US" dirty="0"/>
          </a:p>
        </p:txBody>
      </p:sp>
      <p:pic>
        <p:nvPicPr>
          <p:cNvPr id="3074" name="Picture 2" descr="C:\Users\Sripras\AppData\Local\Microsoft\Windows\Temporary Internet Files\Content.IE5\X72G4L8O\MC9004348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Sripras\AppData\Local\Microsoft\Windows\Temporary Internet Files\Content.IE5\X72G4L8O\MC9004348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566" y="160020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Sripras\AppData\Local\Microsoft\Windows\Temporary Internet Files\Content.IE5\X72G4L8O\MC9004348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60020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ripras\AppData\Local\Microsoft\Windows\Temporary Internet Files\Content.IE5\CYK3BX0Z\MC900439608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647" y="3074407"/>
            <a:ext cx="356048" cy="46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676400" y="26670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57815" y="263678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91400" y="26670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C:\Users\Sripras\AppData\Local\Microsoft\Windows\Temporary Internet Files\Content.IE5\CYK3BX0Z\MC90033310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4022472" y="2457450"/>
            <a:ext cx="1075344" cy="61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1800225" y="2834150"/>
            <a:ext cx="54387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 descr="C:\Users\Sripras\AppData\Local\Microsoft\Windows\Temporary Internet Files\Content.IE5\CYK3BX0Z\MC900442030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91" y="3657600"/>
            <a:ext cx="470254" cy="53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H="1">
            <a:off x="1676400" y="3733800"/>
            <a:ext cx="2881415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678730" y="3733800"/>
            <a:ext cx="571267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C:\Users\Sripras\AppData\Local\Microsoft\Windows\Temporary Internet Files\Content.IE5\X72G4L8O\MC900055019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548" y="4261833"/>
            <a:ext cx="447862" cy="46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1678730" y="4495588"/>
            <a:ext cx="2879085" cy="233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78730" y="4495588"/>
            <a:ext cx="5712670" cy="609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639411" y="4729344"/>
            <a:ext cx="2918404" cy="680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535066" y="4729344"/>
            <a:ext cx="2856334" cy="299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519612" y="5141416"/>
            <a:ext cx="2871788" cy="299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639411" y="5141416"/>
            <a:ext cx="5744591" cy="802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289382">
            <a:off x="2317006" y="426058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Propose {1,a}!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289382">
            <a:off x="5073518" y="456220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Accept {1}!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 rot="20938013">
            <a:off x="2165461" y="478728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Accept {1}!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 rot="21317787">
            <a:off x="4572592" y="504584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Accept {1}!</a:t>
            </a:r>
            <a:endParaRPr lang="en-US" dirty="0"/>
          </a:p>
        </p:txBody>
      </p:sp>
      <p:pic>
        <p:nvPicPr>
          <p:cNvPr id="3081" name="Picture 9" descr="C:\Users\Sripras\AppData\Local\Microsoft\Windows\Temporary Internet Files\Content.IE5\X72G4L8O\MC900442048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70" y="4980858"/>
            <a:ext cx="400707" cy="60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9" descr="C:\Users\Sripras\AppData\Local\Microsoft\Windows\Temporary Internet Files\Content.IE5\X72G4L8O\MC900442048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437" y="5037253"/>
            <a:ext cx="400707" cy="60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9" descr="C:\Users\Sripras\AppData\Local\Microsoft\Windows\Temporary Internet Files\Content.IE5\X72G4L8O\MC900442048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164" y="5230511"/>
            <a:ext cx="400707" cy="60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95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0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0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2" grpId="0"/>
      <p:bldP spid="42" grpId="1"/>
      <p:bldP spid="43" grpId="0"/>
      <p:bldP spid="43" grpId="1"/>
      <p:bldP spid="44" grpId="0"/>
      <p:bldP spid="4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873717" y="3064012"/>
            <a:ext cx="2274163" cy="17526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solidFill>
              <a:schemeClr val="accent1">
                <a:shade val="95000"/>
                <a:satMod val="10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C:\Users\Sripras\AppData\Local\Microsoft\Windows\Temporary Internet Files\Content.IE5\X72G4L8O\MC900048283[1]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274" y="4348605"/>
            <a:ext cx="482885" cy="59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C:\Users\Sripras\AppData\Local\Microsoft\Windows\Temporary Internet Files\Content.IE5\X72G4L8O\MC900048283[1]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661" y="4086303"/>
            <a:ext cx="482885" cy="59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Oval 54"/>
          <p:cNvSpPr/>
          <p:nvPr/>
        </p:nvSpPr>
        <p:spPr>
          <a:xfrm>
            <a:off x="1525111" y="2487877"/>
            <a:ext cx="1828800" cy="1066259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solidFill>
              <a:schemeClr val="accent1">
                <a:shade val="95000"/>
                <a:satMod val="105000"/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Client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1520672" y="2118297"/>
            <a:ext cx="1828800" cy="1066259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solidFill>
              <a:schemeClr val="accent1">
                <a:shade val="95000"/>
                <a:satMod val="105000"/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Client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506251" y="2724444"/>
            <a:ext cx="2274163" cy="17526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95000"/>
                <a:satMod val="10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249" y="1943100"/>
            <a:ext cx="3421639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4"/>
          <p:cNvSpPr/>
          <p:nvPr/>
        </p:nvSpPr>
        <p:spPr>
          <a:xfrm>
            <a:off x="6919035" y="2499064"/>
            <a:ext cx="609600" cy="5973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397473" y="2933700"/>
            <a:ext cx="521562" cy="381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5"/>
          </p:cNvCxnSpPr>
          <p:nvPr/>
        </p:nvCxnSpPr>
        <p:spPr>
          <a:xfrm flipH="1">
            <a:off x="7311872" y="3008971"/>
            <a:ext cx="127489" cy="3678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669745" y="3344401"/>
            <a:ext cx="2274163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Service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86501" y="2218675"/>
            <a:ext cx="609600" cy="597393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764939" y="2653311"/>
            <a:ext cx="521562" cy="38100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53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5"/>
          </p:cNvCxnSpPr>
          <p:nvPr/>
        </p:nvCxnSpPr>
        <p:spPr>
          <a:xfrm flipH="1">
            <a:off x="6679338" y="2728582"/>
            <a:ext cx="127489" cy="367875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53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19035" y="1879107"/>
            <a:ext cx="609600" cy="597393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6397473" y="2313743"/>
            <a:ext cx="521562" cy="38100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53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5" idx="5"/>
          </p:cNvCxnSpPr>
          <p:nvPr/>
        </p:nvCxnSpPr>
        <p:spPr>
          <a:xfrm flipH="1">
            <a:off x="7311872" y="2389014"/>
            <a:ext cx="127489" cy="367875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53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282370" y="1827953"/>
            <a:ext cx="609600" cy="5973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8" idx="2"/>
          </p:cNvCxnSpPr>
          <p:nvPr/>
        </p:nvCxnSpPr>
        <p:spPr>
          <a:xfrm flipH="1">
            <a:off x="3197072" y="2126650"/>
            <a:ext cx="108529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8" idx="3"/>
            <a:endCxn id="34" idx="5"/>
          </p:cNvCxnSpPr>
          <p:nvPr/>
        </p:nvCxnSpPr>
        <p:spPr>
          <a:xfrm flipH="1">
            <a:off x="3081650" y="2337860"/>
            <a:ext cx="1289994" cy="3890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520672" y="1816767"/>
            <a:ext cx="1828800" cy="1066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Client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4282370" y="2129483"/>
            <a:ext cx="609600" cy="597393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2"/>
          </p:cNvCxnSpPr>
          <p:nvPr/>
        </p:nvCxnSpPr>
        <p:spPr>
          <a:xfrm flipH="1">
            <a:off x="3197072" y="2428180"/>
            <a:ext cx="1085298" cy="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6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7" idx="3"/>
            <a:endCxn id="40" idx="5"/>
          </p:cNvCxnSpPr>
          <p:nvPr/>
        </p:nvCxnSpPr>
        <p:spPr>
          <a:xfrm flipH="1">
            <a:off x="3081650" y="2639390"/>
            <a:ext cx="1289994" cy="38901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6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286809" y="2499063"/>
            <a:ext cx="609600" cy="597393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6" idx="2"/>
          </p:cNvCxnSpPr>
          <p:nvPr/>
        </p:nvCxnSpPr>
        <p:spPr>
          <a:xfrm flipH="1">
            <a:off x="3201511" y="2797760"/>
            <a:ext cx="1085298" cy="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6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6" idx="3"/>
            <a:endCxn id="55" idx="5"/>
          </p:cNvCxnSpPr>
          <p:nvPr/>
        </p:nvCxnSpPr>
        <p:spPr>
          <a:xfrm flipH="1">
            <a:off x="3086089" y="3008970"/>
            <a:ext cx="1289994" cy="38901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6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 descr="C:\Users\Sripras\AppData\Local\Microsoft\Windows\Temporary Internet Files\Content.IE5\X72G4L8O\MC90004828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884" y="4920555"/>
            <a:ext cx="509489" cy="630000"/>
          </a:xfrm>
          <a:prstGeom prst="rect">
            <a:avLst/>
          </a:prstGeom>
          <a:noFill/>
          <a:effectLst>
            <a:glow rad="127000">
              <a:schemeClr val="accent1">
                <a:alpha val="72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4" name="Straight Connector 4103"/>
          <p:cNvCxnSpPr>
            <a:stCxn id="70" idx="0"/>
            <a:endCxn id="34" idx="2"/>
          </p:cNvCxnSpPr>
          <p:nvPr/>
        </p:nvCxnSpPr>
        <p:spPr>
          <a:xfrm flipV="1">
            <a:off x="870069" y="2349897"/>
            <a:ext cx="650603" cy="1460103"/>
          </a:xfrm>
          <a:prstGeom prst="line">
            <a:avLst/>
          </a:prstGeom>
          <a:ln cap="rnd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4099" idx="1"/>
          </p:cNvCxnSpPr>
          <p:nvPr/>
        </p:nvCxnSpPr>
        <p:spPr>
          <a:xfrm flipV="1">
            <a:off x="2435072" y="5235555"/>
            <a:ext cx="3097812" cy="420013"/>
          </a:xfrm>
          <a:prstGeom prst="line">
            <a:avLst/>
          </a:prstGeom>
          <a:ln>
            <a:prstDash val="lgDashDot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124" idx="1"/>
          </p:cNvCxnSpPr>
          <p:nvPr/>
        </p:nvCxnSpPr>
        <p:spPr>
          <a:xfrm>
            <a:off x="2435072" y="5655568"/>
            <a:ext cx="1714530" cy="61194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121" idx="3"/>
          </p:cNvCxnSpPr>
          <p:nvPr/>
        </p:nvCxnSpPr>
        <p:spPr>
          <a:xfrm flipH="1" flipV="1">
            <a:off x="2435073" y="5655568"/>
            <a:ext cx="4788762" cy="111755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3" idx="2"/>
          </p:cNvCxnSpPr>
          <p:nvPr/>
        </p:nvCxnSpPr>
        <p:spPr>
          <a:xfrm rot="5400000">
            <a:off x="6319668" y="4819706"/>
            <a:ext cx="209865" cy="764454"/>
          </a:xfrm>
          <a:prstGeom prst="bentConnector2">
            <a:avLst/>
          </a:prstGeom>
          <a:ln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34" idx="4"/>
          </p:cNvCxnSpPr>
          <p:nvPr/>
        </p:nvCxnSpPr>
        <p:spPr>
          <a:xfrm flipV="1">
            <a:off x="2435072" y="2883026"/>
            <a:ext cx="0" cy="2772542"/>
          </a:xfrm>
          <a:prstGeom prst="line">
            <a:avLst/>
          </a:prstGeom>
          <a:ln cap="rnd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353499" y="3810000"/>
            <a:ext cx="1033140" cy="667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4282369" y="6194216"/>
            <a:ext cx="614039" cy="52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Dir</a:t>
            </a:r>
            <a:endParaRPr lang="en-US" dirty="0"/>
          </a:p>
        </p:txBody>
      </p:sp>
      <p:sp>
        <p:nvSpPr>
          <p:cNvPr id="76" name="Diamond 75"/>
          <p:cNvSpPr/>
          <p:nvPr/>
        </p:nvSpPr>
        <p:spPr>
          <a:xfrm>
            <a:off x="228600" y="5204728"/>
            <a:ext cx="2156661" cy="9016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77" name="Round Diagonal Corner Rectangle 76"/>
          <p:cNvSpPr/>
          <p:nvPr/>
        </p:nvSpPr>
        <p:spPr>
          <a:xfrm>
            <a:off x="6248400" y="5883234"/>
            <a:ext cx="1532014" cy="74616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Migration Agent</a:t>
            </a:r>
            <a:endParaRPr lang="en-US" dirty="0"/>
          </a:p>
        </p:txBody>
      </p:sp>
      <p:sp>
        <p:nvSpPr>
          <p:cNvPr id="121" name="Round Diagonal Corner Rectangle 120"/>
          <p:cNvSpPr/>
          <p:nvPr/>
        </p:nvSpPr>
        <p:spPr>
          <a:xfrm>
            <a:off x="6457828" y="5767323"/>
            <a:ext cx="1532014" cy="74616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Migration Agent</a:t>
            </a:r>
            <a:endParaRPr lang="en-US" dirty="0"/>
          </a:p>
        </p:txBody>
      </p:sp>
      <p:sp>
        <p:nvSpPr>
          <p:cNvPr id="122" name="Round Diagonal Corner Rectangle 121"/>
          <p:cNvSpPr/>
          <p:nvPr/>
        </p:nvSpPr>
        <p:spPr>
          <a:xfrm>
            <a:off x="6010798" y="6004721"/>
            <a:ext cx="1532014" cy="74616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Migration Agent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4456622" y="6092675"/>
            <a:ext cx="614039" cy="52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Dir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4149602" y="6004721"/>
            <a:ext cx="614039" cy="52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Dir</a:t>
            </a:r>
            <a:endParaRPr lang="en-US" dirty="0"/>
          </a:p>
        </p:txBody>
      </p:sp>
      <p:cxnSp>
        <p:nvCxnSpPr>
          <p:cNvPr id="88" name="Elbow Connector 87"/>
          <p:cNvCxnSpPr>
            <a:stCxn id="70" idx="1"/>
            <a:endCxn id="124" idx="1"/>
          </p:cNvCxnSpPr>
          <p:nvPr/>
        </p:nvCxnSpPr>
        <p:spPr>
          <a:xfrm rot="10800000" flipH="1" flipV="1">
            <a:off x="353498" y="4143522"/>
            <a:ext cx="3796103" cy="2123994"/>
          </a:xfrm>
          <a:prstGeom prst="bentConnector3">
            <a:avLst>
              <a:gd name="adj1" fmla="val -60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29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5" grpId="0" animBg="1"/>
      <p:bldP spid="40" grpId="0" animBg="1"/>
      <p:bldP spid="24" grpId="0" animBg="1"/>
      <p:bldP spid="5" grpId="0" animBg="1"/>
      <p:bldP spid="13" grpId="0" animBg="1"/>
      <p:bldP spid="16" grpId="0" animBg="1"/>
      <p:bldP spid="25" grpId="0" animBg="1"/>
      <p:bldP spid="28" grpId="0" animBg="1"/>
      <p:bldP spid="34" grpId="0" animBg="1"/>
      <p:bldP spid="37" grpId="0" animBg="1"/>
      <p:bldP spid="56" grpId="0" animBg="1"/>
      <p:bldP spid="70" grpId="0" animBg="1"/>
      <p:bldP spid="118" grpId="0" animBg="1"/>
      <p:bldP spid="76" grpId="0" animBg="1"/>
      <p:bldP spid="77" grpId="0" animBg="1"/>
      <p:bldP spid="121" grpId="0" animBg="1"/>
      <p:bldP spid="122" grpId="0" animBg="1"/>
      <p:bldP spid="123" grpId="0" animBg="1"/>
      <p:bldP spid="1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Directory Service: DB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2639"/>
            <a:ext cx="8229600" cy="4525963"/>
          </a:xfrm>
        </p:spPr>
        <p:txBody>
          <a:bodyPr/>
          <a:lstStyle/>
          <a:p>
            <a:r>
              <a:rPr lang="en-US" sz="2000" dirty="0" smtClean="0"/>
              <a:t>Stateless in memory – all state is persisted</a:t>
            </a:r>
          </a:p>
          <a:p>
            <a:r>
              <a:rPr lang="en-US" sz="2000" dirty="0" smtClean="0"/>
              <a:t>Handles API requests for migrations – creates a record for each object migration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47496"/>
              </p:ext>
            </p:extLst>
          </p:nvPr>
        </p:nvGraphicFramePr>
        <p:xfrm>
          <a:off x="228600" y="2057400"/>
          <a:ext cx="8704576" cy="2185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380"/>
                <a:gridCol w="515620"/>
                <a:gridCol w="533400"/>
                <a:gridCol w="609600"/>
                <a:gridCol w="609600"/>
                <a:gridCol w="762000"/>
                <a:gridCol w="990600"/>
                <a:gridCol w="838200"/>
                <a:gridCol w="914400"/>
                <a:gridCol w="1066800"/>
                <a:gridCol w="1236976"/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ObjId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Old</a:t>
                      </a:r>
                      <a:r>
                        <a:rPr lang="en-US" sz="1400" baseline="0" dirty="0" smtClean="0"/>
                        <a:t> 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New 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Dir</a:t>
                      </a:r>
                      <a:r>
                        <a:rPr lang="en-US" sz="1400" dirty="0" smtClean="0"/>
                        <a:t> ACKs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Mig</a:t>
                      </a:r>
                      <a:r>
                        <a:rPr lang="en-US" sz="1400" dirty="0" smtClean="0"/>
                        <a:t> ACKs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Created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Last Updated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Mig</a:t>
                      </a:r>
                      <a:r>
                        <a:rPr lang="en-US" sz="1400" dirty="0" smtClean="0"/>
                        <a:t> Started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Migrated?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Completed?</a:t>
                      </a:r>
                      <a:endParaRPr lang="en-US" sz="1400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Dir1,Dir2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Dir1,Dir2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Agt1,Agt2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5208" y="4410742"/>
            <a:ext cx="1653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Updated Directories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75208" y="4723320"/>
            <a:ext cx="2292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Completed Migration chunks</a:t>
            </a:r>
            <a:endParaRPr lang="en-US" sz="1400" dirty="0"/>
          </a:p>
        </p:txBody>
      </p:sp>
      <p:cxnSp>
        <p:nvCxnSpPr>
          <p:cNvPr id="27" name="Elbow Connector 26"/>
          <p:cNvCxnSpPr>
            <a:endCxn id="9" idx="3"/>
          </p:cNvCxnSpPr>
          <p:nvPr/>
        </p:nvCxnSpPr>
        <p:spPr>
          <a:xfrm rot="5400000">
            <a:off x="1885531" y="4316561"/>
            <a:ext cx="291085" cy="2050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10" idx="3"/>
          </p:cNvCxnSpPr>
          <p:nvPr/>
        </p:nvCxnSpPr>
        <p:spPr>
          <a:xfrm rot="5400000">
            <a:off x="2363561" y="4499047"/>
            <a:ext cx="582168" cy="174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8" y="5019204"/>
            <a:ext cx="2918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When last touched? Avoid starvation.</a:t>
            </a:r>
            <a:endParaRPr lang="en-US" sz="1400" dirty="0"/>
          </a:p>
        </p:txBody>
      </p:sp>
      <p:cxnSp>
        <p:nvCxnSpPr>
          <p:cNvPr id="32" name="Elbow Connector 31"/>
          <p:cNvCxnSpPr>
            <a:endCxn id="30" idx="3"/>
          </p:cNvCxnSpPr>
          <p:nvPr/>
        </p:nvCxnSpPr>
        <p:spPr>
          <a:xfrm rot="10800000" flipV="1">
            <a:off x="3193508" y="4273547"/>
            <a:ext cx="2140497" cy="8995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5208" y="5326981"/>
            <a:ext cx="4165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When was object movement request last (re)initiated?</a:t>
            </a:r>
            <a:endParaRPr lang="en-US" sz="1400" dirty="0"/>
          </a:p>
        </p:txBody>
      </p:sp>
      <p:cxnSp>
        <p:nvCxnSpPr>
          <p:cNvPr id="37" name="Elbow Connector 36"/>
          <p:cNvCxnSpPr>
            <a:endCxn id="33" idx="3"/>
          </p:cNvCxnSpPr>
          <p:nvPr/>
        </p:nvCxnSpPr>
        <p:spPr>
          <a:xfrm rot="10800000" flipV="1">
            <a:off x="4440900" y="4273546"/>
            <a:ext cx="1631430" cy="1207324"/>
          </a:xfrm>
          <a:prstGeom prst="bentConnector3">
            <a:avLst>
              <a:gd name="adj1" fmla="val -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5208" y="5653956"/>
            <a:ext cx="2439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Is object movement complete?</a:t>
            </a:r>
            <a:endParaRPr lang="en-US" sz="1400" dirty="0"/>
          </a:p>
        </p:txBody>
      </p:sp>
      <p:cxnSp>
        <p:nvCxnSpPr>
          <p:cNvPr id="43" name="Elbow Connector 42"/>
          <p:cNvCxnSpPr>
            <a:endCxn id="42" idx="3"/>
          </p:cNvCxnSpPr>
          <p:nvPr/>
        </p:nvCxnSpPr>
        <p:spPr>
          <a:xfrm rot="10800000" flipV="1">
            <a:off x="2714787" y="4273545"/>
            <a:ext cx="4403044" cy="1534300"/>
          </a:xfrm>
          <a:prstGeom prst="bentConnector3">
            <a:avLst>
              <a:gd name="adj1" fmla="val -4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5207" y="5981729"/>
            <a:ext cx="2451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Is migration request complete?</a:t>
            </a:r>
            <a:endParaRPr lang="en-US" sz="1400" dirty="0"/>
          </a:p>
        </p:txBody>
      </p:sp>
      <p:cxnSp>
        <p:nvCxnSpPr>
          <p:cNvPr id="50" name="Elbow Connector 49"/>
          <p:cNvCxnSpPr>
            <a:endCxn id="48" idx="3"/>
          </p:cNvCxnSpPr>
          <p:nvPr/>
        </p:nvCxnSpPr>
        <p:spPr>
          <a:xfrm rot="10800000" flipV="1">
            <a:off x="2726904" y="4273544"/>
            <a:ext cx="5655096" cy="1862074"/>
          </a:xfrm>
          <a:prstGeom prst="bentConnector3">
            <a:avLst>
              <a:gd name="adj1" fmla="val 2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1268027" y="3586624"/>
            <a:ext cx="6477000" cy="96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Every insert/update operation on these records must be </a:t>
            </a:r>
            <a:r>
              <a:rPr lang="en-US" dirty="0" err="1" smtClean="0"/>
              <a:t>Paxos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0" grpId="0"/>
      <p:bldP spid="33" grpId="0"/>
      <p:bldP spid="42" grpId="0"/>
      <p:bldP spid="48" grpId="0"/>
      <p:bldP spid="5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4"/>
          <p:cNvSpPr>
            <a:spLocks noChangeAspect="1" noChangeArrowheads="1" noTextEdit="1"/>
          </p:cNvSpPr>
          <p:nvPr/>
        </p:nvSpPr>
        <p:spPr bwMode="auto">
          <a:xfrm>
            <a:off x="995009" y="1604438"/>
            <a:ext cx="609600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" name="Rectangle 11"/>
          <p:cNvSpPr>
            <a:spLocks noChangeArrowheads="1"/>
          </p:cNvSpPr>
          <p:nvPr/>
        </p:nvSpPr>
        <p:spPr bwMode="auto">
          <a:xfrm>
            <a:off x="5059009" y="1999726"/>
            <a:ext cx="2032000" cy="369888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4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Directory Service: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00" y="903286"/>
            <a:ext cx="8220400" cy="549751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JPaxos</a:t>
            </a:r>
            <a:r>
              <a:rPr lang="en-US" dirty="0" smtClean="0"/>
              <a:t> on crash recovery replays all requests from a checkpoint.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Must precisely replay requests from last </a:t>
            </a:r>
            <a:r>
              <a:rPr lang="en-US" dirty="0" err="1" smtClean="0"/>
              <a:t>unplayed</a:t>
            </a:r>
            <a:r>
              <a:rPr lang="en-US" dirty="0" smtClean="0"/>
              <a:t> request.</a:t>
            </a:r>
          </a:p>
          <a:p>
            <a:r>
              <a:rPr lang="en-US" dirty="0" smtClean="0"/>
              <a:t>Save last executed request number in a single atomic transaction with the last executed request.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0" name="5-Point Star 9"/>
          <p:cNvSpPr/>
          <p:nvPr/>
        </p:nvSpPr>
        <p:spPr>
          <a:xfrm>
            <a:off x="493033" y="3141138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15" idx="3"/>
          </p:cNvCxnSpPr>
          <p:nvPr/>
        </p:nvCxnSpPr>
        <p:spPr>
          <a:xfrm flipV="1">
            <a:off x="4298596" y="3643466"/>
            <a:ext cx="2819400" cy="984673"/>
          </a:xfrm>
          <a:prstGeom prst="bentConnector3">
            <a:avLst>
              <a:gd name="adj1" fmla="val 124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5" idx="3"/>
          </p:cNvCxnSpPr>
          <p:nvPr/>
        </p:nvCxnSpPr>
        <p:spPr>
          <a:xfrm flipV="1">
            <a:off x="4298596" y="4055538"/>
            <a:ext cx="2819400" cy="572601"/>
          </a:xfrm>
          <a:prstGeom prst="bentConnector3">
            <a:avLst>
              <a:gd name="adj1" fmla="val 124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7" descr="C:\Users\Sripras\AppData\Local\Microsoft\Windows\Temporary Internet Files\Content.IE5\24UHWFW8\MC900432537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596" y="3528254"/>
            <a:ext cx="230424" cy="23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995009" y="1628251"/>
            <a:ext cx="2032000" cy="371475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3027009" y="1628251"/>
            <a:ext cx="2032000" cy="371475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5059009" y="1628251"/>
            <a:ext cx="2032000" cy="371475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995009" y="1999726"/>
            <a:ext cx="2032000" cy="369888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3027009" y="1999726"/>
            <a:ext cx="2032000" cy="369888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" name="Rectangle 12"/>
          <p:cNvSpPr>
            <a:spLocks noChangeArrowheads="1"/>
          </p:cNvSpPr>
          <p:nvPr/>
        </p:nvSpPr>
        <p:spPr bwMode="auto">
          <a:xfrm>
            <a:off x="995009" y="2369613"/>
            <a:ext cx="2032000" cy="371475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" name="Rectangle 13"/>
          <p:cNvSpPr>
            <a:spLocks noChangeArrowheads="1"/>
          </p:cNvSpPr>
          <p:nvPr/>
        </p:nvSpPr>
        <p:spPr bwMode="auto">
          <a:xfrm>
            <a:off x="3027009" y="2369613"/>
            <a:ext cx="2032000" cy="371475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" name="Rectangle 14"/>
          <p:cNvSpPr>
            <a:spLocks noChangeArrowheads="1"/>
          </p:cNvSpPr>
          <p:nvPr/>
        </p:nvSpPr>
        <p:spPr bwMode="auto">
          <a:xfrm>
            <a:off x="5059009" y="2369613"/>
            <a:ext cx="2032000" cy="371475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" name="Rectangle 15"/>
          <p:cNvSpPr>
            <a:spLocks noChangeArrowheads="1"/>
          </p:cNvSpPr>
          <p:nvPr/>
        </p:nvSpPr>
        <p:spPr bwMode="auto">
          <a:xfrm>
            <a:off x="995009" y="2741088"/>
            <a:ext cx="2032000" cy="371475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Rectangle 16"/>
          <p:cNvSpPr>
            <a:spLocks noChangeArrowheads="1"/>
          </p:cNvSpPr>
          <p:nvPr/>
        </p:nvSpPr>
        <p:spPr bwMode="auto">
          <a:xfrm>
            <a:off x="3027009" y="2741088"/>
            <a:ext cx="2032000" cy="371475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7" name="Rectangle 17"/>
          <p:cNvSpPr>
            <a:spLocks noChangeArrowheads="1"/>
          </p:cNvSpPr>
          <p:nvPr/>
        </p:nvSpPr>
        <p:spPr bwMode="auto">
          <a:xfrm>
            <a:off x="5059009" y="2741088"/>
            <a:ext cx="2032000" cy="371475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8" name="Rectangle 18"/>
          <p:cNvSpPr>
            <a:spLocks noChangeArrowheads="1"/>
          </p:cNvSpPr>
          <p:nvPr/>
        </p:nvSpPr>
        <p:spPr bwMode="auto">
          <a:xfrm>
            <a:off x="995009" y="3112563"/>
            <a:ext cx="2032000" cy="369888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Rectangle 19"/>
          <p:cNvSpPr>
            <a:spLocks noChangeArrowheads="1"/>
          </p:cNvSpPr>
          <p:nvPr/>
        </p:nvSpPr>
        <p:spPr bwMode="auto">
          <a:xfrm>
            <a:off x="3027009" y="3112563"/>
            <a:ext cx="2032000" cy="369888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Rectangle 20"/>
          <p:cNvSpPr>
            <a:spLocks noChangeArrowheads="1"/>
          </p:cNvSpPr>
          <p:nvPr/>
        </p:nvSpPr>
        <p:spPr bwMode="auto">
          <a:xfrm>
            <a:off x="5059009" y="3112563"/>
            <a:ext cx="2032000" cy="369888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1" name="Rectangle 21"/>
          <p:cNvSpPr>
            <a:spLocks noChangeArrowheads="1"/>
          </p:cNvSpPr>
          <p:nvPr/>
        </p:nvSpPr>
        <p:spPr bwMode="auto">
          <a:xfrm>
            <a:off x="995009" y="3482451"/>
            <a:ext cx="2032000" cy="371475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2" name="Rectangle 22"/>
          <p:cNvSpPr>
            <a:spLocks noChangeArrowheads="1"/>
          </p:cNvSpPr>
          <p:nvPr/>
        </p:nvSpPr>
        <p:spPr bwMode="auto">
          <a:xfrm>
            <a:off x="3027009" y="3482451"/>
            <a:ext cx="2032000" cy="371475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3" name="Rectangle 23"/>
          <p:cNvSpPr>
            <a:spLocks noChangeArrowheads="1"/>
          </p:cNvSpPr>
          <p:nvPr/>
        </p:nvSpPr>
        <p:spPr bwMode="auto">
          <a:xfrm>
            <a:off x="5059009" y="3482451"/>
            <a:ext cx="2032000" cy="371475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4" name="Rectangle 24"/>
          <p:cNvSpPr>
            <a:spLocks noChangeArrowheads="1"/>
          </p:cNvSpPr>
          <p:nvPr/>
        </p:nvSpPr>
        <p:spPr bwMode="auto">
          <a:xfrm>
            <a:off x="995009" y="3853926"/>
            <a:ext cx="2032000" cy="371475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5" name="Rectangle 25"/>
          <p:cNvSpPr>
            <a:spLocks noChangeArrowheads="1"/>
          </p:cNvSpPr>
          <p:nvPr/>
        </p:nvSpPr>
        <p:spPr bwMode="auto">
          <a:xfrm>
            <a:off x="3027009" y="3853926"/>
            <a:ext cx="2032000" cy="371475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6" name="Rectangle 26"/>
          <p:cNvSpPr>
            <a:spLocks noChangeArrowheads="1"/>
          </p:cNvSpPr>
          <p:nvPr/>
        </p:nvSpPr>
        <p:spPr bwMode="auto">
          <a:xfrm>
            <a:off x="5059009" y="3853926"/>
            <a:ext cx="2032000" cy="371475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7" name="Rectangle 27"/>
          <p:cNvSpPr>
            <a:spLocks noChangeArrowheads="1"/>
          </p:cNvSpPr>
          <p:nvPr/>
        </p:nvSpPr>
        <p:spPr bwMode="auto">
          <a:xfrm>
            <a:off x="995009" y="4225401"/>
            <a:ext cx="2032000" cy="369888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8" name="Rectangle 28"/>
          <p:cNvSpPr>
            <a:spLocks noChangeArrowheads="1"/>
          </p:cNvSpPr>
          <p:nvPr/>
        </p:nvSpPr>
        <p:spPr bwMode="auto">
          <a:xfrm>
            <a:off x="3027009" y="4225401"/>
            <a:ext cx="2032000" cy="369888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9" name="Rectangle 29"/>
          <p:cNvSpPr>
            <a:spLocks noChangeArrowheads="1"/>
          </p:cNvSpPr>
          <p:nvPr/>
        </p:nvSpPr>
        <p:spPr bwMode="auto">
          <a:xfrm>
            <a:off x="5059009" y="4225401"/>
            <a:ext cx="2032000" cy="369888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0" name="Line 30"/>
          <p:cNvSpPr>
            <a:spLocks noChangeShapeType="1"/>
          </p:cNvSpPr>
          <p:nvPr/>
        </p:nvSpPr>
        <p:spPr bwMode="auto">
          <a:xfrm>
            <a:off x="3027009" y="1621901"/>
            <a:ext cx="0" cy="29797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1" name="Line 31"/>
          <p:cNvSpPr>
            <a:spLocks noChangeShapeType="1"/>
          </p:cNvSpPr>
          <p:nvPr/>
        </p:nvSpPr>
        <p:spPr bwMode="auto">
          <a:xfrm>
            <a:off x="5059009" y="1621901"/>
            <a:ext cx="0" cy="29797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2" name="Line 32"/>
          <p:cNvSpPr>
            <a:spLocks noChangeShapeType="1"/>
          </p:cNvSpPr>
          <p:nvPr/>
        </p:nvSpPr>
        <p:spPr bwMode="auto">
          <a:xfrm>
            <a:off x="988659" y="1999726"/>
            <a:ext cx="6108700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3" name="Line 33"/>
          <p:cNvSpPr>
            <a:spLocks noChangeShapeType="1"/>
          </p:cNvSpPr>
          <p:nvPr/>
        </p:nvSpPr>
        <p:spPr bwMode="auto">
          <a:xfrm>
            <a:off x="988659" y="2369613"/>
            <a:ext cx="6108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4" name="Line 34"/>
          <p:cNvSpPr>
            <a:spLocks noChangeShapeType="1"/>
          </p:cNvSpPr>
          <p:nvPr/>
        </p:nvSpPr>
        <p:spPr bwMode="auto">
          <a:xfrm>
            <a:off x="988659" y="2741088"/>
            <a:ext cx="6108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5" name="Line 35"/>
          <p:cNvSpPr>
            <a:spLocks noChangeShapeType="1"/>
          </p:cNvSpPr>
          <p:nvPr/>
        </p:nvSpPr>
        <p:spPr bwMode="auto">
          <a:xfrm>
            <a:off x="988659" y="3112563"/>
            <a:ext cx="6108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6" name="Line 36"/>
          <p:cNvSpPr>
            <a:spLocks noChangeShapeType="1"/>
          </p:cNvSpPr>
          <p:nvPr/>
        </p:nvSpPr>
        <p:spPr bwMode="auto">
          <a:xfrm>
            <a:off x="988659" y="3482451"/>
            <a:ext cx="6108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7" name="Line 37"/>
          <p:cNvSpPr>
            <a:spLocks noChangeShapeType="1"/>
          </p:cNvSpPr>
          <p:nvPr/>
        </p:nvSpPr>
        <p:spPr bwMode="auto">
          <a:xfrm>
            <a:off x="988659" y="3853926"/>
            <a:ext cx="6108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8" name="Line 38"/>
          <p:cNvSpPr>
            <a:spLocks noChangeShapeType="1"/>
          </p:cNvSpPr>
          <p:nvPr/>
        </p:nvSpPr>
        <p:spPr bwMode="auto">
          <a:xfrm>
            <a:off x="988659" y="4225401"/>
            <a:ext cx="6108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9" name="Line 39"/>
          <p:cNvSpPr>
            <a:spLocks noChangeShapeType="1"/>
          </p:cNvSpPr>
          <p:nvPr/>
        </p:nvSpPr>
        <p:spPr bwMode="auto">
          <a:xfrm>
            <a:off x="995009" y="1621901"/>
            <a:ext cx="0" cy="29797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0" name="Line 40"/>
          <p:cNvSpPr>
            <a:spLocks noChangeShapeType="1"/>
          </p:cNvSpPr>
          <p:nvPr/>
        </p:nvSpPr>
        <p:spPr bwMode="auto">
          <a:xfrm>
            <a:off x="7091009" y="1621901"/>
            <a:ext cx="0" cy="29797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1" name="Line 41"/>
          <p:cNvSpPr>
            <a:spLocks noChangeShapeType="1"/>
          </p:cNvSpPr>
          <p:nvPr/>
        </p:nvSpPr>
        <p:spPr bwMode="auto">
          <a:xfrm>
            <a:off x="988659" y="1628251"/>
            <a:ext cx="6108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2" name="Line 42"/>
          <p:cNvSpPr>
            <a:spLocks noChangeShapeType="1"/>
          </p:cNvSpPr>
          <p:nvPr/>
        </p:nvSpPr>
        <p:spPr bwMode="auto">
          <a:xfrm>
            <a:off x="988659" y="4595288"/>
            <a:ext cx="6108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3" name="Rectangle 43"/>
          <p:cNvSpPr>
            <a:spLocks noChangeArrowheads="1"/>
          </p:cNvSpPr>
          <p:nvPr/>
        </p:nvSpPr>
        <p:spPr bwMode="auto">
          <a:xfrm>
            <a:off x="1087084" y="1669526"/>
            <a:ext cx="11509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Request 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54" name="Rectangle 44"/>
          <p:cNvSpPr>
            <a:spLocks noChangeArrowheads="1"/>
          </p:cNvSpPr>
          <p:nvPr/>
        </p:nvSpPr>
        <p:spPr bwMode="auto">
          <a:xfrm>
            <a:off x="3119084" y="1669526"/>
            <a:ext cx="8921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Request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55" name="Rectangle 45"/>
          <p:cNvSpPr>
            <a:spLocks noChangeArrowheads="1"/>
          </p:cNvSpPr>
          <p:nvPr/>
        </p:nvSpPr>
        <p:spPr bwMode="auto">
          <a:xfrm>
            <a:off x="5151084" y="1669526"/>
            <a:ext cx="8620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Played?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56" name="Rectangle 46"/>
          <p:cNvSpPr>
            <a:spLocks noChangeArrowheads="1"/>
          </p:cNvSpPr>
          <p:nvPr/>
        </p:nvSpPr>
        <p:spPr bwMode="auto">
          <a:xfrm>
            <a:off x="1087084" y="2041001"/>
            <a:ext cx="10445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Request 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57" name="Rectangle 47"/>
          <p:cNvSpPr>
            <a:spLocks noChangeArrowheads="1"/>
          </p:cNvSpPr>
          <p:nvPr/>
        </p:nvSpPr>
        <p:spPr bwMode="auto">
          <a:xfrm>
            <a:off x="3119084" y="2041001"/>
            <a:ext cx="8270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INSERT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58" name="Rectangle 48"/>
          <p:cNvSpPr>
            <a:spLocks noChangeArrowheads="1"/>
          </p:cNvSpPr>
          <p:nvPr/>
        </p:nvSpPr>
        <p:spPr bwMode="auto">
          <a:xfrm>
            <a:off x="3823934" y="2041001"/>
            <a:ext cx="3778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x,y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59" name="Rectangle 49"/>
          <p:cNvSpPr>
            <a:spLocks noChangeArrowheads="1"/>
          </p:cNvSpPr>
          <p:nvPr/>
        </p:nvSpPr>
        <p:spPr bwMode="auto">
          <a:xfrm>
            <a:off x="5151084" y="2041001"/>
            <a:ext cx="4333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Yes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0" name="Rectangle 50"/>
          <p:cNvSpPr>
            <a:spLocks noChangeArrowheads="1"/>
          </p:cNvSpPr>
          <p:nvPr/>
        </p:nvSpPr>
        <p:spPr bwMode="auto">
          <a:xfrm>
            <a:off x="1087084" y="2412476"/>
            <a:ext cx="10445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Request 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1" name="Rectangle 51"/>
          <p:cNvSpPr>
            <a:spLocks noChangeArrowheads="1"/>
          </p:cNvSpPr>
          <p:nvPr/>
        </p:nvSpPr>
        <p:spPr bwMode="auto">
          <a:xfrm>
            <a:off x="3119084" y="2412476"/>
            <a:ext cx="9286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UPDATE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2" name="Rectangle 52"/>
          <p:cNvSpPr>
            <a:spLocks noChangeArrowheads="1"/>
          </p:cNvSpPr>
          <p:nvPr/>
        </p:nvSpPr>
        <p:spPr bwMode="auto">
          <a:xfrm>
            <a:off x="3908072" y="2412476"/>
            <a:ext cx="3635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x,z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3" name="Rectangle 53"/>
          <p:cNvSpPr>
            <a:spLocks noChangeArrowheads="1"/>
          </p:cNvSpPr>
          <p:nvPr/>
        </p:nvSpPr>
        <p:spPr bwMode="auto">
          <a:xfrm>
            <a:off x="5151084" y="2412476"/>
            <a:ext cx="4333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Yes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4" name="Rectangle 54"/>
          <p:cNvSpPr>
            <a:spLocks noChangeArrowheads="1"/>
          </p:cNvSpPr>
          <p:nvPr/>
        </p:nvSpPr>
        <p:spPr bwMode="auto">
          <a:xfrm>
            <a:off x="1087084" y="2783951"/>
            <a:ext cx="2762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…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5" name="Rectangle 55"/>
          <p:cNvSpPr>
            <a:spLocks noChangeArrowheads="1"/>
          </p:cNvSpPr>
          <p:nvPr/>
        </p:nvSpPr>
        <p:spPr bwMode="auto">
          <a:xfrm>
            <a:off x="3119084" y="2783951"/>
            <a:ext cx="2762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…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6" name="Rectangle 56"/>
          <p:cNvSpPr>
            <a:spLocks noChangeArrowheads="1"/>
          </p:cNvSpPr>
          <p:nvPr/>
        </p:nvSpPr>
        <p:spPr bwMode="auto">
          <a:xfrm>
            <a:off x="5151084" y="2783951"/>
            <a:ext cx="4333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Yes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7" name="Rectangle 57"/>
          <p:cNvSpPr>
            <a:spLocks noChangeArrowheads="1"/>
          </p:cNvSpPr>
          <p:nvPr/>
        </p:nvSpPr>
        <p:spPr bwMode="auto">
          <a:xfrm>
            <a:off x="1087084" y="3153838"/>
            <a:ext cx="11604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Request 49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8" name="Rectangle 58"/>
          <p:cNvSpPr>
            <a:spLocks noChangeArrowheads="1"/>
          </p:cNvSpPr>
          <p:nvPr/>
        </p:nvSpPr>
        <p:spPr bwMode="auto">
          <a:xfrm>
            <a:off x="3119084" y="3153838"/>
            <a:ext cx="9286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UPDATE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9" name="Rectangle 59"/>
          <p:cNvSpPr>
            <a:spLocks noChangeArrowheads="1"/>
          </p:cNvSpPr>
          <p:nvPr/>
        </p:nvSpPr>
        <p:spPr bwMode="auto">
          <a:xfrm>
            <a:off x="3908072" y="3153838"/>
            <a:ext cx="3841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x,a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70" name="Rectangle 60"/>
          <p:cNvSpPr>
            <a:spLocks noChangeArrowheads="1"/>
          </p:cNvSpPr>
          <p:nvPr/>
        </p:nvSpPr>
        <p:spPr bwMode="auto">
          <a:xfrm>
            <a:off x="5151084" y="3153838"/>
            <a:ext cx="4333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Yes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71" name="Rectangle 61"/>
          <p:cNvSpPr>
            <a:spLocks noChangeArrowheads="1"/>
          </p:cNvSpPr>
          <p:nvPr/>
        </p:nvSpPr>
        <p:spPr bwMode="auto">
          <a:xfrm>
            <a:off x="1087084" y="3523726"/>
            <a:ext cx="116046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Request 50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72" name="Rectangle 62"/>
          <p:cNvSpPr>
            <a:spLocks noChangeArrowheads="1"/>
          </p:cNvSpPr>
          <p:nvPr/>
        </p:nvSpPr>
        <p:spPr bwMode="auto">
          <a:xfrm>
            <a:off x="3119084" y="3523726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ADD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73" name="Rectangle 63"/>
          <p:cNvSpPr>
            <a:spLocks noChangeArrowheads="1"/>
          </p:cNvSpPr>
          <p:nvPr/>
        </p:nvSpPr>
        <p:spPr bwMode="auto">
          <a:xfrm>
            <a:off x="3585809" y="3523726"/>
            <a:ext cx="3937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x,b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74" name="Rectangle 64"/>
          <p:cNvSpPr>
            <a:spLocks noChangeArrowheads="1"/>
          </p:cNvSpPr>
          <p:nvPr/>
        </p:nvSpPr>
        <p:spPr bwMode="auto">
          <a:xfrm>
            <a:off x="5151084" y="3523726"/>
            <a:ext cx="433388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Yes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75" name="Rectangle 65"/>
          <p:cNvSpPr>
            <a:spLocks noChangeArrowheads="1"/>
          </p:cNvSpPr>
          <p:nvPr/>
        </p:nvSpPr>
        <p:spPr bwMode="auto">
          <a:xfrm>
            <a:off x="1087084" y="3896788"/>
            <a:ext cx="11604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Request 51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76" name="Rectangle 66"/>
          <p:cNvSpPr>
            <a:spLocks noChangeArrowheads="1"/>
          </p:cNvSpPr>
          <p:nvPr/>
        </p:nvSpPr>
        <p:spPr bwMode="auto">
          <a:xfrm>
            <a:off x="3119084" y="3896788"/>
            <a:ext cx="584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ADD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77" name="Rectangle 67"/>
          <p:cNvSpPr>
            <a:spLocks noChangeArrowheads="1"/>
          </p:cNvSpPr>
          <p:nvPr/>
        </p:nvSpPr>
        <p:spPr bwMode="auto">
          <a:xfrm>
            <a:off x="3585809" y="3896788"/>
            <a:ext cx="371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x,c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78" name="Rectangle 68"/>
          <p:cNvSpPr>
            <a:spLocks noChangeArrowheads="1"/>
          </p:cNvSpPr>
          <p:nvPr/>
        </p:nvSpPr>
        <p:spPr bwMode="auto">
          <a:xfrm>
            <a:off x="5151084" y="3896788"/>
            <a:ext cx="3873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No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Explosion 1 14"/>
          <p:cNvSpPr/>
          <p:nvPr/>
        </p:nvSpPr>
        <p:spPr>
          <a:xfrm>
            <a:off x="3536596" y="4253066"/>
            <a:ext cx="762000" cy="6096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32405" y="2067382"/>
            <a:ext cx="0" cy="160020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5462841" y="2949516"/>
            <a:ext cx="200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Monotonically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51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51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5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" grpId="0" animBg="1"/>
      <p:bldP spid="10" grpId="0" animBg="1"/>
      <p:bldP spid="10" grpId="1" animBg="1"/>
      <p:bldP spid="30" grpId="0" animBg="1"/>
      <p:bldP spid="31" grpId="0" animBg="1"/>
      <p:bldP spid="5121" grpId="0" animBg="1"/>
      <p:bldP spid="5123" grpId="0" animBg="1"/>
      <p:bldP spid="5124" grpId="0" animBg="1"/>
      <p:bldP spid="5125" grpId="0" animBg="1"/>
      <p:bldP spid="5126" grpId="0" animBg="1"/>
      <p:bldP spid="5127" grpId="0" animBg="1"/>
      <p:bldP spid="5128" grpId="0" animBg="1"/>
      <p:bldP spid="5129" grpId="0" animBg="1"/>
      <p:bldP spid="5130" grpId="0" animBg="1"/>
      <p:bldP spid="5131" grpId="0" animBg="1"/>
      <p:bldP spid="5132" grpId="0" animBg="1"/>
      <p:bldP spid="5133" grpId="0" animBg="1"/>
      <p:bldP spid="5134" grpId="0" animBg="1"/>
      <p:bldP spid="5135" grpId="0" animBg="1"/>
      <p:bldP spid="5136" grpId="0" animBg="1"/>
      <p:bldP spid="5137" grpId="0" animBg="1"/>
      <p:bldP spid="5137" grpId="1" animBg="1"/>
      <p:bldP spid="5138" grpId="0" animBg="1"/>
      <p:bldP spid="5138" grpId="1" animBg="1"/>
      <p:bldP spid="5139" grpId="0" animBg="1"/>
      <p:bldP spid="5139" grpId="1" animBg="1"/>
      <p:bldP spid="5156" grpId="0"/>
      <p:bldP spid="5157" grpId="0"/>
      <p:bldP spid="5158" grpId="0"/>
      <p:bldP spid="5159" grpId="0"/>
      <p:bldP spid="5160" grpId="0"/>
      <p:bldP spid="5161" grpId="0"/>
      <p:bldP spid="5162" grpId="0"/>
      <p:bldP spid="5163" grpId="0"/>
      <p:bldP spid="5164" grpId="0"/>
      <p:bldP spid="5165" grpId="0"/>
      <p:bldP spid="5166" grpId="0"/>
      <p:bldP spid="5167" grpId="0"/>
      <p:bldP spid="5168" grpId="0"/>
      <p:bldP spid="5169" grpId="0"/>
      <p:bldP spid="5170" grpId="0"/>
      <p:bldP spid="5171" grpId="0"/>
      <p:bldP spid="5172" grpId="0"/>
      <p:bldP spid="5173" grpId="0"/>
      <p:bldP spid="5174" grpId="0"/>
      <p:bldP spid="5175" grpId="0"/>
      <p:bldP spid="5176" grpId="0"/>
      <p:bldP spid="5177" grpId="0"/>
      <p:bldP spid="5178" grpId="0"/>
      <p:bldP spid="15" grpId="0" animBg="1"/>
      <p:bldP spid="15" grpId="1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Directory Service: Snapshotting + Restoration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For log truncation, on demand snapshots of the database must be made.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Dump DB, serve </a:t>
            </a:r>
            <a:r>
              <a:rPr lang="en-US" sz="2400" dirty="0" err="1" smtClean="0"/>
              <a:t>dumpfile</a:t>
            </a:r>
            <a:r>
              <a:rPr lang="en-US" sz="2400" dirty="0" smtClean="0"/>
              <a:t> as snapshot. Delete DB and restore completely from </a:t>
            </a:r>
            <a:r>
              <a:rPr lang="en-US" sz="2400" dirty="0" err="1" smtClean="0"/>
              <a:t>dumpfile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703519"/>
              </p:ext>
            </p:extLst>
          </p:nvPr>
        </p:nvGraphicFramePr>
        <p:xfrm>
          <a:off x="609600" y="30480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Request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 x,10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r>
                        <a:rPr lang="en-US" baseline="0" dirty="0" smtClean="0"/>
                        <a:t> x,20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r>
                        <a:rPr lang="en-US" baseline="0" dirty="0" smtClean="0"/>
                        <a:t> y,4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y,y+4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507186"/>
              </p:ext>
            </p:extLst>
          </p:nvPr>
        </p:nvGraphicFramePr>
        <p:xfrm>
          <a:off x="7391400" y="3048000"/>
          <a:ext cx="990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/>
                <a:gridCol w="495300"/>
              </a:tblGrid>
              <a:tr h="362373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62373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62373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62373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62373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62373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62373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2362200" y="2514600"/>
            <a:ext cx="2590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file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543800" y="2527177"/>
            <a:ext cx="60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239000" y="4800600"/>
            <a:ext cx="1295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09151" y="3358718"/>
            <a:ext cx="2057399" cy="2133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5524870" y="4667250"/>
            <a:ext cx="1600200" cy="8001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equivalent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Maintain lookup table of mappings between objects and the replica set where they are present</a:t>
            </a:r>
          </a:p>
          <a:p>
            <a:r>
              <a:rPr lang="en-US" sz="1800" dirty="0" smtClean="0"/>
              <a:t>When bootstrapped, they must register through the Directory Client </a:t>
            </a:r>
            <a:r>
              <a:rPr lang="en-US" sz="1800" dirty="0" err="1" smtClean="0"/>
              <a:t>Paxos-ly</a:t>
            </a:r>
            <a:r>
              <a:rPr lang="en-US" sz="1800" dirty="0" smtClean="0"/>
              <a:t> with contact information</a:t>
            </a:r>
          </a:p>
          <a:p>
            <a:r>
              <a:rPr lang="en-US" sz="1800" dirty="0" smtClean="0"/>
              <a:t>When contacted by Protocol process, synchronously update state and ACK </a:t>
            </a:r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608119"/>
              </p:ext>
            </p:extLst>
          </p:nvPr>
        </p:nvGraphicFramePr>
        <p:xfrm>
          <a:off x="2008018" y="3352800"/>
          <a:ext cx="4267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Timestamp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Keep-Alive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916364"/>
              </p:ext>
            </p:extLst>
          </p:nvPr>
        </p:nvGraphicFramePr>
        <p:xfrm>
          <a:off x="228600" y="4343400"/>
          <a:ext cx="8704576" cy="2185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380"/>
                <a:gridCol w="515620"/>
                <a:gridCol w="533400"/>
                <a:gridCol w="609600"/>
                <a:gridCol w="609600"/>
                <a:gridCol w="762000"/>
                <a:gridCol w="990600"/>
                <a:gridCol w="838200"/>
                <a:gridCol w="914400"/>
                <a:gridCol w="1066800"/>
                <a:gridCol w="1236976"/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ObjId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Old</a:t>
                      </a:r>
                      <a:r>
                        <a:rPr lang="en-US" sz="1400" baseline="0" dirty="0" smtClean="0"/>
                        <a:t> 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New 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Dir</a:t>
                      </a:r>
                      <a:r>
                        <a:rPr lang="en-US" sz="1400" dirty="0" smtClean="0"/>
                        <a:t> ACKs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Mig</a:t>
                      </a:r>
                      <a:r>
                        <a:rPr lang="en-US" sz="1400" dirty="0" smtClean="0"/>
                        <a:t> ACKs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Created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Last Updated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Mig</a:t>
                      </a:r>
                      <a:r>
                        <a:rPr lang="en-US" sz="1400" dirty="0" smtClean="0"/>
                        <a:t> Started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Migrated?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Completed?</a:t>
                      </a:r>
                      <a:endParaRPr lang="en-US" sz="1400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Dir1,Dir2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Dir1,Dir2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Agt1,Agt2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1905000" y="3558466"/>
            <a:ext cx="9906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4"/>
          </p:cNvCxnSpPr>
          <p:nvPr/>
        </p:nvCxnSpPr>
        <p:spPr>
          <a:xfrm flipH="1">
            <a:off x="2209800" y="4244266"/>
            <a:ext cx="190500" cy="93733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87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Blackbox</a:t>
            </a:r>
            <a:r>
              <a:rPr lang="en-US" sz="2000" dirty="0" smtClean="0"/>
              <a:t> migration process</a:t>
            </a:r>
          </a:p>
          <a:p>
            <a:r>
              <a:rPr lang="en-US" sz="2000" dirty="0"/>
              <a:t>When bootstrapped, they must register through the Directory Client </a:t>
            </a:r>
            <a:r>
              <a:rPr lang="en-US" sz="2000" dirty="0" err="1"/>
              <a:t>Paxos-ly</a:t>
            </a:r>
            <a:r>
              <a:rPr lang="en-US" sz="2000" dirty="0"/>
              <a:t> with contact </a:t>
            </a:r>
            <a:r>
              <a:rPr lang="en-US" sz="2000" dirty="0" smtClean="0"/>
              <a:t>information</a:t>
            </a:r>
          </a:p>
          <a:p>
            <a:r>
              <a:rPr lang="en-US" sz="2000" dirty="0"/>
              <a:t>When contacted by Protocol process, </a:t>
            </a:r>
            <a:r>
              <a:rPr lang="en-US" sz="2000" dirty="0" smtClean="0"/>
              <a:t>asynchronously perform movement and ACK </a:t>
            </a:r>
            <a:r>
              <a:rPr lang="en-US" sz="2000" dirty="0" err="1" smtClean="0"/>
              <a:t>Paxos-ly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035757"/>
              </p:ext>
            </p:extLst>
          </p:nvPr>
        </p:nvGraphicFramePr>
        <p:xfrm>
          <a:off x="2244735" y="3406066"/>
          <a:ext cx="4267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Timestamp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Keep-Alive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738466"/>
              </p:ext>
            </p:extLst>
          </p:nvPr>
        </p:nvGraphicFramePr>
        <p:xfrm>
          <a:off x="304800" y="4572000"/>
          <a:ext cx="8704576" cy="2185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380"/>
                <a:gridCol w="515620"/>
                <a:gridCol w="533400"/>
                <a:gridCol w="609600"/>
                <a:gridCol w="609600"/>
                <a:gridCol w="762000"/>
                <a:gridCol w="990600"/>
                <a:gridCol w="838200"/>
                <a:gridCol w="914400"/>
                <a:gridCol w="1066800"/>
                <a:gridCol w="1236976"/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ObjId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Old</a:t>
                      </a:r>
                      <a:r>
                        <a:rPr lang="en-US" sz="1400" baseline="0" dirty="0" smtClean="0"/>
                        <a:t> 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New 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Dir</a:t>
                      </a:r>
                      <a:r>
                        <a:rPr lang="en-US" sz="1400" dirty="0" smtClean="0"/>
                        <a:t> ACKs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Mig</a:t>
                      </a:r>
                      <a:r>
                        <a:rPr lang="en-US" sz="1400" dirty="0" smtClean="0"/>
                        <a:t> ACKs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Created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Last Updated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Mig</a:t>
                      </a:r>
                      <a:r>
                        <a:rPr lang="en-US" sz="1400" dirty="0" smtClean="0"/>
                        <a:t> Started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Migrated?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Completed?</a:t>
                      </a:r>
                      <a:endParaRPr lang="en-US" sz="1400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Dir1,Dir2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Dir1,Dir2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Agt1,Agt2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2637017" y="4297532"/>
            <a:ext cx="106183" cy="11126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141717" y="3595456"/>
            <a:ext cx="9906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Stateless, seamless takeover on failure</a:t>
            </a:r>
          </a:p>
          <a:p>
            <a:r>
              <a:rPr lang="en-US" dirty="0" smtClean="0"/>
              <a:t>Co-hosted with every replica (Directory Service)</a:t>
            </a:r>
          </a:p>
          <a:p>
            <a:r>
              <a:rPr lang="en-US" dirty="0" smtClean="0"/>
              <a:t>Coupled with state stored in the DB, becomes the actual state machine implemented for migrations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7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Geo-Replicated Cloud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Geo-replication offers:</a:t>
            </a:r>
          </a:p>
          <a:p>
            <a:pPr lvl="1"/>
            <a:r>
              <a:rPr lang="en-US" sz="2000" dirty="0" smtClean="0"/>
              <a:t>Better access latencies</a:t>
            </a:r>
          </a:p>
          <a:p>
            <a:pPr lvl="1"/>
            <a:r>
              <a:rPr lang="en-US" sz="2000" dirty="0" smtClean="0"/>
              <a:t>Redundancy/Disaster recovery</a:t>
            </a:r>
          </a:p>
          <a:p>
            <a:r>
              <a:rPr lang="en-US" sz="2400" dirty="0" smtClean="0"/>
              <a:t>Two classes of such systems</a:t>
            </a:r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904354"/>
              </p:ext>
            </p:extLst>
          </p:nvPr>
        </p:nvGraphicFramePr>
        <p:xfrm>
          <a:off x="457200" y="3505200"/>
          <a:ext cx="8305800" cy="2740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900"/>
                <a:gridCol w="4152900"/>
              </a:tblGrid>
              <a:tr h="820204">
                <a:tc>
                  <a:txBody>
                    <a:bodyPr/>
                    <a:lstStyle/>
                    <a:p>
                      <a:r>
                        <a:rPr lang="en-US" dirty="0" smtClean="0"/>
                        <a:t>Consistent Hashing</a:t>
                      </a:r>
                      <a:r>
                        <a:rPr lang="en-US" baseline="0" dirty="0" smtClean="0"/>
                        <a:t> based 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Directory based systems</a:t>
                      </a:r>
                      <a:endParaRPr lang="en-US" dirty="0"/>
                    </a:p>
                  </a:txBody>
                  <a:tcPr/>
                </a:tc>
              </a:tr>
              <a:tr h="475196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</a:t>
                      </a:r>
                      <a:r>
                        <a:rPr lang="en-US" baseline="0" dirty="0" smtClean="0"/>
                        <a:t> hash once to store data, </a:t>
                      </a:r>
                      <a:r>
                        <a:rPr lang="en-US" baseline="0" dirty="0" err="1" smtClean="0"/>
                        <a:t>recompute</a:t>
                      </a:r>
                      <a:r>
                        <a:rPr lang="en-US" baseline="0" dirty="0" smtClean="0"/>
                        <a:t> hash to find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Maintain a directory to manage locations of data</a:t>
                      </a:r>
                    </a:p>
                  </a:txBody>
                  <a:tcPr/>
                </a:tc>
              </a:tr>
              <a:tr h="475196">
                <a:tc>
                  <a:txBody>
                    <a:bodyPr/>
                    <a:lstStyle/>
                    <a:p>
                      <a:r>
                        <a:rPr lang="en-US" dirty="0" smtClean="0"/>
                        <a:t>Very limited</a:t>
                      </a:r>
                      <a:r>
                        <a:rPr lang="en-US" baseline="0" dirty="0" smtClean="0"/>
                        <a:t> flexibility in data placement and replication 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flexibility in data placement and replication factor</a:t>
                      </a:r>
                    </a:p>
                  </a:txBody>
                  <a:tcPr/>
                </a:tc>
              </a:tr>
              <a:tr h="475196">
                <a:tc>
                  <a:txBody>
                    <a:bodyPr/>
                    <a:lstStyle/>
                    <a:p>
                      <a:r>
                        <a:rPr lang="en-US" dirty="0" smtClean="0"/>
                        <a:t>Implicitly correct by virtue of properties</a:t>
                      </a:r>
                      <a:r>
                        <a:rPr lang="en-US" baseline="0" dirty="0" smtClean="0"/>
                        <a:t> of hash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 is not trivial – an important implementation consideration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4" y="1419577"/>
            <a:ext cx="1188667" cy="92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19578"/>
            <a:ext cx="914400" cy="92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67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</a:t>
            </a:r>
            <a:r>
              <a:rPr lang="en-US" dirty="0" err="1" smtClean="0"/>
              <a:t>testbed</a:t>
            </a:r>
            <a:r>
              <a:rPr lang="en-US" dirty="0" smtClean="0"/>
              <a:t>: </a:t>
            </a:r>
            <a:r>
              <a:rPr lang="en-US" dirty="0" err="1" smtClean="0"/>
              <a:t>PRObE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Simulation: </a:t>
            </a:r>
            <a:r>
              <a:rPr lang="en-US" dirty="0" err="1" smtClean="0"/>
              <a:t>DummyNet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9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 and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7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60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71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41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7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0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Phase1:</a:t>
            </a:r>
          </a:p>
          <a:p>
            <a:pPr lvl="1"/>
            <a:r>
              <a:rPr lang="en-US" dirty="0" smtClean="0"/>
              <a:t>Proposer picks globally exclusive proposal number ‘n’ and sends a ‘Prepare’ request to a majority set of acceptors.</a:t>
            </a:r>
          </a:p>
          <a:p>
            <a:pPr lvl="1"/>
            <a:r>
              <a:rPr lang="en-US" dirty="0" smtClean="0"/>
              <a:t>An acceptor responds to  a ‘Prepare’ if ‘n’ is greater than greatest accepted so far and responds with accepted value if any.</a:t>
            </a:r>
          </a:p>
          <a:p>
            <a:r>
              <a:rPr lang="en-US" dirty="0" smtClean="0"/>
              <a:t>Phase 2:</a:t>
            </a:r>
          </a:p>
          <a:p>
            <a:pPr lvl="1"/>
            <a:r>
              <a:rPr lang="en-US" dirty="0" smtClean="0"/>
              <a:t>If proposer receives responses from majority of Acceptors, it sends an ‘Accept’ request with either value of greatest numbered value Accepted or value of its own choosing.</a:t>
            </a:r>
          </a:p>
          <a:p>
            <a:pPr lvl="1"/>
            <a:r>
              <a:rPr lang="en-US" dirty="0" smtClean="0"/>
              <a:t>If an acceptor receives an ‘Accept’ request for proposal ‘n’ &gt;= highest ‘Prepare’ request it has responded to, it accepts the proposal.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4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ripras\AppData\Local\Microsoft\Windows\Temporary Internet Files\Content.IE5\S5NU6IIH\MP900431316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117" y="3792270"/>
            <a:ext cx="1174284" cy="117428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3200343" y="4395847"/>
            <a:ext cx="2962050" cy="2423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data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46" y="1289252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Twitter object movement: Person moves geographically, his/her data follows.</a:t>
            </a:r>
          </a:p>
          <a:p>
            <a:r>
              <a:rPr lang="en-US" sz="1800" dirty="0" smtClean="0"/>
              <a:t>Access patterns for objects in social networks change and data must move to optimize access latencies.</a:t>
            </a:r>
          </a:p>
          <a:p>
            <a:r>
              <a:rPr lang="en-US" sz="1800" dirty="0" smtClean="0"/>
              <a:t>Not static, and based on sensitivity of parameters being optimized combined with driving factors, object movement is a repeated occurrence.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938" y="3431210"/>
            <a:ext cx="1285650" cy="2423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538" y="5943902"/>
            <a:ext cx="1277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Distributed Application</a:t>
            </a:r>
            <a:endParaRPr lang="en-US" dirty="0"/>
          </a:p>
        </p:txBody>
      </p:sp>
      <p:pic>
        <p:nvPicPr>
          <p:cNvPr id="1026" name="Picture 2" descr="C:\Users\Sripras\AppData\Local\Microsoft\Windows\Temporary Internet Files\Content.IE5\CYK3BX0Z\MC900433834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225" y="2822614"/>
            <a:ext cx="914286" cy="9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30854" y="2835802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Replica placement engine</a:t>
            </a:r>
            <a:endParaRPr lang="en-US" dirty="0"/>
          </a:p>
        </p:txBody>
      </p:sp>
      <p:pic>
        <p:nvPicPr>
          <p:cNvPr id="1027" name="Picture 3" descr="C:\Users\Sripras\AppData\Local\Microsoft\Windows\Temporary Internet Files\Content.IE5\K5SE4XXB\MC90004828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066" y="3770481"/>
            <a:ext cx="362102" cy="4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Sripras\AppData\Local\Microsoft\Windows\Temporary Internet Files\Content.IE5\K5SE4XXB\MC90004828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895" y="3784747"/>
            <a:ext cx="362102" cy="4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ripras\AppData\Local\Microsoft\Windows\Temporary Internet Files\Content.IE5\K5SE4XXB\MC90004828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208" y="4682590"/>
            <a:ext cx="362102" cy="4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704231"/>
              </p:ext>
            </p:extLst>
          </p:nvPr>
        </p:nvGraphicFramePr>
        <p:xfrm>
          <a:off x="3614568" y="5002938"/>
          <a:ext cx="2133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426720"/>
                <a:gridCol w="426720"/>
                <a:gridCol w="426720"/>
                <a:gridCol w="426720"/>
              </a:tblGrid>
              <a:tr h="199213">
                <a:tc>
                  <a:txBody>
                    <a:bodyPr/>
                    <a:lstStyle/>
                    <a:p>
                      <a:r>
                        <a:rPr lang="en-US" sz="1000" baseline="0" dirty="0" err="1" smtClean="0"/>
                        <a:t>obj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old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new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ACK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…</a:t>
                      </a:r>
                      <a:endParaRPr lang="en-US" sz="1000" baseline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1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1,2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2,3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2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…</a:t>
                      </a:r>
                      <a:endParaRPr lang="en-US" sz="1000" baseline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2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1,5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4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4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…</a:t>
                      </a:r>
                      <a:endParaRPr lang="en-US" sz="1000" baseline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212276"/>
              </p:ext>
            </p:extLst>
          </p:nvPr>
        </p:nvGraphicFramePr>
        <p:xfrm>
          <a:off x="3614568" y="5901308"/>
          <a:ext cx="2133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426720"/>
                <a:gridCol w="426720"/>
                <a:gridCol w="426720"/>
                <a:gridCol w="426720"/>
              </a:tblGrid>
              <a:tr h="214796">
                <a:tc>
                  <a:txBody>
                    <a:bodyPr/>
                    <a:lstStyle/>
                    <a:p>
                      <a:r>
                        <a:rPr lang="en-US" sz="1000" baseline="0" dirty="0" err="1" smtClean="0"/>
                        <a:t>obj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old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new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ACK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…</a:t>
                      </a:r>
                      <a:endParaRPr lang="en-US" sz="1000" baseline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1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1,2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2,3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2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…</a:t>
                      </a:r>
                      <a:endParaRPr lang="en-US" sz="1000" baseline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2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1,5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4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4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…</a:t>
                      </a:r>
                      <a:endParaRPr lang="en-US" sz="1000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143163" y="4603573"/>
            <a:ext cx="1219200" cy="7987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3163" y="3597116"/>
            <a:ext cx="1219200" cy="7987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15514" y="3792270"/>
            <a:ext cx="107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5514" y="4818272"/>
            <a:ext cx="107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2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3"/>
            <a:endCxn id="1026" idx="1"/>
          </p:cNvCxnSpPr>
          <p:nvPr/>
        </p:nvCxnSpPr>
        <p:spPr>
          <a:xfrm flipV="1">
            <a:off x="1395588" y="3279757"/>
            <a:ext cx="2828637" cy="1363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17247" y="5115394"/>
            <a:ext cx="2221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Geo-distributed, replicated data-store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2743" y="4497924"/>
            <a:ext cx="28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 Meta-data Directory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1026" idx="3"/>
          </p:cNvCxnSpPr>
          <p:nvPr/>
        </p:nvCxnSpPr>
        <p:spPr>
          <a:xfrm flipH="1" flipV="1">
            <a:off x="5138511" y="3279757"/>
            <a:ext cx="2391606" cy="1052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26" idx="2"/>
            <a:endCxn id="27" idx="0"/>
          </p:cNvCxnSpPr>
          <p:nvPr/>
        </p:nvCxnSpPr>
        <p:spPr>
          <a:xfrm>
            <a:off x="4681368" y="3736900"/>
            <a:ext cx="0" cy="658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3"/>
            <a:endCxn id="16" idx="1"/>
          </p:cNvCxnSpPr>
          <p:nvPr/>
        </p:nvCxnSpPr>
        <p:spPr>
          <a:xfrm>
            <a:off x="1362363" y="3996482"/>
            <a:ext cx="2252205" cy="13722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3"/>
            <a:endCxn id="19" idx="1"/>
          </p:cNvCxnSpPr>
          <p:nvPr/>
        </p:nvCxnSpPr>
        <p:spPr>
          <a:xfrm>
            <a:off x="1362363" y="5002939"/>
            <a:ext cx="2252205" cy="12641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20026974">
            <a:off x="1984480" y="3514675"/>
            <a:ext cx="1928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Consistency parameters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 rot="1395829">
            <a:off x="5659502" y="3472870"/>
            <a:ext cx="1486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Logs/metrics data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4757568" y="3686793"/>
            <a:ext cx="11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Object </a:t>
            </a:r>
            <a:r>
              <a:rPr lang="en-US" sz="1400" dirty="0" err="1" smtClean="0"/>
              <a:t>config</a:t>
            </a:r>
            <a:endParaRPr lang="en-US" sz="1400" dirty="0"/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047407"/>
              </p:ext>
            </p:extLst>
          </p:nvPr>
        </p:nvGraphicFramePr>
        <p:xfrm>
          <a:off x="4822423" y="3994356"/>
          <a:ext cx="149435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14"/>
                <a:gridCol w="287988"/>
                <a:gridCol w="218603"/>
                <a:gridCol w="291471"/>
                <a:gridCol w="438978"/>
              </a:tblGrid>
              <a:tr h="19389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loc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 rot="1805739">
            <a:off x="1765653" y="4897436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Object </a:t>
            </a:r>
            <a:r>
              <a:rPr lang="en-US" sz="1400" dirty="0" err="1" smtClean="0"/>
              <a:t>locs</a:t>
            </a:r>
            <a:r>
              <a:rPr lang="en-US" sz="1400" dirty="0" smtClean="0"/>
              <a:t>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944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Proposer first elicits permission to propose by sending ‘Prepare’ to Acceptors and waiting for majority.</a:t>
            </a:r>
          </a:p>
          <a:p>
            <a:r>
              <a:rPr lang="en-US" dirty="0" smtClean="0"/>
              <a:t>Acceptors respond with highest accepted values and corresponding proposal numbers if any. ({</a:t>
            </a:r>
            <a:r>
              <a:rPr lang="en-US" dirty="0" err="1" smtClean="0"/>
              <a:t>a,Va</a:t>
            </a:r>
            <a:r>
              <a:rPr lang="en-US" dirty="0" smtClean="0"/>
              <a:t>},{</a:t>
            </a:r>
            <a:r>
              <a:rPr lang="en-US" dirty="0" err="1" smtClean="0"/>
              <a:t>b,Vb</a:t>
            </a:r>
            <a:r>
              <a:rPr lang="en-US" dirty="0" smtClean="0"/>
              <a:t>},{</a:t>
            </a:r>
            <a:r>
              <a:rPr lang="en-US" dirty="0" err="1" smtClean="0"/>
              <a:t>c,Vc</a:t>
            </a:r>
            <a:r>
              <a:rPr lang="en-US" dirty="0" smtClean="0"/>
              <a:t>})</a:t>
            </a:r>
          </a:p>
          <a:p>
            <a:r>
              <a:rPr lang="en-US" dirty="0" smtClean="0"/>
              <a:t>Proposer picks </a:t>
            </a:r>
            <a:r>
              <a:rPr lang="en-US" dirty="0" err="1" smtClean="0"/>
              <a:t>Vn</a:t>
            </a:r>
            <a:r>
              <a:rPr lang="en-US" dirty="0" smtClean="0"/>
              <a:t> for Accept | n greatest.</a:t>
            </a:r>
          </a:p>
          <a:p>
            <a:r>
              <a:rPr lang="en-US" dirty="0" smtClean="0"/>
              <a:t>Acceptors accept </a:t>
            </a:r>
            <a:r>
              <a:rPr lang="en-US" dirty="0" err="1" smtClean="0"/>
              <a:t>Vn</a:t>
            </a:r>
            <a:r>
              <a:rPr lang="en-US" dirty="0" smtClean="0"/>
              <a:t> and inform Learners.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29644" y="1447800"/>
            <a:ext cx="6096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13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06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069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06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0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Faulty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While data consistencies can be flexible, meta-data needs to be strictly correct.</a:t>
            </a:r>
          </a:p>
          <a:p>
            <a:r>
              <a:rPr lang="en-US" sz="2000" dirty="0" smtClean="0"/>
              <a:t>That is, not only can we not have contradictions, but we also require completeness - if one directory knows, every other directory is also expected to know.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C:\Users\Sripras\AppData\Local\Microsoft\Windows\Temporary Internet Files\Content.IE5\A6V9TX1G\MC900433867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878624"/>
            <a:ext cx="914286" cy="9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ripras\AppData\Local\Microsoft\Windows\Temporary Internet Files\Content.IE5\24UHWFW8\MC900030293[2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130" y="4767805"/>
            <a:ext cx="913029" cy="69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Sripras\AppData\Local\Microsoft\Windows\Temporary Internet Files\Content.IE5\24UHWFW8\MC900030293[2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085" y="5875951"/>
            <a:ext cx="913029" cy="69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ripras\AppData\Local\Microsoft\Windows\Temporary Internet Files\Content.IE5\EJPT9TYZ\MC900434845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80" y="3343856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Sripras\AppData\Local\Microsoft\Windows\Temporary Internet Files\Content.IE5\EJPT9TYZ\MC900434845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3944611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ripras\AppData\Local\Microsoft\Windows\Temporary Internet Files\Content.IE5\A6V9TX1G\MC90044176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481" y="4154346"/>
            <a:ext cx="6667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Sripras\AppData\Local\Microsoft\Windows\Temporary Internet Files\Content.IE5\A6V9TX1G\MC90044176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256311"/>
            <a:ext cx="6667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ripras\AppData\Local\Microsoft\Windows\Temporary Internet Files\Content.IE5\A6V9TX1G\MP900390095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386" y="3523225"/>
            <a:ext cx="590728" cy="42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10" idx="1"/>
            <a:endCxn id="1028" idx="3"/>
          </p:cNvCxnSpPr>
          <p:nvPr/>
        </p:nvCxnSpPr>
        <p:spPr>
          <a:xfrm flipH="1" flipV="1">
            <a:off x="6028530" y="3772481"/>
            <a:ext cx="1115220" cy="600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0"/>
          </p:cNvCxnSpPr>
          <p:nvPr/>
        </p:nvCxnSpPr>
        <p:spPr>
          <a:xfrm>
            <a:off x="6586140" y="4072858"/>
            <a:ext cx="396460" cy="1803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953000" y="4072858"/>
            <a:ext cx="1633142" cy="69494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27" idx="3"/>
            <a:endCxn id="8" idx="1"/>
          </p:cNvCxnSpPr>
          <p:nvPr/>
        </p:nvCxnSpPr>
        <p:spPr>
          <a:xfrm>
            <a:off x="4708159" y="5117563"/>
            <a:ext cx="1817926" cy="1108146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26" idx="3"/>
            <a:endCxn id="1027" idx="1"/>
          </p:cNvCxnSpPr>
          <p:nvPr/>
        </p:nvCxnSpPr>
        <p:spPr>
          <a:xfrm flipV="1">
            <a:off x="1447686" y="5117563"/>
            <a:ext cx="2347444" cy="218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447686" y="5226665"/>
            <a:ext cx="2303795" cy="183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26" idx="2"/>
            <a:endCxn id="8" idx="1"/>
          </p:cNvCxnSpPr>
          <p:nvPr/>
        </p:nvCxnSpPr>
        <p:spPr>
          <a:xfrm>
            <a:off x="990543" y="5792910"/>
            <a:ext cx="5535542" cy="432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990543" y="5875951"/>
            <a:ext cx="5486457" cy="44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 descr="C:\Users\Sripras\AppData\Local\Microsoft\Windows\Temporary Internet Files\Content.IE5\24UHWFW8\MC900432537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80" y="4537381"/>
            <a:ext cx="230424" cy="23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7" descr="C:\Users\Sripras\AppData\Local\Microsoft\Windows\Temporary Internet Files\Content.IE5\24UHWFW8\MC900432537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758" y="5552463"/>
            <a:ext cx="230424" cy="23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6705600" y="3215448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Object - 1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7015162" y="4724735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Replica - 1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5042692" y="4112554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Replica - 2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3946802" y="5434621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Dir-1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6705599" y="6539926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Dir-2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 rot="21268475">
            <a:off x="2064195" y="4895596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Object-1?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 rot="21355557">
            <a:off x="2064196" y="5361941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Replica-1!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 rot="298864">
            <a:off x="3194269" y="5653827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Object-1?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 rot="298864">
            <a:off x="3125962" y="6148119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Replica-2!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3252763" y="4266251"/>
            <a:ext cx="1812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Object-1 | Replica 1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6028530" y="5335767"/>
            <a:ext cx="1812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Object-1 | Replica 1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6065120" y="5327735"/>
            <a:ext cx="1812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Object-1 | Replica 2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734514" y="4613916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Client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5603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Consistent, flexible data placement and migration on demand.</a:t>
            </a:r>
          </a:p>
          <a:p>
            <a:pPr lvl="1"/>
            <a:r>
              <a:rPr lang="en-US" dirty="0" smtClean="0"/>
              <a:t>Consistent: Where exactly is the data now, will it get where it needs to be?</a:t>
            </a:r>
          </a:p>
          <a:p>
            <a:pPr lvl="1"/>
            <a:r>
              <a:rPr lang="en-US" dirty="0" smtClean="0"/>
              <a:t>Flexible: Can the data be placed in any chosen replica subset of the geo-replicated cloud at a per-object level?</a:t>
            </a:r>
          </a:p>
          <a:p>
            <a:pPr lvl="1"/>
            <a:r>
              <a:rPr lang="en-US" dirty="0" smtClean="0"/>
              <a:t>Migration: Can I repeatedly update this data configuration at runtime?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9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 and contributions of the thesis.</a:t>
            </a:r>
          </a:p>
          <a:p>
            <a:r>
              <a:rPr lang="en-US" dirty="0" smtClean="0"/>
              <a:t>Background on </a:t>
            </a:r>
            <a:r>
              <a:rPr lang="en-US" dirty="0" err="1" smtClean="0"/>
              <a:t>Paxos</a:t>
            </a:r>
            <a:r>
              <a:rPr lang="en-US" dirty="0" smtClean="0"/>
              <a:t> and the implementation.</a:t>
            </a:r>
          </a:p>
          <a:p>
            <a:r>
              <a:rPr lang="en-US" dirty="0" smtClean="0"/>
              <a:t>Design and Implementation of the system.</a:t>
            </a:r>
          </a:p>
          <a:p>
            <a:r>
              <a:rPr lang="en-US" dirty="0" smtClean="0"/>
              <a:t>Experimental setup and tools.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1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and tackle practical aspects of implementation of proposed flexible key and object placement schemes (</a:t>
            </a:r>
            <a:r>
              <a:rPr lang="en-US" dirty="0" err="1" smtClean="0"/>
              <a:t>DTunes</a:t>
            </a:r>
            <a:r>
              <a:rPr lang="en-US" dirty="0" smtClean="0"/>
              <a:t>, </a:t>
            </a:r>
            <a:r>
              <a:rPr lang="en-US" dirty="0" err="1" smtClean="0"/>
              <a:t>SpanStore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Instrument an implementation of the </a:t>
            </a:r>
            <a:r>
              <a:rPr lang="en-US" dirty="0" err="1" smtClean="0"/>
              <a:t>Paxos</a:t>
            </a:r>
            <a:r>
              <a:rPr lang="en-US" dirty="0" smtClean="0"/>
              <a:t> protocol and test it in a WAN setting.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18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Design, implementation and evaluation of a system for updating directories for geo-replicated cloud </a:t>
            </a:r>
            <a:r>
              <a:rPr lang="en-US" dirty="0" err="1" smtClean="0"/>
              <a:t>datastores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Implementation experience with </a:t>
            </a:r>
            <a:r>
              <a:rPr lang="en-US" dirty="0" err="1" smtClean="0"/>
              <a:t>JPaxos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Experience with the </a:t>
            </a:r>
            <a:r>
              <a:rPr lang="en-US" dirty="0" err="1" smtClean="0"/>
              <a:t>PRObE</a:t>
            </a:r>
            <a:r>
              <a:rPr lang="en-US" dirty="0" smtClean="0"/>
              <a:t> </a:t>
            </a:r>
            <a:r>
              <a:rPr lang="en-US" dirty="0" err="1" smtClean="0"/>
              <a:t>testbed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02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consensus algorithm. How do we get multiple processes to agree upon a single value?</a:t>
            </a:r>
          </a:p>
          <a:p>
            <a:r>
              <a:rPr lang="en-US" dirty="0" smtClean="0"/>
              <a:t>Roles to be played</a:t>
            </a:r>
          </a:p>
          <a:p>
            <a:pPr lvl="1"/>
            <a:r>
              <a:rPr lang="en-US" dirty="0"/>
              <a:t>Proposers – They propose values to be chosen</a:t>
            </a:r>
          </a:p>
          <a:p>
            <a:pPr lvl="1"/>
            <a:r>
              <a:rPr lang="en-US" dirty="0"/>
              <a:t>Acceptors – They choose to or not to accept proposed values</a:t>
            </a:r>
          </a:p>
          <a:p>
            <a:pPr lvl="1"/>
            <a:r>
              <a:rPr lang="en-US" dirty="0"/>
              <a:t>Learners – They learn the final, single proposed value that was accepted by the acceptors (not all, just a majority, see below)</a:t>
            </a:r>
          </a:p>
          <a:p>
            <a:r>
              <a:rPr lang="en-US" dirty="0" smtClean="0"/>
              <a:t>Safety Requirements:</a:t>
            </a:r>
          </a:p>
          <a:p>
            <a:pPr lvl="1"/>
            <a:r>
              <a:rPr lang="en-US" dirty="0" smtClean="0"/>
              <a:t>Only a single value proposed may be chosen</a:t>
            </a:r>
          </a:p>
          <a:p>
            <a:pPr lvl="1"/>
            <a:r>
              <a:rPr lang="en-US" dirty="0" smtClean="0"/>
              <a:t>Processes learn about value </a:t>
            </a:r>
            <a:r>
              <a:rPr lang="en-US" dirty="0" err="1" smtClean="0"/>
              <a:t>iff</a:t>
            </a:r>
            <a:r>
              <a:rPr lang="en-US" dirty="0" smtClean="0"/>
              <a:t> they are chosen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2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1568</Words>
  <Application>Microsoft Office PowerPoint</Application>
  <PresentationFormat>On-screen Show (4:3)</PresentationFormat>
  <Paragraphs>472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Paxos based directory updates for geo-replicated cloud storage</vt:lpstr>
      <vt:lpstr>Geo-Replicated Cloud Storage</vt:lpstr>
      <vt:lpstr>Flexible data placement</vt:lpstr>
      <vt:lpstr>Faulty directories</vt:lpstr>
      <vt:lpstr>What do we need?</vt:lpstr>
      <vt:lpstr>Roadmap</vt:lpstr>
      <vt:lpstr>Goals</vt:lpstr>
      <vt:lpstr>Contributions</vt:lpstr>
      <vt:lpstr>Paxos</vt:lpstr>
      <vt:lpstr>Paxos</vt:lpstr>
      <vt:lpstr>JPaxos</vt:lpstr>
      <vt:lpstr>JPaxos: Everyone is everything!</vt:lpstr>
      <vt:lpstr>The Players</vt:lpstr>
      <vt:lpstr>Directory Service: DB state</vt:lpstr>
      <vt:lpstr>Directory Service: Recovery</vt:lpstr>
      <vt:lpstr>Directory Service: Snapshotting + Restoration</vt:lpstr>
      <vt:lpstr>Directories</vt:lpstr>
      <vt:lpstr>Migration Agents</vt:lpstr>
      <vt:lpstr>Migration Protocol</vt:lpstr>
      <vt:lpstr>Logging Framework</vt:lpstr>
      <vt:lpstr>Experimental testbed: PRObE</vt:lpstr>
      <vt:lpstr>Network Simulation: DummyNet</vt:lpstr>
      <vt:lpstr>Experimental Setup and Config</vt:lpstr>
      <vt:lpstr>Results: 1</vt:lpstr>
      <vt:lpstr>Results: 2</vt:lpstr>
      <vt:lpstr>Results: 3</vt:lpstr>
      <vt:lpstr>Results: 4</vt:lpstr>
      <vt:lpstr>Conclusion</vt:lpstr>
      <vt:lpstr>Paxos</vt:lpstr>
      <vt:lpstr>Backup</vt:lpstr>
      <vt:lpstr>Backup</vt:lpstr>
      <vt:lpstr>Backup</vt:lpstr>
      <vt:lpstr>Backup</vt:lpstr>
      <vt:lpstr>Backup</vt:lpstr>
      <vt:lpstr>Backup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Paxos based directory updates for geo-replicated cloud storage</dc:title>
  <dc:creator>Sripras</dc:creator>
  <cp:lastModifiedBy>Sripras</cp:lastModifiedBy>
  <cp:revision>59</cp:revision>
  <dcterms:created xsi:type="dcterms:W3CDTF">2014-05-20T19:40:14Z</dcterms:created>
  <dcterms:modified xsi:type="dcterms:W3CDTF">2014-05-22T00:16:32Z</dcterms:modified>
</cp:coreProperties>
</file>